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3" r:id="rId6"/>
    <p:sldId id="267" r:id="rId7"/>
    <p:sldId id="268" r:id="rId8"/>
    <p:sldId id="259" r:id="rId9"/>
    <p:sldId id="260" r:id="rId10"/>
    <p:sldId id="269" r:id="rId11"/>
    <p:sldId id="261" r:id="rId12"/>
    <p:sldId id="270" r:id="rId13"/>
    <p:sldId id="271" r:id="rId14"/>
    <p:sldId id="262" r:id="rId15"/>
    <p:sldId id="264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B4B3D-1C95-4F8D-8112-D7ACFCD2516D}" v="317" dt="2022-03-08T15:22:58.961"/>
    <p1510:client id="{1C1DC296-70B6-4B78-828F-5BA94C39A42A}" v="334" dt="2022-03-07T14:40:27.840"/>
    <p1510:client id="{1D86CA77-159A-4F08-8E85-A964EE4451BC}" v="384" dt="2022-03-09T17:18:59.439"/>
    <p1510:client id="{20B08078-12E6-4CD3-AA4F-E403D0A7E09A}" v="9" dt="2022-03-10T17:16:39.450"/>
    <p1510:client id="{2570BDF6-AA8F-45B5-96C9-9A2C63C521B2}" v="1099" dt="2022-03-06T16:43:01.352"/>
    <p1510:client id="{3A88D50B-2E43-4EDE-AC87-CA489C9A7BA7}" v="2" dt="2022-03-07T04:07:48.141"/>
    <p1510:client id="{4C143EB7-F512-4EFC-85E3-B83631A37C1B}" v="128" dt="2022-03-10T17:58:36.562"/>
    <p1510:client id="{4E652A87-CAA1-4D58-8698-8809E8F62FFB}" v="115" dt="2022-03-09T13:44:54.923"/>
    <p1510:client id="{5896963A-58B5-4F7C-B9EB-59DC4C93BA2A}" v="222" dt="2022-03-10T14:53:24.776"/>
    <p1510:client id="{72F3C722-EB5D-4871-BCF2-60E393415F8F}" v="114" dt="2022-03-08T14:17:43.653"/>
    <p1510:client id="{75FF4276-A29F-483E-959F-6D83DA2EB227}" v="32" dt="2022-03-08T12:56:56.860"/>
    <p1510:client id="{A27D68EF-AE69-4ED3-B9D1-70AF262B3366}" v="421" dt="2022-03-09T15:09:59.519"/>
    <p1510:client id="{A42607C7-AD69-4B13-A47F-70FB31D07230}" v="25" dt="2022-03-10T07:06:06.841"/>
    <p1510:client id="{C592B58D-8C75-4517-B202-C546539F61B2}" v="2" dt="2022-03-09T08:52:51.674"/>
    <p1510:client id="{D722DB76-CBBB-4694-883C-94042D1CA604}" v="302" dt="2022-03-09T16:46:35.748"/>
    <p1510:client id="{DD94081E-01E7-45B4-97C6-12147CBB0F02}" v="23" dt="2022-03-11T04:23:42.957"/>
    <p1510:client id="{E8FAC08C-D2E5-4163-98A0-27A15C3F9666}" v="157" dt="2022-03-09T14:32:58.656"/>
    <p1510:client id="{F63933A7-0FCE-4CC7-9A00-7A882F35760B}" v="3" dt="2022-03-09T05:16:4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C#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9EA8-194F-4851-8D3C-D2BE13D9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2D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E35C-455B-4915-A0A1-B0EAD95D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                              rows/columns</a:t>
            </a:r>
          </a:p>
          <a:p>
            <a:r>
              <a:rPr lang="en-GB">
                <a:cs typeface="Calibri"/>
              </a:rPr>
              <a:t>Int[,] </a:t>
            </a:r>
            <a:r>
              <a:rPr lang="en-GB" err="1">
                <a:cs typeface="Calibri"/>
              </a:rPr>
              <a:t>arr</a:t>
            </a:r>
            <a:r>
              <a:rPr lang="en-GB">
                <a:cs typeface="Calibri"/>
              </a:rPr>
              <a:t>= new int[3,4]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Sort</a:t>
            </a:r>
          </a:p>
          <a:p>
            <a:r>
              <a:rPr lang="en-GB">
                <a:cs typeface="Calibri"/>
              </a:rPr>
              <a:t>Copy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6DF054-48B2-410F-8F0E-A4E94C86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70" y="1063019"/>
            <a:ext cx="2743200" cy="2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3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5C40-2B40-4677-8FD1-F37F27D7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Strings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6474-2FD6-488A-9124-2CEF77EB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Multiple characters</a:t>
            </a:r>
          </a:p>
          <a:p>
            <a:r>
              <a:rPr lang="en-GB">
                <a:cs typeface="Calibri"/>
              </a:rPr>
              <a:t>In " ".</a:t>
            </a:r>
          </a:p>
          <a:p>
            <a:r>
              <a:rPr lang="en-GB">
                <a:cs typeface="Calibri"/>
              </a:rPr>
              <a:t>Inbuilt functions</a:t>
            </a:r>
          </a:p>
          <a:p>
            <a:r>
              <a:rPr lang="en-GB">
                <a:ea typeface="+mn-lt"/>
                <a:cs typeface="+mn-lt"/>
              </a:rPr>
              <a:t>Represents text as a sequence 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sequential collection of </a:t>
            </a:r>
            <a:r>
              <a:rPr lang="en-GB" err="1">
                <a:ea typeface="+mn-lt"/>
                <a:cs typeface="+mn-lt"/>
              </a:rPr>
              <a:t>System.Char</a:t>
            </a:r>
            <a:r>
              <a:rPr lang="en-GB">
                <a:ea typeface="+mn-lt"/>
                <a:cs typeface="+mn-lt"/>
              </a:rPr>
              <a:t> objects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value is immutable - read- only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23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822-E409-4BB8-94BA-1084AED9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D448-E96B-4707-93A6-C80B8168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Contains()</a:t>
            </a:r>
          </a:p>
          <a:p>
            <a:r>
              <a:rPr lang="en-GB">
                <a:cs typeface="Calibri"/>
              </a:rPr>
              <a:t>Trim()</a:t>
            </a:r>
          </a:p>
          <a:p>
            <a:r>
              <a:rPr lang="en-GB" err="1">
                <a:cs typeface="Calibri"/>
              </a:rPr>
              <a:t>Tolower</a:t>
            </a:r>
            <a:r>
              <a:rPr lang="en-GB">
                <a:cs typeface="Calibri"/>
              </a:rPr>
              <a:t>()</a:t>
            </a:r>
          </a:p>
          <a:p>
            <a:r>
              <a:rPr lang="en-GB" err="1">
                <a:cs typeface="Calibri"/>
              </a:rPr>
              <a:t>ToUpper</a:t>
            </a:r>
            <a:r>
              <a:rPr lang="en-GB">
                <a:cs typeface="Calibri"/>
              </a:rPr>
              <a:t>()</a:t>
            </a:r>
          </a:p>
          <a:p>
            <a:r>
              <a:rPr lang="en-GB" err="1">
                <a:cs typeface="Calibri"/>
              </a:rPr>
              <a:t>TocharArray</a:t>
            </a:r>
            <a:r>
              <a:rPr lang="en-GB">
                <a:cs typeface="Calibri"/>
              </a:rPr>
              <a:t>()</a:t>
            </a:r>
          </a:p>
          <a:p>
            <a:r>
              <a:rPr lang="en-GB">
                <a:ea typeface="+mn-lt"/>
                <a:cs typeface="+mn-lt"/>
              </a:rPr>
              <a:t>// Create a string that consists of a character repeated 20 times. string string2 = new string('c', 20); </a:t>
            </a:r>
            <a:r>
              <a:rPr lang="en-GB" err="1">
                <a:ea typeface="+mn-lt"/>
                <a:cs typeface="+mn-lt"/>
              </a:rPr>
              <a:t>Console.WriteLine</a:t>
            </a:r>
            <a:r>
              <a:rPr lang="en-GB">
                <a:ea typeface="+mn-lt"/>
                <a:cs typeface="+mn-lt"/>
              </a:rPr>
              <a:t>(string2); </a:t>
            </a:r>
            <a:br>
              <a:rPr lang="en-GB">
                <a:ea typeface="+mn-lt"/>
                <a:cs typeface="+mn-lt"/>
              </a:rPr>
            </a:b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24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1CAE-F730-496B-BBB2-E67701F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String Builder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5630-F56E-4C9B-AB2F-308052F6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Mutable String </a:t>
            </a:r>
          </a:p>
          <a:p>
            <a:r>
              <a:rPr lang="en-GB">
                <a:cs typeface="Calibri"/>
              </a:rPr>
              <a:t>Can't be inherited</a:t>
            </a:r>
          </a:p>
          <a:p>
            <a:r>
              <a:rPr lang="en-GB">
                <a:cs typeface="Calibri"/>
              </a:rPr>
              <a:t>Does not create new string unlike string</a:t>
            </a:r>
          </a:p>
          <a:p>
            <a:r>
              <a:rPr lang="en-GB">
                <a:cs typeface="Calibri"/>
              </a:rPr>
              <a:t>Best for huge concatenations.</a:t>
            </a:r>
          </a:p>
        </p:txBody>
      </p:sp>
    </p:spTree>
    <p:extLst>
      <p:ext uri="{BB962C8B-B14F-4D97-AF65-F5344CB8AC3E}">
        <p14:creationId xmlns:p14="http://schemas.microsoft.com/office/powerpoint/2010/main" val="378145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2E6-5896-4115-99C0-1D6C8600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String Builder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FF58-9CD7-4942-95BF-76FF1B9B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Mutable String</a:t>
            </a:r>
          </a:p>
          <a:p>
            <a:r>
              <a:rPr lang="en-GB">
                <a:cs typeface="Calibri"/>
              </a:rPr>
              <a:t>String value get replaced</a:t>
            </a:r>
          </a:p>
        </p:txBody>
      </p:sp>
    </p:spTree>
    <p:extLst>
      <p:ext uri="{BB962C8B-B14F-4D97-AF65-F5344CB8AC3E}">
        <p14:creationId xmlns:p14="http://schemas.microsoft.com/office/powerpoint/2010/main" val="303490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B6E6-6E9E-48B9-AD0D-07453C68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Method/ Method Parameters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7BEF-7787-479E-BE82-463D94E0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r>
              <a:rPr lang="en-GB">
                <a:cs typeface="Calibri"/>
              </a:rPr>
              <a:t>Access-Specifier </a:t>
            </a:r>
            <a:r>
              <a:rPr lang="en-GB" err="1">
                <a:cs typeface="Calibri"/>
              </a:rPr>
              <a:t>returnType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Methodname</a:t>
            </a:r>
            <a:r>
              <a:rPr lang="en-GB">
                <a:cs typeface="Calibri"/>
              </a:rPr>
              <a:t>(){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Return value</a:t>
            </a:r>
          </a:p>
          <a:p>
            <a:r>
              <a:rPr lang="en-GB">
                <a:cs typeface="Calibri"/>
              </a:rPr>
              <a:t>}</a:t>
            </a:r>
          </a:p>
          <a:p>
            <a:r>
              <a:rPr lang="en-GB">
                <a:cs typeface="Calibri"/>
              </a:rPr>
              <a:t>Public int Add(){</a:t>
            </a:r>
          </a:p>
          <a:p>
            <a:r>
              <a:rPr lang="en-GB">
                <a:cs typeface="Calibri"/>
              </a:rPr>
              <a:t>Return 23+23;</a:t>
            </a:r>
          </a:p>
          <a:p>
            <a:r>
              <a:rPr lang="en-GB">
                <a:cs typeface="Calibri"/>
              </a:rPr>
              <a:t>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2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87A6-C202-459C-9596-23FACEDA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F3BE-00D5-4A92-B284-EB88CB69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cs typeface="Calibri"/>
              </a:rPr>
              <a:t>MethodCall</a:t>
            </a:r>
            <a:r>
              <a:rPr lang="en-GB">
                <a:cs typeface="Calibri"/>
              </a:rPr>
              <a:t>(actual values in proper order and type matching)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8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B82F-498E-4ED0-8914-FC0BAACC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Method Overloading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F92A-3C0E-496E-ABBC-26D43C04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Such Methods that differ only in the number or type of parameters but have the same name.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2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C911-B989-4E02-B1F6-21F0983B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CD46-A2C7-4316-ABE8-8DDD38C1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Inheritance </a:t>
            </a:r>
          </a:p>
          <a:p>
            <a:r>
              <a:rPr lang="en-GB">
                <a:cs typeface="Calibri"/>
              </a:rPr>
              <a:t>Abstract Class</a:t>
            </a:r>
          </a:p>
          <a:p>
            <a:r>
              <a:rPr lang="en-GB">
                <a:cs typeface="Calibri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1885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8AA6-C19A-45BA-A90A-EF48C605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Inheritance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A50B-EC9B-41CC-AE11-A2B6F27C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Enables classes that reuse, extend, and modify the behaviour defined in other classes. </a:t>
            </a:r>
          </a:p>
          <a:p>
            <a:r>
              <a:rPr lang="en-GB" i="1">
                <a:ea typeface="+mn-lt"/>
                <a:cs typeface="+mn-lt"/>
              </a:rPr>
              <a:t>Base class  &amp; Derived Class</a:t>
            </a:r>
          </a:p>
          <a:p>
            <a:r>
              <a:rPr lang="en-GB">
                <a:ea typeface="+mn-lt"/>
                <a:cs typeface="+mn-lt"/>
              </a:rPr>
              <a:t>Inheritance is transitive</a:t>
            </a:r>
          </a:p>
          <a:p>
            <a:r>
              <a:rPr lang="en-GB" i="1">
                <a:cs typeface="Calibri"/>
              </a:rPr>
              <a:t>Struct do not support inheritance</a:t>
            </a:r>
          </a:p>
          <a:p>
            <a:r>
              <a:rPr lang="en-GB">
                <a:ea typeface="+mn-lt"/>
                <a:cs typeface="+mn-lt"/>
              </a:rPr>
              <a:t>constructors and finalizers do not get inherited</a:t>
            </a:r>
            <a:endParaRPr lang="en-GB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9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7CBB-0C88-495C-916B-AFD35A9D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Dot Net Framework/Core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8A7D-95D2-447B-B2D0-591EB0E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Started Open Source with Asp.net</a:t>
            </a:r>
            <a:endParaRPr lang="en-US"/>
          </a:p>
          <a:p>
            <a:r>
              <a:rPr lang="en-GB">
                <a:cs typeface="Calibri"/>
              </a:rPr>
              <a:t>Asp.net 5.0 -used Core 5.0- MVC 6</a:t>
            </a:r>
            <a:endParaRPr lang="en-GB"/>
          </a:p>
          <a:p>
            <a:r>
              <a:rPr lang="en-GB">
                <a:cs typeface="Calibri"/>
              </a:rPr>
              <a:t>Cross Platform</a:t>
            </a:r>
          </a:p>
          <a:p>
            <a:r>
              <a:rPr lang="en-GB">
                <a:cs typeface="Calibri"/>
              </a:rPr>
              <a:t>Dotnet cli</a:t>
            </a:r>
          </a:p>
          <a:p>
            <a:r>
              <a:rPr lang="en-GB">
                <a:cs typeface="Calibri"/>
              </a:rPr>
              <a:t>Dotnet new 'project type' --name 'nameoftheproject'</a:t>
            </a:r>
          </a:p>
          <a:p>
            <a:r>
              <a:rPr lang="en-GB">
                <a:cs typeface="Calibri"/>
              </a:rPr>
              <a:t> C# Code and JSON File</a:t>
            </a:r>
          </a:p>
          <a:p>
            <a:r>
              <a:rPr lang="en-GB">
                <a:cs typeface="Calibri"/>
              </a:rPr>
              <a:t>JSON File – to specify for which Framework I am targeting</a:t>
            </a:r>
          </a:p>
        </p:txBody>
      </p:sp>
    </p:spTree>
    <p:extLst>
      <p:ext uri="{BB962C8B-B14F-4D97-AF65-F5344CB8AC3E}">
        <p14:creationId xmlns:p14="http://schemas.microsoft.com/office/powerpoint/2010/main" val="57848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4C80-4E9F-4B26-AE81-966DE93D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Types of Inheritance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968E-965A-49DC-80F5-CEDA40D8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Single-Level       </a:t>
            </a:r>
          </a:p>
          <a:p>
            <a:r>
              <a:rPr lang="en-GB">
                <a:cs typeface="Calibri"/>
              </a:rPr>
              <a:t>Multi-level</a:t>
            </a:r>
          </a:p>
          <a:p>
            <a:r>
              <a:rPr lang="en-GB">
                <a:cs typeface="Calibri"/>
              </a:rPr>
              <a:t>Hierarchal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98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9748-ABB4-4D21-AB65-14E3570C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Runtime Polymorphism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6666-0575-4E44-9089-45CAF3DD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Virtual/abstract</a:t>
            </a:r>
          </a:p>
          <a:p>
            <a:r>
              <a:rPr lang="en-GB" err="1">
                <a:cs typeface="Calibri"/>
              </a:rPr>
              <a:t>ovveride</a:t>
            </a:r>
          </a:p>
        </p:txBody>
      </p:sp>
    </p:spTree>
    <p:extLst>
      <p:ext uri="{BB962C8B-B14F-4D97-AF65-F5344CB8AC3E}">
        <p14:creationId xmlns:p14="http://schemas.microsoft.com/office/powerpoint/2010/main" val="24929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F1C-C8A0-4DF8-A893-473738BA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Abstract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3EDF-62E0-4D26-AE4C-FD85DBBF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classes, methods, properties, indexers, and events.</a:t>
            </a:r>
          </a:p>
          <a:p>
            <a:r>
              <a:rPr lang="en-GB">
                <a:ea typeface="+mn-lt"/>
                <a:cs typeface="+mn-lt"/>
              </a:rPr>
              <a:t>intended only to be a base class of other classes, not instantiated on its own.</a:t>
            </a:r>
          </a:p>
          <a:p>
            <a:r>
              <a:rPr lang="en-GB">
                <a:ea typeface="+mn-lt"/>
                <a:cs typeface="+mn-lt"/>
              </a:rPr>
              <a:t>abstract must be implemented by non-abstract classes – derivation</a:t>
            </a:r>
          </a:p>
          <a:p>
            <a:r>
              <a:rPr lang="en-GB">
                <a:ea typeface="+mn-lt"/>
                <a:cs typeface="+mn-lt"/>
              </a:rPr>
              <a:t>Opposite –sealed class - method, indexer, property, or event,</a:t>
            </a:r>
          </a:p>
          <a:p>
            <a:r>
              <a:rPr lang="en-GB">
                <a:ea typeface="+mn-lt"/>
                <a:cs typeface="+mn-lt"/>
              </a:rPr>
              <a:t>can contain code.</a:t>
            </a:r>
          </a:p>
          <a:p>
            <a:r>
              <a:rPr lang="en-GB">
                <a:ea typeface="+mn-lt"/>
                <a:cs typeface="+mn-lt"/>
              </a:rPr>
              <a:t>Single Inhertance</a:t>
            </a:r>
          </a:p>
        </p:txBody>
      </p:sp>
    </p:spTree>
    <p:extLst>
      <p:ext uri="{BB962C8B-B14F-4D97-AF65-F5344CB8AC3E}">
        <p14:creationId xmlns:p14="http://schemas.microsoft.com/office/powerpoint/2010/main" val="315289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F965-1CA1-4BB6-9B61-515EAC3B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Interface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E814-41C8-400C-8FD0-1EA7DBCF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Defines a contract</a:t>
            </a:r>
          </a:p>
          <a:p>
            <a:r>
              <a:rPr lang="en-GB">
                <a:cs typeface="Calibri"/>
              </a:rPr>
              <a:t>Method/properties/indexers /events</a:t>
            </a:r>
          </a:p>
          <a:p>
            <a:r>
              <a:rPr lang="en-GB">
                <a:cs typeface="Calibri"/>
              </a:rPr>
              <a:t>Constants</a:t>
            </a:r>
          </a:p>
          <a:p>
            <a:r>
              <a:rPr lang="en-GB">
                <a:cs typeface="Calibri"/>
              </a:rPr>
              <a:t>Cannot contain code</a:t>
            </a:r>
          </a:p>
          <a:p>
            <a:r>
              <a:rPr lang="en-GB">
                <a:cs typeface="Calibri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50030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B1D-7BCE-4723-BEC6-608287CB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C9B5-D8B8-48B5-A1FD-925D0FF8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Delegates</a:t>
            </a:r>
          </a:p>
          <a:p>
            <a:r>
              <a:rPr lang="en-GB">
                <a:cs typeface="Calibri"/>
              </a:rPr>
              <a:t>Events</a:t>
            </a:r>
          </a:p>
          <a:p>
            <a:r>
              <a:rPr lang="en-GB">
                <a:cs typeface="Calibri"/>
              </a:rPr>
              <a:t>Indexers</a:t>
            </a:r>
          </a:p>
          <a:p>
            <a:r>
              <a:rPr lang="en-GB">
                <a:cs typeface="Calibri"/>
              </a:rPr>
              <a:t>Exception Handling</a:t>
            </a:r>
          </a:p>
          <a:p>
            <a:r>
              <a:rPr lang="en-GB">
                <a:cs typeface="Calibri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75818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FC7C-CD15-4F94-AAE7-D6C3A65A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Delegates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9EE0-4EF9-4690-9962-FF917E0E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latin typeface="Consolas"/>
              </a:rPr>
              <a:t>delegate &lt;return type&gt; &lt;delegate-name&gt; &lt;parameter list&gt;</a:t>
            </a:r>
          </a:p>
          <a:p>
            <a:r>
              <a:rPr lang="en-GB">
                <a:latin typeface="Consolas"/>
                <a:ea typeface="+mn-lt"/>
                <a:cs typeface="+mn-lt"/>
              </a:rPr>
              <a:t>public delegate int MyDelegate (string s);</a:t>
            </a:r>
          </a:p>
          <a:p>
            <a:r>
              <a:rPr lang="en-GB">
                <a:ea typeface="+mn-lt"/>
                <a:cs typeface="+mn-lt"/>
              </a:rPr>
              <a:t>type that represents references to methods with a particular parameter list and return type.</a:t>
            </a:r>
          </a:p>
          <a:p>
            <a:r>
              <a:rPr lang="en-GB">
                <a:ea typeface="+mn-lt"/>
                <a:cs typeface="+mn-lt"/>
              </a:rPr>
              <a:t> used to pass methods as arguments to other methods.</a:t>
            </a:r>
          </a:p>
          <a:p>
            <a:r>
              <a:rPr lang="en-GB">
                <a:latin typeface="Calibri"/>
                <a:cs typeface="Calibri"/>
              </a:rPr>
              <a:t>Delegate Class</a:t>
            </a:r>
          </a:p>
          <a:p>
            <a:r>
              <a:rPr lang="en-GB">
                <a:latin typeface="Calibri"/>
                <a:cs typeface="Calibri"/>
              </a:rPr>
              <a:t>Sealed</a:t>
            </a:r>
          </a:p>
          <a:p>
            <a:r>
              <a:rPr lang="en-GB">
                <a:latin typeface="Calibri"/>
                <a:cs typeface="Calibri"/>
              </a:rPr>
              <a:t>Events</a:t>
            </a:r>
          </a:p>
          <a:p>
            <a:r>
              <a:rPr lang="en-GB">
                <a:latin typeface="Calibri"/>
                <a:cs typeface="Calibri"/>
              </a:rPr>
              <a:t>Single Cast/Multi Cast</a:t>
            </a:r>
          </a:p>
        </p:txBody>
      </p:sp>
    </p:spTree>
    <p:extLst>
      <p:ext uri="{BB962C8B-B14F-4D97-AF65-F5344CB8AC3E}">
        <p14:creationId xmlns:p14="http://schemas.microsoft.com/office/powerpoint/2010/main" val="127611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C60A-4D99-4035-8E5B-75CE4400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71717"/>
                </a:solidFill>
                <a:latin typeface="Segoe UI"/>
                <a:cs typeface="Segoe UI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76F-2ADC-49DD-8110-6B7C5794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-lets object to notify other classes or objects when something of interest occurs. </a:t>
            </a:r>
          </a:p>
          <a:p>
            <a:r>
              <a:rPr lang="en-GB">
                <a:cs typeface="Calibri"/>
              </a:rPr>
              <a:t>Publisher-subscriber</a:t>
            </a:r>
          </a:p>
          <a:p>
            <a:r>
              <a:rPr lang="en-GB">
                <a:cs typeface="Calibri"/>
              </a:rPr>
              <a:t>Multiple subscriber possible</a:t>
            </a:r>
          </a:p>
          <a:p>
            <a:r>
              <a:rPr lang="en-GB">
                <a:ea typeface="+mn-lt"/>
                <a:cs typeface="+mn-lt"/>
              </a:rPr>
              <a:t>an event is an encapsulated delegate</a:t>
            </a:r>
            <a:endParaRPr lang="en-GB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0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57F9-031E-4BC9-A0B7-67D522B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Indexers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3291-4912-4A80-AE69-CE350979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ea typeface="+mn-lt"/>
                <a:cs typeface="+mn-lt"/>
              </a:rPr>
              <a:t>allows instances of a class / struct/interface - indexed just like arrays. </a:t>
            </a:r>
          </a:p>
          <a:p>
            <a:r>
              <a:rPr lang="en-GB">
                <a:cs typeface="Calibri"/>
              </a:rPr>
              <a:t>It  can be</a:t>
            </a:r>
            <a:r>
              <a:rPr lang="en-GB">
                <a:ea typeface="+mn-lt"/>
                <a:cs typeface="+mn-lt"/>
              </a:rPr>
              <a:t>set or retrieved – without explicitly specifying -type or instance</a:t>
            </a:r>
          </a:p>
          <a:p>
            <a:r>
              <a:rPr lang="en-GB">
                <a:cs typeface="Calibri"/>
              </a:rPr>
              <a:t>Can't be static</a:t>
            </a:r>
          </a:p>
          <a:p>
            <a:r>
              <a:rPr lang="en-GB">
                <a:ea typeface="+mn-lt"/>
                <a:cs typeface="+mn-lt"/>
              </a:rPr>
              <a:t>&lt;modifier&gt; &lt;</a:t>
            </a:r>
            <a:r>
              <a:rPr lang="en-GB" b="1">
                <a:ea typeface="+mn-lt"/>
                <a:cs typeface="+mn-lt"/>
              </a:rPr>
              <a:t>return</a:t>
            </a:r>
            <a:r>
              <a:rPr lang="en-GB">
                <a:ea typeface="+mn-lt"/>
                <a:cs typeface="+mn-lt"/>
              </a:rPr>
              <a:t> type&gt; </a:t>
            </a:r>
            <a:r>
              <a:rPr lang="en-GB" b="1">
                <a:ea typeface="+mn-lt"/>
                <a:cs typeface="+mn-lt"/>
              </a:rPr>
              <a:t>this</a:t>
            </a:r>
            <a:r>
              <a:rPr lang="en-GB">
                <a:ea typeface="+mn-lt"/>
                <a:cs typeface="+mn-lt"/>
              </a:rPr>
              <a:t> [argument list]  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{  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get</a:t>
            </a:r>
            <a:r>
              <a:rPr lang="en-GB">
                <a:ea typeface="+mn-lt"/>
                <a:cs typeface="+mn-lt"/>
              </a:rPr>
              <a:t>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{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//  get block code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}  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set</a:t>
            </a:r>
            <a:r>
              <a:rPr lang="en-GB">
                <a:ea typeface="+mn-lt"/>
                <a:cs typeface="+mn-lt"/>
              </a:rPr>
              <a:t>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{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//  set block code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} 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}  </a:t>
            </a:r>
            <a:endParaRPr lang="en-GB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85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7082-03A0-4B05-BADC-CA712310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Exception Handling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BF35-58FB-4145-A254-F283B450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All exception in </a:t>
            </a:r>
            <a:r>
              <a:rPr lang="en-GB" err="1">
                <a:cs typeface="Calibri"/>
              </a:rPr>
              <a:t>c#</a:t>
            </a:r>
            <a:r>
              <a:rPr lang="en-GB">
                <a:cs typeface="Calibri"/>
              </a:rPr>
              <a:t> - Derived from System.Exception</a:t>
            </a:r>
          </a:p>
          <a:p>
            <a:r>
              <a:rPr lang="en-GB">
                <a:cs typeface="Calibri"/>
              </a:rPr>
              <a:t>Try block –try{} - on error prone code.</a:t>
            </a:r>
          </a:p>
          <a:p>
            <a:r>
              <a:rPr lang="en-GB">
                <a:cs typeface="Calibri"/>
              </a:rPr>
              <a:t>Catch block –  use to define exception handler</a:t>
            </a:r>
          </a:p>
          <a:p>
            <a:r>
              <a:rPr lang="en-GB">
                <a:cs typeface="Calibri"/>
              </a:rPr>
              <a:t>Finally block – will execute regardless of exception – to release resources.</a:t>
            </a:r>
          </a:p>
          <a:p>
            <a:r>
              <a:rPr lang="en-GB">
                <a:cs typeface="Calibri"/>
              </a:rPr>
              <a:t>Throw – intently 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365089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93D4-B254-4006-BDDD-43170A7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31B0-3D9E-4324-B272-8808D978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Collections</a:t>
            </a:r>
          </a:p>
          <a:p>
            <a:r>
              <a:rPr lang="en-GB">
                <a:ea typeface="+mn-lt"/>
                <a:cs typeface="+mn-lt"/>
              </a:rPr>
              <a:t>Generics</a:t>
            </a:r>
          </a:p>
          <a:p>
            <a:r>
              <a:rPr lang="en-GB">
                <a:cs typeface="Calibri"/>
              </a:rPr>
              <a:t>Threading</a:t>
            </a:r>
          </a:p>
          <a:p>
            <a:r>
              <a:rPr lang="en-GB">
                <a:cs typeface="Calibri"/>
              </a:rPr>
              <a:t>File Handling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76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F1D2-D10D-435D-A366-DD4D3936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9F83-B2A6-442C-91ED-AC553ADC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OOP Concepts </a:t>
            </a:r>
          </a:p>
          <a:p>
            <a:r>
              <a:rPr lang="en-GB">
                <a:ea typeface="+mn-lt"/>
                <a:cs typeface="+mn-lt"/>
              </a:rPr>
              <a:t>Properties </a:t>
            </a:r>
          </a:p>
          <a:p>
            <a:r>
              <a:rPr lang="en-GB">
                <a:ea typeface="+mn-lt"/>
                <a:cs typeface="+mn-lt"/>
              </a:rPr>
              <a:t>Method Overloading</a:t>
            </a:r>
          </a:p>
          <a:p>
            <a:r>
              <a:rPr lang="en-GB">
                <a:ea typeface="+mn-lt"/>
                <a:cs typeface="+mn-lt"/>
              </a:rPr>
              <a:t>Method Parameters</a:t>
            </a:r>
          </a:p>
          <a:p>
            <a:r>
              <a:rPr lang="en-GB">
                <a:ea typeface="+mn-lt"/>
                <a:cs typeface="+mn-lt"/>
              </a:rPr>
              <a:t>Arrays</a:t>
            </a:r>
          </a:p>
          <a:p>
            <a:r>
              <a:rPr lang="en-GB">
                <a:ea typeface="+mn-lt"/>
                <a:cs typeface="+mn-lt"/>
              </a:rPr>
              <a:t>Strings</a:t>
            </a:r>
          </a:p>
          <a:p>
            <a:r>
              <a:rPr lang="en-GB">
                <a:ea typeface="+mn-lt"/>
                <a:cs typeface="+mn-lt"/>
              </a:rPr>
              <a:t>String Builders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464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681-7993-4CCB-8047-57F7F9C4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Collections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0244-681C-4094-A405-0B497836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+mn-lt"/>
                <a:cs typeface="+mn-lt"/>
              </a:rPr>
              <a:t>System.Collection</a:t>
            </a:r>
          </a:p>
          <a:p>
            <a:r>
              <a:rPr lang="en-GB">
                <a:ea typeface="+mn-lt"/>
                <a:cs typeface="+mn-lt"/>
              </a:rPr>
              <a:t>create and manage groups of related objects.</a:t>
            </a:r>
          </a:p>
          <a:p>
            <a:r>
              <a:rPr lang="en-GB">
                <a:ea typeface="+mn-lt"/>
                <a:cs typeface="+mn-lt"/>
              </a:rPr>
              <a:t>can grow and shrink dynamically as the needs of the application change unlike arrays.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 collection is a class.</a:t>
            </a:r>
          </a:p>
          <a:p>
            <a:r>
              <a:rPr lang="en-GB">
                <a:ea typeface="+mn-lt"/>
                <a:cs typeface="+mn-lt"/>
              </a:rPr>
              <a:t>Types: </a:t>
            </a:r>
          </a:p>
          <a:p>
            <a:r>
              <a:rPr lang="en-GB">
                <a:ea typeface="+mn-lt"/>
                <a:cs typeface="+mn-lt"/>
              </a:rPr>
              <a:t>Array List - for heterogenous data</a:t>
            </a:r>
          </a:p>
          <a:p>
            <a:r>
              <a:rPr lang="en-GB">
                <a:ea typeface="+mn-lt"/>
                <a:cs typeface="+mn-lt"/>
              </a:rPr>
              <a:t>HashTable- </a:t>
            </a:r>
          </a:p>
          <a:p>
            <a:r>
              <a:rPr lang="en-GB" err="1">
                <a:ea typeface="+mn-lt"/>
                <a:cs typeface="+mn-lt"/>
              </a:rPr>
              <a:t>SortedList</a:t>
            </a:r>
          </a:p>
          <a:p>
            <a:r>
              <a:rPr lang="en-GB">
                <a:ea typeface="+mn-lt"/>
                <a:cs typeface="+mn-lt"/>
              </a:rPr>
              <a:t>Stack - LIFO</a:t>
            </a:r>
          </a:p>
          <a:p>
            <a:r>
              <a:rPr lang="en-GB">
                <a:ea typeface="+mn-lt"/>
                <a:cs typeface="+mn-lt"/>
              </a:rPr>
              <a:t>Queue - FIFO</a:t>
            </a:r>
          </a:p>
          <a:p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82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1B05-B55F-430D-B093-E1F1848D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Generics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E326-2147-4820-BAD8-03C48F72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C# 2.0 &gt;</a:t>
            </a:r>
          </a:p>
          <a:p>
            <a:r>
              <a:rPr lang="en-GB">
                <a:ea typeface="+mn-lt"/>
                <a:cs typeface="+mn-lt"/>
              </a:rPr>
              <a:t>introduces the concept of type parameters to .NET</a:t>
            </a:r>
          </a:p>
          <a:p>
            <a:r>
              <a:rPr lang="en-GB">
                <a:ea typeface="+mn-lt"/>
                <a:cs typeface="+mn-lt"/>
              </a:rPr>
              <a:t>cost or risk of runtime casts or boxing operations deferred.</a:t>
            </a:r>
          </a:p>
          <a:p>
            <a:r>
              <a:rPr lang="en-GB">
                <a:cs typeface="Calibri"/>
              </a:rPr>
              <a:t>&lt;T&gt;</a:t>
            </a:r>
          </a:p>
          <a:p>
            <a:r>
              <a:rPr lang="en-GB">
                <a:ea typeface="+mn-lt"/>
                <a:cs typeface="+mn-lt"/>
              </a:rPr>
              <a:t>Eliminates type-checking in your code &amp; casting from Object to a specific type.</a:t>
            </a:r>
          </a:p>
          <a:p>
            <a:r>
              <a:rPr lang="en-GB" b="1">
                <a:ea typeface="+mn-lt"/>
                <a:cs typeface="+mn-lt"/>
              </a:rPr>
              <a:t> </a:t>
            </a:r>
            <a:r>
              <a:rPr lang="en-GB">
                <a:ea typeface="+mn-lt"/>
                <a:cs typeface="+mn-lt"/>
              </a:rPr>
              <a:t>Type safe.</a:t>
            </a:r>
            <a:endParaRPr lang="en-GB" b="1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Enhances performance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0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3A09-5F8D-48C0-9EC6-2AF0FE7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Generic List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7561-E4E9-4862-9583-251D43DE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a typeface="+mn-lt"/>
                <a:cs typeface="+mn-lt"/>
              </a:rPr>
              <a:t>System.Collections.Generic</a:t>
            </a:r>
            <a:endParaRPr lang="en-GB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List&lt;T&gt; - stores a particular type</a:t>
            </a:r>
          </a:p>
          <a:p>
            <a:r>
              <a:rPr lang="en-GB">
                <a:cs typeface="Calibri"/>
              </a:rPr>
              <a:t>Dictionary&lt;</a:t>
            </a:r>
            <a:r>
              <a:rPr lang="en-GB" err="1">
                <a:cs typeface="Calibri"/>
              </a:rPr>
              <a:t>Tkey,Tvalue</a:t>
            </a:r>
            <a:r>
              <a:rPr lang="en-GB">
                <a:cs typeface="Calibri"/>
              </a:rPr>
              <a:t>&gt; - stores as key and value pairs</a:t>
            </a:r>
          </a:p>
          <a:p>
            <a:r>
              <a:rPr lang="en-GB" err="1">
                <a:cs typeface="Calibri"/>
              </a:rPr>
              <a:t>SortedList</a:t>
            </a:r>
            <a:r>
              <a:rPr lang="en-GB">
                <a:cs typeface="Calibri"/>
              </a:rPr>
              <a:t>&lt;</a:t>
            </a:r>
            <a:r>
              <a:rPr lang="en-GB" err="1">
                <a:cs typeface="Calibri"/>
              </a:rPr>
              <a:t>Tkey,Tvalue</a:t>
            </a:r>
            <a:r>
              <a:rPr lang="en-GB">
                <a:cs typeface="Calibri"/>
              </a:rPr>
              <a:t>&gt; - </a:t>
            </a:r>
            <a:r>
              <a:rPr lang="en-GB">
                <a:ea typeface="+mn-lt"/>
                <a:cs typeface="+mn-lt"/>
              </a:rPr>
              <a:t>automatically adds - elements -ascending order of key -default.</a:t>
            </a:r>
          </a:p>
          <a:p>
            <a:r>
              <a:rPr lang="en-GB">
                <a:ea typeface="+mn-lt"/>
                <a:cs typeface="+mn-lt"/>
              </a:rPr>
              <a:t>Queue&lt;T&gt; - FIFO – normal queue</a:t>
            </a:r>
          </a:p>
          <a:p>
            <a:r>
              <a:rPr lang="en-GB">
                <a:ea typeface="+mn-lt"/>
                <a:cs typeface="+mn-lt"/>
              </a:rPr>
              <a:t>Stack&lt;T&gt; - LIFO – pile of paper</a:t>
            </a:r>
          </a:p>
          <a:p>
            <a:r>
              <a:rPr lang="en-GB">
                <a:ea typeface="+mn-lt"/>
                <a:cs typeface="+mn-lt"/>
              </a:rPr>
              <a:t>HashSet&lt;T&gt; - removes duplicate element by default, no order - high-performance set operations.</a:t>
            </a:r>
          </a:p>
        </p:txBody>
      </p:sp>
    </p:spTree>
    <p:extLst>
      <p:ext uri="{BB962C8B-B14F-4D97-AF65-F5344CB8AC3E}">
        <p14:creationId xmlns:p14="http://schemas.microsoft.com/office/powerpoint/2010/main" val="4241327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37AA-4AB4-41AD-8660-20030AE2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Dictionary&lt;</a:t>
            </a:r>
            <a:r>
              <a:rPr lang="en-GB" dirty="0" err="1">
                <a:cs typeface="Calibri Light"/>
              </a:rPr>
              <a:t>Tkey,Tvalue</a:t>
            </a:r>
            <a:r>
              <a:rPr lang="en-GB" dirty="0">
                <a:cs typeface="Calibri Light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AE4E-E2DA-4A62-BAAC-309DA199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throws an </a:t>
            </a:r>
            <a:r>
              <a:rPr lang="en-GB" err="1">
                <a:ea typeface="+mn-lt"/>
                <a:cs typeface="+mn-lt"/>
              </a:rPr>
              <a:t>ArgumentException</a:t>
            </a:r>
            <a:r>
              <a:rPr lang="en-GB">
                <a:ea typeface="+mn-lt"/>
                <a:cs typeface="+mn-lt"/>
              </a:rPr>
              <a:t> when attempting to add a duplicate key.</a:t>
            </a:r>
          </a:p>
          <a:p>
            <a:r>
              <a:rPr lang="en-GB">
                <a:cs typeface="Calibri"/>
              </a:rPr>
              <a:t>Stores as Key / Value pairs</a:t>
            </a:r>
          </a:p>
          <a:p>
            <a:r>
              <a:rPr lang="en-GB">
                <a:cs typeface="Calibri"/>
              </a:rPr>
              <a:t>Methods that make 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762171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0224-2782-4012-92D9-228BA241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List&lt;T&gt;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B8E3-1543-486F-A6E4-BA325BE4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strongly typed list of objects that can be accessed by index.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98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B342-1EFD-4001-AF30-45645177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SortedList</a:t>
            </a:r>
            <a:r>
              <a:rPr lang="en-GB">
                <a:cs typeface="Calibri Light"/>
              </a:rPr>
              <a:t>&lt;T&gt;/</a:t>
            </a:r>
            <a:r>
              <a:rPr lang="en-GB" err="1">
                <a:cs typeface="Calibri Light"/>
              </a:rPr>
              <a:t>SortedDictionaries</a:t>
            </a:r>
            <a:r>
              <a:rPr lang="en-GB">
                <a:cs typeface="Calibri Light"/>
              </a:rPr>
              <a:t>&lt;T&gt;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8E03-9A1F-49D6-B255-606DFC56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 collection of key/value pairs-sorted by key </a:t>
            </a:r>
          </a:p>
          <a:p>
            <a:r>
              <a:rPr lang="en-GB">
                <a:ea typeface="+mn-lt"/>
                <a:cs typeface="+mn-lt"/>
              </a:rPr>
              <a:t>throws an </a:t>
            </a:r>
            <a:r>
              <a:rPr lang="en-GB" err="1">
                <a:ea typeface="+mn-lt"/>
                <a:cs typeface="+mn-lt"/>
              </a:rPr>
              <a:t>ArgumentException</a:t>
            </a:r>
            <a:r>
              <a:rPr lang="en-GB">
                <a:ea typeface="+mn-lt"/>
                <a:cs typeface="+mn-lt"/>
              </a:rPr>
              <a:t> when attempting to add a duplicate key.</a:t>
            </a:r>
          </a:p>
          <a:p>
            <a:r>
              <a:rPr lang="en-GB">
                <a:ea typeface="+mn-lt"/>
                <a:cs typeface="+mn-lt"/>
              </a:rPr>
              <a:t> a </a:t>
            </a:r>
            <a:r>
              <a:rPr lang="en-GB" err="1">
                <a:ea typeface="+mn-lt"/>
                <a:cs typeface="+mn-lt"/>
              </a:rPr>
              <a:t>KeyNotFoundException</a:t>
            </a:r>
            <a:r>
              <a:rPr lang="en-GB">
                <a:ea typeface="+mn-lt"/>
                <a:cs typeface="+mn-lt"/>
              </a:rPr>
              <a:t> is thrown when a requested key is not present.</a:t>
            </a:r>
          </a:p>
          <a:p>
            <a:r>
              <a:rPr lang="en-GB">
                <a:cs typeface="Calibri"/>
              </a:rPr>
              <a:t>Works similar to dictionary&lt;T&gt;</a:t>
            </a:r>
          </a:p>
        </p:txBody>
      </p:sp>
    </p:spTree>
    <p:extLst>
      <p:ext uri="{BB962C8B-B14F-4D97-AF65-F5344CB8AC3E}">
        <p14:creationId xmlns:p14="http://schemas.microsoft.com/office/powerpoint/2010/main" val="113612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3C9B-3D1E-4E84-84FA-C8F3EE68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Queue&lt;T&gt;/Stack&lt;T&gt;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0A0-A327-40EB-9757-DD9BCF39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Queue&lt;T&gt; </a:t>
            </a:r>
            <a:r>
              <a:rPr lang="en-GB">
                <a:ea typeface="+mn-lt"/>
                <a:cs typeface="+mn-lt"/>
              </a:rPr>
              <a:t>FIFO</a:t>
            </a:r>
          </a:p>
          <a:p>
            <a:r>
              <a:rPr lang="en-GB">
                <a:cs typeface="Calibri"/>
              </a:rPr>
              <a:t>Stack&lt;T&gt; LIFO</a:t>
            </a:r>
          </a:p>
        </p:txBody>
      </p:sp>
    </p:spTree>
    <p:extLst>
      <p:ext uri="{BB962C8B-B14F-4D97-AF65-F5344CB8AC3E}">
        <p14:creationId xmlns:p14="http://schemas.microsoft.com/office/powerpoint/2010/main" val="1664592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014-7C92-4048-8627-EA6291EB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File Handling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671E-81FF-4E9F-8E41-04111C38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Stream  --- </a:t>
            </a:r>
            <a:r>
              <a:rPr lang="en-GB" err="1">
                <a:cs typeface="Calibri"/>
              </a:rPr>
              <a:t>MemoryStream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|_____ </a:t>
            </a:r>
            <a:r>
              <a:rPr lang="en-GB" b="1" err="1">
                <a:solidFill>
                  <a:srgbClr val="00B050"/>
                </a:solidFill>
                <a:cs typeface="Calibri"/>
              </a:rPr>
              <a:t>FileStream</a:t>
            </a:r>
            <a:r>
              <a:rPr lang="en-GB" b="1">
                <a:solidFill>
                  <a:srgbClr val="00B050"/>
                </a:solidFill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read and write operating system files.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Important Classes :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Readers  - </a:t>
            </a:r>
            <a:r>
              <a:rPr lang="en-GB" err="1">
                <a:ea typeface="+mn-lt"/>
                <a:cs typeface="+mn-lt"/>
              </a:rPr>
              <a:t>BinaryReader</a:t>
            </a:r>
            <a:r>
              <a:rPr lang="en-GB">
                <a:ea typeface="+mn-lt"/>
                <a:cs typeface="+mn-lt"/>
              </a:rPr>
              <a:t> – reads primitive data type from binary                                                              stream. - for binary data /byte[]-oriented                                                         API.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                  </a:t>
            </a:r>
            <a:r>
              <a:rPr lang="en-GB" err="1">
                <a:ea typeface="+mn-lt"/>
                <a:cs typeface="+mn-lt"/>
              </a:rPr>
              <a:t>StringReader</a:t>
            </a:r>
            <a:r>
              <a:rPr lang="en-GB">
                <a:ea typeface="+mn-lt"/>
                <a:cs typeface="+mn-lt"/>
              </a:rPr>
              <a:t> --  implements TextReader                     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                  </a:t>
            </a:r>
            <a:r>
              <a:rPr lang="en-GB" err="1">
                <a:ea typeface="+mn-lt"/>
                <a:cs typeface="+mn-lt"/>
              </a:rPr>
              <a:t>StreamReader</a:t>
            </a:r>
            <a:r>
              <a:rPr lang="en-GB">
                <a:ea typeface="+mn-lt"/>
                <a:cs typeface="+mn-lt"/>
              </a:rPr>
              <a:t>—reading text-based streams like text files.                                                      for text data / string-oriented API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2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483A-2DF6-423E-B381-7BD129E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F601-830F-493D-B057-9F104AAE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Writers – </a:t>
            </a:r>
            <a:r>
              <a:rPr lang="en-GB" err="1">
                <a:cs typeface="Calibri"/>
              </a:rPr>
              <a:t>StreamWriter</a:t>
            </a:r>
            <a:r>
              <a:rPr lang="en-GB"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write characters to a stream. byte</a:t>
            </a:r>
          </a:p>
          <a:p>
            <a:r>
              <a:rPr lang="en-GB">
                <a:cs typeface="Calibri"/>
              </a:rPr>
              <a:t>                  </a:t>
            </a:r>
            <a:r>
              <a:rPr lang="en-GB" err="1">
                <a:cs typeface="Calibri"/>
              </a:rPr>
              <a:t>BinaryWriter</a:t>
            </a:r>
            <a:r>
              <a:rPr lang="en-GB"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 write primitive data types in binary format.</a:t>
            </a:r>
          </a:p>
          <a:p>
            <a:r>
              <a:rPr lang="en-GB">
                <a:cs typeface="Calibri"/>
              </a:rPr>
              <a:t>                  </a:t>
            </a:r>
            <a:r>
              <a:rPr lang="en-GB" err="1">
                <a:cs typeface="Calibri"/>
              </a:rPr>
              <a:t>StringWriter</a:t>
            </a:r>
            <a:r>
              <a:rPr lang="en-GB">
                <a:cs typeface="Calibri"/>
              </a:rPr>
              <a:t> - implements </a:t>
            </a:r>
            <a:r>
              <a:rPr lang="en-GB" err="1">
                <a:cs typeface="Calibri"/>
              </a:rPr>
              <a:t>TextWriter</a:t>
            </a:r>
          </a:p>
          <a:p>
            <a:endParaRPr lang="en-GB">
              <a:cs typeface="Calibri"/>
            </a:endParaRPr>
          </a:p>
          <a:p>
            <a:r>
              <a:rPr lang="en-GB" err="1">
                <a:cs typeface="Calibri"/>
              </a:rPr>
              <a:t>FileInfo</a:t>
            </a:r>
            <a:r>
              <a:rPr lang="en-GB">
                <a:cs typeface="Calibri"/>
              </a:rPr>
              <a:t> - </a:t>
            </a:r>
            <a:r>
              <a:rPr lang="en-GB">
                <a:ea typeface="+mn-lt"/>
                <a:cs typeface="+mn-lt"/>
              </a:rPr>
              <a:t>perform operations on files.</a:t>
            </a:r>
          </a:p>
          <a:p>
            <a:r>
              <a:rPr lang="en-GB" err="1">
                <a:ea typeface="+mn-lt"/>
                <a:cs typeface="+mn-lt"/>
              </a:rPr>
              <a:t>DirectoryInfo</a:t>
            </a:r>
            <a:r>
              <a:rPr lang="en-GB">
                <a:ea typeface="+mn-lt"/>
                <a:cs typeface="+mn-lt"/>
              </a:rPr>
              <a:t> - perform operations on directories.</a:t>
            </a:r>
          </a:p>
        </p:txBody>
      </p:sp>
    </p:spTree>
    <p:extLst>
      <p:ext uri="{BB962C8B-B14F-4D97-AF65-F5344CB8AC3E}">
        <p14:creationId xmlns:p14="http://schemas.microsoft.com/office/powerpoint/2010/main" val="658578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5E01-321F-4790-9FD5-9B32B3FF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B3BE-B868-4986-AF81-665CAC7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Or just use static File class.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23DC-0263-41E1-9989-24F9263F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OOPs Concepts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B5BE-3A4A-43BA-B237-92F8DDAD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Inheritance</a:t>
            </a:r>
          </a:p>
          <a:p>
            <a:r>
              <a:rPr lang="en-GB">
                <a:cs typeface="Calibri"/>
              </a:rPr>
              <a:t>Encapsulation</a:t>
            </a:r>
          </a:p>
          <a:p>
            <a:r>
              <a:rPr lang="en-GB">
                <a:cs typeface="Calibri"/>
              </a:rPr>
              <a:t>Abstraction</a:t>
            </a:r>
          </a:p>
          <a:p>
            <a:r>
              <a:rPr lang="en-GB">
                <a:cs typeface="Calibri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1672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995-9F98-4327-8D98-5BF56F48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Threading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3C18-325A-432B-A73C-F7A639E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Parallel Code Execution</a:t>
            </a:r>
          </a:p>
          <a:p>
            <a:r>
              <a:rPr lang="en-GB">
                <a:cs typeface="Calibri"/>
              </a:rPr>
              <a:t>Running Function Parallel – Some time for Func1 and Some time for Func2 – rather than sequentially.</a:t>
            </a:r>
          </a:p>
          <a:p>
            <a:r>
              <a:rPr lang="en-GB" err="1">
                <a:cs typeface="Calibri"/>
              </a:rPr>
              <a:t>System.Threading</a:t>
            </a:r>
          </a:p>
          <a:p>
            <a:r>
              <a:rPr lang="en-GB">
                <a:cs typeface="Calibri"/>
              </a:rPr>
              <a:t>Background Thread- quits when main application quits. </a:t>
            </a:r>
          </a:p>
          <a:p>
            <a:r>
              <a:rPr lang="en-GB">
                <a:cs typeface="Calibri"/>
              </a:rPr>
              <a:t>Foreground Thread – keep running even main application quits.</a:t>
            </a:r>
            <a:endParaRPr lang="en-GB"/>
          </a:p>
          <a:p>
            <a:r>
              <a:rPr lang="en-GB">
                <a:cs typeface="Calibri"/>
              </a:rPr>
              <a:t>By default threads are foreground thread.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809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4B1E-3436-4563-9BDA-1B1A34B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4F9A-9E4C-4E3C-AF7A-E41D74F0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Attributes</a:t>
            </a:r>
          </a:p>
          <a:p>
            <a:r>
              <a:rPr lang="en-GB" dirty="0">
                <a:cs typeface="Calibri"/>
              </a:rPr>
              <a:t>Serialization</a:t>
            </a:r>
          </a:p>
          <a:p>
            <a:r>
              <a:rPr lang="en-GB" dirty="0">
                <a:cs typeface="Calibri"/>
              </a:rPr>
              <a:t>Overview of C# 9.0</a:t>
            </a:r>
          </a:p>
        </p:txBody>
      </p:sp>
    </p:spTree>
    <p:extLst>
      <p:ext uri="{BB962C8B-B14F-4D97-AF65-F5344CB8AC3E}">
        <p14:creationId xmlns:p14="http://schemas.microsoft.com/office/powerpoint/2010/main" val="208088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4912-A451-44C0-B509-399CC0B6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AD59-7CBB-49B9-A709-EAE2917F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Powerful method of associating metadata.</a:t>
            </a:r>
          </a:p>
          <a:p>
            <a:r>
              <a:rPr lang="en-GB" dirty="0">
                <a:ea typeface="+mn-lt"/>
                <a:cs typeface="+mn-lt"/>
              </a:rPr>
              <a:t>Or Declarative Information.</a:t>
            </a:r>
          </a:p>
          <a:p>
            <a:r>
              <a:rPr lang="en-GB" dirty="0">
                <a:ea typeface="+mn-lt"/>
                <a:cs typeface="+mn-lt"/>
              </a:rPr>
              <a:t>one or more attributes  -entire assemblies, modules, or smaller program - elements such as classes and properties.</a:t>
            </a:r>
          </a:p>
          <a:p>
            <a:r>
              <a:rPr lang="en-GB" dirty="0">
                <a:ea typeface="+mn-lt"/>
                <a:cs typeface="+mn-lt"/>
              </a:rPr>
              <a:t>can accept arguments in the same way as methods and properties</a:t>
            </a:r>
          </a:p>
          <a:p>
            <a:r>
              <a:rPr lang="en-GB" dirty="0">
                <a:cs typeface="Calibri" panose="020F0502020204030204"/>
              </a:rPr>
              <a:t>Create using [</a:t>
            </a:r>
            <a:r>
              <a:rPr lang="en-GB" dirty="0" err="1">
                <a:cs typeface="Calibri" panose="020F0502020204030204"/>
              </a:rPr>
              <a:t>AttributeName</a:t>
            </a:r>
            <a:r>
              <a:rPr lang="en-GB" dirty="0">
                <a:cs typeface="Calibri" panose="020F0502020204030204"/>
              </a:rPr>
              <a:t>] tag.</a:t>
            </a:r>
          </a:p>
          <a:p>
            <a:r>
              <a:rPr lang="en-GB">
                <a:ea typeface="+mn-lt"/>
                <a:cs typeface="+mn-lt"/>
              </a:rPr>
              <a:t>System.Diagnostics</a:t>
            </a:r>
            <a:r>
              <a:rPr lang="en-GB" dirty="0">
                <a:ea typeface="+mn-lt"/>
                <a:cs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904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F2CA-CA31-4B4A-B52F-5CD96102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1C43-1FA9-46E7-9759-3A0409C6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Predefined / Custom</a:t>
            </a:r>
          </a:p>
          <a:p>
            <a:r>
              <a:rPr lang="en-GB" dirty="0">
                <a:cs typeface="Calibri"/>
              </a:rPr>
              <a:t>Predefine  - Obsolete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cs typeface="Calibri"/>
              </a:rPr>
              <a:t>  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89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CE0E-9999-44AB-872B-E30AE089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Obsolete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172F-0DD7-4FDF-ACB3-AC3F1E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classes, methods, properties, fields, delegates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025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F01-9F7B-41F0-9007-F8EF615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Custom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3AC4-0F96-41A3-A781-F1B08529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[</a:t>
            </a:r>
            <a:r>
              <a:rPr lang="en-GB" dirty="0" err="1">
                <a:ea typeface="+mn-lt"/>
                <a:cs typeface="+mn-lt"/>
              </a:rPr>
              <a:t>AttributeUsage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AttributeTargets.Class,AllowMultiple</a:t>
            </a:r>
            <a:r>
              <a:rPr lang="en-GB" dirty="0">
                <a:ea typeface="+mn-lt"/>
                <a:cs typeface="+mn-lt"/>
              </a:rPr>
              <a:t> =</a:t>
            </a:r>
            <a:r>
              <a:rPr lang="en-GB" dirty="0" err="1">
                <a:ea typeface="+mn-lt"/>
                <a:cs typeface="+mn-lt"/>
              </a:rPr>
              <a:t>true,Inherited</a:t>
            </a:r>
            <a:r>
              <a:rPr lang="en-GB" dirty="0">
                <a:ea typeface="+mn-lt"/>
                <a:cs typeface="+mn-lt"/>
              </a:rPr>
              <a:t> =false)]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    class </a:t>
            </a:r>
            <a:r>
              <a:rPr lang="en-GB" dirty="0" err="1">
                <a:ea typeface="+mn-lt"/>
                <a:cs typeface="+mn-lt"/>
              </a:rPr>
              <a:t>CustomAttribute</a:t>
            </a:r>
            <a:r>
              <a:rPr lang="en-GB" dirty="0">
                <a:ea typeface="+mn-lt"/>
                <a:cs typeface="+mn-lt"/>
              </a:rPr>
              <a:t> : </a:t>
            </a:r>
            <a:r>
              <a:rPr lang="en-GB" dirty="0" err="1">
                <a:ea typeface="+mn-lt"/>
                <a:cs typeface="+mn-lt"/>
              </a:rPr>
              <a:t>System.Attribute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    {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     public </a:t>
            </a:r>
            <a:r>
              <a:rPr lang="en-GB" dirty="0" err="1">
                <a:ea typeface="+mn-lt"/>
                <a:cs typeface="+mn-lt"/>
              </a:rPr>
              <a:t>CustomAttribute</a:t>
            </a:r>
            <a:r>
              <a:rPr lang="en-GB" dirty="0">
                <a:ea typeface="+mn-lt"/>
                <a:cs typeface="+mn-lt"/>
              </a:rPr>
              <a:t>(string permission)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Permission = permission;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}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public string Permission { get; set; }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60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D17-152C-40AD-8923-E738BE10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Serialization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EF92-D433-4565-ACD9-29EB4031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converting an object into a stream of bytes to store the object</a:t>
            </a:r>
          </a:p>
          <a:p>
            <a:r>
              <a:rPr lang="en-GB" dirty="0">
                <a:ea typeface="+mn-lt"/>
                <a:cs typeface="+mn-lt"/>
              </a:rPr>
              <a:t>save the state of an object</a:t>
            </a:r>
          </a:p>
          <a:p>
            <a:r>
              <a:rPr lang="en-GB" dirty="0">
                <a:ea typeface="+mn-lt"/>
                <a:cs typeface="+mn-lt"/>
              </a:rPr>
              <a:t>Can be recreated when needed.</a:t>
            </a:r>
          </a:p>
          <a:p>
            <a:r>
              <a:rPr lang="en-GB" dirty="0">
                <a:cs typeface="Calibri"/>
              </a:rPr>
              <a:t>Opposite process is known as </a:t>
            </a:r>
            <a:r>
              <a:rPr lang="en-GB" dirty="0" err="1">
                <a:cs typeface="Calibri"/>
              </a:rPr>
              <a:t>DeSerialization</a:t>
            </a:r>
            <a:r>
              <a:rPr lang="en-GB" dirty="0">
                <a:cs typeface="Calibri"/>
              </a:rPr>
              <a:t>.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latin typeface="Consolas"/>
                <a:cs typeface="Calibri"/>
              </a:rPr>
              <a:t>System.Runtime.Serialization</a:t>
            </a:r>
            <a:r>
              <a:rPr lang="en-GB" dirty="0">
                <a:latin typeface="Consolas"/>
                <a:cs typeface="Calibri"/>
              </a:rPr>
              <a:t>;
 </a:t>
            </a:r>
            <a:r>
              <a:rPr lang="en-GB">
                <a:latin typeface="Consolas"/>
                <a:cs typeface="Calibri"/>
              </a:rPr>
              <a:t>System.Runtime.Serialization.Formatters.Binary;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75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C47B-9254-4CFC-9E81-2B5E2DD7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C#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9457-7277-4CE7-A8CB-8E4DA6DB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New new()  - target typed object creation</a:t>
            </a:r>
          </a:p>
          <a:p>
            <a:r>
              <a:rPr lang="en-GB" dirty="0">
                <a:ea typeface="+mn-lt"/>
                <a:cs typeface="+mn-lt"/>
              </a:rPr>
              <a:t>var collection = </a:t>
            </a:r>
            <a:r>
              <a:rPr lang="en-GB" b="1" dirty="0">
                <a:ea typeface="+mn-lt"/>
                <a:cs typeface="+mn-lt"/>
              </a:rPr>
              <a:t>new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ObservableCollection</a:t>
            </a:r>
            <a:r>
              <a:rPr lang="en-GB" dirty="0">
                <a:ea typeface="+mn-lt"/>
                <a:cs typeface="+mn-lt"/>
              </a:rPr>
              <a:t>&lt;string&gt;(); </a:t>
            </a:r>
            <a:r>
              <a:rPr lang="en-GB" dirty="0" err="1">
                <a:ea typeface="+mn-lt"/>
                <a:cs typeface="+mn-lt"/>
              </a:rPr>
              <a:t>ObservableCollection</a:t>
            </a:r>
            <a:r>
              <a:rPr lang="en-GB" dirty="0">
                <a:ea typeface="+mn-lt"/>
                <a:cs typeface="+mn-lt"/>
              </a:rPr>
              <a:t>&lt;string&gt; collection = </a:t>
            </a:r>
            <a:r>
              <a:rPr lang="en-GB" b="1" dirty="0">
                <a:ea typeface="+mn-lt"/>
                <a:cs typeface="+mn-lt"/>
              </a:rPr>
              <a:t>new</a:t>
            </a:r>
            <a:r>
              <a:rPr lang="en-GB" dirty="0">
                <a:ea typeface="+mn-lt"/>
                <a:cs typeface="+mn-lt"/>
              </a:rPr>
              <a:t>();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And or not</a:t>
            </a:r>
          </a:p>
          <a:p>
            <a:endParaRPr lang="en-GB" b="1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Init  - </a:t>
            </a:r>
            <a:r>
              <a:rPr lang="en-GB" dirty="0">
                <a:ea typeface="+mn-lt"/>
                <a:cs typeface="+mn-lt"/>
              </a:rPr>
              <a:t>only</a:t>
            </a:r>
            <a:endParaRPr lang="en-GB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29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7D1D-0924-4B99-AB04-F8B6B0B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E6B3-C07D-46AB-A55B-7E51FDB0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Records - </a:t>
            </a:r>
            <a:r>
              <a:rPr lang="en-GB" dirty="0">
                <a:ea typeface="+mn-lt"/>
                <a:cs typeface="+mn-lt"/>
              </a:rPr>
              <a:t>new reference type</a:t>
            </a:r>
          </a:p>
          <a:p>
            <a:r>
              <a:rPr lang="en-GB" dirty="0">
                <a:ea typeface="+mn-lt"/>
                <a:cs typeface="+mn-lt"/>
              </a:rPr>
              <a:t>                  use </a:t>
            </a:r>
            <a:r>
              <a:rPr lang="en-GB" i="1" dirty="0">
                <a:ea typeface="+mn-lt"/>
                <a:cs typeface="+mn-lt"/>
              </a:rPr>
              <a:t>value-based equality- </a:t>
            </a:r>
            <a:r>
              <a:rPr lang="en-GB" dirty="0">
                <a:ea typeface="+mn-lt"/>
                <a:cs typeface="+mn-lt"/>
              </a:rPr>
              <a:t>types match and all property and                    </a:t>
            </a:r>
            <a:r>
              <a:rPr lang="en-GB">
                <a:ea typeface="+mn-lt"/>
                <a:cs typeface="+mn-lt"/>
              </a:rPr>
              <a:t>field values match.</a:t>
            </a:r>
          </a:p>
          <a:p>
            <a:r>
              <a:rPr lang="en-GB" dirty="0">
                <a:ea typeface="+mn-lt"/>
                <a:cs typeface="+mn-lt"/>
              </a:rPr>
              <a:t>                  - makes entire object </a:t>
            </a:r>
            <a:r>
              <a:rPr lang="en-GB">
                <a:ea typeface="+mn-lt"/>
                <a:cs typeface="+mn-lt"/>
              </a:rPr>
              <a:t>immutable-read-only properties only.</a:t>
            </a:r>
          </a:p>
          <a:p>
            <a:r>
              <a:rPr lang="en-GB" dirty="0">
                <a:cs typeface="Calibri"/>
              </a:rPr>
              <a:t>                   - inheritance</a:t>
            </a:r>
            <a:r>
              <a:rPr lang="en-GB">
                <a:cs typeface="Calibri"/>
              </a:rPr>
              <a:t> is supported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40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343-EC35-4F55-80D6-0C68DAA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Data Types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1697-4440-443F-8BAD-538BFC16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Value/Reference types</a:t>
            </a:r>
          </a:p>
          <a:p>
            <a:r>
              <a:rPr lang="en-GB">
                <a:ea typeface="+mn-lt"/>
                <a:cs typeface="+mn-lt"/>
              </a:rPr>
              <a:t>Reference Type variables are stored in the heap while Value Type variables are stored in the stack.</a:t>
            </a:r>
          </a:p>
          <a:p>
            <a:r>
              <a:rPr lang="en-GB">
                <a:ea typeface="+mn-lt"/>
                <a:cs typeface="+mn-lt"/>
              </a:rPr>
              <a:t> 1 MB for 32-bit processes and 4 MB for 64-bit processes (limited)</a:t>
            </a:r>
          </a:p>
          <a:p>
            <a:r>
              <a:rPr lang="en-GB">
                <a:ea typeface="+mn-lt"/>
                <a:cs typeface="+mn-lt"/>
              </a:rPr>
              <a:t>Heap – bigger in size comparatively</a:t>
            </a:r>
          </a:p>
          <a:p>
            <a:r>
              <a:rPr lang="en-GB">
                <a:ea typeface="+mn-lt"/>
                <a:cs typeface="+mn-lt"/>
              </a:rPr>
              <a:t>Both on Ram</a:t>
            </a:r>
          </a:p>
        </p:txBody>
      </p:sp>
    </p:spTree>
    <p:extLst>
      <p:ext uri="{BB962C8B-B14F-4D97-AF65-F5344CB8AC3E}">
        <p14:creationId xmlns:p14="http://schemas.microsoft.com/office/powerpoint/2010/main" val="36450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81A3-86C8-42C5-BD34-8F06AD17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Primitive Data Types/ Built In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31F4-5D2D-4A1B-B799-669D61A8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Integer types – </a:t>
            </a:r>
            <a:r>
              <a:rPr lang="en-GB" err="1">
                <a:ea typeface="+mn-lt"/>
                <a:cs typeface="+mn-lt"/>
              </a:rPr>
              <a:t>sbyte</a:t>
            </a:r>
            <a:r>
              <a:rPr lang="en-GB">
                <a:ea typeface="+mn-lt"/>
                <a:cs typeface="+mn-lt"/>
              </a:rPr>
              <a:t>, byte, short, </a:t>
            </a:r>
            <a:r>
              <a:rPr lang="en-GB" err="1">
                <a:ea typeface="+mn-lt"/>
                <a:cs typeface="+mn-lt"/>
              </a:rPr>
              <a:t>ushort</a:t>
            </a:r>
            <a:r>
              <a:rPr lang="en-GB">
                <a:ea typeface="+mn-lt"/>
                <a:cs typeface="+mn-lt"/>
              </a:rPr>
              <a:t>, int, </a:t>
            </a:r>
            <a:r>
              <a:rPr lang="en-GB" err="1">
                <a:ea typeface="+mn-lt"/>
                <a:cs typeface="+mn-lt"/>
              </a:rPr>
              <a:t>uint</a:t>
            </a:r>
            <a:r>
              <a:rPr lang="en-GB">
                <a:ea typeface="+mn-lt"/>
                <a:cs typeface="+mn-lt"/>
              </a:rPr>
              <a:t>, long, </a:t>
            </a:r>
            <a:r>
              <a:rPr lang="en-GB" err="1">
                <a:ea typeface="+mn-lt"/>
                <a:cs typeface="+mn-lt"/>
              </a:rPr>
              <a:t>ulong</a:t>
            </a:r>
            <a:r>
              <a:rPr lang="en-GB">
                <a:ea typeface="+mn-lt"/>
                <a:cs typeface="+mn-lt"/>
              </a:rPr>
              <a:t>; - </a:t>
            </a:r>
          </a:p>
          <a:p>
            <a:r>
              <a:rPr lang="en-GB">
                <a:ea typeface="+mn-lt"/>
                <a:cs typeface="+mn-lt"/>
              </a:rPr>
              <a:t>Real floating-point types – float, double; - </a:t>
            </a:r>
          </a:p>
          <a:p>
            <a:r>
              <a:rPr lang="en-GB">
                <a:ea typeface="+mn-lt"/>
                <a:cs typeface="+mn-lt"/>
              </a:rPr>
              <a:t>Real type with decimal precision – decimal; - </a:t>
            </a:r>
          </a:p>
          <a:p>
            <a:r>
              <a:rPr lang="en-GB">
                <a:ea typeface="+mn-lt"/>
                <a:cs typeface="+mn-lt"/>
              </a:rPr>
              <a:t>Boolean type – bool; - </a:t>
            </a:r>
          </a:p>
          <a:p>
            <a:r>
              <a:rPr lang="en-GB">
                <a:ea typeface="+mn-lt"/>
                <a:cs typeface="+mn-lt"/>
              </a:rPr>
              <a:t>Character type – char; </a:t>
            </a:r>
          </a:p>
          <a:p>
            <a:r>
              <a:rPr lang="en-GB">
                <a:ea typeface="+mn-lt"/>
                <a:cs typeface="+mn-lt"/>
              </a:rPr>
              <a:t>String – string;  (Ref Type)</a:t>
            </a:r>
          </a:p>
          <a:p>
            <a:r>
              <a:rPr lang="en-GB">
                <a:ea typeface="+mn-lt"/>
                <a:cs typeface="+mn-lt"/>
              </a:rPr>
              <a:t>Object type – object. (Ref Type)</a:t>
            </a:r>
          </a:p>
          <a:p>
            <a:r>
              <a:rPr lang="en-GB">
                <a:cs typeface="Calibri"/>
              </a:rPr>
              <a:t>Dynamic (Ref Type)</a:t>
            </a:r>
          </a:p>
        </p:txBody>
      </p:sp>
    </p:spTree>
    <p:extLst>
      <p:ext uri="{BB962C8B-B14F-4D97-AF65-F5344CB8AC3E}">
        <p14:creationId xmlns:p14="http://schemas.microsoft.com/office/powerpoint/2010/main" val="23598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45DC-3B9E-42FA-AAE9-E6A6B817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..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4036-60D2-4C55-80CE-7B134320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Nullable Value Types – </a:t>
            </a:r>
            <a:r>
              <a:rPr lang="en-GB" err="1">
                <a:cs typeface="Calibri"/>
              </a:rPr>
              <a:t>c#</a:t>
            </a:r>
            <a:r>
              <a:rPr lang="en-GB">
                <a:cs typeface="Calibri"/>
              </a:rPr>
              <a:t> 7.0</a:t>
            </a:r>
          </a:p>
          <a:p>
            <a:r>
              <a:rPr lang="en-GB">
                <a:cs typeface="Calibri"/>
              </a:rPr>
              <a:t>Nullable&lt;T&gt; structure..</a:t>
            </a:r>
          </a:p>
        </p:txBody>
      </p:sp>
    </p:spTree>
    <p:extLst>
      <p:ext uri="{BB962C8B-B14F-4D97-AF65-F5344CB8AC3E}">
        <p14:creationId xmlns:p14="http://schemas.microsoft.com/office/powerpoint/2010/main" val="418901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3756-9A76-4BF9-A619-9B6FFE63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7E3C-4A8C-425A-A7AD-E5ADEB6B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Shield for data members in the class</a:t>
            </a:r>
          </a:p>
          <a:p>
            <a:r>
              <a:rPr lang="en-GB">
                <a:cs typeface="Calibri"/>
              </a:rPr>
              <a:t>Special methods called accessors</a:t>
            </a:r>
          </a:p>
          <a:p>
            <a:r>
              <a:rPr lang="en-GB">
                <a:cs typeface="Calibri"/>
              </a:rPr>
              <a:t>Propeties with Backing Field</a:t>
            </a:r>
          </a:p>
          <a:p>
            <a:r>
              <a:rPr lang="en-GB">
                <a:cs typeface="Calibri"/>
              </a:rPr>
              <a:t>Auto-implemented properties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36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2033-555E-4F0E-A0D1-7F0DF456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Arrays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545B-EC52-456E-8AF2-87420267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Contagious data location</a:t>
            </a:r>
          </a:p>
          <a:p>
            <a:r>
              <a:rPr lang="en-GB">
                <a:cs typeface="Calibri"/>
              </a:rPr>
              <a:t>Mutiple variables of same data  type.</a:t>
            </a:r>
          </a:p>
          <a:p>
            <a:r>
              <a:rPr lang="en-GB">
                <a:cs typeface="Calibri"/>
              </a:rPr>
              <a:t>Fast retrieval</a:t>
            </a:r>
          </a:p>
          <a:p>
            <a:r>
              <a:rPr lang="en-GB">
                <a:cs typeface="Calibri"/>
              </a:rPr>
              <a:t>1D</a:t>
            </a:r>
          </a:p>
          <a:p>
            <a:r>
              <a:rPr lang="en-GB">
                <a:cs typeface="Calibri"/>
              </a:rPr>
              <a:t>2D</a:t>
            </a:r>
          </a:p>
          <a:p>
            <a:r>
              <a:rPr lang="en-GB">
                <a:cs typeface="Calibri"/>
              </a:rPr>
              <a:t>Multidimension</a:t>
            </a:r>
          </a:p>
          <a:p>
            <a:r>
              <a:rPr lang="en-GB">
                <a:cs typeface="Calibri"/>
              </a:rPr>
              <a:t> Jagged Arrays - arrays in Array.</a:t>
            </a:r>
            <a:endParaRPr lang="en-GB"/>
          </a:p>
          <a:p>
            <a:r>
              <a:rPr lang="en-GB" err="1">
                <a:cs typeface="Calibri"/>
              </a:rPr>
              <a:t>Accesing</a:t>
            </a:r>
            <a:r>
              <a:rPr lang="en-GB">
                <a:cs typeface="Calibri"/>
              </a:rPr>
              <a:t> array[index];</a:t>
            </a:r>
          </a:p>
          <a:p>
            <a:r>
              <a:rPr lang="en-GB">
                <a:cs typeface="Calibri"/>
              </a:rPr>
              <a:t>Setting array[</a:t>
            </a:r>
            <a:r>
              <a:rPr lang="en-GB" err="1">
                <a:cs typeface="Calibri"/>
              </a:rPr>
              <a:t>ctr</a:t>
            </a:r>
            <a:r>
              <a:rPr lang="en-GB">
                <a:cs typeface="Calibri"/>
              </a:rPr>
              <a:t>++] = value;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72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C#</vt:lpstr>
      <vt:lpstr>Dot Net Framework/Core</vt:lpstr>
      <vt:lpstr>Agenda</vt:lpstr>
      <vt:lpstr>OOPs Concepts</vt:lpstr>
      <vt:lpstr>Data Types</vt:lpstr>
      <vt:lpstr>Primitive Data Types/ Built In</vt:lpstr>
      <vt:lpstr>..</vt:lpstr>
      <vt:lpstr>Properties</vt:lpstr>
      <vt:lpstr>Arrays</vt:lpstr>
      <vt:lpstr>2D</vt:lpstr>
      <vt:lpstr>Strings</vt:lpstr>
      <vt:lpstr>..</vt:lpstr>
      <vt:lpstr>String Builder</vt:lpstr>
      <vt:lpstr>String Builder</vt:lpstr>
      <vt:lpstr>Method/ Method Parameters</vt:lpstr>
      <vt:lpstr>..</vt:lpstr>
      <vt:lpstr>Method Overloading</vt:lpstr>
      <vt:lpstr>Agenda</vt:lpstr>
      <vt:lpstr>Inheritance</vt:lpstr>
      <vt:lpstr>Types of Inheritance</vt:lpstr>
      <vt:lpstr>Runtime Polymorphism</vt:lpstr>
      <vt:lpstr>Abstract Class</vt:lpstr>
      <vt:lpstr>Interface</vt:lpstr>
      <vt:lpstr>Agenda</vt:lpstr>
      <vt:lpstr>Delegates</vt:lpstr>
      <vt:lpstr>Events</vt:lpstr>
      <vt:lpstr>Indexers</vt:lpstr>
      <vt:lpstr>Exception Handling</vt:lpstr>
      <vt:lpstr>Agenda</vt:lpstr>
      <vt:lpstr>Collections</vt:lpstr>
      <vt:lpstr>Generics</vt:lpstr>
      <vt:lpstr>Generic List</vt:lpstr>
      <vt:lpstr>Dictionary&lt;Tkey,Tvalue&gt;</vt:lpstr>
      <vt:lpstr>List&lt;T&gt;</vt:lpstr>
      <vt:lpstr>SortedList&lt;T&gt;/SortedDictionaries&lt;T&gt;</vt:lpstr>
      <vt:lpstr>Queue&lt;T&gt;/Stack&lt;T&gt;</vt:lpstr>
      <vt:lpstr>File Handling</vt:lpstr>
      <vt:lpstr>PowerPoint Presentation</vt:lpstr>
      <vt:lpstr>File</vt:lpstr>
      <vt:lpstr>Threading</vt:lpstr>
      <vt:lpstr>Agenda</vt:lpstr>
      <vt:lpstr>Attributes</vt:lpstr>
      <vt:lpstr>..</vt:lpstr>
      <vt:lpstr>Obsolete</vt:lpstr>
      <vt:lpstr>Custom Attribute</vt:lpstr>
      <vt:lpstr>Serialization</vt:lpstr>
      <vt:lpstr>C# Overview</vt:lpstr>
      <vt:lpstr>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revision>99</cp:revision>
  <dcterms:created xsi:type="dcterms:W3CDTF">2022-03-06T10:32:05Z</dcterms:created>
  <dcterms:modified xsi:type="dcterms:W3CDTF">2022-03-14T05:10:39Z</dcterms:modified>
</cp:coreProperties>
</file>