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0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8992E-E9DF-4631-9531-124DFEFF49AA}" v="1818" dt="2022-02-20T10:04:31.039"/>
    <p1510:client id="{5BF10F18-530C-4A7D-B4F9-6CC4B6FBF652}" v="788" dt="2022-02-21T16:48:26.435"/>
    <p1510:client id="{923CA37D-39E8-4C66-B54D-ACC2BB04DC70}" v="12" dt="2022-02-22T09:50:21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JavaScript</a:t>
            </a:r>
            <a:endParaRPr lang="en-GB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A544-CE04-4F89-B533-2BBFDAE9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8C1EE-80D5-46C6-A7DC-D24916548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If(truthy value){</a:t>
            </a:r>
            <a:endParaRPr lang="en-US" dirty="0"/>
          </a:p>
          <a:p>
            <a:pPr marL="0" indent="0">
              <a:buNone/>
            </a:pPr>
            <a:r>
              <a:rPr lang="en-GB" dirty="0">
                <a:cs typeface="Calibri"/>
              </a:rPr>
              <a:t>// code block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}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else{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// code block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132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5FE5-D99A-4AA1-BDDD-2E7A9914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Switch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52FED-B17C-40D1-BF76-C226BF56A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ea typeface="+mn-lt"/>
                <a:cs typeface="+mn-lt"/>
              </a:rPr>
              <a:t>switch(expression) {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  case </a:t>
            </a:r>
            <a:r>
              <a:rPr lang="en-GB" i="1" dirty="0">
                <a:ea typeface="+mn-lt"/>
                <a:cs typeface="+mn-lt"/>
              </a:rPr>
              <a:t>x</a:t>
            </a:r>
            <a:r>
              <a:rPr lang="en-GB" dirty="0">
                <a:ea typeface="+mn-lt"/>
                <a:cs typeface="+mn-lt"/>
              </a:rPr>
              <a:t>: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   </a:t>
            </a:r>
            <a:r>
              <a:rPr lang="en-GB" i="1" dirty="0">
                <a:ea typeface="+mn-lt"/>
                <a:cs typeface="+mn-lt"/>
              </a:rPr>
              <a:t> // code block</a:t>
            </a:r>
            <a:br>
              <a:rPr lang="en-GB" i="1" dirty="0">
                <a:ea typeface="+mn-lt"/>
                <a:cs typeface="+mn-lt"/>
              </a:rPr>
            </a:br>
            <a:r>
              <a:rPr lang="en-GB" i="1" dirty="0">
                <a:ea typeface="+mn-lt"/>
                <a:cs typeface="+mn-lt"/>
              </a:rPr>
              <a:t>   </a:t>
            </a:r>
            <a:r>
              <a:rPr lang="en-GB" dirty="0">
                <a:ea typeface="+mn-lt"/>
                <a:cs typeface="+mn-lt"/>
              </a:rPr>
              <a:t> break;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  case </a:t>
            </a:r>
            <a:r>
              <a:rPr lang="en-GB" i="1" dirty="0">
                <a:ea typeface="+mn-lt"/>
                <a:cs typeface="+mn-lt"/>
              </a:rPr>
              <a:t>y</a:t>
            </a:r>
            <a:r>
              <a:rPr lang="en-GB" dirty="0">
                <a:ea typeface="+mn-lt"/>
                <a:cs typeface="+mn-lt"/>
              </a:rPr>
              <a:t>: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   </a:t>
            </a:r>
            <a:r>
              <a:rPr lang="en-GB" i="1" dirty="0">
                <a:ea typeface="+mn-lt"/>
                <a:cs typeface="+mn-lt"/>
              </a:rPr>
              <a:t> // code block</a:t>
            </a:r>
            <a:br>
              <a:rPr lang="en-GB" i="1" dirty="0">
                <a:ea typeface="+mn-lt"/>
                <a:cs typeface="+mn-lt"/>
              </a:rPr>
            </a:br>
            <a:r>
              <a:rPr lang="en-GB" i="1" dirty="0">
                <a:ea typeface="+mn-lt"/>
                <a:cs typeface="+mn-lt"/>
              </a:rPr>
              <a:t>   </a:t>
            </a:r>
            <a:r>
              <a:rPr lang="en-GB" dirty="0">
                <a:ea typeface="+mn-lt"/>
                <a:cs typeface="+mn-lt"/>
              </a:rPr>
              <a:t> break;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  default: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    // </a:t>
            </a:r>
            <a:r>
              <a:rPr lang="en-GB" i="1" dirty="0">
                <a:ea typeface="+mn-lt"/>
                <a:cs typeface="+mn-lt"/>
              </a:rPr>
              <a:t>code block</a:t>
            </a:r>
            <a:br>
              <a:rPr lang="en-GB" i="1" dirty="0">
                <a:ea typeface="+mn-lt"/>
                <a:cs typeface="+mn-lt"/>
              </a:rPr>
            </a:br>
            <a:r>
              <a:rPr lang="en-GB" i="1" dirty="0"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r>
              <a:rPr lang="en-GB" i="1" dirty="0">
                <a:ea typeface="+mn-lt"/>
                <a:cs typeface="+mn-lt"/>
              </a:rPr>
              <a:t>Break (disruptive statement – stop falling to next case)</a:t>
            </a:r>
          </a:p>
        </p:txBody>
      </p:sp>
    </p:spTree>
    <p:extLst>
      <p:ext uri="{BB962C8B-B14F-4D97-AF65-F5344CB8AC3E}">
        <p14:creationId xmlns:p14="http://schemas.microsoft.com/office/powerpoint/2010/main" val="413627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0494-76CC-460D-94D5-980E11DC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while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95D3D-C76C-4A7C-B7CB-F39834CA1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Simple loop</a:t>
            </a:r>
          </a:p>
          <a:p>
            <a:r>
              <a:rPr lang="en-GB" dirty="0">
                <a:cs typeface="Calibri"/>
              </a:rPr>
              <a:t>While expression is truthy- will continue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While(truthy){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//looping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770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BE43-7D3E-40C5-9A92-917F863D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for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D734-D812-41F5-AB08-CE5D34B64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Initialization</a:t>
            </a:r>
          </a:p>
          <a:p>
            <a:r>
              <a:rPr lang="en-GB" dirty="0">
                <a:cs typeface="Calibri"/>
              </a:rPr>
              <a:t>Condition</a:t>
            </a:r>
            <a:r>
              <a:rPr lang="en-GB">
                <a:cs typeface="Calibri"/>
              </a:rPr>
              <a:t> ( no condition means true)</a:t>
            </a:r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Increment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for (let </a:t>
            </a:r>
            <a:r>
              <a:rPr lang="en-GB" dirty="0" err="1">
                <a:ea typeface="+mn-lt"/>
                <a:cs typeface="+mn-lt"/>
              </a:rPr>
              <a:t>i</a:t>
            </a:r>
            <a:r>
              <a:rPr lang="en-GB" dirty="0">
                <a:ea typeface="+mn-lt"/>
                <a:cs typeface="+mn-lt"/>
              </a:rPr>
              <a:t> = 0; </a:t>
            </a:r>
            <a:r>
              <a:rPr lang="en-GB" dirty="0" err="1">
                <a:ea typeface="+mn-lt"/>
                <a:cs typeface="+mn-lt"/>
              </a:rPr>
              <a:t>i</a:t>
            </a:r>
            <a:r>
              <a:rPr lang="en-GB" dirty="0">
                <a:ea typeface="+mn-lt"/>
                <a:cs typeface="+mn-lt"/>
              </a:rPr>
              <a:t> &lt; 5; </a:t>
            </a:r>
            <a:r>
              <a:rPr lang="en-GB" dirty="0" err="1">
                <a:ea typeface="+mn-lt"/>
                <a:cs typeface="+mn-lt"/>
              </a:rPr>
              <a:t>i</a:t>
            </a:r>
            <a:r>
              <a:rPr lang="en-GB" dirty="0">
                <a:ea typeface="+mn-lt"/>
                <a:cs typeface="+mn-lt"/>
              </a:rPr>
              <a:t>++) {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  </a:t>
            </a:r>
          </a:p>
          <a:p>
            <a:r>
              <a:rPr lang="en-GB">
                <a:ea typeface="+mn-lt"/>
                <a:cs typeface="+mn-lt"/>
              </a:rPr>
              <a:t>}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29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71A9-AB0D-4703-8820-8FB38EC3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for 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0A12-EAA8-421F-8ED7-A2C5679F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Enumerates property names or keys</a:t>
            </a:r>
          </a:p>
          <a:p>
            <a:r>
              <a:rPr lang="en-GB" dirty="0">
                <a:cs typeface="Calibri"/>
              </a:rPr>
              <a:t>On each iteration another property name string assigned.</a:t>
            </a:r>
          </a:p>
          <a:p>
            <a:r>
              <a:rPr lang="en-GB" dirty="0">
                <a:ea typeface="+mn-lt"/>
                <a:cs typeface="+mn-lt"/>
              </a:rPr>
              <a:t>for (</a:t>
            </a:r>
            <a:r>
              <a:rPr lang="en-GB" dirty="0" err="1">
                <a:ea typeface="+mn-lt"/>
                <a:cs typeface="+mn-lt"/>
              </a:rPr>
              <a:t>myvar</a:t>
            </a:r>
            <a:r>
              <a:rPr lang="en-GB" dirty="0">
                <a:ea typeface="+mn-lt"/>
                <a:cs typeface="+mn-lt"/>
              </a:rPr>
              <a:t> in </a:t>
            </a:r>
            <a:r>
              <a:rPr lang="en-GB" dirty="0" err="1">
                <a:ea typeface="+mn-lt"/>
                <a:cs typeface="+mn-lt"/>
              </a:rPr>
              <a:t>obj</a:t>
            </a:r>
            <a:r>
              <a:rPr lang="en-GB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{ if (</a:t>
            </a:r>
            <a:r>
              <a:rPr lang="en-GB" dirty="0" err="1">
                <a:ea typeface="+mn-lt"/>
                <a:cs typeface="+mn-lt"/>
              </a:rPr>
              <a:t>obj.hasownProperty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myvar</a:t>
            </a:r>
            <a:r>
              <a:rPr lang="en-GB" dirty="0">
                <a:ea typeface="+mn-lt"/>
                <a:cs typeface="+mn-lt"/>
              </a:rPr>
              <a:t>)) - check if owned by same object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{  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   ... }</a:t>
            </a:r>
            <a:endParaRPr lang="en-GB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} 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775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0316-A72A-45EF-ABBA-E2420090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87D5-8D13-480B-960A-61D00F86F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do {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//  code block to be executed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}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while (</a:t>
            </a:r>
            <a:r>
              <a:rPr lang="en-GB" i="1" dirty="0">
                <a:ea typeface="+mn-lt"/>
                <a:cs typeface="+mn-lt"/>
              </a:rPr>
              <a:t>expression</a:t>
            </a:r>
            <a:r>
              <a:rPr lang="en-GB" dirty="0">
                <a:ea typeface="+mn-lt"/>
                <a:cs typeface="+mn-lt"/>
              </a:rPr>
              <a:t>);</a:t>
            </a:r>
          </a:p>
          <a:p>
            <a:r>
              <a:rPr lang="en-GB" dirty="0">
                <a:cs typeface="Calibri"/>
              </a:rPr>
              <a:t>Expression is tested after the block executed.</a:t>
            </a:r>
          </a:p>
        </p:txBody>
      </p:sp>
    </p:spTree>
    <p:extLst>
      <p:ext uri="{BB962C8B-B14F-4D97-AF65-F5344CB8AC3E}">
        <p14:creationId xmlns:p14="http://schemas.microsoft.com/office/powerpoint/2010/main" val="3964307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B0C6-33F0-4F30-B6A6-FD8435A3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Try..catch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2908-8BB0-45A3-A3C3-4EF80B16C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ea typeface="+mn-lt"/>
                <a:cs typeface="+mn-lt"/>
              </a:rPr>
              <a:t>Try  -  (test block for error)</a:t>
            </a:r>
          </a:p>
          <a:p>
            <a:r>
              <a:rPr lang="en-GB" dirty="0">
                <a:ea typeface="+mn-lt"/>
                <a:cs typeface="+mn-lt"/>
              </a:rPr>
              <a:t>Catch - (catch the error)</a:t>
            </a:r>
          </a:p>
          <a:p>
            <a:r>
              <a:rPr lang="en-GB" dirty="0">
                <a:ea typeface="+mn-lt"/>
                <a:cs typeface="+mn-lt"/>
              </a:rPr>
              <a:t>Finally - (the ultimate action)</a:t>
            </a:r>
          </a:p>
          <a:p>
            <a:r>
              <a:rPr lang="en-GB" dirty="0">
                <a:ea typeface="+mn-lt"/>
                <a:cs typeface="+mn-lt"/>
              </a:rPr>
              <a:t>Throw - ( </a:t>
            </a:r>
            <a:r>
              <a:rPr lang="en-GB" dirty="0" err="1">
                <a:ea typeface="+mn-lt"/>
                <a:cs typeface="+mn-lt"/>
              </a:rPr>
              <a:t>thorwing</a:t>
            </a:r>
            <a:r>
              <a:rPr lang="en-GB" dirty="0">
                <a:ea typeface="+mn-lt"/>
                <a:cs typeface="+mn-lt"/>
              </a:rPr>
              <a:t> error)</a:t>
            </a:r>
          </a:p>
          <a:p>
            <a:r>
              <a:rPr lang="en-GB" dirty="0">
                <a:ea typeface="+mn-lt"/>
                <a:cs typeface="+mn-lt"/>
              </a:rPr>
              <a:t>try {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 //code block;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}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catch(err) {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  //code block</a:t>
            </a:r>
          </a:p>
          <a:p>
            <a:r>
              <a:rPr lang="en-GB" dirty="0">
                <a:ea typeface="+mn-lt"/>
                <a:cs typeface="+mn-lt"/>
              </a:rPr>
              <a:t>}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045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2193-DBBA-4CD1-A3DC-DE9992FF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Return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614B-114B-4509-9ED4-88BF4F57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Causes early return from the function</a:t>
            </a:r>
          </a:p>
          <a:p>
            <a:r>
              <a:rPr lang="en-GB" dirty="0">
                <a:cs typeface="Calibri"/>
              </a:rPr>
              <a:t>Can specify value to be returned</a:t>
            </a:r>
          </a:p>
          <a:p>
            <a:r>
              <a:rPr lang="en-GB" dirty="0">
                <a:cs typeface="Calibri"/>
              </a:rPr>
              <a:t>No return means undefined</a:t>
            </a:r>
          </a:p>
          <a:p>
            <a:r>
              <a:rPr lang="en-GB" dirty="0">
                <a:cs typeface="Calibri"/>
              </a:rPr>
              <a:t>No line termination is allowed-   return   = return; </a:t>
            </a:r>
          </a:p>
          <a:p>
            <a:r>
              <a:rPr lang="en-GB" dirty="0">
                <a:cs typeface="Calibri"/>
              </a:rPr>
              <a:t>                                                           </a:t>
            </a:r>
            <a:r>
              <a:rPr lang="en-GB" dirty="0" err="1">
                <a:cs typeface="Calibri"/>
              </a:rPr>
              <a:t>a+b</a:t>
            </a:r>
            <a:r>
              <a:rPr lang="en-GB" dirty="0">
                <a:cs typeface="Calibri"/>
              </a:rPr>
              <a:t>           </a:t>
            </a:r>
            <a:r>
              <a:rPr lang="en-GB" dirty="0" err="1">
                <a:cs typeface="Calibri"/>
              </a:rPr>
              <a:t>a+b</a:t>
            </a:r>
            <a:r>
              <a:rPr lang="en-GB" dirty="0">
                <a:cs typeface="Calibri"/>
              </a:rPr>
              <a:t>;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4392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3B29-2995-4B8C-99AF-4E79502A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2F13-0EBC-43D0-A167-B01F32217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cs typeface="Calibri"/>
              </a:rPr>
              <a:t>Assign a value  using '='</a:t>
            </a:r>
          </a:p>
          <a:p>
            <a:r>
              <a:rPr lang="en-GB" dirty="0">
                <a:cs typeface="Calibri"/>
              </a:rPr>
              <a:t>Invoke a function</a:t>
            </a:r>
          </a:p>
          <a:p>
            <a:r>
              <a:rPr lang="en-GB" dirty="0">
                <a:cs typeface="Calibri"/>
              </a:rPr>
              <a:t>Delete a property</a:t>
            </a:r>
          </a:p>
          <a:p>
            <a:r>
              <a:rPr lang="en-GB" dirty="0">
                <a:cs typeface="Calibri"/>
              </a:rPr>
              <a:t>    literal value – string/number</a:t>
            </a:r>
          </a:p>
          <a:p>
            <a:r>
              <a:rPr lang="en-GB" dirty="0">
                <a:cs typeface="Calibri"/>
              </a:rPr>
              <a:t>     A variable,</a:t>
            </a:r>
          </a:p>
          <a:p>
            <a:r>
              <a:rPr lang="en-GB" dirty="0">
                <a:cs typeface="Calibri"/>
              </a:rPr>
              <a:t>     Built-in value(</a:t>
            </a:r>
            <a:r>
              <a:rPr lang="en-GB" dirty="0">
                <a:ea typeface="+mn-lt"/>
                <a:cs typeface="+mn-lt"/>
              </a:rPr>
              <a:t>true, false, null, undefined, </a:t>
            </a:r>
            <a:r>
              <a:rPr lang="en-GB" dirty="0" err="1">
                <a:ea typeface="+mn-lt"/>
                <a:cs typeface="+mn-lt"/>
              </a:rPr>
              <a:t>NaN</a:t>
            </a:r>
            <a:r>
              <a:rPr lang="en-GB" dirty="0">
                <a:ea typeface="+mn-lt"/>
                <a:cs typeface="+mn-lt"/>
              </a:rPr>
              <a:t>, or Infinity),</a:t>
            </a:r>
          </a:p>
          <a:p>
            <a:r>
              <a:rPr lang="en-GB" dirty="0">
                <a:ea typeface="+mn-lt"/>
                <a:cs typeface="+mn-lt"/>
              </a:rPr>
              <a:t>invocation expression preceded by new</a:t>
            </a:r>
          </a:p>
          <a:p>
            <a:r>
              <a:rPr lang="en-GB" dirty="0">
                <a:ea typeface="+mn-lt"/>
                <a:cs typeface="+mn-lt"/>
              </a:rPr>
              <a:t>a refinement expression preceded by delete,</a:t>
            </a:r>
          </a:p>
          <a:p>
            <a:r>
              <a:rPr lang="en-GB" dirty="0">
                <a:ea typeface="+mn-lt"/>
                <a:cs typeface="+mn-lt"/>
              </a:rPr>
              <a:t>an expression wrapped in parentheses</a:t>
            </a:r>
            <a:endParaRPr lang="en-GB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an expression preceded by a prefix operator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646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D59B-81DF-48D4-8471-2099059B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Operators (Types)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E050-55F5-49E9-9FE6-6662BFA0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>
                <a:solidFill>
                  <a:srgbClr val="FF0000"/>
                </a:solidFill>
                <a:ea typeface="+mn-lt"/>
                <a:cs typeface="+mn-lt"/>
              </a:rPr>
              <a:t>. []( )   are Refinement and invocation</a:t>
            </a:r>
          </a:p>
          <a:p>
            <a:r>
              <a:rPr lang="en-GB" b="1" dirty="0">
                <a:solidFill>
                  <a:schemeClr val="accent1"/>
                </a:solidFill>
                <a:ea typeface="+mn-lt"/>
                <a:cs typeface="+mn-lt"/>
              </a:rPr>
              <a:t>delete/ new/ </a:t>
            </a:r>
            <a:r>
              <a:rPr lang="en-GB" b="1" dirty="0" err="1">
                <a:solidFill>
                  <a:schemeClr val="accent1"/>
                </a:solidFill>
                <a:ea typeface="+mn-lt"/>
                <a:cs typeface="+mn-lt"/>
              </a:rPr>
              <a:t>typeof</a:t>
            </a:r>
            <a:r>
              <a:rPr lang="en-GB" b="1" dirty="0">
                <a:solidFill>
                  <a:schemeClr val="accent1"/>
                </a:solidFill>
                <a:ea typeface="+mn-lt"/>
                <a:cs typeface="+mn-lt"/>
              </a:rPr>
              <a:t>/ + /-/ ! Are Unary operators</a:t>
            </a:r>
          </a:p>
          <a:p>
            <a:r>
              <a:rPr lang="en-GB" b="1" dirty="0">
                <a:solidFill>
                  <a:srgbClr val="FFC000"/>
                </a:solidFill>
                <a:ea typeface="+mn-lt"/>
                <a:cs typeface="+mn-lt"/>
              </a:rPr>
              <a:t>* / % are Multiplication, division, modulo</a:t>
            </a:r>
          </a:p>
          <a:p>
            <a:r>
              <a:rPr lang="en-GB" b="1" dirty="0">
                <a:solidFill>
                  <a:srgbClr val="00B0F0"/>
                </a:solidFill>
                <a:ea typeface="+mn-lt"/>
                <a:cs typeface="+mn-lt"/>
              </a:rPr>
              <a:t>o+ -- are Addition/concatenation, subtraction</a:t>
            </a:r>
          </a:p>
          <a:p>
            <a:r>
              <a:rPr lang="en-GB" b="1" dirty="0">
                <a:solidFill>
                  <a:schemeClr val="accent6"/>
                </a:solidFill>
                <a:ea typeface="+mn-lt"/>
                <a:cs typeface="+mn-lt"/>
              </a:rPr>
              <a:t>&amp;&amp;  are Logical and|</a:t>
            </a:r>
            <a:endParaRPr lang="en-GB" b="1">
              <a:solidFill>
                <a:schemeClr val="accent6"/>
              </a:solidFill>
              <a:cs typeface="Calibri" panose="020F0502020204030204"/>
            </a:endParaRP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||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areLogical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or</a:t>
            </a:r>
            <a:endParaRPr lang="en-GB" b="1">
              <a:solidFill>
                <a:schemeClr val="bg1">
                  <a:lumMod val="50000"/>
                </a:schemeClr>
              </a:solidFill>
              <a:cs typeface="Calibri" panose="020F0502020204030204"/>
            </a:endParaRP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?: are Ternary</a:t>
            </a:r>
            <a:endParaRPr lang="en-GB" b="1">
              <a:solidFill>
                <a:schemeClr val="bg1">
                  <a:lumMod val="50000"/>
                </a:schemeClr>
              </a:solidFill>
              <a:cs typeface="Calibri" panose="020F0502020204030204"/>
            </a:endParaRPr>
          </a:p>
          <a:p>
            <a:r>
              <a:rPr lang="en-GB" b="1" dirty="0">
                <a:solidFill>
                  <a:srgbClr val="C00000"/>
                </a:solidFill>
                <a:ea typeface="+mn-lt"/>
                <a:cs typeface="+mn-lt"/>
              </a:rPr>
              <a:t>&gt;= &lt;= &gt; are inequality</a:t>
            </a:r>
            <a:endParaRPr lang="en-GB" b="1">
              <a:solidFill>
                <a:srgbClr val="C00000"/>
              </a:solidFill>
              <a:cs typeface="Calibri" panose="020F0502020204030204"/>
            </a:endParaRPr>
          </a:p>
          <a:p>
            <a:r>
              <a:rPr lang="en-GB" b="1" dirty="0">
                <a:solidFill>
                  <a:schemeClr val="tx2"/>
                </a:solidFill>
                <a:ea typeface="+mn-lt"/>
                <a:cs typeface="+mn-lt"/>
              </a:rPr>
              <a:t>=== !==  are Equality</a:t>
            </a:r>
            <a:endParaRPr lang="en-GB" b="1" dirty="0">
              <a:solidFill>
                <a:schemeClr val="tx2"/>
              </a:solidFill>
              <a:cs typeface="Calibri" panose="020F0502020204030204"/>
            </a:endParaRPr>
          </a:p>
          <a:p>
            <a:endParaRPr lang="en-GB" b="1" dirty="0">
              <a:solidFill>
                <a:srgbClr val="00B0F0"/>
              </a:solidFill>
              <a:cs typeface="Calibri" panose="020F0502020204030204"/>
            </a:endParaRPr>
          </a:p>
          <a:p>
            <a:endParaRPr lang="en-GB" b="1" dirty="0">
              <a:solidFill>
                <a:srgbClr val="00B0F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95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AC61-F96F-4E3C-9CE8-989B42A3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D6D0-4B3E-4134-BD4C-A471ADA26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 Introduction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Variables, Operators, Control Structures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Functions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Anonymous, </a:t>
            </a:r>
          </a:p>
          <a:p>
            <a:r>
              <a:rPr lang="en-GB" dirty="0">
                <a:ea typeface="+mn-lt"/>
                <a:cs typeface="+mn-lt"/>
              </a:rPr>
              <a:t>Arrow and </a:t>
            </a:r>
            <a:r>
              <a:rPr lang="en-GB" dirty="0" err="1">
                <a:ea typeface="+mn-lt"/>
                <a:cs typeface="+mn-lt"/>
              </a:rPr>
              <a:t>Callback</a:t>
            </a:r>
            <a:r>
              <a:rPr lang="en-GB" dirty="0">
                <a:ea typeface="+mn-lt"/>
                <a:cs typeface="+mn-lt"/>
              </a:rPr>
              <a:t> functions ·      </a:t>
            </a:r>
          </a:p>
          <a:p>
            <a:r>
              <a:rPr lang="en-GB" dirty="0">
                <a:ea typeface="+mn-lt"/>
                <a:cs typeface="+mn-lt"/>
              </a:rPr>
              <a:t> Working with Arrays</a:t>
            </a:r>
            <a:endParaRPr lang="en-GB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3099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0CE3-463B-41A6-8799-5E9BEA5E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Types..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CAB7-58E6-4720-8061-B4D0B3D76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typeof</a:t>
            </a:r>
            <a:r>
              <a:rPr lang="en-GB" dirty="0">
                <a:ea typeface="+mn-lt"/>
                <a:cs typeface="+mn-lt"/>
              </a:rPr>
              <a:t>  - 'number', 'string', '</a:t>
            </a:r>
            <a:r>
              <a:rPr lang="en-GB" dirty="0" err="1">
                <a:ea typeface="+mn-lt"/>
                <a:cs typeface="+mn-lt"/>
              </a:rPr>
              <a:t>boolean</a:t>
            </a:r>
            <a:r>
              <a:rPr lang="en-GB" dirty="0">
                <a:ea typeface="+mn-lt"/>
                <a:cs typeface="+mn-lt"/>
              </a:rPr>
              <a:t>', 'undefined', 'function', and 'object'.</a:t>
            </a:r>
          </a:p>
          <a:p>
            <a:r>
              <a:rPr lang="en-GB" dirty="0">
                <a:ea typeface="+mn-lt"/>
                <a:cs typeface="+mn-lt"/>
              </a:rPr>
              <a:t>array or null - object</a:t>
            </a:r>
          </a:p>
          <a:p>
            <a:r>
              <a:rPr lang="en-GB" dirty="0">
                <a:cs typeface="Calibri"/>
              </a:rPr>
              <a:t>!+truthy  produces false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5083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08E4-D100-498D-B49B-44D97FD3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Function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01BA-7992-43C6-81D4-08B7D83C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Block of code</a:t>
            </a:r>
          </a:p>
          <a:p>
            <a:r>
              <a:rPr lang="en-GB" dirty="0">
                <a:cs typeface="Calibri"/>
              </a:rPr>
              <a:t>Does  a particular job</a:t>
            </a:r>
          </a:p>
          <a:p>
            <a:r>
              <a:rPr lang="en-GB" dirty="0">
                <a:cs typeface="Calibri"/>
              </a:rPr>
              <a:t>Invocation is required </a:t>
            </a:r>
          </a:p>
          <a:p>
            <a:r>
              <a:rPr lang="en-GB" dirty="0">
                <a:latin typeface="Consolas"/>
                <a:cs typeface="Calibri"/>
              </a:rPr>
              <a:t>'function</a:t>
            </a:r>
            <a:r>
              <a:rPr lang="en-GB" dirty="0">
                <a:latin typeface="Consolas"/>
                <a:ea typeface="+mn-lt"/>
                <a:cs typeface="+mn-lt"/>
              </a:rPr>
              <a:t>'</a:t>
            </a:r>
            <a:r>
              <a:rPr lang="en-GB" dirty="0">
                <a:ea typeface="+mn-lt"/>
                <a:cs typeface="+mn-lt"/>
              </a:rPr>
              <a:t> keyword ,followed by a </a:t>
            </a:r>
            <a:r>
              <a:rPr lang="en-GB" b="1" dirty="0">
                <a:ea typeface="+mn-lt"/>
                <a:cs typeface="+mn-lt"/>
              </a:rPr>
              <a:t>name</a:t>
            </a:r>
            <a:r>
              <a:rPr lang="en-GB" dirty="0">
                <a:ea typeface="+mn-lt"/>
                <a:cs typeface="+mn-lt"/>
              </a:rPr>
              <a:t>, followed by parentheses</a:t>
            </a:r>
          </a:p>
          <a:p>
            <a:r>
              <a:rPr lang="en-GB" dirty="0">
                <a:ea typeface="+mn-lt"/>
                <a:cs typeface="+mn-lt"/>
              </a:rPr>
              <a:t>letters, digits, underscores, and dollar signs allowed for names</a:t>
            </a:r>
          </a:p>
          <a:p>
            <a:r>
              <a:rPr lang="en-GB" dirty="0">
                <a:latin typeface="Consolas"/>
                <a:cs typeface="Calibri"/>
              </a:rPr>
              <a:t>'return' </a:t>
            </a:r>
            <a:r>
              <a:rPr lang="en-GB" dirty="0">
                <a:ea typeface="+mn-lt"/>
                <a:cs typeface="+mn-lt"/>
              </a:rPr>
              <a:t>statement makes the function to stop executing.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cs typeface="Calibri"/>
              </a:rPr>
              <a:t>For Reusability</a:t>
            </a:r>
          </a:p>
          <a:p>
            <a:r>
              <a:rPr lang="en-GB" dirty="0">
                <a:ea typeface="+mn-lt"/>
                <a:cs typeface="+mn-lt"/>
              </a:rPr>
              <a:t>function object/function result - without()/with()</a:t>
            </a:r>
          </a:p>
          <a:p>
            <a:r>
              <a:rPr lang="en-GB" dirty="0">
                <a:ea typeface="+mn-lt"/>
                <a:cs typeface="+mn-lt"/>
              </a:rPr>
              <a:t>formulas, assignments, and calculations as variables</a:t>
            </a:r>
          </a:p>
        </p:txBody>
      </p:sp>
    </p:spTree>
    <p:extLst>
      <p:ext uri="{BB962C8B-B14F-4D97-AF65-F5344CB8AC3E}">
        <p14:creationId xmlns:p14="http://schemas.microsoft.com/office/powerpoint/2010/main" val="392904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B025-1490-4296-8024-37B876CF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Anonymous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F921-7F8E-487C-9CE0-81FD657C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Function without names</a:t>
            </a:r>
          </a:p>
          <a:p>
            <a:r>
              <a:rPr lang="en-GB" dirty="0">
                <a:ea typeface="+mn-lt"/>
                <a:cs typeface="+mn-lt"/>
              </a:rPr>
              <a:t>(function () { </a:t>
            </a:r>
            <a:r>
              <a:rPr lang="en-GB" i="1" dirty="0">
                <a:ea typeface="+mn-lt"/>
                <a:cs typeface="+mn-lt"/>
              </a:rPr>
              <a:t>//...</a:t>
            </a:r>
            <a:r>
              <a:rPr lang="en-GB" dirty="0">
                <a:ea typeface="+mn-lt"/>
                <a:cs typeface="+mn-lt"/>
              </a:rPr>
              <a:t> });</a:t>
            </a:r>
          </a:p>
          <a:p>
            <a:r>
              <a:rPr lang="en-GB" dirty="0">
                <a:ea typeface="+mn-lt"/>
                <a:cs typeface="+mn-lt"/>
              </a:rPr>
              <a:t>let show = function() { console.log('Anonymous function'); }; show();</a:t>
            </a:r>
          </a:p>
          <a:p>
            <a:r>
              <a:rPr lang="en-GB" dirty="0">
                <a:ea typeface="+mn-lt"/>
                <a:cs typeface="+mn-lt"/>
              </a:rPr>
              <a:t>(function() { console.log('IIFE'); })(); immediately invoked function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004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80BA-8141-41DD-A125-F5811017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Arrow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4793-7172-49F6-ACA2-36C0056B7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Short hand for declaring anonymous function</a:t>
            </a:r>
          </a:p>
          <a:p>
            <a:r>
              <a:rPr lang="en-GB" dirty="0">
                <a:ea typeface="+mn-lt"/>
                <a:cs typeface="+mn-lt"/>
              </a:rPr>
              <a:t>let </a:t>
            </a:r>
            <a:r>
              <a:rPr lang="en-GB" dirty="0" err="1">
                <a:ea typeface="+mn-lt"/>
                <a:cs typeface="+mn-lt"/>
              </a:rPr>
              <a:t>myFunction</a:t>
            </a:r>
            <a:r>
              <a:rPr lang="en-GB" dirty="0">
                <a:ea typeface="+mn-lt"/>
                <a:cs typeface="+mn-lt"/>
              </a:rPr>
              <a:t> = (a, b) =&gt; a * b;</a:t>
            </a:r>
            <a:endParaRPr lang="en-GB" dirty="0"/>
          </a:p>
          <a:p>
            <a:r>
              <a:rPr lang="en-GB" dirty="0">
                <a:cs typeface="Calibri"/>
              </a:rPr>
              <a:t>implicit return</a:t>
            </a:r>
          </a:p>
          <a:p>
            <a:r>
              <a:rPr lang="en-GB" dirty="0">
                <a:ea typeface="+mn-lt"/>
                <a:cs typeface="+mn-lt"/>
              </a:rPr>
              <a:t>hello = () =&gt; {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  return "Hello World!";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}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4214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60F8-88B3-40F0-A550-48507D10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Call Back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F005-B7C9-466B-B39A-8A574E6F8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Function passed as arguments to other function</a:t>
            </a:r>
          </a:p>
          <a:p>
            <a:r>
              <a:rPr lang="en-GB" dirty="0">
                <a:ea typeface="+mn-lt"/>
                <a:cs typeface="+mn-lt"/>
              </a:rPr>
              <a:t>function Display(some) {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 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("demo").</a:t>
            </a:r>
            <a:r>
              <a:rPr lang="en-GB" dirty="0" err="1">
                <a:ea typeface="+mn-lt"/>
                <a:cs typeface="+mn-lt"/>
              </a:rPr>
              <a:t>innerHTML</a:t>
            </a:r>
            <a:r>
              <a:rPr lang="en-GB" dirty="0">
                <a:ea typeface="+mn-lt"/>
                <a:cs typeface="+mn-lt"/>
              </a:rPr>
              <a:t> = some;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}</a:t>
            </a:r>
            <a:br>
              <a:rPr lang="en-GB" dirty="0">
                <a:ea typeface="+mn-lt"/>
                <a:cs typeface="+mn-lt"/>
              </a:rPr>
            </a:b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function </a:t>
            </a:r>
            <a:r>
              <a:rPr lang="en-GB" dirty="0" err="1">
                <a:ea typeface="+mn-lt"/>
                <a:cs typeface="+mn-lt"/>
              </a:rPr>
              <a:t>myCalculator</a:t>
            </a:r>
            <a:r>
              <a:rPr lang="en-GB" dirty="0">
                <a:ea typeface="+mn-lt"/>
                <a:cs typeface="+mn-lt"/>
              </a:rPr>
              <a:t>(num1, num2, </a:t>
            </a:r>
            <a:r>
              <a:rPr lang="en-GB" dirty="0" err="1">
                <a:ea typeface="+mn-lt"/>
                <a:cs typeface="+mn-lt"/>
              </a:rPr>
              <a:t>myCallback</a:t>
            </a:r>
            <a:r>
              <a:rPr lang="en-GB" dirty="0">
                <a:ea typeface="+mn-lt"/>
                <a:cs typeface="+mn-lt"/>
              </a:rPr>
              <a:t>) {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  let sum = num1 + num2;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  </a:t>
            </a:r>
            <a:r>
              <a:rPr lang="en-GB" dirty="0" err="1">
                <a:ea typeface="+mn-lt"/>
                <a:cs typeface="+mn-lt"/>
              </a:rPr>
              <a:t>myCallback</a:t>
            </a:r>
            <a:r>
              <a:rPr lang="en-GB" dirty="0">
                <a:ea typeface="+mn-lt"/>
                <a:cs typeface="+mn-lt"/>
              </a:rPr>
              <a:t>(sum);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}</a:t>
            </a:r>
            <a:br>
              <a:rPr lang="en-GB" dirty="0">
                <a:ea typeface="+mn-lt"/>
                <a:cs typeface="+mn-lt"/>
              </a:rPr>
            </a:br>
            <a:br>
              <a:rPr lang="en-GB" dirty="0">
                <a:ea typeface="+mn-lt"/>
                <a:cs typeface="+mn-lt"/>
              </a:rPr>
            </a:br>
            <a:r>
              <a:rPr lang="en-GB" dirty="0" err="1">
                <a:ea typeface="+mn-lt"/>
                <a:cs typeface="+mn-lt"/>
              </a:rPr>
              <a:t>myCalculator</a:t>
            </a:r>
            <a:r>
              <a:rPr lang="en-GB" dirty="0">
                <a:ea typeface="+mn-lt"/>
                <a:cs typeface="+mn-lt"/>
              </a:rPr>
              <a:t>(5, 5, Display);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657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0AEC-188F-45E4-A865-1FF98157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Agenda Day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92DC3-75DD-46EB-8462-F95F972D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·       String Methods </a:t>
            </a:r>
          </a:p>
          <a:p>
            <a:r>
              <a:rPr lang="en-GB" dirty="0">
                <a:ea typeface="+mn-lt"/>
                <a:cs typeface="+mn-lt"/>
              </a:rPr>
              <a:t>·       Objects and Properties 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·       Objects and Methods 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·       Different ways of creating objects 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·       Classes 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·       Hoisting ·       Scoping And Scope-Chain</a:t>
            </a:r>
          </a:p>
        </p:txBody>
      </p:sp>
    </p:spTree>
    <p:extLst>
      <p:ext uri="{BB962C8B-B14F-4D97-AF65-F5344CB8AC3E}">
        <p14:creationId xmlns:p14="http://schemas.microsoft.com/office/powerpoint/2010/main" val="3256864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7682-0C98-4AF0-B7BC-A0E33822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Managing String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5517-62E2-4116-8C31-02243600A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/>
              </a:rPr>
              <a:t>String.length</a:t>
            </a:r>
          </a:p>
          <a:p>
            <a:r>
              <a:rPr lang="en-GB" b="1" dirty="0">
                <a:ea typeface="+mn-lt"/>
                <a:cs typeface="+mn-lt"/>
              </a:rPr>
              <a:t>backslash escape character \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 dirty="0">
                <a:cs typeface="Calibri"/>
              </a:rPr>
              <a:t>    </a:t>
            </a:r>
            <a:r>
              <a:rPr lang="en-GB" dirty="0">
                <a:cs typeface="Calibri"/>
              </a:rPr>
              <a:t>"It\'s meaning"  means It's meaning</a:t>
            </a:r>
          </a:p>
          <a:p>
            <a:pPr marL="0" indent="0">
              <a:buNone/>
            </a:pPr>
            <a:r>
              <a:rPr lang="en-GB" dirty="0">
                <a:latin typeface="Consolas"/>
                <a:cs typeface="Calibri"/>
              </a:rPr>
              <a:t>let </a:t>
            </a:r>
            <a:r>
              <a:rPr lang="en-GB" dirty="0" err="1">
                <a:latin typeface="Consolas"/>
                <a:cs typeface="Calibri"/>
              </a:rPr>
              <a:t>longString</a:t>
            </a:r>
            <a:r>
              <a:rPr lang="en-GB" dirty="0">
                <a:latin typeface="Consolas"/>
                <a:cs typeface="Calibri"/>
              </a:rPr>
              <a:t> = "line 1 \
line 2 \
line 3"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44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E435-293B-4995-9D8A-B1CCF88E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String Manipulation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6BFB-C140-4A14-BC99-5C0FFD1E5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Consolas"/>
              </a:rPr>
              <a:t>slice(</a:t>
            </a:r>
            <a:r>
              <a:rPr lang="en-GB" i="1" dirty="0">
                <a:latin typeface="Consolas"/>
              </a:rPr>
              <a:t>start</a:t>
            </a:r>
            <a:r>
              <a:rPr lang="en-GB" dirty="0">
                <a:latin typeface="Consolas"/>
              </a:rPr>
              <a:t>, </a:t>
            </a:r>
            <a:r>
              <a:rPr lang="en-GB" i="1" dirty="0">
                <a:latin typeface="Consolas"/>
              </a:rPr>
              <a:t>end</a:t>
            </a:r>
            <a:r>
              <a:rPr lang="en-GB" dirty="0">
                <a:latin typeface="Consolas"/>
              </a:rPr>
              <a:t>)-</a:t>
            </a:r>
            <a:r>
              <a:rPr lang="en-GB" dirty="0">
                <a:latin typeface="Consolas"/>
                <a:ea typeface="+mn-lt"/>
                <a:cs typeface="+mn-lt"/>
              </a:rPr>
              <a:t>e</a:t>
            </a:r>
            <a:r>
              <a:rPr lang="en-GB" dirty="0">
                <a:ea typeface="+mn-lt"/>
                <a:cs typeface="+mn-lt"/>
              </a:rPr>
              <a:t>xtracts a part of a string and returns the extracted part in a new string.</a:t>
            </a:r>
            <a:endParaRPr lang="en-GB" dirty="0">
              <a:cs typeface="Calibri" panose="020F0502020204030204"/>
            </a:endParaRPr>
          </a:p>
          <a:p>
            <a:r>
              <a:rPr lang="en-GB" dirty="0">
                <a:latin typeface="Consolas"/>
              </a:rPr>
              <a:t>substring(</a:t>
            </a:r>
            <a:r>
              <a:rPr lang="en-GB" i="1" dirty="0">
                <a:latin typeface="Consolas"/>
              </a:rPr>
              <a:t>start</a:t>
            </a:r>
            <a:r>
              <a:rPr lang="en-GB" dirty="0">
                <a:latin typeface="Consolas"/>
              </a:rPr>
              <a:t>, </a:t>
            </a:r>
            <a:r>
              <a:rPr lang="en-GB" i="1" dirty="0">
                <a:latin typeface="Consolas"/>
              </a:rPr>
              <a:t>end</a:t>
            </a:r>
            <a:r>
              <a:rPr lang="en-GB" dirty="0">
                <a:latin typeface="Consolas"/>
              </a:rPr>
              <a:t>) - non-</a:t>
            </a:r>
            <a:r>
              <a:rPr lang="en-GB" dirty="0" err="1">
                <a:latin typeface="Consolas"/>
              </a:rPr>
              <a:t>netative</a:t>
            </a:r>
            <a:endParaRPr lang="en-GB" dirty="0" err="1"/>
          </a:p>
          <a:p>
            <a:r>
              <a:rPr lang="en-GB" dirty="0" err="1">
                <a:latin typeface="Consolas"/>
              </a:rPr>
              <a:t>substr</a:t>
            </a:r>
            <a:r>
              <a:rPr lang="en-GB" dirty="0">
                <a:latin typeface="Consolas"/>
              </a:rPr>
              <a:t>(</a:t>
            </a:r>
            <a:r>
              <a:rPr lang="en-GB" i="1" dirty="0">
                <a:latin typeface="Consolas"/>
              </a:rPr>
              <a:t>start</a:t>
            </a:r>
            <a:r>
              <a:rPr lang="en-GB" dirty="0">
                <a:latin typeface="Consolas"/>
              </a:rPr>
              <a:t>, </a:t>
            </a:r>
            <a:r>
              <a:rPr lang="en-GB" i="1" dirty="0">
                <a:latin typeface="Consolas"/>
              </a:rPr>
              <a:t>length</a:t>
            </a:r>
            <a:r>
              <a:rPr lang="en-GB" dirty="0">
                <a:latin typeface="Consolas"/>
              </a:rPr>
              <a:t>) -</a:t>
            </a:r>
            <a:r>
              <a:rPr lang="en-GB" dirty="0">
                <a:ea typeface="+mn-lt"/>
                <a:cs typeface="+mn-lt"/>
              </a:rPr>
              <a:t>second parameter specifies the </a:t>
            </a:r>
            <a:r>
              <a:rPr lang="en-GB" b="1" dirty="0">
                <a:ea typeface="+mn-lt"/>
                <a:cs typeface="+mn-lt"/>
              </a:rPr>
              <a:t>length</a:t>
            </a:r>
            <a:r>
              <a:rPr lang="en-GB" dirty="0">
                <a:ea typeface="+mn-lt"/>
                <a:cs typeface="+mn-lt"/>
              </a:rPr>
              <a:t> of the extracted part.</a:t>
            </a:r>
          </a:p>
          <a:p>
            <a:r>
              <a:rPr lang="en-GB" dirty="0" err="1">
                <a:cs typeface="Calibri"/>
              </a:rPr>
              <a:t>Str.trim</a:t>
            </a:r>
            <a:r>
              <a:rPr lang="en-GB" dirty="0">
                <a:cs typeface="Calibri"/>
              </a:rPr>
              <a:t>() - removes white space from each end.</a:t>
            </a:r>
          </a:p>
          <a:p>
            <a:r>
              <a:rPr lang="en-GB" dirty="0">
                <a:latin typeface="Consolas"/>
                <a:cs typeface="Calibri"/>
              </a:rPr>
              <a:t>replace(</a:t>
            </a:r>
            <a:r>
              <a:rPr lang="en-GB" dirty="0" err="1">
                <a:latin typeface="Consolas"/>
                <a:cs typeface="Calibri"/>
              </a:rPr>
              <a:t>oldval,newval</a:t>
            </a:r>
            <a:r>
              <a:rPr lang="en-GB" dirty="0">
                <a:latin typeface="Consolas"/>
                <a:cs typeface="Calibri"/>
              </a:rPr>
              <a:t>)</a:t>
            </a:r>
            <a:r>
              <a:rPr lang="en-GB" dirty="0">
                <a:latin typeface="Calibri"/>
                <a:ea typeface="+mn-lt"/>
                <a:cs typeface="+mn-lt"/>
              </a:rPr>
              <a:t> </a:t>
            </a:r>
            <a:r>
              <a:rPr lang="en-GB" dirty="0">
                <a:ea typeface="+mn-lt"/>
                <a:cs typeface="+mn-lt"/>
              </a:rPr>
              <a:t>method replaces a specified value 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26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78BC-F801-40BD-BCA2-1A35BE44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D8A2-8FB3-48B1-8439-F24D75D4A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 err="1">
                <a:ea typeface="+mn-lt"/>
                <a:cs typeface="+mn-lt"/>
              </a:rPr>
              <a:t>text.split</a:t>
            </a:r>
            <a:r>
              <a:rPr lang="en-GB" dirty="0">
                <a:ea typeface="+mn-lt"/>
                <a:cs typeface="+mn-lt"/>
              </a:rPr>
              <a:t>(",")    // Split on commas</a:t>
            </a:r>
            <a:br>
              <a:rPr lang="en-GB" dirty="0">
                <a:ea typeface="+mn-lt"/>
                <a:cs typeface="+mn-lt"/>
              </a:rPr>
            </a:br>
            <a:r>
              <a:rPr lang="en-GB" dirty="0" err="1">
                <a:ea typeface="+mn-lt"/>
                <a:cs typeface="+mn-lt"/>
              </a:rPr>
              <a:t>text.split</a:t>
            </a:r>
            <a:r>
              <a:rPr lang="en-GB" dirty="0">
                <a:ea typeface="+mn-lt"/>
                <a:cs typeface="+mn-lt"/>
              </a:rPr>
              <a:t>(" ")    // Split on spaces</a:t>
            </a:r>
            <a:br>
              <a:rPr lang="en-GB" dirty="0">
                <a:ea typeface="+mn-lt"/>
                <a:cs typeface="+mn-lt"/>
              </a:rPr>
            </a:br>
            <a:r>
              <a:rPr lang="en-GB" dirty="0" err="1">
                <a:ea typeface="+mn-lt"/>
                <a:cs typeface="+mn-lt"/>
              </a:rPr>
              <a:t>text.split</a:t>
            </a:r>
            <a:r>
              <a:rPr lang="en-GB" dirty="0">
                <a:ea typeface="+mn-lt"/>
                <a:cs typeface="+mn-lt"/>
              </a:rPr>
              <a:t>("|")    // Split on pipe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String </a:t>
            </a:r>
            <a:r>
              <a:rPr lang="en-GB" dirty="0" err="1">
                <a:ea typeface="+mn-lt"/>
                <a:cs typeface="+mn-lt"/>
              </a:rPr>
              <a:t>indexOf</a:t>
            </a:r>
            <a:r>
              <a:rPr lang="en-GB" dirty="0">
                <a:ea typeface="+mn-lt"/>
                <a:cs typeface="+mn-lt"/>
              </a:rPr>
              <a:t>()-index of (the position of) the </a:t>
            </a:r>
            <a:r>
              <a:rPr lang="en-GB" dirty="0">
                <a:latin typeface="Consolas"/>
                <a:ea typeface="+mn-lt"/>
                <a:cs typeface="+mn-lt"/>
              </a:rPr>
              <a:t>first</a:t>
            </a:r>
            <a:r>
              <a:rPr lang="en-GB" dirty="0">
                <a:ea typeface="+mn-lt"/>
                <a:cs typeface="+mn-lt"/>
              </a:rPr>
              <a:t> occurrence of a specified text in a string:/second parameter as the starting position for the search</a:t>
            </a:r>
            <a:endParaRPr lang="en-GB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String </a:t>
            </a:r>
            <a:r>
              <a:rPr lang="en-GB" dirty="0" err="1">
                <a:ea typeface="+mn-lt"/>
                <a:cs typeface="+mn-lt"/>
              </a:rPr>
              <a:t>lastIndexOf</a:t>
            </a:r>
            <a:r>
              <a:rPr lang="en-GB" dirty="0">
                <a:ea typeface="+mn-lt"/>
                <a:cs typeface="+mn-lt"/>
              </a:rPr>
              <a:t>()-the index of the </a:t>
            </a:r>
            <a:r>
              <a:rPr lang="en-GB" b="1" dirty="0">
                <a:ea typeface="+mn-lt"/>
                <a:cs typeface="+mn-lt"/>
              </a:rPr>
              <a:t>last</a:t>
            </a:r>
            <a:r>
              <a:rPr lang="en-GB" dirty="0">
                <a:ea typeface="+mn-lt"/>
                <a:cs typeface="+mn-lt"/>
              </a:rPr>
              <a:t> occurrence of a specified text in a string/second parameter as the starting position for the search:</a:t>
            </a:r>
          </a:p>
          <a:p>
            <a:r>
              <a:rPr lang="en-GB" dirty="0">
                <a:cs typeface="Calibri"/>
              </a:rPr>
              <a:t>.. and many more..</a:t>
            </a:r>
          </a:p>
        </p:txBody>
      </p:sp>
    </p:spTree>
    <p:extLst>
      <p:ext uri="{BB962C8B-B14F-4D97-AF65-F5344CB8AC3E}">
        <p14:creationId xmlns:p14="http://schemas.microsoft.com/office/powerpoint/2010/main" val="2066507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040E-02B5-4401-AFC3-DB1B195B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Arrays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0173-11E2-44DF-8C58-8284CA9B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ea typeface="+mn-lt"/>
                <a:cs typeface="+mn-lt"/>
              </a:rPr>
              <a:t>It’s a special variable which can hold more than one value.</a:t>
            </a:r>
          </a:p>
          <a:p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i="1" dirty="0" err="1">
                <a:ea typeface="+mn-lt"/>
                <a:cs typeface="+mn-lt"/>
              </a:rPr>
              <a:t>array_name</a:t>
            </a:r>
            <a:r>
              <a:rPr lang="en-GB" dirty="0">
                <a:ea typeface="+mn-lt"/>
                <a:cs typeface="+mn-lt"/>
              </a:rPr>
              <a:t> = [</a:t>
            </a:r>
            <a:r>
              <a:rPr lang="en-GB" i="1" dirty="0">
                <a:ea typeface="+mn-lt"/>
                <a:cs typeface="+mn-lt"/>
              </a:rPr>
              <a:t>item1</a:t>
            </a:r>
            <a:r>
              <a:rPr lang="en-GB" dirty="0">
                <a:ea typeface="+mn-lt"/>
                <a:cs typeface="+mn-lt"/>
              </a:rPr>
              <a:t>, </a:t>
            </a:r>
            <a:r>
              <a:rPr lang="en-GB" i="1" dirty="0">
                <a:ea typeface="+mn-lt"/>
                <a:cs typeface="+mn-lt"/>
              </a:rPr>
              <a:t>item2</a:t>
            </a:r>
            <a:r>
              <a:rPr lang="en-GB" dirty="0">
                <a:ea typeface="+mn-lt"/>
                <a:cs typeface="+mn-lt"/>
              </a:rPr>
              <a:t>, ...];   </a:t>
            </a:r>
          </a:p>
          <a:p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 cars = new Array("Mon", "Tue", "Wed");</a:t>
            </a:r>
          </a:p>
          <a:p>
            <a:r>
              <a:rPr lang="en-GB" dirty="0">
                <a:cs typeface="Calibri"/>
              </a:rPr>
              <a:t>Special type of Object.</a:t>
            </a:r>
          </a:p>
          <a:p>
            <a:r>
              <a:rPr lang="en-GB" dirty="0">
                <a:ea typeface="+mn-lt"/>
                <a:cs typeface="+mn-lt"/>
              </a:rPr>
              <a:t>objects in an Array,  functions in an Array, arrays in an Array.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Length()/sort()</a:t>
            </a:r>
          </a:p>
          <a:p>
            <a:r>
              <a:rPr lang="en-GB" dirty="0" err="1">
                <a:cs typeface="Calibri"/>
              </a:rPr>
              <a:t>forEach</a:t>
            </a:r>
            <a:r>
              <a:rPr lang="en-GB" dirty="0">
                <a:cs typeface="Calibri"/>
              </a:rPr>
              <a:t>(function())</a:t>
            </a:r>
          </a:p>
          <a:p>
            <a:r>
              <a:rPr lang="en-GB" dirty="0">
                <a:cs typeface="Calibri"/>
              </a:rPr>
              <a:t>Push()</a:t>
            </a:r>
          </a:p>
          <a:p>
            <a:r>
              <a:rPr lang="en-GB" dirty="0">
                <a:ea typeface="+mn-lt"/>
                <a:cs typeface="+mn-lt"/>
              </a:rPr>
              <a:t>In JavaScript, </a:t>
            </a:r>
            <a:r>
              <a:rPr lang="en-GB" b="1" dirty="0">
                <a:ea typeface="+mn-lt"/>
                <a:cs typeface="+mn-lt"/>
              </a:rPr>
              <a:t>arrays</a:t>
            </a:r>
            <a:r>
              <a:rPr lang="en-GB" dirty="0">
                <a:ea typeface="+mn-lt"/>
                <a:cs typeface="+mn-lt"/>
              </a:rPr>
              <a:t> use </a:t>
            </a:r>
            <a:r>
              <a:rPr lang="en-GB" b="1" dirty="0">
                <a:ea typeface="+mn-lt"/>
                <a:cs typeface="+mn-lt"/>
              </a:rPr>
              <a:t>numbered indexes</a:t>
            </a:r>
            <a:r>
              <a:rPr lang="en-GB" dirty="0">
                <a:ea typeface="+mn-lt"/>
                <a:cs typeface="+mn-lt"/>
              </a:rPr>
              <a:t>.  </a:t>
            </a:r>
            <a:endParaRPr lang="en-GB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In JavaScript, </a:t>
            </a:r>
            <a:r>
              <a:rPr lang="en-GB" b="1" dirty="0">
                <a:ea typeface="+mn-lt"/>
                <a:cs typeface="+mn-lt"/>
              </a:rPr>
              <a:t>objects</a:t>
            </a:r>
            <a:r>
              <a:rPr lang="en-GB" dirty="0">
                <a:ea typeface="+mn-lt"/>
                <a:cs typeface="+mn-lt"/>
              </a:rPr>
              <a:t> use </a:t>
            </a:r>
            <a:r>
              <a:rPr lang="en-GB" b="1" dirty="0">
                <a:ea typeface="+mn-lt"/>
                <a:cs typeface="+mn-lt"/>
              </a:rPr>
              <a:t>named indexes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070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D896-6FF2-44F2-B100-64EA9EB9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JavaScript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5AB4-6995-471F-8383-3301826E6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First used in Netscape Browser</a:t>
            </a:r>
          </a:p>
          <a:p>
            <a:r>
              <a:rPr lang="en-GB" dirty="0">
                <a:cs typeface="Calibri"/>
              </a:rPr>
              <a:t>Language of the browser</a:t>
            </a:r>
            <a:endParaRPr lang="en-GB" dirty="0"/>
          </a:p>
          <a:p>
            <a:r>
              <a:rPr lang="en-GB" dirty="0">
                <a:cs typeface="Calibri"/>
              </a:rPr>
              <a:t>Loosely Typed ! -faster/flexibility</a:t>
            </a:r>
          </a:p>
        </p:txBody>
      </p:sp>
    </p:spTree>
    <p:extLst>
      <p:ext uri="{BB962C8B-B14F-4D97-AF65-F5344CB8AC3E}">
        <p14:creationId xmlns:p14="http://schemas.microsoft.com/office/powerpoint/2010/main" val="3340348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3A77-FD65-408B-8A0B-BC3A9D40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735EF-12D5-4F4D-89AA-B1BD76A1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Consolas"/>
              </a:rPr>
              <a:t>map()</a:t>
            </a:r>
            <a:r>
              <a:rPr lang="en-GB" dirty="0">
                <a:latin typeface="Consolas"/>
                <a:ea typeface="+mn-lt"/>
                <a:cs typeface="+mn-lt"/>
              </a:rPr>
              <a:t> - </a:t>
            </a:r>
            <a:r>
              <a:rPr lang="en-GB" dirty="0">
                <a:ea typeface="+mn-lt"/>
                <a:cs typeface="+mn-lt"/>
              </a:rPr>
              <a:t>new array by performing a function on each array element.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701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7066-FAE1-4287-9B3E-AB3857FF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Object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CD062-9303-476E-960A-0E98B03E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Properties/Functions - attributes/behaviour</a:t>
            </a:r>
          </a:p>
          <a:p>
            <a:endParaRPr lang="en-GB" dirty="0">
              <a:cs typeface="Calibri"/>
            </a:endParaRPr>
          </a:p>
          <a:p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 person = {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  </a:t>
            </a:r>
            <a:r>
              <a:rPr lang="en-GB" dirty="0" err="1">
                <a:ea typeface="+mn-lt"/>
                <a:cs typeface="+mn-lt"/>
              </a:rPr>
              <a:t>firstName</a:t>
            </a:r>
            <a:r>
              <a:rPr lang="en-GB" dirty="0">
                <a:ea typeface="+mn-lt"/>
                <a:cs typeface="+mn-lt"/>
              </a:rPr>
              <a:t>: "Riya",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  </a:t>
            </a:r>
            <a:r>
              <a:rPr lang="en-GB" dirty="0" err="1">
                <a:ea typeface="+mn-lt"/>
                <a:cs typeface="+mn-lt"/>
              </a:rPr>
              <a:t>lastName</a:t>
            </a:r>
            <a:r>
              <a:rPr lang="en-GB" dirty="0">
                <a:ea typeface="+mn-lt"/>
                <a:cs typeface="+mn-lt"/>
              </a:rPr>
              <a:t> : "Shree",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  id       : 4455,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  </a:t>
            </a:r>
            <a:r>
              <a:rPr lang="en-GB" dirty="0" err="1">
                <a:ea typeface="+mn-lt"/>
                <a:cs typeface="+mn-lt"/>
              </a:rPr>
              <a:t>fullName</a:t>
            </a:r>
            <a:r>
              <a:rPr lang="en-GB" dirty="0">
                <a:ea typeface="+mn-lt"/>
                <a:cs typeface="+mn-lt"/>
              </a:rPr>
              <a:t> : function() {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    return </a:t>
            </a:r>
            <a:r>
              <a:rPr lang="en-GB" dirty="0" err="1">
                <a:ea typeface="+mn-lt"/>
                <a:cs typeface="+mn-lt"/>
              </a:rPr>
              <a:t>this.firstName</a:t>
            </a:r>
            <a:r>
              <a:rPr lang="en-GB" dirty="0">
                <a:ea typeface="+mn-lt"/>
                <a:cs typeface="+mn-lt"/>
              </a:rPr>
              <a:t> + " " + </a:t>
            </a:r>
            <a:r>
              <a:rPr lang="en-GB" dirty="0" err="1">
                <a:ea typeface="+mn-lt"/>
                <a:cs typeface="+mn-lt"/>
              </a:rPr>
              <a:t>this.lastName</a:t>
            </a:r>
            <a:r>
              <a:rPr lang="en-GB" dirty="0">
                <a:ea typeface="+mn-lt"/>
                <a:cs typeface="+mn-lt"/>
              </a:rPr>
              <a:t>;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  }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};</a:t>
            </a:r>
          </a:p>
          <a:p>
            <a:r>
              <a:rPr lang="en-GB" dirty="0">
                <a:ea typeface="+mn-lt"/>
                <a:cs typeface="+mn-lt"/>
              </a:rPr>
              <a:t>the </a:t>
            </a:r>
            <a:r>
              <a:rPr lang="en-GB" dirty="0">
                <a:latin typeface="Consolas"/>
                <a:cs typeface="Calibri"/>
              </a:rPr>
              <a:t>this</a:t>
            </a:r>
            <a:r>
              <a:rPr lang="en-GB" dirty="0">
                <a:ea typeface="+mn-lt"/>
                <a:cs typeface="+mn-lt"/>
              </a:rPr>
              <a:t> keyword refers to an </a:t>
            </a:r>
            <a:r>
              <a:rPr lang="en-GB" b="1" dirty="0">
                <a:ea typeface="+mn-lt"/>
                <a:cs typeface="+mn-lt"/>
              </a:rPr>
              <a:t>object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5813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9B17-96E3-4DDA-8A70-059665A0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786D-3D7A-4166-BE3D-E006BD53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For creating objects.</a:t>
            </a:r>
          </a:p>
          <a:p>
            <a:r>
              <a:rPr lang="en-GB" dirty="0">
                <a:ea typeface="+mn-lt"/>
                <a:cs typeface="+mn-lt"/>
              </a:rPr>
              <a:t>classes must be defined before they can be constructed.</a:t>
            </a:r>
          </a:p>
          <a:p>
            <a:r>
              <a:rPr lang="en-GB" dirty="0">
                <a:latin typeface="Consolas"/>
                <a:cs typeface="Calibri"/>
              </a:rPr>
              <a:t>class Rectangle {
  constructor(height, width) {
    </a:t>
            </a:r>
            <a:r>
              <a:rPr lang="en-GB" dirty="0" err="1">
                <a:latin typeface="Consolas"/>
                <a:cs typeface="Calibri"/>
              </a:rPr>
              <a:t>this.height</a:t>
            </a:r>
            <a:r>
              <a:rPr lang="en-GB" dirty="0">
                <a:latin typeface="Consolas"/>
                <a:cs typeface="Calibri"/>
              </a:rPr>
              <a:t> = height;
    </a:t>
            </a:r>
            <a:r>
              <a:rPr lang="en-GB" dirty="0" err="1">
                <a:latin typeface="Consolas"/>
                <a:cs typeface="Calibri"/>
              </a:rPr>
              <a:t>this.width</a:t>
            </a:r>
            <a:r>
              <a:rPr lang="en-GB" dirty="0">
                <a:latin typeface="Consolas"/>
                <a:cs typeface="Calibri"/>
              </a:rPr>
              <a:t> = width;
  }
}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7213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BC69-AE6E-4544-A31D-103EBD12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Scopes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AD84-B04D-4491-97AD-3CC0234A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Types -1) Global Scope, 2) Function Scope, and, 3) Block Scope.</a:t>
            </a:r>
          </a:p>
          <a:p>
            <a:r>
              <a:rPr lang="en-GB" dirty="0">
                <a:cs typeface="Calibri"/>
              </a:rPr>
              <a:t>Global Scope - </a:t>
            </a:r>
            <a:r>
              <a:rPr lang="en-GB" dirty="0">
                <a:ea typeface="+mn-lt"/>
                <a:cs typeface="+mn-lt"/>
              </a:rPr>
              <a:t>be accessed from anywhere in the program</a:t>
            </a:r>
          </a:p>
          <a:p>
            <a:r>
              <a:rPr lang="en-GB" dirty="0">
                <a:ea typeface="+mn-lt"/>
                <a:cs typeface="+mn-lt"/>
              </a:rPr>
              <a:t>Function  Scope- only within function</a:t>
            </a:r>
          </a:p>
          <a:p>
            <a:r>
              <a:rPr lang="en-GB" dirty="0">
                <a:ea typeface="+mn-lt"/>
                <a:cs typeface="+mn-lt"/>
              </a:rPr>
              <a:t>Block Scope- let and 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not var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Lexical </a:t>
            </a:r>
            <a:r>
              <a:rPr lang="en-GB" dirty="0" err="1">
                <a:ea typeface="+mn-lt"/>
                <a:cs typeface="+mn-lt"/>
              </a:rPr>
              <a:t>Evs</a:t>
            </a:r>
            <a:r>
              <a:rPr lang="en-GB" dirty="0">
                <a:ea typeface="+mn-lt"/>
                <a:cs typeface="+mn-lt"/>
              </a:rPr>
              <a:t> – creates scope </a:t>
            </a:r>
            <a:r>
              <a:rPr lang="en-GB" dirty="0" err="1">
                <a:ea typeface="+mn-lt"/>
                <a:cs typeface="+mn-lt"/>
              </a:rPr>
              <a:t>evs</a:t>
            </a:r>
            <a:r>
              <a:rPr lang="en-GB" dirty="0">
                <a:ea typeface="+mn-lt"/>
                <a:cs typeface="+mn-lt"/>
              </a:rPr>
              <a:t> with outer property</a:t>
            </a:r>
          </a:p>
          <a:p>
            <a:r>
              <a:rPr lang="en-GB" dirty="0">
                <a:ea typeface="+mn-lt"/>
                <a:cs typeface="+mn-lt"/>
              </a:rPr>
              <a:t>A new lexical environment is created only for </a:t>
            </a:r>
            <a:r>
              <a:rPr lang="en-GB" dirty="0">
                <a:latin typeface="Consolas"/>
                <a:ea typeface="+mn-lt"/>
                <a:cs typeface="+mn-lt"/>
              </a:rPr>
              <a:t>let</a:t>
            </a:r>
            <a:r>
              <a:rPr lang="en-GB" dirty="0">
                <a:ea typeface="+mn-lt"/>
                <a:cs typeface="+mn-lt"/>
              </a:rPr>
              <a:t> and </a:t>
            </a:r>
            <a:r>
              <a:rPr lang="en-GB" dirty="0" err="1">
                <a:latin typeface="Consolas"/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 declarations, not </a:t>
            </a:r>
            <a:r>
              <a:rPr lang="en-GB" dirty="0">
                <a:latin typeface="Consolas"/>
                <a:ea typeface="+mn-lt"/>
                <a:cs typeface="+mn-lt"/>
              </a:rPr>
              <a:t>var</a:t>
            </a:r>
            <a:r>
              <a:rPr lang="en-GB" dirty="0">
                <a:ea typeface="+mn-lt"/>
                <a:cs typeface="+mn-lt"/>
              </a:rPr>
              <a:t> declarations</a:t>
            </a:r>
          </a:p>
        </p:txBody>
      </p:sp>
    </p:spTree>
    <p:extLst>
      <p:ext uri="{BB962C8B-B14F-4D97-AF65-F5344CB8AC3E}">
        <p14:creationId xmlns:p14="http://schemas.microsoft.com/office/powerpoint/2010/main" val="3242374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5C91-0521-4F9E-9292-E14F642D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Understanding Lexical </a:t>
            </a:r>
            <a:r>
              <a:rPr lang="en-GB" dirty="0" err="1">
                <a:cs typeface="Calibri Light"/>
              </a:rPr>
              <a:t>Evs</a:t>
            </a:r>
            <a:r>
              <a:rPr lang="en-GB" dirty="0">
                <a:cs typeface="Calibri Light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83B8D-7D00-49FF-B12C-8197D17C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GB" dirty="0">
                <a:ea typeface="+mn-lt"/>
                <a:cs typeface="+mn-lt"/>
              </a:rPr>
              <a:t>JavaScript engine performs variable lookups for finding elements</a:t>
            </a:r>
            <a:endParaRPr lang="en-GB" dirty="0">
              <a:latin typeface="Calibri"/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a lexical environment is a place where variables and references to the objects are stored-</a:t>
            </a:r>
            <a:r>
              <a:rPr lang="en-GB" b="1" dirty="0">
                <a:ea typeface="+mn-lt"/>
                <a:cs typeface="+mn-lt"/>
              </a:rPr>
              <a:t>identifier-variable mapping</a:t>
            </a:r>
            <a:endParaRPr lang="en-GB" dirty="0">
              <a:latin typeface="Calibri"/>
              <a:cs typeface="Calibri"/>
            </a:endParaRPr>
          </a:p>
          <a:p>
            <a:r>
              <a:rPr lang="en-GB" dirty="0" err="1">
                <a:latin typeface="Consolas"/>
              </a:rPr>
              <a:t>blockLexicalEnvironment</a:t>
            </a:r>
            <a:r>
              <a:rPr lang="en-GB" dirty="0">
                <a:latin typeface="Consolas"/>
              </a:rPr>
              <a:t> = { </a:t>
            </a:r>
            <a:br>
              <a:rPr lang="en-GB" dirty="0">
                <a:latin typeface="Consolas"/>
              </a:rPr>
            </a:br>
            <a:r>
              <a:rPr lang="en-GB" dirty="0">
                <a:latin typeface="Consolas"/>
              </a:rPr>
              <a:t>  greeting: 'Hello World',  </a:t>
            </a:r>
            <a:endParaRPr lang="en-GB" dirty="0">
              <a:latin typeface="Calibri" panose="020F0502020204030204"/>
              <a:cs typeface="Calibri" panose="020F0502020204030204"/>
            </a:endParaRPr>
          </a:p>
          <a:p>
            <a:r>
              <a:rPr lang="en-GB" dirty="0">
                <a:latin typeface="Consolas"/>
              </a:rPr>
              <a:t>outer: &lt;</a:t>
            </a:r>
            <a:r>
              <a:rPr lang="en-GB" dirty="0" err="1">
                <a:latin typeface="Consolas"/>
              </a:rPr>
              <a:t>globalLexicalEnvironment</a:t>
            </a:r>
            <a:r>
              <a:rPr lang="en-GB" dirty="0">
                <a:latin typeface="Consolas"/>
              </a:rPr>
              <a:t>&gt;</a:t>
            </a:r>
            <a:br>
              <a:rPr lang="en-GB" dirty="0">
                <a:latin typeface="Consolas"/>
              </a:rPr>
            </a:br>
            <a:r>
              <a:rPr lang="en-GB" dirty="0">
                <a:latin typeface="Consolas"/>
              </a:rPr>
              <a:t>}</a:t>
            </a:r>
            <a:endParaRPr lang="en-GB">
              <a:cs typeface="Calibri" panose="020F0502020204030204"/>
            </a:endParaRPr>
          </a:p>
          <a:p>
            <a:endParaRPr lang="en-GB" dirty="0">
              <a:latin typeface="Consolas"/>
            </a:endParaRPr>
          </a:p>
          <a:p>
            <a:r>
              <a:rPr lang="en-GB" dirty="0" err="1">
                <a:latin typeface="Consolas"/>
              </a:rPr>
              <a:t>functionLexicalEnvironment</a:t>
            </a:r>
            <a:r>
              <a:rPr lang="en-GB" dirty="0">
                <a:latin typeface="Consolas"/>
              </a:rPr>
              <a:t> = {</a:t>
            </a:r>
            <a:br>
              <a:rPr lang="en-GB" dirty="0">
                <a:latin typeface="Consolas"/>
              </a:rPr>
            </a:br>
            <a:r>
              <a:rPr lang="en-GB" dirty="0">
                <a:latin typeface="Consolas"/>
              </a:rPr>
              <a:t>  name: 'Peter'  </a:t>
            </a:r>
          </a:p>
          <a:p>
            <a:r>
              <a:rPr lang="en-GB" dirty="0">
                <a:latin typeface="Consolas"/>
              </a:rPr>
              <a:t>outer: &lt;</a:t>
            </a:r>
            <a:r>
              <a:rPr lang="en-GB" dirty="0" err="1">
                <a:latin typeface="Consolas"/>
              </a:rPr>
              <a:t>globalLexicalEnvironment</a:t>
            </a:r>
            <a:r>
              <a:rPr lang="en-GB" dirty="0">
                <a:latin typeface="Consolas"/>
              </a:rPr>
              <a:t>&gt;</a:t>
            </a:r>
            <a:br>
              <a:rPr lang="en-GB" dirty="0">
                <a:latin typeface="Consolas"/>
              </a:rPr>
            </a:br>
            <a:r>
              <a:rPr lang="en-GB" dirty="0">
                <a:latin typeface="Consolas"/>
              </a:rPr>
              <a:t>}</a:t>
            </a:r>
          </a:p>
          <a:p>
            <a:r>
              <a:rPr lang="en-GB" dirty="0" err="1">
                <a:latin typeface="Consolas"/>
              </a:rPr>
              <a:t>globalLexicalEnvironment</a:t>
            </a:r>
            <a:r>
              <a:rPr lang="en-GB" dirty="0">
                <a:latin typeface="Consolas"/>
              </a:rPr>
              <a:t> = {</a:t>
            </a:r>
            <a:br>
              <a:rPr lang="en-GB" dirty="0">
                <a:latin typeface="Consolas"/>
              </a:rPr>
            </a:br>
            <a:r>
              <a:rPr lang="en-GB" dirty="0">
                <a:latin typeface="Consolas"/>
              </a:rPr>
              <a:t>  greeting: 'Hello'</a:t>
            </a:r>
            <a:br>
              <a:rPr lang="en-GB" dirty="0">
                <a:latin typeface="Consolas"/>
              </a:rPr>
            </a:br>
            <a:r>
              <a:rPr lang="en-GB" dirty="0">
                <a:latin typeface="Consolas"/>
              </a:rPr>
              <a:t>  greet: &lt;ref. to greet function&gt;  outer: &lt;null&gt;</a:t>
            </a:r>
            <a:br>
              <a:rPr lang="en-GB" dirty="0">
                <a:latin typeface="Consolas"/>
              </a:rPr>
            </a:br>
            <a:r>
              <a:rPr lang="en-GB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072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F7ED-4A7E-4D92-A927-BBA91DD0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5B27-0FB3-494A-9968-45924AA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JavaScript engine traverses the scope chain to find the variables used in the program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33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CB4C-0FF6-44EE-BCBF-6217A633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Grammar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4D3F-93E8-4B89-A4FA-089ED0E7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96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6BD9-BEDF-4B4B-A246-3A2497D1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DD710-4643-4A43-B73F-963E538D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White Space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dirty="0">
                <a:ea typeface="+mn-lt"/>
                <a:cs typeface="+mn-lt"/>
              </a:rPr>
              <a:t>– formatting Character or Comment</a:t>
            </a:r>
            <a:endParaRPr lang="en-US" dirty="0">
              <a:ea typeface="+mn-lt"/>
              <a:cs typeface="+mn-lt"/>
            </a:endParaRPr>
          </a:p>
          <a:p>
            <a:r>
              <a:rPr lang="en-GB" b="1" dirty="0">
                <a:ea typeface="+mn-lt"/>
                <a:cs typeface="+mn-lt"/>
              </a:rPr>
              <a:t>Comment</a:t>
            </a:r>
            <a:r>
              <a:rPr lang="en-GB" dirty="0">
                <a:ea typeface="+mn-lt"/>
                <a:cs typeface="+mn-lt"/>
              </a:rPr>
              <a:t> – single line - //, multiline - /**/ (conflict with regex)</a:t>
            </a:r>
            <a:endParaRPr lang="en-US" dirty="0">
              <a:ea typeface="+mn-lt"/>
              <a:cs typeface="+mn-lt"/>
            </a:endParaRPr>
          </a:p>
          <a:p>
            <a:r>
              <a:rPr lang="en-GB" b="1" dirty="0">
                <a:ea typeface="+mn-lt"/>
                <a:cs typeface="+mn-lt"/>
              </a:rPr>
              <a:t>Names</a:t>
            </a:r>
            <a:r>
              <a:rPr lang="en-GB" dirty="0">
                <a:ea typeface="+mn-lt"/>
                <a:cs typeface="+mn-lt"/>
              </a:rPr>
              <a:t> - </a:t>
            </a:r>
            <a:r>
              <a:rPr lang="en-GB" dirty="0">
                <a:cs typeface="Calibri"/>
              </a:rPr>
              <a:t>used for statements, variables, parameters, property names, operators, and labels – should not be a reserved word.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855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BE17-228D-490E-B5FF-7B2F7410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Numbers for numerology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9D210-F456-4E64-BC77-52BE4EF2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64 bit floating point.</a:t>
            </a:r>
          </a:p>
          <a:p>
            <a:r>
              <a:rPr lang="en-GB" dirty="0">
                <a:cs typeface="Calibri"/>
              </a:rPr>
              <a:t>Integer- 67</a:t>
            </a:r>
          </a:p>
          <a:p>
            <a:r>
              <a:rPr lang="en-GB" dirty="0">
                <a:cs typeface="Calibri"/>
              </a:rPr>
              <a:t>Fraction - 0.67</a:t>
            </a:r>
          </a:p>
          <a:p>
            <a:r>
              <a:rPr lang="en-GB" dirty="0">
                <a:cs typeface="Calibri"/>
              </a:rPr>
              <a:t> Exponent  -  1e2 = 1x100 = 100</a:t>
            </a:r>
          </a:p>
          <a:p>
            <a:r>
              <a:rPr lang="en-GB" dirty="0" err="1">
                <a:cs typeface="Calibri"/>
              </a:rPr>
              <a:t>NaN</a:t>
            </a:r>
            <a:r>
              <a:rPr lang="en-GB" dirty="0">
                <a:cs typeface="Calibri"/>
              </a:rPr>
              <a:t> – not a conventional number – detection – </a:t>
            </a:r>
            <a:r>
              <a:rPr lang="en-GB" dirty="0" err="1">
                <a:cs typeface="Calibri"/>
              </a:rPr>
              <a:t>isNaN</a:t>
            </a:r>
            <a:r>
              <a:rPr lang="en-GB" dirty="0">
                <a:cs typeface="Calibri"/>
              </a:rPr>
              <a:t>(</a:t>
            </a:r>
            <a:r>
              <a:rPr lang="en-GB" dirty="0" err="1">
                <a:cs typeface="Calibri"/>
              </a:rPr>
              <a:t>numner</a:t>
            </a:r>
            <a:r>
              <a:rPr lang="en-GB" dirty="0">
                <a:cs typeface="Calibri"/>
              </a:rPr>
              <a:t>)</a:t>
            </a:r>
          </a:p>
          <a:p>
            <a:r>
              <a:rPr lang="en-GB" dirty="0">
                <a:cs typeface="Calibri"/>
              </a:rPr>
              <a:t>Infinity - &gt; </a:t>
            </a:r>
            <a:r>
              <a:rPr lang="en-GB" dirty="0">
                <a:ea typeface="+mn-lt"/>
                <a:cs typeface="+mn-lt"/>
              </a:rPr>
              <a:t>1.79769313486231570e+308.</a:t>
            </a:r>
          </a:p>
          <a:p>
            <a:r>
              <a:rPr lang="en-GB" dirty="0">
                <a:ea typeface="+mn-lt"/>
                <a:cs typeface="+mn-lt"/>
              </a:rPr>
              <a:t>Math Object.</a:t>
            </a:r>
          </a:p>
        </p:txBody>
      </p:sp>
    </p:spTree>
    <p:extLst>
      <p:ext uri="{BB962C8B-B14F-4D97-AF65-F5344CB8AC3E}">
        <p14:creationId xmlns:p14="http://schemas.microsoft.com/office/powerpoint/2010/main" val="214551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CFD1-E120-4E91-A40B-63FD4C8F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0471-099C-41C2-A6CF-31E05C732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16 bit </a:t>
            </a:r>
          </a:p>
          <a:p>
            <a:r>
              <a:rPr lang="en-GB" dirty="0">
                <a:cs typeface="Calibri"/>
              </a:rPr>
              <a:t>""/'' - zero or more character</a:t>
            </a:r>
          </a:p>
          <a:p>
            <a:r>
              <a:rPr lang="en-GB" dirty="0">
                <a:cs typeface="Calibri"/>
              </a:rPr>
              <a:t>No char type - 'A' is char type</a:t>
            </a:r>
          </a:p>
          <a:p>
            <a:r>
              <a:rPr lang="en-GB" dirty="0">
                <a:ea typeface="+mn-lt"/>
                <a:cs typeface="+mn-lt"/>
              </a:rPr>
              <a:t>backslashes, quotes etc. can be put using "\u"</a:t>
            </a:r>
          </a:p>
          <a:p>
            <a:r>
              <a:rPr lang="en-GB" dirty="0">
                <a:cs typeface="Calibri"/>
              </a:rPr>
              <a:t>Length</a:t>
            </a:r>
          </a:p>
          <a:p>
            <a:r>
              <a:rPr lang="en-GB" dirty="0">
                <a:cs typeface="Calibri"/>
              </a:rPr>
              <a:t>Concatenation-  "</a:t>
            </a:r>
            <a:r>
              <a:rPr lang="en-GB" dirty="0" err="1">
                <a:cs typeface="Calibri"/>
              </a:rPr>
              <a:t>c"+"a"+"t</a:t>
            </a:r>
            <a:r>
              <a:rPr lang="en-GB" dirty="0">
                <a:cs typeface="Calibri"/>
              </a:rPr>
              <a:t>" = "cat"</a:t>
            </a:r>
          </a:p>
          <a:p>
            <a:r>
              <a:rPr lang="en-GB" dirty="0" err="1">
                <a:cs typeface="Calibri"/>
              </a:rPr>
              <a:t>toUpperCase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970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F98A-1936-4783-A4F0-C4E4E6CA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Statements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F514-C578-4C13-BD13-16291B038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Compilation unit – executable statement</a:t>
            </a:r>
          </a:p>
          <a:p>
            <a:r>
              <a:rPr lang="en-GB" dirty="0">
                <a:cs typeface="Calibri"/>
              </a:rPr>
              <a:t> var  name = expression;</a:t>
            </a:r>
          </a:p>
          <a:p>
            <a:r>
              <a:rPr lang="en-GB" dirty="0">
                <a:cs typeface="Calibri"/>
              </a:rPr>
              <a:t>Can be - </a:t>
            </a:r>
            <a:r>
              <a:rPr lang="en-GB" dirty="0">
                <a:ea typeface="+mn-lt"/>
                <a:cs typeface="+mn-lt"/>
              </a:rPr>
              <a:t>switch, while, for, and do/ 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Execution order –top to bottom – can be altered by conditions/loops/function invocation/disruptive statement.</a:t>
            </a:r>
          </a:p>
          <a:p>
            <a:r>
              <a:rPr lang="en-GB" b="1" dirty="0">
                <a:cs typeface="Calibri"/>
              </a:rPr>
              <a:t>BLOCK</a:t>
            </a:r>
            <a:r>
              <a:rPr lang="en-GB" dirty="0">
                <a:cs typeface="Calibri"/>
              </a:rPr>
              <a:t> – statement wrapped in {} braces- no new scope.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50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F274-C33F-4FA7-85EA-0039158B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If-else 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55D1-FF47-4B4E-BAC0-5EDE19EF1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Changes the flow- if finds the Truthy value</a:t>
            </a:r>
          </a:p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Falsy</a:t>
            </a:r>
            <a:r>
              <a:rPr lang="en-GB" dirty="0">
                <a:ea typeface="+mn-lt"/>
                <a:cs typeface="+mn-lt"/>
              </a:rPr>
              <a:t> Value-</a:t>
            </a: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False</a:t>
            </a: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Null</a:t>
            </a: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undefined </a:t>
            </a: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" The empty string ''</a:t>
            </a: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The number 0 </a:t>
            </a: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The number </a:t>
            </a:r>
            <a:r>
              <a:rPr lang="en-GB" b="1" dirty="0" err="1">
                <a:ea typeface="+mn-lt"/>
                <a:cs typeface="+mn-lt"/>
              </a:rPr>
              <a:t>NaN</a:t>
            </a:r>
            <a:r>
              <a:rPr lang="en-GB" b="1" dirty="0">
                <a:ea typeface="+mn-lt"/>
                <a:cs typeface="+mn-lt"/>
              </a:rPr>
              <a:t>- 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rest all are truthy – including 'false'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162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JavaScript</vt:lpstr>
      <vt:lpstr>Agenda</vt:lpstr>
      <vt:lpstr>JavaScript</vt:lpstr>
      <vt:lpstr>Grammar</vt:lpstr>
      <vt:lpstr>PowerPoint Presentation</vt:lpstr>
      <vt:lpstr>Numbers for numerology</vt:lpstr>
      <vt:lpstr>String</vt:lpstr>
      <vt:lpstr>Statements</vt:lpstr>
      <vt:lpstr>If-else Statement</vt:lpstr>
      <vt:lpstr>PowerPoint Presentation</vt:lpstr>
      <vt:lpstr>Switch</vt:lpstr>
      <vt:lpstr>while</vt:lpstr>
      <vt:lpstr>for</vt:lpstr>
      <vt:lpstr>for in</vt:lpstr>
      <vt:lpstr>Do</vt:lpstr>
      <vt:lpstr>Try..catch</vt:lpstr>
      <vt:lpstr>Return</vt:lpstr>
      <vt:lpstr>Expression</vt:lpstr>
      <vt:lpstr>Operators (Types)</vt:lpstr>
      <vt:lpstr>Types..</vt:lpstr>
      <vt:lpstr>Function</vt:lpstr>
      <vt:lpstr>Anonymous Function</vt:lpstr>
      <vt:lpstr>Arrow Function</vt:lpstr>
      <vt:lpstr>Call Back</vt:lpstr>
      <vt:lpstr>Agenda Day 2</vt:lpstr>
      <vt:lpstr>Managing String</vt:lpstr>
      <vt:lpstr>String Manipulation</vt:lpstr>
      <vt:lpstr>PowerPoint Presentation</vt:lpstr>
      <vt:lpstr>Arrays</vt:lpstr>
      <vt:lpstr>PowerPoint Presentation</vt:lpstr>
      <vt:lpstr>Object</vt:lpstr>
      <vt:lpstr>Class</vt:lpstr>
      <vt:lpstr>Scopes </vt:lpstr>
      <vt:lpstr>Understanding Lexical Evs.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</dc:title>
  <dc:creator/>
  <cp:lastModifiedBy/>
  <cp:revision>533</cp:revision>
  <dcterms:created xsi:type="dcterms:W3CDTF">2022-02-20T06:44:20Z</dcterms:created>
  <dcterms:modified xsi:type="dcterms:W3CDTF">2022-02-22T12:58:29Z</dcterms:modified>
</cp:coreProperties>
</file>