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6" r:id="rId3"/>
    <p:sldId id="257" r:id="rId4"/>
    <p:sldId id="258" r:id="rId5"/>
    <p:sldId id="259" r:id="rId6"/>
    <p:sldId id="271" r:id="rId7"/>
    <p:sldId id="260" r:id="rId8"/>
    <p:sldId id="272" r:id="rId9"/>
    <p:sldId id="261" r:id="rId10"/>
    <p:sldId id="262" r:id="rId11"/>
    <p:sldId id="264" r:id="rId12"/>
    <p:sldId id="265" r:id="rId13"/>
    <p:sldId id="266" r:id="rId14"/>
    <p:sldId id="267" r:id="rId15"/>
    <p:sldId id="268" r:id="rId16"/>
    <p:sldId id="269" r:id="rId17"/>
    <p:sldId id="270" r:id="rId18"/>
    <p:sldId id="275" r:id="rId19"/>
    <p:sldId id="273" r:id="rId20"/>
    <p:sldId id="274" r:id="rId21"/>
    <p:sldId id="277" r:id="rId22"/>
    <p:sldId id="278"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26A63-F0D2-40DF-8EF3-FF340F1827B1}" v="25" dt="2022-03-15T17:21:02.771"/>
    <p1510:client id="{EC94A9BC-2328-4C6B-8605-5A1E40905CD0}" v="875" dt="2022-03-14T18:28:19.410"/>
    <p1510:client id="{FAE593C3-EECB-4EEF-BF1C-B54B9F953F95}" v="16" dt="2022-03-14T12:34:26.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23/03/2022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23/03/2022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23/03/2022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23/03/2022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23/03/2022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23/03/2022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23/03/2022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msdn.microsoft.com/en-us/library/aa292197(v=vs.71).asp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23A7-2124-4E9D-AE95-80396C778C38}"/>
              </a:ext>
            </a:extLst>
          </p:cNvPr>
          <p:cNvSpPr>
            <a:spLocks noGrp="1"/>
          </p:cNvSpPr>
          <p:nvPr>
            <p:ph type="title"/>
          </p:nvPr>
        </p:nvSpPr>
        <p:spPr/>
        <p:txBody>
          <a:bodyPr/>
          <a:lstStyle/>
          <a:p>
            <a:r>
              <a:rPr lang="en-GB" dirty="0">
                <a:ea typeface="Calibri Light"/>
                <a:cs typeface="Calibri Light"/>
              </a:rPr>
              <a:t>Dot Net</a:t>
            </a:r>
            <a:endParaRPr lang="en-GB" dirty="0"/>
          </a:p>
        </p:txBody>
      </p:sp>
      <p:sp>
        <p:nvSpPr>
          <p:cNvPr id="3" name="Content Placeholder 2">
            <a:extLst>
              <a:ext uri="{FF2B5EF4-FFF2-40B4-BE49-F238E27FC236}">
                <a16:creationId xmlns:a16="http://schemas.microsoft.com/office/drawing/2014/main" id="{533600BD-5BA6-4C42-9302-1F2EBBE4355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454723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0BCE-C1B3-4DE3-911F-ECF11F9AB544}"/>
              </a:ext>
            </a:extLst>
          </p:cNvPr>
          <p:cNvSpPr>
            <a:spLocks noGrp="1"/>
          </p:cNvSpPr>
          <p:nvPr>
            <p:ph type="title"/>
          </p:nvPr>
        </p:nvSpPr>
        <p:spPr/>
        <p:txBody>
          <a:bodyPr/>
          <a:lstStyle/>
          <a:p>
            <a:r>
              <a:rPr lang="en-GB" b="1" dirty="0">
                <a:ea typeface="Calibri Light"/>
                <a:cs typeface="Calibri Light"/>
              </a:rPr>
              <a:t>TESTING</a:t>
            </a:r>
            <a:endParaRPr lang="en-US" b="1" dirty="0"/>
          </a:p>
        </p:txBody>
      </p:sp>
      <p:sp>
        <p:nvSpPr>
          <p:cNvPr id="3" name="Content Placeholder 2">
            <a:extLst>
              <a:ext uri="{FF2B5EF4-FFF2-40B4-BE49-F238E27FC236}">
                <a16:creationId xmlns:a16="http://schemas.microsoft.com/office/drawing/2014/main" id="{1FF0046D-0474-48BF-8361-F0514F922837}"/>
              </a:ext>
            </a:extLst>
          </p:cNvPr>
          <p:cNvSpPr>
            <a:spLocks noGrp="1"/>
          </p:cNvSpPr>
          <p:nvPr>
            <p:ph idx="1"/>
          </p:nvPr>
        </p:nvSpPr>
        <p:spPr/>
        <p:txBody>
          <a:bodyPr vert="horz" lIns="91440" tIns="45720" rIns="91440" bIns="45720" rtlCol="0" anchor="t">
            <a:normAutofit/>
          </a:bodyPr>
          <a:lstStyle/>
          <a:p>
            <a:r>
              <a:rPr lang="en-GB" dirty="0">
                <a:ea typeface="+mn-lt"/>
                <a:cs typeface="+mn-lt"/>
              </a:rPr>
              <a:t> testing only stage of the product </a:t>
            </a:r>
          </a:p>
          <a:p>
            <a:r>
              <a:rPr lang="en-GB" dirty="0">
                <a:ea typeface="+mn-lt"/>
                <a:cs typeface="+mn-lt"/>
              </a:rPr>
              <a:t>product defects are reported, tracked, fixed and retested.</a:t>
            </a:r>
          </a:p>
          <a:p>
            <a:r>
              <a:rPr lang="en-GB" dirty="0">
                <a:ea typeface="+mn-lt"/>
                <a:cs typeface="+mn-lt"/>
              </a:rPr>
              <a:t>This phase is iterative as long as the bugs are fixed</a:t>
            </a:r>
          </a:p>
        </p:txBody>
      </p:sp>
    </p:spTree>
    <p:extLst>
      <p:ext uri="{BB962C8B-B14F-4D97-AF65-F5344CB8AC3E}">
        <p14:creationId xmlns:p14="http://schemas.microsoft.com/office/powerpoint/2010/main" val="8158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3375-6ADD-4493-B5D8-83328385A805}"/>
              </a:ext>
            </a:extLst>
          </p:cNvPr>
          <p:cNvSpPr>
            <a:spLocks noGrp="1"/>
          </p:cNvSpPr>
          <p:nvPr>
            <p:ph type="title"/>
          </p:nvPr>
        </p:nvSpPr>
        <p:spPr/>
        <p:txBody>
          <a:bodyPr/>
          <a:lstStyle/>
          <a:p>
            <a:r>
              <a:rPr lang="en-GB" dirty="0">
                <a:ea typeface="Calibri Light"/>
                <a:cs typeface="Calibri Light"/>
              </a:rPr>
              <a:t>Deployment</a:t>
            </a:r>
            <a:endParaRPr lang="en-GB" dirty="0"/>
          </a:p>
        </p:txBody>
      </p:sp>
      <p:sp>
        <p:nvSpPr>
          <p:cNvPr id="3" name="Content Placeholder 2">
            <a:extLst>
              <a:ext uri="{FF2B5EF4-FFF2-40B4-BE49-F238E27FC236}">
                <a16:creationId xmlns:a16="http://schemas.microsoft.com/office/drawing/2014/main" id="{D753770C-A140-49F0-AFBA-85811BA45C55}"/>
              </a:ext>
            </a:extLst>
          </p:cNvPr>
          <p:cNvSpPr>
            <a:spLocks noGrp="1"/>
          </p:cNvSpPr>
          <p:nvPr>
            <p:ph idx="1"/>
          </p:nvPr>
        </p:nvSpPr>
        <p:spPr/>
        <p:txBody>
          <a:bodyPr vert="horz" lIns="91440" tIns="45720" rIns="91440" bIns="45720" rtlCol="0" anchor="t">
            <a:normAutofit/>
          </a:bodyPr>
          <a:lstStyle/>
          <a:p>
            <a:r>
              <a:rPr lang="en-GB" dirty="0">
                <a:ea typeface="+mn-lt"/>
                <a:cs typeface="+mn-lt"/>
              </a:rPr>
              <a:t>Software are installed at the client place.</a:t>
            </a:r>
            <a:endParaRPr lang="en-GB" dirty="0"/>
          </a:p>
        </p:txBody>
      </p:sp>
    </p:spTree>
    <p:extLst>
      <p:ext uri="{BB962C8B-B14F-4D97-AF65-F5344CB8AC3E}">
        <p14:creationId xmlns:p14="http://schemas.microsoft.com/office/powerpoint/2010/main" val="75427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7E2A-C9A5-4A3A-B197-6361F36B746A}"/>
              </a:ext>
            </a:extLst>
          </p:cNvPr>
          <p:cNvSpPr>
            <a:spLocks noGrp="1"/>
          </p:cNvSpPr>
          <p:nvPr>
            <p:ph type="title"/>
          </p:nvPr>
        </p:nvSpPr>
        <p:spPr/>
        <p:txBody>
          <a:bodyPr/>
          <a:lstStyle/>
          <a:p>
            <a:r>
              <a:rPr lang="en-GB" dirty="0">
                <a:ea typeface="Calibri Light"/>
                <a:cs typeface="Calibri Light"/>
              </a:rPr>
              <a:t>Maintenance</a:t>
            </a:r>
            <a:endParaRPr lang="en-GB" dirty="0"/>
          </a:p>
        </p:txBody>
      </p:sp>
      <p:sp>
        <p:nvSpPr>
          <p:cNvPr id="3" name="Content Placeholder 2">
            <a:extLst>
              <a:ext uri="{FF2B5EF4-FFF2-40B4-BE49-F238E27FC236}">
                <a16:creationId xmlns:a16="http://schemas.microsoft.com/office/drawing/2014/main" id="{32F15B33-A5BE-4B1C-8C45-A8097BEEFB0B}"/>
              </a:ext>
            </a:extLst>
          </p:cNvPr>
          <p:cNvSpPr>
            <a:spLocks noGrp="1"/>
          </p:cNvSpPr>
          <p:nvPr>
            <p:ph idx="1"/>
          </p:nvPr>
        </p:nvSpPr>
        <p:spPr/>
        <p:txBody>
          <a:bodyPr vert="horz" lIns="91440" tIns="45720" rIns="91440" bIns="45720" rtlCol="0" anchor="t">
            <a:normAutofit/>
          </a:bodyPr>
          <a:lstStyle/>
          <a:p>
            <a:r>
              <a:rPr lang="en-GB" dirty="0">
                <a:ea typeface="Calibri"/>
                <a:cs typeface="Calibri"/>
              </a:rPr>
              <a:t>Enhancements/New Features</a:t>
            </a:r>
          </a:p>
          <a:p>
            <a:r>
              <a:rPr lang="en-GB" dirty="0">
                <a:ea typeface="Calibri"/>
                <a:cs typeface="Calibri"/>
              </a:rPr>
              <a:t>SDLC life cycle starts again.</a:t>
            </a:r>
          </a:p>
        </p:txBody>
      </p:sp>
    </p:spTree>
    <p:extLst>
      <p:ext uri="{BB962C8B-B14F-4D97-AF65-F5344CB8AC3E}">
        <p14:creationId xmlns:p14="http://schemas.microsoft.com/office/powerpoint/2010/main" val="14905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EB76-F2B6-4A9C-95A5-89A177420663}"/>
              </a:ext>
            </a:extLst>
          </p:cNvPr>
          <p:cNvSpPr>
            <a:spLocks noGrp="1"/>
          </p:cNvSpPr>
          <p:nvPr>
            <p:ph type="title"/>
          </p:nvPr>
        </p:nvSpPr>
        <p:spPr/>
        <p:txBody>
          <a:bodyPr/>
          <a:lstStyle/>
          <a:p>
            <a:r>
              <a:rPr lang="en-GB" b="1" dirty="0">
                <a:solidFill>
                  <a:srgbClr val="FF0000"/>
                </a:solidFill>
                <a:ea typeface="Calibri Light"/>
                <a:cs typeface="Calibri Light"/>
              </a:rPr>
              <a:t>Bug</a:t>
            </a:r>
          </a:p>
        </p:txBody>
      </p:sp>
      <p:sp>
        <p:nvSpPr>
          <p:cNvPr id="3" name="Content Placeholder 2">
            <a:extLst>
              <a:ext uri="{FF2B5EF4-FFF2-40B4-BE49-F238E27FC236}">
                <a16:creationId xmlns:a16="http://schemas.microsoft.com/office/drawing/2014/main" id="{1ABBD710-4416-4808-A0F8-4755EDF05EAA}"/>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coding error-unexpected defect, fault, flaw, or imperfection in a computer program.</a:t>
            </a:r>
          </a:p>
          <a:p>
            <a:r>
              <a:rPr lang="en-GB" dirty="0">
                <a:ea typeface="+mn-lt"/>
                <a:cs typeface="+mn-lt"/>
              </a:rPr>
              <a:t>Reasons for Bugs :-</a:t>
            </a:r>
          </a:p>
          <a:p>
            <a:pPr marL="0" indent="0">
              <a:buNone/>
            </a:pPr>
            <a:r>
              <a:rPr lang="en-GB" dirty="0">
                <a:ea typeface="+mn-lt"/>
                <a:cs typeface="+mn-lt"/>
              </a:rPr>
              <a:t>             constantly changing requirements</a:t>
            </a:r>
          </a:p>
          <a:p>
            <a:pPr marL="0" indent="0">
              <a:buNone/>
            </a:pPr>
            <a:r>
              <a:rPr lang="en-GB" dirty="0">
                <a:ea typeface="+mn-lt"/>
                <a:cs typeface="+mn-lt"/>
              </a:rPr>
              <a:t>             programming errors</a:t>
            </a:r>
          </a:p>
          <a:p>
            <a:pPr marL="0" indent="0">
              <a:buNone/>
            </a:pPr>
            <a:r>
              <a:rPr lang="en-GB" dirty="0">
                <a:ea typeface="+mn-lt"/>
                <a:cs typeface="+mn-lt"/>
              </a:rPr>
              <a:t>             errors in bug tracking</a:t>
            </a:r>
          </a:p>
          <a:p>
            <a:pPr marL="0" indent="0">
              <a:buNone/>
            </a:pPr>
            <a:r>
              <a:rPr lang="en-GB" dirty="0">
                <a:ea typeface="+mn-lt"/>
                <a:cs typeface="+mn-lt"/>
              </a:rPr>
              <a:t>             documentation errors</a:t>
            </a:r>
          </a:p>
          <a:p>
            <a:pPr marL="0" indent="0">
              <a:buNone/>
            </a:pPr>
            <a:r>
              <a:rPr lang="en-GB" dirty="0">
                <a:ea typeface="+mn-lt"/>
                <a:cs typeface="+mn-lt"/>
              </a:rPr>
              <a:t>             communication gap</a:t>
            </a:r>
          </a:p>
          <a:p>
            <a:pPr marL="0" indent="0">
              <a:buNone/>
            </a:pPr>
            <a:r>
              <a:rPr lang="en-GB" dirty="0">
                <a:ea typeface="+mn-lt"/>
                <a:cs typeface="+mn-lt"/>
              </a:rPr>
              <a:t>             software complexity</a:t>
            </a:r>
          </a:p>
        </p:txBody>
      </p:sp>
    </p:spTree>
    <p:extLst>
      <p:ext uri="{BB962C8B-B14F-4D97-AF65-F5344CB8AC3E}">
        <p14:creationId xmlns:p14="http://schemas.microsoft.com/office/powerpoint/2010/main" val="104781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90C309-78F6-4696-99EB-58EE1553F4A1}"/>
              </a:ext>
            </a:extLst>
          </p:cNvPr>
          <p:cNvSpPr>
            <a:spLocks noGrp="1"/>
          </p:cNvSpPr>
          <p:nvPr>
            <p:ph type="title"/>
          </p:nvPr>
        </p:nvSpPr>
        <p:spPr>
          <a:xfrm>
            <a:off x="643467" y="321734"/>
            <a:ext cx="10905066" cy="1135737"/>
          </a:xfrm>
        </p:spPr>
        <p:txBody>
          <a:bodyPr>
            <a:normAutofit/>
          </a:bodyPr>
          <a:lstStyle/>
          <a:p>
            <a:r>
              <a:rPr lang="en-GB" sz="3600">
                <a:ea typeface="Calibri Light"/>
                <a:cs typeface="Calibri Light"/>
              </a:rPr>
              <a:t>Testing Terms</a:t>
            </a:r>
            <a:endParaRPr lang="en-GB" sz="3600"/>
          </a:p>
        </p:txBody>
      </p:sp>
      <p:sp>
        <p:nvSpPr>
          <p:cNvPr id="3" name="Content Placeholder 2">
            <a:extLst>
              <a:ext uri="{FF2B5EF4-FFF2-40B4-BE49-F238E27FC236}">
                <a16:creationId xmlns:a16="http://schemas.microsoft.com/office/drawing/2014/main" id="{ED26A695-4394-4F3E-B542-6DC78B6B6710}"/>
              </a:ext>
            </a:extLst>
          </p:cNvPr>
          <p:cNvSpPr>
            <a:spLocks noGrp="1"/>
          </p:cNvSpPr>
          <p:nvPr>
            <p:ph idx="1"/>
          </p:nvPr>
        </p:nvSpPr>
        <p:spPr>
          <a:xfrm>
            <a:off x="643469" y="1782981"/>
            <a:ext cx="4008384" cy="4393982"/>
          </a:xfrm>
        </p:spPr>
        <p:txBody>
          <a:bodyPr vert="horz" lIns="91440" tIns="45720" rIns="91440" bIns="45720" rtlCol="0" anchor="t">
            <a:normAutofit/>
          </a:bodyPr>
          <a:lstStyle/>
          <a:p>
            <a:r>
              <a:rPr lang="en-GB" sz="2000" b="1" dirty="0">
                <a:ea typeface="Calibri"/>
                <a:cs typeface="Calibri"/>
              </a:rPr>
              <a:t>Quality Assurance-</a:t>
            </a:r>
            <a:r>
              <a:rPr lang="en-GB" sz="2000" dirty="0">
                <a:ea typeface="Calibri"/>
                <a:cs typeface="Calibri"/>
              </a:rPr>
              <a:t> process of managing quality- how a product is made</a:t>
            </a:r>
          </a:p>
          <a:p>
            <a:r>
              <a:rPr lang="en-GB" sz="2000" b="1" dirty="0">
                <a:ea typeface="Calibri"/>
                <a:cs typeface="Calibri"/>
              </a:rPr>
              <a:t>Quality Control –</a:t>
            </a:r>
            <a:r>
              <a:rPr lang="en-GB" sz="2000" dirty="0">
                <a:ea typeface="Calibri"/>
                <a:cs typeface="Calibri"/>
              </a:rPr>
              <a:t> verification of the quality of the output –testing/ code inspection etc.</a:t>
            </a:r>
          </a:p>
          <a:p>
            <a:endParaRPr lang="en-GB" sz="2000">
              <a:ea typeface="Calibri"/>
              <a:cs typeface="Calibri"/>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A picture containing text, compact disk&#10;&#10;Description automatically generated">
            <a:extLst>
              <a:ext uri="{FF2B5EF4-FFF2-40B4-BE49-F238E27FC236}">
                <a16:creationId xmlns:a16="http://schemas.microsoft.com/office/drawing/2014/main" id="{50423626-A906-4385-8432-742F10DEAAF9}"/>
              </a:ext>
            </a:extLst>
          </p:cNvPr>
          <p:cNvPicPr>
            <a:picLocks noChangeAspect="1"/>
          </p:cNvPicPr>
          <p:nvPr/>
        </p:nvPicPr>
        <p:blipFill>
          <a:blip r:embed="rId2"/>
          <a:stretch>
            <a:fillRect/>
          </a:stretch>
        </p:blipFill>
        <p:spPr>
          <a:xfrm>
            <a:off x="6191860" y="1782981"/>
            <a:ext cx="4460132" cy="436189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8943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2244-43E3-4CF4-A1D2-5653B04F7F54}"/>
              </a:ext>
            </a:extLst>
          </p:cNvPr>
          <p:cNvSpPr>
            <a:spLocks noGrp="1"/>
          </p:cNvSpPr>
          <p:nvPr>
            <p:ph type="title"/>
          </p:nvPr>
        </p:nvSpPr>
        <p:spPr/>
        <p:txBody>
          <a:bodyPr/>
          <a:lstStyle/>
          <a:p>
            <a:r>
              <a:rPr lang="en-GB" dirty="0">
                <a:ea typeface="Calibri Light"/>
                <a:cs typeface="Calibri Light"/>
              </a:rPr>
              <a:t>Testing Terminologies</a:t>
            </a:r>
            <a:endParaRPr lang="en-GB" dirty="0"/>
          </a:p>
        </p:txBody>
      </p:sp>
      <p:sp>
        <p:nvSpPr>
          <p:cNvPr id="3" name="Content Placeholder 2">
            <a:extLst>
              <a:ext uri="{FF2B5EF4-FFF2-40B4-BE49-F238E27FC236}">
                <a16:creationId xmlns:a16="http://schemas.microsoft.com/office/drawing/2014/main" id="{F12F3512-9CC8-4412-9689-53BC3A46A19B}"/>
              </a:ext>
            </a:extLst>
          </p:cNvPr>
          <p:cNvSpPr>
            <a:spLocks noGrp="1"/>
          </p:cNvSpPr>
          <p:nvPr>
            <p:ph idx="1"/>
          </p:nvPr>
        </p:nvSpPr>
        <p:spPr/>
        <p:txBody>
          <a:bodyPr vert="horz" lIns="91440" tIns="45720" rIns="91440" bIns="45720" rtlCol="0" anchor="t">
            <a:normAutofit/>
          </a:bodyPr>
          <a:lstStyle/>
          <a:p>
            <a:r>
              <a:rPr lang="en-GB" dirty="0">
                <a:ea typeface="Calibri"/>
                <a:cs typeface="Calibri"/>
              </a:rPr>
              <a:t>Error – mistake in code.</a:t>
            </a:r>
          </a:p>
          <a:p>
            <a:r>
              <a:rPr lang="en-GB" dirty="0">
                <a:ea typeface="Calibri"/>
                <a:cs typeface="Calibri"/>
              </a:rPr>
              <a:t>Defect – error found by tester during testing phase.</a:t>
            </a:r>
          </a:p>
          <a:p>
            <a:r>
              <a:rPr lang="en-GB" dirty="0">
                <a:ea typeface="Calibri"/>
                <a:cs typeface="Calibri"/>
              </a:rPr>
              <a:t>Bug – defect accepted by development team to be resolved.</a:t>
            </a:r>
          </a:p>
          <a:p>
            <a:r>
              <a:rPr lang="en-GB" dirty="0">
                <a:ea typeface="Calibri"/>
                <a:cs typeface="Calibri"/>
              </a:rPr>
              <a:t>Failure - </a:t>
            </a:r>
          </a:p>
        </p:txBody>
      </p:sp>
    </p:spTree>
    <p:extLst>
      <p:ext uri="{BB962C8B-B14F-4D97-AF65-F5344CB8AC3E}">
        <p14:creationId xmlns:p14="http://schemas.microsoft.com/office/powerpoint/2010/main" val="2622141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AE512-A41B-47B3-988D-DF9953C930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Types of Testing</a:t>
            </a:r>
          </a:p>
        </p:txBody>
      </p:sp>
      <p:sp>
        <p:nvSpPr>
          <p:cNvPr id="3" name="Content Placeholder 2">
            <a:extLst>
              <a:ext uri="{FF2B5EF4-FFF2-40B4-BE49-F238E27FC236}">
                <a16:creationId xmlns:a16="http://schemas.microsoft.com/office/drawing/2014/main" id="{33A92D50-3B05-4EA5-A954-B49B41BFAE7D}"/>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By Level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funnel chart&#10;&#10;Description automatically generated">
            <a:extLst>
              <a:ext uri="{FF2B5EF4-FFF2-40B4-BE49-F238E27FC236}">
                <a16:creationId xmlns:a16="http://schemas.microsoft.com/office/drawing/2014/main" id="{8A01DEC0-77F3-4DDE-9AD6-C8324F51A708}"/>
              </a:ext>
            </a:extLst>
          </p:cNvPr>
          <p:cNvPicPr>
            <a:picLocks noChangeAspect="1"/>
          </p:cNvPicPr>
          <p:nvPr/>
        </p:nvPicPr>
        <p:blipFill>
          <a:blip r:embed="rId2"/>
          <a:stretch>
            <a:fillRect/>
          </a:stretch>
        </p:blipFill>
        <p:spPr>
          <a:xfrm>
            <a:off x="4654296" y="1075059"/>
            <a:ext cx="7214616" cy="4680449"/>
          </a:xfrm>
          <a:prstGeom prst="rect">
            <a:avLst/>
          </a:prstGeom>
        </p:spPr>
      </p:pic>
    </p:spTree>
    <p:extLst>
      <p:ext uri="{BB962C8B-B14F-4D97-AF65-F5344CB8AC3E}">
        <p14:creationId xmlns:p14="http://schemas.microsoft.com/office/powerpoint/2010/main" val="301618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A931-095D-489A-B8C4-506E7810F5F9}"/>
              </a:ext>
            </a:extLst>
          </p:cNvPr>
          <p:cNvSpPr>
            <a:spLocks noGrp="1"/>
          </p:cNvSpPr>
          <p:nvPr>
            <p:ph type="title"/>
          </p:nvPr>
        </p:nvSpPr>
        <p:spPr/>
        <p:txBody>
          <a:bodyPr/>
          <a:lstStyle/>
          <a:p>
            <a:r>
              <a:rPr lang="en-GB" dirty="0">
                <a:ea typeface="Calibri Light"/>
                <a:cs typeface="Calibri Light"/>
              </a:rPr>
              <a:t>Types of Testing – By Level </a:t>
            </a:r>
            <a:endParaRPr lang="en-GB" dirty="0"/>
          </a:p>
        </p:txBody>
      </p:sp>
      <p:sp>
        <p:nvSpPr>
          <p:cNvPr id="3" name="Content Placeholder 2">
            <a:extLst>
              <a:ext uri="{FF2B5EF4-FFF2-40B4-BE49-F238E27FC236}">
                <a16:creationId xmlns:a16="http://schemas.microsoft.com/office/drawing/2014/main" id="{416B7B64-7F63-4413-9277-C8A6AF7EC19D}"/>
              </a:ext>
            </a:extLst>
          </p:cNvPr>
          <p:cNvSpPr>
            <a:spLocks noGrp="1"/>
          </p:cNvSpPr>
          <p:nvPr>
            <p:ph idx="1"/>
          </p:nvPr>
        </p:nvSpPr>
        <p:spPr/>
        <p:txBody>
          <a:bodyPr vert="horz" lIns="91440" tIns="45720" rIns="91440" bIns="45720" rtlCol="0" anchor="t">
            <a:normAutofit/>
          </a:bodyPr>
          <a:lstStyle/>
          <a:p>
            <a:r>
              <a:rPr lang="en-GB" b="1" dirty="0">
                <a:latin typeface="Calibri Light"/>
                <a:ea typeface="Calibri Light"/>
                <a:cs typeface="Calibri Light"/>
              </a:rPr>
              <a:t>Unit Testing</a:t>
            </a:r>
            <a:r>
              <a:rPr lang="en-GB" dirty="0">
                <a:latin typeface="Calibri Light"/>
                <a:ea typeface="Calibri Light"/>
                <a:cs typeface="Calibri Light"/>
              </a:rPr>
              <a:t> </a:t>
            </a:r>
            <a:r>
              <a:rPr lang="en-GB" dirty="0">
                <a:ea typeface="Calibri"/>
                <a:cs typeface="Calibri"/>
              </a:rPr>
              <a:t>-&gt;Tests Individual Component</a:t>
            </a:r>
          </a:p>
          <a:p>
            <a:r>
              <a:rPr lang="en-GB" b="1" dirty="0">
                <a:ea typeface="Calibri"/>
                <a:cs typeface="Calibri"/>
              </a:rPr>
              <a:t>Integration Testing</a:t>
            </a:r>
            <a:r>
              <a:rPr lang="en-GB" dirty="0">
                <a:ea typeface="Calibri"/>
                <a:cs typeface="Calibri"/>
              </a:rPr>
              <a:t> -&gt; </a:t>
            </a:r>
            <a:r>
              <a:rPr lang="en-GB" dirty="0">
                <a:ea typeface="+mn-lt"/>
                <a:cs typeface="+mn-lt"/>
              </a:rPr>
              <a:t>different software modules are combined-tested as a group. </a:t>
            </a:r>
            <a:endParaRPr lang="en-GB" dirty="0">
              <a:ea typeface="Calibri"/>
              <a:cs typeface="Calibri"/>
            </a:endParaRPr>
          </a:p>
          <a:p>
            <a:r>
              <a:rPr lang="en-GB" b="1" dirty="0">
                <a:ea typeface="Calibri"/>
                <a:cs typeface="Calibri"/>
              </a:rPr>
              <a:t>System Testing</a:t>
            </a:r>
            <a:r>
              <a:rPr lang="en-GB" dirty="0">
                <a:ea typeface="Calibri"/>
                <a:cs typeface="Calibri"/>
              </a:rPr>
              <a:t> -&gt; </a:t>
            </a:r>
            <a:r>
              <a:rPr lang="en-GB" dirty="0">
                <a:ea typeface="+mn-lt"/>
                <a:cs typeface="+mn-lt"/>
              </a:rPr>
              <a:t>tests the overall interaction of components/most often the final test to verify/functional and non-functional need for the testing</a:t>
            </a:r>
            <a:endParaRPr lang="en-GB" dirty="0">
              <a:ea typeface="Calibri"/>
              <a:cs typeface="Calibri"/>
            </a:endParaRPr>
          </a:p>
          <a:p>
            <a:r>
              <a:rPr lang="en-GB" b="1" dirty="0">
                <a:ea typeface="Calibri"/>
                <a:cs typeface="Calibri"/>
              </a:rPr>
              <a:t>Acceptance Testing</a:t>
            </a:r>
            <a:r>
              <a:rPr lang="en-GB" dirty="0">
                <a:ea typeface="Calibri"/>
                <a:cs typeface="Calibri"/>
              </a:rPr>
              <a:t> -&gt; </a:t>
            </a:r>
            <a:r>
              <a:rPr lang="en-GB" dirty="0">
                <a:ea typeface="+mn-lt"/>
                <a:cs typeface="+mn-lt"/>
              </a:rPr>
              <a:t>basically done by the user or customer. </a:t>
            </a:r>
          </a:p>
          <a:p>
            <a:endParaRPr lang="en-GB" dirty="0">
              <a:ea typeface="Calibri"/>
              <a:cs typeface="Calibri"/>
            </a:endParaRPr>
          </a:p>
        </p:txBody>
      </p:sp>
    </p:spTree>
    <p:extLst>
      <p:ext uri="{BB962C8B-B14F-4D97-AF65-F5344CB8AC3E}">
        <p14:creationId xmlns:p14="http://schemas.microsoft.com/office/powerpoint/2010/main" val="2549805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5C55-C0DE-48A4-8632-A4474C2DA1C8}"/>
              </a:ext>
            </a:extLst>
          </p:cNvPr>
          <p:cNvSpPr>
            <a:spLocks noGrp="1"/>
          </p:cNvSpPr>
          <p:nvPr>
            <p:ph type="title"/>
          </p:nvPr>
        </p:nvSpPr>
        <p:spPr/>
        <p:txBody>
          <a:bodyPr/>
          <a:lstStyle/>
          <a:p>
            <a:r>
              <a:rPr lang="en-GB" dirty="0">
                <a:ea typeface="Calibri Light"/>
                <a:cs typeface="Calibri Light"/>
              </a:rPr>
              <a:t>Integration Testing Tools</a:t>
            </a:r>
            <a:endParaRPr lang="en-GB" dirty="0"/>
          </a:p>
        </p:txBody>
      </p:sp>
      <p:sp>
        <p:nvSpPr>
          <p:cNvPr id="3" name="Content Placeholder 2">
            <a:extLst>
              <a:ext uri="{FF2B5EF4-FFF2-40B4-BE49-F238E27FC236}">
                <a16:creationId xmlns:a16="http://schemas.microsoft.com/office/drawing/2014/main" id="{7A2D89FD-2238-4A22-8925-F73C8748FD6F}"/>
              </a:ext>
            </a:extLst>
          </p:cNvPr>
          <p:cNvSpPr>
            <a:spLocks noGrp="1"/>
          </p:cNvSpPr>
          <p:nvPr>
            <p:ph idx="1"/>
          </p:nvPr>
        </p:nvSpPr>
        <p:spPr/>
        <p:txBody>
          <a:bodyPr vert="horz" lIns="91440" tIns="45720" rIns="91440" bIns="45720" rtlCol="0" anchor="t">
            <a:normAutofit/>
          </a:bodyPr>
          <a:lstStyle/>
          <a:p>
            <a:r>
              <a:rPr lang="en-GB" dirty="0">
                <a:ea typeface="+mn-lt"/>
                <a:cs typeface="+mn-lt"/>
              </a:rPr>
              <a:t>Citrus.</a:t>
            </a:r>
            <a:endParaRPr lang="en-GB" dirty="0">
              <a:ea typeface="Calibri" panose="020F0502020204030204"/>
              <a:cs typeface="Calibri" panose="020F0502020204030204"/>
            </a:endParaRPr>
          </a:p>
          <a:p>
            <a:r>
              <a:rPr lang="en-GB" dirty="0" err="1">
                <a:ea typeface="+mn-lt"/>
                <a:cs typeface="+mn-lt"/>
              </a:rPr>
              <a:t>FitNesse</a:t>
            </a:r>
            <a:r>
              <a:rPr lang="en-GB" dirty="0">
                <a:ea typeface="+mn-lt"/>
                <a:cs typeface="+mn-lt"/>
              </a:rPr>
              <a:t>.</a:t>
            </a:r>
            <a:endParaRPr lang="en-GB" dirty="0"/>
          </a:p>
          <a:p>
            <a:r>
              <a:rPr lang="en-GB" dirty="0">
                <a:ea typeface="+mn-lt"/>
                <a:cs typeface="+mn-lt"/>
              </a:rPr>
              <a:t>TESSY.</a:t>
            </a:r>
            <a:endParaRPr lang="en-GB" dirty="0"/>
          </a:p>
          <a:p>
            <a:endParaRPr lang="en-GB" dirty="0">
              <a:ea typeface="Calibri"/>
              <a:cs typeface="Calibri"/>
            </a:endParaRPr>
          </a:p>
        </p:txBody>
      </p:sp>
    </p:spTree>
    <p:extLst>
      <p:ext uri="{BB962C8B-B14F-4D97-AF65-F5344CB8AC3E}">
        <p14:creationId xmlns:p14="http://schemas.microsoft.com/office/powerpoint/2010/main" val="324347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540C-445A-4457-A540-24B95BFB6EF4}"/>
              </a:ext>
            </a:extLst>
          </p:cNvPr>
          <p:cNvSpPr>
            <a:spLocks noGrp="1"/>
          </p:cNvSpPr>
          <p:nvPr>
            <p:ph type="title"/>
          </p:nvPr>
        </p:nvSpPr>
        <p:spPr/>
        <p:txBody>
          <a:bodyPr/>
          <a:lstStyle/>
          <a:p>
            <a:r>
              <a:rPr lang="en-GB" b="1" dirty="0">
                <a:ea typeface="Calibri Light"/>
                <a:cs typeface="Calibri Light"/>
              </a:rPr>
              <a:t>Unit </a:t>
            </a:r>
            <a:endParaRPr lang="en-GB" dirty="0"/>
          </a:p>
        </p:txBody>
      </p:sp>
      <p:sp>
        <p:nvSpPr>
          <p:cNvPr id="3" name="Content Placeholder 2">
            <a:extLst>
              <a:ext uri="{FF2B5EF4-FFF2-40B4-BE49-F238E27FC236}">
                <a16:creationId xmlns:a16="http://schemas.microsoft.com/office/drawing/2014/main" id="{6F1DFB6B-5252-477A-8CFE-FF3FAF409949}"/>
              </a:ext>
            </a:extLst>
          </p:cNvPr>
          <p:cNvSpPr>
            <a:spLocks noGrp="1"/>
          </p:cNvSpPr>
          <p:nvPr>
            <p:ph idx="1"/>
          </p:nvPr>
        </p:nvSpPr>
        <p:spPr/>
        <p:txBody>
          <a:bodyPr vert="horz" lIns="91440" tIns="45720" rIns="91440" bIns="45720" rtlCol="0" anchor="t">
            <a:normAutofit/>
          </a:bodyPr>
          <a:lstStyle/>
          <a:p>
            <a:r>
              <a:rPr lang="en-GB" dirty="0">
                <a:ea typeface="Calibri"/>
                <a:cs typeface="Calibri"/>
              </a:rPr>
              <a:t>-</a:t>
            </a:r>
            <a:r>
              <a:rPr lang="en-GB" dirty="0">
                <a:ea typeface="+mn-lt"/>
                <a:cs typeface="+mn-lt"/>
              </a:rPr>
              <a:t>smallest piece of testable software</a:t>
            </a:r>
          </a:p>
          <a:p>
            <a:r>
              <a:rPr lang="en-GB" dirty="0">
                <a:ea typeface="+mn-lt"/>
                <a:cs typeface="+mn-lt"/>
              </a:rPr>
              <a:t> -Or the </a:t>
            </a:r>
            <a:r>
              <a:rPr lang="en-GB" i="1" dirty="0">
                <a:ea typeface="+mn-lt"/>
                <a:cs typeface="+mn-lt"/>
              </a:rPr>
              <a:t>logical path</a:t>
            </a:r>
            <a:r>
              <a:rPr lang="en-GB" dirty="0">
                <a:ea typeface="+mn-lt"/>
                <a:cs typeface="+mn-lt"/>
              </a:rPr>
              <a:t> (path that the execution of the code takes) </a:t>
            </a:r>
          </a:p>
          <a:p>
            <a:r>
              <a:rPr lang="en-GB" dirty="0">
                <a:ea typeface="+mn-lt"/>
                <a:cs typeface="+mn-lt"/>
              </a:rPr>
              <a:t> -individual, </a:t>
            </a:r>
            <a:r>
              <a:rPr lang="en-GB" i="1" dirty="0">
                <a:ea typeface="+mn-lt"/>
                <a:cs typeface="+mn-lt"/>
              </a:rPr>
              <a:t>public operations</a:t>
            </a:r>
            <a:r>
              <a:rPr lang="en-GB" dirty="0">
                <a:ea typeface="+mn-lt"/>
                <a:cs typeface="+mn-lt"/>
              </a:rPr>
              <a:t> in each class</a:t>
            </a:r>
            <a:endParaRPr lang="en-GB" dirty="0">
              <a:ea typeface="Calibri"/>
              <a:cs typeface="Calibri"/>
            </a:endParaRPr>
          </a:p>
        </p:txBody>
      </p:sp>
    </p:spTree>
    <p:extLst>
      <p:ext uri="{BB962C8B-B14F-4D97-AF65-F5344CB8AC3E}">
        <p14:creationId xmlns:p14="http://schemas.microsoft.com/office/powerpoint/2010/main" val="310447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5241" y="1008993"/>
            <a:ext cx="9231410" cy="3542045"/>
          </a:xfrm>
        </p:spPr>
        <p:txBody>
          <a:bodyPr anchor="b">
            <a:normAutofit/>
          </a:bodyPr>
          <a:lstStyle/>
          <a:p>
            <a:pPr algn="l"/>
            <a:r>
              <a:rPr lang="en-GB" sz="11500">
                <a:cs typeface="Calibri Light"/>
              </a:rPr>
              <a:t>NUnit C#</a:t>
            </a:r>
            <a:endParaRPr lang="en-GB" sz="11500"/>
          </a:p>
        </p:txBody>
      </p:sp>
      <p:sp>
        <p:nvSpPr>
          <p:cNvPr id="3" name="Subtitle 2"/>
          <p:cNvSpPr>
            <a:spLocks noGrp="1"/>
          </p:cNvSpPr>
          <p:nvPr>
            <p:ph type="subTitle" idx="1"/>
          </p:nvPr>
        </p:nvSpPr>
        <p:spPr>
          <a:xfrm>
            <a:off x="1285241" y="4582814"/>
            <a:ext cx="7132335" cy="1312657"/>
          </a:xfrm>
        </p:spPr>
        <p:txBody>
          <a:bodyPr anchor="t">
            <a:normAutofit/>
          </a:bodyPr>
          <a:lstStyle/>
          <a:p>
            <a:pPr algn="l"/>
            <a:endParaRPr lang="en-GB"/>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804B-225A-4FB4-ACE7-79AFB3CDEC28}"/>
              </a:ext>
            </a:extLst>
          </p:cNvPr>
          <p:cNvSpPr>
            <a:spLocks noGrp="1"/>
          </p:cNvSpPr>
          <p:nvPr>
            <p:ph type="title"/>
          </p:nvPr>
        </p:nvSpPr>
        <p:spPr/>
        <p:txBody>
          <a:bodyPr/>
          <a:lstStyle/>
          <a:p>
            <a:r>
              <a:rPr lang="en-GB" b="1" dirty="0">
                <a:ea typeface="Calibri Light"/>
                <a:cs typeface="Calibri Light"/>
              </a:rPr>
              <a:t>Unit Testing</a:t>
            </a:r>
            <a:endParaRPr lang="en-GB" b="1" dirty="0"/>
          </a:p>
        </p:txBody>
      </p:sp>
      <p:sp>
        <p:nvSpPr>
          <p:cNvPr id="3" name="Content Placeholder 2">
            <a:extLst>
              <a:ext uri="{FF2B5EF4-FFF2-40B4-BE49-F238E27FC236}">
                <a16:creationId xmlns:a16="http://schemas.microsoft.com/office/drawing/2014/main" id="{7A9AE1F9-5F0D-4BDA-9C14-F9D8CD909990}"/>
              </a:ext>
            </a:extLst>
          </p:cNvPr>
          <p:cNvSpPr>
            <a:spLocks noGrp="1"/>
          </p:cNvSpPr>
          <p:nvPr>
            <p:ph idx="1"/>
          </p:nvPr>
        </p:nvSpPr>
        <p:spPr/>
        <p:txBody>
          <a:bodyPr vert="horz" lIns="91440" tIns="45720" rIns="91440" bIns="45720" rtlCol="0" anchor="t">
            <a:normAutofit/>
          </a:bodyPr>
          <a:lstStyle/>
          <a:p>
            <a:r>
              <a:rPr lang="en-GB" dirty="0">
                <a:ea typeface="+mn-lt"/>
                <a:cs typeface="+mn-lt"/>
              </a:rPr>
              <a:t>From </a:t>
            </a:r>
            <a:r>
              <a:rPr lang="en-GB" dirty="0">
                <a:ea typeface="+mn-lt"/>
                <a:cs typeface="+mn-lt"/>
                <a:hlinkClick r:id="rId2"/>
              </a:rPr>
              <a:t>MSDN</a:t>
            </a:r>
            <a:r>
              <a:rPr lang="en-GB" dirty="0">
                <a:ea typeface="+mn-lt"/>
                <a:cs typeface="+mn-lt"/>
              </a:rPr>
              <a:t>:</a:t>
            </a:r>
          </a:p>
          <a:p>
            <a:pPr marL="0" indent="0">
              <a:buNone/>
            </a:pPr>
            <a:r>
              <a:rPr lang="en-GB" i="1" dirty="0">
                <a:ea typeface="+mn-lt"/>
                <a:cs typeface="+mn-lt"/>
              </a:rPr>
              <a:t> "The primary goal of unit testing is to take the smallest piece of testable software in the application, isolate it from the remainder of the code, and determine whether it behaves exactly as you expect…"</a:t>
            </a:r>
            <a:endParaRPr lang="en-GB" dirty="0">
              <a:ea typeface="Calibri"/>
              <a:cs typeface="Calibri"/>
            </a:endParaRPr>
          </a:p>
          <a:p>
            <a:endParaRPr lang="en-GB" dirty="0">
              <a:ea typeface="Calibri"/>
              <a:cs typeface="Calibri"/>
            </a:endParaRPr>
          </a:p>
        </p:txBody>
      </p:sp>
    </p:spTree>
    <p:extLst>
      <p:ext uri="{BB962C8B-B14F-4D97-AF65-F5344CB8AC3E}">
        <p14:creationId xmlns:p14="http://schemas.microsoft.com/office/powerpoint/2010/main" val="3270878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3C0E-181B-42BF-B9D0-5215286D1911}"/>
              </a:ext>
            </a:extLst>
          </p:cNvPr>
          <p:cNvSpPr>
            <a:spLocks noGrp="1"/>
          </p:cNvSpPr>
          <p:nvPr>
            <p:ph type="title"/>
          </p:nvPr>
        </p:nvSpPr>
        <p:spPr/>
        <p:txBody>
          <a:bodyPr/>
          <a:lstStyle/>
          <a:p>
            <a:r>
              <a:rPr lang="en-GB" dirty="0">
                <a:cs typeface="Calibri Light"/>
              </a:rPr>
              <a:t>Basic</a:t>
            </a:r>
            <a:endParaRPr lang="en-GB" dirty="0"/>
          </a:p>
        </p:txBody>
      </p:sp>
      <p:sp>
        <p:nvSpPr>
          <p:cNvPr id="3" name="Content Placeholder 2">
            <a:extLst>
              <a:ext uri="{FF2B5EF4-FFF2-40B4-BE49-F238E27FC236}">
                <a16:creationId xmlns:a16="http://schemas.microsoft.com/office/drawing/2014/main" id="{8AD8FE63-FDC7-4BB0-A987-7BE6C6191904}"/>
              </a:ext>
            </a:extLst>
          </p:cNvPr>
          <p:cNvSpPr>
            <a:spLocks noGrp="1"/>
          </p:cNvSpPr>
          <p:nvPr>
            <p:ph idx="1"/>
          </p:nvPr>
        </p:nvSpPr>
        <p:spPr/>
        <p:txBody>
          <a:bodyPr vert="horz" lIns="91440" tIns="45720" rIns="91440" bIns="45720" rtlCol="0" anchor="t">
            <a:normAutofit/>
          </a:bodyPr>
          <a:lstStyle/>
          <a:p>
            <a:r>
              <a:rPr lang="en-GB">
                <a:cs typeface="Calibri"/>
              </a:rPr>
              <a:t>Arrange – setup the testing object</a:t>
            </a:r>
            <a:endParaRPr lang="en-US">
              <a:cs typeface="Calibri"/>
            </a:endParaRPr>
          </a:p>
          <a:p>
            <a:r>
              <a:rPr lang="en-GB">
                <a:cs typeface="Calibri"/>
              </a:rPr>
              <a:t>Act   - execute for result</a:t>
            </a:r>
            <a:endParaRPr lang="en-GB" dirty="0">
              <a:cs typeface="Calibri"/>
            </a:endParaRPr>
          </a:p>
          <a:p>
            <a:r>
              <a:rPr lang="en-GB">
                <a:cs typeface="Calibri"/>
              </a:rPr>
              <a:t>Assert – verify the result</a:t>
            </a:r>
            <a:endParaRPr lang="en-GB" dirty="0">
              <a:cs typeface="Calibri"/>
            </a:endParaRPr>
          </a:p>
        </p:txBody>
      </p:sp>
    </p:spTree>
    <p:extLst>
      <p:ext uri="{BB962C8B-B14F-4D97-AF65-F5344CB8AC3E}">
        <p14:creationId xmlns:p14="http://schemas.microsoft.com/office/powerpoint/2010/main" val="905511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CC58-A8BF-4605-A3C1-3EF4231AE21A}"/>
              </a:ext>
            </a:extLst>
          </p:cNvPr>
          <p:cNvSpPr>
            <a:spLocks noGrp="1"/>
          </p:cNvSpPr>
          <p:nvPr>
            <p:ph type="title"/>
          </p:nvPr>
        </p:nvSpPr>
        <p:spPr/>
        <p:txBody>
          <a:bodyPr/>
          <a:lstStyle/>
          <a:p>
            <a:r>
              <a:rPr lang="en-GB" dirty="0" err="1">
                <a:cs typeface="Calibri Light"/>
              </a:rPr>
              <a:t>NSubstitute</a:t>
            </a:r>
            <a:endParaRPr lang="en-US" dirty="0" err="1"/>
          </a:p>
        </p:txBody>
      </p:sp>
      <p:sp>
        <p:nvSpPr>
          <p:cNvPr id="3" name="Content Placeholder 2">
            <a:extLst>
              <a:ext uri="{FF2B5EF4-FFF2-40B4-BE49-F238E27FC236}">
                <a16:creationId xmlns:a16="http://schemas.microsoft.com/office/drawing/2014/main" id="{FBB426A0-8BD5-4DD0-9781-23E4692D3EF4}"/>
              </a:ext>
            </a:extLst>
          </p:cNvPr>
          <p:cNvSpPr>
            <a:spLocks noGrp="1"/>
          </p:cNvSpPr>
          <p:nvPr>
            <p:ph idx="1"/>
          </p:nvPr>
        </p:nvSpPr>
        <p:spPr/>
        <p:txBody>
          <a:bodyPr vert="horz" lIns="91440" tIns="45720" rIns="91440" bIns="45720" rtlCol="0" anchor="t">
            <a:normAutofit/>
          </a:bodyPr>
          <a:lstStyle/>
          <a:p>
            <a:r>
              <a:rPr lang="en-GB">
                <a:ea typeface="Calibri"/>
                <a:cs typeface="Calibri"/>
              </a:rPr>
              <a:t>On the fly  : Arrange / Act and Assert</a:t>
            </a:r>
            <a:endParaRPr lang="en-GB"/>
          </a:p>
        </p:txBody>
      </p:sp>
    </p:spTree>
    <p:extLst>
      <p:ext uri="{BB962C8B-B14F-4D97-AF65-F5344CB8AC3E}">
        <p14:creationId xmlns:p14="http://schemas.microsoft.com/office/powerpoint/2010/main" val="186930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A34CF-D2B2-47E5-A64C-FE8DF1BA1E7A}"/>
              </a:ext>
            </a:extLst>
          </p:cNvPr>
          <p:cNvSpPr>
            <a:spLocks noGrp="1"/>
          </p:cNvSpPr>
          <p:nvPr>
            <p:ph type="title"/>
          </p:nvPr>
        </p:nvSpPr>
        <p:spPr>
          <a:xfrm>
            <a:off x="1285240" y="1050595"/>
            <a:ext cx="8074815" cy="1618489"/>
          </a:xfrm>
        </p:spPr>
        <p:txBody>
          <a:bodyPr anchor="ctr">
            <a:normAutofit/>
          </a:bodyPr>
          <a:lstStyle/>
          <a:p>
            <a:r>
              <a:rPr lang="en-GB" sz="7200">
                <a:cs typeface="Calibri Light"/>
              </a:rPr>
              <a:t>Agenda</a:t>
            </a:r>
            <a:endParaRPr lang="en-GB" sz="7200"/>
          </a:p>
        </p:txBody>
      </p:sp>
      <p:sp>
        <p:nvSpPr>
          <p:cNvPr id="3" name="Content Placeholder 2">
            <a:extLst>
              <a:ext uri="{FF2B5EF4-FFF2-40B4-BE49-F238E27FC236}">
                <a16:creationId xmlns:a16="http://schemas.microsoft.com/office/drawing/2014/main" id="{06973E05-2B38-42F7-A2D6-7B93D2531DE6}"/>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GB" sz="2400" dirty="0">
                <a:ea typeface="Calibri"/>
                <a:cs typeface="Calibri"/>
              </a:rPr>
              <a:t>SDLC</a:t>
            </a:r>
          </a:p>
          <a:p>
            <a:r>
              <a:rPr lang="en-GB" sz="2400" dirty="0">
                <a:ea typeface="Calibri"/>
                <a:cs typeface="Calibri"/>
              </a:rPr>
              <a:t>Bug</a:t>
            </a:r>
          </a:p>
          <a:p>
            <a:r>
              <a:rPr lang="en-GB" sz="2400" dirty="0">
                <a:ea typeface="Calibri"/>
                <a:cs typeface="Calibri"/>
              </a:rPr>
              <a:t>Testing Terminologies</a:t>
            </a:r>
          </a:p>
          <a:p>
            <a:r>
              <a:rPr lang="en-GB" sz="2400" dirty="0">
                <a:ea typeface="Calibri"/>
                <a:cs typeface="Calibri"/>
              </a:rPr>
              <a:t>Types of Test</a:t>
            </a:r>
          </a:p>
          <a:p>
            <a:endParaRPr lang="en-GB" sz="2400">
              <a:ea typeface="Calibri"/>
              <a:cs typeface="Calibri"/>
            </a:endParaRPr>
          </a:p>
        </p:txBody>
      </p:sp>
    </p:spTree>
    <p:extLst>
      <p:ext uri="{BB962C8B-B14F-4D97-AF65-F5344CB8AC3E}">
        <p14:creationId xmlns:p14="http://schemas.microsoft.com/office/powerpoint/2010/main" val="392817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3303DC-77D6-4AEA-8DAD-A94A3C4D86BC}"/>
              </a:ext>
            </a:extLst>
          </p:cNvPr>
          <p:cNvSpPr>
            <a:spLocks noGrp="1"/>
          </p:cNvSpPr>
          <p:nvPr>
            <p:ph type="title"/>
          </p:nvPr>
        </p:nvSpPr>
        <p:spPr>
          <a:xfrm>
            <a:off x="643467" y="321734"/>
            <a:ext cx="10905066" cy="1135737"/>
          </a:xfrm>
        </p:spPr>
        <p:txBody>
          <a:bodyPr>
            <a:normAutofit/>
          </a:bodyPr>
          <a:lstStyle/>
          <a:p>
            <a:r>
              <a:rPr lang="en-GB" sz="3600">
                <a:ea typeface="Calibri Light"/>
                <a:cs typeface="Calibri Light"/>
              </a:rPr>
              <a:t>SDLC Waterfall</a:t>
            </a:r>
            <a:endParaRPr lang="en-GB" sz="3600"/>
          </a:p>
        </p:txBody>
      </p:sp>
      <p:sp>
        <p:nvSpPr>
          <p:cNvPr id="8" name="Content Placeholder 7">
            <a:extLst>
              <a:ext uri="{FF2B5EF4-FFF2-40B4-BE49-F238E27FC236}">
                <a16:creationId xmlns:a16="http://schemas.microsoft.com/office/drawing/2014/main" id="{0BBD3DCB-8E1F-DEE9-6977-4EDDD7F03901}"/>
              </a:ext>
            </a:extLst>
          </p:cNvPr>
          <p:cNvSpPr>
            <a:spLocks noGrp="1"/>
          </p:cNvSpPr>
          <p:nvPr>
            <p:ph idx="1"/>
          </p:nvPr>
        </p:nvSpPr>
        <p:spPr>
          <a:xfrm>
            <a:off x="643469" y="1782981"/>
            <a:ext cx="4008384" cy="4393982"/>
          </a:xfrm>
        </p:spPr>
        <p:txBody>
          <a:bodyPr>
            <a:normAutofit/>
          </a:bodyPr>
          <a:lstStyle/>
          <a:p>
            <a:endParaRPr lang="en-US" sz="200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C3083862-3FE4-4365-A935-2A4DF77C2B4F}"/>
              </a:ext>
            </a:extLst>
          </p:cNvPr>
          <p:cNvPicPr>
            <a:picLocks noChangeAspect="1"/>
          </p:cNvPicPr>
          <p:nvPr/>
        </p:nvPicPr>
        <p:blipFill>
          <a:blip r:embed="rId2"/>
          <a:stretch>
            <a:fillRect/>
          </a:stretch>
        </p:blipFill>
        <p:spPr>
          <a:xfrm>
            <a:off x="5295320" y="1876917"/>
            <a:ext cx="6253212" cy="4174019"/>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6017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8392-F6BA-4CEA-A54D-232BB71F511A}"/>
              </a:ext>
            </a:extLst>
          </p:cNvPr>
          <p:cNvSpPr>
            <a:spLocks noGrp="1"/>
          </p:cNvSpPr>
          <p:nvPr>
            <p:ph type="title"/>
          </p:nvPr>
        </p:nvSpPr>
        <p:spPr/>
        <p:txBody>
          <a:bodyPr/>
          <a:lstStyle/>
          <a:p>
            <a:r>
              <a:rPr lang="en-GB" dirty="0">
                <a:ea typeface="Calibri Light"/>
                <a:cs typeface="Calibri Light"/>
              </a:rPr>
              <a:t>Planning /Requirement Analysis</a:t>
            </a:r>
            <a:endParaRPr lang="en-GB" dirty="0"/>
          </a:p>
        </p:txBody>
      </p:sp>
      <p:sp>
        <p:nvSpPr>
          <p:cNvPr id="3" name="Content Placeholder 2">
            <a:extLst>
              <a:ext uri="{FF2B5EF4-FFF2-40B4-BE49-F238E27FC236}">
                <a16:creationId xmlns:a16="http://schemas.microsoft.com/office/drawing/2014/main" id="{A91ADBFF-799D-4209-BCE6-17FE7525E57C}"/>
              </a:ext>
            </a:extLst>
          </p:cNvPr>
          <p:cNvSpPr>
            <a:spLocks noGrp="1"/>
          </p:cNvSpPr>
          <p:nvPr>
            <p:ph idx="1"/>
          </p:nvPr>
        </p:nvSpPr>
        <p:spPr/>
        <p:txBody>
          <a:bodyPr vert="horz" lIns="91440" tIns="45720" rIns="91440" bIns="45720" rtlCol="0" anchor="t">
            <a:normAutofit/>
          </a:bodyPr>
          <a:lstStyle/>
          <a:p>
            <a:r>
              <a:rPr lang="en-GB" dirty="0">
                <a:ea typeface="+mn-lt"/>
                <a:cs typeface="+mn-lt"/>
              </a:rPr>
              <a:t>SDLC Starts with origin of requirements.</a:t>
            </a:r>
          </a:p>
          <a:p>
            <a:r>
              <a:rPr lang="en-GB" dirty="0">
                <a:ea typeface="+mn-lt"/>
                <a:cs typeface="+mn-lt"/>
              </a:rPr>
              <a:t>Done by senior members of the team </a:t>
            </a:r>
            <a:endParaRPr lang="en-GB"/>
          </a:p>
          <a:p>
            <a:r>
              <a:rPr lang="en-GB" dirty="0">
                <a:ea typeface="+mn-lt"/>
                <a:cs typeface="+mn-lt"/>
              </a:rPr>
              <a:t>inputs from the customer, the sales department, market surveys and domain experts in the industry are taken.</a:t>
            </a:r>
          </a:p>
          <a:p>
            <a:r>
              <a:rPr lang="en-GB" dirty="0">
                <a:ea typeface="+mn-lt"/>
                <a:cs typeface="+mn-lt"/>
              </a:rPr>
              <a:t>Used to plan the basic project approach</a:t>
            </a:r>
          </a:p>
          <a:p>
            <a:r>
              <a:rPr lang="en-GB" dirty="0">
                <a:ea typeface="Calibri"/>
                <a:cs typeface="Calibri"/>
              </a:rPr>
              <a:t>Result is </a:t>
            </a:r>
            <a:r>
              <a:rPr lang="en-GB" dirty="0">
                <a:ea typeface="+mn-lt"/>
                <a:cs typeface="+mn-lt"/>
              </a:rPr>
              <a:t>S</a:t>
            </a:r>
            <a:r>
              <a:rPr lang="en-GB" b="1" dirty="0">
                <a:ea typeface="+mn-lt"/>
                <a:cs typeface="+mn-lt"/>
              </a:rPr>
              <a:t>oftware Requirements Specifications doc</a:t>
            </a:r>
          </a:p>
        </p:txBody>
      </p:sp>
    </p:spTree>
    <p:extLst>
      <p:ext uri="{BB962C8B-B14F-4D97-AF65-F5344CB8AC3E}">
        <p14:creationId xmlns:p14="http://schemas.microsoft.com/office/powerpoint/2010/main" val="195636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0A35-3BD9-4EE5-93F9-6F8BDF61662E}"/>
              </a:ext>
            </a:extLst>
          </p:cNvPr>
          <p:cNvSpPr>
            <a:spLocks noGrp="1"/>
          </p:cNvSpPr>
          <p:nvPr>
            <p:ph type="title"/>
          </p:nvPr>
        </p:nvSpPr>
        <p:spPr>
          <a:xfrm>
            <a:off x="4965430" y="629268"/>
            <a:ext cx="6586491" cy="1286160"/>
          </a:xfrm>
        </p:spPr>
        <p:txBody>
          <a:bodyPr anchor="b">
            <a:normAutofit/>
          </a:bodyPr>
          <a:lstStyle/>
          <a:p>
            <a:r>
              <a:rPr lang="en-GB" dirty="0">
                <a:ea typeface="Calibri Light"/>
                <a:cs typeface="Calibri Light"/>
              </a:rPr>
              <a:t>SRC Doc</a:t>
            </a:r>
            <a:endParaRPr lang="en-US" dirty="0"/>
          </a:p>
        </p:txBody>
      </p:sp>
      <p:sp>
        <p:nvSpPr>
          <p:cNvPr id="8" name="Content Placeholder 7">
            <a:extLst>
              <a:ext uri="{FF2B5EF4-FFF2-40B4-BE49-F238E27FC236}">
                <a16:creationId xmlns:a16="http://schemas.microsoft.com/office/drawing/2014/main" id="{08EB7B9E-6315-69BD-C7A9-67C5FE4FD67B}"/>
              </a:ext>
            </a:extLst>
          </p:cNvPr>
          <p:cNvSpPr>
            <a:spLocks noGrp="1"/>
          </p:cNvSpPr>
          <p:nvPr>
            <p:ph idx="1"/>
          </p:nvPr>
        </p:nvSpPr>
        <p:spPr>
          <a:xfrm>
            <a:off x="4965431" y="2438400"/>
            <a:ext cx="6586489" cy="3785419"/>
          </a:xfrm>
        </p:spPr>
        <p:txBody>
          <a:bodyPr>
            <a:normAutofit/>
          </a:bodyPr>
          <a:lstStyle/>
          <a:p>
            <a:endParaRPr lang="en-US" sz="2000"/>
          </a:p>
        </p:txBody>
      </p:sp>
      <p:pic>
        <p:nvPicPr>
          <p:cNvPr id="4" name="Picture 4">
            <a:extLst>
              <a:ext uri="{FF2B5EF4-FFF2-40B4-BE49-F238E27FC236}">
                <a16:creationId xmlns:a16="http://schemas.microsoft.com/office/drawing/2014/main" id="{1703B00B-5D02-4728-91DC-5355E876D4BF}"/>
              </a:ext>
            </a:extLst>
          </p:cNvPr>
          <p:cNvPicPr>
            <a:picLocks noChangeAspect="1"/>
          </p:cNvPicPr>
          <p:nvPr/>
        </p:nvPicPr>
        <p:blipFill rotWithShape="1">
          <a:blip r:embed="rId2"/>
          <a:srcRect t="6904" r="4" b="57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05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95C-0DE7-4297-A53F-17CD7915826C}"/>
              </a:ext>
            </a:extLst>
          </p:cNvPr>
          <p:cNvSpPr>
            <a:spLocks noGrp="1"/>
          </p:cNvSpPr>
          <p:nvPr>
            <p:ph type="title"/>
          </p:nvPr>
        </p:nvSpPr>
        <p:spPr/>
        <p:txBody>
          <a:bodyPr/>
          <a:lstStyle/>
          <a:p>
            <a:r>
              <a:rPr lang="en-GB" dirty="0">
                <a:ea typeface="Calibri Light"/>
                <a:cs typeface="Calibri Light"/>
              </a:rPr>
              <a:t>Design</a:t>
            </a:r>
            <a:endParaRPr lang="en-US" dirty="0"/>
          </a:p>
        </p:txBody>
      </p:sp>
      <p:sp>
        <p:nvSpPr>
          <p:cNvPr id="3" name="Content Placeholder 2">
            <a:extLst>
              <a:ext uri="{FF2B5EF4-FFF2-40B4-BE49-F238E27FC236}">
                <a16:creationId xmlns:a16="http://schemas.microsoft.com/office/drawing/2014/main" id="{A40F81CF-70A2-4B2B-9A7A-30D7712C2A3D}"/>
              </a:ext>
            </a:extLst>
          </p:cNvPr>
          <p:cNvSpPr>
            <a:spLocks noGrp="1"/>
          </p:cNvSpPr>
          <p:nvPr>
            <p:ph idx="1"/>
          </p:nvPr>
        </p:nvSpPr>
        <p:spPr/>
        <p:txBody>
          <a:bodyPr vert="horz" lIns="91440" tIns="45720" rIns="91440" bIns="45720" rtlCol="0" anchor="t">
            <a:normAutofit/>
          </a:bodyPr>
          <a:lstStyle/>
          <a:p>
            <a:r>
              <a:rPr lang="en-GB" dirty="0">
                <a:ea typeface="Calibri"/>
                <a:cs typeface="Calibri"/>
              </a:rPr>
              <a:t>Based on SRF.</a:t>
            </a:r>
          </a:p>
          <a:p>
            <a:r>
              <a:rPr lang="en-GB" b="1" dirty="0">
                <a:ea typeface="+mn-lt"/>
                <a:cs typeface="+mn-lt"/>
              </a:rPr>
              <a:t>Design Document Specification</a:t>
            </a:r>
            <a:r>
              <a:rPr lang="en-GB" dirty="0">
                <a:ea typeface="+mn-lt"/>
                <a:cs typeface="+mn-lt"/>
              </a:rPr>
              <a:t> is prepared.</a:t>
            </a:r>
          </a:p>
          <a:p>
            <a:r>
              <a:rPr lang="en-GB" dirty="0">
                <a:ea typeface="+mn-lt"/>
                <a:cs typeface="+mn-lt"/>
              </a:rPr>
              <a:t>Architectural modules of the products are created.</a:t>
            </a:r>
          </a:p>
          <a:p>
            <a:r>
              <a:rPr lang="en-GB" dirty="0">
                <a:ea typeface="+mn-lt"/>
                <a:cs typeface="+mn-lt"/>
              </a:rPr>
              <a:t>Design Database (If applicable), </a:t>
            </a:r>
          </a:p>
          <a:p>
            <a:r>
              <a:rPr lang="en-GB" dirty="0">
                <a:ea typeface="+mn-lt"/>
                <a:cs typeface="+mn-lt"/>
              </a:rPr>
              <a:t>Design User Interfaces</a:t>
            </a:r>
          </a:p>
          <a:p>
            <a:r>
              <a:rPr lang="en-GB" dirty="0">
                <a:ea typeface="+mn-lt"/>
                <a:cs typeface="+mn-lt"/>
              </a:rPr>
              <a:t>Select or Develop Algorithms</a:t>
            </a:r>
          </a:p>
        </p:txBody>
      </p:sp>
    </p:spTree>
    <p:extLst>
      <p:ext uri="{BB962C8B-B14F-4D97-AF65-F5344CB8AC3E}">
        <p14:creationId xmlns:p14="http://schemas.microsoft.com/office/powerpoint/2010/main" val="304510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1DBCD5-2D48-4D67-956C-DD91AF36FAF6}"/>
              </a:ext>
            </a:extLst>
          </p:cNvPr>
          <p:cNvSpPr>
            <a:spLocks noGrp="1"/>
          </p:cNvSpPr>
          <p:nvPr>
            <p:ph type="title"/>
          </p:nvPr>
        </p:nvSpPr>
        <p:spPr>
          <a:xfrm>
            <a:off x="1008184" y="174032"/>
            <a:ext cx="10175631" cy="1111843"/>
          </a:xfrm>
        </p:spPr>
        <p:txBody>
          <a:bodyPr anchor="ctr">
            <a:normAutofit/>
          </a:bodyPr>
          <a:lstStyle/>
          <a:p>
            <a:pPr algn="ctr"/>
            <a:r>
              <a:rPr lang="en-GB" sz="4000">
                <a:ea typeface="Calibri Light"/>
                <a:cs typeface="Calibri Light"/>
              </a:rPr>
              <a:t>DDS</a:t>
            </a:r>
            <a:endParaRPr lang="en-GB" sz="4000"/>
          </a:p>
        </p:txBody>
      </p:sp>
      <p:sp>
        <p:nvSpPr>
          <p:cNvPr id="8" name="Content Placeholder 7">
            <a:extLst>
              <a:ext uri="{FF2B5EF4-FFF2-40B4-BE49-F238E27FC236}">
                <a16:creationId xmlns:a16="http://schemas.microsoft.com/office/drawing/2014/main" id="{7F85C300-ECC1-CFCC-47F2-41BDC96C1598}"/>
              </a:ext>
            </a:extLst>
          </p:cNvPr>
          <p:cNvSpPr>
            <a:spLocks noGrp="1"/>
          </p:cNvSpPr>
          <p:nvPr>
            <p:ph idx="1"/>
          </p:nvPr>
        </p:nvSpPr>
        <p:spPr>
          <a:xfrm>
            <a:off x="1008184" y="1459907"/>
            <a:ext cx="10175630" cy="767904"/>
          </a:xfrm>
        </p:spPr>
        <p:txBody>
          <a:bodyPr anchor="ctr">
            <a:normAutofit/>
          </a:bodyPr>
          <a:lstStyle/>
          <a:p>
            <a:pPr algn="ctr"/>
            <a:endParaRPr lang="en-US" sz="2000"/>
          </a:p>
        </p:txBody>
      </p:sp>
    </p:spTree>
    <p:extLst>
      <p:ext uri="{BB962C8B-B14F-4D97-AF65-F5344CB8AC3E}">
        <p14:creationId xmlns:p14="http://schemas.microsoft.com/office/powerpoint/2010/main" val="156728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9D7C-18F8-4468-A720-804A2C25C39A}"/>
              </a:ext>
            </a:extLst>
          </p:cNvPr>
          <p:cNvSpPr>
            <a:spLocks noGrp="1"/>
          </p:cNvSpPr>
          <p:nvPr>
            <p:ph type="title"/>
          </p:nvPr>
        </p:nvSpPr>
        <p:spPr/>
        <p:txBody>
          <a:bodyPr/>
          <a:lstStyle/>
          <a:p>
            <a:r>
              <a:rPr lang="en-GB" dirty="0">
                <a:ea typeface="Calibri Light"/>
                <a:cs typeface="Calibri Light"/>
              </a:rPr>
              <a:t>Implementation</a:t>
            </a:r>
            <a:endParaRPr lang="en-GB" dirty="0"/>
          </a:p>
        </p:txBody>
      </p:sp>
      <p:sp>
        <p:nvSpPr>
          <p:cNvPr id="3" name="Content Placeholder 2">
            <a:extLst>
              <a:ext uri="{FF2B5EF4-FFF2-40B4-BE49-F238E27FC236}">
                <a16:creationId xmlns:a16="http://schemas.microsoft.com/office/drawing/2014/main" id="{6944470E-45F6-468A-BF50-D94E86FA26DB}"/>
              </a:ext>
            </a:extLst>
          </p:cNvPr>
          <p:cNvSpPr>
            <a:spLocks noGrp="1"/>
          </p:cNvSpPr>
          <p:nvPr>
            <p:ph idx="1"/>
          </p:nvPr>
        </p:nvSpPr>
        <p:spPr/>
        <p:txBody>
          <a:bodyPr vert="horz" lIns="91440" tIns="45720" rIns="91440" bIns="45720" rtlCol="0" anchor="t">
            <a:normAutofit/>
          </a:bodyPr>
          <a:lstStyle/>
          <a:p>
            <a:r>
              <a:rPr lang="en-GB" dirty="0">
                <a:ea typeface="+mn-lt"/>
                <a:cs typeface="+mn-lt"/>
              </a:rPr>
              <a:t>Actual development starts</a:t>
            </a:r>
          </a:p>
          <a:p>
            <a:r>
              <a:rPr lang="en-GB" dirty="0">
                <a:ea typeface="+mn-lt"/>
                <a:cs typeface="+mn-lt"/>
              </a:rPr>
              <a:t>Programming code is generated as per DDS during this stage.</a:t>
            </a:r>
          </a:p>
          <a:p>
            <a:r>
              <a:rPr lang="en-GB" dirty="0">
                <a:ea typeface="+mn-lt"/>
                <a:cs typeface="+mn-lt"/>
              </a:rPr>
              <a:t>C, C++, Pascal, Java, </a:t>
            </a:r>
            <a:r>
              <a:rPr lang="en-GB" dirty="0" err="1">
                <a:ea typeface="+mn-lt"/>
                <a:cs typeface="+mn-lt"/>
              </a:rPr>
              <a:t>c#</a:t>
            </a:r>
            <a:r>
              <a:rPr lang="en-GB" dirty="0">
                <a:ea typeface="+mn-lt"/>
                <a:cs typeface="+mn-lt"/>
              </a:rPr>
              <a:t> and PHP are used for coding.</a:t>
            </a:r>
          </a:p>
          <a:p>
            <a:endParaRPr lang="en-GB" dirty="0">
              <a:ea typeface="Calibri"/>
              <a:cs typeface="Calibri"/>
            </a:endParaRPr>
          </a:p>
        </p:txBody>
      </p:sp>
    </p:spTree>
    <p:extLst>
      <p:ext uri="{BB962C8B-B14F-4D97-AF65-F5344CB8AC3E}">
        <p14:creationId xmlns:p14="http://schemas.microsoft.com/office/powerpoint/2010/main" val="12298136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Dot Net</vt:lpstr>
      <vt:lpstr>NUnit C#</vt:lpstr>
      <vt:lpstr>Agenda</vt:lpstr>
      <vt:lpstr>SDLC Waterfall</vt:lpstr>
      <vt:lpstr>Planning /Requirement Analysis</vt:lpstr>
      <vt:lpstr>SRC Doc</vt:lpstr>
      <vt:lpstr>Design</vt:lpstr>
      <vt:lpstr>DDS</vt:lpstr>
      <vt:lpstr>Implementation</vt:lpstr>
      <vt:lpstr>TESTING</vt:lpstr>
      <vt:lpstr>Deployment</vt:lpstr>
      <vt:lpstr>Maintenance</vt:lpstr>
      <vt:lpstr>Bug</vt:lpstr>
      <vt:lpstr>Testing Terms</vt:lpstr>
      <vt:lpstr>Testing Terminologies</vt:lpstr>
      <vt:lpstr>Types of Testing</vt:lpstr>
      <vt:lpstr>Types of Testing – By Level </vt:lpstr>
      <vt:lpstr>Integration Testing Tools</vt:lpstr>
      <vt:lpstr>Unit </vt:lpstr>
      <vt:lpstr>Unit Testing</vt:lpstr>
      <vt:lpstr>Basic</vt:lpstr>
      <vt:lpstr>NSubstitute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title>
  <dc:creator/>
  <cp:lastModifiedBy/>
  <cp:revision>288</cp:revision>
  <dcterms:created xsi:type="dcterms:W3CDTF">2022-03-14T12:34:00Z</dcterms:created>
  <dcterms:modified xsi:type="dcterms:W3CDTF">2022-03-23T07:11:48Z</dcterms:modified>
</cp:coreProperties>
</file>