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EB427-7E67-4DFA-8191-676F92729D8C}" v="171" dt="2022-04-12T15:44:31.267"/>
    <p1510:client id="{4A26C2E8-BD80-48F7-B699-0B2305E424CB}" v="3" dt="2022-04-14T17:52:29.133"/>
    <p1510:client id="{581F7344-C678-4B20-8A88-E79DF6993775}" v="272" dt="2022-04-12T15:17:45.311"/>
    <p1510:client id="{7996070E-40AA-41A0-BC50-B42EF1ABBB96}" v="4" dt="2022-04-15T10:01:21.923"/>
    <p1510:client id="{88B2E078-AF39-41EA-8838-CB5F6EE6F42C}" v="4" dt="2022-04-13T08:38:26.743"/>
    <p1510:client id="{A04B8253-02D6-4248-A047-1BDD438D9A13}" v="237" dt="2022-04-12T16:29:23.062"/>
    <p1510:client id="{EA3F0C1D-FA32-49AF-A1AD-429AF71EDFD7}" v="1223" dt="2022-04-14T17:46:4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Angular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7D4-AD36-B569-62A0-AFE602E3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ED7CCB-EEBC-E0E6-AA39-FEF31AA328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40183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7573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index.html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main HTML page that is served when someone visits your site.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760210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2249A0-C8A3-957F-AA0A-D781B7100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07381"/>
              </p:ext>
            </p:extLst>
          </p:nvPr>
        </p:nvGraphicFramePr>
        <p:xfrm>
          <a:off x="848810" y="2729696"/>
          <a:ext cx="1048182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912">
                  <a:extLst>
                    <a:ext uri="{9D8B030D-6E8A-4147-A177-3AD203B41FA5}">
                      <a16:colId xmlns:a16="http://schemas.microsoft.com/office/drawing/2014/main" val="2401747804"/>
                    </a:ext>
                  </a:extLst>
                </a:gridCol>
                <a:gridCol w="5240912">
                  <a:extLst>
                    <a:ext uri="{9D8B030D-6E8A-4147-A177-3AD203B41FA5}">
                      <a16:colId xmlns:a16="http://schemas.microsoft.com/office/drawing/2014/main" val="4269413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main.ts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main entry point for your application. Compiles the application with the JIT compiler and bootstraps the application's root module (</a:t>
                      </a:r>
                      <a:r>
                        <a:rPr lang="en-GB" err="1">
                          <a:effectLst/>
                        </a:rPr>
                        <a:t>AppModule</a:t>
                      </a:r>
                      <a:r>
                        <a:rPr lang="en-GB">
                          <a:effectLst/>
                        </a:rPr>
                        <a:t>) to run in the browser.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637311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3665FD-1D09-6CC9-20DD-7F196231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7708"/>
              </p:ext>
            </p:extLst>
          </p:nvPr>
        </p:nvGraphicFramePr>
        <p:xfrm>
          <a:off x="839164" y="4282633"/>
          <a:ext cx="104644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232">
                  <a:extLst>
                    <a:ext uri="{9D8B030D-6E8A-4147-A177-3AD203B41FA5}">
                      <a16:colId xmlns:a16="http://schemas.microsoft.com/office/drawing/2014/main" val="28055001"/>
                    </a:ext>
                  </a:extLst>
                </a:gridCol>
                <a:gridCol w="5232232">
                  <a:extLst>
                    <a:ext uri="{9D8B030D-6E8A-4147-A177-3AD203B41FA5}">
                      <a16:colId xmlns:a16="http://schemas.microsoft.com/office/drawing/2014/main" val="4125324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polyfills.ts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Provides polyfill scripts for browser support.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9820673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A76CD3-6866-2CC0-633B-3B3333E3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56193"/>
              </p:ext>
            </p:extLst>
          </p:nvPr>
        </p:nvGraphicFramePr>
        <p:xfrm>
          <a:off x="848810" y="5076078"/>
          <a:ext cx="104731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579">
                  <a:extLst>
                    <a:ext uri="{9D8B030D-6E8A-4147-A177-3AD203B41FA5}">
                      <a16:colId xmlns:a16="http://schemas.microsoft.com/office/drawing/2014/main" val="3540841629"/>
                    </a:ext>
                  </a:extLst>
                </a:gridCol>
                <a:gridCol w="5236579">
                  <a:extLst>
                    <a:ext uri="{9D8B030D-6E8A-4147-A177-3AD203B41FA5}">
                      <a16:colId xmlns:a16="http://schemas.microsoft.com/office/drawing/2014/main" val="1975316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test.ts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main entry point for your unit tests, with some Angular-specific configuration.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62691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C429-1642-5630-E771-53C37043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1767-D97A-7551-CE88-07C01022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cap="all">
                <a:ea typeface="+mn-lt"/>
                <a:cs typeface="+mn-lt"/>
              </a:rPr>
              <a:t>APPLICATION-SPECIFIC CONFIGURATION FILES</a:t>
            </a:r>
          </a:p>
          <a:p>
            <a:endParaRPr lang="en-GB" cap="all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20758-85B7-1132-67AF-7CE19AF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77281"/>
              </p:ext>
            </p:extLst>
          </p:nvPr>
        </p:nvGraphicFramePr>
        <p:xfrm>
          <a:off x="1109240" y="2430683"/>
          <a:ext cx="829421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105">
                  <a:extLst>
                    <a:ext uri="{9D8B030D-6E8A-4147-A177-3AD203B41FA5}">
                      <a16:colId xmlns:a16="http://schemas.microsoft.com/office/drawing/2014/main" val="3758315475"/>
                    </a:ext>
                  </a:extLst>
                </a:gridCol>
                <a:gridCol w="4147105">
                  <a:extLst>
                    <a:ext uri="{9D8B030D-6E8A-4147-A177-3AD203B41FA5}">
                      <a16:colId xmlns:a16="http://schemas.microsoft.com/office/drawing/2014/main" val="4253002758"/>
                    </a:ext>
                  </a:extLst>
                </a:gridCol>
              </a:tblGrid>
              <a:tr h="668773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.browserslistrc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Configures sharing of target browsers and Node.js versions among various front-end tools.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0546272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7CEDF9-F652-5BEF-8954-2AB09408E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6820"/>
              </p:ext>
            </p:extLst>
          </p:nvPr>
        </p:nvGraphicFramePr>
        <p:xfrm>
          <a:off x="1099595" y="3761772"/>
          <a:ext cx="825948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42">
                  <a:extLst>
                    <a:ext uri="{9D8B030D-6E8A-4147-A177-3AD203B41FA5}">
                      <a16:colId xmlns:a16="http://schemas.microsoft.com/office/drawing/2014/main" val="1034840509"/>
                    </a:ext>
                  </a:extLst>
                </a:gridCol>
                <a:gridCol w="4129742">
                  <a:extLst>
                    <a:ext uri="{9D8B030D-6E8A-4147-A177-3AD203B41FA5}">
                      <a16:colId xmlns:a16="http://schemas.microsoft.com/office/drawing/2014/main" val="2698155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karma.conf.js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Application-specific Karma configuration.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0346159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DB7172-459C-58DD-DD22-00307E34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16292"/>
              </p:ext>
            </p:extLst>
          </p:nvPr>
        </p:nvGraphicFramePr>
        <p:xfrm>
          <a:off x="1022430" y="4969976"/>
          <a:ext cx="83289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474">
                  <a:extLst>
                    <a:ext uri="{9D8B030D-6E8A-4147-A177-3AD203B41FA5}">
                      <a16:colId xmlns:a16="http://schemas.microsoft.com/office/drawing/2014/main" val="3143826008"/>
                    </a:ext>
                  </a:extLst>
                </a:gridCol>
                <a:gridCol w="4164474">
                  <a:extLst>
                    <a:ext uri="{9D8B030D-6E8A-4147-A177-3AD203B41FA5}">
                      <a16:colId xmlns:a16="http://schemas.microsoft.com/office/drawing/2014/main" val="4003558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tsconfig.app.json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Application-specific TypeScript configuration, including TypeScript and Angular template compiler options.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4442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2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EF15-606B-5C8A-0BCE-C870C7EE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8F939F-AB7A-51EE-616C-0BEC0BFE9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72991"/>
              </p:ext>
            </p:extLst>
          </p:nvPr>
        </p:nvGraphicFramePr>
        <p:xfrm>
          <a:off x="838200" y="1825625"/>
          <a:ext cx="10515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27445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0594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tsconfig.spec.json</a:t>
                      </a:r>
                      <a:endParaRPr lang="en-GB" b="0" err="1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effectLst/>
                        </a:rPr>
                        <a:t>TypeScript</a:t>
                      </a:r>
                      <a:r>
                        <a:rPr lang="en-GB">
                          <a:effectLst/>
                        </a:rPr>
                        <a:t> configuration for the application tests.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6194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5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94EE-AA68-C63E-F76D-618B94BC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6E2A-3C5C-2FA5-2890-B12C236A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>
                <a:cs typeface="Calibri"/>
              </a:rPr>
              <a:t>Workspace</a:t>
            </a:r>
            <a:r>
              <a:rPr lang="en-GB"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A workspace is  just a collection of different projects -</a:t>
            </a:r>
            <a:endParaRPr lang="en-GB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ng new </a:t>
            </a:r>
            <a:r>
              <a:rPr lang="en-GB" err="1">
                <a:latin typeface="Consolas"/>
                <a:ea typeface="+mn-lt"/>
                <a:cs typeface="+mn-lt"/>
              </a:rPr>
              <a:t>myworkspace</a:t>
            </a:r>
            <a:r>
              <a:rPr lang="en-GB">
                <a:latin typeface="Consolas"/>
                <a:ea typeface="+mn-lt"/>
                <a:cs typeface="+mn-lt"/>
              </a:rPr>
              <a:t> --create-application=false (removes the default </a:t>
            </a:r>
            <a:r>
              <a:rPr lang="en-GB" err="1">
                <a:latin typeface="Consolas"/>
                <a:ea typeface="+mn-lt"/>
                <a:cs typeface="+mn-lt"/>
              </a:rPr>
              <a:t>behavior</a:t>
            </a:r>
            <a:r>
              <a:rPr lang="en-GB">
                <a:latin typeface="Consolas"/>
                <a:ea typeface="+mn-lt"/>
                <a:cs typeface="+mn-lt"/>
              </a:rPr>
              <a:t> of installing the app)</a:t>
            </a:r>
          </a:p>
          <a:p>
            <a:pPr marL="0" indent="0">
              <a:buNone/>
            </a:pPr>
            <a:r>
              <a:rPr lang="en-GB">
                <a:latin typeface="Consolas"/>
                <a:cs typeface="Calibri"/>
              </a:rPr>
              <a:t> -</a:t>
            </a:r>
            <a:r>
              <a:rPr lang="en-GB">
                <a:ea typeface="+mn-lt"/>
                <a:cs typeface="+mn-lt"/>
              </a:rPr>
              <a:t>allows for multiple projects to be defined under a single </a:t>
            </a:r>
            <a:r>
              <a:rPr lang="en-GB" b="1" err="1">
                <a:ea typeface="+mn-lt"/>
                <a:cs typeface="+mn-lt"/>
              </a:rPr>
              <a:t>angular.json</a:t>
            </a:r>
            <a:r>
              <a:rPr lang="en-GB">
                <a:ea typeface="+mn-lt"/>
                <a:cs typeface="+mn-lt"/>
              </a:rPr>
              <a:t> configuration...</a:t>
            </a:r>
            <a:endParaRPr lang="en-GB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sometimes components, services, etc. can apply to multiple applications. 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*By default, ng new generates an application at the root of the workspace under the </a:t>
            </a:r>
            <a:r>
              <a:rPr lang="en-GB" err="1">
                <a:ea typeface="+mn-lt"/>
                <a:cs typeface="+mn-lt"/>
              </a:rPr>
              <a:t>src</a:t>
            </a:r>
            <a:r>
              <a:rPr lang="en-GB">
                <a:ea typeface="+mn-lt"/>
                <a:cs typeface="+mn-lt"/>
              </a:rPr>
              <a:t>/ folder.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Can use - </a:t>
            </a:r>
            <a:r>
              <a:rPr lang="en-GB">
                <a:latin typeface="Consolas"/>
                <a:ea typeface="+mn-lt"/>
                <a:cs typeface="+mn-lt"/>
              </a:rPr>
              <a:t>ng g application </a:t>
            </a:r>
            <a:r>
              <a:rPr lang="en-GB" err="1">
                <a:latin typeface="Consolas"/>
                <a:ea typeface="+mn-lt"/>
                <a:cs typeface="+mn-lt"/>
              </a:rPr>
              <a:t>myapp</a:t>
            </a:r>
            <a:r>
              <a:rPr lang="en-GB">
                <a:latin typeface="Consolas"/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77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4DA9-27FE-8FE5-5577-D64B0ADC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Component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523D-2824-2B69-9E62-18C9E896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-are building block of Angular application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-Is used to generate view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-Becomes so using @Component({}) decorator that provide metadata-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- </a:t>
            </a:r>
            <a:r>
              <a:rPr lang="en-GB" b="1" dirty="0">
                <a:cs typeface="Calibri"/>
              </a:rPr>
              <a:t>Template/</a:t>
            </a:r>
            <a:r>
              <a:rPr lang="en-GB" b="1" dirty="0" err="1">
                <a:cs typeface="Calibri"/>
              </a:rPr>
              <a:t>TempelateUrl</a:t>
            </a:r>
            <a:r>
              <a:rPr lang="en-GB" dirty="0">
                <a:cs typeface="Calibri"/>
              </a:rPr>
              <a:t> for associating html content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- </a:t>
            </a:r>
            <a:r>
              <a:rPr lang="en-GB" b="1" dirty="0">
                <a:cs typeface="Calibri"/>
              </a:rPr>
              <a:t>Styles[]/</a:t>
            </a:r>
            <a:r>
              <a:rPr lang="en-GB" b="1" dirty="0" err="1">
                <a:cs typeface="Calibri"/>
              </a:rPr>
              <a:t>StyleUrl</a:t>
            </a:r>
            <a:r>
              <a:rPr lang="en-GB" b="1" dirty="0">
                <a:cs typeface="Calibri"/>
              </a:rPr>
              <a:t>[] - </a:t>
            </a:r>
            <a:r>
              <a:rPr lang="en-GB" dirty="0">
                <a:cs typeface="Calibri"/>
              </a:rPr>
              <a:t>for providing CSS styles to templates.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-</a:t>
            </a:r>
            <a:r>
              <a:rPr lang="en-GB" b="1" dirty="0">
                <a:cs typeface="Calibri"/>
              </a:rPr>
              <a:t>Selector -  </a:t>
            </a:r>
            <a:r>
              <a:rPr lang="en-GB" dirty="0">
                <a:ea typeface="+mn-lt"/>
                <a:cs typeface="+mn-lt"/>
              </a:rPr>
              <a:t>used to identify each component uniquely/also represents component in DOM – 3 variants - .'app-root', '[app-root]', 'app-root'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 err="1">
                <a:cs typeface="Calibri"/>
              </a:rPr>
              <a:t>angular.json</a:t>
            </a:r>
            <a:r>
              <a:rPr lang="en-GB" dirty="0">
                <a:cs typeface="Calibri"/>
              </a:rPr>
              <a:t> file can be used to set global style/and scripts</a:t>
            </a:r>
            <a:endParaRPr lang="en-GB" dirty="0"/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8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FEC9-6E57-8AF2-EA58-D84692F9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CC06-0B55-CCEF-465A-6384B4E5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component must be declared in </a:t>
            </a:r>
            <a:r>
              <a:rPr lang="en-GB" dirty="0" err="1">
                <a:cs typeface="Calibri"/>
              </a:rPr>
              <a:t>AppModule</a:t>
            </a:r>
            <a:r>
              <a:rPr lang="en-GB" dirty="0">
                <a:cs typeface="Calibri"/>
              </a:rPr>
              <a:t> (default)</a:t>
            </a:r>
          </a:p>
          <a:p>
            <a:r>
              <a:rPr lang="en-GB" dirty="0" err="1">
                <a:cs typeface="Calibri"/>
              </a:rPr>
              <a:t>AppComponent</a:t>
            </a:r>
            <a:r>
              <a:rPr lang="en-GB" dirty="0">
                <a:cs typeface="Calibri"/>
              </a:rPr>
              <a:t> (default) is the root of all component.</a:t>
            </a:r>
          </a:p>
          <a:p>
            <a:r>
              <a:rPr lang="en-GB" dirty="0">
                <a:cs typeface="Calibri"/>
              </a:rPr>
              <a:t>Automated generation  - ng g component </a:t>
            </a:r>
            <a:r>
              <a:rPr lang="en-GB" dirty="0" err="1">
                <a:cs typeface="Calibri"/>
              </a:rPr>
              <a:t>componentname</a:t>
            </a:r>
            <a:r>
              <a:rPr lang="en-GB" dirty="0">
                <a:cs typeface="Calibri"/>
              </a:rPr>
              <a:t> - also declares the component in </a:t>
            </a:r>
            <a:r>
              <a:rPr lang="en-GB" dirty="0" err="1">
                <a:cs typeface="Calibri"/>
              </a:rPr>
              <a:t>AppModule's</a:t>
            </a:r>
            <a:r>
              <a:rPr lang="en-GB" dirty="0">
                <a:cs typeface="Calibri"/>
              </a:rPr>
              <a:t> declaration area.</a:t>
            </a:r>
          </a:p>
        </p:txBody>
      </p:sp>
    </p:spTree>
    <p:extLst>
      <p:ext uri="{BB962C8B-B14F-4D97-AF65-F5344CB8AC3E}">
        <p14:creationId xmlns:p14="http://schemas.microsoft.com/office/powerpoint/2010/main" val="14471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691E-32AD-1913-4A1A-182BA68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 Binding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267E-13CA-6597-4168-93D28F52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>
                <a:cs typeface="Calibri"/>
              </a:rPr>
              <a:t>One Way   ( Component to Template or View)- </a:t>
            </a:r>
            <a:r>
              <a:rPr lang="en-GB" b="1" dirty="0">
                <a:cs typeface="Calibri"/>
              </a:rPr>
              <a:t>[target]</a:t>
            </a:r>
            <a:r>
              <a:rPr lang="en-GB" dirty="0">
                <a:cs typeface="Calibri"/>
              </a:rPr>
              <a:t> </a:t>
            </a:r>
            <a:endParaRPr lang="en-GB" b="1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Interpolation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Property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Attribute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Class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Style</a:t>
            </a:r>
            <a:endParaRPr lang="en-GB" b="1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 &lt;li *</a:t>
            </a:r>
            <a:r>
              <a:rPr lang="en-GB" dirty="0" err="1">
                <a:ea typeface="+mn-lt"/>
                <a:cs typeface="+mn-lt"/>
              </a:rPr>
              <a:t>ngFor</a:t>
            </a:r>
            <a:r>
              <a:rPr lang="en-GB" dirty="0">
                <a:ea typeface="+mn-lt"/>
                <a:cs typeface="+mn-lt"/>
              </a:rPr>
              <a:t>="let item of </a:t>
            </a:r>
            <a:r>
              <a:rPr lang="en-GB" dirty="0" err="1">
                <a:ea typeface="+mn-lt"/>
                <a:cs typeface="+mn-lt"/>
              </a:rPr>
              <a:t>num</a:t>
            </a:r>
            <a:r>
              <a:rPr lang="en-GB" dirty="0">
                <a:ea typeface="+mn-lt"/>
                <a:cs typeface="+mn-lt"/>
              </a:rPr>
              <a:t>"&gt;</a:t>
            </a:r>
            <a:endParaRPr lang="en-GB" b="1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     {{item}}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  &lt;/li&gt;</a:t>
            </a:r>
            <a:endParaRPr lang="en-GB" dirty="0"/>
          </a:p>
          <a:p>
            <a:pPr marL="0" indent="0">
              <a:buNone/>
            </a:pP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Opposite Way (Template or View to Component) - </a:t>
            </a:r>
            <a:r>
              <a:rPr lang="en-GB" b="1" dirty="0">
                <a:cs typeface="Calibri"/>
              </a:rPr>
              <a:t>(target)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Both Ways  (Component ---&gt;  &lt;--- Template or View) - </a:t>
            </a:r>
            <a:r>
              <a:rPr lang="en-GB" b="1" dirty="0">
                <a:cs typeface="Calibri"/>
              </a:rPr>
              <a:t>[(</a:t>
            </a:r>
            <a:r>
              <a:rPr lang="en-GB" b="1" dirty="0" err="1">
                <a:cs typeface="Calibri"/>
              </a:rPr>
              <a:t>ngModel</a:t>
            </a:r>
            <a:r>
              <a:rPr lang="en-GB" b="1" dirty="0">
                <a:cs typeface="Calibri"/>
              </a:rPr>
              <a:t>)] - </a:t>
            </a:r>
            <a:r>
              <a:rPr lang="en-GB" b="1" dirty="0" err="1">
                <a:cs typeface="Calibri"/>
              </a:rPr>
              <a:t>F</a:t>
            </a:r>
            <a:r>
              <a:rPr lang="en-GB" dirty="0" err="1">
                <a:cs typeface="Calibri"/>
              </a:rPr>
              <a:t>ormsModule</a:t>
            </a:r>
            <a:r>
              <a:rPr lang="en-GB" dirty="0">
                <a:cs typeface="Calibri"/>
              </a:rPr>
              <a:t> is required.</a:t>
            </a:r>
            <a:endParaRPr lang="en-GB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16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4A6-522E-D542-9BB4-30E9868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Pipes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F57-3F6A-6DC3-D18B-9E780F5C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transform strings, currency amounts, dates, and other data for display with interpolation {{ | }}</a:t>
            </a:r>
          </a:p>
          <a:p>
            <a:r>
              <a:rPr lang="en-GB" dirty="0">
                <a:ea typeface="Calibri"/>
                <a:cs typeface="Calibri"/>
              </a:rPr>
              <a:t>also </a:t>
            </a:r>
            <a:r>
              <a:rPr lang="en-GB" dirty="0">
                <a:ea typeface="+mn-lt"/>
                <a:cs typeface="+mn-lt"/>
              </a:rPr>
              <a:t> referred as filters.</a:t>
            </a:r>
          </a:p>
          <a:p>
            <a:r>
              <a:rPr lang="en-GB" dirty="0">
                <a:ea typeface="Calibri"/>
                <a:cs typeface="Calibri"/>
              </a:rPr>
              <a:t>Built-In pipes -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CurrencyPipe</a:t>
            </a:r>
            <a:endParaRPr lang="en-GB" dirty="0" err="1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DatePipe 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</a:t>
            </a:r>
            <a:r>
              <a:rPr lang="en-GB" dirty="0" err="1">
                <a:ea typeface="+mn-lt"/>
                <a:cs typeface="+mn-lt"/>
              </a:rPr>
              <a:t>LowerCasePipe</a:t>
            </a:r>
            <a:endParaRPr lang="en-GB" dirty="0" err="1">
              <a:ea typeface="Calibri"/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UpperCasePipe</a:t>
            </a:r>
            <a:r>
              <a:rPr lang="en-GB" dirty="0">
                <a:ea typeface="+mn-lt"/>
                <a:cs typeface="+mn-lt"/>
              </a:rPr>
              <a:t> .. 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40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961F-7AB5-AE41-95EC-4561DE5C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Creating Custom Pipes: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C7D6-2C9E-A5B7-801E-CF5B6717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@Pipe({}) decorator</a:t>
            </a:r>
          </a:p>
          <a:p>
            <a:r>
              <a:rPr lang="en-GB" dirty="0">
                <a:ea typeface="Calibri"/>
                <a:cs typeface="Calibri"/>
              </a:rPr>
              <a:t>Implements </a:t>
            </a:r>
            <a:r>
              <a:rPr lang="en-GB" dirty="0" err="1">
                <a:ea typeface="Calibri"/>
                <a:cs typeface="Calibri"/>
              </a:rPr>
              <a:t>PipeTransform</a:t>
            </a:r>
            <a:r>
              <a:rPr lang="en-GB" dirty="0">
                <a:ea typeface="Calibri"/>
                <a:cs typeface="Calibri"/>
              </a:rPr>
              <a:t> , transform()</a:t>
            </a:r>
          </a:p>
          <a:p>
            <a:r>
              <a:rPr lang="en-GB" i="1" dirty="0">
                <a:ea typeface="+mn-lt"/>
                <a:cs typeface="+mn-lt"/>
              </a:rPr>
              <a:t>{{ value| pipe:argument1:argument2 }}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5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42A9-A767-E015-FAD4-3B45E18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Two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3CCF-42D4-B7AD-AAFB-6FF29FC7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Calibri"/>
                <a:cs typeface="Calibri"/>
              </a:rPr>
              <a:t>BootStraping</a:t>
            </a:r>
            <a:r>
              <a:rPr lang="en-GB" dirty="0">
                <a:ea typeface="Calibri"/>
                <a:cs typeface="Calibri"/>
              </a:rPr>
              <a:t>  Phase</a:t>
            </a:r>
          </a:p>
          <a:p>
            <a:r>
              <a:rPr lang="en-GB" dirty="0" err="1">
                <a:ea typeface="Calibri"/>
                <a:cs typeface="Calibri"/>
              </a:rPr>
              <a:t>ChangeDetection</a:t>
            </a:r>
            <a:r>
              <a:rPr lang="en-GB" dirty="0">
                <a:ea typeface="Calibri"/>
                <a:cs typeface="Calibri"/>
              </a:rPr>
              <a:t>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23BB6-BD17-72DA-8841-363AE2BC6BD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33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E54-A565-A9C7-4BFD-A6CC401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3578-155D-7C50-8D72-8083064E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00B050"/>
                </a:solidFill>
                <a:cs typeface="Calibri"/>
              </a:rPr>
              <a:t>Introduction</a:t>
            </a:r>
          </a:p>
          <a:p>
            <a:r>
              <a:rPr lang="en-GB" b="1" dirty="0">
                <a:solidFill>
                  <a:srgbClr val="00B050"/>
                </a:solidFill>
                <a:cs typeface="Calibri"/>
              </a:rPr>
              <a:t>Architecture</a:t>
            </a:r>
          </a:p>
          <a:p>
            <a:r>
              <a:rPr lang="en-GB" b="1" dirty="0">
                <a:solidFill>
                  <a:srgbClr val="00B050"/>
                </a:solidFill>
                <a:cs typeface="Calibri"/>
              </a:rPr>
              <a:t>Installation and Project Structure</a:t>
            </a:r>
          </a:p>
          <a:p>
            <a:r>
              <a:rPr lang="en-GB" b="1" dirty="0">
                <a:solidFill>
                  <a:srgbClr val="00B050"/>
                </a:solidFill>
                <a:cs typeface="Calibri"/>
              </a:rPr>
              <a:t>Component</a:t>
            </a:r>
          </a:p>
          <a:p>
            <a:r>
              <a:rPr lang="en-GB" b="1" dirty="0">
                <a:solidFill>
                  <a:srgbClr val="00B050"/>
                </a:solidFill>
                <a:cs typeface="Calibri"/>
              </a:rPr>
              <a:t>Managing Multiple Components </a:t>
            </a:r>
          </a:p>
          <a:p>
            <a:r>
              <a:rPr lang="en-GB" b="1" dirty="0">
                <a:cs typeface="Calibri"/>
              </a:rPr>
              <a:t>Data Binding </a:t>
            </a:r>
          </a:p>
          <a:p>
            <a:r>
              <a:rPr lang="en-GB" b="1" dirty="0">
                <a:cs typeface="Calibri"/>
              </a:rPr>
              <a:t>Pipes- Built-in &amp; Custom</a:t>
            </a:r>
          </a:p>
          <a:p>
            <a:r>
              <a:rPr lang="en-GB" b="1" dirty="0">
                <a:cs typeface="Calibri"/>
              </a:rPr>
              <a:t>Component </a:t>
            </a:r>
            <a:r>
              <a:rPr lang="en-GB" b="1" dirty="0" err="1">
                <a:cs typeface="Calibri"/>
              </a:rPr>
              <a:t>LifeCycle</a:t>
            </a:r>
            <a:endParaRPr lang="en-GB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81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0F26-5D1E-3B30-D38C-4597069D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Angular App's Flow-</a:t>
            </a:r>
            <a:r>
              <a:rPr lang="en-GB" dirty="0" err="1">
                <a:latin typeface="Calibri"/>
                <a:ea typeface="Calibri"/>
                <a:cs typeface="Calibri"/>
              </a:rPr>
              <a:t>BootStraping</a:t>
            </a:r>
            <a:r>
              <a:rPr lang="en-GB" dirty="0">
                <a:latin typeface="Calibri"/>
                <a:ea typeface="Calibri"/>
                <a:cs typeface="Calibri"/>
              </a:rPr>
              <a:t>  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C9B5-1ED8-F1AF-6102-853AB79D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Load index.html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Load Angular, Other Libraries, and App Code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Execute </a:t>
            </a:r>
            <a:r>
              <a:rPr lang="en-GB" dirty="0" err="1">
                <a:ea typeface="+mn-lt"/>
                <a:cs typeface="+mn-lt"/>
              </a:rPr>
              <a:t>main.ts</a:t>
            </a:r>
            <a:r>
              <a:rPr lang="en-GB" dirty="0">
                <a:ea typeface="+mn-lt"/>
                <a:cs typeface="+mn-lt"/>
              </a:rPr>
              <a:t> File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Load App-Level Module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Load App-Level Component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Process Template</a:t>
            </a:r>
            <a:endParaRPr lang="en-GB" dirty="0"/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08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A99D-06F6-26EC-DB53-5EB3BD9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Change Detection 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28C8-F848-09C5-5474-715DF0F9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Angular can detect when component data changes, and then automatically re-render the view to reflect that change.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for each expression used in the template, it compares the current value of the property used in the expression with the previous value of that property.</a:t>
            </a:r>
          </a:p>
          <a:p>
            <a:r>
              <a:rPr lang="en-GB" i="1" dirty="0">
                <a:ea typeface="+mn-lt"/>
                <a:cs typeface="+mn-lt"/>
              </a:rPr>
              <a:t>By default, Angular Change Detection works by checking if the value of template expressions have changed. This is done for all components.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Or when data inside the component is updated.</a:t>
            </a:r>
          </a:p>
        </p:txBody>
      </p:sp>
    </p:spTree>
    <p:extLst>
      <p:ext uri="{BB962C8B-B14F-4D97-AF65-F5344CB8AC3E}">
        <p14:creationId xmlns:p14="http://schemas.microsoft.com/office/powerpoint/2010/main" val="356274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87C2-98F1-DEEC-3CD8-AC6B99B1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Component </a:t>
            </a:r>
            <a:r>
              <a:rPr lang="en-GB" dirty="0" err="1">
                <a:ea typeface="Calibri Light"/>
                <a:cs typeface="Calibri Light"/>
              </a:rPr>
              <a:t>LifeCycle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B16F-525D-3403-165C-F6E54724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There are 8 different stages- each are called life cycle hooks events.</a:t>
            </a:r>
          </a:p>
          <a:p>
            <a:r>
              <a:rPr lang="en-GB" dirty="0">
                <a:ea typeface="Calibri"/>
                <a:cs typeface="Calibri"/>
              </a:rPr>
              <a:t>At first constructor of the class gets executed.</a:t>
            </a: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FF1A6C4-4299-D646-4A3C-15A31054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59" y="2950969"/>
            <a:ext cx="3736693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BE65-B193-83C1-8AC3-0997DDD5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ngOnChanges</a:t>
            </a:r>
            <a:r>
              <a:rPr lang="en-GB" dirty="0">
                <a:ea typeface="Calibri Light"/>
                <a:cs typeface="Calibri Light"/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45A2-5E44-BA24-A6DD-F92782EC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executes every time when a value of an input control within the component has been changed. </a:t>
            </a:r>
          </a:p>
          <a:p>
            <a:r>
              <a:rPr lang="en-GB" dirty="0">
                <a:ea typeface="+mn-lt"/>
                <a:cs typeface="+mn-lt"/>
              </a:rPr>
              <a:t>event fires first when a value of a bound property has been changed.</a:t>
            </a:r>
          </a:p>
          <a:p>
            <a:r>
              <a:rPr lang="en-GB" dirty="0">
                <a:ea typeface="Calibri"/>
                <a:cs typeface="Calibri"/>
              </a:rPr>
              <a:t>Works with @input and @output</a:t>
            </a:r>
          </a:p>
        </p:txBody>
      </p:sp>
    </p:spTree>
    <p:extLst>
      <p:ext uri="{BB962C8B-B14F-4D97-AF65-F5344CB8AC3E}">
        <p14:creationId xmlns:p14="http://schemas.microsoft.com/office/powerpoint/2010/main" val="262023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E2E-A914-58C5-ABBA-78677892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>
                <a:ea typeface="+mj-lt"/>
                <a:cs typeface="+mj-lt"/>
              </a:rPr>
              <a:t>ngOnInit</a:t>
            </a:r>
            <a:r>
              <a:rPr lang="en-GB" i="1" dirty="0">
                <a:ea typeface="+mj-lt"/>
                <a:cs typeface="+mj-l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DD6C-A7F7-1882-C3E9-9D66D039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is called after Angular has initialized all data-bound properties of a directive.</a:t>
            </a:r>
          </a:p>
          <a:p>
            <a:r>
              <a:rPr lang="en-GB" dirty="0">
                <a:ea typeface="+mn-lt"/>
                <a:cs typeface="+mn-lt"/>
              </a:rPr>
              <a:t>For extra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81821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9156-70B8-9828-85A6-C77B42F1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>
                <a:ea typeface="+mj-lt"/>
                <a:cs typeface="+mj-lt"/>
              </a:rPr>
              <a:t>ngDoCheck</a:t>
            </a:r>
            <a:r>
              <a:rPr lang="en-GB" i="1" dirty="0">
                <a:ea typeface="+mj-lt"/>
                <a:cs typeface="+mj-l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E0B2-E056-1DEA-B063-DA26C375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triggered every time when the input properties of a component are checked..</a:t>
            </a:r>
          </a:p>
          <a:p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589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6D1-0F2A-4DA7-4A31-B60DA4F4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Introduction- What is Angular ?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14CC-6DBC-88D9-AEFC-71038163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component-based</a:t>
            </a:r>
            <a:r>
              <a:rPr lang="en-GB" dirty="0">
                <a:ea typeface="+mn-lt"/>
                <a:cs typeface="+mn-lt"/>
              </a:rPr>
              <a:t> framework for building scalable web applications.</a:t>
            </a:r>
          </a:p>
          <a:p>
            <a:r>
              <a:rPr lang="en-GB" dirty="0">
                <a:ea typeface="+mn-lt"/>
                <a:cs typeface="+mn-lt"/>
              </a:rPr>
              <a:t>also a platform for building mobile and desktop web applications.</a:t>
            </a:r>
          </a:p>
          <a:p>
            <a:r>
              <a:rPr lang="en-GB" dirty="0">
                <a:cs typeface="Calibri"/>
              </a:rPr>
              <a:t>It is maintained by Google.</a:t>
            </a:r>
          </a:p>
        </p:txBody>
      </p:sp>
    </p:spTree>
    <p:extLst>
      <p:ext uri="{BB962C8B-B14F-4D97-AF65-F5344CB8AC3E}">
        <p14:creationId xmlns:p14="http://schemas.microsoft.com/office/powerpoint/2010/main" val="345750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CDD4-D558-9EE3-F8DB-723451F5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E893-0277-24CE-A61E-1CCCACEC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cs typeface="Calibri"/>
              </a:rPr>
              <a:t>Component Based</a:t>
            </a:r>
            <a:r>
              <a:rPr lang="en-GB"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Component-based architecture has similar properties and gives us similar benefits as a proper Object-Oriented Model. </a:t>
            </a:r>
          </a:p>
          <a:p>
            <a:r>
              <a:rPr lang="en-GB">
                <a:cs typeface="Calibri"/>
              </a:rPr>
              <a:t>Benefits – reusability/testability/ maintainability/readability</a:t>
            </a:r>
          </a:p>
        </p:txBody>
      </p:sp>
    </p:spTree>
    <p:extLst>
      <p:ext uri="{BB962C8B-B14F-4D97-AF65-F5344CB8AC3E}">
        <p14:creationId xmlns:p14="http://schemas.microsoft.com/office/powerpoint/2010/main" val="37795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A9C-21CB-D28B-F4CA-B064D7C3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Installation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9CBA-D2CB-724C-28E9-A7EF2ED1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cs typeface="Calibri"/>
              </a:rPr>
              <a:t>Dependencies:</a:t>
            </a:r>
          </a:p>
          <a:p>
            <a:r>
              <a:rPr lang="en-GB">
                <a:cs typeface="Calibri"/>
              </a:rPr>
              <a:t>Nodejs</a:t>
            </a:r>
            <a:endParaRPr lang="en-GB"/>
          </a:p>
          <a:p>
            <a:r>
              <a:rPr lang="en-GB">
                <a:cs typeface="Calibri"/>
              </a:rPr>
              <a:t>NPM package manager</a:t>
            </a:r>
          </a:p>
          <a:p>
            <a:endParaRPr lang="en-GB">
              <a:cs typeface="Calibri"/>
            </a:endParaRPr>
          </a:p>
          <a:p>
            <a:r>
              <a:rPr lang="en-GB" b="1">
                <a:cs typeface="Calibri"/>
              </a:rPr>
              <a:t>Angular CLI : </a:t>
            </a:r>
            <a:r>
              <a:rPr lang="en-GB">
                <a:cs typeface="Calibri"/>
              </a:rPr>
              <a:t>used</a:t>
            </a:r>
            <a:r>
              <a:rPr lang="en-GB">
                <a:ea typeface="+mn-lt"/>
                <a:cs typeface="+mn-lt"/>
              </a:rPr>
              <a:t> to create projects, generate application and library code, and perform a variety of ongoing development tasks such as testing, bundling,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41051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B023-E354-BAC4-B796-1AE9E75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Project Structure</a:t>
            </a:r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41DE0A-095A-6C36-2982-AA27A015B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34704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035656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9559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GB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GB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GB">
                          <a:effectLst/>
                        </a:rPr>
                        <a:t>.</a:t>
                      </a:r>
                      <a:r>
                        <a:rPr lang="en-GB" err="1">
                          <a:effectLst/>
                        </a:rPr>
                        <a:t>editorconfig</a:t>
                      </a:r>
                      <a:endParaRPr lang="en-GB" b="0" err="1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endParaRPr lang="en-GB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GB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GB">
                          <a:effectLst/>
                        </a:rPr>
                        <a:t>Configuration for code editors. </a:t>
                      </a:r>
                      <a:endParaRPr lang="en-GB"/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535084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.</a:t>
                      </a:r>
                      <a:r>
                        <a:rPr lang="en-GB" err="1">
                          <a:effectLst/>
                        </a:rPr>
                        <a:t>gitignore</a:t>
                      </a:r>
                      <a:endParaRPr lang="en-GB" b="0" err="1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Specifies intentionally untracked files that </a:t>
                      </a:r>
                      <a:r>
                        <a:rPr lang="en-GB" u="none" strike="noStrike">
                          <a:effectLst/>
                          <a:hlinkClick r:id="rId2"/>
                        </a:rPr>
                        <a:t>Git</a:t>
                      </a:r>
                      <a:r>
                        <a:rPr lang="en-GB">
                          <a:effectLst/>
                        </a:rPr>
                        <a:t> should ignore.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52518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README.md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Introductory documentation for the root application.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990752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8E102-2614-ED6A-C8AA-EADDBCF8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63556"/>
              </p:ext>
            </p:extLst>
          </p:nvPr>
        </p:nvGraphicFramePr>
        <p:xfrm>
          <a:off x="810227" y="3858227"/>
          <a:ext cx="1053390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951">
                  <a:extLst>
                    <a:ext uri="{9D8B030D-6E8A-4147-A177-3AD203B41FA5}">
                      <a16:colId xmlns:a16="http://schemas.microsoft.com/office/drawing/2014/main" val="17524596"/>
                    </a:ext>
                  </a:extLst>
                </a:gridCol>
                <a:gridCol w="5266951">
                  <a:extLst>
                    <a:ext uri="{9D8B030D-6E8A-4147-A177-3AD203B41FA5}">
                      <a16:colId xmlns:a16="http://schemas.microsoft.com/office/drawing/2014/main" val="1228472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README.md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Introductory documentation for the root application.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38288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angular.json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CLI configuration defaults for all projects in the workspace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5425454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0B255-ABF6-1C75-18DD-098E4E046197}"/>
              </a:ext>
            </a:extLst>
          </p:cNvPr>
          <p:cNvSpPr txBox="1"/>
          <p:nvPr/>
        </p:nvSpPr>
        <p:spPr>
          <a:xfrm>
            <a:off x="923365" y="1287739"/>
            <a:ext cx="3939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Workspace Configuration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0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EF66-0C60-8414-75A4-9CDC58D4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DF39BB-4732-4F3A-479D-DBA3F986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6106"/>
              </p:ext>
            </p:extLst>
          </p:nvPr>
        </p:nvGraphicFramePr>
        <p:xfrm>
          <a:off x="838200" y="1825625"/>
          <a:ext cx="105156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836979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6572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package.json</a:t>
                      </a:r>
                      <a:endParaRPr lang="en-GB" b="0" err="1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Configures </a:t>
                      </a:r>
                      <a:r>
                        <a:rPr lang="en-GB" err="1">
                          <a:effectLst/>
                        </a:rPr>
                        <a:t>npm</a:t>
                      </a:r>
                      <a:r>
                        <a:rPr lang="en-GB">
                          <a:effectLst/>
                        </a:rPr>
                        <a:t> package manager dependencies</a:t>
                      </a:r>
                      <a:r>
                        <a:rPr lang="en-GB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>
                          <a:effectLst/>
                        </a:rPr>
                        <a:t>that are available to all projects in the workspace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212266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98ACA2-AE15-1739-C9AC-DDB5D8E6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4249"/>
              </p:ext>
            </p:extLst>
          </p:nvPr>
        </p:nvGraphicFramePr>
        <p:xfrm>
          <a:off x="877746" y="2999772"/>
          <a:ext cx="1047315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576">
                  <a:extLst>
                    <a:ext uri="{9D8B030D-6E8A-4147-A177-3AD203B41FA5}">
                      <a16:colId xmlns:a16="http://schemas.microsoft.com/office/drawing/2014/main" val="1488449962"/>
                    </a:ext>
                  </a:extLst>
                </a:gridCol>
                <a:gridCol w="5236576">
                  <a:extLst>
                    <a:ext uri="{9D8B030D-6E8A-4147-A177-3AD203B41FA5}">
                      <a16:colId xmlns:a16="http://schemas.microsoft.com/office/drawing/2014/main" val="1117038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package-</a:t>
                      </a:r>
                      <a:r>
                        <a:rPr lang="en-GB" err="1">
                          <a:effectLst/>
                        </a:rPr>
                        <a:t>lock.json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Provides version information for all packages installed into </a:t>
                      </a:r>
                      <a:r>
                        <a:rPr lang="en-GB" err="1">
                          <a:effectLst/>
                        </a:rPr>
                        <a:t>node_modules</a:t>
                      </a:r>
                      <a:r>
                        <a:rPr lang="en-GB">
                          <a:effectLst/>
                        </a:rPr>
                        <a:t> by the </a:t>
                      </a:r>
                      <a:r>
                        <a:rPr lang="en-GB" err="1">
                          <a:effectLst/>
                        </a:rPr>
                        <a:t>npm</a:t>
                      </a:r>
                      <a:r>
                        <a:rPr lang="en-GB">
                          <a:effectLst/>
                        </a:rPr>
                        <a:t> client.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8540753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F84C2F-9AA8-DA3D-4C30-6994117B2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40329"/>
              </p:ext>
            </p:extLst>
          </p:nvPr>
        </p:nvGraphicFramePr>
        <p:xfrm>
          <a:off x="848810" y="3930377"/>
          <a:ext cx="10473158" cy="58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579">
                  <a:extLst>
                    <a:ext uri="{9D8B030D-6E8A-4147-A177-3AD203B41FA5}">
                      <a16:colId xmlns:a16="http://schemas.microsoft.com/office/drawing/2014/main" val="1372568851"/>
                    </a:ext>
                  </a:extLst>
                </a:gridCol>
                <a:gridCol w="5236579">
                  <a:extLst>
                    <a:ext uri="{9D8B030D-6E8A-4147-A177-3AD203B41FA5}">
                      <a16:colId xmlns:a16="http://schemas.microsoft.com/office/drawing/2014/main" val="757636934"/>
                    </a:ext>
                  </a:extLst>
                </a:gridCol>
              </a:tblGrid>
              <a:tr h="5816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src/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Source files for the root-level application project.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573039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E40E43-8A80-E173-CF79-A31D171C6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68169"/>
              </p:ext>
            </p:extLst>
          </p:nvPr>
        </p:nvGraphicFramePr>
        <p:xfrm>
          <a:off x="819873" y="4663440"/>
          <a:ext cx="105165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82">
                  <a:extLst>
                    <a:ext uri="{9D8B030D-6E8A-4147-A177-3AD203B41FA5}">
                      <a16:colId xmlns:a16="http://schemas.microsoft.com/office/drawing/2014/main" val="4258149617"/>
                    </a:ext>
                  </a:extLst>
                </a:gridCol>
                <a:gridCol w="5258282">
                  <a:extLst>
                    <a:ext uri="{9D8B030D-6E8A-4147-A177-3AD203B41FA5}">
                      <a16:colId xmlns:a16="http://schemas.microsoft.com/office/drawing/2014/main" val="571625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node_modules</a:t>
                      </a:r>
                      <a:r>
                        <a:rPr lang="en-GB">
                          <a:effectLst/>
                        </a:rPr>
                        <a:t>/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Provides </a:t>
                      </a:r>
                      <a:r>
                        <a:rPr lang="en-GB" err="1">
                          <a:effectLst/>
                        </a:rPr>
                        <a:t>npm</a:t>
                      </a:r>
                      <a:r>
                        <a:rPr lang="en-GB">
                          <a:effectLst/>
                        </a:rPr>
                        <a:t> package to the entire workspace. 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9132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0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D33-C877-9D7D-7C07-8DA211B6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E474BE-C93B-A94B-A9F7-C53DABA65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477390"/>
              </p:ext>
            </p:extLst>
          </p:nvPr>
        </p:nvGraphicFramePr>
        <p:xfrm>
          <a:off x="838200" y="1825625"/>
          <a:ext cx="105156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763782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9297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tsconfig.json</a:t>
                      </a:r>
                      <a:endParaRPr lang="en-GB" b="0" err="1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base </a:t>
                      </a:r>
                      <a:r>
                        <a:rPr lang="en-GB" u="none" strike="noStrike">
                          <a:effectLst/>
                        </a:rPr>
                        <a:t>TypeScript </a:t>
                      </a:r>
                      <a:r>
                        <a:rPr lang="en-GB">
                          <a:effectLst/>
                        </a:rPr>
                        <a:t>configuration for projects in the workspace. All other configuration files inherit from this base file. 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1072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7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E71F-D773-D501-96A5-845EC8CE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4917-0D3A-4801-5507-EECBC4C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cap="all">
                <a:ea typeface="+mn-lt"/>
                <a:cs typeface="+mn-lt"/>
              </a:rPr>
              <a:t>APPLICATION SUPPORT FILES</a:t>
            </a:r>
          </a:p>
          <a:p>
            <a:endParaRPr lang="en-GB" cap="all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BBA82D-C89C-463C-1924-ABEE9481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8021"/>
              </p:ext>
            </p:extLst>
          </p:nvPr>
        </p:nvGraphicFramePr>
        <p:xfrm>
          <a:off x="1118885" y="2411391"/>
          <a:ext cx="909288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443">
                  <a:extLst>
                    <a:ext uri="{9D8B030D-6E8A-4147-A177-3AD203B41FA5}">
                      <a16:colId xmlns:a16="http://schemas.microsoft.com/office/drawing/2014/main" val="1454233062"/>
                    </a:ext>
                  </a:extLst>
                </a:gridCol>
                <a:gridCol w="4546443">
                  <a:extLst>
                    <a:ext uri="{9D8B030D-6E8A-4147-A177-3AD203B41FA5}">
                      <a16:colId xmlns:a16="http://schemas.microsoft.com/office/drawing/2014/main" val="1331998357"/>
                    </a:ext>
                  </a:extLst>
                </a:gridCol>
              </a:tblGrid>
              <a:tr h="55600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app/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Contains the component files in which your application logic and data are defined.</a:t>
                      </a:r>
                      <a:endParaRPr lang="en-GB" b="0">
                        <a:effectLst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7754421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842831-C5EF-1346-6322-CA3060AD6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15461"/>
              </p:ext>
            </p:extLst>
          </p:nvPr>
        </p:nvGraphicFramePr>
        <p:xfrm>
          <a:off x="1089949" y="3260202"/>
          <a:ext cx="911023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119">
                  <a:extLst>
                    <a:ext uri="{9D8B030D-6E8A-4147-A177-3AD203B41FA5}">
                      <a16:colId xmlns:a16="http://schemas.microsoft.com/office/drawing/2014/main" val="3683623809"/>
                    </a:ext>
                  </a:extLst>
                </a:gridCol>
                <a:gridCol w="4555119">
                  <a:extLst>
                    <a:ext uri="{9D8B030D-6E8A-4147-A177-3AD203B41FA5}">
                      <a16:colId xmlns:a16="http://schemas.microsoft.com/office/drawing/2014/main" val="1643861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assets/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Contains image and other asset files to be copied as-is when you build your application.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5496182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6D6430-F998-3900-C8F4-EAE469B6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2567"/>
              </p:ext>
            </p:extLst>
          </p:nvPr>
        </p:nvGraphicFramePr>
        <p:xfrm>
          <a:off x="1109240" y="4436962"/>
          <a:ext cx="906683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415">
                  <a:extLst>
                    <a:ext uri="{9D8B030D-6E8A-4147-A177-3AD203B41FA5}">
                      <a16:colId xmlns:a16="http://schemas.microsoft.com/office/drawing/2014/main" val="2238792309"/>
                    </a:ext>
                  </a:extLst>
                </a:gridCol>
                <a:gridCol w="4533415">
                  <a:extLst>
                    <a:ext uri="{9D8B030D-6E8A-4147-A177-3AD203B41FA5}">
                      <a16:colId xmlns:a16="http://schemas.microsoft.com/office/drawing/2014/main" val="3133134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environments/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Contains build configuration options for particular target environments. By default there is an unnamed standard development environment and a production ("prod") environment.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98807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82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Angular</vt:lpstr>
      <vt:lpstr>Agenda</vt:lpstr>
      <vt:lpstr>Introduction- What is Angular ?</vt:lpstr>
      <vt:lpstr>Architecture</vt:lpstr>
      <vt:lpstr>Installation 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</vt:lpstr>
      <vt:lpstr>PowerPoint Presentation</vt:lpstr>
      <vt:lpstr>Data Binding</vt:lpstr>
      <vt:lpstr>Pipes</vt:lpstr>
      <vt:lpstr>Creating Custom Pipes:</vt:lpstr>
      <vt:lpstr>Two Phases</vt:lpstr>
      <vt:lpstr>Angular App's Flow-BootStraping  Phase</vt:lpstr>
      <vt:lpstr>Change Detection Phase</vt:lpstr>
      <vt:lpstr>Component LifeCycle</vt:lpstr>
      <vt:lpstr>ngOnChanges()</vt:lpstr>
      <vt:lpstr>ngOnInit()</vt:lpstr>
      <vt:lpstr>ngDoCheck()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269</cp:revision>
  <dcterms:created xsi:type="dcterms:W3CDTF">2022-04-12T15:00:50Z</dcterms:created>
  <dcterms:modified xsi:type="dcterms:W3CDTF">2022-04-18T09:57:53Z</dcterms:modified>
</cp:coreProperties>
</file>