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0"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8" autoAdjust="0"/>
    <p:restoredTop sz="94660"/>
  </p:normalViewPr>
  <p:slideViewPr>
    <p:cSldViewPr>
      <p:cViewPr varScale="1">
        <p:scale>
          <a:sx n="114" d="100"/>
          <a:sy n="114" d="100"/>
        </p:scale>
        <p:origin x="1386"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2287C9A-B922-460C-BDB6-2417702210CE}" type="datetimeFigureOut">
              <a:rPr lang="en-US" smtClean="0"/>
              <a:pPr/>
              <a:t>03-Aug-20</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F26358-0B59-4A48-9C18-D21ECE8A4F78}" type="slidenum">
              <a:rPr lang="en-US" smtClean="0"/>
              <a:pPr/>
              <a:t>‹#›</a:t>
            </a:fld>
            <a:endParaRPr lang="en-US"/>
          </a:p>
        </p:txBody>
      </p:sp>
    </p:spTree>
    <p:extLst>
      <p:ext uri="{BB962C8B-B14F-4D97-AF65-F5344CB8AC3E}">
        <p14:creationId xmlns:p14="http://schemas.microsoft.com/office/powerpoint/2010/main" val="67109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F26358-0B59-4A48-9C18-D21ECE8A4F78}" type="slidenum">
              <a:rPr lang="en-US" smtClean="0"/>
              <a:pPr/>
              <a:t>2</a:t>
            </a:fld>
            <a:endParaRPr lang="en-US"/>
          </a:p>
        </p:txBody>
      </p:sp>
    </p:spTree>
    <p:extLst>
      <p:ext uri="{BB962C8B-B14F-4D97-AF65-F5344CB8AC3E}">
        <p14:creationId xmlns:p14="http://schemas.microsoft.com/office/powerpoint/2010/main" val="199876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F26358-0B59-4A48-9C18-D21ECE8A4F78}"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03-Aug-20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03-Aug-20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03-Aug-20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u="heavy">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03-Aug-20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03-Aug-20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85010" y="90373"/>
            <a:ext cx="6173978" cy="848994"/>
          </a:xfrm>
          <a:prstGeom prst="rect">
            <a:avLst/>
          </a:prstGeom>
        </p:spPr>
        <p:txBody>
          <a:bodyPr wrap="square" lIns="0" tIns="0" rIns="0" bIns="0">
            <a:spAutoFit/>
          </a:bodyPr>
          <a:lstStyle>
            <a:lvl1pPr>
              <a:defRPr sz="2400" b="0" i="0" u="heavy">
                <a:solidFill>
                  <a:schemeClr val="bg1"/>
                </a:solidFill>
                <a:latin typeface="Calibri"/>
                <a:cs typeface="Calibri"/>
              </a:defRPr>
            </a:lvl1pPr>
          </a:lstStyle>
          <a:p>
            <a:endParaRPr/>
          </a:p>
        </p:txBody>
      </p:sp>
      <p:sp>
        <p:nvSpPr>
          <p:cNvPr id="3" name="Holder 3"/>
          <p:cNvSpPr>
            <a:spLocks noGrp="1"/>
          </p:cNvSpPr>
          <p:nvPr>
            <p:ph type="body" idx="1"/>
          </p:nvPr>
        </p:nvSpPr>
        <p:spPr>
          <a:xfrm>
            <a:off x="85140" y="1177036"/>
            <a:ext cx="8973718" cy="34258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03-Aug-20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jpeg"/><Relationship Id="rId4" Type="http://schemas.openxmlformats.org/officeDocument/2006/relationships/image" Target="../media/image4.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1219200"/>
          </a:xfrm>
          <a:custGeom>
            <a:avLst/>
            <a:gdLst/>
            <a:ahLst/>
            <a:cxnLst/>
            <a:rect l="l" t="t" r="r" b="b"/>
            <a:pathLst>
              <a:path w="9144000" h="1016635">
                <a:moveTo>
                  <a:pt x="0" y="1016508"/>
                </a:moveTo>
                <a:lnTo>
                  <a:pt x="9144000" y="1016508"/>
                </a:lnTo>
                <a:lnTo>
                  <a:pt x="9144000" y="0"/>
                </a:lnTo>
                <a:lnTo>
                  <a:pt x="0" y="0"/>
                </a:lnTo>
                <a:lnTo>
                  <a:pt x="0" y="1016508"/>
                </a:lnTo>
                <a:close/>
              </a:path>
            </a:pathLst>
          </a:custGeom>
          <a:solidFill>
            <a:srgbClr val="2D75B6"/>
          </a:solidFill>
        </p:spPr>
        <p:txBody>
          <a:bodyPr wrap="square" lIns="0" tIns="0" rIns="0" bIns="0" rtlCol="0"/>
          <a:lstStyle/>
          <a:p>
            <a:endParaRPr/>
          </a:p>
        </p:txBody>
      </p:sp>
      <p:sp>
        <p:nvSpPr>
          <p:cNvPr id="4" name="object 4"/>
          <p:cNvSpPr txBox="1">
            <a:spLocks noGrp="1"/>
          </p:cNvSpPr>
          <p:nvPr>
            <p:ph type="title"/>
          </p:nvPr>
        </p:nvSpPr>
        <p:spPr>
          <a:xfrm>
            <a:off x="988822" y="90373"/>
            <a:ext cx="6173978" cy="848994"/>
          </a:xfrm>
          <a:prstGeom prst="rect">
            <a:avLst/>
          </a:prstGeom>
        </p:spPr>
        <p:txBody>
          <a:bodyPr vert="horz" wrap="square" lIns="0" tIns="12700" rIns="0" bIns="0" rtlCol="0">
            <a:spAutoFit/>
          </a:bodyPr>
          <a:lstStyle/>
          <a:p>
            <a:pPr marL="24130" algn="l">
              <a:lnSpc>
                <a:spcPct val="100000"/>
              </a:lnSpc>
              <a:spcBef>
                <a:spcPts val="100"/>
              </a:spcBef>
            </a:pPr>
            <a:r>
              <a:rPr sz="5400" b="0" spc="-40" dirty="0">
                <a:latin typeface="Calibri Light"/>
                <a:cs typeface="Calibri Light"/>
              </a:rPr>
              <a:t>Smart </a:t>
            </a:r>
            <a:r>
              <a:rPr sz="5400" b="0" spc="-25" dirty="0">
                <a:latin typeface="Calibri Light"/>
                <a:cs typeface="Calibri Light"/>
              </a:rPr>
              <a:t>India</a:t>
            </a:r>
            <a:r>
              <a:rPr sz="5400" b="0" spc="-229" dirty="0">
                <a:latin typeface="Calibri Light"/>
                <a:cs typeface="Calibri Light"/>
              </a:rPr>
              <a:t> </a:t>
            </a:r>
            <a:r>
              <a:rPr sz="5400" b="0" spc="-60" dirty="0">
                <a:latin typeface="Calibri Light"/>
                <a:cs typeface="Calibri Light"/>
              </a:rPr>
              <a:t>Hackathon</a:t>
            </a:r>
            <a:endParaRPr sz="5400" dirty="0">
              <a:latin typeface="Calibri Light"/>
              <a:cs typeface="Calibri Light"/>
            </a:endParaRPr>
          </a:p>
        </p:txBody>
      </p:sp>
      <p:sp>
        <p:nvSpPr>
          <p:cNvPr id="5" name="object 5"/>
          <p:cNvSpPr txBox="1"/>
          <p:nvPr/>
        </p:nvSpPr>
        <p:spPr>
          <a:xfrm>
            <a:off x="304800" y="1752600"/>
            <a:ext cx="8525460" cy="4957639"/>
          </a:xfrm>
          <a:prstGeom prst="rect">
            <a:avLst/>
          </a:prstGeom>
        </p:spPr>
        <p:txBody>
          <a:bodyPr vert="horz" wrap="square" lIns="0" tIns="12065" rIns="0" bIns="0" rtlCol="0">
            <a:spAutoFit/>
          </a:bodyPr>
          <a:lstStyle/>
          <a:p>
            <a:pPr marL="12700" marR="1458595">
              <a:lnSpc>
                <a:spcPct val="113900"/>
              </a:lnSpc>
              <a:spcBef>
                <a:spcPts val="95"/>
              </a:spcBef>
              <a:tabLst>
                <a:tab pos="2830830" algn="l"/>
                <a:tab pos="3068320" algn="l"/>
              </a:tabLst>
            </a:pPr>
            <a:r>
              <a:rPr sz="2800" spc="-15" dirty="0">
                <a:latin typeface="Calibri"/>
                <a:cs typeface="Calibri"/>
              </a:rPr>
              <a:t>Ministry</a:t>
            </a:r>
            <a:r>
              <a:rPr sz="2800" spc="65" dirty="0">
                <a:latin typeface="Calibri"/>
                <a:cs typeface="Calibri"/>
              </a:rPr>
              <a:t> </a:t>
            </a:r>
            <a:r>
              <a:rPr sz="2800" spc="-15" dirty="0">
                <a:latin typeface="Calibri"/>
                <a:cs typeface="Calibri"/>
              </a:rPr>
              <a:t>Category:	</a:t>
            </a:r>
            <a:r>
              <a:rPr sz="2800" spc="-20" dirty="0">
                <a:solidFill>
                  <a:srgbClr val="843B0C"/>
                </a:solidFill>
                <a:latin typeface="Calibri"/>
                <a:cs typeface="Calibri"/>
              </a:rPr>
              <a:t>Central</a:t>
            </a:r>
            <a:r>
              <a:rPr sz="2800" spc="-75" dirty="0">
                <a:solidFill>
                  <a:srgbClr val="843B0C"/>
                </a:solidFill>
                <a:latin typeface="Calibri"/>
                <a:cs typeface="Calibri"/>
              </a:rPr>
              <a:t> </a:t>
            </a:r>
            <a:r>
              <a:rPr sz="2800" spc="-10">
                <a:solidFill>
                  <a:srgbClr val="843B0C"/>
                </a:solidFill>
                <a:latin typeface="Calibri"/>
                <a:cs typeface="Calibri"/>
              </a:rPr>
              <a:t>Ministry  </a:t>
            </a:r>
            <a:endParaRPr lang="en-US" sz="2800" spc="-10" dirty="0">
              <a:solidFill>
                <a:srgbClr val="843B0C"/>
              </a:solidFill>
              <a:latin typeface="Calibri"/>
              <a:cs typeface="Calibri"/>
            </a:endParaRPr>
          </a:p>
          <a:p>
            <a:pPr marL="12700" marR="1458595">
              <a:lnSpc>
                <a:spcPct val="113900"/>
              </a:lnSpc>
              <a:spcBef>
                <a:spcPts val="95"/>
              </a:spcBef>
              <a:tabLst>
                <a:tab pos="2830830" algn="l"/>
                <a:tab pos="3068320" algn="l"/>
              </a:tabLst>
            </a:pPr>
            <a:r>
              <a:rPr sz="2800" spc="-15" dirty="0">
                <a:latin typeface="Calibri"/>
                <a:cs typeface="Calibri"/>
              </a:rPr>
              <a:t>Problem</a:t>
            </a:r>
            <a:r>
              <a:rPr sz="2800" spc="25" dirty="0">
                <a:latin typeface="Calibri"/>
                <a:cs typeface="Calibri"/>
              </a:rPr>
              <a:t> </a:t>
            </a:r>
            <a:r>
              <a:rPr sz="2800" spc="-15" dirty="0">
                <a:latin typeface="Calibri"/>
                <a:cs typeface="Calibri"/>
              </a:rPr>
              <a:t>Statement:	</a:t>
            </a:r>
            <a:r>
              <a:rPr lang="en-US" sz="2800" spc="-70" dirty="0">
                <a:solidFill>
                  <a:srgbClr val="843B0C"/>
                </a:solidFill>
                <a:latin typeface="Calibri"/>
                <a:cs typeface="Calibri"/>
              </a:rPr>
              <a:t>Air/Water Turbidity</a:t>
            </a:r>
          </a:p>
          <a:p>
            <a:pPr marL="12700" marR="1458595">
              <a:lnSpc>
                <a:spcPct val="113900"/>
              </a:lnSpc>
              <a:spcBef>
                <a:spcPts val="95"/>
              </a:spcBef>
              <a:tabLst>
                <a:tab pos="2830830" algn="l"/>
                <a:tab pos="3068320" algn="l"/>
              </a:tabLst>
            </a:pPr>
            <a:r>
              <a:rPr lang="en-US" sz="2800" spc="-70" dirty="0">
                <a:solidFill>
                  <a:srgbClr val="843B0C"/>
                </a:solidFill>
                <a:latin typeface="Calibri"/>
                <a:cs typeface="Calibri"/>
              </a:rPr>
              <a:t>                                          </a:t>
            </a:r>
            <a:r>
              <a:rPr lang="en-US" sz="2800" spc="-70" dirty="0">
                <a:solidFill>
                  <a:srgbClr val="843B0C"/>
                </a:solidFill>
                <a:cs typeface="Calibri"/>
              </a:rPr>
              <a:t>E</a:t>
            </a:r>
            <a:r>
              <a:rPr lang="en-US" sz="2800" spc="-70" dirty="0" smtClean="0">
                <a:solidFill>
                  <a:srgbClr val="843B0C"/>
                </a:solidFill>
                <a:cs typeface="Calibri"/>
              </a:rPr>
              <a:t>stimation </a:t>
            </a:r>
            <a:r>
              <a:rPr lang="en-US" sz="2800" spc="-70" dirty="0">
                <a:solidFill>
                  <a:srgbClr val="843B0C"/>
                </a:solidFill>
                <a:cs typeface="Calibri"/>
              </a:rPr>
              <a:t>using mobile App</a:t>
            </a:r>
            <a:endParaRPr sz="2800" dirty="0">
              <a:latin typeface="Calibri"/>
              <a:cs typeface="Calibri"/>
            </a:endParaRPr>
          </a:p>
          <a:p>
            <a:pPr marL="12700">
              <a:lnSpc>
                <a:spcPct val="100000"/>
              </a:lnSpc>
              <a:spcBef>
                <a:spcPts val="459"/>
              </a:spcBef>
            </a:pPr>
            <a:r>
              <a:rPr sz="2800" spc="-15" dirty="0">
                <a:latin typeface="Calibri"/>
                <a:cs typeface="Calibri"/>
              </a:rPr>
              <a:t>Problem </a:t>
            </a:r>
            <a:r>
              <a:rPr sz="2800" spc="-10" dirty="0">
                <a:latin typeface="Calibri"/>
                <a:cs typeface="Calibri"/>
              </a:rPr>
              <a:t>Code:</a:t>
            </a:r>
            <a:r>
              <a:rPr sz="2800" spc="55" dirty="0">
                <a:latin typeface="Calibri"/>
                <a:cs typeface="Calibri"/>
              </a:rPr>
              <a:t> </a:t>
            </a:r>
            <a:r>
              <a:rPr lang="en-US" sz="2800" spc="-5" dirty="0" smtClean="0">
                <a:solidFill>
                  <a:srgbClr val="843B0C"/>
                </a:solidFill>
                <a:latin typeface="Calibri"/>
                <a:cs typeface="Calibri"/>
              </a:rPr>
              <a:t>NM370</a:t>
            </a:r>
          </a:p>
          <a:p>
            <a:pPr marL="12700">
              <a:lnSpc>
                <a:spcPct val="100000"/>
              </a:lnSpc>
              <a:spcBef>
                <a:spcPts val="459"/>
              </a:spcBef>
            </a:pPr>
            <a:endParaRPr sz="2800" dirty="0">
              <a:latin typeface="Calibri"/>
              <a:cs typeface="Calibri"/>
            </a:endParaRPr>
          </a:p>
          <a:p>
            <a:pPr marL="12700" marR="1408430">
              <a:lnSpc>
                <a:spcPct val="113799"/>
              </a:lnSpc>
              <a:spcBef>
                <a:spcPts val="5"/>
              </a:spcBef>
            </a:pPr>
            <a:r>
              <a:rPr sz="2800" spc="-65" dirty="0">
                <a:latin typeface="Calibri"/>
                <a:cs typeface="Calibri"/>
              </a:rPr>
              <a:t>Team </a:t>
            </a:r>
            <a:r>
              <a:rPr sz="2800" spc="-5" dirty="0">
                <a:latin typeface="Calibri"/>
                <a:cs typeface="Calibri"/>
              </a:rPr>
              <a:t>Name: </a:t>
            </a:r>
            <a:r>
              <a:rPr lang="en-US" sz="2800" spc="-10" dirty="0">
                <a:solidFill>
                  <a:srgbClr val="843B0C"/>
                </a:solidFill>
                <a:latin typeface="Calibri"/>
                <a:cs typeface="Calibri"/>
              </a:rPr>
              <a:t>Generation </a:t>
            </a:r>
            <a:r>
              <a:rPr lang="en-US" sz="2800" spc="-10" dirty="0" smtClean="0">
                <a:solidFill>
                  <a:srgbClr val="843B0C"/>
                </a:solidFill>
                <a:latin typeface="Calibri"/>
                <a:cs typeface="Calibri"/>
              </a:rPr>
              <a:t>Teens</a:t>
            </a:r>
          </a:p>
          <a:p>
            <a:pPr marL="12700" marR="1408430">
              <a:lnSpc>
                <a:spcPct val="113799"/>
              </a:lnSpc>
              <a:spcBef>
                <a:spcPts val="5"/>
              </a:spcBef>
            </a:pPr>
            <a:endParaRPr lang="en-US" sz="2800" spc="-10" dirty="0">
              <a:solidFill>
                <a:srgbClr val="843B0C"/>
              </a:solidFill>
              <a:latin typeface="Calibri"/>
              <a:cs typeface="Calibri"/>
            </a:endParaRPr>
          </a:p>
          <a:p>
            <a:pPr marL="12700" marR="1408430">
              <a:lnSpc>
                <a:spcPct val="113799"/>
              </a:lnSpc>
              <a:spcBef>
                <a:spcPts val="5"/>
              </a:spcBef>
            </a:pPr>
            <a:r>
              <a:rPr sz="2800" spc="-65" dirty="0">
                <a:latin typeface="Calibri"/>
                <a:cs typeface="Calibri"/>
              </a:rPr>
              <a:t>Team </a:t>
            </a:r>
            <a:r>
              <a:rPr sz="2800" spc="-10" dirty="0">
                <a:latin typeface="Calibri"/>
                <a:cs typeface="Calibri"/>
              </a:rPr>
              <a:t>Leader </a:t>
            </a:r>
            <a:r>
              <a:rPr sz="2800" spc="-5" dirty="0">
                <a:latin typeface="Calibri"/>
                <a:cs typeface="Calibri"/>
              </a:rPr>
              <a:t>Name: </a:t>
            </a:r>
            <a:r>
              <a:rPr lang="en-US" sz="2800" spc="-20" dirty="0">
                <a:solidFill>
                  <a:srgbClr val="843B0C"/>
                </a:solidFill>
                <a:latin typeface="Calibri"/>
                <a:cs typeface="Calibri"/>
              </a:rPr>
              <a:t>Kartik Jain </a:t>
            </a:r>
            <a:endParaRPr lang="en-US" sz="2800" spc="-20" dirty="0" smtClean="0">
              <a:solidFill>
                <a:srgbClr val="843B0C"/>
              </a:solidFill>
              <a:latin typeface="Calibri"/>
              <a:cs typeface="Calibri"/>
            </a:endParaRPr>
          </a:p>
          <a:p>
            <a:pPr marL="12700" marR="1408430">
              <a:lnSpc>
                <a:spcPct val="113799"/>
              </a:lnSpc>
              <a:spcBef>
                <a:spcPts val="5"/>
              </a:spcBef>
            </a:pPr>
            <a:endParaRPr lang="en-US" sz="2800" spc="-20" dirty="0">
              <a:solidFill>
                <a:srgbClr val="843B0C"/>
              </a:solidFill>
              <a:latin typeface="Calibri"/>
              <a:cs typeface="Calibri"/>
            </a:endParaRPr>
          </a:p>
          <a:p>
            <a:pPr marL="12700" marR="1408430">
              <a:lnSpc>
                <a:spcPct val="113799"/>
              </a:lnSpc>
              <a:spcBef>
                <a:spcPts val="5"/>
              </a:spcBef>
            </a:pPr>
            <a:r>
              <a:rPr sz="2800" spc="-10" dirty="0">
                <a:latin typeface="Calibri"/>
                <a:cs typeface="Calibri"/>
              </a:rPr>
              <a:t>College Code:</a:t>
            </a:r>
            <a:r>
              <a:rPr sz="2800" spc="5" dirty="0">
                <a:latin typeface="Calibri"/>
                <a:cs typeface="Calibri"/>
              </a:rPr>
              <a:t> </a:t>
            </a:r>
            <a:r>
              <a:rPr sz="2800" dirty="0">
                <a:solidFill>
                  <a:srgbClr val="843B0C"/>
                </a:solidFill>
                <a:latin typeface="Calibri"/>
                <a:cs typeface="Calibri"/>
              </a:rPr>
              <a:t>1-3512866904</a:t>
            </a:r>
            <a:endParaRPr sz="2800" dirty="0">
              <a:latin typeface="Calibri"/>
              <a:cs typeface="Calibri"/>
            </a:endParaRPr>
          </a:p>
        </p:txBody>
      </p:sp>
      <p:pic>
        <p:nvPicPr>
          <p:cNvPr id="8" name="Picture 7" descr="Smart-India-Hackathon-1.jpg"/>
          <p:cNvPicPr>
            <a:picLocks noChangeAspect="1"/>
          </p:cNvPicPr>
          <p:nvPr/>
        </p:nvPicPr>
        <p:blipFill>
          <a:blip r:embed="rId3" cstate="print"/>
          <a:stretch>
            <a:fillRect/>
          </a:stretch>
        </p:blipFill>
        <p:spPr>
          <a:xfrm>
            <a:off x="7696200" y="0"/>
            <a:ext cx="1447800"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1" y="0"/>
            <a:ext cx="9131935" cy="908685"/>
          </a:xfrm>
          <a:custGeom>
            <a:avLst/>
            <a:gdLst/>
            <a:ahLst/>
            <a:cxnLst/>
            <a:rect l="l" t="t" r="r" b="b"/>
            <a:pathLst>
              <a:path w="9131935" h="908685">
                <a:moveTo>
                  <a:pt x="0" y="908303"/>
                </a:moveTo>
                <a:lnTo>
                  <a:pt x="9131808" y="908303"/>
                </a:lnTo>
                <a:lnTo>
                  <a:pt x="9131808" y="0"/>
                </a:lnTo>
                <a:lnTo>
                  <a:pt x="0" y="0"/>
                </a:lnTo>
                <a:lnTo>
                  <a:pt x="0" y="908303"/>
                </a:lnTo>
                <a:close/>
              </a:path>
            </a:pathLst>
          </a:custGeom>
          <a:solidFill>
            <a:srgbClr val="2D75B6"/>
          </a:solidFill>
        </p:spPr>
        <p:txBody>
          <a:bodyPr wrap="square" lIns="0" tIns="0" rIns="0" bIns="0" rtlCol="0"/>
          <a:lstStyle/>
          <a:p>
            <a:endParaRPr/>
          </a:p>
        </p:txBody>
      </p:sp>
      <p:sp>
        <p:nvSpPr>
          <p:cNvPr id="3" name="object 3"/>
          <p:cNvSpPr txBox="1">
            <a:spLocks noGrp="1"/>
          </p:cNvSpPr>
          <p:nvPr>
            <p:ph type="title"/>
          </p:nvPr>
        </p:nvSpPr>
        <p:spPr>
          <a:xfrm>
            <a:off x="2623185" y="74117"/>
            <a:ext cx="3472815" cy="635000"/>
          </a:xfrm>
          <a:prstGeom prst="rect">
            <a:avLst/>
          </a:prstGeom>
        </p:spPr>
        <p:txBody>
          <a:bodyPr vert="horz" wrap="square" lIns="0" tIns="12065" rIns="0" bIns="0" rtlCol="0">
            <a:spAutoFit/>
          </a:bodyPr>
          <a:lstStyle/>
          <a:p>
            <a:pPr marL="12700">
              <a:lnSpc>
                <a:spcPct val="100000"/>
              </a:lnSpc>
              <a:spcBef>
                <a:spcPts val="95"/>
              </a:spcBef>
            </a:pPr>
            <a:r>
              <a:rPr sz="4000" b="0" spc="-25" dirty="0">
                <a:latin typeface="Calibri Light"/>
                <a:cs typeface="Calibri Light"/>
              </a:rPr>
              <a:t>Prototype</a:t>
            </a:r>
            <a:r>
              <a:rPr sz="4000" b="0" spc="-65" dirty="0">
                <a:latin typeface="Calibri Light"/>
                <a:cs typeface="Calibri Light"/>
              </a:rPr>
              <a:t> </a:t>
            </a:r>
            <a:r>
              <a:rPr sz="4000" b="0" spc="-5" dirty="0">
                <a:latin typeface="Calibri Light"/>
                <a:cs typeface="Calibri Light"/>
              </a:rPr>
              <a:t>Model</a:t>
            </a:r>
            <a:endParaRPr sz="4000" dirty="0">
              <a:latin typeface="Calibri Light"/>
              <a:cs typeface="Calibri Light"/>
            </a:endParaRPr>
          </a:p>
        </p:txBody>
      </p:sp>
      <p:sp>
        <p:nvSpPr>
          <p:cNvPr id="20" name="object 20"/>
          <p:cNvSpPr txBox="1"/>
          <p:nvPr/>
        </p:nvSpPr>
        <p:spPr>
          <a:xfrm>
            <a:off x="381000" y="6172200"/>
            <a:ext cx="1368146" cy="566822"/>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Calibri"/>
                <a:cs typeface="Calibri"/>
              </a:rPr>
              <a:t>Google Location API</a:t>
            </a:r>
            <a:endParaRPr sz="1800">
              <a:latin typeface="Calibri"/>
              <a:cs typeface="Calibri"/>
            </a:endParaRPr>
          </a:p>
        </p:txBody>
      </p:sp>
      <p:sp>
        <p:nvSpPr>
          <p:cNvPr id="21" name="object 21"/>
          <p:cNvSpPr txBox="1"/>
          <p:nvPr/>
        </p:nvSpPr>
        <p:spPr>
          <a:xfrm>
            <a:off x="228600" y="2362200"/>
            <a:ext cx="533400" cy="299720"/>
          </a:xfrm>
          <a:prstGeom prst="rect">
            <a:avLst/>
          </a:prstGeom>
        </p:spPr>
        <p:txBody>
          <a:bodyPr vert="horz" wrap="square" lIns="0" tIns="12700" rIns="0" bIns="0" rtlCol="0">
            <a:spAutoFit/>
          </a:bodyPr>
          <a:lstStyle/>
          <a:p>
            <a:pPr marL="12700">
              <a:lnSpc>
                <a:spcPct val="100000"/>
              </a:lnSpc>
              <a:spcBef>
                <a:spcPts val="100"/>
              </a:spcBef>
            </a:pPr>
            <a:r>
              <a:rPr lang="en-US" sz="1800" spc="-5" dirty="0">
                <a:latin typeface="Calibri"/>
                <a:cs typeface="Calibri"/>
              </a:rPr>
              <a:t>Sun</a:t>
            </a:r>
            <a:endParaRPr sz="1800">
              <a:latin typeface="Calibri"/>
              <a:cs typeface="Calibri"/>
            </a:endParaRPr>
          </a:p>
        </p:txBody>
      </p:sp>
      <p:sp>
        <p:nvSpPr>
          <p:cNvPr id="23" name="object 23"/>
          <p:cNvSpPr txBox="1"/>
          <p:nvPr/>
        </p:nvSpPr>
        <p:spPr>
          <a:xfrm>
            <a:off x="7848600" y="6248400"/>
            <a:ext cx="1219200" cy="289823"/>
          </a:xfrm>
          <a:prstGeom prst="rect">
            <a:avLst/>
          </a:prstGeom>
        </p:spPr>
        <p:txBody>
          <a:bodyPr vert="horz" wrap="square" lIns="0" tIns="12700" rIns="0" bIns="0" rtlCol="0">
            <a:spAutoFit/>
          </a:bodyPr>
          <a:lstStyle/>
          <a:p>
            <a:pPr marL="12700">
              <a:lnSpc>
                <a:spcPct val="100000"/>
              </a:lnSpc>
              <a:spcBef>
                <a:spcPts val="100"/>
              </a:spcBef>
            </a:pPr>
            <a:r>
              <a:rPr lang="en-US" sz="1800" spc="-10" dirty="0">
                <a:latin typeface="Calibri"/>
                <a:cs typeface="Calibri"/>
              </a:rPr>
              <a:t>Turbid Water</a:t>
            </a:r>
            <a:endParaRPr sz="1800">
              <a:latin typeface="Calibri"/>
              <a:cs typeface="Calibri"/>
            </a:endParaRPr>
          </a:p>
        </p:txBody>
      </p:sp>
      <p:sp>
        <p:nvSpPr>
          <p:cNvPr id="25" name="object 25"/>
          <p:cNvSpPr txBox="1"/>
          <p:nvPr/>
        </p:nvSpPr>
        <p:spPr>
          <a:xfrm>
            <a:off x="3810000" y="6283960"/>
            <a:ext cx="1073785" cy="574040"/>
          </a:xfrm>
          <a:prstGeom prst="rect">
            <a:avLst/>
          </a:prstGeom>
        </p:spPr>
        <p:txBody>
          <a:bodyPr vert="horz" wrap="square" lIns="0" tIns="12700" rIns="0" bIns="0" rtlCol="0">
            <a:spAutoFit/>
          </a:bodyPr>
          <a:lstStyle/>
          <a:p>
            <a:pPr marL="12700" marR="5080" indent="198120">
              <a:lnSpc>
                <a:spcPct val="100000"/>
              </a:lnSpc>
              <a:spcBef>
                <a:spcPts val="100"/>
              </a:spcBef>
            </a:pPr>
            <a:r>
              <a:rPr sz="1800" spc="-5" dirty="0">
                <a:latin typeface="Calibri"/>
                <a:cs typeface="Calibri"/>
              </a:rPr>
              <a:t>Mobile  </a:t>
            </a:r>
            <a:r>
              <a:rPr sz="1800" dirty="0">
                <a:latin typeface="Calibri"/>
                <a:cs typeface="Calibri"/>
              </a:rPr>
              <a:t>Ap</a:t>
            </a:r>
            <a:r>
              <a:rPr sz="1800" spc="5" dirty="0">
                <a:latin typeface="Calibri"/>
                <a:cs typeface="Calibri"/>
              </a:rPr>
              <a:t>p</a:t>
            </a:r>
            <a:r>
              <a:rPr sz="1800" spc="-5" dirty="0">
                <a:latin typeface="Calibri"/>
                <a:cs typeface="Calibri"/>
              </a:rPr>
              <a:t>li</a:t>
            </a:r>
            <a:r>
              <a:rPr sz="1800" spc="-20" dirty="0">
                <a:latin typeface="Calibri"/>
                <a:cs typeface="Calibri"/>
              </a:rPr>
              <a:t>c</a:t>
            </a:r>
            <a:r>
              <a:rPr sz="1800" spc="-15"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a:t>
            </a:r>
            <a:endParaRPr sz="1800">
              <a:latin typeface="Calibri"/>
              <a:cs typeface="Calibri"/>
            </a:endParaRPr>
          </a:p>
        </p:txBody>
      </p:sp>
      <p:pic>
        <p:nvPicPr>
          <p:cNvPr id="33" name="Picture 32" descr="76608161d143a7d27f20cdcc336bc09c-sun-sharp-rays-big-and-small-icon-by-vexels.png"/>
          <p:cNvPicPr>
            <a:picLocks noChangeAspect="1"/>
          </p:cNvPicPr>
          <p:nvPr/>
        </p:nvPicPr>
        <p:blipFill>
          <a:blip r:embed="rId3"/>
          <a:stretch>
            <a:fillRect/>
          </a:stretch>
        </p:blipFill>
        <p:spPr>
          <a:xfrm>
            <a:off x="-152400" y="1066800"/>
            <a:ext cx="1524000" cy="1524000"/>
          </a:xfrm>
          <a:prstGeom prst="rect">
            <a:avLst/>
          </a:prstGeom>
        </p:spPr>
      </p:pic>
      <p:pic>
        <p:nvPicPr>
          <p:cNvPr id="34" name="Picture 33" descr="index.jfif"/>
          <p:cNvPicPr>
            <a:picLocks noChangeAspect="1"/>
          </p:cNvPicPr>
          <p:nvPr/>
        </p:nvPicPr>
        <p:blipFill>
          <a:blip r:embed="rId4"/>
          <a:stretch>
            <a:fillRect/>
          </a:stretch>
        </p:blipFill>
        <p:spPr>
          <a:xfrm>
            <a:off x="3962400" y="1143000"/>
            <a:ext cx="1112704" cy="1371600"/>
          </a:xfrm>
          <a:prstGeom prst="rect">
            <a:avLst/>
          </a:prstGeom>
        </p:spPr>
      </p:pic>
      <p:pic>
        <p:nvPicPr>
          <p:cNvPr id="35" name="Picture 34" descr="google-maps-png-google-maps-logo-900.png"/>
          <p:cNvPicPr>
            <a:picLocks noChangeAspect="1"/>
          </p:cNvPicPr>
          <p:nvPr/>
        </p:nvPicPr>
        <p:blipFill>
          <a:blip r:embed="rId5" cstate="print"/>
          <a:stretch>
            <a:fillRect/>
          </a:stretch>
        </p:blipFill>
        <p:spPr>
          <a:xfrm>
            <a:off x="381000" y="5029200"/>
            <a:ext cx="1123035" cy="1143000"/>
          </a:xfrm>
          <a:prstGeom prst="rect">
            <a:avLst/>
          </a:prstGeom>
        </p:spPr>
      </p:pic>
      <p:pic>
        <p:nvPicPr>
          <p:cNvPr id="37" name="Picture 36" descr="a6f28d902481c566fe3630759d4f75aa.png"/>
          <p:cNvPicPr>
            <a:picLocks noChangeAspect="1"/>
          </p:cNvPicPr>
          <p:nvPr/>
        </p:nvPicPr>
        <p:blipFill>
          <a:blip r:embed="rId6" cstate="print"/>
          <a:stretch>
            <a:fillRect/>
          </a:stretch>
        </p:blipFill>
        <p:spPr>
          <a:xfrm>
            <a:off x="4038600" y="5257800"/>
            <a:ext cx="990600" cy="990600"/>
          </a:xfrm>
          <a:prstGeom prst="rect">
            <a:avLst/>
          </a:prstGeom>
        </p:spPr>
      </p:pic>
      <p:cxnSp>
        <p:nvCxnSpPr>
          <p:cNvPr id="41" name="Straight Arrow Connector 40"/>
          <p:cNvCxnSpPr/>
          <p:nvPr/>
        </p:nvCxnSpPr>
        <p:spPr>
          <a:xfrm rot="10800000">
            <a:off x="1524002" y="5867400"/>
            <a:ext cx="2514599"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43" name="Straight Arrow Connector 42"/>
          <p:cNvCxnSpPr/>
          <p:nvPr/>
        </p:nvCxnSpPr>
        <p:spPr>
          <a:xfrm>
            <a:off x="1524000" y="6019800"/>
            <a:ext cx="25908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47" name="object 25"/>
          <p:cNvSpPr txBox="1"/>
          <p:nvPr/>
        </p:nvSpPr>
        <p:spPr>
          <a:xfrm>
            <a:off x="1447800" y="5410200"/>
            <a:ext cx="2209800" cy="456535"/>
          </a:xfrm>
          <a:prstGeom prst="rect">
            <a:avLst/>
          </a:prstGeom>
        </p:spPr>
        <p:txBody>
          <a:bodyPr vert="horz" wrap="square" lIns="0" tIns="12700" rIns="0" bIns="0" rtlCol="0">
            <a:spAutoFit/>
          </a:bodyPr>
          <a:lstStyle/>
          <a:p>
            <a:pPr marL="12700" marR="5080" indent="198120">
              <a:lnSpc>
                <a:spcPct val="100000"/>
              </a:lnSpc>
              <a:spcBef>
                <a:spcPts val="100"/>
              </a:spcBef>
            </a:pPr>
            <a:r>
              <a:rPr lang="en-US" sz="1400" b="1" spc="-5" dirty="0">
                <a:latin typeface="Calibri"/>
                <a:cs typeface="Calibri"/>
              </a:rPr>
              <a:t>Request for </a:t>
            </a:r>
          </a:p>
          <a:p>
            <a:pPr marL="12700" marR="5080" indent="198120">
              <a:lnSpc>
                <a:spcPct val="100000"/>
              </a:lnSpc>
              <a:spcBef>
                <a:spcPts val="100"/>
              </a:spcBef>
            </a:pPr>
            <a:r>
              <a:rPr lang="en-US" sz="1400" b="1" spc="-5" dirty="0">
                <a:latin typeface="Calibri"/>
                <a:cs typeface="Calibri"/>
              </a:rPr>
              <a:t>Location(Long &amp; Lat)</a:t>
            </a:r>
            <a:endParaRPr sz="1400" b="1">
              <a:latin typeface="Calibri"/>
              <a:cs typeface="Calibri"/>
            </a:endParaRPr>
          </a:p>
        </p:txBody>
      </p:sp>
      <p:sp>
        <p:nvSpPr>
          <p:cNvPr id="48" name="object 25"/>
          <p:cNvSpPr txBox="1"/>
          <p:nvPr/>
        </p:nvSpPr>
        <p:spPr>
          <a:xfrm>
            <a:off x="1676400" y="6096000"/>
            <a:ext cx="1981200" cy="259045"/>
          </a:xfrm>
          <a:prstGeom prst="rect">
            <a:avLst/>
          </a:prstGeom>
        </p:spPr>
        <p:txBody>
          <a:bodyPr vert="horz" wrap="square" lIns="0" tIns="12700" rIns="0" bIns="0" rtlCol="0">
            <a:spAutoFit/>
          </a:bodyPr>
          <a:lstStyle/>
          <a:p>
            <a:pPr marL="12700" marR="5080" indent="198120">
              <a:lnSpc>
                <a:spcPct val="100000"/>
              </a:lnSpc>
              <a:spcBef>
                <a:spcPts val="100"/>
              </a:spcBef>
            </a:pPr>
            <a:r>
              <a:rPr lang="en-US" sz="1600" b="1" spc="-5" dirty="0">
                <a:latin typeface="Calibri"/>
                <a:cs typeface="Calibri"/>
              </a:rPr>
              <a:t>Get the Location</a:t>
            </a:r>
            <a:endParaRPr sz="1600" b="1">
              <a:latin typeface="Calibri"/>
              <a:cs typeface="Calibri"/>
            </a:endParaRPr>
          </a:p>
        </p:txBody>
      </p:sp>
      <p:cxnSp>
        <p:nvCxnSpPr>
          <p:cNvPr id="49" name="Straight Arrow Connector 48"/>
          <p:cNvCxnSpPr/>
          <p:nvPr/>
        </p:nvCxnSpPr>
        <p:spPr>
          <a:xfrm>
            <a:off x="3200400" y="1752600"/>
            <a:ext cx="6858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2" name="Straight Arrow Connector 51"/>
          <p:cNvCxnSpPr/>
          <p:nvPr/>
        </p:nvCxnSpPr>
        <p:spPr>
          <a:xfrm rot="5400000">
            <a:off x="3429001" y="3886199"/>
            <a:ext cx="2743200" cy="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5" name="Straight Arrow Connector 54"/>
          <p:cNvCxnSpPr/>
          <p:nvPr/>
        </p:nvCxnSpPr>
        <p:spPr>
          <a:xfrm rot="16200000" flipV="1">
            <a:off x="1181100" y="2552700"/>
            <a:ext cx="3124200" cy="28956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60" name="object 25"/>
          <p:cNvSpPr txBox="1"/>
          <p:nvPr/>
        </p:nvSpPr>
        <p:spPr>
          <a:xfrm rot="2820709">
            <a:off x="1192135" y="3654063"/>
            <a:ext cx="4048081" cy="228268"/>
          </a:xfrm>
          <a:prstGeom prst="rect">
            <a:avLst/>
          </a:prstGeom>
        </p:spPr>
        <p:txBody>
          <a:bodyPr vert="horz" wrap="square" lIns="0" tIns="12700" rIns="0" bIns="0" rtlCol="0">
            <a:spAutoFit/>
          </a:bodyPr>
          <a:lstStyle/>
          <a:p>
            <a:r>
              <a:rPr lang="en-US" sz="1400" b="1" dirty="0"/>
              <a:t>Calculate Zenith Angle by time and lat &amp; Long</a:t>
            </a:r>
          </a:p>
        </p:txBody>
      </p:sp>
      <p:pic>
        <p:nvPicPr>
          <p:cNvPr id="61" name="Picture 60" descr="72288879-the-turbid-water-in-the-pond-in-the-middle-of-the-field-during-the-dry-season-.jpg"/>
          <p:cNvPicPr>
            <a:picLocks noChangeAspect="1"/>
          </p:cNvPicPr>
          <p:nvPr/>
        </p:nvPicPr>
        <p:blipFill>
          <a:blip r:embed="rId7" cstate="print"/>
          <a:stretch>
            <a:fillRect/>
          </a:stretch>
        </p:blipFill>
        <p:spPr>
          <a:xfrm>
            <a:off x="8305800" y="5105400"/>
            <a:ext cx="587438" cy="1084502"/>
          </a:xfrm>
          <a:prstGeom prst="rect">
            <a:avLst/>
          </a:prstGeom>
        </p:spPr>
      </p:pic>
      <p:cxnSp>
        <p:nvCxnSpPr>
          <p:cNvPr id="63" name="Straight Arrow Connector 62"/>
          <p:cNvCxnSpPr/>
          <p:nvPr/>
        </p:nvCxnSpPr>
        <p:spPr>
          <a:xfrm flipV="1">
            <a:off x="5105400" y="5791200"/>
            <a:ext cx="3200400" cy="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68" name="object 25"/>
          <p:cNvSpPr txBox="1"/>
          <p:nvPr/>
        </p:nvSpPr>
        <p:spPr>
          <a:xfrm>
            <a:off x="5187341" y="5465780"/>
            <a:ext cx="2590800" cy="228268"/>
          </a:xfrm>
          <a:prstGeom prst="rect">
            <a:avLst/>
          </a:prstGeom>
        </p:spPr>
        <p:txBody>
          <a:bodyPr vert="horz" wrap="square" lIns="0" tIns="12700" rIns="0" bIns="0" rtlCol="0">
            <a:spAutoFit/>
          </a:bodyPr>
          <a:lstStyle/>
          <a:p>
            <a:pPr marL="12700" marR="5080" indent="198120">
              <a:lnSpc>
                <a:spcPct val="100000"/>
              </a:lnSpc>
              <a:spcBef>
                <a:spcPts val="100"/>
              </a:spcBef>
            </a:pPr>
            <a:r>
              <a:rPr lang="en-US" sz="1400" b="1" spc="-5" dirty="0">
                <a:latin typeface="Calibri"/>
                <a:cs typeface="Calibri"/>
              </a:rPr>
              <a:t>Take image  of Turbid </a:t>
            </a:r>
            <a:r>
              <a:rPr lang="en-US" sz="1400" b="1" spc="-5" dirty="0" smtClean="0">
                <a:latin typeface="Calibri"/>
                <a:cs typeface="Calibri"/>
              </a:rPr>
              <a:t>Water</a:t>
            </a:r>
            <a:endParaRPr sz="1400" b="1" dirty="0">
              <a:latin typeface="Calibri"/>
              <a:cs typeface="Calibri"/>
            </a:endParaRPr>
          </a:p>
        </p:txBody>
      </p:sp>
      <p:cxnSp>
        <p:nvCxnSpPr>
          <p:cNvPr id="69" name="Straight Arrow Connector 68"/>
          <p:cNvCxnSpPr/>
          <p:nvPr/>
        </p:nvCxnSpPr>
        <p:spPr>
          <a:xfrm rot="10800000" flipV="1">
            <a:off x="5105400" y="1676400"/>
            <a:ext cx="3581400" cy="762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5" name="object 25"/>
          <p:cNvSpPr txBox="1"/>
          <p:nvPr/>
        </p:nvSpPr>
        <p:spPr>
          <a:xfrm>
            <a:off x="5291725" y="1219200"/>
            <a:ext cx="2514600" cy="443711"/>
          </a:xfrm>
          <a:prstGeom prst="rect">
            <a:avLst/>
          </a:prstGeom>
        </p:spPr>
        <p:txBody>
          <a:bodyPr vert="horz" wrap="square" lIns="0" tIns="12700" rIns="0" bIns="0" rtlCol="0">
            <a:spAutoFit/>
          </a:bodyPr>
          <a:lstStyle/>
          <a:p>
            <a:pPr marL="12700" marR="5080" indent="198120">
              <a:lnSpc>
                <a:spcPct val="100000"/>
              </a:lnSpc>
              <a:spcBef>
                <a:spcPts val="100"/>
              </a:spcBef>
            </a:pPr>
            <a:r>
              <a:rPr lang="en-US" sz="1400" b="1" spc="-5" dirty="0" smtClean="0">
                <a:latin typeface="Calibri"/>
                <a:cs typeface="Calibri"/>
              </a:rPr>
              <a:t>Apply image processing and deep learning on server</a:t>
            </a:r>
            <a:endParaRPr sz="1400" b="1" dirty="0">
              <a:latin typeface="Calibri"/>
              <a:cs typeface="Calibri"/>
            </a:endParaRPr>
          </a:p>
        </p:txBody>
      </p:sp>
      <p:sp>
        <p:nvSpPr>
          <p:cNvPr id="83" name="object 25"/>
          <p:cNvSpPr txBox="1"/>
          <p:nvPr/>
        </p:nvSpPr>
        <p:spPr>
          <a:xfrm rot="2820709">
            <a:off x="534837" y="4114127"/>
            <a:ext cx="5305957" cy="228268"/>
          </a:xfrm>
          <a:prstGeom prst="rect">
            <a:avLst/>
          </a:prstGeom>
        </p:spPr>
        <p:txBody>
          <a:bodyPr vert="horz" wrap="square" lIns="0" tIns="12700" rIns="0" bIns="0" rtlCol="0">
            <a:spAutoFit/>
          </a:bodyPr>
          <a:lstStyle/>
          <a:p>
            <a:r>
              <a:rPr lang="en-US" sz="1400" b="1" dirty="0"/>
              <a:t>Calculate the angle of mobile with sun using Gyroscope</a:t>
            </a:r>
          </a:p>
        </p:txBody>
      </p:sp>
      <p:sp>
        <p:nvSpPr>
          <p:cNvPr id="84" name="object 25"/>
          <p:cNvSpPr txBox="1"/>
          <p:nvPr/>
        </p:nvSpPr>
        <p:spPr>
          <a:xfrm rot="5400000">
            <a:off x="3644607" y="3731427"/>
            <a:ext cx="2667001" cy="228268"/>
          </a:xfrm>
          <a:prstGeom prst="rect">
            <a:avLst/>
          </a:prstGeom>
        </p:spPr>
        <p:txBody>
          <a:bodyPr vert="horz" wrap="square" lIns="0" tIns="12700" rIns="0" bIns="0" rtlCol="0">
            <a:spAutoFit/>
          </a:bodyPr>
          <a:lstStyle/>
          <a:p>
            <a:pPr marL="12700" marR="5080" indent="198120">
              <a:lnSpc>
                <a:spcPct val="100000"/>
              </a:lnSpc>
              <a:spcBef>
                <a:spcPts val="100"/>
              </a:spcBef>
            </a:pPr>
            <a:r>
              <a:rPr lang="en-US" sz="1400" b="1" spc="-5" dirty="0">
                <a:latin typeface="Calibri"/>
                <a:cs typeface="Calibri"/>
              </a:rPr>
              <a:t>Get  water and Air turbidity</a:t>
            </a:r>
            <a:endParaRPr sz="1400" b="1" dirty="0">
              <a:latin typeface="Calibri"/>
              <a:cs typeface="Calibri"/>
            </a:endParaRPr>
          </a:p>
        </p:txBody>
      </p:sp>
      <p:cxnSp>
        <p:nvCxnSpPr>
          <p:cNvPr id="85" name="Straight Arrow Connector 84"/>
          <p:cNvCxnSpPr/>
          <p:nvPr/>
        </p:nvCxnSpPr>
        <p:spPr>
          <a:xfrm rot="16200000" flipV="1">
            <a:off x="1333500" y="2247900"/>
            <a:ext cx="3124200" cy="28956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8" name="object 25"/>
          <p:cNvSpPr txBox="1"/>
          <p:nvPr/>
        </p:nvSpPr>
        <p:spPr>
          <a:xfrm rot="2820709">
            <a:off x="388366" y="3950399"/>
            <a:ext cx="4326989" cy="443711"/>
          </a:xfrm>
          <a:prstGeom prst="rect">
            <a:avLst/>
          </a:prstGeom>
        </p:spPr>
        <p:txBody>
          <a:bodyPr vert="horz" wrap="square" lIns="0" tIns="12700" rIns="0" bIns="0" rtlCol="0">
            <a:spAutoFit/>
          </a:bodyPr>
          <a:lstStyle/>
          <a:p>
            <a:r>
              <a:rPr lang="en-US" sz="1400" b="1" dirty="0"/>
              <a:t>Take different images of sun form </a:t>
            </a:r>
            <a:r>
              <a:rPr lang="en-US" sz="1400" b="1" dirty="0" smtClean="0"/>
              <a:t>same location and adjust the phone to elevation angle.</a:t>
            </a:r>
            <a:endParaRPr lang="en-US" sz="1400" b="1" dirty="0"/>
          </a:p>
        </p:txBody>
      </p:sp>
      <p:pic>
        <p:nvPicPr>
          <p:cNvPr id="109" name="Picture 10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3088" y="4608132"/>
            <a:ext cx="1061059" cy="596845"/>
          </a:xfrm>
          <a:prstGeom prst="rect">
            <a:avLst/>
          </a:prstGeom>
        </p:spPr>
      </p:pic>
      <p:cxnSp>
        <p:nvCxnSpPr>
          <p:cNvPr id="110" name="Straight Arrow Connector 109"/>
          <p:cNvCxnSpPr/>
          <p:nvPr/>
        </p:nvCxnSpPr>
        <p:spPr>
          <a:xfrm flipV="1">
            <a:off x="4953000" y="5092358"/>
            <a:ext cx="2209800" cy="31784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3" name="object 25"/>
          <p:cNvSpPr txBox="1"/>
          <p:nvPr/>
        </p:nvSpPr>
        <p:spPr>
          <a:xfrm rot="21083834">
            <a:off x="5097654" y="4915067"/>
            <a:ext cx="2072887" cy="228268"/>
          </a:xfrm>
          <a:prstGeom prst="rect">
            <a:avLst/>
          </a:prstGeom>
        </p:spPr>
        <p:txBody>
          <a:bodyPr vert="horz" wrap="square" lIns="0" tIns="12700" rIns="0" bIns="0" rtlCol="0">
            <a:spAutoFit/>
          </a:bodyPr>
          <a:lstStyle/>
          <a:p>
            <a:pPr marL="12700" marR="5080" indent="198120">
              <a:lnSpc>
                <a:spcPct val="100000"/>
              </a:lnSpc>
              <a:spcBef>
                <a:spcPts val="100"/>
              </a:spcBef>
            </a:pPr>
            <a:r>
              <a:rPr lang="en-US" sz="1400" b="1" spc="-5" dirty="0" smtClean="0">
                <a:latin typeface="Calibri"/>
                <a:cs typeface="Calibri"/>
              </a:rPr>
              <a:t>  Take image of grey card</a:t>
            </a:r>
            <a:endParaRPr sz="1400" b="1" dirty="0">
              <a:latin typeface="Calibri"/>
              <a:cs typeface="Calibri"/>
            </a:endParaRPr>
          </a:p>
        </p:txBody>
      </p:sp>
      <p:cxnSp>
        <p:nvCxnSpPr>
          <p:cNvPr id="128" name="Straight Arrow Connector 127"/>
          <p:cNvCxnSpPr/>
          <p:nvPr/>
        </p:nvCxnSpPr>
        <p:spPr>
          <a:xfrm flipV="1">
            <a:off x="4953000" y="3276600"/>
            <a:ext cx="3733800" cy="202423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36" name="Picture 35" descr="troposphere.jpg.png"/>
          <p:cNvPicPr>
            <a:picLocks noChangeAspect="1"/>
          </p:cNvPicPr>
          <p:nvPr/>
        </p:nvPicPr>
        <p:blipFill>
          <a:blip r:embed="rId9" cstate="print"/>
          <a:stretch>
            <a:fillRect/>
          </a:stretch>
        </p:blipFill>
        <p:spPr>
          <a:xfrm>
            <a:off x="2057400" y="1219200"/>
            <a:ext cx="1125184" cy="1061765"/>
          </a:xfrm>
          <a:prstGeom prst="rect">
            <a:avLst/>
          </a:prstGeom>
        </p:spPr>
      </p:pic>
      <p:cxnSp>
        <p:nvCxnSpPr>
          <p:cNvPr id="42" name="Straight Arrow Connector 41"/>
          <p:cNvCxnSpPr/>
          <p:nvPr/>
        </p:nvCxnSpPr>
        <p:spPr>
          <a:xfrm>
            <a:off x="1371600" y="1752600"/>
            <a:ext cx="68580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pic>
        <p:nvPicPr>
          <p:cNvPr id="38" name="Picture 37" descr="Smart-India-Hackathon-1.jpg"/>
          <p:cNvPicPr>
            <a:picLocks noChangeAspect="1"/>
          </p:cNvPicPr>
          <p:nvPr/>
        </p:nvPicPr>
        <p:blipFill>
          <a:blip r:embed="rId10" cstate="print"/>
          <a:stretch>
            <a:fillRect/>
          </a:stretch>
        </p:blipFill>
        <p:spPr>
          <a:xfrm>
            <a:off x="7696200" y="0"/>
            <a:ext cx="1447800" cy="914400"/>
          </a:xfrm>
          <a:prstGeom prst="rect">
            <a:avLst/>
          </a:prstGeom>
        </p:spPr>
      </p:pic>
      <p:sp>
        <p:nvSpPr>
          <p:cNvPr id="44" name="object 25"/>
          <p:cNvSpPr txBox="1"/>
          <p:nvPr/>
        </p:nvSpPr>
        <p:spPr>
          <a:xfrm>
            <a:off x="1065073" y="1066800"/>
            <a:ext cx="992326" cy="659155"/>
          </a:xfrm>
          <a:prstGeom prst="rect">
            <a:avLst/>
          </a:prstGeom>
        </p:spPr>
        <p:txBody>
          <a:bodyPr vert="horz" wrap="square" lIns="0" tIns="12700" rIns="0" bIns="0" rtlCol="0">
            <a:spAutoFit/>
          </a:bodyPr>
          <a:lstStyle/>
          <a:p>
            <a:pPr marL="12700" marR="5080" indent="198120">
              <a:lnSpc>
                <a:spcPct val="100000"/>
              </a:lnSpc>
              <a:spcBef>
                <a:spcPts val="100"/>
              </a:spcBef>
            </a:pPr>
            <a:r>
              <a:rPr lang="en-US" sz="1050" b="1" spc="-5" dirty="0" smtClean="0">
                <a:latin typeface="Calibri"/>
                <a:cs typeface="Calibri"/>
              </a:rPr>
              <a:t>Calculate air optimal thickness though </a:t>
            </a:r>
            <a:r>
              <a:rPr lang="en-US" sz="1050" b="1" spc="-5" dirty="0" err="1" smtClean="0">
                <a:latin typeface="Calibri"/>
                <a:cs typeface="Calibri"/>
              </a:rPr>
              <a:t>langley</a:t>
            </a:r>
            <a:r>
              <a:rPr lang="en-US" sz="1050" b="1" spc="-5" dirty="0" smtClean="0">
                <a:latin typeface="Calibri"/>
                <a:cs typeface="Calibri"/>
              </a:rPr>
              <a:t> plot</a:t>
            </a:r>
            <a:endParaRPr sz="1050" b="1" dirty="0">
              <a:latin typeface="Calibri"/>
              <a:cs typeface="Calibri"/>
            </a:endParaRPr>
          </a:p>
        </p:txBody>
      </p:sp>
      <p:sp>
        <p:nvSpPr>
          <p:cNvPr id="45" name="object 25"/>
          <p:cNvSpPr txBox="1"/>
          <p:nvPr/>
        </p:nvSpPr>
        <p:spPr>
          <a:xfrm>
            <a:off x="3187815" y="1118387"/>
            <a:ext cx="850785" cy="566822"/>
          </a:xfrm>
          <a:prstGeom prst="rect">
            <a:avLst/>
          </a:prstGeom>
        </p:spPr>
        <p:txBody>
          <a:bodyPr vert="horz" wrap="square" lIns="0" tIns="12700" rIns="0" bIns="0" rtlCol="0">
            <a:spAutoFit/>
          </a:bodyPr>
          <a:lstStyle/>
          <a:p>
            <a:pPr marL="12700" marR="5080" indent="198120">
              <a:lnSpc>
                <a:spcPct val="100000"/>
              </a:lnSpc>
              <a:spcBef>
                <a:spcPts val="100"/>
              </a:spcBef>
            </a:pPr>
            <a:r>
              <a:rPr lang="en-US" sz="1200" b="1" spc="-5" dirty="0" smtClean="0">
                <a:latin typeface="Calibri"/>
                <a:cs typeface="Calibri"/>
              </a:rPr>
              <a:t>Calculate angstrom exponent</a:t>
            </a:r>
            <a:endParaRPr sz="1200" b="1" dirty="0">
              <a:latin typeface="Calibri"/>
              <a:cs typeface="Calibri"/>
            </a:endParaRPr>
          </a:p>
        </p:txBody>
      </p:sp>
      <p:pic>
        <p:nvPicPr>
          <p:cNvPr id="46" name="Picture 45" descr="76608161d143a7d27f20cdcc336bc09c-sun-sharp-rays-big-and-small-icon-by-vexels.png"/>
          <p:cNvPicPr>
            <a:picLocks noChangeAspect="1"/>
          </p:cNvPicPr>
          <p:nvPr/>
        </p:nvPicPr>
        <p:blipFill>
          <a:blip r:embed="rId3"/>
          <a:stretch>
            <a:fillRect/>
          </a:stretch>
        </p:blipFill>
        <p:spPr>
          <a:xfrm>
            <a:off x="6438900" y="6070948"/>
            <a:ext cx="759742" cy="759742"/>
          </a:xfrm>
          <a:prstGeom prst="rect">
            <a:avLst/>
          </a:prstGeom>
        </p:spPr>
      </p:pic>
      <p:cxnSp>
        <p:nvCxnSpPr>
          <p:cNvPr id="50" name="Straight Arrow Connector 49"/>
          <p:cNvCxnSpPr>
            <a:endCxn id="46" idx="1"/>
          </p:cNvCxnSpPr>
          <p:nvPr/>
        </p:nvCxnSpPr>
        <p:spPr>
          <a:xfrm>
            <a:off x="4985881" y="6172201"/>
            <a:ext cx="1453019" cy="27861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53" name="object 25"/>
          <p:cNvSpPr txBox="1"/>
          <p:nvPr/>
        </p:nvSpPr>
        <p:spPr>
          <a:xfrm rot="446799">
            <a:off x="4855261" y="6093979"/>
            <a:ext cx="2072887" cy="228268"/>
          </a:xfrm>
          <a:prstGeom prst="rect">
            <a:avLst/>
          </a:prstGeom>
        </p:spPr>
        <p:txBody>
          <a:bodyPr vert="horz" wrap="square" lIns="0" tIns="12700" rIns="0" bIns="0" rtlCol="0">
            <a:spAutoFit/>
          </a:bodyPr>
          <a:lstStyle/>
          <a:p>
            <a:pPr marL="12700" marR="5080" indent="198120">
              <a:lnSpc>
                <a:spcPct val="100000"/>
              </a:lnSpc>
              <a:spcBef>
                <a:spcPts val="100"/>
              </a:spcBef>
            </a:pPr>
            <a:r>
              <a:rPr lang="en-US" sz="1400" b="1" spc="-5" dirty="0" smtClean="0">
                <a:latin typeface="Calibri"/>
                <a:cs typeface="Calibri"/>
              </a:rPr>
              <a:t>Take image of sun</a:t>
            </a:r>
            <a:endParaRPr sz="1400" b="1" dirty="0">
              <a:latin typeface="Calibri"/>
              <a:cs typeface="Calibri"/>
            </a:endParaRPr>
          </a:p>
        </p:txBody>
      </p:sp>
      <p:sp>
        <p:nvSpPr>
          <p:cNvPr id="58" name="object 25"/>
          <p:cNvSpPr txBox="1"/>
          <p:nvPr/>
        </p:nvSpPr>
        <p:spPr>
          <a:xfrm rot="19794539">
            <a:off x="4878435" y="3851239"/>
            <a:ext cx="3654329" cy="382156"/>
          </a:xfrm>
          <a:prstGeom prst="rect">
            <a:avLst/>
          </a:prstGeom>
        </p:spPr>
        <p:txBody>
          <a:bodyPr vert="horz" wrap="square" lIns="0" tIns="12700" rIns="0" bIns="0" rtlCol="0">
            <a:spAutoFit/>
          </a:bodyPr>
          <a:lstStyle/>
          <a:p>
            <a:pPr marL="12700" marR="5080" indent="198120">
              <a:lnSpc>
                <a:spcPct val="100000"/>
              </a:lnSpc>
              <a:spcBef>
                <a:spcPts val="100"/>
              </a:spcBef>
            </a:pPr>
            <a:r>
              <a:rPr lang="en-US" sz="1200" b="1" spc="-5" dirty="0" smtClean="0">
                <a:latin typeface="Calibri"/>
                <a:cs typeface="Calibri"/>
              </a:rPr>
              <a:t>User will select which method to apply between deep learning and  remote sensing </a:t>
            </a:r>
            <a:r>
              <a:rPr lang="en-US" sz="1200" b="1" spc="-5" dirty="0" smtClean="0">
                <a:latin typeface="Calibri"/>
                <a:cs typeface="Calibri"/>
              </a:rPr>
              <a:t>reflectance</a:t>
            </a:r>
            <a:endParaRPr sz="1200" b="1" dirty="0">
              <a:latin typeface="Calibri"/>
              <a:cs typeface="Calibri"/>
            </a:endParaRPr>
          </a:p>
        </p:txBody>
      </p:sp>
      <p:cxnSp>
        <p:nvCxnSpPr>
          <p:cNvPr id="64" name="Straight Arrow Connector 63"/>
          <p:cNvCxnSpPr/>
          <p:nvPr/>
        </p:nvCxnSpPr>
        <p:spPr>
          <a:xfrm flipH="1" flipV="1">
            <a:off x="8599519" y="1685209"/>
            <a:ext cx="1" cy="159139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836930"/>
          </a:xfrm>
          <a:custGeom>
            <a:avLst/>
            <a:gdLst/>
            <a:ahLst/>
            <a:cxnLst/>
            <a:rect l="l" t="t" r="r" b="b"/>
            <a:pathLst>
              <a:path w="9144000" h="836930">
                <a:moveTo>
                  <a:pt x="0" y="836676"/>
                </a:moveTo>
                <a:lnTo>
                  <a:pt x="9144000" y="836676"/>
                </a:lnTo>
                <a:lnTo>
                  <a:pt x="9144000" y="0"/>
                </a:lnTo>
                <a:lnTo>
                  <a:pt x="0" y="0"/>
                </a:lnTo>
                <a:lnTo>
                  <a:pt x="0" y="836676"/>
                </a:lnTo>
                <a:close/>
              </a:path>
            </a:pathLst>
          </a:custGeom>
          <a:solidFill>
            <a:srgbClr val="2D75B6"/>
          </a:solidFill>
        </p:spPr>
        <p:txBody>
          <a:bodyPr wrap="square" lIns="0" tIns="0" rIns="0" bIns="0" rtlCol="0"/>
          <a:lstStyle/>
          <a:p>
            <a:endParaRPr/>
          </a:p>
        </p:txBody>
      </p:sp>
      <p:sp>
        <p:nvSpPr>
          <p:cNvPr id="3" name="object 3"/>
          <p:cNvSpPr txBox="1">
            <a:spLocks noGrp="1"/>
          </p:cNvSpPr>
          <p:nvPr>
            <p:ph type="title"/>
          </p:nvPr>
        </p:nvSpPr>
        <p:spPr>
          <a:xfrm>
            <a:off x="2357121" y="75057"/>
            <a:ext cx="3281679" cy="574040"/>
          </a:xfrm>
          <a:prstGeom prst="rect">
            <a:avLst/>
          </a:prstGeom>
        </p:spPr>
        <p:txBody>
          <a:bodyPr vert="horz" wrap="square" lIns="0" tIns="12700" rIns="0" bIns="0" rtlCol="0">
            <a:spAutoFit/>
          </a:bodyPr>
          <a:lstStyle/>
          <a:p>
            <a:pPr marL="12700">
              <a:lnSpc>
                <a:spcPct val="100000"/>
              </a:lnSpc>
              <a:spcBef>
                <a:spcPts val="100"/>
              </a:spcBef>
            </a:pPr>
            <a:r>
              <a:rPr sz="3300" b="0" dirty="0">
                <a:latin typeface="Calibri Light"/>
                <a:cs typeface="Calibri Light"/>
              </a:rPr>
              <a:t>Use </a:t>
            </a:r>
            <a:r>
              <a:rPr sz="3300" b="0" spc="-5" dirty="0">
                <a:latin typeface="Calibri Light"/>
                <a:cs typeface="Calibri Light"/>
              </a:rPr>
              <a:t>Case</a:t>
            </a:r>
            <a:r>
              <a:rPr sz="3300" b="0" spc="-75" dirty="0">
                <a:latin typeface="Calibri Light"/>
                <a:cs typeface="Calibri Light"/>
              </a:rPr>
              <a:t> </a:t>
            </a:r>
            <a:r>
              <a:rPr sz="3600" b="0" spc="-15" dirty="0">
                <a:latin typeface="Calibri Light"/>
                <a:cs typeface="Calibri Light"/>
              </a:rPr>
              <a:t>Diagram</a:t>
            </a:r>
            <a:endParaRPr sz="3300" dirty="0">
              <a:latin typeface="Calibri Light"/>
              <a:cs typeface="Calibri Light"/>
            </a:endParaRPr>
          </a:p>
        </p:txBody>
      </p:sp>
      <p:sp>
        <p:nvSpPr>
          <p:cNvPr id="4" name="object 4"/>
          <p:cNvSpPr txBox="1"/>
          <p:nvPr/>
        </p:nvSpPr>
        <p:spPr>
          <a:xfrm>
            <a:off x="3649471" y="1182751"/>
            <a:ext cx="10534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Installation</a:t>
            </a:r>
            <a:endParaRPr sz="1800">
              <a:latin typeface="Calibri"/>
              <a:cs typeface="Calibri"/>
            </a:endParaRPr>
          </a:p>
        </p:txBody>
      </p:sp>
      <p:sp>
        <p:nvSpPr>
          <p:cNvPr id="5" name="object 5"/>
          <p:cNvSpPr txBox="1"/>
          <p:nvPr/>
        </p:nvSpPr>
        <p:spPr>
          <a:xfrm>
            <a:off x="3790569" y="2052320"/>
            <a:ext cx="772160"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R</a:t>
            </a:r>
            <a:r>
              <a:rPr sz="1800" dirty="0">
                <a:solidFill>
                  <a:srgbClr val="FFFFFF"/>
                </a:solidFill>
                <a:latin typeface="Calibri"/>
                <a:cs typeface="Calibri"/>
              </a:rPr>
              <a:t>e</a:t>
            </a:r>
            <a:r>
              <a:rPr sz="1800" spc="5" dirty="0">
                <a:solidFill>
                  <a:srgbClr val="FFFFFF"/>
                </a:solidFill>
                <a:latin typeface="Calibri"/>
                <a:cs typeface="Calibri"/>
              </a:rPr>
              <a:t>g</a:t>
            </a:r>
            <a:r>
              <a:rPr sz="1800" spc="-5" dirty="0">
                <a:solidFill>
                  <a:srgbClr val="FFFFFF"/>
                </a:solidFill>
                <a:latin typeface="Calibri"/>
                <a:cs typeface="Calibri"/>
              </a:rPr>
              <a:t>i</a:t>
            </a:r>
            <a:r>
              <a:rPr sz="1800" spc="-20" dirty="0">
                <a:solidFill>
                  <a:srgbClr val="FFFFFF"/>
                </a:solidFill>
                <a:latin typeface="Calibri"/>
                <a:cs typeface="Calibri"/>
              </a:rPr>
              <a:t>s</a:t>
            </a:r>
            <a:r>
              <a:rPr sz="1800" spc="-30" dirty="0">
                <a:solidFill>
                  <a:srgbClr val="FFFFFF"/>
                </a:solidFill>
                <a:latin typeface="Calibri"/>
                <a:cs typeface="Calibri"/>
              </a:rPr>
              <a:t>t</a:t>
            </a:r>
            <a:r>
              <a:rPr sz="1800" dirty="0">
                <a:solidFill>
                  <a:srgbClr val="FFFFFF"/>
                </a:solidFill>
                <a:latin typeface="Calibri"/>
                <a:cs typeface="Calibri"/>
              </a:rPr>
              <a:t>er</a:t>
            </a:r>
            <a:endParaRPr sz="1800">
              <a:latin typeface="Calibri"/>
              <a:cs typeface="Calibri"/>
            </a:endParaRPr>
          </a:p>
        </p:txBody>
      </p:sp>
      <p:sp>
        <p:nvSpPr>
          <p:cNvPr id="6" name="object 6"/>
          <p:cNvSpPr txBox="1"/>
          <p:nvPr/>
        </p:nvSpPr>
        <p:spPr>
          <a:xfrm>
            <a:off x="3915536" y="2990215"/>
            <a:ext cx="5219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Login</a:t>
            </a:r>
            <a:endParaRPr sz="1800">
              <a:latin typeface="Calibri"/>
              <a:cs typeface="Calibri"/>
            </a:endParaRPr>
          </a:p>
        </p:txBody>
      </p:sp>
      <p:sp>
        <p:nvSpPr>
          <p:cNvPr id="8" name="object 8"/>
          <p:cNvSpPr txBox="1"/>
          <p:nvPr/>
        </p:nvSpPr>
        <p:spPr>
          <a:xfrm>
            <a:off x="3653154" y="4844922"/>
            <a:ext cx="901065" cy="574675"/>
          </a:xfrm>
          <a:prstGeom prst="rect">
            <a:avLst/>
          </a:prstGeom>
        </p:spPr>
        <p:txBody>
          <a:bodyPr vert="horz" wrap="square" lIns="0" tIns="12700" rIns="0" bIns="0" rtlCol="0">
            <a:spAutoFit/>
          </a:bodyPr>
          <a:lstStyle/>
          <a:p>
            <a:pPr marL="2540" algn="ctr">
              <a:lnSpc>
                <a:spcPct val="100000"/>
              </a:lnSpc>
              <a:spcBef>
                <a:spcPts val="100"/>
              </a:spcBef>
            </a:pPr>
            <a:r>
              <a:rPr sz="1800" spc="-10" dirty="0">
                <a:solidFill>
                  <a:srgbClr val="FFFFFF"/>
                </a:solidFill>
                <a:latin typeface="Calibri"/>
                <a:cs typeface="Calibri"/>
              </a:rPr>
              <a:t>Enter</a:t>
            </a:r>
            <a:endParaRPr sz="1800">
              <a:latin typeface="Calibri"/>
              <a:cs typeface="Calibri"/>
            </a:endParaRPr>
          </a:p>
          <a:p>
            <a:pPr algn="ctr">
              <a:lnSpc>
                <a:spcPct val="100000"/>
              </a:lnSpc>
            </a:pPr>
            <a:r>
              <a:rPr sz="1800" spc="-10" dirty="0">
                <a:solidFill>
                  <a:srgbClr val="FFFFFF"/>
                </a:solidFill>
                <a:latin typeface="Calibri"/>
                <a:cs typeface="Calibri"/>
              </a:rPr>
              <a:t>problems</a:t>
            </a:r>
            <a:endParaRPr sz="1800">
              <a:latin typeface="Calibri"/>
              <a:cs typeface="Calibri"/>
            </a:endParaRPr>
          </a:p>
        </p:txBody>
      </p:sp>
      <p:sp>
        <p:nvSpPr>
          <p:cNvPr id="9" name="object 9"/>
          <p:cNvSpPr txBox="1"/>
          <p:nvPr/>
        </p:nvSpPr>
        <p:spPr>
          <a:xfrm>
            <a:off x="3772027" y="6037884"/>
            <a:ext cx="6654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Logout</a:t>
            </a:r>
            <a:endParaRPr sz="1800">
              <a:latin typeface="Calibri"/>
              <a:cs typeface="Calibri"/>
            </a:endParaRPr>
          </a:p>
        </p:txBody>
      </p:sp>
      <p:sp>
        <p:nvSpPr>
          <p:cNvPr id="11" name="object 11"/>
          <p:cNvSpPr txBox="1"/>
          <p:nvPr/>
        </p:nvSpPr>
        <p:spPr>
          <a:xfrm>
            <a:off x="6242430" y="2213228"/>
            <a:ext cx="619125" cy="574675"/>
          </a:xfrm>
          <a:prstGeom prst="rect">
            <a:avLst/>
          </a:prstGeom>
        </p:spPr>
        <p:txBody>
          <a:bodyPr vert="horz" wrap="square" lIns="0" tIns="12700" rIns="0" bIns="0" rtlCol="0">
            <a:spAutoFit/>
          </a:bodyPr>
          <a:lstStyle/>
          <a:p>
            <a:pPr marL="90170">
              <a:lnSpc>
                <a:spcPct val="100000"/>
              </a:lnSpc>
              <a:spcBef>
                <a:spcPts val="100"/>
              </a:spcBef>
            </a:pPr>
            <a:r>
              <a:rPr sz="1800" spc="-5" dirty="0">
                <a:solidFill>
                  <a:srgbClr val="FFFFFF"/>
                </a:solidFill>
                <a:latin typeface="Calibri"/>
                <a:cs typeface="Calibri"/>
              </a:rPr>
              <a:t>Look</a:t>
            </a:r>
            <a:endParaRPr sz="1800">
              <a:latin typeface="Calibri"/>
              <a:cs typeface="Calibri"/>
            </a:endParaRPr>
          </a:p>
          <a:p>
            <a:pPr marL="12700">
              <a:lnSpc>
                <a:spcPct val="100000"/>
              </a:lnSpc>
            </a:pPr>
            <a:r>
              <a:rPr sz="1800" spc="-5" dirty="0">
                <a:solidFill>
                  <a:srgbClr val="FFFFFF"/>
                </a:solidFill>
                <a:latin typeface="Calibri"/>
                <a:cs typeface="Calibri"/>
              </a:rPr>
              <a:t>angles</a:t>
            </a:r>
            <a:endParaRPr sz="1800">
              <a:latin typeface="Calibri"/>
              <a:cs typeface="Calibri"/>
            </a:endParaRPr>
          </a:p>
        </p:txBody>
      </p:sp>
      <p:sp>
        <p:nvSpPr>
          <p:cNvPr id="12" name="object 12"/>
          <p:cNvSpPr txBox="1"/>
          <p:nvPr/>
        </p:nvSpPr>
        <p:spPr>
          <a:xfrm>
            <a:off x="6183248" y="3315080"/>
            <a:ext cx="792480" cy="574040"/>
          </a:xfrm>
          <a:prstGeom prst="rect">
            <a:avLst/>
          </a:prstGeom>
        </p:spPr>
        <p:txBody>
          <a:bodyPr vert="horz" wrap="square" lIns="0" tIns="12700" rIns="0" bIns="0" rtlCol="0">
            <a:spAutoFit/>
          </a:bodyPr>
          <a:lstStyle/>
          <a:p>
            <a:pPr marL="12700" marR="5080" indent="100330">
              <a:lnSpc>
                <a:spcPct val="100000"/>
              </a:lnSpc>
              <a:spcBef>
                <a:spcPts val="100"/>
              </a:spcBef>
            </a:pPr>
            <a:r>
              <a:rPr sz="1800" spc="-10" dirty="0">
                <a:solidFill>
                  <a:srgbClr val="FFFFFF"/>
                </a:solidFill>
                <a:latin typeface="Calibri"/>
                <a:cs typeface="Calibri"/>
              </a:rPr>
              <a:t>Offset  </a:t>
            </a:r>
            <a:r>
              <a:rPr sz="1800" spc="-5" dirty="0">
                <a:solidFill>
                  <a:srgbClr val="FFFFFF"/>
                </a:solidFill>
                <a:latin typeface="Calibri"/>
                <a:cs typeface="Calibri"/>
              </a:rPr>
              <a:t>poi</a:t>
            </a:r>
            <a:r>
              <a:rPr sz="1800" spc="-15" dirty="0">
                <a:solidFill>
                  <a:srgbClr val="FFFFFF"/>
                </a:solidFill>
                <a:latin typeface="Calibri"/>
                <a:cs typeface="Calibri"/>
              </a:rPr>
              <a:t>n</a:t>
            </a:r>
            <a:r>
              <a:rPr sz="1800" dirty="0">
                <a:solidFill>
                  <a:srgbClr val="FFFFFF"/>
                </a:solidFill>
                <a:latin typeface="Calibri"/>
                <a:cs typeface="Calibri"/>
              </a:rPr>
              <a:t>t</a:t>
            </a:r>
            <a:r>
              <a:rPr sz="1800" spc="-10" dirty="0">
                <a:solidFill>
                  <a:srgbClr val="FFFFFF"/>
                </a:solidFill>
                <a:latin typeface="Calibri"/>
                <a:cs typeface="Calibri"/>
              </a:rPr>
              <a:t>i</a:t>
            </a:r>
            <a:r>
              <a:rPr sz="1800" spc="-5" dirty="0">
                <a:solidFill>
                  <a:srgbClr val="FFFFFF"/>
                </a:solidFill>
                <a:latin typeface="Calibri"/>
                <a:cs typeface="Calibri"/>
              </a:rPr>
              <a:t>ng</a:t>
            </a:r>
            <a:endParaRPr sz="1800">
              <a:latin typeface="Calibri"/>
              <a:cs typeface="Calibri"/>
            </a:endParaRPr>
          </a:p>
        </p:txBody>
      </p:sp>
      <p:sp>
        <p:nvSpPr>
          <p:cNvPr id="13" name="object 13"/>
          <p:cNvSpPr txBox="1"/>
          <p:nvPr/>
        </p:nvSpPr>
        <p:spPr>
          <a:xfrm>
            <a:off x="6109842" y="4628515"/>
            <a:ext cx="81470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Antenna</a:t>
            </a:r>
            <a:endParaRPr sz="1800">
              <a:latin typeface="Calibri"/>
              <a:cs typeface="Calibri"/>
            </a:endParaRPr>
          </a:p>
        </p:txBody>
      </p:sp>
      <p:sp>
        <p:nvSpPr>
          <p:cNvPr id="14" name="object 14"/>
          <p:cNvSpPr txBox="1"/>
          <p:nvPr/>
        </p:nvSpPr>
        <p:spPr>
          <a:xfrm>
            <a:off x="6074155" y="5648045"/>
            <a:ext cx="758825" cy="574675"/>
          </a:xfrm>
          <a:prstGeom prst="rect">
            <a:avLst/>
          </a:prstGeom>
        </p:spPr>
        <p:txBody>
          <a:bodyPr vert="horz" wrap="square" lIns="0" tIns="12700" rIns="0" bIns="0" rtlCol="0">
            <a:spAutoFit/>
          </a:bodyPr>
          <a:lstStyle/>
          <a:p>
            <a:pPr marL="12700">
              <a:lnSpc>
                <a:spcPct val="100000"/>
              </a:lnSpc>
              <a:spcBef>
                <a:spcPts val="100"/>
              </a:spcBef>
            </a:pPr>
            <a:r>
              <a:rPr sz="1800" spc="-114" dirty="0">
                <a:solidFill>
                  <a:srgbClr val="FFFFFF"/>
                </a:solidFill>
                <a:latin typeface="Calibri"/>
                <a:cs typeface="Calibri"/>
              </a:rPr>
              <a:t>T</a:t>
            </a:r>
            <a:r>
              <a:rPr sz="1800" spc="-45" dirty="0">
                <a:solidFill>
                  <a:srgbClr val="FFFFFF"/>
                </a:solidFill>
                <a:latin typeface="Calibri"/>
                <a:cs typeface="Calibri"/>
              </a:rPr>
              <a:t>r</a:t>
            </a:r>
            <a:r>
              <a:rPr sz="1800" dirty="0">
                <a:solidFill>
                  <a:srgbClr val="FFFFFF"/>
                </a:solidFill>
                <a:latin typeface="Calibri"/>
                <a:cs typeface="Calibri"/>
              </a:rPr>
              <a:t>ans</a:t>
            </a:r>
            <a:r>
              <a:rPr sz="1800" spc="-5" dirty="0">
                <a:solidFill>
                  <a:srgbClr val="FFFFFF"/>
                </a:solidFill>
                <a:latin typeface="Calibri"/>
                <a:cs typeface="Calibri"/>
              </a:rPr>
              <a:t>po</a:t>
            </a:r>
            <a:endParaRPr sz="1800">
              <a:latin typeface="Calibri"/>
              <a:cs typeface="Calibri"/>
            </a:endParaRPr>
          </a:p>
          <a:p>
            <a:pPr marL="119380">
              <a:lnSpc>
                <a:spcPct val="100000"/>
              </a:lnSpc>
              <a:spcBef>
                <a:spcPts val="5"/>
              </a:spcBef>
            </a:pPr>
            <a:r>
              <a:rPr sz="1800" spc="-10" dirty="0">
                <a:solidFill>
                  <a:srgbClr val="FFFFFF"/>
                </a:solidFill>
                <a:latin typeface="Calibri"/>
                <a:cs typeface="Calibri"/>
              </a:rPr>
              <a:t>nders</a:t>
            </a:r>
            <a:endParaRPr sz="1800">
              <a:latin typeface="Calibri"/>
              <a:cs typeface="Calibri"/>
            </a:endParaRPr>
          </a:p>
        </p:txBody>
      </p:sp>
      <p:sp>
        <p:nvSpPr>
          <p:cNvPr id="33" name="object 33"/>
          <p:cNvSpPr txBox="1"/>
          <p:nvPr/>
        </p:nvSpPr>
        <p:spPr>
          <a:xfrm>
            <a:off x="5972936" y="1054989"/>
            <a:ext cx="889635" cy="566822"/>
          </a:xfrm>
          <a:prstGeom prst="rect">
            <a:avLst/>
          </a:prstGeom>
        </p:spPr>
        <p:txBody>
          <a:bodyPr vert="horz" wrap="square" lIns="0" tIns="12700" rIns="0" bIns="0" rtlCol="0">
            <a:spAutoFit/>
          </a:bodyPr>
          <a:lstStyle/>
          <a:p>
            <a:pPr marL="12065" marR="5080" algn="ctr">
              <a:lnSpc>
                <a:spcPct val="100000"/>
              </a:lnSpc>
              <a:spcBef>
                <a:spcPts val="100"/>
              </a:spcBef>
            </a:pPr>
            <a:r>
              <a:rPr sz="1800">
                <a:solidFill>
                  <a:srgbClr val="FFFFFF"/>
                </a:solidFill>
                <a:latin typeface="Calibri"/>
                <a:cs typeface="Calibri"/>
              </a:rPr>
              <a:t>Upt</a:t>
            </a:r>
            <a:r>
              <a:rPr sz="1800" spc="-10">
                <a:solidFill>
                  <a:srgbClr val="FFFFFF"/>
                </a:solidFill>
                <a:latin typeface="Calibri"/>
                <a:cs typeface="Calibri"/>
              </a:rPr>
              <a:t>i</a:t>
            </a:r>
            <a:r>
              <a:rPr sz="1800" spc="-5">
                <a:solidFill>
                  <a:srgbClr val="FFFFFF"/>
                </a:solidFill>
                <a:latin typeface="Calibri"/>
                <a:cs typeface="Calibri"/>
              </a:rPr>
              <a:t>on  </a:t>
            </a:r>
            <a:r>
              <a:rPr sz="1800">
                <a:solidFill>
                  <a:srgbClr val="FFFFFF"/>
                </a:solidFill>
                <a:latin typeface="Calibri"/>
                <a:cs typeface="Calibri"/>
              </a:rPr>
              <a:t>and</a:t>
            </a:r>
            <a:endParaRPr sz="1800">
              <a:latin typeface="Calibri"/>
              <a:cs typeface="Calibri"/>
            </a:endParaRPr>
          </a:p>
        </p:txBody>
      </p:sp>
      <p:pic>
        <p:nvPicPr>
          <p:cNvPr id="46" name="Picture 45" descr="Capture.PNG"/>
          <p:cNvPicPr>
            <a:picLocks noChangeAspect="1"/>
          </p:cNvPicPr>
          <p:nvPr/>
        </p:nvPicPr>
        <p:blipFill>
          <a:blip r:embed="rId3"/>
          <a:stretch>
            <a:fillRect/>
          </a:stretch>
        </p:blipFill>
        <p:spPr>
          <a:xfrm>
            <a:off x="4342749" y="1066800"/>
            <a:ext cx="4649502" cy="5562600"/>
          </a:xfrm>
          <a:prstGeom prst="rect">
            <a:avLst/>
          </a:prstGeom>
        </p:spPr>
      </p:pic>
      <p:pic>
        <p:nvPicPr>
          <p:cNvPr id="47" name="Picture 46" descr="Smart-India-Hackathon-1.jpg"/>
          <p:cNvPicPr>
            <a:picLocks noChangeAspect="1"/>
          </p:cNvPicPr>
          <p:nvPr/>
        </p:nvPicPr>
        <p:blipFill>
          <a:blip r:embed="rId4" cstate="print"/>
          <a:stretch>
            <a:fillRect/>
          </a:stretch>
        </p:blipFill>
        <p:spPr>
          <a:xfrm>
            <a:off x="7696200" y="0"/>
            <a:ext cx="1447800" cy="914400"/>
          </a:xfrm>
          <a:prstGeom prst="rect">
            <a:avLst/>
          </a:prstGeom>
        </p:spPr>
      </p:pic>
      <p:sp>
        <p:nvSpPr>
          <p:cNvPr id="48" name="TextBox 47"/>
          <p:cNvSpPr txBox="1"/>
          <p:nvPr/>
        </p:nvSpPr>
        <p:spPr>
          <a:xfrm>
            <a:off x="304800" y="1524000"/>
            <a:ext cx="3200400" cy="1200329"/>
          </a:xfrm>
          <a:prstGeom prst="rect">
            <a:avLst/>
          </a:prstGeom>
          <a:noFill/>
        </p:spPr>
        <p:txBody>
          <a:bodyPr wrap="square" rtlCol="0">
            <a:spAutoFit/>
          </a:bodyPr>
          <a:lstStyle/>
          <a:p>
            <a:r>
              <a:rPr lang="en-US" dirty="0"/>
              <a:t>User:  User </a:t>
            </a:r>
            <a:r>
              <a:rPr lang="en-US" dirty="0" smtClean="0"/>
              <a:t>Share his current </a:t>
            </a:r>
            <a:r>
              <a:rPr lang="en-US" dirty="0"/>
              <a:t>location, click image of sun &amp; water and get a </a:t>
            </a:r>
            <a:r>
              <a:rPr lang="en-US" dirty="0" smtClean="0"/>
              <a:t>labeled </a:t>
            </a:r>
            <a:r>
              <a:rPr lang="en-US" dirty="0"/>
              <a:t>image with turbidity as output. </a:t>
            </a:r>
          </a:p>
        </p:txBody>
      </p:sp>
      <p:sp>
        <p:nvSpPr>
          <p:cNvPr id="49" name="TextBox 48"/>
          <p:cNvSpPr txBox="1"/>
          <p:nvPr/>
        </p:nvSpPr>
        <p:spPr>
          <a:xfrm>
            <a:off x="304800" y="3429000"/>
            <a:ext cx="3200400" cy="3139321"/>
          </a:xfrm>
          <a:prstGeom prst="rect">
            <a:avLst/>
          </a:prstGeom>
          <a:noFill/>
        </p:spPr>
        <p:txBody>
          <a:bodyPr wrap="square" rtlCol="0">
            <a:spAutoFit/>
          </a:bodyPr>
          <a:lstStyle/>
          <a:p>
            <a:r>
              <a:rPr lang="en-US" dirty="0"/>
              <a:t>Server: Server will apply </a:t>
            </a:r>
            <a:r>
              <a:rPr lang="en-US" dirty="0" smtClean="0"/>
              <a:t>Image processing, </a:t>
            </a:r>
            <a:r>
              <a:rPr lang="en-US" dirty="0"/>
              <a:t>calculate  zenith angle , mobile angle and apply Regression to get RGB model. Finally it will return a labeled image to user as with turbidity written as output.</a:t>
            </a:r>
          </a:p>
          <a:p>
            <a:endParaRPr lang="en-US" dirty="0"/>
          </a:p>
          <a:p>
            <a:r>
              <a:rPr lang="en-US" dirty="0" smtClean="0"/>
              <a:t>Server will apply deep learning or </a:t>
            </a:r>
            <a:r>
              <a:rPr lang="en-US" spc="-5" dirty="0">
                <a:cs typeface="Calibri"/>
              </a:rPr>
              <a:t>remote sensing </a:t>
            </a:r>
            <a:r>
              <a:rPr lang="en-US" spc="-5" dirty="0" err="1" smtClean="0">
                <a:cs typeface="Calibri"/>
              </a:rPr>
              <a:t>reflactance</a:t>
            </a:r>
            <a:r>
              <a:rPr lang="en-US" spc="-5" dirty="0" smtClean="0">
                <a:cs typeface="Calibri"/>
              </a:rPr>
              <a:t> to get </a:t>
            </a:r>
            <a:r>
              <a:rPr lang="en-US" spc="-5" smtClean="0">
                <a:cs typeface="Calibri"/>
              </a:rPr>
              <a:t>water turbidity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9144000" cy="1142999"/>
          </a:xfrm>
          <a:custGeom>
            <a:avLst/>
            <a:gdLst/>
            <a:ahLst/>
            <a:cxnLst/>
            <a:rect l="l" t="t" r="r" b="b"/>
            <a:pathLst>
              <a:path w="9144000" h="1412875">
                <a:moveTo>
                  <a:pt x="0" y="1412748"/>
                </a:moveTo>
                <a:lnTo>
                  <a:pt x="9144000" y="1412748"/>
                </a:lnTo>
                <a:lnTo>
                  <a:pt x="9144000" y="0"/>
                </a:lnTo>
                <a:lnTo>
                  <a:pt x="0" y="0"/>
                </a:lnTo>
                <a:lnTo>
                  <a:pt x="0" y="1412748"/>
                </a:lnTo>
                <a:close/>
              </a:path>
            </a:pathLst>
          </a:custGeom>
          <a:solidFill>
            <a:srgbClr val="2D75B6"/>
          </a:solidFill>
        </p:spPr>
        <p:txBody>
          <a:bodyPr wrap="square" lIns="0" tIns="0" rIns="0" bIns="0" rtlCol="0"/>
          <a:lstStyle/>
          <a:p>
            <a:endParaRPr dirty="0"/>
          </a:p>
        </p:txBody>
      </p:sp>
      <p:sp>
        <p:nvSpPr>
          <p:cNvPr id="3" name="object 3"/>
          <p:cNvSpPr txBox="1"/>
          <p:nvPr/>
        </p:nvSpPr>
        <p:spPr>
          <a:xfrm>
            <a:off x="2438400" y="228600"/>
            <a:ext cx="3235960" cy="528320"/>
          </a:xfrm>
          <a:prstGeom prst="rect">
            <a:avLst/>
          </a:prstGeom>
        </p:spPr>
        <p:txBody>
          <a:bodyPr vert="horz" wrap="square" lIns="0" tIns="12700" rIns="0" bIns="0" rtlCol="0">
            <a:spAutoFit/>
          </a:bodyPr>
          <a:lstStyle/>
          <a:p>
            <a:pPr marL="12700">
              <a:lnSpc>
                <a:spcPct val="100000"/>
              </a:lnSpc>
              <a:spcBef>
                <a:spcPts val="100"/>
              </a:spcBef>
            </a:pPr>
            <a:r>
              <a:rPr sz="3300" b="0" u="heavy" spc="-5" dirty="0">
                <a:solidFill>
                  <a:srgbClr val="FFFFFF"/>
                </a:solidFill>
                <a:uFill>
                  <a:solidFill>
                    <a:srgbClr val="FFFFFF"/>
                  </a:solidFill>
                </a:uFill>
                <a:latin typeface="Calibri Light"/>
                <a:cs typeface="Calibri Light"/>
              </a:rPr>
              <a:t>Solution</a:t>
            </a:r>
            <a:r>
              <a:rPr sz="3300" b="0" u="heavy" spc="-25" dirty="0">
                <a:solidFill>
                  <a:srgbClr val="FFFFFF"/>
                </a:solidFill>
                <a:uFill>
                  <a:solidFill>
                    <a:srgbClr val="FFFFFF"/>
                  </a:solidFill>
                </a:uFill>
                <a:latin typeface="Calibri Light"/>
                <a:cs typeface="Calibri Light"/>
              </a:rPr>
              <a:t> </a:t>
            </a:r>
            <a:r>
              <a:rPr sz="3300" b="0" u="heavy" spc="-15" dirty="0">
                <a:solidFill>
                  <a:srgbClr val="FFFFFF"/>
                </a:solidFill>
                <a:uFill>
                  <a:solidFill>
                    <a:srgbClr val="FFFFFF"/>
                  </a:solidFill>
                </a:uFill>
                <a:latin typeface="Calibri Light"/>
                <a:cs typeface="Calibri Light"/>
              </a:rPr>
              <a:t>Approach</a:t>
            </a:r>
            <a:endParaRPr sz="3300" dirty="0">
              <a:latin typeface="Calibri Light"/>
              <a:cs typeface="Calibri Light"/>
            </a:endParaRPr>
          </a:p>
        </p:txBody>
      </p:sp>
      <p:sp>
        <p:nvSpPr>
          <p:cNvPr id="4" name="object 4"/>
          <p:cNvSpPr txBox="1"/>
          <p:nvPr/>
        </p:nvSpPr>
        <p:spPr>
          <a:xfrm>
            <a:off x="0" y="1524000"/>
            <a:ext cx="9144000" cy="4767331"/>
          </a:xfrm>
          <a:prstGeom prst="rect">
            <a:avLst/>
          </a:prstGeom>
        </p:spPr>
        <p:txBody>
          <a:bodyPr vert="horz" wrap="square" lIns="0" tIns="12065" rIns="0" bIns="0" rtlCol="0">
            <a:spAutoFit/>
          </a:bodyPr>
          <a:lstStyle/>
          <a:p>
            <a:pPr marL="184785" marR="5080" indent="-172720">
              <a:tabLst>
                <a:tab pos="185420" algn="l"/>
              </a:tabLst>
            </a:pPr>
            <a:r>
              <a:rPr lang="en-US" sz="2000" spc="-100" dirty="0">
                <a:latin typeface="Times New Roman" panose="02020603050405020304" pitchFamily="18" charset="0"/>
                <a:cs typeface="Times New Roman" panose="02020603050405020304" pitchFamily="18" charset="0"/>
              </a:rPr>
              <a:t>  We will provide a mobile application </a:t>
            </a:r>
            <a:r>
              <a:rPr lang="en-US" sz="2000" spc="-100" dirty="0" smtClean="0">
                <a:latin typeface="Times New Roman" panose="02020603050405020304" pitchFamily="18" charset="0"/>
                <a:cs typeface="Times New Roman" panose="02020603050405020304" pitchFamily="18" charset="0"/>
              </a:rPr>
              <a:t>to </a:t>
            </a:r>
            <a:r>
              <a:rPr lang="en-US" sz="2000" spc="-100" dirty="0">
                <a:latin typeface="Times New Roman" panose="02020603050405020304" pitchFamily="18" charset="0"/>
                <a:cs typeface="Times New Roman" panose="02020603050405020304" pitchFamily="18" charset="0"/>
              </a:rPr>
              <a:t>determine turbidity in air &amp; water.</a:t>
            </a:r>
          </a:p>
          <a:p>
            <a:pPr marL="184785" marR="5080" indent="-172720">
              <a:tabLst>
                <a:tab pos="185420" algn="l"/>
              </a:tabLst>
            </a:pPr>
            <a:r>
              <a:rPr lang="en-US" sz="2000" b="1" spc="-100" dirty="0">
                <a:latin typeface="Times New Roman" panose="02020603050405020304" pitchFamily="18" charset="0"/>
                <a:cs typeface="Times New Roman" panose="02020603050405020304" pitchFamily="18" charset="0"/>
              </a:rPr>
              <a:t> </a:t>
            </a:r>
          </a:p>
          <a:p>
            <a:pPr marL="184785" marR="5080" indent="-172720">
              <a:tabLst>
                <a:tab pos="185420" algn="l"/>
              </a:tabLst>
            </a:pPr>
            <a:r>
              <a:rPr lang="en-US" sz="3200" b="1" spc="-100" dirty="0">
                <a:latin typeface="Centaur" panose="02030504050205020304" pitchFamily="18" charset="0"/>
                <a:cs typeface="Calibri"/>
              </a:rPr>
              <a:t> Air Turbidity: </a:t>
            </a:r>
          </a:p>
          <a:p>
            <a:pPr marL="641985" marR="5080" lvl="1" indent="-172720">
              <a:buFont typeface="Arial"/>
              <a:buChar char="•"/>
              <a:tabLst>
                <a:tab pos="185420" algn="l"/>
              </a:tabLst>
            </a:pPr>
            <a:r>
              <a:rPr lang="en-US" sz="2000" spc="-50" dirty="0">
                <a:latin typeface="Times New Roman" panose="02020603050405020304" pitchFamily="18" charset="0"/>
                <a:cs typeface="Times New Roman" panose="02020603050405020304" pitchFamily="18" charset="0"/>
              </a:rPr>
              <a:t>Fetching user’s current location and calculating zenith angle according to current location and time</a:t>
            </a:r>
            <a:r>
              <a:rPr lang="en-US" sz="2000" spc="-50" dirty="0" smtClean="0">
                <a:latin typeface="Times New Roman" panose="02020603050405020304" pitchFamily="18" charset="0"/>
                <a:cs typeface="Times New Roman" panose="02020603050405020304" pitchFamily="18" charset="0"/>
              </a:rPr>
              <a:t>.</a:t>
            </a:r>
          </a:p>
          <a:p>
            <a:pPr marL="641985" marR="5080" lvl="1" indent="-172720">
              <a:buFont typeface="Arial"/>
              <a:buChar char="•"/>
              <a:tabLst>
                <a:tab pos="185420" algn="l"/>
              </a:tabLst>
            </a:pPr>
            <a:r>
              <a:rPr lang="en-US" sz="2000" spc="-50" dirty="0" smtClean="0">
                <a:latin typeface="Times New Roman" panose="02020603050405020304" pitchFamily="18" charset="0"/>
                <a:cs typeface="Times New Roman" panose="02020603050405020304" pitchFamily="18" charset="0"/>
              </a:rPr>
              <a:t>User will adjust its smartphone to elevation angle showing on app screen.</a:t>
            </a:r>
            <a:endParaRPr lang="en-US" sz="2000" spc="-50" dirty="0">
              <a:latin typeface="Times New Roman" panose="02020603050405020304" pitchFamily="18" charset="0"/>
              <a:cs typeface="Times New Roman" panose="02020603050405020304" pitchFamily="18" charset="0"/>
            </a:endParaRPr>
          </a:p>
          <a:p>
            <a:pPr marL="641985" marR="5080" lvl="1" indent="-172720">
              <a:buFont typeface="Arial"/>
              <a:buChar char="•"/>
              <a:tabLst>
                <a:tab pos="185420" algn="l"/>
              </a:tabLst>
            </a:pPr>
            <a:r>
              <a:rPr lang="en-US" sz="2000" spc="-50" dirty="0" smtClean="0">
                <a:latin typeface="Times New Roman" panose="02020603050405020304" pitchFamily="18" charset="0"/>
                <a:cs typeface="Times New Roman" panose="02020603050405020304" pitchFamily="18" charset="0"/>
              </a:rPr>
              <a:t>User will click </a:t>
            </a:r>
            <a:r>
              <a:rPr lang="en-US" sz="2000" spc="-50" dirty="0" smtClean="0">
                <a:latin typeface="Times New Roman" panose="02020603050405020304" pitchFamily="18" charset="0"/>
                <a:cs typeface="Times New Roman" panose="02020603050405020304" pitchFamily="18" charset="0"/>
              </a:rPr>
              <a:t>5-10 </a:t>
            </a:r>
            <a:r>
              <a:rPr lang="en-US" sz="2000" spc="-50" dirty="0" smtClean="0">
                <a:latin typeface="Times New Roman" panose="02020603050405020304" pitchFamily="18" charset="0"/>
                <a:cs typeface="Times New Roman" panose="02020603050405020304" pitchFamily="18" charset="0"/>
              </a:rPr>
              <a:t>image of sun from elevation angle and same location after every 30 </a:t>
            </a:r>
            <a:r>
              <a:rPr lang="en-US" sz="2000" spc="-50" dirty="0" smtClean="0">
                <a:latin typeface="Times New Roman" panose="02020603050405020304" pitchFamily="18" charset="0"/>
                <a:cs typeface="Times New Roman" panose="02020603050405020304" pitchFamily="18" charset="0"/>
              </a:rPr>
              <a:t>minutes.</a:t>
            </a:r>
            <a:endParaRPr lang="en-US" sz="2000" spc="-50" dirty="0">
              <a:latin typeface="Times New Roman" panose="02020603050405020304" pitchFamily="18" charset="0"/>
              <a:cs typeface="Times New Roman" panose="02020603050405020304" pitchFamily="18" charset="0"/>
            </a:endParaRPr>
          </a:p>
          <a:p>
            <a:pPr marL="641985" marR="5080" lvl="1" indent="-172720">
              <a:buFont typeface="Arial"/>
              <a:buChar char="•"/>
              <a:tabLst>
                <a:tab pos="185420" algn="l"/>
              </a:tabLst>
            </a:pPr>
            <a:r>
              <a:rPr lang="en-US" sz="2000" spc="-50" dirty="0" smtClean="0">
                <a:latin typeface="Times New Roman" panose="02020603050405020304" pitchFamily="18" charset="0"/>
                <a:cs typeface="Times New Roman" panose="02020603050405020304" pitchFamily="18" charset="0"/>
              </a:rPr>
              <a:t>Images and their respective angle will go and server for image processing.</a:t>
            </a:r>
          </a:p>
          <a:p>
            <a:pPr marL="641985" marR="5080" lvl="1" indent="-172720">
              <a:buFont typeface="Arial"/>
              <a:buChar char="•"/>
              <a:tabLst>
                <a:tab pos="185420" algn="l"/>
              </a:tabLst>
            </a:pPr>
            <a:r>
              <a:rPr lang="en-US" sz="2000" spc="-50" dirty="0" smtClean="0">
                <a:latin typeface="Times New Roman" panose="02020603050405020304" pitchFamily="18" charset="0"/>
                <a:cs typeface="Times New Roman" panose="02020603050405020304" pitchFamily="18" charset="0"/>
              </a:rPr>
              <a:t>Air mass will be calculated of each image from their respective zenith angle.</a:t>
            </a:r>
          </a:p>
          <a:p>
            <a:pPr marL="641985" marR="5080" lvl="1" indent="-172720">
              <a:buFont typeface="Arial"/>
              <a:buChar char="•"/>
              <a:tabLst>
                <a:tab pos="185420" algn="l"/>
              </a:tabLst>
            </a:pPr>
            <a:r>
              <a:rPr lang="en-US" sz="2000" spc="-50" dirty="0" smtClean="0">
                <a:latin typeface="Times New Roman" panose="02020603050405020304" pitchFamily="18" charset="0"/>
                <a:cs typeface="Times New Roman" panose="02020603050405020304" pitchFamily="18" charset="0"/>
              </a:rPr>
              <a:t>Apply image processing technique and get intensity of sun.</a:t>
            </a:r>
          </a:p>
          <a:p>
            <a:pPr marL="641985" marR="5080" lvl="1" indent="-172720">
              <a:buFont typeface="Arial"/>
              <a:buChar char="•"/>
              <a:tabLst>
                <a:tab pos="185420" algn="l"/>
              </a:tabLst>
            </a:pPr>
            <a:r>
              <a:rPr lang="en-US" sz="2000" spc="-50" dirty="0" smtClean="0">
                <a:latin typeface="Times New Roman" panose="02020603050405020304" pitchFamily="18" charset="0"/>
                <a:cs typeface="Times New Roman" panose="02020603050405020304" pitchFamily="18" charset="0"/>
              </a:rPr>
              <a:t>Then we plot the Langley Plot and get slope of Langley plot which is our aerosol optical depth.</a:t>
            </a:r>
            <a:endParaRPr lang="en-US" sz="2000" spc="-50" dirty="0">
              <a:latin typeface="Times New Roman" panose="02020603050405020304" pitchFamily="18" charset="0"/>
              <a:cs typeface="Times New Roman" panose="02020603050405020304" pitchFamily="18" charset="0"/>
            </a:endParaRPr>
          </a:p>
          <a:p>
            <a:pPr marL="641985" marR="5080" lvl="1" indent="-172720">
              <a:buFont typeface="Arial"/>
              <a:buChar char="•"/>
              <a:tabLst>
                <a:tab pos="185420" algn="l"/>
              </a:tabLst>
            </a:pPr>
            <a:r>
              <a:rPr lang="en-US" sz="2000" spc="-100" dirty="0" smtClean="0">
                <a:latin typeface="Times New Roman" panose="02020603050405020304" pitchFamily="18" charset="0"/>
                <a:cs typeface="Times New Roman" panose="02020603050405020304" pitchFamily="18" charset="0"/>
              </a:rPr>
              <a:t>This </a:t>
            </a:r>
            <a:r>
              <a:rPr lang="en-US" sz="2000" spc="-100" dirty="0">
                <a:latin typeface="Times New Roman" panose="02020603050405020304" pitchFamily="18" charset="0"/>
                <a:cs typeface="Times New Roman" panose="02020603050405020304" pitchFamily="18" charset="0"/>
              </a:rPr>
              <a:t>will return the image with labeling of air turbidity.</a:t>
            </a:r>
            <a:endParaRPr lang="en-US" sz="2000" spc="-50" dirty="0">
              <a:latin typeface="Times New Roman" panose="02020603050405020304" pitchFamily="18" charset="0"/>
              <a:cs typeface="Times New Roman" panose="02020603050405020304" pitchFamily="18" charset="0"/>
            </a:endParaRPr>
          </a:p>
          <a:p>
            <a:pPr marL="184785" marR="159385" indent="-172720">
              <a:tabLst>
                <a:tab pos="185420" algn="l"/>
              </a:tabLst>
            </a:pPr>
            <a:endParaRPr lang="en-US" sz="1700" spc="-50" dirty="0">
              <a:latin typeface="Bahnschrift SemiLight" pitchFamily="34" charset="0"/>
              <a:cs typeface="Calibri"/>
            </a:endParaRPr>
          </a:p>
        </p:txBody>
      </p:sp>
      <p:sp>
        <p:nvSpPr>
          <p:cNvPr id="6" name="object 6"/>
          <p:cNvSpPr/>
          <p:nvPr/>
        </p:nvSpPr>
        <p:spPr>
          <a:xfrm>
            <a:off x="7812023" y="15241"/>
            <a:ext cx="1316735" cy="112775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F2B19E4-2ED9-40AD-9C43-B88441703E69}"/>
              </a:ext>
            </a:extLst>
          </p:cNvPr>
          <p:cNvSpPr txBox="1"/>
          <p:nvPr/>
        </p:nvSpPr>
        <p:spPr>
          <a:xfrm>
            <a:off x="0" y="1158240"/>
            <a:ext cx="9128758" cy="6186309"/>
          </a:xfrm>
          <a:prstGeom prst="rect">
            <a:avLst/>
          </a:prstGeom>
          <a:noFill/>
        </p:spPr>
        <p:txBody>
          <a:bodyPr wrap="square" rtlCol="0">
            <a:spAutoFit/>
          </a:bodyPr>
          <a:lstStyle/>
          <a:p>
            <a:pPr marL="184785" marR="159385" indent="-172720">
              <a:tabLst>
                <a:tab pos="185420" algn="l"/>
              </a:tabLst>
            </a:pPr>
            <a:r>
              <a:rPr lang="en-US" sz="3600" b="1" spc="-50" dirty="0">
                <a:latin typeface="Centaur" panose="02030504050205020304" pitchFamily="18" charset="0"/>
                <a:cs typeface="Calibri"/>
              </a:rPr>
              <a:t>Water Turbidity</a:t>
            </a:r>
            <a:r>
              <a:rPr lang="en-US" sz="3600" b="1" spc="-50" dirty="0" smtClean="0">
                <a:latin typeface="Centaur" panose="02030504050205020304" pitchFamily="18" charset="0"/>
                <a:cs typeface="Calibri"/>
              </a:rPr>
              <a:t>:</a:t>
            </a:r>
            <a:endParaRPr lang="en-US" sz="3600" b="1" spc="-50" dirty="0">
              <a:latin typeface="Centaur" panose="02030504050205020304" pitchFamily="18" charset="0"/>
              <a:cs typeface="Calibri"/>
            </a:endParaRPr>
          </a:p>
          <a:p>
            <a:pPr marL="812165" marR="159385" lvl="1" indent="-342900">
              <a:buFont typeface="Arial" panose="020B0604020202020204" pitchFamily="34" charset="0"/>
              <a:buChar char="•"/>
              <a:tabLst>
                <a:tab pos="185420" algn="l"/>
              </a:tabLst>
            </a:pPr>
            <a:r>
              <a:rPr lang="en-US" sz="2000" spc="-50" dirty="0" smtClean="0">
                <a:latin typeface="Times New Roman" panose="02020603050405020304" pitchFamily="18" charset="0"/>
                <a:ea typeface="Tahoma" panose="020B0604030504040204" pitchFamily="34" charset="0"/>
                <a:cs typeface="Times New Roman" panose="02020603050405020304" pitchFamily="18" charset="0"/>
              </a:rPr>
              <a:t>We will provide two approaches for more accurate Turbidity of Water.</a:t>
            </a:r>
          </a:p>
          <a:p>
            <a:pPr marL="812165" marR="159385" lvl="1" indent="-342900">
              <a:buFont typeface="Arial" panose="020B0604020202020204" pitchFamily="34" charset="0"/>
              <a:buChar char="•"/>
              <a:tabLst>
                <a:tab pos="185420" algn="l"/>
              </a:tabLst>
            </a:pPr>
            <a:endParaRPr lang="en-US" sz="2000" spc="-50" dirty="0" smtClean="0">
              <a:latin typeface="Times New Roman" panose="02020603050405020304" pitchFamily="18" charset="0"/>
              <a:ea typeface="Tahoma" panose="020B0604030504040204" pitchFamily="34" charset="0"/>
              <a:cs typeface="Times New Roman" panose="02020603050405020304" pitchFamily="18" charset="0"/>
            </a:endParaRPr>
          </a:p>
          <a:p>
            <a:pPr marL="812165" marR="159385" lvl="1" indent="-342900">
              <a:buFont typeface="Arial" panose="020B0604020202020204" pitchFamily="34" charset="0"/>
              <a:buChar char="•"/>
              <a:tabLst>
                <a:tab pos="185420" algn="l"/>
              </a:tabLst>
            </a:pPr>
            <a:r>
              <a:rPr lang="en-US" sz="2000" spc="-50" dirty="0" smtClean="0">
                <a:latin typeface="Times New Roman" panose="02020603050405020304" pitchFamily="18" charset="0"/>
                <a:ea typeface="Tahoma" panose="020B0604030504040204" pitchFamily="34" charset="0"/>
                <a:cs typeface="Times New Roman" panose="02020603050405020304" pitchFamily="18" charset="0"/>
              </a:rPr>
              <a:t>First one is that, we </a:t>
            </a:r>
            <a:r>
              <a:rPr lang="en-US" sz="2000" spc="-50" dirty="0">
                <a:latin typeface="Times New Roman" panose="02020603050405020304" pitchFamily="18" charset="0"/>
                <a:ea typeface="Tahoma" panose="020B0604030504040204" pitchFamily="34" charset="0"/>
                <a:cs typeface="Times New Roman" panose="02020603050405020304" pitchFamily="18" charset="0"/>
              </a:rPr>
              <a:t>have created a Deep Learning model to determine if the turbidity is low, high or </a:t>
            </a:r>
            <a:r>
              <a:rPr lang="en-US" sz="2000" spc="-50" dirty="0" smtClean="0">
                <a:latin typeface="Times New Roman" panose="02020603050405020304" pitchFamily="18" charset="0"/>
                <a:ea typeface="Tahoma" panose="020B0604030504040204" pitchFamily="34" charset="0"/>
                <a:cs typeface="Times New Roman" panose="02020603050405020304" pitchFamily="18" charset="0"/>
              </a:rPr>
              <a:t>medium, in this model we are taking water image as our source and then compare it with our Dataset of images which are segregated into two parts high, medium, and low.</a:t>
            </a:r>
            <a:endParaRPr lang="en-US" sz="2000" spc="-50" dirty="0">
              <a:latin typeface="Times New Roman" panose="02020603050405020304" pitchFamily="18" charset="0"/>
              <a:ea typeface="Tahoma" panose="020B0604030504040204" pitchFamily="34" charset="0"/>
              <a:cs typeface="Times New Roman" panose="02020603050405020304" pitchFamily="18" charset="0"/>
            </a:endParaRPr>
          </a:p>
          <a:p>
            <a:pPr marL="812165" marR="159385" lvl="1" indent="-342900">
              <a:buFont typeface="Arial" panose="020B0604020202020204" pitchFamily="34" charset="0"/>
              <a:buChar char="•"/>
              <a:tabLst>
                <a:tab pos="185420" algn="l"/>
              </a:tabLst>
            </a:pPr>
            <a:r>
              <a:rPr lang="en-US" sz="2000" spc="-50" dirty="0" smtClean="0">
                <a:latin typeface="Times New Roman" panose="02020603050405020304" pitchFamily="18" charset="0"/>
                <a:ea typeface="Tahoma" panose="020B0604030504040204" pitchFamily="34" charset="0"/>
                <a:cs typeface="Times New Roman" panose="02020603050405020304" pitchFamily="18" charset="0"/>
              </a:rPr>
              <a:t>User </a:t>
            </a:r>
            <a:r>
              <a:rPr lang="en-US" sz="2000" spc="-50" dirty="0">
                <a:latin typeface="Times New Roman" panose="02020603050405020304" pitchFamily="18" charset="0"/>
                <a:ea typeface="Tahoma" panose="020B0604030504040204" pitchFamily="34" charset="0"/>
                <a:cs typeface="Times New Roman" panose="02020603050405020304" pitchFamily="18" charset="0"/>
              </a:rPr>
              <a:t>can also extract the exact value of turbidity by click a button on the app.</a:t>
            </a:r>
          </a:p>
          <a:p>
            <a:pPr marL="812165" marR="159385" lvl="1" indent="-342900">
              <a:buFont typeface="Arial" panose="020B0604020202020204" pitchFamily="34" charset="0"/>
              <a:buChar char="•"/>
              <a:tabLst>
                <a:tab pos="185420" algn="l"/>
              </a:tabLst>
            </a:pPr>
            <a:endParaRPr lang="en-US" sz="2000" spc="-50" dirty="0" smtClean="0">
              <a:latin typeface="Times New Roman" panose="02020603050405020304" pitchFamily="18" charset="0"/>
              <a:ea typeface="Tahoma" panose="020B0604030504040204" pitchFamily="34" charset="0"/>
              <a:cs typeface="Times New Roman" panose="02020603050405020304" pitchFamily="18" charset="0"/>
            </a:endParaRPr>
          </a:p>
          <a:p>
            <a:pPr marL="812165" marR="159385" lvl="1" indent="-342900">
              <a:buFont typeface="Arial" panose="020B0604020202020204" pitchFamily="34" charset="0"/>
              <a:buChar char="•"/>
              <a:tabLst>
                <a:tab pos="185420" algn="l"/>
              </a:tabLst>
            </a:pPr>
            <a:r>
              <a:rPr lang="en-US" sz="2000" spc="-50" dirty="0" smtClean="0">
                <a:latin typeface="Times New Roman" panose="02020603050405020304" pitchFamily="18" charset="0"/>
                <a:ea typeface="Tahoma" panose="020B0604030504040204" pitchFamily="34" charset="0"/>
                <a:cs typeface="Times New Roman" panose="02020603050405020304" pitchFamily="18" charset="0"/>
              </a:rPr>
              <a:t>Second approach is user will click image of sun, water and grey card of 18 % reflectance for this user has to click images at certain angle termed as Azimuth angle and </a:t>
            </a:r>
            <a:r>
              <a:rPr lang="en-US" sz="2000" spc="-50" dirty="0" err="1" smtClean="0">
                <a:latin typeface="Times New Roman" panose="02020603050405020304" pitchFamily="18" charset="0"/>
                <a:ea typeface="Tahoma" panose="020B0604030504040204" pitchFamily="34" charset="0"/>
                <a:cs typeface="Times New Roman" panose="02020603050405020304" pitchFamily="18" charset="0"/>
              </a:rPr>
              <a:t>Zeinth</a:t>
            </a:r>
            <a:r>
              <a:rPr lang="en-US" sz="2000" spc="-50" dirty="0" smtClean="0">
                <a:latin typeface="Times New Roman" panose="02020603050405020304" pitchFamily="18" charset="0"/>
                <a:ea typeface="Tahoma" panose="020B0604030504040204" pitchFamily="34" charset="0"/>
                <a:cs typeface="Times New Roman" panose="02020603050405020304" pitchFamily="18" charset="0"/>
              </a:rPr>
              <a:t> angle. These angle are shown in the App and user only have to take image at that angle only. For this Remote Sensing Reflectance Approach is used and our this approach is giving Turbidity value which is very near to accurate values of turbidity.</a:t>
            </a:r>
            <a:endParaRPr lang="en-US" sz="2000" spc="-50" dirty="0">
              <a:latin typeface="Times New Roman" panose="02020603050405020304" pitchFamily="18" charset="0"/>
              <a:ea typeface="Tahoma" panose="020B0604030504040204" pitchFamily="34" charset="0"/>
              <a:cs typeface="Times New Roman" panose="02020603050405020304" pitchFamily="18" charset="0"/>
            </a:endParaRPr>
          </a:p>
          <a:p>
            <a:pPr marL="812165" marR="159385" lvl="1" indent="-342900">
              <a:buFont typeface="Arial" panose="020B0604020202020204" pitchFamily="34" charset="0"/>
              <a:buChar char="•"/>
              <a:tabLst>
                <a:tab pos="185420" algn="l"/>
              </a:tabLst>
            </a:pPr>
            <a:endParaRPr lang="en-US" sz="2000" spc="-50" dirty="0">
              <a:latin typeface="Times New Roman" panose="02020603050405020304" pitchFamily="18" charset="0"/>
              <a:ea typeface="Tahoma" panose="020B0604030504040204" pitchFamily="34" charset="0"/>
              <a:cs typeface="Times New Roman" panose="02020603050405020304" pitchFamily="18" charset="0"/>
            </a:endParaRPr>
          </a:p>
          <a:p>
            <a:pPr marL="812165" marR="159385" lvl="1" indent="-342900">
              <a:buFont typeface="Arial" panose="020B0604020202020204" pitchFamily="34" charset="0"/>
              <a:buChar char="•"/>
              <a:tabLst>
                <a:tab pos="185420" algn="l"/>
              </a:tabLst>
            </a:pPr>
            <a:r>
              <a:rPr lang="en-US" sz="2000" spc="-50" dirty="0">
                <a:latin typeface="Times New Roman" panose="02020603050405020304" pitchFamily="18" charset="0"/>
                <a:ea typeface="Tahoma" panose="020B0604030504040204" pitchFamily="34" charset="0"/>
                <a:cs typeface="Times New Roman" panose="02020603050405020304" pitchFamily="18" charset="0"/>
              </a:rPr>
              <a:t>The calculated turbidity will be returned to user on mobile screen.</a:t>
            </a:r>
          </a:p>
          <a:p>
            <a:pPr marL="812165" marR="159385" lvl="1" indent="-342900">
              <a:buFont typeface="Arial" panose="020B0604020202020204" pitchFamily="34" charset="0"/>
              <a:buChar char="•"/>
              <a:tabLst>
                <a:tab pos="185420" algn="l"/>
              </a:tabLst>
            </a:pPr>
            <a:endParaRPr lang="en-US" sz="2000" spc="-50" dirty="0">
              <a:latin typeface="Times New Roman" panose="02020603050405020304" pitchFamily="18" charset="0"/>
              <a:ea typeface="Tahoma" panose="020B0604030504040204" pitchFamily="34" charset="0"/>
              <a:cs typeface="Times New Roman" panose="02020603050405020304" pitchFamily="18" charset="0"/>
            </a:endParaRPr>
          </a:p>
          <a:p>
            <a:pPr marL="12065" marR="159385">
              <a:tabLst>
                <a:tab pos="185420" algn="l"/>
              </a:tabLst>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object 2">
            <a:extLst>
              <a:ext uri="{FF2B5EF4-FFF2-40B4-BE49-F238E27FC236}">
                <a16:creationId xmlns:a16="http://schemas.microsoft.com/office/drawing/2014/main" id="{D068F996-BF3E-4A45-8147-1E49B925D593}"/>
              </a:ext>
            </a:extLst>
          </p:cNvPr>
          <p:cNvSpPr/>
          <p:nvPr/>
        </p:nvSpPr>
        <p:spPr>
          <a:xfrm>
            <a:off x="0" y="0"/>
            <a:ext cx="9144000" cy="1142999"/>
          </a:xfrm>
          <a:custGeom>
            <a:avLst/>
            <a:gdLst/>
            <a:ahLst/>
            <a:cxnLst/>
            <a:rect l="l" t="t" r="r" b="b"/>
            <a:pathLst>
              <a:path w="9144000" h="1412875">
                <a:moveTo>
                  <a:pt x="0" y="1412748"/>
                </a:moveTo>
                <a:lnTo>
                  <a:pt x="9144000" y="1412748"/>
                </a:lnTo>
                <a:lnTo>
                  <a:pt x="9144000" y="0"/>
                </a:lnTo>
                <a:lnTo>
                  <a:pt x="0" y="0"/>
                </a:lnTo>
                <a:lnTo>
                  <a:pt x="0" y="1412748"/>
                </a:lnTo>
                <a:close/>
              </a:path>
            </a:pathLst>
          </a:custGeom>
          <a:solidFill>
            <a:srgbClr val="2D75B6"/>
          </a:solidFill>
        </p:spPr>
        <p:txBody>
          <a:bodyPr wrap="square" lIns="0" tIns="0" rIns="0" bIns="0" rtlCol="0"/>
          <a:lstStyle/>
          <a:p>
            <a:endParaRPr dirty="0"/>
          </a:p>
        </p:txBody>
      </p:sp>
      <p:sp>
        <p:nvSpPr>
          <p:cNvPr id="17" name="object 3">
            <a:extLst>
              <a:ext uri="{FF2B5EF4-FFF2-40B4-BE49-F238E27FC236}">
                <a16:creationId xmlns:a16="http://schemas.microsoft.com/office/drawing/2014/main" id="{E42FE47E-1D85-4339-B41D-B5B452E76CD6}"/>
              </a:ext>
            </a:extLst>
          </p:cNvPr>
          <p:cNvSpPr txBox="1"/>
          <p:nvPr/>
        </p:nvSpPr>
        <p:spPr>
          <a:xfrm>
            <a:off x="2438400" y="228600"/>
            <a:ext cx="3235960" cy="528320"/>
          </a:xfrm>
          <a:prstGeom prst="rect">
            <a:avLst/>
          </a:prstGeom>
        </p:spPr>
        <p:txBody>
          <a:bodyPr vert="horz" wrap="square" lIns="0" tIns="12700" rIns="0" bIns="0" rtlCol="0">
            <a:spAutoFit/>
          </a:bodyPr>
          <a:lstStyle/>
          <a:p>
            <a:pPr marL="12700">
              <a:lnSpc>
                <a:spcPct val="100000"/>
              </a:lnSpc>
              <a:spcBef>
                <a:spcPts val="100"/>
              </a:spcBef>
            </a:pPr>
            <a:r>
              <a:rPr sz="3300" b="0" u="heavy" spc="-5" dirty="0">
                <a:solidFill>
                  <a:srgbClr val="FFFFFF"/>
                </a:solidFill>
                <a:uFill>
                  <a:solidFill>
                    <a:srgbClr val="FFFFFF"/>
                  </a:solidFill>
                </a:uFill>
                <a:latin typeface="Calibri Light"/>
                <a:cs typeface="Calibri Light"/>
              </a:rPr>
              <a:t>Solution</a:t>
            </a:r>
            <a:r>
              <a:rPr sz="3300" b="0" u="heavy" spc="-25" dirty="0">
                <a:solidFill>
                  <a:srgbClr val="FFFFFF"/>
                </a:solidFill>
                <a:uFill>
                  <a:solidFill>
                    <a:srgbClr val="FFFFFF"/>
                  </a:solidFill>
                </a:uFill>
                <a:latin typeface="Calibri Light"/>
                <a:cs typeface="Calibri Light"/>
              </a:rPr>
              <a:t> </a:t>
            </a:r>
            <a:r>
              <a:rPr sz="3300" b="0" u="heavy" spc="-15" dirty="0">
                <a:solidFill>
                  <a:srgbClr val="FFFFFF"/>
                </a:solidFill>
                <a:uFill>
                  <a:solidFill>
                    <a:srgbClr val="FFFFFF"/>
                  </a:solidFill>
                </a:uFill>
                <a:latin typeface="Calibri Light"/>
                <a:cs typeface="Calibri Light"/>
              </a:rPr>
              <a:t>Approach</a:t>
            </a:r>
            <a:endParaRPr sz="3300" dirty="0">
              <a:latin typeface="Calibri Light"/>
              <a:cs typeface="Calibri Light"/>
            </a:endParaRPr>
          </a:p>
        </p:txBody>
      </p:sp>
      <p:sp>
        <p:nvSpPr>
          <p:cNvPr id="18" name="object 6">
            <a:extLst>
              <a:ext uri="{FF2B5EF4-FFF2-40B4-BE49-F238E27FC236}">
                <a16:creationId xmlns:a16="http://schemas.microsoft.com/office/drawing/2014/main" id="{41636295-4DA9-4821-831C-BCE6C0DCC60A}"/>
              </a:ext>
            </a:extLst>
          </p:cNvPr>
          <p:cNvSpPr/>
          <p:nvPr/>
        </p:nvSpPr>
        <p:spPr>
          <a:xfrm>
            <a:off x="7812023" y="15241"/>
            <a:ext cx="1316735" cy="112775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0113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85140" y="1177036"/>
            <a:ext cx="8973718" cy="5170646"/>
          </a:xfrm>
        </p:spPr>
        <p:txBody>
          <a:bodyPr/>
          <a:lstStyle/>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Our Application is User Friendly and easy to use.</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Along with the App we will provide a user guide for easy excess.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More Accurate values.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Data Sharing: The results can be </a:t>
            </a:r>
            <a:r>
              <a:rPr lang="en-US" sz="2400" dirty="0" smtClean="0"/>
              <a:t>instantaneously shared </a:t>
            </a:r>
            <a:r>
              <a:rPr lang="en-US" sz="2400" dirty="0"/>
              <a:t>amongst internal application as well as </a:t>
            </a:r>
            <a:r>
              <a:rPr lang="en-US" sz="2400" dirty="0" smtClean="0"/>
              <a:t>contacts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 </a:t>
            </a:r>
            <a:r>
              <a:rPr lang="en-US" sz="2400" dirty="0"/>
              <a:t>Communication: The data transfer is </a:t>
            </a:r>
            <a:r>
              <a:rPr lang="en-US" sz="2400" dirty="0" smtClean="0"/>
              <a:t>initiated immediately </a:t>
            </a:r>
            <a:r>
              <a:rPr lang="en-US" sz="2400" dirty="0"/>
              <a:t>after assuming that the phone is </a:t>
            </a:r>
            <a:r>
              <a:rPr lang="en-US" sz="2400" dirty="0" smtClean="0"/>
              <a:t>connected to </a:t>
            </a:r>
            <a:r>
              <a:rPr lang="en-US" sz="2400" dirty="0"/>
              <a:t>the internet</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Tell the user about the current level of turbidity.</a:t>
            </a:r>
            <a:endParaRPr lang="en-US" sz="2400" dirty="0"/>
          </a:p>
        </p:txBody>
      </p:sp>
      <p:sp>
        <p:nvSpPr>
          <p:cNvPr id="4" name="object 2">
            <a:extLst>
              <a:ext uri="{FF2B5EF4-FFF2-40B4-BE49-F238E27FC236}">
                <a16:creationId xmlns:a16="http://schemas.microsoft.com/office/drawing/2014/main" id="{D068F996-BF3E-4A45-8147-1E49B925D593}"/>
              </a:ext>
            </a:extLst>
          </p:cNvPr>
          <p:cNvSpPr/>
          <p:nvPr/>
        </p:nvSpPr>
        <p:spPr>
          <a:xfrm>
            <a:off x="0" y="17019"/>
            <a:ext cx="7848600" cy="1142999"/>
          </a:xfrm>
          <a:custGeom>
            <a:avLst/>
            <a:gdLst/>
            <a:ahLst/>
            <a:cxnLst/>
            <a:rect l="l" t="t" r="r" b="b"/>
            <a:pathLst>
              <a:path w="9144000" h="1412875">
                <a:moveTo>
                  <a:pt x="0" y="1412748"/>
                </a:moveTo>
                <a:lnTo>
                  <a:pt x="9144000" y="1412748"/>
                </a:lnTo>
                <a:lnTo>
                  <a:pt x="9144000" y="0"/>
                </a:lnTo>
                <a:lnTo>
                  <a:pt x="0" y="0"/>
                </a:lnTo>
                <a:lnTo>
                  <a:pt x="0" y="1412748"/>
                </a:lnTo>
                <a:close/>
              </a:path>
            </a:pathLst>
          </a:custGeom>
          <a:solidFill>
            <a:srgbClr val="2D75B6"/>
          </a:solidFill>
        </p:spPr>
        <p:txBody>
          <a:bodyPr wrap="square" lIns="0" tIns="0" rIns="0" bIns="0" rtlCol="0"/>
          <a:lstStyle/>
          <a:p>
            <a:pPr algn="ctr"/>
            <a:r>
              <a:rPr lang="en-US" sz="4800" u="heavy" spc="-5" dirty="0">
                <a:solidFill>
                  <a:srgbClr val="FFFFFF"/>
                </a:solidFill>
                <a:uFill>
                  <a:solidFill>
                    <a:srgbClr val="FFFFFF"/>
                  </a:solidFill>
                </a:uFill>
                <a:latin typeface="Calibri Light"/>
                <a:cs typeface="Calibri Light"/>
              </a:rPr>
              <a:t>A</a:t>
            </a:r>
            <a:r>
              <a:rPr lang="en-US" sz="4800" u="heavy" spc="-5" dirty="0" smtClean="0">
                <a:solidFill>
                  <a:srgbClr val="FFFFFF"/>
                </a:solidFill>
                <a:uFill>
                  <a:solidFill>
                    <a:srgbClr val="FFFFFF"/>
                  </a:solidFill>
                </a:uFill>
                <a:latin typeface="Calibri Light"/>
                <a:cs typeface="Calibri Light"/>
              </a:rPr>
              <a:t>pplication Advantages</a:t>
            </a:r>
            <a:endParaRPr sz="4800" dirty="0"/>
          </a:p>
        </p:txBody>
      </p:sp>
      <p:sp>
        <p:nvSpPr>
          <p:cNvPr id="7" name="object 6">
            <a:extLst>
              <a:ext uri="{FF2B5EF4-FFF2-40B4-BE49-F238E27FC236}">
                <a16:creationId xmlns:a16="http://schemas.microsoft.com/office/drawing/2014/main" id="{3247687B-5181-437B-822A-7D6C1E33BADD}"/>
              </a:ext>
            </a:extLst>
          </p:cNvPr>
          <p:cNvSpPr/>
          <p:nvPr/>
        </p:nvSpPr>
        <p:spPr>
          <a:xfrm>
            <a:off x="7812023" y="15241"/>
            <a:ext cx="1316735" cy="112775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682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15011" y="981836"/>
            <a:ext cx="8912860" cy="5003421"/>
          </a:xfrm>
          <a:prstGeom prst="rect">
            <a:avLst/>
          </a:prstGeom>
        </p:spPr>
        <p:txBody>
          <a:bodyPr vert="horz" wrap="square" lIns="0" tIns="50800" rIns="0" bIns="0" rtlCol="0">
            <a:spAutoFit/>
          </a:bodyPr>
          <a:lstStyle/>
          <a:p>
            <a:pPr marL="184785" indent="-172720">
              <a:lnSpc>
                <a:spcPct val="100000"/>
              </a:lnSpc>
              <a:spcBef>
                <a:spcPts val="400"/>
              </a:spcBef>
              <a:buFont typeface="Arial"/>
              <a:buChar char="•"/>
              <a:tabLst>
                <a:tab pos="185420" algn="l"/>
              </a:tabLst>
            </a:pPr>
            <a:endParaRPr lang="en-US" sz="2100" spc="-10" dirty="0" smtClean="0">
              <a:latin typeface="Calibri"/>
              <a:cs typeface="Calibri"/>
            </a:endParaRPr>
          </a:p>
          <a:p>
            <a:pPr marL="184785" indent="-172720">
              <a:lnSpc>
                <a:spcPct val="100000"/>
              </a:lnSpc>
              <a:spcBef>
                <a:spcPts val="400"/>
              </a:spcBef>
              <a:buFont typeface="Arial"/>
              <a:buChar char="•"/>
              <a:tabLst>
                <a:tab pos="185420" algn="l"/>
              </a:tabLst>
            </a:pPr>
            <a:r>
              <a:rPr lang="en-US" sz="2100" spc="-10" dirty="0" smtClean="0">
                <a:latin typeface="Calibri"/>
                <a:cs typeface="Calibri"/>
              </a:rPr>
              <a:t>Python</a:t>
            </a:r>
            <a:endParaRPr sz="2100" dirty="0">
              <a:latin typeface="Calibri"/>
              <a:cs typeface="Calibri"/>
            </a:endParaRPr>
          </a:p>
          <a:p>
            <a:pPr marL="184785" indent="-172720">
              <a:lnSpc>
                <a:spcPct val="100000"/>
              </a:lnSpc>
              <a:spcBef>
                <a:spcPts val="300"/>
              </a:spcBef>
              <a:buFont typeface="Arial"/>
              <a:buChar char="•"/>
              <a:tabLst>
                <a:tab pos="185420" algn="l"/>
              </a:tabLst>
            </a:pPr>
            <a:r>
              <a:rPr lang="en-US" sz="2100" dirty="0">
                <a:latin typeface="Calibri"/>
                <a:cs typeface="Calibri"/>
              </a:rPr>
              <a:t>Dart</a:t>
            </a:r>
            <a:endParaRPr sz="2100" dirty="0">
              <a:latin typeface="Calibri"/>
              <a:cs typeface="Calibri"/>
            </a:endParaRPr>
          </a:p>
          <a:p>
            <a:pPr marL="184785" indent="-172720">
              <a:lnSpc>
                <a:spcPct val="100000"/>
              </a:lnSpc>
              <a:spcBef>
                <a:spcPts val="290"/>
              </a:spcBef>
              <a:buFont typeface="Arial"/>
              <a:buChar char="•"/>
              <a:tabLst>
                <a:tab pos="185420" algn="l"/>
              </a:tabLst>
            </a:pPr>
            <a:r>
              <a:rPr lang="en-US" sz="2100" spc="-5" dirty="0" smtClean="0">
                <a:latin typeface="Calibri"/>
                <a:cs typeface="Calibri"/>
              </a:rPr>
              <a:t>Flutter</a:t>
            </a:r>
            <a:endParaRPr lang="en-US" sz="2100" dirty="0">
              <a:latin typeface="Calibri"/>
              <a:cs typeface="Calibri"/>
            </a:endParaRPr>
          </a:p>
          <a:p>
            <a:pPr marL="184785" indent="-172720">
              <a:lnSpc>
                <a:spcPct val="100000"/>
              </a:lnSpc>
              <a:spcBef>
                <a:spcPts val="290"/>
              </a:spcBef>
              <a:buFont typeface="Arial"/>
              <a:buChar char="•"/>
              <a:tabLst>
                <a:tab pos="185420" algn="l"/>
              </a:tabLst>
            </a:pPr>
            <a:r>
              <a:rPr lang="en-US" sz="2100" spc="-5" dirty="0" smtClean="0">
                <a:latin typeface="Calibri"/>
                <a:cs typeface="Calibri"/>
              </a:rPr>
              <a:t>AWS</a:t>
            </a:r>
            <a:endParaRPr lang="en-US" sz="2200" spc="-5" dirty="0">
              <a:latin typeface="Calibri"/>
              <a:cs typeface="Calibri"/>
            </a:endParaRPr>
          </a:p>
          <a:p>
            <a:pPr marL="184785" indent="-172720">
              <a:lnSpc>
                <a:spcPts val="2520"/>
              </a:lnSpc>
              <a:spcBef>
                <a:spcPts val="280"/>
              </a:spcBef>
              <a:buFont typeface="Arial"/>
              <a:buChar char="•"/>
              <a:tabLst>
                <a:tab pos="185420" algn="l"/>
              </a:tabLst>
            </a:pPr>
            <a:r>
              <a:rPr lang="en-US" sz="2200" spc="-5" dirty="0">
                <a:latin typeface="Calibri"/>
                <a:cs typeface="Calibri"/>
              </a:rPr>
              <a:t>Deep learning</a:t>
            </a:r>
          </a:p>
          <a:p>
            <a:pPr marL="184785" indent="-172720">
              <a:lnSpc>
                <a:spcPts val="2520"/>
              </a:lnSpc>
              <a:spcBef>
                <a:spcPts val="280"/>
              </a:spcBef>
              <a:buFont typeface="Arial"/>
              <a:buChar char="•"/>
              <a:tabLst>
                <a:tab pos="185420" algn="l"/>
              </a:tabLst>
            </a:pPr>
            <a:r>
              <a:rPr lang="en-US" sz="2200" spc="-5" dirty="0" smtClean="0">
                <a:latin typeface="Calibri"/>
                <a:cs typeface="Calibri"/>
              </a:rPr>
              <a:t>Fast API</a:t>
            </a:r>
            <a:endParaRPr lang="en-US" sz="2200" spc="-5" dirty="0">
              <a:latin typeface="Calibri"/>
              <a:cs typeface="Calibri"/>
            </a:endParaRPr>
          </a:p>
          <a:p>
            <a:pPr marL="184785" indent="-172720">
              <a:lnSpc>
                <a:spcPts val="2520"/>
              </a:lnSpc>
              <a:spcBef>
                <a:spcPts val="280"/>
              </a:spcBef>
              <a:buFont typeface="Arial"/>
              <a:buChar char="•"/>
              <a:tabLst>
                <a:tab pos="185420" algn="l"/>
              </a:tabLst>
            </a:pPr>
            <a:r>
              <a:rPr lang="en-US" sz="2200" spc="-5" dirty="0" err="1" smtClean="0">
                <a:latin typeface="Calibri"/>
                <a:cs typeface="Calibri"/>
              </a:rPr>
              <a:t>OpenCV</a:t>
            </a:r>
            <a:endParaRPr sz="2200" dirty="0">
              <a:latin typeface="Calibri"/>
              <a:cs typeface="Calibri"/>
            </a:endParaRPr>
          </a:p>
          <a:p>
            <a:pPr marL="12700">
              <a:lnSpc>
                <a:spcPts val="4680"/>
              </a:lnSpc>
            </a:pPr>
            <a:r>
              <a:rPr sz="4000" u="heavy" spc="-5" dirty="0">
                <a:uFill>
                  <a:solidFill>
                    <a:srgbClr val="000000"/>
                  </a:solidFill>
                </a:uFill>
                <a:latin typeface="Calibri"/>
                <a:cs typeface="Calibri"/>
              </a:rPr>
              <a:t>Dependencies / </a:t>
            </a:r>
            <a:r>
              <a:rPr sz="4000" u="heavy" spc="-10" dirty="0">
                <a:uFill>
                  <a:solidFill>
                    <a:srgbClr val="000000"/>
                  </a:solidFill>
                </a:uFill>
                <a:latin typeface="Calibri"/>
                <a:cs typeface="Calibri"/>
              </a:rPr>
              <a:t>Show</a:t>
            </a:r>
            <a:r>
              <a:rPr sz="4000" u="heavy" spc="-15" dirty="0">
                <a:uFill>
                  <a:solidFill>
                    <a:srgbClr val="000000"/>
                  </a:solidFill>
                </a:uFill>
                <a:latin typeface="Calibri"/>
                <a:cs typeface="Calibri"/>
              </a:rPr>
              <a:t> </a:t>
            </a:r>
            <a:r>
              <a:rPr sz="4000" u="heavy" spc="-10" dirty="0" smtClean="0">
                <a:uFill>
                  <a:solidFill>
                    <a:srgbClr val="000000"/>
                  </a:solidFill>
                </a:uFill>
                <a:latin typeface="Calibri"/>
                <a:cs typeface="Calibri"/>
              </a:rPr>
              <a:t>Stopper</a:t>
            </a:r>
            <a:endParaRPr sz="4000" dirty="0">
              <a:latin typeface="Calibri"/>
              <a:cs typeface="Calibri"/>
            </a:endParaRPr>
          </a:p>
          <a:p>
            <a:pPr marL="469900" marR="326390" indent="-457200">
              <a:lnSpc>
                <a:spcPct val="80000"/>
              </a:lnSpc>
              <a:spcBef>
                <a:spcPts val="835"/>
              </a:spcBef>
              <a:buFont typeface="Arial"/>
              <a:buChar char="•"/>
              <a:tabLst>
                <a:tab pos="469265" algn="l"/>
                <a:tab pos="469900" algn="l"/>
              </a:tabLst>
            </a:pPr>
            <a:r>
              <a:rPr lang="en-US" sz="2400" spc="-10" dirty="0" smtClean="0">
                <a:latin typeface="Calibri"/>
                <a:cs typeface="Calibri"/>
              </a:rPr>
              <a:t>For more accurate result smartphone camera should be of good quality.</a:t>
            </a:r>
          </a:p>
          <a:p>
            <a:pPr marL="469900" marR="326390" indent="-457200">
              <a:lnSpc>
                <a:spcPct val="80000"/>
              </a:lnSpc>
              <a:spcBef>
                <a:spcPts val="835"/>
              </a:spcBef>
              <a:buFont typeface="Arial"/>
              <a:buChar char="•"/>
              <a:tabLst>
                <a:tab pos="469265" algn="l"/>
                <a:tab pos="469900" algn="l"/>
              </a:tabLst>
            </a:pPr>
            <a:r>
              <a:rPr lang="en-US" sz="2400" spc="-10" dirty="0" smtClean="0">
                <a:latin typeface="Calibri"/>
                <a:cs typeface="Calibri"/>
              </a:rPr>
              <a:t>Grey card </a:t>
            </a:r>
            <a:r>
              <a:rPr lang="en-US" sz="2400" spc="-10" dirty="0" smtClean="0">
                <a:latin typeface="Calibri"/>
                <a:cs typeface="Calibri"/>
              </a:rPr>
              <a:t>will be needed</a:t>
            </a:r>
            <a:r>
              <a:rPr lang="en-US" sz="2400" spc="-10" dirty="0" smtClean="0">
                <a:latin typeface="Calibri"/>
                <a:cs typeface="Calibri"/>
              </a:rPr>
              <a:t> for Water approach.</a:t>
            </a:r>
            <a:endParaRPr lang="en-US" sz="2400" spc="-10" dirty="0" smtClean="0">
              <a:latin typeface="Calibri"/>
              <a:cs typeface="Calibri"/>
            </a:endParaRPr>
          </a:p>
          <a:p>
            <a:pPr marL="469900" marR="326390" indent="-457200">
              <a:lnSpc>
                <a:spcPct val="80000"/>
              </a:lnSpc>
              <a:spcBef>
                <a:spcPts val="835"/>
              </a:spcBef>
              <a:buFont typeface="Arial"/>
              <a:buChar char="•"/>
              <a:tabLst>
                <a:tab pos="469265" algn="l"/>
                <a:tab pos="469900" algn="l"/>
              </a:tabLst>
            </a:pPr>
            <a:endParaRPr lang="en-US" sz="2400" spc="-10" dirty="0" smtClean="0">
              <a:latin typeface="Calibri"/>
              <a:cs typeface="Calibri"/>
            </a:endParaRPr>
          </a:p>
        </p:txBody>
      </p:sp>
      <p:sp>
        <p:nvSpPr>
          <p:cNvPr id="6" name="object 6"/>
          <p:cNvSpPr/>
          <p:nvPr/>
        </p:nvSpPr>
        <p:spPr>
          <a:xfrm>
            <a:off x="1524000" y="1219200"/>
            <a:ext cx="1754976" cy="457786"/>
          </a:xfrm>
          <a:prstGeom prst="rect">
            <a:avLst/>
          </a:prstGeom>
          <a:blipFill>
            <a:blip r:embed="rId2" cstate="print"/>
            <a:stretch>
              <a:fillRect/>
            </a:stretch>
          </a:blipFill>
        </p:spPr>
        <p:txBody>
          <a:bodyPr wrap="square" lIns="0" tIns="0" rIns="0" bIns="0" rtlCol="0"/>
          <a:lstStyle/>
          <a:p>
            <a:endParaRPr/>
          </a:p>
        </p:txBody>
      </p:sp>
      <p:pic>
        <p:nvPicPr>
          <p:cNvPr id="10" name="Picture 9" descr="Google-flutter-logo.png"/>
          <p:cNvPicPr>
            <a:picLocks noChangeAspect="1"/>
          </p:cNvPicPr>
          <p:nvPr/>
        </p:nvPicPr>
        <p:blipFill>
          <a:blip r:embed="rId3" cstate="print"/>
          <a:srcRect b="49155"/>
          <a:stretch>
            <a:fillRect/>
          </a:stretch>
        </p:blipFill>
        <p:spPr>
          <a:xfrm>
            <a:off x="2529643" y="1600200"/>
            <a:ext cx="1498665" cy="381000"/>
          </a:xfrm>
          <a:prstGeom prst="rect">
            <a:avLst/>
          </a:prstGeom>
        </p:spPr>
      </p:pic>
      <p:pic>
        <p:nvPicPr>
          <p:cNvPr id="12" name="Picture 11" descr="Google-flutter-logo.png"/>
          <p:cNvPicPr>
            <a:picLocks noChangeAspect="1"/>
          </p:cNvPicPr>
          <p:nvPr/>
        </p:nvPicPr>
        <p:blipFill>
          <a:blip r:embed="rId4"/>
          <a:stretch>
            <a:fillRect/>
          </a:stretch>
        </p:blipFill>
        <p:spPr>
          <a:xfrm>
            <a:off x="3355886" y="1790700"/>
            <a:ext cx="1574866" cy="787433"/>
          </a:xfrm>
          <a:prstGeom prst="rect">
            <a:avLst/>
          </a:prstGeom>
        </p:spPr>
      </p:pic>
      <p:sp>
        <p:nvSpPr>
          <p:cNvPr id="14" name="object 2">
            <a:extLst>
              <a:ext uri="{FF2B5EF4-FFF2-40B4-BE49-F238E27FC236}">
                <a16:creationId xmlns:a16="http://schemas.microsoft.com/office/drawing/2014/main" id="{7559AAF8-5128-4551-BBF0-E59519FEA750}"/>
              </a:ext>
            </a:extLst>
          </p:cNvPr>
          <p:cNvSpPr/>
          <p:nvPr/>
        </p:nvSpPr>
        <p:spPr>
          <a:xfrm>
            <a:off x="0" y="1"/>
            <a:ext cx="9144000" cy="1142999"/>
          </a:xfrm>
          <a:custGeom>
            <a:avLst/>
            <a:gdLst/>
            <a:ahLst/>
            <a:cxnLst/>
            <a:rect l="l" t="t" r="r" b="b"/>
            <a:pathLst>
              <a:path w="9144000" h="1412875">
                <a:moveTo>
                  <a:pt x="0" y="1412748"/>
                </a:moveTo>
                <a:lnTo>
                  <a:pt x="9144000" y="1412748"/>
                </a:lnTo>
                <a:lnTo>
                  <a:pt x="9144000" y="0"/>
                </a:lnTo>
                <a:lnTo>
                  <a:pt x="0" y="0"/>
                </a:lnTo>
                <a:lnTo>
                  <a:pt x="0" y="1412748"/>
                </a:lnTo>
                <a:close/>
              </a:path>
            </a:pathLst>
          </a:custGeom>
          <a:solidFill>
            <a:srgbClr val="2D75B6"/>
          </a:solidFill>
        </p:spPr>
        <p:txBody>
          <a:bodyPr wrap="square" lIns="0" tIns="0" rIns="0" bIns="0" rtlCol="0"/>
          <a:lstStyle/>
          <a:p>
            <a:endParaRPr dirty="0"/>
          </a:p>
        </p:txBody>
      </p:sp>
      <p:sp>
        <p:nvSpPr>
          <p:cNvPr id="15" name="object 3">
            <a:extLst>
              <a:ext uri="{FF2B5EF4-FFF2-40B4-BE49-F238E27FC236}">
                <a16:creationId xmlns:a16="http://schemas.microsoft.com/office/drawing/2014/main" id="{55437932-94CF-42A0-8C66-87FB921E1CC6}"/>
              </a:ext>
            </a:extLst>
          </p:cNvPr>
          <p:cNvSpPr txBox="1"/>
          <p:nvPr/>
        </p:nvSpPr>
        <p:spPr>
          <a:xfrm>
            <a:off x="3124200" y="228600"/>
            <a:ext cx="3124200" cy="520655"/>
          </a:xfrm>
          <a:prstGeom prst="rect">
            <a:avLst/>
          </a:prstGeom>
        </p:spPr>
        <p:txBody>
          <a:bodyPr vert="horz" wrap="square" lIns="0" tIns="12700" rIns="0" bIns="0" rtlCol="0">
            <a:spAutoFit/>
          </a:bodyPr>
          <a:lstStyle/>
          <a:p>
            <a:pPr marL="12700">
              <a:lnSpc>
                <a:spcPct val="100000"/>
              </a:lnSpc>
              <a:spcBef>
                <a:spcPts val="100"/>
              </a:spcBef>
            </a:pPr>
            <a:r>
              <a:rPr lang="en-IN" sz="3300" b="0" u="heavy" spc="-5" dirty="0" smtClean="0">
                <a:solidFill>
                  <a:srgbClr val="FFFFFF"/>
                </a:solidFill>
                <a:uFill>
                  <a:solidFill>
                    <a:srgbClr val="FFFFFF"/>
                  </a:solidFill>
                </a:uFill>
                <a:latin typeface="Calibri Light"/>
                <a:cs typeface="Calibri Light"/>
              </a:rPr>
              <a:t>Technology </a:t>
            </a:r>
            <a:r>
              <a:rPr lang="en-IN" sz="3300" b="0" u="heavy" spc="-5" dirty="0">
                <a:solidFill>
                  <a:srgbClr val="FFFFFF"/>
                </a:solidFill>
                <a:uFill>
                  <a:solidFill>
                    <a:srgbClr val="FFFFFF"/>
                  </a:solidFill>
                </a:uFill>
                <a:latin typeface="Calibri Light"/>
                <a:cs typeface="Calibri Light"/>
              </a:rPr>
              <a:t>Stack</a:t>
            </a:r>
            <a:endParaRPr sz="3300" dirty="0">
              <a:latin typeface="Calibri Light"/>
              <a:cs typeface="Calibri Light"/>
            </a:endParaRPr>
          </a:p>
        </p:txBody>
      </p:sp>
      <p:sp>
        <p:nvSpPr>
          <p:cNvPr id="16" name="object 6">
            <a:extLst>
              <a:ext uri="{FF2B5EF4-FFF2-40B4-BE49-F238E27FC236}">
                <a16:creationId xmlns:a16="http://schemas.microsoft.com/office/drawing/2014/main" id="{3247687B-5181-437B-822A-7D6C1E33BADD}"/>
              </a:ext>
            </a:extLst>
          </p:cNvPr>
          <p:cNvSpPr/>
          <p:nvPr/>
        </p:nvSpPr>
        <p:spPr>
          <a:xfrm>
            <a:off x="7812023" y="15241"/>
            <a:ext cx="1316735" cy="1127759"/>
          </a:xfrm>
          <a:prstGeom prst="rect">
            <a:avLst/>
          </a:prstGeom>
          <a:blipFill>
            <a:blip r:embed="rId5"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4492" y="3235361"/>
            <a:ext cx="2019298" cy="657534"/>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8110" y="2436225"/>
            <a:ext cx="1371600" cy="8206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637</Words>
  <Application>Microsoft Office PowerPoint</Application>
  <PresentationFormat>On-screen Show (4:3)</PresentationFormat>
  <Paragraphs>97</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SemiLight</vt:lpstr>
      <vt:lpstr>Calibri</vt:lpstr>
      <vt:lpstr>Calibri Light</vt:lpstr>
      <vt:lpstr>Centaur</vt:lpstr>
      <vt:lpstr>Tahoma</vt:lpstr>
      <vt:lpstr>Times New Roman</vt:lpstr>
      <vt:lpstr>Office Theme</vt:lpstr>
      <vt:lpstr>Smart India Hackathon</vt:lpstr>
      <vt:lpstr>Prototype Model</vt:lpstr>
      <vt:lpstr>Use Case Diagram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dc:title>
  <dc:creator>HP</dc:creator>
  <cp:lastModifiedBy>Deepanshu chauhan</cp:lastModifiedBy>
  <cp:revision>97</cp:revision>
  <dcterms:created xsi:type="dcterms:W3CDTF">2020-02-09T15:08:07Z</dcterms:created>
  <dcterms:modified xsi:type="dcterms:W3CDTF">2020-08-03T10:15:19Z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2019-01-18T00:00:00Z</vt:filetime>
  </property>
  <property fmtid="{D5CDD505-2E9C-101B-9397-08002B2CF9AE}" pid="3" name="Creator">
    <vt:lpwstr>Microsoft® PowerPoint® 2016</vt:lpwstr>
  </property>
  <property fmtid="{D5CDD505-2E9C-101B-9397-08002B2CF9AE}" pid="4" name="LastSaved">
    <vt:filetime>2020-02-09T00:00:00Z</vt:filetime>
  </property>
</Properties>
</file>