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57" r:id="rId3"/>
    <p:sldId id="260" r:id="rId4"/>
    <p:sldId id="258" r:id="rId5"/>
    <p:sldId id="261" r:id="rId6"/>
    <p:sldId id="262" r:id="rId7"/>
    <p:sldId id="259" r:id="rId8"/>
    <p:sldId id="263" r:id="rId9"/>
    <p:sldId id="264" r:id="rId10"/>
    <p:sldId id="265" r:id="rId11"/>
    <p:sldId id="266" r:id="rId12"/>
    <p:sldId id="267" r:id="rId13"/>
    <p:sldId id="274" r:id="rId14"/>
    <p:sldId id="275" r:id="rId15"/>
    <p:sldId id="270" r:id="rId16"/>
    <p:sldId id="271" r:id="rId17"/>
    <p:sldId id="272" r:id="rId18"/>
    <p:sldId id="273" r:id="rId19"/>
    <p:sldId id="269"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394" autoAdjust="0"/>
  </p:normalViewPr>
  <p:slideViewPr>
    <p:cSldViewPr snapToGrid="0">
      <p:cViewPr varScale="1">
        <p:scale>
          <a:sx n="122" d="100"/>
          <a:sy n="122" d="100"/>
        </p:scale>
        <p:origin x="240" y="304"/>
      </p:cViewPr>
      <p:guideLst/>
    </p:cSldViewPr>
  </p:slideViewPr>
  <p:outlineViewPr>
    <p:cViewPr>
      <p:scale>
        <a:sx n="33" d="100"/>
        <a:sy n="33" d="100"/>
      </p:scale>
      <p:origin x="0" y="-4003"/>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935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8854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79973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06660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48288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61925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3920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12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157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10/21/21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000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10/21/21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2300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10/21/21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10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10/21/21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322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10/21/21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68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10/21/21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27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12EF78E3-FDA3-4D28-AAA2-0B81F349A39D}" type="datetimeFigureOut">
              <a:rPr lang="en-US" smtClean="0"/>
              <a:t>10/21/21</a:t>
            </a:fld>
            <a:endParaRPr lang="en-US" dirty="0"/>
          </a:p>
        </p:txBody>
      </p:sp>
    </p:spTree>
    <p:extLst>
      <p:ext uri="{BB962C8B-B14F-4D97-AF65-F5344CB8AC3E}">
        <p14:creationId xmlns:p14="http://schemas.microsoft.com/office/powerpoint/2010/main" val="315729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5BB1C6-BF8F-4481-8AB2-603A1C8A906A}" type="datetimeFigureOut">
              <a:rPr lang="en-US" smtClean="0"/>
              <a:t>10/21/21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618406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instanceofjava.com/2016/06/dynamic-polymorphism-in-java-exampl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Inheritance and Polymorphism</a:t>
            </a:r>
          </a:p>
        </p:txBody>
      </p:sp>
      <p:sp>
        <p:nvSpPr>
          <p:cNvPr id="3" name="Subtitle 2"/>
          <p:cNvSpPr>
            <a:spLocks noGrp="1"/>
          </p:cNvSpPr>
          <p:nvPr>
            <p:ph type="subTitle" idx="1"/>
          </p:nvPr>
        </p:nvSpPr>
        <p:spPr/>
        <p:txBody>
          <a:bodyPr/>
          <a:lstStyle/>
          <a:p>
            <a:r>
              <a:rPr lang="en-US" dirty="0"/>
              <a:t>Day 9</a:t>
            </a:r>
          </a:p>
        </p:txBody>
      </p:sp>
    </p:spTree>
    <p:extLst>
      <p:ext uri="{BB962C8B-B14F-4D97-AF65-F5344CB8AC3E}">
        <p14:creationId xmlns:p14="http://schemas.microsoft.com/office/powerpoint/2010/main" val="390874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7408" y="2023953"/>
            <a:ext cx="11954592" cy="22012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489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14358" y="183271"/>
            <a:ext cx="4549534" cy="1607959"/>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3867021" y="2114370"/>
            <a:ext cx="4724809" cy="2187130"/>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4"/>
          <a:stretch>
            <a:fillRect/>
          </a:stretch>
        </p:blipFill>
        <p:spPr>
          <a:xfrm>
            <a:off x="7402626" y="4633096"/>
            <a:ext cx="4701947" cy="19966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7338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Class</a:t>
            </a:r>
          </a:p>
        </p:txBody>
      </p:sp>
      <p:sp>
        <p:nvSpPr>
          <p:cNvPr id="3" name="Content Placeholder 2"/>
          <p:cNvSpPr>
            <a:spLocks noGrp="1"/>
          </p:cNvSpPr>
          <p:nvPr>
            <p:ph idx="1"/>
          </p:nvPr>
        </p:nvSpPr>
        <p:spPr/>
        <p:txBody>
          <a:bodyPr/>
          <a:lstStyle/>
          <a:p>
            <a:r>
              <a:rPr lang="en-US" dirty="0" err="1"/>
              <a:t>getClass</a:t>
            </a:r>
            <a:r>
              <a:rPr lang="en-US" dirty="0"/>
              <a:t>()</a:t>
            </a:r>
          </a:p>
          <a:p>
            <a:r>
              <a:rPr lang="en-US" dirty="0"/>
              <a:t>Wait()</a:t>
            </a:r>
          </a:p>
          <a:p>
            <a:r>
              <a:rPr lang="en-US" dirty="0"/>
              <a:t>Notify()</a:t>
            </a:r>
          </a:p>
          <a:p>
            <a:r>
              <a:rPr lang="en-US" dirty="0" err="1"/>
              <a:t>notifyAll</a:t>
            </a:r>
            <a:r>
              <a:rPr lang="en-US" dirty="0"/>
              <a:t>()</a:t>
            </a:r>
          </a:p>
          <a:p>
            <a:endParaRPr lang="en-US" dirty="0"/>
          </a:p>
        </p:txBody>
      </p:sp>
    </p:spTree>
    <p:extLst>
      <p:ext uri="{BB962C8B-B14F-4D97-AF65-F5344CB8AC3E}">
        <p14:creationId xmlns:p14="http://schemas.microsoft.com/office/powerpoint/2010/main" val="1040625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Polymorphism</a:t>
            </a:r>
          </a:p>
        </p:txBody>
      </p:sp>
      <p:sp>
        <p:nvSpPr>
          <p:cNvPr id="3" name="Content Placeholder 2"/>
          <p:cNvSpPr>
            <a:spLocks noGrp="1"/>
          </p:cNvSpPr>
          <p:nvPr>
            <p:ph idx="1"/>
          </p:nvPr>
        </p:nvSpPr>
        <p:spPr/>
        <p:txBody>
          <a:bodyPr/>
          <a:lstStyle/>
          <a:p>
            <a:r>
              <a:rPr lang="en-US" dirty="0"/>
              <a:t>Operator Overloading</a:t>
            </a:r>
          </a:p>
          <a:p>
            <a:r>
              <a:rPr lang="en-US" dirty="0"/>
              <a:t>Method Overloading</a:t>
            </a:r>
          </a:p>
          <a:p>
            <a:r>
              <a:rPr lang="en-US" dirty="0"/>
              <a:t>Constructor Overloading</a:t>
            </a:r>
          </a:p>
          <a:p>
            <a:endParaRPr lang="en-US" dirty="0"/>
          </a:p>
          <a:p>
            <a:pPr marL="0" indent="0">
              <a:buNone/>
            </a:pPr>
            <a:r>
              <a:rPr lang="en-US" dirty="0">
                <a:hlinkClick r:id="rId2"/>
              </a:rPr>
              <a:t>http://www.instanceofjava.com/2016/06/dynamic-polymorphism-in-java-example.html</a:t>
            </a:r>
            <a:r>
              <a:rPr lang="en-US" dirty="0"/>
              <a:t> </a:t>
            </a:r>
          </a:p>
        </p:txBody>
      </p:sp>
    </p:spTree>
    <p:extLst>
      <p:ext uri="{BB962C8B-B14F-4D97-AF65-F5344CB8AC3E}">
        <p14:creationId xmlns:p14="http://schemas.microsoft.com/office/powerpoint/2010/main" val="257941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Polymorphism</a:t>
            </a:r>
          </a:p>
        </p:txBody>
      </p:sp>
      <p:sp>
        <p:nvSpPr>
          <p:cNvPr id="3" name="Content Placeholder 2"/>
          <p:cNvSpPr>
            <a:spLocks noGrp="1"/>
          </p:cNvSpPr>
          <p:nvPr>
            <p:ph idx="1"/>
          </p:nvPr>
        </p:nvSpPr>
        <p:spPr/>
        <p:txBody>
          <a:bodyPr/>
          <a:lstStyle/>
          <a:p>
            <a:r>
              <a:rPr lang="en-US" dirty="0"/>
              <a:t>Method </a:t>
            </a:r>
            <a:r>
              <a:rPr lang="en-US" dirty="0" err="1"/>
              <a:t>Overridding</a:t>
            </a:r>
            <a:endParaRPr lang="en-US" dirty="0"/>
          </a:p>
        </p:txBody>
      </p:sp>
    </p:spTree>
    <p:extLst>
      <p:ext uri="{BB962C8B-B14F-4D97-AF65-F5344CB8AC3E}">
        <p14:creationId xmlns:p14="http://schemas.microsoft.com/office/powerpoint/2010/main" val="46543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 Method Overriding</a:t>
            </a:r>
          </a:p>
        </p:txBody>
      </p:sp>
      <p:sp>
        <p:nvSpPr>
          <p:cNvPr id="3" name="Content Placeholder 2"/>
          <p:cNvSpPr>
            <a:spLocks noGrp="1"/>
          </p:cNvSpPr>
          <p:nvPr>
            <p:ph idx="1"/>
          </p:nvPr>
        </p:nvSpPr>
        <p:spPr/>
        <p:txBody>
          <a:bodyPr/>
          <a:lstStyle/>
          <a:p>
            <a:r>
              <a:rPr lang="en-US" dirty="0"/>
              <a:t>When a inherited super class method is modified in the sub class, then we call it as method is overridden. Through method overriding, we can modify super class method according to requirements of sub class.</a:t>
            </a:r>
          </a:p>
        </p:txBody>
      </p:sp>
    </p:spTree>
    <p:extLst>
      <p:ext uri="{BB962C8B-B14F-4D97-AF65-F5344CB8AC3E}">
        <p14:creationId xmlns:p14="http://schemas.microsoft.com/office/powerpoint/2010/main" val="421092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Rule1: of Method Overridden</a:t>
            </a:r>
          </a:p>
        </p:txBody>
      </p:sp>
      <p:sp>
        <p:nvSpPr>
          <p:cNvPr id="3" name="Content Placeholder 2"/>
          <p:cNvSpPr>
            <a:spLocks noGrp="1"/>
          </p:cNvSpPr>
          <p:nvPr>
            <p:ph idx="1"/>
          </p:nvPr>
        </p:nvSpPr>
        <p:spPr>
          <a:xfrm>
            <a:off x="677333" y="2160589"/>
            <a:ext cx="11400785" cy="3880773"/>
          </a:xfrm>
        </p:spPr>
        <p:txBody>
          <a:bodyPr/>
          <a:lstStyle/>
          <a:p>
            <a:r>
              <a:rPr lang="en-US" dirty="0"/>
              <a:t>Must have same</a:t>
            </a:r>
          </a:p>
          <a:p>
            <a:pPr lvl="1"/>
            <a:r>
              <a:rPr lang="en-US" dirty="0"/>
              <a:t>Method name</a:t>
            </a:r>
          </a:p>
          <a:p>
            <a:pPr lvl="1"/>
            <a:r>
              <a:rPr lang="en-US" dirty="0"/>
              <a:t>Return Type Of </a:t>
            </a:r>
            <a:r>
              <a:rPr lang="en-US" dirty="0" err="1"/>
              <a:t>Overrided</a:t>
            </a:r>
            <a:r>
              <a:rPr lang="en-US" dirty="0"/>
              <a:t> Method or subclass of return type</a:t>
            </a:r>
          </a:p>
          <a:p>
            <a:pPr marL="457200" lvl="1" indent="0">
              <a:buNone/>
            </a:pPr>
            <a:r>
              <a:rPr lang="en-US" dirty="0"/>
              <a:t> </a:t>
            </a:r>
            <a:r>
              <a:rPr lang="en-US" dirty="0" err="1"/>
              <a:t>eg</a:t>
            </a:r>
            <a:r>
              <a:rPr lang="en-US" dirty="0"/>
              <a:t>: parent “Object” child “String”</a:t>
            </a:r>
          </a:p>
        </p:txBody>
      </p:sp>
      <p:pic>
        <p:nvPicPr>
          <p:cNvPr id="6" name="Picture 5"/>
          <p:cNvPicPr>
            <a:picLocks noChangeAspect="1"/>
          </p:cNvPicPr>
          <p:nvPr/>
        </p:nvPicPr>
        <p:blipFill>
          <a:blip r:embed="rId2"/>
          <a:stretch>
            <a:fillRect/>
          </a:stretch>
        </p:blipFill>
        <p:spPr>
          <a:xfrm>
            <a:off x="7169985" y="812800"/>
            <a:ext cx="5022015" cy="55021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7982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Ride 2: </a:t>
            </a:r>
            <a:r>
              <a:rPr lang="en-US"/>
              <a:t>Method Overriding</a:t>
            </a:r>
            <a:endParaRPr lang="en-US" dirty="0"/>
          </a:p>
        </p:txBody>
      </p:sp>
      <p:sp>
        <p:nvSpPr>
          <p:cNvPr id="3" name="Content Placeholder 2"/>
          <p:cNvSpPr>
            <a:spLocks noGrp="1"/>
          </p:cNvSpPr>
          <p:nvPr>
            <p:ph idx="1"/>
          </p:nvPr>
        </p:nvSpPr>
        <p:spPr/>
        <p:txBody>
          <a:bodyPr/>
          <a:lstStyle/>
          <a:p>
            <a:r>
              <a:rPr lang="en-US" dirty="0"/>
              <a:t>Visibility of overridden method</a:t>
            </a:r>
          </a:p>
          <a:p>
            <a:pPr lvl="1"/>
            <a:r>
              <a:rPr lang="en-US" dirty="0" err="1"/>
              <a:t>Eg</a:t>
            </a:r>
            <a:r>
              <a:rPr lang="en-US" dirty="0"/>
              <a:t>: default method can be </a:t>
            </a:r>
            <a:r>
              <a:rPr lang="en-US" dirty="0" err="1"/>
              <a:t>overrided</a:t>
            </a:r>
            <a:r>
              <a:rPr lang="en-US" dirty="0"/>
              <a:t> as default or protected or public method but not as private.</a:t>
            </a:r>
          </a:p>
          <a:p>
            <a:endParaRPr lang="en-US" dirty="0"/>
          </a:p>
        </p:txBody>
      </p:sp>
      <p:pic>
        <p:nvPicPr>
          <p:cNvPr id="5" name="Picture 4"/>
          <p:cNvPicPr>
            <a:picLocks noChangeAspect="1"/>
          </p:cNvPicPr>
          <p:nvPr/>
        </p:nvPicPr>
        <p:blipFill>
          <a:blip r:embed="rId2"/>
          <a:stretch>
            <a:fillRect/>
          </a:stretch>
        </p:blipFill>
        <p:spPr>
          <a:xfrm>
            <a:off x="4576468" y="3461221"/>
            <a:ext cx="6073666" cy="23471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852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3: Method Overriding</a:t>
            </a:r>
          </a:p>
        </p:txBody>
      </p:sp>
      <p:sp>
        <p:nvSpPr>
          <p:cNvPr id="3" name="Content Placeholder 2"/>
          <p:cNvSpPr>
            <a:spLocks noGrp="1"/>
          </p:cNvSpPr>
          <p:nvPr>
            <p:ph idx="1"/>
          </p:nvPr>
        </p:nvSpPr>
        <p:spPr/>
        <p:txBody>
          <a:bodyPr/>
          <a:lstStyle/>
          <a:p>
            <a:r>
              <a:rPr lang="en-US" dirty="0"/>
              <a:t>Argument of overridden methods</a:t>
            </a:r>
          </a:p>
          <a:p>
            <a:pPr lvl="1"/>
            <a:r>
              <a:rPr lang="en-US" dirty="0"/>
              <a:t>You must not change arguments of method in subclass. . </a:t>
            </a:r>
          </a:p>
          <a:p>
            <a:pPr lvl="1"/>
            <a:r>
              <a:rPr lang="en-US" dirty="0"/>
              <a:t>If you change the number of arguments or types of arguments of </a:t>
            </a:r>
            <a:r>
              <a:rPr lang="en-US" dirty="0" err="1"/>
              <a:t>overrided</a:t>
            </a:r>
            <a:r>
              <a:rPr lang="en-US" dirty="0"/>
              <a:t> method in the subclass,</a:t>
            </a:r>
          </a:p>
          <a:p>
            <a:pPr lvl="2"/>
            <a:r>
              <a:rPr lang="en-US" dirty="0"/>
              <a:t> then method will be overloaded not </a:t>
            </a:r>
            <a:r>
              <a:rPr lang="en-US" dirty="0" err="1"/>
              <a:t>overrided</a:t>
            </a:r>
            <a:r>
              <a:rPr lang="en-US" dirty="0"/>
              <a:t>.</a:t>
            </a:r>
          </a:p>
          <a:p>
            <a:endParaRPr lang="en-US" dirty="0"/>
          </a:p>
        </p:txBody>
      </p:sp>
      <p:pic>
        <p:nvPicPr>
          <p:cNvPr id="4" name="Picture 3"/>
          <p:cNvPicPr>
            <a:picLocks noChangeAspect="1"/>
          </p:cNvPicPr>
          <p:nvPr/>
        </p:nvPicPr>
        <p:blipFill>
          <a:blip r:embed="rId2"/>
          <a:stretch>
            <a:fillRect/>
          </a:stretch>
        </p:blipFill>
        <p:spPr>
          <a:xfrm>
            <a:off x="5818094" y="3295859"/>
            <a:ext cx="6253326" cy="34747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0155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t>Overidding</a:t>
            </a:r>
            <a:endParaRPr lang="en-US" dirty="0"/>
          </a:p>
        </p:txBody>
      </p:sp>
      <p:sp>
        <p:nvSpPr>
          <p:cNvPr id="3" name="Content Placeholder 2"/>
          <p:cNvSpPr>
            <a:spLocks noGrp="1"/>
          </p:cNvSpPr>
          <p:nvPr>
            <p:ph idx="1"/>
          </p:nvPr>
        </p:nvSpPr>
        <p:spPr/>
        <p:txBody>
          <a:bodyPr/>
          <a:lstStyle/>
          <a:p>
            <a:r>
              <a:rPr lang="en-US" dirty="0"/>
              <a:t>same method as declared in the parent class</a:t>
            </a:r>
          </a:p>
          <a:p>
            <a:endParaRPr lang="en-US" dirty="0"/>
          </a:p>
        </p:txBody>
      </p:sp>
    </p:spTree>
    <p:extLst>
      <p:ext uri="{BB962C8B-B14F-4D97-AF65-F5344CB8AC3E}">
        <p14:creationId xmlns:p14="http://schemas.microsoft.com/office/powerpoint/2010/main" val="322271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Extends the properties of a class.</a:t>
            </a:r>
          </a:p>
          <a:p>
            <a:r>
              <a:rPr lang="en-US" dirty="0"/>
              <a:t>Reusability</a:t>
            </a:r>
          </a:p>
          <a:p>
            <a:r>
              <a:rPr lang="en-US" dirty="0"/>
              <a:t>Types</a:t>
            </a:r>
          </a:p>
          <a:p>
            <a:pPr lvl="1"/>
            <a:r>
              <a:rPr lang="en-US" dirty="0"/>
              <a:t>Single Level</a:t>
            </a:r>
          </a:p>
          <a:p>
            <a:pPr lvl="1"/>
            <a:r>
              <a:rPr lang="en-US" dirty="0"/>
              <a:t>Multi Level</a:t>
            </a:r>
          </a:p>
          <a:p>
            <a:pPr lvl="1"/>
            <a:r>
              <a:rPr lang="en-US" dirty="0"/>
              <a:t>Hierarchical</a:t>
            </a:r>
          </a:p>
          <a:p>
            <a:pPr lvl="1"/>
            <a:r>
              <a:rPr lang="en-US" dirty="0"/>
              <a:t>Multiple </a:t>
            </a:r>
          </a:p>
          <a:p>
            <a:pPr marL="457200" lvl="1" indent="0">
              <a:buNone/>
            </a:pPr>
            <a:r>
              <a:rPr lang="en-US" dirty="0"/>
              <a:t> </a:t>
            </a:r>
          </a:p>
          <a:p>
            <a:endParaRPr lang="en-US" dirty="0"/>
          </a:p>
          <a:p>
            <a:pPr lvl="1"/>
            <a:endParaRPr lang="en-US" dirty="0"/>
          </a:p>
          <a:p>
            <a:endParaRPr lang="en-US" dirty="0"/>
          </a:p>
        </p:txBody>
      </p:sp>
      <p:sp>
        <p:nvSpPr>
          <p:cNvPr id="4" name="Rectangle 3"/>
          <p:cNvSpPr/>
          <p:nvPr/>
        </p:nvSpPr>
        <p:spPr>
          <a:xfrm>
            <a:off x="5493023" y="2678238"/>
            <a:ext cx="6096000" cy="3693319"/>
          </a:xfrm>
          <a:prstGeom prst="rect">
            <a:avLst/>
          </a:prstGeom>
        </p:spPr>
        <p:txBody>
          <a:bodyPr>
            <a:spAutoFit/>
          </a:bodyPr>
          <a:lstStyle/>
          <a:p>
            <a:r>
              <a:rPr lang="en-US" dirty="0"/>
              <a:t>class A</a:t>
            </a:r>
          </a:p>
          <a:p>
            <a:r>
              <a:rPr lang="en-US" dirty="0"/>
              <a:t>{</a:t>
            </a:r>
          </a:p>
          <a:p>
            <a:r>
              <a:rPr lang="en-US" dirty="0"/>
              <a:t>    </a:t>
            </a:r>
            <a:r>
              <a:rPr lang="en-US" dirty="0" err="1"/>
              <a:t>int</a:t>
            </a:r>
            <a:r>
              <a:rPr lang="en-US" dirty="0"/>
              <a:t> </a:t>
            </a:r>
            <a:r>
              <a:rPr lang="en-US" dirty="0" err="1"/>
              <a:t>i</a:t>
            </a:r>
            <a:r>
              <a:rPr lang="en-US" dirty="0"/>
              <a:t>;</a:t>
            </a:r>
          </a:p>
          <a:p>
            <a:r>
              <a:rPr lang="en-US" dirty="0"/>
              <a:t>    void </a:t>
            </a:r>
            <a:r>
              <a:rPr lang="en-US" dirty="0" err="1"/>
              <a:t>methodOne</a:t>
            </a:r>
            <a:r>
              <a:rPr lang="en-US" dirty="0"/>
              <a:t>()</a:t>
            </a:r>
          </a:p>
          <a:p>
            <a:r>
              <a:rPr lang="en-US" dirty="0"/>
              <a:t>    {  </a:t>
            </a:r>
            <a:r>
              <a:rPr lang="en-US" dirty="0" err="1"/>
              <a:t>System.out.println</a:t>
            </a:r>
            <a:r>
              <a:rPr lang="en-US" dirty="0"/>
              <a:t>("From </a:t>
            </a:r>
            <a:r>
              <a:rPr lang="en-US" dirty="0" err="1"/>
              <a:t>methodOne</a:t>
            </a:r>
            <a:r>
              <a:rPr lang="en-US" dirty="0"/>
              <a:t>");   }</a:t>
            </a:r>
          </a:p>
          <a:p>
            <a:r>
              <a:rPr lang="en-US" dirty="0"/>
              <a:t>}</a:t>
            </a:r>
          </a:p>
          <a:p>
            <a:r>
              <a:rPr lang="en-US" dirty="0"/>
              <a:t> </a:t>
            </a:r>
          </a:p>
          <a:p>
            <a:r>
              <a:rPr lang="en-US" dirty="0"/>
              <a:t>class B extends A</a:t>
            </a:r>
          </a:p>
          <a:p>
            <a:r>
              <a:rPr lang="en-US" dirty="0"/>
              <a:t>{</a:t>
            </a:r>
          </a:p>
          <a:p>
            <a:r>
              <a:rPr lang="en-US" dirty="0"/>
              <a:t>    </a:t>
            </a:r>
            <a:r>
              <a:rPr lang="en-US" dirty="0" err="1"/>
              <a:t>int</a:t>
            </a:r>
            <a:r>
              <a:rPr lang="en-US" dirty="0"/>
              <a:t> j;</a:t>
            </a:r>
          </a:p>
          <a:p>
            <a:r>
              <a:rPr lang="en-US" dirty="0"/>
              <a:t>    void </a:t>
            </a:r>
            <a:r>
              <a:rPr lang="en-US" dirty="0" err="1"/>
              <a:t>methodTwo</a:t>
            </a:r>
            <a:r>
              <a:rPr lang="en-US" dirty="0"/>
              <a:t>()</a:t>
            </a:r>
          </a:p>
          <a:p>
            <a:r>
              <a:rPr lang="en-US" dirty="0"/>
              <a:t>    {   </a:t>
            </a:r>
            <a:r>
              <a:rPr lang="en-US" dirty="0" err="1"/>
              <a:t>System.out.println</a:t>
            </a:r>
            <a:r>
              <a:rPr lang="en-US" dirty="0"/>
              <a:t>("From </a:t>
            </a:r>
            <a:r>
              <a:rPr lang="en-US" dirty="0" err="1"/>
              <a:t>methodTwo</a:t>
            </a:r>
            <a:r>
              <a:rPr lang="en-US" dirty="0"/>
              <a:t>");    }</a:t>
            </a:r>
          </a:p>
          <a:p>
            <a:r>
              <a:rPr lang="en-US" dirty="0"/>
              <a:t>}</a:t>
            </a:r>
          </a:p>
        </p:txBody>
      </p:sp>
    </p:spTree>
    <p:extLst>
      <p:ext uri="{BB962C8B-B14F-4D97-AF65-F5344CB8AC3E}">
        <p14:creationId xmlns:p14="http://schemas.microsoft.com/office/powerpoint/2010/main" val="4198354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a:t>
            </a:r>
          </a:p>
        </p:txBody>
      </p:sp>
      <p:sp>
        <p:nvSpPr>
          <p:cNvPr id="3" name="Content Placeholder 2"/>
          <p:cNvSpPr>
            <a:spLocks noGrp="1"/>
          </p:cNvSpPr>
          <p:nvPr>
            <p:ph idx="1"/>
          </p:nvPr>
        </p:nvSpPr>
        <p:spPr/>
        <p:txBody>
          <a:bodyPr/>
          <a:lstStyle/>
          <a:p>
            <a:r>
              <a:rPr lang="en-US" dirty="0"/>
              <a:t>Create employee as super class</a:t>
            </a:r>
          </a:p>
          <a:p>
            <a:pPr lvl="1"/>
            <a:r>
              <a:rPr lang="en-US" dirty="0"/>
              <a:t>Private </a:t>
            </a:r>
            <a:r>
              <a:rPr lang="en-US" dirty="0" err="1"/>
              <a:t>eno</a:t>
            </a:r>
            <a:endParaRPr lang="en-US" dirty="0"/>
          </a:p>
          <a:p>
            <a:pPr lvl="1"/>
            <a:r>
              <a:rPr lang="en-US" dirty="0"/>
              <a:t>String name</a:t>
            </a:r>
          </a:p>
          <a:p>
            <a:pPr lvl="1"/>
            <a:r>
              <a:rPr lang="en-US" dirty="0"/>
              <a:t>Private </a:t>
            </a:r>
            <a:r>
              <a:rPr lang="en-US" dirty="0" err="1"/>
              <a:t>basicsalary</a:t>
            </a:r>
            <a:r>
              <a:rPr lang="en-US" dirty="0"/>
              <a:t>();</a:t>
            </a:r>
          </a:p>
          <a:p>
            <a:r>
              <a:rPr lang="en-US" dirty="0"/>
              <a:t>Create Manager and inherit Employee</a:t>
            </a:r>
          </a:p>
          <a:p>
            <a:pPr lvl="1"/>
            <a:r>
              <a:rPr lang="en-US" dirty="0"/>
              <a:t>Add designation</a:t>
            </a:r>
          </a:p>
          <a:p>
            <a:pPr lvl="1"/>
            <a:r>
              <a:rPr lang="en-US" dirty="0"/>
              <a:t>Display total salary with 50% increment along with other data.</a:t>
            </a:r>
          </a:p>
          <a:p>
            <a:r>
              <a:rPr lang="en-US" dirty="0"/>
              <a:t>Create Salesperson </a:t>
            </a:r>
          </a:p>
          <a:p>
            <a:pPr lvl="1"/>
            <a:r>
              <a:rPr lang="en-US" dirty="0"/>
              <a:t>Add designation </a:t>
            </a:r>
          </a:p>
          <a:p>
            <a:pPr lvl="1"/>
            <a:endParaRPr lang="en-US" dirty="0"/>
          </a:p>
        </p:txBody>
      </p:sp>
      <p:pic>
        <p:nvPicPr>
          <p:cNvPr id="4" name="Picture 3"/>
          <p:cNvPicPr>
            <a:picLocks noChangeAspect="1"/>
          </p:cNvPicPr>
          <p:nvPr/>
        </p:nvPicPr>
        <p:blipFill>
          <a:blip r:embed="rId2"/>
          <a:stretch>
            <a:fillRect/>
          </a:stretch>
        </p:blipFill>
        <p:spPr>
          <a:xfrm>
            <a:off x="8402149" y="38104"/>
            <a:ext cx="3681476" cy="346781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4442604" y="38104"/>
            <a:ext cx="4032634" cy="35106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5129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Only one super class</a:t>
            </a:r>
          </a:p>
        </p:txBody>
      </p:sp>
      <p:sp>
        <p:nvSpPr>
          <p:cNvPr id="3" name="Content Placeholder 2"/>
          <p:cNvSpPr>
            <a:spLocks noGrp="1"/>
          </p:cNvSpPr>
          <p:nvPr>
            <p:ph idx="1"/>
          </p:nvPr>
        </p:nvSpPr>
        <p:spPr/>
        <p:txBody>
          <a:bodyPr/>
          <a:lstStyle/>
          <a:p>
            <a:r>
              <a:rPr lang="en-US" dirty="0"/>
              <a:t>A superclass can have any number of subclasses but a  subclass can have only one super class.</a:t>
            </a:r>
          </a:p>
        </p:txBody>
      </p:sp>
    </p:spTree>
    <p:extLst>
      <p:ext uri="{BB962C8B-B14F-4D97-AF65-F5344CB8AC3E}">
        <p14:creationId xmlns:p14="http://schemas.microsoft.com/office/powerpoint/2010/main" val="126432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Constructors, SIB, IIB </a:t>
            </a:r>
          </a:p>
        </p:txBody>
      </p:sp>
      <p:sp>
        <p:nvSpPr>
          <p:cNvPr id="3" name="Content Placeholder 2"/>
          <p:cNvSpPr>
            <a:spLocks noGrp="1"/>
          </p:cNvSpPr>
          <p:nvPr>
            <p:ph idx="1"/>
          </p:nvPr>
        </p:nvSpPr>
        <p:spPr>
          <a:xfrm>
            <a:off x="147145" y="2160589"/>
            <a:ext cx="9126857" cy="3880773"/>
          </a:xfrm>
        </p:spPr>
        <p:txBody>
          <a:bodyPr/>
          <a:lstStyle/>
          <a:p>
            <a:r>
              <a:rPr lang="en-US" dirty="0"/>
              <a:t>Super class will not be inheriting to its sub class.</a:t>
            </a:r>
          </a:p>
        </p:txBody>
      </p:sp>
      <p:sp>
        <p:nvSpPr>
          <p:cNvPr id="4" name="Rectangle 2"/>
          <p:cNvSpPr>
            <a:spLocks noChangeArrowheads="1"/>
          </p:cNvSpPr>
          <p:nvPr/>
        </p:nvSpPr>
        <p:spPr bwMode="auto">
          <a:xfrm>
            <a:off x="8124496" y="-2209996"/>
            <a:ext cx="4385543" cy="911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7F0055"/>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7F0055"/>
              </a:solidFill>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7F0055"/>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7F0055"/>
              </a:solidFill>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7F0055"/>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7F0055"/>
              </a:solidFill>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7F0055"/>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7F0055"/>
              </a:solidFill>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7F0055"/>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7F0055"/>
              </a:solidFill>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7F0055"/>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rgbClr val="7F0055"/>
              </a:solidFill>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gency FB" panose="020B0503020202020204" pitchFamily="34" charset="0"/>
              </a:rPr>
              <a:t>class</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1" i="0" u="none" strike="noStrike" cap="none" normalizeH="0" baseline="0" dirty="0" err="1">
                <a:ln>
                  <a:noFill/>
                </a:ln>
                <a:solidFill>
                  <a:srgbClr val="7F0055"/>
                </a:solidFill>
                <a:effectLst/>
                <a:latin typeface="Agency FB" panose="020B0503020202020204" pitchFamily="34" charset="0"/>
              </a:rPr>
              <a:t>int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err="1">
                <a:ln>
                  <a:noFill/>
                </a:ln>
                <a:solidFill>
                  <a:srgbClr val="000000"/>
                </a:solidFill>
                <a:effectLst/>
                <a:latin typeface="Agency FB" panose="020B0503020202020204" pitchFamily="34" charset="0"/>
              </a:rPr>
              <a:t>i</a:t>
            </a: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1" i="0" u="none" strike="noStrike" cap="none" normalizeH="0" baseline="0" dirty="0">
                <a:ln>
                  <a:noFill/>
                </a:ln>
                <a:solidFill>
                  <a:srgbClr val="7F0055"/>
                </a:solidFill>
                <a:effectLst/>
                <a:latin typeface="Agency FB" panose="020B0503020202020204" pitchFamily="34" charset="0"/>
              </a:rPr>
              <a:t>static</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err="1">
                <a:ln>
                  <a:noFill/>
                </a:ln>
                <a:solidFill>
                  <a:srgbClr val="000000"/>
                </a:solidFill>
                <a:effectLst/>
                <a:latin typeface="Agency FB" panose="020B0503020202020204" pitchFamily="34" charset="0"/>
              </a:rPr>
              <a:t>System.out.println</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2A00FF"/>
                </a:solidFill>
                <a:effectLst/>
                <a:latin typeface="Agency FB" panose="020B0503020202020204" pitchFamily="34" charset="0"/>
              </a:rPr>
              <a:t>"Class A SIB"</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err="1">
                <a:ln>
                  <a:noFill/>
                </a:ln>
                <a:solidFill>
                  <a:srgbClr val="000000"/>
                </a:solidFill>
                <a:effectLst/>
                <a:latin typeface="Agency FB" panose="020B0503020202020204" pitchFamily="34" charset="0"/>
              </a:rPr>
              <a:t>System.out.println</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2A00FF"/>
                </a:solidFill>
                <a:effectLst/>
                <a:latin typeface="Agency FB" panose="020B0503020202020204" pitchFamily="34" charset="0"/>
              </a:rPr>
              <a:t>"Class A IIB"</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err="1">
                <a:ln>
                  <a:noFill/>
                </a:ln>
                <a:solidFill>
                  <a:srgbClr val="000000"/>
                </a:solidFill>
                <a:effectLst/>
                <a:latin typeface="Agency FB" panose="020B0503020202020204" pitchFamily="34" charset="0"/>
              </a:rPr>
              <a:t>System.out.println</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2A00FF"/>
                </a:solidFill>
                <a:effectLst/>
                <a:latin typeface="Agency FB" panose="020B0503020202020204" pitchFamily="34" charset="0"/>
              </a:rPr>
              <a:t>"Class A Constructor"</a:t>
            </a:r>
            <a:r>
              <a:rPr kumimoji="0" lang="en-US" altLang="en-US" sz="1600" b="0" i="0" u="none" strike="noStrike" cap="none" normalizeH="0" baseline="0" dirty="0">
                <a:ln>
                  <a:noFill/>
                </a:ln>
                <a:solidFill>
                  <a:srgbClr val="000000"/>
                </a:solidFill>
                <a:effectLst/>
                <a:latin typeface="Agency FB" panose="020B0503020202020204" pitchFamily="34" charset="0"/>
              </a:rPr>
              <a: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gency FB" panose="020B0503020202020204" pitchFamily="34" charset="0"/>
              </a:rPr>
              <a:t>class</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B </a:t>
            </a:r>
            <a:r>
              <a:rPr kumimoji="0" lang="en-US" altLang="en-US" sz="1600" b="1" i="0" u="none" strike="noStrike" cap="none" normalizeH="0" baseline="0" dirty="0">
                <a:ln>
                  <a:noFill/>
                </a:ln>
                <a:solidFill>
                  <a:srgbClr val="7F0055"/>
                </a:solidFill>
                <a:effectLst/>
                <a:latin typeface="Agency FB" panose="020B0503020202020204" pitchFamily="34" charset="0"/>
              </a:rPr>
              <a:t>extends</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1" i="0" u="none" strike="noStrike" cap="none" normalizeH="0" baseline="0" dirty="0" err="1">
                <a:ln>
                  <a:noFill/>
                </a:ln>
                <a:solidFill>
                  <a:srgbClr val="7F0055"/>
                </a:solidFill>
                <a:effectLst/>
                <a:latin typeface="Agency FB" panose="020B0503020202020204" pitchFamily="34" charset="0"/>
              </a:rPr>
              <a:t>int</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j;</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gency FB" panose="020B0503020202020204" pitchFamily="34" charset="0"/>
              </a:rPr>
              <a:t>class</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err="1">
                <a:ln>
                  <a:noFill/>
                </a:ln>
                <a:solidFill>
                  <a:srgbClr val="000000"/>
                </a:solidFill>
                <a:effectLst/>
                <a:latin typeface="Agency FB" panose="020B0503020202020204" pitchFamily="34" charset="0"/>
              </a:rPr>
              <a:t>MainClass</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1" i="0" u="none" strike="noStrike" cap="none" normalizeH="0" baseline="0" dirty="0">
                <a:ln>
                  <a:noFill/>
                </a:ln>
                <a:solidFill>
                  <a:srgbClr val="7F0055"/>
                </a:solidFill>
                <a:effectLst/>
                <a:latin typeface="Agency FB" panose="020B0503020202020204" pitchFamily="34" charset="0"/>
              </a:rPr>
              <a:t>public</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1" i="0" u="none" strike="noStrike" cap="none" normalizeH="0" baseline="0" dirty="0">
                <a:ln>
                  <a:noFill/>
                </a:ln>
                <a:solidFill>
                  <a:srgbClr val="7F0055"/>
                </a:solidFill>
                <a:effectLst/>
                <a:latin typeface="Agency FB" panose="020B0503020202020204" pitchFamily="34" charset="0"/>
              </a:rPr>
              <a:t>static</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1" i="0" u="none" strike="noStrike" cap="none" normalizeH="0" baseline="0" dirty="0">
                <a:ln>
                  <a:noFill/>
                </a:ln>
                <a:solidFill>
                  <a:srgbClr val="7F0055"/>
                </a:solidFill>
                <a:effectLst/>
                <a:latin typeface="Agency FB" panose="020B0503020202020204" pitchFamily="34" charset="0"/>
              </a:rPr>
              <a:t>void</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main(String[] </a:t>
            </a:r>
            <a:r>
              <a:rPr kumimoji="0" lang="en-US" altLang="en-US" sz="1600" b="0" i="0" u="none" strike="noStrike" cap="none" normalizeH="0" baseline="0" dirty="0" err="1">
                <a:ln>
                  <a:noFill/>
                </a:ln>
                <a:solidFill>
                  <a:srgbClr val="000000"/>
                </a:solidFill>
                <a:effectLst/>
                <a:latin typeface="Agency FB" panose="020B0503020202020204" pitchFamily="34" charset="0"/>
              </a:rPr>
              <a:t>args</a:t>
            </a: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B </a:t>
            </a:r>
            <a:r>
              <a:rPr kumimoji="0" lang="en-US" altLang="en-US" sz="1600" b="0" i="0" u="none" strike="noStrike" cap="none" normalizeH="0" baseline="0" dirty="0" err="1">
                <a:ln>
                  <a:noFill/>
                </a:ln>
                <a:solidFill>
                  <a:srgbClr val="000000"/>
                </a:solidFill>
                <a:effectLst/>
                <a:latin typeface="Agency FB" panose="020B0503020202020204" pitchFamily="34" charset="0"/>
              </a:rPr>
              <a:t>b</a:t>
            </a:r>
            <a:r>
              <a:rPr kumimoji="0" lang="en-US" altLang="en-US" sz="1600" b="0" i="0" u="none" strike="noStrike" cap="none" normalizeH="0" baseline="0" dirty="0">
                <a:ln>
                  <a:noFill/>
                </a:ln>
                <a:solidFill>
                  <a:srgbClr val="000000"/>
                </a:solidFill>
                <a:effectLst/>
                <a:latin typeface="Agency FB" panose="020B0503020202020204" pitchFamily="34" charset="0"/>
              </a:rPr>
              <a:t> = </a:t>
            </a:r>
            <a:r>
              <a:rPr kumimoji="0" lang="en-US" altLang="en-US" sz="1600" b="1" i="0" u="none" strike="noStrike" cap="none" normalizeH="0" baseline="0" dirty="0">
                <a:ln>
                  <a:noFill/>
                </a:ln>
                <a:solidFill>
                  <a:srgbClr val="7F0055"/>
                </a:solidFill>
                <a:effectLst/>
                <a:latin typeface="Agency FB" panose="020B0503020202020204" pitchFamily="34" charset="0"/>
              </a:rPr>
              <a:t>new</a:t>
            </a: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B();</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Agency FB" panose="020B0503020202020204" pitchFamily="34" charset="0"/>
              </a:rPr>
              <a:t>    </a:t>
            </a: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12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gency FB" panose="020B0503020202020204" pitchFamily="34" charset="0"/>
              </a:rPr>
              <a:t>}</a:t>
            </a:r>
            <a:endParaRPr kumimoji="0" lang="en-US" altLang="en-US" sz="3600" b="0" i="0" u="none" strike="noStrike" cap="none" normalizeH="0" baseline="0" dirty="0">
              <a:ln>
                <a:noFill/>
              </a:ln>
              <a:solidFill>
                <a:schemeClr val="tx1"/>
              </a:solidFill>
              <a:effectLst/>
              <a:latin typeface="Agency FB" panose="020B0503020202020204" pitchFamily="34" charset="0"/>
            </a:endParaRPr>
          </a:p>
        </p:txBody>
      </p:sp>
      <p:pic>
        <p:nvPicPr>
          <p:cNvPr id="5" name="Picture 4"/>
          <p:cNvPicPr>
            <a:picLocks noChangeAspect="1"/>
          </p:cNvPicPr>
          <p:nvPr/>
        </p:nvPicPr>
        <p:blipFill>
          <a:blip r:embed="rId2"/>
          <a:stretch>
            <a:fillRect/>
          </a:stretch>
        </p:blipFill>
        <p:spPr>
          <a:xfrm>
            <a:off x="6312061" y="5852414"/>
            <a:ext cx="1333616" cy="838273"/>
          </a:xfrm>
          <a:prstGeom prst="rect">
            <a:avLst/>
          </a:prstGeom>
        </p:spPr>
      </p:pic>
    </p:spTree>
    <p:extLst>
      <p:ext uri="{BB962C8B-B14F-4D97-AF65-F5344CB8AC3E}">
        <p14:creationId xmlns:p14="http://schemas.microsoft.com/office/powerpoint/2010/main" val="401896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b="1" dirty="0"/>
              <a:t>Inheriting Constructors</a:t>
            </a:r>
            <a:endParaRPr lang="en-US" dirty="0"/>
          </a:p>
        </p:txBody>
      </p:sp>
      <p:sp>
        <p:nvSpPr>
          <p:cNvPr id="3" name="Content Placeholder 2"/>
          <p:cNvSpPr>
            <a:spLocks noGrp="1"/>
          </p:cNvSpPr>
          <p:nvPr>
            <p:ph idx="1"/>
          </p:nvPr>
        </p:nvSpPr>
        <p:spPr/>
        <p:txBody>
          <a:bodyPr/>
          <a:lstStyle/>
          <a:p>
            <a:r>
              <a:rPr lang="en-US" dirty="0"/>
              <a:t>A subclass inherits all the members (fields, methods, and nested classes) from its superclass. </a:t>
            </a:r>
            <a:r>
              <a:rPr lang="en-US" b="1" dirty="0"/>
              <a:t>Constructors are not members, so they are not inherited by subclasses,</a:t>
            </a:r>
            <a:r>
              <a:rPr lang="en-US" dirty="0"/>
              <a:t> but the constructor of the superclass can be invoked from the subclass.</a:t>
            </a:r>
          </a:p>
          <a:p>
            <a:endParaRPr lang="en-US" dirty="0"/>
          </a:p>
        </p:txBody>
      </p:sp>
    </p:spTree>
    <p:extLst>
      <p:ext uri="{BB962C8B-B14F-4D97-AF65-F5344CB8AC3E}">
        <p14:creationId xmlns:p14="http://schemas.microsoft.com/office/powerpoint/2010/main" val="276860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85331" y="3397608"/>
            <a:ext cx="4918057" cy="2643754"/>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US" dirty="0"/>
              <a:t>4. Compiler error</a:t>
            </a:r>
          </a:p>
        </p:txBody>
      </p:sp>
      <p:sp>
        <p:nvSpPr>
          <p:cNvPr id="3" name="Content Placeholder 2"/>
          <p:cNvSpPr>
            <a:spLocks noGrp="1"/>
          </p:cNvSpPr>
          <p:nvPr>
            <p:ph idx="1"/>
          </p:nvPr>
        </p:nvSpPr>
        <p:spPr/>
        <p:txBody>
          <a:bodyPr/>
          <a:lstStyle/>
          <a:p>
            <a:r>
              <a:rPr lang="en-US" dirty="0"/>
              <a:t>Compiler will force you to write constructor in Class B.</a:t>
            </a:r>
          </a:p>
          <a:p>
            <a:r>
              <a:rPr lang="en-US" dirty="0"/>
              <a:t> In that default constructor, first statement is super() – it is a calling statement to default constructor of Class A. But it is not defined in Class A</a:t>
            </a:r>
          </a:p>
        </p:txBody>
      </p:sp>
      <p:sp>
        <p:nvSpPr>
          <p:cNvPr id="5" name="TextBox 4"/>
          <p:cNvSpPr txBox="1"/>
          <p:nvPr/>
        </p:nvSpPr>
        <p:spPr>
          <a:xfrm>
            <a:off x="388883" y="6400800"/>
            <a:ext cx="11191590" cy="369332"/>
          </a:xfrm>
          <a:prstGeom prst="rect">
            <a:avLst/>
          </a:prstGeom>
          <a:noFill/>
        </p:spPr>
        <p:txBody>
          <a:bodyPr wrap="none" rtlCol="0">
            <a:spAutoFit/>
          </a:bodyPr>
          <a:lstStyle/>
          <a:p>
            <a:r>
              <a:rPr lang="en-US" b="1" dirty="0"/>
              <a:t>Solution: </a:t>
            </a:r>
            <a:r>
              <a:rPr lang="en-US" dirty="0"/>
              <a:t>write the constructor for sub class. From that constructor call super class constructor explicitly. </a:t>
            </a:r>
          </a:p>
        </p:txBody>
      </p:sp>
    </p:spTree>
    <p:extLst>
      <p:ext uri="{BB962C8B-B14F-4D97-AF65-F5344CB8AC3E}">
        <p14:creationId xmlns:p14="http://schemas.microsoft.com/office/powerpoint/2010/main" val="843789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388542" cy="1320800"/>
          </a:xfrm>
        </p:spPr>
        <p:txBody>
          <a:bodyPr/>
          <a:lstStyle/>
          <a:p>
            <a:r>
              <a:rPr lang="en-US" dirty="0"/>
              <a:t>5. Everyone is subclass of </a:t>
            </a:r>
            <a:r>
              <a:rPr lang="en-US" dirty="0" err="1"/>
              <a:t>Java.lang.object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77334" y="2160589"/>
            <a:ext cx="5206753" cy="19384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276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Super()  and this()</a:t>
            </a:r>
          </a:p>
        </p:txBody>
      </p:sp>
      <p:sp>
        <p:nvSpPr>
          <p:cNvPr id="3" name="Content Placeholder 2"/>
          <p:cNvSpPr>
            <a:spLocks noGrp="1"/>
          </p:cNvSpPr>
          <p:nvPr>
            <p:ph idx="1"/>
          </p:nvPr>
        </p:nvSpPr>
        <p:spPr/>
        <p:txBody>
          <a:bodyPr/>
          <a:lstStyle/>
          <a:p>
            <a:r>
              <a:rPr lang="en-US" dirty="0"/>
              <a:t>Call super class constructor explicitly through </a:t>
            </a:r>
            <a:r>
              <a:rPr lang="en-US" b="1" dirty="0"/>
              <a:t>super()</a:t>
            </a:r>
            <a:r>
              <a:rPr lang="en-US" dirty="0"/>
              <a:t> </a:t>
            </a:r>
          </a:p>
          <a:p>
            <a:r>
              <a:rPr lang="en-US" dirty="0"/>
              <a:t>We can call other constructors of the same class through </a:t>
            </a:r>
            <a:r>
              <a:rPr lang="en-US" b="1" dirty="0"/>
              <a:t>this()</a:t>
            </a:r>
            <a:r>
              <a:rPr lang="en-US" dirty="0"/>
              <a:t> calling statement.</a:t>
            </a:r>
          </a:p>
          <a:p>
            <a:endParaRPr lang="en-US" dirty="0"/>
          </a:p>
        </p:txBody>
      </p:sp>
      <p:pic>
        <p:nvPicPr>
          <p:cNvPr id="4" name="Picture 3"/>
          <p:cNvPicPr>
            <a:picLocks noChangeAspect="1"/>
          </p:cNvPicPr>
          <p:nvPr/>
        </p:nvPicPr>
        <p:blipFill>
          <a:blip r:embed="rId2"/>
          <a:stretch>
            <a:fillRect/>
          </a:stretch>
        </p:blipFill>
        <p:spPr>
          <a:xfrm>
            <a:off x="302566" y="3480819"/>
            <a:ext cx="5888027" cy="309865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7359360" y="3218916"/>
            <a:ext cx="3172006" cy="34741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35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this() must be the first statement in constructor.</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049596" y="1270000"/>
            <a:ext cx="5029636" cy="54640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39974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2889</TotalTime>
  <Words>608</Words>
  <Application>Microsoft Macintosh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Agency FB</vt:lpstr>
      <vt:lpstr>Arial</vt:lpstr>
      <vt:lpstr>Trebuchet MS</vt:lpstr>
      <vt:lpstr>Wingdings 3</vt:lpstr>
      <vt:lpstr>Facet</vt:lpstr>
      <vt:lpstr>Inheritance and Polymorphism</vt:lpstr>
      <vt:lpstr>Inheritance</vt:lpstr>
      <vt:lpstr>1. Only one super class</vt:lpstr>
      <vt:lpstr>2. Constructors, SIB, IIB </vt:lpstr>
      <vt:lpstr>3. Inheriting Constructors</vt:lpstr>
      <vt:lpstr>4. Compiler error</vt:lpstr>
      <vt:lpstr>5. Everyone is subclass of Java.lang.object</vt:lpstr>
      <vt:lpstr>6. Super()  and this()</vt:lpstr>
      <vt:lpstr>6. this() must be the first statement in constructor.</vt:lpstr>
      <vt:lpstr>Access Modifier</vt:lpstr>
      <vt:lpstr>PowerPoint Presentation</vt:lpstr>
      <vt:lpstr>Object Class</vt:lpstr>
      <vt:lpstr>Static Polymorphism</vt:lpstr>
      <vt:lpstr>Dynamic Polymorphism</vt:lpstr>
      <vt:lpstr>Polymorphism : Method Overriding</vt:lpstr>
      <vt:lpstr>Rule1: of Method Overridden</vt:lpstr>
      <vt:lpstr>Ride 2: Method Overriding</vt:lpstr>
      <vt:lpstr>Rule 3: Method Overriding</vt:lpstr>
      <vt:lpstr>Method Overidding</vt:lpstr>
      <vt:lpstr>Lab 1:</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Polymorphism</dc:title>
  <dc:creator>Ashu Jauhari</dc:creator>
  <cp:lastModifiedBy>Ashu Jauhari</cp:lastModifiedBy>
  <cp:revision>57</cp:revision>
  <dcterms:created xsi:type="dcterms:W3CDTF">2018-03-01T07:44:03Z</dcterms:created>
  <dcterms:modified xsi:type="dcterms:W3CDTF">2021-10-22T04:40:11Z</dcterms:modified>
</cp:coreProperties>
</file>