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18"/>
  </p:notesMasterIdLst>
  <p:sldIdLst>
    <p:sldId id="483" r:id="rId2"/>
    <p:sldId id="484" r:id="rId3"/>
    <p:sldId id="470" r:id="rId4"/>
    <p:sldId id="478" r:id="rId5"/>
    <p:sldId id="481" r:id="rId6"/>
    <p:sldId id="480" r:id="rId7"/>
    <p:sldId id="482" r:id="rId8"/>
    <p:sldId id="486" r:id="rId9"/>
    <p:sldId id="487" r:id="rId10"/>
    <p:sldId id="490" r:id="rId11"/>
    <p:sldId id="488" r:id="rId12"/>
    <p:sldId id="489" r:id="rId13"/>
    <p:sldId id="476" r:id="rId14"/>
    <p:sldId id="485" r:id="rId15"/>
    <p:sldId id="473" r:id="rId16"/>
    <p:sldId id="468" r:id="rId17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>
        <p:scale>
          <a:sx n="75" d="100"/>
          <a:sy n="75" d="100"/>
        </p:scale>
        <p:origin x="1200" y="36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D8F20511-0401-4C4A-BAF4-0C6F61B361DF}" type="presOf" srcId="{754B43BD-0101-45A6-95D6-C265797608C5}" destId="{98225A61-A0EC-450A-BED8-EF2E47E8FD18}" srcOrd="1" destOrd="0" presId="urn:microsoft.com/office/officeart/2011/layout/InterconnectedBlockProcess"/>
    <dgm:cxn modelId="{4AF8B01B-308C-4891-94AB-8B03C714C25D}" type="presOf" srcId="{754B43BD-0101-45A6-95D6-C265797608C5}" destId="{FC0F1314-3294-4A8C-8DCE-EB53E236164C}" srcOrd="0" destOrd="0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F1314-3294-4A8C-8DCE-EB53E236164C}">
      <dsp:nvSpPr>
        <dsp:cNvPr id="0" name=""/>
        <dsp:cNvSpPr/>
      </dsp:nvSpPr>
      <dsp:spPr>
        <a:xfrm>
          <a:off x="6639818" y="767810"/>
          <a:ext cx="1382018" cy="3290384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100% completion of the project</a:t>
          </a:r>
        </a:p>
      </dsp:txBody>
      <dsp:txXfrm>
        <a:off x="6815058" y="767810"/>
        <a:ext cx="1206778" cy="3290384"/>
      </dsp:txXfrm>
    </dsp:sp>
    <dsp:sp modelId="{2AAD338D-3122-4454-9A67-16BE024D44E3}">
      <dsp:nvSpPr>
        <dsp:cNvPr id="0" name=""/>
        <dsp:cNvSpPr/>
      </dsp:nvSpPr>
      <dsp:spPr>
        <a:xfrm>
          <a:off x="6639818" y="0"/>
          <a:ext cx="1382018" cy="7678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sp:txBody>
      <dsp:txXfrm>
        <a:off x="6639818" y="0"/>
        <a:ext cx="1382018" cy="767810"/>
      </dsp:txXfrm>
    </dsp:sp>
    <dsp:sp modelId="{2532504F-5FE1-4C97-B485-F05E8885EACC}">
      <dsp:nvSpPr>
        <dsp:cNvPr id="0" name=""/>
        <dsp:cNvSpPr/>
      </dsp:nvSpPr>
      <dsp:spPr>
        <a:xfrm>
          <a:off x="5257800" y="767810"/>
          <a:ext cx="1382018" cy="3071241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4019912"/>
            <a:satOff val="8042"/>
            <a:lumOff val="34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sp:txBody>
      <dsp:txXfrm>
        <a:off x="5433039" y="767810"/>
        <a:ext cx="1206778" cy="3071241"/>
      </dsp:txXfrm>
    </dsp:sp>
    <dsp:sp modelId="{4C66D42D-7E6D-4563-AFDC-369C30B73F70}">
      <dsp:nvSpPr>
        <dsp:cNvPr id="0" name=""/>
        <dsp:cNvSpPr/>
      </dsp:nvSpPr>
      <dsp:spPr>
        <a:xfrm>
          <a:off x="5257800" y="111600"/>
          <a:ext cx="1382018" cy="658239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sp:txBody>
      <dsp:txXfrm>
        <a:off x="5257800" y="111600"/>
        <a:ext cx="1382018" cy="658239"/>
      </dsp:txXfrm>
    </dsp:sp>
    <dsp:sp modelId="{06F8D57B-EDF4-4CF4-8700-DC2CA3E3028E}">
      <dsp:nvSpPr>
        <dsp:cNvPr id="0" name=""/>
        <dsp:cNvSpPr/>
      </dsp:nvSpPr>
      <dsp:spPr>
        <a:xfrm>
          <a:off x="3875781" y="767810"/>
          <a:ext cx="1382018" cy="2851693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8039823"/>
            <a:satOff val="16083"/>
            <a:lumOff val="6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sp:txBody>
      <dsp:txXfrm>
        <a:off x="4051021" y="767810"/>
        <a:ext cx="1206778" cy="2851693"/>
      </dsp:txXfrm>
    </dsp:sp>
    <dsp:sp modelId="{00BB3360-A9BB-4051-A4B1-1216F82F642C}">
      <dsp:nvSpPr>
        <dsp:cNvPr id="0" name=""/>
        <dsp:cNvSpPr/>
      </dsp:nvSpPr>
      <dsp:spPr>
        <a:xfrm>
          <a:off x="3875781" y="219548"/>
          <a:ext cx="1382018" cy="5482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sp:txBody>
      <dsp:txXfrm>
        <a:off x="3875781" y="219548"/>
        <a:ext cx="1382018" cy="548262"/>
      </dsp:txXfrm>
    </dsp:sp>
    <dsp:sp modelId="{A134CDD1-D85F-44EF-8BEE-9F99A855C1E6}">
      <dsp:nvSpPr>
        <dsp:cNvPr id="0" name=""/>
        <dsp:cNvSpPr/>
      </dsp:nvSpPr>
      <dsp:spPr>
        <a:xfrm>
          <a:off x="2493763" y="767810"/>
          <a:ext cx="1382018" cy="2632145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-12059734"/>
            <a:satOff val="24125"/>
            <a:lumOff val="102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sp:txBody>
      <dsp:txXfrm>
        <a:off x="2669003" y="767810"/>
        <a:ext cx="1206778" cy="2632145"/>
      </dsp:txXfrm>
    </dsp:sp>
    <dsp:sp modelId="{65257024-FAC0-4522-B139-1CC85B547BE8}">
      <dsp:nvSpPr>
        <dsp:cNvPr id="0" name=""/>
        <dsp:cNvSpPr/>
      </dsp:nvSpPr>
      <dsp:spPr>
        <a:xfrm>
          <a:off x="2493763" y="329119"/>
          <a:ext cx="1382018" cy="43869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sp:txBody>
      <dsp:txXfrm>
        <a:off x="2493763" y="329119"/>
        <a:ext cx="1382018" cy="438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41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7341887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wmf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 txBox="1">
            <a:spLocks/>
          </p:cNvSpPr>
          <p:nvPr/>
        </p:nvSpPr>
        <p:spPr>
          <a:xfrm>
            <a:off x="0" y="-160006"/>
            <a:ext cx="121920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br>
              <a:rPr lang="en-I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Review-1 Presentation 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Classification of Sound Using Machine Learning 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286EEC-65C6-3520-0E5C-63C63985BD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785983"/>
              </p:ext>
            </p:extLst>
          </p:nvPr>
        </p:nvGraphicFramePr>
        <p:xfrm>
          <a:off x="583740" y="1400054"/>
          <a:ext cx="5514300" cy="2218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0620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1290320">
                  <a:extLst>
                    <a:ext uri="{9D8B030D-6E8A-4147-A177-3AD203B41FA5}">
                      <a16:colId xmlns:a16="http://schemas.microsoft.com/office/drawing/2014/main" val="2299056008"/>
                    </a:ext>
                  </a:extLst>
                </a:gridCol>
                <a:gridCol w="2753360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443681"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70C0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4436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Ashutosh Patil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4436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20211CIT0139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4436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8CIT-02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443681"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CIT-G10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  <p:sp>
        <p:nvSpPr>
          <p:cNvPr id="3" name="Google Shape;90;p13">
            <a:extLst>
              <a:ext uri="{FF2B5EF4-FFF2-40B4-BE49-F238E27FC236}">
                <a16:creationId xmlns:a16="http://schemas.microsoft.com/office/drawing/2014/main" id="{317D4F6D-F6E9-DB74-7004-9890F70EF393}"/>
              </a:ext>
            </a:extLst>
          </p:cNvPr>
          <p:cNvSpPr txBox="1"/>
          <p:nvPr/>
        </p:nvSpPr>
        <p:spPr>
          <a:xfrm>
            <a:off x="6387870" y="1677441"/>
            <a:ext cx="5514300" cy="1688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Mrs. STERLIN MINISH T N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Professor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F675E-A329-1024-FF17-333837C92477}"/>
              </a:ext>
            </a:extLst>
          </p:cNvPr>
          <p:cNvSpPr/>
          <p:nvPr/>
        </p:nvSpPr>
        <p:spPr>
          <a:xfrm>
            <a:off x="6633750" y="1400054"/>
            <a:ext cx="5022540" cy="22184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91;p13">
            <a:extLst>
              <a:ext uri="{FF2B5EF4-FFF2-40B4-BE49-F238E27FC236}">
                <a16:creationId xmlns:a16="http://schemas.microsoft.com/office/drawing/2014/main" id="{865717F3-07B8-A99B-EAA4-884264380681}"/>
              </a:ext>
            </a:extLst>
          </p:cNvPr>
          <p:cNvSpPr txBox="1"/>
          <p:nvPr/>
        </p:nvSpPr>
        <p:spPr>
          <a:xfrm>
            <a:off x="427290" y="3895846"/>
            <a:ext cx="11337419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200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CSE-IOT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 P ANANDRAJ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US" sz="200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US" sz="2000" i="0" u="none" strike="noStrike" cap="none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 Vali Y </a:t>
            </a:r>
          </a:p>
          <a:p>
            <a:pPr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 Coordinators: </a:t>
            </a:r>
            <a:r>
              <a:rPr lang="en-US" sz="2000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Sampath A K</a:t>
            </a:r>
          </a:p>
        </p:txBody>
      </p:sp>
      <p:pic>
        <p:nvPicPr>
          <p:cNvPr id="6" name="Picture 5" descr="A blue and black logo">
            <a:extLst>
              <a:ext uri="{FF2B5EF4-FFF2-40B4-BE49-F238E27FC236}">
                <a16:creationId xmlns:a16="http://schemas.microsoft.com/office/drawing/2014/main" id="{9F11E474-C744-44E5-9C8E-F14E2A4359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7680" y="-685650"/>
            <a:ext cx="3064040" cy="2188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239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Problem Statement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0652"/>
            <a:ext cx="10515600" cy="40581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Difficulty in manual sound classification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for various applications.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t>Challenges in real-time sound analysis requiring live processing with microphone input support. with high accuracy.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Need for automation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identifying and categorizing different types of sounds.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Handling noise and overlapping frequencies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in audio signals.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47681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System Requirements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5080" y="1775491"/>
            <a:ext cx="10078720" cy="1687739"/>
          </a:xfrm>
        </p:spPr>
        <p:txBody>
          <a:bodyPr/>
          <a:lstStyle/>
          <a:p>
            <a:pPr algn="just"/>
            <a:r>
              <a:t>High-performance system with GPU acceleration for deep learning (CNN + LSTM) and real-time Flask/Django deployment. for training deep learning models.</a:t>
            </a:r>
          </a:p>
          <a:p>
            <a:pPr algn="just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Microphone/sensors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sound input collection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(if applicable).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10C0AA-73DD-337D-CADF-4D7F214F7E9B}"/>
              </a:ext>
            </a:extLst>
          </p:cNvPr>
          <p:cNvSpPr txBox="1"/>
          <p:nvPr/>
        </p:nvSpPr>
        <p:spPr>
          <a:xfrm>
            <a:off x="838200" y="1184366"/>
            <a:ext cx="400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</a:rPr>
              <a:t>Hardware: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4C072-6352-5EA4-D3FE-BA7696923548}"/>
              </a:ext>
            </a:extLst>
          </p:cNvPr>
          <p:cNvSpPr txBox="1"/>
          <p:nvPr/>
        </p:nvSpPr>
        <p:spPr>
          <a:xfrm>
            <a:off x="838200" y="3302726"/>
            <a:ext cx="4008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800" b="1" dirty="0">
                <a:latin typeface="Arial" panose="020B0604020202020204" pitchFamily="34" charset="0"/>
              </a:rPr>
              <a:t>Software: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5DEAD7-536E-532C-E3D9-EC2E730DFE41}"/>
              </a:ext>
            </a:extLst>
          </p:cNvPr>
          <p:cNvSpPr txBox="1">
            <a:spLocks/>
          </p:cNvSpPr>
          <p:nvPr/>
        </p:nvSpPr>
        <p:spPr bwMode="auto">
          <a:xfrm>
            <a:off x="1275080" y="3920561"/>
            <a:ext cx="10078720" cy="1687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400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Python, TensorFlow/PyTorch, Scipy, Sklearn, Librosa.</a:t>
            </a:r>
          </a:p>
          <a:p>
            <a:pPr algn="just" defTabSz="914400"/>
            <a:r>
              <a:t>Flask/Django for real-time sound classification web interface..</a:t>
            </a:r>
          </a:p>
        </p:txBody>
      </p:sp>
    </p:spTree>
    <p:extLst>
      <p:ext uri="{BB962C8B-B14F-4D97-AF65-F5344CB8AC3E}">
        <p14:creationId xmlns:p14="http://schemas.microsoft.com/office/powerpoint/2010/main" val="2044756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C34A7FE-70CA-C7EA-F874-D740E4873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184366"/>
            <a:ext cx="105156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Automated sound classification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improves efficiency.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Real-time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live sound analysis.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Scalability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future enhancements and additional sound categories.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Improved accuracy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deep learning techniques.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Application: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Suitable for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real-time classification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making it useful in various fields like security, healthcare, and environmental monitoring.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AF5DBF3-0BD7-B060-C830-EF4A3DF94F17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5"/>
            <a:ext cx="10515600" cy="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152400" algn="just" defTabSz="914400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Advantages of Proposed System/Work :</a:t>
            </a:r>
          </a:p>
        </p:txBody>
      </p:sp>
    </p:spTree>
    <p:extLst>
      <p:ext uri="{BB962C8B-B14F-4D97-AF65-F5344CB8AC3E}">
        <p14:creationId xmlns:p14="http://schemas.microsoft.com/office/powerpoint/2010/main" val="2729537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0A93691-E133-6246-88A0-FDF6A450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Internship Road Map :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92CA84EE-4DEA-1CDD-A61F-3D3F2AE2B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graphicFrame>
        <p:nvGraphicFramePr>
          <p:cNvPr id="10" name="Content Placeholder 7">
            <a:extLst>
              <a:ext uri="{FF2B5EF4-FFF2-40B4-BE49-F238E27FC236}">
                <a16:creationId xmlns:a16="http://schemas.microsoft.com/office/drawing/2014/main" id="{FF260746-94C6-8CCC-2707-350BDD0B1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580456"/>
              </p:ext>
            </p:extLst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674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FC0E927-2855-0A58-6296-614D97C52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F7D3893E-37F2-0BEF-1BCC-4505F619A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B7FEA18-2C33-F9BC-68D1-AA81608D0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322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https://github.com/Ashup002/</a:t>
            </a:r>
          </a:p>
        </p:txBody>
      </p:sp>
    </p:spTree>
    <p:extLst>
      <p:ext uri="{BB962C8B-B14F-4D97-AF65-F5344CB8AC3E}">
        <p14:creationId xmlns:p14="http://schemas.microsoft.com/office/powerpoint/2010/main" val="11633758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>
                <a:defRPr/>
              </a:pPr>
              <a:t>15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8975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84403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97;p14">
            <a:extLst>
              <a:ext uri="{FF2B5EF4-FFF2-40B4-BE49-F238E27FC236}">
                <a16:creationId xmlns:a16="http://schemas.microsoft.com/office/drawing/2014/main" id="{61085E5E-ED56-1139-36DC-76136CB59029}"/>
              </a:ext>
            </a:extLst>
          </p:cNvPr>
          <p:cNvSpPr txBox="1">
            <a:spLocks/>
          </p:cNvSpPr>
          <p:nvPr/>
        </p:nvSpPr>
        <p:spPr bwMode="auto"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spcFirstLastPara="1" vert="horz" wrap="square" lIns="91425" tIns="45700" rIns="91425" bIns="4570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Working domain or the technology</a:t>
            </a:r>
            <a:endParaRPr lang="en-US" sz="2000" b="1">
              <a:latin typeface="Calibri Light (Headings)"/>
              <a:ea typeface="Cambria" panose="02040503050406030204" pitchFamily="18" charset="0"/>
            </a:endParaRP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About your team and reporting Manager</a:t>
            </a:r>
            <a:endParaRPr lang="en-US" sz="2000" b="1">
              <a:latin typeface="Calibri Light (Headings)"/>
              <a:ea typeface="Cambria" panose="02040503050406030204" pitchFamily="18" charset="0"/>
            </a:endParaRP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Challenges Faced in Internship</a:t>
            </a:r>
            <a:endParaRPr lang="en-US" sz="2000" b="1">
              <a:latin typeface="Calibri Light (Headings)"/>
              <a:ea typeface="Cambria" panose="02040503050406030204" pitchFamily="18" charset="0"/>
            </a:endParaRP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Github Link</a:t>
            </a:r>
            <a:endParaRPr lang="en-US" sz="2000" b="1">
              <a:latin typeface="Calibri Light (Headings)"/>
              <a:ea typeface="Cambria" panose="02040503050406030204" pitchFamily="18" charset="0"/>
            </a:endParaRPr>
          </a:p>
          <a:p>
            <a:pPr marL="495300" indent="-342900" algn="just" defTabSz="9144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ü"/>
            </a:pPr>
            <a:endParaRPr lang="en-US" sz="2000" b="1" dirty="0">
              <a:latin typeface="Calibri Light (Headings)"/>
              <a:ea typeface="Cambria" panose="020405030504060302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72EC071-65DD-21B9-7503-2CEA96FEB8F7}"/>
              </a:ext>
            </a:extLst>
          </p:cNvPr>
          <p:cNvSpPr txBox="1">
            <a:spLocks/>
          </p:cNvSpPr>
          <p:nvPr/>
        </p:nvSpPr>
        <p:spPr bwMode="auto">
          <a:xfrm>
            <a:off x="838200" y="365126"/>
            <a:ext cx="10515600" cy="679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defTabSz="914400"/>
            <a:r>
              <a:rPr lang="en-US" b="1" dirty="0">
                <a:latin typeface="Calibri Light (Headings)"/>
                <a:cs typeface="Times New Roman" panose="02020603050405020304" pitchFamily="18" charset="0"/>
              </a:rPr>
              <a:t>Content :</a:t>
            </a:r>
          </a:p>
        </p:txBody>
      </p:sp>
    </p:spTree>
    <p:extLst>
      <p:ext uri="{BB962C8B-B14F-4D97-AF65-F5344CB8AC3E}">
        <p14:creationId xmlns:p14="http://schemas.microsoft.com/office/powerpoint/2010/main" val="1734648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32BDCF2-6CCC-F58A-4B65-694F516B4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 Light (Headings)"/>
                <a:cs typeface="Times New Roman" panose="02020603050405020304" pitchFamily="18" charset="0"/>
              </a:rPr>
              <a:t>About Company or Organization 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E58133-15FB-B4FF-54B2-FD0CEBA708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002"/>
            <a:ext cx="10515600" cy="501091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Lato" panose="020F0502020204030204" pitchFamily="34" charset="0"/>
              </a:rPr>
              <a:t>          Bharat Electronics Limited (BEL) is a Navratna PSU under the Ministry of Defence, Government of India. It manufactures state-of-the-art electronic products and systems for the Army, Navy and the Air Force. BEL has also diversified into various areas like homeland security solutions, smart cities, e-governance solutions, space electronics including satellite integration, energy storage products including e-vehicle charging stations, solar, network &amp; cyber security, railways &amp; metro solutions, airport solutions, Electronic Voting Machines, telecom products, passive night vision devices, medical electronics, composites and software solutions.</a:t>
            </a:r>
          </a:p>
          <a:p>
            <a:pPr marL="0" indent="0" algn="just">
              <a:buNone/>
            </a:pPr>
            <a:r>
              <a:rPr lang="en-US" b="1" dirty="0"/>
              <a:t>Company’s  Vision</a:t>
            </a:r>
          </a:p>
          <a:p>
            <a:pPr lvl="1"/>
            <a:r>
              <a:rPr lang="en-US" sz="2000" dirty="0"/>
              <a:t>Bharat Electronics Limited (BEL) envisions becoming a world-class enterprise in professional electronics with a focus on defense and non-defense sectors. The company aims to achieve global excellence through innovation, quality, and customer satisfaction.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A0544ECA-568B-B206-D303-577A0DF04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FCB2AFB-E9E9-8B28-E56A-1651704D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Working domain or the technology 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B78C4AC-F153-466A-B521-EF40653212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736" y="1412652"/>
            <a:ext cx="10515600" cy="501235"/>
          </a:xfrm>
        </p:spPr>
        <p:txBody>
          <a:bodyPr/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: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E5B4E72-6B26-107D-1BA0-A3292628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EC888A-A0F7-E60C-1ED9-AE6B4CC65D68}"/>
              </a:ext>
            </a:extLst>
          </p:cNvPr>
          <p:cNvSpPr txBox="1"/>
          <p:nvPr/>
        </p:nvSpPr>
        <p:spPr>
          <a:xfrm>
            <a:off x="1003540" y="1913887"/>
            <a:ext cx="760706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</a:rPr>
              <a:t>Backend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Python as main programming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Librosa Library,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Scipy Library,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Sklearn Library,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TensorFlow/PyTorch Library. </a:t>
            </a:r>
          </a:p>
          <a:p>
            <a:endParaRPr lang="en-IN" sz="2400" dirty="0">
              <a:latin typeface="Arial" panose="020B0604020202020204" pitchFamily="34" charset="0"/>
            </a:endParaRPr>
          </a:p>
          <a:p>
            <a:r>
              <a:rPr lang="en-IN" sz="2400" b="1" dirty="0">
                <a:latin typeface="Arial" panose="020B0604020202020204" pitchFamily="34" charset="0"/>
              </a:rPr>
              <a:t>Frontend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Arial" panose="020B0604020202020204" pitchFamily="34" charset="0"/>
              </a:rPr>
              <a:t>Flask/Django for the web interface.</a:t>
            </a:r>
          </a:p>
        </p:txBody>
      </p:sp>
    </p:spTree>
    <p:extLst>
      <p:ext uri="{BB962C8B-B14F-4D97-AF65-F5344CB8AC3E}">
        <p14:creationId xmlns:p14="http://schemas.microsoft.com/office/powerpoint/2010/main" val="1038877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258210E9-D140-6B32-C206-87FEB2E60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About your team and reporting Manager :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B7BFE2-C77C-A3F3-3C2B-1BC19FF6C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5807"/>
            <a:ext cx="10515600" cy="405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Team Members:</a:t>
            </a:r>
          </a:p>
          <a:p>
            <a:pPr marL="0" indent="0">
              <a:buNone/>
            </a:pP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Ashutosh Patil</a:t>
            </a:r>
          </a:p>
          <a:p>
            <a:pPr lvl="1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Swaraj</a:t>
            </a:r>
          </a:p>
          <a:p>
            <a:pPr marL="457200" lvl="1" indent="0">
              <a:buNone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Reporting Manager : Sujatha Prancis.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FD02792-DFC1-658B-5D1C-734308A3B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0558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0CFC50-C3F8-EC19-5C1C-965D55331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Challenges Faced in Internship 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3F4E15-4B98-5843-0D0D-F207B2CDA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9903"/>
            <a:ext cx="10515600" cy="4058194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Security &amp; Confidentiality Restrictions.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Limited Internet &amp; External Resources.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Complex and Legacy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Strict Work Protocols.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Limited Hands-on Development Work.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Integration with Hardware Systems.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838B6C09-082F-F6A6-0A22-5DA8F1C4D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68423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DC051BC-F1EE-F725-D330-904481C45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Objectives of the work 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66BF050-471D-7CF7-B1DC-DC44B1A6D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5386"/>
            <a:ext cx="10622280" cy="416722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 Secure and Reliable Software.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Enhance Cybersecurity Measures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Software-Hardware Integration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Automation &amp; Process Optimization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Develop AI &amp; Data Analytics Solutions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Optimize Communication &amp; Networking Systems.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A6FE7F0-16CA-2E1B-4510-5780191F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2951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464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Literature Review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Sound Classification is widely used in speech recognition, security, and environmental monitoring.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 Techniques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t>Deep Learning Models for Classification (CNN + LSTM):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Data Augmentation Techniques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1B5A8BB-D786-9FC1-11B4-6A4F893FE43F}"/>
              </a:ext>
            </a:extLst>
          </p:cNvPr>
          <p:cNvSpPr txBox="1">
            <a:spLocks/>
          </p:cNvSpPr>
          <p:nvPr/>
        </p:nvSpPr>
        <p:spPr bwMode="auto">
          <a:xfrm>
            <a:off x="1021080" y="2179910"/>
            <a:ext cx="10515600" cy="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609600" indent="-457200" algn="just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t>MFCC, Spectrograms, and Mel-Spectrograms, Spectrograms, and Mel-Spectrograms help analyze and process sound signals.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FF6E124-D75B-61C8-75D2-20EE8A6F14E0}"/>
              </a:ext>
            </a:extLst>
          </p:cNvPr>
          <p:cNvSpPr txBox="1">
            <a:spLocks/>
          </p:cNvSpPr>
          <p:nvPr/>
        </p:nvSpPr>
        <p:spPr bwMode="auto">
          <a:xfrm>
            <a:off x="1021080" y="3427776"/>
            <a:ext cx="10515600" cy="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609600" indent="-457200" algn="just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t>CNNs: Extract spatial patterns from spectrogram images and process frequency variations. Extract spatial patterns from spectrogram images.</a:t>
            </a:r>
          </a:p>
          <a:p>
            <a:pPr marL="609600" indent="-457200" algn="just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t>RNNs &amp; LSTMs: Capture sequential dependencies in audio signals for better temporal analysis. Capture sequential dependencies in audio signals.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4C1BAC0-E06B-A65B-1EF7-0A22C034C7F8}"/>
              </a:ext>
            </a:extLst>
          </p:cNvPr>
          <p:cNvSpPr txBox="1">
            <a:spLocks/>
          </p:cNvSpPr>
          <p:nvPr/>
        </p:nvSpPr>
        <p:spPr bwMode="auto">
          <a:xfrm>
            <a:off x="1021080" y="4511471"/>
            <a:ext cx="10515600" cy="819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2pPr>
            <a:lvl3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3pPr>
            <a:lvl4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4pPr>
            <a:lvl5pPr algn="l" rtl="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5pPr>
            <a:lvl6pPr marL="4572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6pPr>
            <a:lvl7pPr marL="9144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7pPr>
            <a:lvl8pPr marL="13716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8pPr>
            <a:lvl9pPr marL="1828800" algn="l" rtl="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 Light" panose="020F0302020204030204" pitchFamily="34" charset="0"/>
              </a:defRPr>
            </a:lvl9pPr>
          </a:lstStyle>
          <a:p>
            <a:pPr marL="609600" indent="-457200" algn="just" defTabSz="9144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Time-shifting, noise addition, pitch shifting improve model robustness.</a:t>
            </a:r>
            <a:endParaRPr lang="en-IN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4320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pPr marL="152400" algn="just"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Calibri Light (Headings)"/>
                <a:cs typeface="Times New Roman" panose="02020603050405020304" pitchFamily="18" charset="0"/>
              </a:rPr>
              <a:t>Proposed System / Work :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6"/>
            <a:ext cx="10515600" cy="4530633"/>
          </a:xfrm>
        </p:spPr>
        <p:txBody>
          <a:bodyPr/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proposed system will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process and classify sounds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using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models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t>Feature extraction techniques (MFCC, Spectrograms, Mel-Spectrograms) with Data Augmentation (Time Shifting, Noise Addition, Pitch Shifting) will be used to analyze audio signals.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t>Deep learning models such as CNN + LSTM for improved accuracy. will be used to improve classification accuracy.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system will be trained on a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diverse dataset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to handle variations in sound patterns.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Noise reduction techniques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will be applied to improve classification in real-world environments.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81309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7842</TotalTime>
  <Words>774</Words>
  <Application>Microsoft Office PowerPoint</Application>
  <PresentationFormat>Widescreen</PresentationFormat>
  <Paragraphs>139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Calibri Light (Headings)</vt:lpstr>
      <vt:lpstr>Cambria</vt:lpstr>
      <vt:lpstr>Lato</vt:lpstr>
      <vt:lpstr>Times New Roman</vt:lpstr>
      <vt:lpstr>Wingdings</vt:lpstr>
      <vt:lpstr>Office Theme</vt:lpstr>
      <vt:lpstr>PowerPoint Presentation</vt:lpstr>
      <vt:lpstr>PowerPoint Presentation</vt:lpstr>
      <vt:lpstr>About Company or Organization :</vt:lpstr>
      <vt:lpstr>Working domain or the technology : </vt:lpstr>
      <vt:lpstr>About your team and reporting Manager : </vt:lpstr>
      <vt:lpstr>Challenges Faced in Internship :</vt:lpstr>
      <vt:lpstr>Objectives of the work :</vt:lpstr>
      <vt:lpstr>Literature Review :</vt:lpstr>
      <vt:lpstr>Proposed System / Work : </vt:lpstr>
      <vt:lpstr>Problem Statement :</vt:lpstr>
      <vt:lpstr>System Requirements :</vt:lpstr>
      <vt:lpstr>PowerPoint Presentation</vt:lpstr>
      <vt:lpstr>Internship Road Map :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Ashutosh Patil</cp:lastModifiedBy>
  <cp:revision>912</cp:revision>
  <cp:lastPrinted>2018-07-24T06:37:20Z</cp:lastPrinted>
  <dcterms:created xsi:type="dcterms:W3CDTF">2018-06-07T04:06:17Z</dcterms:created>
  <dcterms:modified xsi:type="dcterms:W3CDTF">2025-02-20T16:43:11Z</dcterms:modified>
</cp:coreProperties>
</file>