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12331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Recognize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identifiers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39875"/>
            <a:ext cx="2630170" cy="8134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Carlito"/>
                <a:cs typeface="Carlito"/>
              </a:rPr>
              <a:t>#include&lt;stdio.h&gt;</a:t>
            </a:r>
            <a:endParaRPr sz="1100">
              <a:latin typeface="Carlito"/>
              <a:cs typeface="Carlito"/>
            </a:endParaRPr>
          </a:p>
          <a:p>
            <a:pPr algn="just" marL="95885" marR="1482090">
              <a:lnSpc>
                <a:spcPct val="1705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#in</a:t>
            </a:r>
            <a:r>
              <a:rPr dirty="0" sz="1100">
                <a:latin typeface="Carlito"/>
                <a:cs typeface="Carlito"/>
              </a:rPr>
              <a:t>cl</a:t>
            </a:r>
            <a:r>
              <a:rPr dirty="0" sz="1100" spc="-5">
                <a:latin typeface="Carlito"/>
                <a:cs typeface="Carlito"/>
              </a:rPr>
              <a:t>ud</a:t>
            </a:r>
            <a:r>
              <a:rPr dirty="0" sz="1100">
                <a:latin typeface="Carlito"/>
                <a:cs typeface="Carlito"/>
              </a:rPr>
              <a:t>e&lt;</a:t>
            </a:r>
            <a:r>
              <a:rPr dirty="0" sz="1100" spc="-15">
                <a:latin typeface="Carlito"/>
                <a:cs typeface="Carlito"/>
              </a:rPr>
              <a:t>c</a:t>
            </a:r>
            <a:r>
              <a:rPr dirty="0" sz="1100" spc="5">
                <a:latin typeface="Carlito"/>
                <a:cs typeface="Carlito"/>
              </a:rPr>
              <a:t>o</a:t>
            </a:r>
            <a:r>
              <a:rPr dirty="0" sz="1100" spc="-5">
                <a:latin typeface="Carlito"/>
                <a:cs typeface="Carlito"/>
              </a:rPr>
              <a:t>n</a:t>
            </a:r>
            <a:r>
              <a:rPr dirty="0" sz="1100">
                <a:latin typeface="Carlito"/>
                <a:cs typeface="Carlito"/>
              </a:rPr>
              <a:t>io</a:t>
            </a:r>
            <a:r>
              <a:rPr dirty="0" sz="1100" spc="-5">
                <a:latin typeface="Carlito"/>
                <a:cs typeface="Carlito"/>
              </a:rPr>
              <a:t>.</a:t>
            </a:r>
            <a:r>
              <a:rPr dirty="0" sz="1100" spc="-10">
                <a:latin typeface="Carlito"/>
                <a:cs typeface="Carlito"/>
              </a:rPr>
              <a:t>h</a:t>
            </a:r>
            <a:r>
              <a:rPr dirty="0" sz="1100">
                <a:latin typeface="Carlito"/>
                <a:cs typeface="Carlito"/>
              </a:rPr>
              <a:t>&gt;  </a:t>
            </a:r>
            <a:r>
              <a:rPr dirty="0" sz="1100" spc="-5">
                <a:latin typeface="Carlito"/>
                <a:cs typeface="Carlito"/>
              </a:rPr>
              <a:t>#in</a:t>
            </a:r>
            <a:r>
              <a:rPr dirty="0" sz="1100">
                <a:latin typeface="Carlito"/>
                <a:cs typeface="Carlito"/>
              </a:rPr>
              <a:t>cl</a:t>
            </a:r>
            <a:r>
              <a:rPr dirty="0" sz="1100" spc="-5">
                <a:latin typeface="Carlito"/>
                <a:cs typeface="Carlito"/>
              </a:rPr>
              <a:t>ud</a:t>
            </a:r>
            <a:r>
              <a:rPr dirty="0" sz="1100">
                <a:latin typeface="Carlito"/>
                <a:cs typeface="Carlito"/>
              </a:rPr>
              <a:t>e&lt;c</a:t>
            </a:r>
            <a:r>
              <a:rPr dirty="0" sz="1100" spc="-10">
                <a:latin typeface="Carlito"/>
                <a:cs typeface="Carlito"/>
              </a:rPr>
              <a:t>t</a:t>
            </a:r>
            <a:r>
              <a:rPr dirty="0" sz="1100">
                <a:latin typeface="Carlito"/>
                <a:cs typeface="Carlito"/>
              </a:rPr>
              <a:t>y</a:t>
            </a:r>
            <a:r>
              <a:rPr dirty="0" sz="1100" spc="-5">
                <a:latin typeface="Carlito"/>
                <a:cs typeface="Carlito"/>
              </a:rPr>
              <a:t>p</a:t>
            </a:r>
            <a:r>
              <a:rPr dirty="0" sz="1100">
                <a:latin typeface="Carlito"/>
                <a:cs typeface="Carlito"/>
              </a:rPr>
              <a:t>e.</a:t>
            </a:r>
            <a:r>
              <a:rPr dirty="0" sz="1100" spc="-5">
                <a:latin typeface="Carlito"/>
                <a:cs typeface="Carlito"/>
              </a:rPr>
              <a:t>h</a:t>
            </a:r>
            <a:r>
              <a:rPr dirty="0" sz="1100">
                <a:latin typeface="Carlito"/>
                <a:cs typeface="Carlito"/>
              </a:rPr>
              <a:t>&gt;  </a:t>
            </a:r>
            <a:r>
              <a:rPr dirty="0" sz="1100">
                <a:latin typeface="Carlito"/>
                <a:cs typeface="Carlito"/>
              </a:rPr>
              <a:t>void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main()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95885" marR="1858010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char </a:t>
            </a:r>
            <a:r>
              <a:rPr dirty="0" sz="1100" spc="-5">
                <a:latin typeface="Carlito"/>
                <a:cs typeface="Carlito"/>
              </a:rPr>
              <a:t>a[10];  int flag,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i=1;  clrscr();</a:t>
            </a:r>
            <a:endParaRPr sz="1100">
              <a:latin typeface="Carlito"/>
              <a:cs typeface="Carlito"/>
            </a:endParaRPr>
          </a:p>
          <a:p>
            <a:pPr marL="95885" marR="746760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printf("\n </a:t>
            </a:r>
            <a:r>
              <a:rPr dirty="0" sz="1100" spc="-5">
                <a:latin typeface="Carlito"/>
                <a:cs typeface="Carlito"/>
              </a:rPr>
              <a:t>Enter </a:t>
            </a:r>
            <a:r>
              <a:rPr dirty="0" sz="1100">
                <a:latin typeface="Carlito"/>
                <a:cs typeface="Carlito"/>
              </a:rPr>
              <a:t>an </a:t>
            </a:r>
            <a:r>
              <a:rPr dirty="0" sz="1100" spc="-5">
                <a:latin typeface="Carlito"/>
                <a:cs typeface="Carlito"/>
              </a:rPr>
              <a:t>identifier:");  gets(a);</a:t>
            </a:r>
            <a:endParaRPr sz="1100">
              <a:latin typeface="Carlito"/>
              <a:cs typeface="Carlito"/>
            </a:endParaRPr>
          </a:p>
          <a:p>
            <a:pPr marL="127635" marR="1657350" indent="-32384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if(is</a:t>
            </a:r>
            <a:r>
              <a:rPr dirty="0" sz="1100" spc="-5">
                <a:latin typeface="Carlito"/>
                <a:cs typeface="Carlito"/>
              </a:rPr>
              <a:t>a</a:t>
            </a:r>
            <a:r>
              <a:rPr dirty="0" sz="1100">
                <a:latin typeface="Carlito"/>
                <a:cs typeface="Carlito"/>
              </a:rPr>
              <a:t>l</a:t>
            </a:r>
            <a:r>
              <a:rPr dirty="0" sz="1100" spc="-5">
                <a:latin typeface="Carlito"/>
                <a:cs typeface="Carlito"/>
              </a:rPr>
              <a:t>ph</a:t>
            </a:r>
            <a:r>
              <a:rPr dirty="0" sz="1100">
                <a:latin typeface="Carlito"/>
                <a:cs typeface="Carlito"/>
              </a:rPr>
              <a:t>a(a[0]))  </a:t>
            </a:r>
            <a:r>
              <a:rPr dirty="0" sz="1100" spc="-5">
                <a:latin typeface="Carlito"/>
                <a:cs typeface="Carlito"/>
              </a:rPr>
              <a:t>flag=1;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else</a:t>
            </a:r>
            <a:endParaRPr sz="1100">
              <a:latin typeface="Carlito"/>
              <a:cs typeface="Carlito"/>
            </a:endParaRPr>
          </a:p>
          <a:p>
            <a:pPr marL="95885" marR="622935" indent="31750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printf("\n </a:t>
            </a:r>
            <a:r>
              <a:rPr dirty="0" sz="1100" spc="-5">
                <a:latin typeface="Carlito"/>
                <a:cs typeface="Carlito"/>
              </a:rPr>
              <a:t>Not </a:t>
            </a:r>
            <a:r>
              <a:rPr dirty="0" sz="1100">
                <a:latin typeface="Carlito"/>
                <a:cs typeface="Carlito"/>
              </a:rPr>
              <a:t>a </a:t>
            </a:r>
            <a:r>
              <a:rPr dirty="0" sz="1100" spc="-5">
                <a:latin typeface="Carlito"/>
                <a:cs typeface="Carlito"/>
              </a:rPr>
              <a:t>valid identifier");  while(a[i]!='\0')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27635">
              <a:lnSpc>
                <a:spcPct val="100000"/>
              </a:lnSpc>
              <a:spcBef>
                <a:spcPts val="930"/>
              </a:spcBef>
            </a:pPr>
            <a:r>
              <a:rPr dirty="0" sz="1100" spc="-5">
                <a:latin typeface="Carlito"/>
                <a:cs typeface="Carlito"/>
              </a:rPr>
              <a:t>if(!isdigit(a[i])&amp;&amp;!isalpha(a[i]))</a:t>
            </a:r>
            <a:endParaRPr sz="1100">
              <a:latin typeface="Carlito"/>
              <a:cs typeface="Carlito"/>
            </a:endParaRPr>
          </a:p>
          <a:p>
            <a:pPr marL="12763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27635" marR="2109470">
              <a:lnSpc>
                <a:spcPct val="170000"/>
              </a:lnSpc>
            </a:pPr>
            <a:r>
              <a:rPr dirty="0" sz="1100" spc="-5">
                <a:latin typeface="Carlito"/>
                <a:cs typeface="Carlito"/>
              </a:rPr>
              <a:t>flag=</a:t>
            </a:r>
            <a:r>
              <a:rPr dirty="0" sz="1100" spc="-10">
                <a:latin typeface="Carlito"/>
                <a:cs typeface="Carlito"/>
              </a:rPr>
              <a:t>0</a:t>
            </a:r>
            <a:r>
              <a:rPr dirty="0" sz="1100">
                <a:latin typeface="Carlito"/>
                <a:cs typeface="Carlito"/>
              </a:rPr>
              <a:t>;  </a:t>
            </a:r>
            <a:r>
              <a:rPr dirty="0" sz="1100">
                <a:latin typeface="Carlito"/>
                <a:cs typeface="Carlito"/>
              </a:rPr>
              <a:t>break;</a:t>
            </a:r>
            <a:endParaRPr sz="1100">
              <a:latin typeface="Carlito"/>
              <a:cs typeface="Carlito"/>
            </a:endParaRPr>
          </a:p>
          <a:p>
            <a:pPr marL="127635" marR="2284730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}  </a:t>
            </a:r>
            <a:r>
              <a:rPr dirty="0" sz="1100">
                <a:latin typeface="Carlito"/>
                <a:cs typeface="Carlito"/>
              </a:rPr>
              <a:t>i++;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if(flag==1)</a:t>
            </a:r>
            <a:endParaRPr sz="1100">
              <a:latin typeface="Carlito"/>
              <a:cs typeface="Carlito"/>
            </a:endParaRPr>
          </a:p>
          <a:p>
            <a:pPr marL="95885" marR="949325" indent="31750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printf("\n </a:t>
            </a:r>
            <a:r>
              <a:rPr dirty="0" sz="1100" spc="-5">
                <a:latin typeface="Carlito"/>
                <a:cs typeface="Carlito"/>
              </a:rPr>
              <a:t>Valid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identifier");  </a:t>
            </a:r>
            <a:r>
              <a:rPr dirty="0" sz="1100">
                <a:latin typeface="Carlito"/>
                <a:cs typeface="Carlito"/>
              </a:rPr>
              <a:t>getch();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575" y="1001902"/>
            <a:ext cx="2635250" cy="56095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6520" marR="196215">
              <a:lnSpc>
                <a:spcPct val="110000"/>
              </a:lnSpc>
              <a:spcBef>
                <a:spcPts val="204"/>
              </a:spcBef>
            </a:pPr>
            <a:r>
              <a:rPr dirty="0" sz="1100" spc="-5">
                <a:latin typeface="Carlito"/>
                <a:cs typeface="Carlito"/>
              </a:rPr>
              <a:t>/*lex code </a:t>
            </a:r>
            <a:r>
              <a:rPr dirty="0" sz="1100">
                <a:latin typeface="Carlito"/>
                <a:cs typeface="Carlito"/>
              </a:rPr>
              <a:t>to </a:t>
            </a:r>
            <a:r>
              <a:rPr dirty="0" sz="1100" spc="-5">
                <a:latin typeface="Carlito"/>
                <a:cs typeface="Carlito"/>
              </a:rPr>
              <a:t>determine whether input </a:t>
            </a:r>
            <a:r>
              <a:rPr dirty="0" sz="1100">
                <a:latin typeface="Carlito"/>
                <a:cs typeface="Carlito"/>
              </a:rPr>
              <a:t>is  an identifier or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not*/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% {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#include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&lt;stdio.h&gt;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%}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rlito"/>
              <a:cs typeface="Carlito"/>
            </a:endParaRPr>
          </a:p>
          <a:p>
            <a:pPr marL="553720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/ rule </a:t>
            </a:r>
            <a:r>
              <a:rPr dirty="0" sz="1100" spc="-5">
                <a:latin typeface="Carlito"/>
                <a:cs typeface="Carlito"/>
              </a:rPr>
              <a:t>section </a:t>
            </a:r>
            <a:r>
              <a:rPr dirty="0" sz="1100">
                <a:latin typeface="Carlito"/>
                <a:cs typeface="Carlito"/>
              </a:rPr>
              <a:t>%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%</a:t>
            </a:r>
            <a:endParaRPr sz="1100">
              <a:latin typeface="Carlito"/>
              <a:cs typeface="Carlito"/>
            </a:endParaRPr>
          </a:p>
          <a:p>
            <a:pPr marL="55372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// </a:t>
            </a:r>
            <a:r>
              <a:rPr dirty="0" sz="1100" spc="-5">
                <a:latin typeface="Carlito"/>
                <a:cs typeface="Carlito"/>
              </a:rPr>
              <a:t>regex </a:t>
            </a:r>
            <a:r>
              <a:rPr dirty="0" sz="1100">
                <a:latin typeface="Carlito"/>
                <a:cs typeface="Carlito"/>
              </a:rPr>
              <a:t>for valid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identifiers</a:t>
            </a:r>
            <a:endParaRPr sz="1100">
              <a:latin typeface="Carlito"/>
              <a:cs typeface="Carlito"/>
            </a:endParaRPr>
          </a:p>
          <a:p>
            <a:pPr marL="96520" marR="224790" indent="457200">
              <a:lnSpc>
                <a:spcPct val="110000"/>
              </a:lnSpc>
              <a:spcBef>
                <a:spcPts val="795"/>
              </a:spcBef>
            </a:pPr>
            <a:r>
              <a:rPr dirty="0" sz="1100" spc="-5">
                <a:latin typeface="Carlito"/>
                <a:cs typeface="Carlito"/>
              </a:rPr>
              <a:t>^[a </a:t>
            </a:r>
            <a:r>
              <a:rPr dirty="0" sz="1100">
                <a:latin typeface="Carlito"/>
                <a:cs typeface="Carlito"/>
              </a:rPr>
              <a:t>- z A - Z </a:t>
            </a:r>
            <a:r>
              <a:rPr dirty="0" sz="1100" spc="-5">
                <a:latin typeface="Carlito"/>
                <a:cs typeface="Carlito"/>
              </a:rPr>
              <a:t>_][a </a:t>
            </a:r>
            <a:r>
              <a:rPr dirty="0" sz="1100">
                <a:latin typeface="Carlito"/>
                <a:cs typeface="Carlito"/>
              </a:rPr>
              <a:t>- z A - Z 0 - 9 _]</a:t>
            </a:r>
            <a:r>
              <a:rPr dirty="0" sz="1100" spc="-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*  </a:t>
            </a:r>
            <a:r>
              <a:rPr dirty="0" sz="1100" spc="-5">
                <a:latin typeface="Carlito"/>
                <a:cs typeface="Carlito"/>
              </a:rPr>
              <a:t>printf("Valid Identifier");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// </a:t>
            </a:r>
            <a:r>
              <a:rPr dirty="0" sz="1100" spc="-5">
                <a:latin typeface="Carlito"/>
                <a:cs typeface="Carlito"/>
              </a:rPr>
              <a:t>regex </a:t>
            </a:r>
            <a:r>
              <a:rPr dirty="0" sz="1100">
                <a:latin typeface="Carlito"/>
                <a:cs typeface="Carlito"/>
              </a:rPr>
              <a:t>for invalid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identifiers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^[^a </a:t>
            </a:r>
            <a:r>
              <a:rPr dirty="0" sz="1100">
                <a:latin typeface="Carlito"/>
                <a:cs typeface="Carlito"/>
              </a:rPr>
              <a:t>- z A - Z _] </a:t>
            </a:r>
            <a:r>
              <a:rPr dirty="0" sz="1100" spc="-5">
                <a:latin typeface="Carlito"/>
                <a:cs typeface="Carlito"/>
              </a:rPr>
              <a:t>printf("Invalid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Identifier");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rlito"/>
                <a:cs typeface="Carlito"/>
              </a:rPr>
              <a:t>.;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% %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rlito"/>
              <a:cs typeface="Carlito"/>
            </a:endParaRPr>
          </a:p>
          <a:p>
            <a:pPr marL="553720">
              <a:lnSpc>
                <a:spcPct val="100000"/>
              </a:lnSpc>
            </a:pPr>
            <a:r>
              <a:rPr dirty="0" sz="1100" spc="-5">
                <a:latin typeface="Carlito"/>
                <a:cs typeface="Carlito"/>
              </a:rPr>
              <a:t>main()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553720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Carlito"/>
                <a:cs typeface="Carlito"/>
              </a:rPr>
              <a:t>yylex();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24707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Intermediate code for two pass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assembler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21475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MDT, </a:t>
            </a:r>
            <a:r>
              <a:rPr dirty="0" sz="1100" spc="-10" b="1">
                <a:latin typeface="Carlito"/>
                <a:cs typeface="Carlito"/>
              </a:rPr>
              <a:t>MNT, </a:t>
            </a:r>
            <a:r>
              <a:rPr dirty="0" sz="1100" b="1">
                <a:latin typeface="Carlito"/>
                <a:cs typeface="Carlito"/>
              </a:rPr>
              <a:t>ALA </a:t>
            </a:r>
            <a:r>
              <a:rPr dirty="0" sz="1100" spc="-10" b="1">
                <a:latin typeface="Carlito"/>
                <a:cs typeface="Carlito"/>
              </a:rPr>
              <a:t>for </a:t>
            </a:r>
            <a:r>
              <a:rPr dirty="0" sz="1100" spc="-5" b="1">
                <a:latin typeface="Carlito"/>
                <a:cs typeface="Carlito"/>
              </a:rPr>
              <a:t>macro</a:t>
            </a:r>
            <a:r>
              <a:rPr dirty="0" sz="1100" spc="20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processor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370262"/>
            <a:ext cx="6019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c</a:t>
            </a:r>
            <a:r>
              <a:rPr dirty="0" sz="1100" spc="5">
                <a:latin typeface="Carlito"/>
                <a:cs typeface="Carlito"/>
              </a:rPr>
              <a:t>o</a:t>
            </a:r>
            <a:r>
              <a:rPr dirty="0" sz="1100" spc="-5">
                <a:latin typeface="Carlito"/>
                <a:cs typeface="Carlito"/>
              </a:rPr>
              <a:t>n</a:t>
            </a:r>
            <a:r>
              <a:rPr dirty="0" sz="1100">
                <a:latin typeface="Carlito"/>
                <a:cs typeface="Carlito"/>
              </a:rPr>
              <a:t>ti</a:t>
            </a:r>
            <a:r>
              <a:rPr dirty="0" sz="1100" spc="-5">
                <a:latin typeface="Carlito"/>
                <a:cs typeface="Carlito"/>
              </a:rPr>
              <a:t>nu</a:t>
            </a:r>
            <a:r>
              <a:rPr dirty="0" sz="1100">
                <a:latin typeface="Carlito"/>
                <a:cs typeface="Carlito"/>
              </a:rPr>
              <a:t>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709" y="961897"/>
            <a:ext cx="6610350" cy="8075295"/>
          </a:xfrm>
          <a:custGeom>
            <a:avLst/>
            <a:gdLst/>
            <a:ahLst/>
            <a:cxnLst/>
            <a:rect l="l" t="t" r="r" b="b"/>
            <a:pathLst>
              <a:path w="6610350" h="8075295">
                <a:moveTo>
                  <a:pt x="0" y="8075295"/>
                </a:moveTo>
                <a:lnTo>
                  <a:pt x="6610350" y="8075295"/>
                </a:lnTo>
                <a:lnTo>
                  <a:pt x="6610350" y="0"/>
                </a:lnTo>
                <a:lnTo>
                  <a:pt x="0" y="0"/>
                </a:lnTo>
                <a:lnTo>
                  <a:pt x="0" y="80752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7276" y="1177797"/>
            <a:ext cx="5088890" cy="769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MTDC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 marL="12700" marR="3937635">
              <a:lnSpc>
                <a:spcPct val="1018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# </a:t>
            </a:r>
            <a:r>
              <a:rPr dirty="0" sz="1100" spc="-5">
                <a:latin typeface="Carlito"/>
                <a:cs typeface="Carlito"/>
              </a:rPr>
              <a:t>file=open("in.txt")  </a:t>
            </a:r>
            <a:r>
              <a:rPr dirty="0" sz="1100">
                <a:latin typeface="Carlito"/>
                <a:cs typeface="Carlito"/>
              </a:rPr>
              <a:t># a =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file.readlines()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a= </a:t>
            </a:r>
            <a:r>
              <a:rPr dirty="0" sz="1100" spc="-5">
                <a:latin typeface="Carlito"/>
                <a:cs typeface="Carlito"/>
              </a:rPr>
              <a:t>['MACRO', 'ADDM &amp;arg1 &amp;arg2 &amp;arg3', 'A </a:t>
            </a:r>
            <a:r>
              <a:rPr dirty="0" sz="1100">
                <a:latin typeface="Carlito"/>
                <a:cs typeface="Carlito"/>
              </a:rPr>
              <a:t>1, </a:t>
            </a:r>
            <a:r>
              <a:rPr dirty="0" sz="1100" spc="-5">
                <a:latin typeface="Carlito"/>
                <a:cs typeface="Carlito"/>
              </a:rPr>
              <a:t>&amp;arg1', </a:t>
            </a:r>
            <a:r>
              <a:rPr dirty="0" sz="1100">
                <a:latin typeface="Carlito"/>
                <a:cs typeface="Carlito"/>
              </a:rPr>
              <a:t>'A 2, </a:t>
            </a:r>
            <a:r>
              <a:rPr dirty="0" sz="1100" spc="-5">
                <a:latin typeface="Carlito"/>
                <a:cs typeface="Carlito"/>
              </a:rPr>
              <a:t>&amp;arg2', 'A </a:t>
            </a:r>
            <a:r>
              <a:rPr dirty="0" sz="1100">
                <a:latin typeface="Carlito"/>
                <a:cs typeface="Carlito"/>
              </a:rPr>
              <a:t>3, </a:t>
            </a:r>
            <a:r>
              <a:rPr dirty="0" sz="1100" spc="-5">
                <a:latin typeface="Carlito"/>
                <a:cs typeface="Carlito"/>
              </a:rPr>
              <a:t>&amp;arg3', 'MEND']  #ALA </a:t>
            </a:r>
            <a:r>
              <a:rPr dirty="0" sz="1100" spc="-10">
                <a:latin typeface="Carlito"/>
                <a:cs typeface="Carlito"/>
              </a:rPr>
              <a:t>Table</a:t>
            </a:r>
            <a:endParaRPr sz="1100">
              <a:latin typeface="Carlito"/>
              <a:cs typeface="Carlito"/>
            </a:endParaRPr>
          </a:p>
          <a:p>
            <a:pPr marL="12700" marR="4025900">
              <a:lnSpc>
                <a:spcPct val="1014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ala={}  ala_statement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[]  </a:t>
            </a:r>
            <a:r>
              <a:rPr dirty="0" sz="1100" spc="-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i in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a: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"MACRO"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i:</a:t>
            </a:r>
            <a:endParaRPr sz="1100">
              <a:latin typeface="Carlito"/>
              <a:cs typeface="Carlito"/>
            </a:endParaRPr>
          </a:p>
          <a:p>
            <a:pPr marL="12700" marR="4231640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MACRO =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True  </a:t>
            </a:r>
            <a:r>
              <a:rPr dirty="0" sz="1100">
                <a:latin typeface="Carlito"/>
                <a:cs typeface="Carlito"/>
              </a:rPr>
              <a:t>continue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>
                <a:latin typeface="Carlito"/>
                <a:cs typeface="Carlito"/>
              </a:rPr>
              <a:t>if MACRO ==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True:</a:t>
            </a:r>
            <a:endParaRPr sz="1100">
              <a:latin typeface="Carlito"/>
              <a:cs typeface="Carlito"/>
            </a:endParaRPr>
          </a:p>
          <a:p>
            <a:pPr marL="12700" marR="3662679">
              <a:lnSpc>
                <a:spcPct val="1018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ala_statement.append(i)  </a:t>
            </a:r>
            <a:r>
              <a:rPr dirty="0" sz="1100">
                <a:latin typeface="Carlito"/>
                <a:cs typeface="Carlito"/>
              </a:rPr>
              <a:t>break</a:t>
            </a:r>
            <a:endParaRPr sz="1100">
              <a:latin typeface="Carlito"/>
              <a:cs typeface="Carlito"/>
            </a:endParaRPr>
          </a:p>
          <a:p>
            <a:pPr marL="12700" marR="2427605">
              <a:lnSpc>
                <a:spcPct val="1014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ala_statement_1= "".join(ala_statement)  ala_statement_word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ala_statement_1.split()  </a:t>
            </a:r>
            <a:r>
              <a:rPr dirty="0" sz="1100">
                <a:latin typeface="Carlito"/>
                <a:cs typeface="Carlito"/>
              </a:rPr>
              <a:t>count =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i in</a:t>
            </a:r>
            <a:r>
              <a:rPr dirty="0" sz="1100" spc="-5">
                <a:latin typeface="Carlito"/>
                <a:cs typeface="Carlito"/>
              </a:rPr>
              <a:t> ala_statement_word: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rlito"/>
                <a:cs typeface="Carlito"/>
              </a:rPr>
              <a:t>if count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==0:</a:t>
            </a:r>
            <a:endParaRPr sz="1100">
              <a:latin typeface="Carlito"/>
              <a:cs typeface="Carlito"/>
            </a:endParaRPr>
          </a:p>
          <a:p>
            <a:pPr marL="12700" marR="3763645">
              <a:lnSpc>
                <a:spcPct val="101800"/>
              </a:lnSpc>
            </a:pPr>
            <a:r>
              <a:rPr dirty="0" sz="1100" spc="-5">
                <a:latin typeface="Carlito"/>
                <a:cs typeface="Carlito"/>
              </a:rPr>
              <a:t>ala['&amp;lab']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f'#{count}'  </a:t>
            </a:r>
            <a:r>
              <a:rPr dirty="0" sz="1100">
                <a:latin typeface="Carlito"/>
                <a:cs typeface="Carlito"/>
              </a:rPr>
              <a:t>count</a:t>
            </a:r>
            <a:r>
              <a:rPr dirty="0" sz="1100" spc="-5">
                <a:latin typeface="Carlito"/>
                <a:cs typeface="Carlito"/>
              </a:rPr>
              <a:t> +=1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rlito"/>
                <a:cs typeface="Carlito"/>
              </a:rPr>
              <a:t>else: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'&amp;'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i:</a:t>
            </a:r>
            <a:endParaRPr sz="1100">
              <a:latin typeface="Carlito"/>
              <a:cs typeface="Carlito"/>
            </a:endParaRPr>
          </a:p>
          <a:p>
            <a:pPr marL="12700" marR="4061460">
              <a:lnSpc>
                <a:spcPct val="101800"/>
              </a:lnSpc>
            </a:pPr>
            <a:r>
              <a:rPr dirty="0" sz="1100" spc="-5">
                <a:latin typeface="Carlito"/>
                <a:cs typeface="Carlito"/>
              </a:rPr>
              <a:t>ala[i]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f'#{count}'  </a:t>
            </a:r>
            <a:r>
              <a:rPr dirty="0" sz="1100">
                <a:latin typeface="Carlito"/>
                <a:cs typeface="Carlito"/>
              </a:rPr>
              <a:t>count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+=1</a:t>
            </a:r>
            <a:endParaRPr sz="1100">
              <a:latin typeface="Carlito"/>
              <a:cs typeface="Carlito"/>
            </a:endParaRPr>
          </a:p>
          <a:p>
            <a:pPr marL="12700" marR="3659504">
              <a:lnSpc>
                <a:spcPct val="100899"/>
              </a:lnSpc>
              <a:spcBef>
                <a:spcPts val="15"/>
              </a:spcBef>
            </a:pPr>
            <a:r>
              <a:rPr dirty="0" sz="1100" spc="-5">
                <a:latin typeface="Carlito"/>
                <a:cs typeface="Carlito"/>
              </a:rPr>
              <a:t>#Macro </a:t>
            </a:r>
            <a:r>
              <a:rPr dirty="0" sz="1100">
                <a:latin typeface="Carlito"/>
                <a:cs typeface="Carlito"/>
              </a:rPr>
              <a:t>Defination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Table  </a:t>
            </a:r>
            <a:r>
              <a:rPr dirty="0" sz="1100">
                <a:latin typeface="Carlito"/>
                <a:cs typeface="Carlito"/>
              </a:rPr>
              <a:t>ans =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{}</a:t>
            </a:r>
            <a:endParaRPr sz="1100">
              <a:latin typeface="Carlito"/>
              <a:cs typeface="Carlito"/>
            </a:endParaRPr>
          </a:p>
          <a:p>
            <a:pPr marL="12700" marR="4203700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MACRO =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False  </a:t>
            </a:r>
            <a:r>
              <a:rPr dirty="0" sz="1100">
                <a:latin typeface="Carlito"/>
                <a:cs typeface="Carlito"/>
              </a:rPr>
              <a:t>MEND = </a:t>
            </a:r>
            <a:r>
              <a:rPr dirty="0" sz="1100" spc="-5">
                <a:latin typeface="Carlito"/>
                <a:cs typeface="Carlito"/>
              </a:rPr>
              <a:t>False  </a:t>
            </a:r>
            <a:r>
              <a:rPr dirty="0" sz="1100">
                <a:latin typeface="Carlito"/>
                <a:cs typeface="Carlito"/>
              </a:rPr>
              <a:t>count_i =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 algn="just" marL="12700" marR="4431665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reg = </a:t>
            </a:r>
            <a:r>
              <a:rPr dirty="0" sz="1100" spc="-5">
                <a:latin typeface="Carlito"/>
                <a:cs typeface="Carlito"/>
              </a:rPr>
              <a:t>None  </a:t>
            </a:r>
            <a:r>
              <a:rPr dirty="0" sz="1100">
                <a:latin typeface="Carlito"/>
                <a:cs typeface="Carlito"/>
              </a:rPr>
              <a:t>key =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None  for </a:t>
            </a:r>
            <a:r>
              <a:rPr dirty="0" sz="1100">
                <a:latin typeface="Carlito"/>
                <a:cs typeface="Carlito"/>
              </a:rPr>
              <a:t>i in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a: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"MACRO" </a:t>
            </a:r>
            <a:r>
              <a:rPr dirty="0" sz="1100">
                <a:latin typeface="Carlito"/>
                <a:cs typeface="Carlito"/>
              </a:rPr>
              <a:t>in i and </a:t>
            </a:r>
            <a:r>
              <a:rPr dirty="0" sz="1100" spc="-5">
                <a:latin typeface="Carlito"/>
                <a:cs typeface="Carlito"/>
              </a:rPr>
              <a:t>MACRO == False </a:t>
            </a:r>
            <a:r>
              <a:rPr dirty="0" sz="1100">
                <a:latin typeface="Carlito"/>
                <a:cs typeface="Carlito"/>
              </a:rPr>
              <a:t>and </a:t>
            </a:r>
            <a:r>
              <a:rPr dirty="0" sz="1100" spc="-5">
                <a:latin typeface="Carlito"/>
                <a:cs typeface="Carlito"/>
              </a:rPr>
              <a:t>MEND ==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False:</a:t>
            </a:r>
            <a:endParaRPr sz="1100">
              <a:latin typeface="Carlito"/>
              <a:cs typeface="Carlito"/>
            </a:endParaRPr>
          </a:p>
          <a:p>
            <a:pPr marL="12700" marR="4231640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MACRO =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True  </a:t>
            </a:r>
            <a:r>
              <a:rPr dirty="0" sz="1100">
                <a:latin typeface="Carlito"/>
                <a:cs typeface="Carlito"/>
              </a:rPr>
              <a:t>continue</a:t>
            </a:r>
            <a:endParaRPr sz="1100">
              <a:latin typeface="Carlito"/>
              <a:cs typeface="Carlito"/>
            </a:endParaRPr>
          </a:p>
          <a:p>
            <a:pPr marL="12700" marR="1845310">
              <a:lnSpc>
                <a:spcPts val="1340"/>
              </a:lnSpc>
              <a:spcBef>
                <a:spcPts val="40"/>
              </a:spcBef>
            </a:pPr>
            <a:r>
              <a:rPr dirty="0" sz="1100">
                <a:latin typeface="Carlito"/>
                <a:cs typeface="Carlito"/>
              </a:rPr>
              <a:t>if i != </a:t>
            </a:r>
            <a:r>
              <a:rPr dirty="0" sz="1100" spc="-5">
                <a:latin typeface="Carlito"/>
                <a:cs typeface="Carlito"/>
              </a:rPr>
              <a:t>"MACRO" </a:t>
            </a:r>
            <a:r>
              <a:rPr dirty="0" sz="1100">
                <a:latin typeface="Carlito"/>
                <a:cs typeface="Carlito"/>
              </a:rPr>
              <a:t>and </a:t>
            </a:r>
            <a:r>
              <a:rPr dirty="0" sz="1100" spc="-5">
                <a:latin typeface="Carlito"/>
                <a:cs typeface="Carlito"/>
              </a:rPr>
              <a:t>MACRO == </a:t>
            </a:r>
            <a:r>
              <a:rPr dirty="0" sz="1100">
                <a:latin typeface="Carlito"/>
                <a:cs typeface="Carlito"/>
              </a:rPr>
              <a:t>True and </a:t>
            </a:r>
            <a:r>
              <a:rPr dirty="0" sz="1100" spc="-5">
                <a:latin typeface="Carlito"/>
                <a:cs typeface="Carlito"/>
              </a:rPr>
              <a:t>MEND == False:  </a:t>
            </a:r>
            <a:r>
              <a:rPr dirty="0" sz="1100">
                <a:latin typeface="Carlito"/>
                <a:cs typeface="Carlito"/>
              </a:rPr>
              <a:t>if count_i ==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0:</a:t>
            </a:r>
            <a:endParaRPr sz="1100">
              <a:latin typeface="Carlito"/>
              <a:cs typeface="Carlito"/>
            </a:endParaRPr>
          </a:p>
          <a:p>
            <a:pPr marL="12700" marR="3702685">
              <a:lnSpc>
                <a:spcPts val="1350"/>
              </a:lnSpc>
            </a:pPr>
            <a:r>
              <a:rPr dirty="0" sz="1100" spc="-5">
                <a:latin typeface="Carlito"/>
                <a:cs typeface="Carlito"/>
              </a:rPr>
              <a:t>ans[count_i]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f'&amp;lab </a:t>
            </a:r>
            <a:r>
              <a:rPr dirty="0" sz="1100" spc="-10">
                <a:latin typeface="Carlito"/>
                <a:cs typeface="Carlito"/>
              </a:rPr>
              <a:t>{i}'  </a:t>
            </a:r>
            <a:r>
              <a:rPr dirty="0" sz="1100">
                <a:latin typeface="Carlito"/>
                <a:cs typeface="Carlito"/>
              </a:rPr>
              <a:t>count_i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+=1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1290"/>
              </a:lnSpc>
            </a:pPr>
            <a:r>
              <a:rPr dirty="0" sz="1100">
                <a:latin typeface="Carlito"/>
                <a:cs typeface="Carlito"/>
              </a:rPr>
              <a:t>else: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rlito"/>
                <a:cs typeface="Carlito"/>
              </a:rPr>
              <a:t>a=</a:t>
            </a:r>
            <a:r>
              <a:rPr dirty="0" sz="1100" spc="-5">
                <a:latin typeface="Carlito"/>
                <a:cs typeface="Carlito"/>
              </a:rPr>
              <a:t> i.split()</a:t>
            </a:r>
            <a:endParaRPr sz="1100">
              <a:latin typeface="Carlito"/>
              <a:cs typeface="Carlito"/>
            </a:endParaRPr>
          </a:p>
          <a:p>
            <a:pPr marL="12700" marR="4323080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b =</a:t>
            </a:r>
            <a:r>
              <a:rPr dirty="0" sz="1100" spc="-6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ala.keys()  </a:t>
            </a:r>
            <a:r>
              <a:rPr dirty="0" sz="1100">
                <a:latin typeface="Carlito"/>
                <a:cs typeface="Carlito"/>
              </a:rPr>
              <a:t>c =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[]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k in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b: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875014"/>
            <a:ext cx="6019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c</a:t>
            </a:r>
            <a:r>
              <a:rPr dirty="0" sz="1100" spc="5">
                <a:latin typeface="Carlito"/>
                <a:cs typeface="Carlito"/>
              </a:rPr>
              <a:t>o</a:t>
            </a:r>
            <a:r>
              <a:rPr dirty="0" sz="1100" spc="-5">
                <a:latin typeface="Carlito"/>
                <a:cs typeface="Carlito"/>
              </a:rPr>
              <a:t>n</a:t>
            </a:r>
            <a:r>
              <a:rPr dirty="0" sz="1100">
                <a:latin typeface="Carlito"/>
                <a:cs typeface="Carlito"/>
              </a:rPr>
              <a:t>ti</a:t>
            </a:r>
            <a:r>
              <a:rPr dirty="0" sz="1100" spc="-5">
                <a:latin typeface="Carlito"/>
                <a:cs typeface="Carlito"/>
              </a:rPr>
              <a:t>nu</a:t>
            </a:r>
            <a:r>
              <a:rPr dirty="0" sz="1100">
                <a:latin typeface="Carlito"/>
                <a:cs typeface="Carlito"/>
              </a:rPr>
              <a:t>ed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1205" y="638174"/>
            <a:ext cx="6029325" cy="7905115"/>
          </a:xfrm>
          <a:custGeom>
            <a:avLst/>
            <a:gdLst/>
            <a:ahLst/>
            <a:cxnLst/>
            <a:rect l="l" t="t" r="r" b="b"/>
            <a:pathLst>
              <a:path w="6029325" h="7905115">
                <a:moveTo>
                  <a:pt x="0" y="7905115"/>
                </a:moveTo>
                <a:lnTo>
                  <a:pt x="6029325" y="7905115"/>
                </a:lnTo>
                <a:lnTo>
                  <a:pt x="6029325" y="0"/>
                </a:lnTo>
                <a:lnTo>
                  <a:pt x="0" y="0"/>
                </a:lnTo>
                <a:lnTo>
                  <a:pt x="0" y="79051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4948" y="668527"/>
            <a:ext cx="2767965" cy="77133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2013585">
              <a:lnSpc>
                <a:spcPct val="101699"/>
              </a:lnSpc>
              <a:spcBef>
                <a:spcPts val="75"/>
              </a:spcBef>
            </a:pPr>
            <a:r>
              <a:rPr dirty="0" sz="1200" spc="-5">
                <a:latin typeface="Carlito"/>
                <a:cs typeface="Carlito"/>
              </a:rPr>
              <a:t>c.a</a:t>
            </a:r>
            <a:r>
              <a:rPr dirty="0" sz="1200">
                <a:latin typeface="Carlito"/>
                <a:cs typeface="Carlito"/>
              </a:rPr>
              <a:t>ppe</a:t>
            </a:r>
            <a:r>
              <a:rPr dirty="0" sz="1200" spc="-5">
                <a:latin typeface="Carlito"/>
                <a:cs typeface="Carlito"/>
              </a:rPr>
              <a:t>n</a:t>
            </a:r>
            <a:r>
              <a:rPr dirty="0" sz="1200">
                <a:latin typeface="Carlito"/>
                <a:cs typeface="Carlito"/>
              </a:rPr>
              <a:t>d</a:t>
            </a:r>
            <a:r>
              <a:rPr dirty="0" sz="1200" spc="-5">
                <a:latin typeface="Carlito"/>
                <a:cs typeface="Carlito"/>
              </a:rPr>
              <a:t>(</a:t>
            </a:r>
            <a:r>
              <a:rPr dirty="0" sz="1200" spc="-10">
                <a:latin typeface="Carlito"/>
                <a:cs typeface="Carlito"/>
              </a:rPr>
              <a:t>k</a:t>
            </a:r>
            <a:r>
              <a:rPr dirty="0" sz="1200">
                <a:latin typeface="Carlito"/>
                <a:cs typeface="Carlito"/>
              </a:rPr>
              <a:t>)  </a:t>
            </a:r>
            <a:r>
              <a:rPr dirty="0" sz="1200" spc="-5">
                <a:latin typeface="Carlito"/>
                <a:cs typeface="Carlito"/>
              </a:rPr>
              <a:t>for </a:t>
            </a:r>
            <a:r>
              <a:rPr dirty="0" sz="1200">
                <a:latin typeface="Carlito"/>
                <a:cs typeface="Carlito"/>
              </a:rPr>
              <a:t>j in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rlito"/>
                <a:cs typeface="Carlito"/>
              </a:rPr>
              <a:t>if j </a:t>
            </a:r>
            <a:r>
              <a:rPr dirty="0" sz="1200" spc="-10">
                <a:latin typeface="Carlito"/>
                <a:cs typeface="Carlito"/>
              </a:rPr>
              <a:t>in</a:t>
            </a:r>
            <a:r>
              <a:rPr dirty="0" sz="1200" spc="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c:</a:t>
            </a:r>
            <a:endParaRPr sz="1200">
              <a:latin typeface="Carlito"/>
              <a:cs typeface="Carlito"/>
            </a:endParaRPr>
          </a:p>
          <a:p>
            <a:pPr marL="12700" marR="2089785">
              <a:lnSpc>
                <a:spcPct val="101699"/>
              </a:lnSpc>
            </a:pPr>
            <a:r>
              <a:rPr dirty="0" sz="1200">
                <a:latin typeface="Carlito"/>
                <a:cs typeface="Carlito"/>
              </a:rPr>
              <a:t>reg =</a:t>
            </a:r>
            <a:r>
              <a:rPr dirty="0" sz="1200" spc="-8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ala[j]  key </a:t>
            </a:r>
            <a:r>
              <a:rPr dirty="0" sz="1200">
                <a:latin typeface="Carlito"/>
                <a:cs typeface="Carlito"/>
              </a:rPr>
              <a:t>=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j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rlito"/>
                <a:cs typeface="Carlito"/>
              </a:rPr>
              <a:t>if </a:t>
            </a:r>
            <a:r>
              <a:rPr dirty="0" sz="1200" spc="-5">
                <a:latin typeface="Carlito"/>
                <a:cs typeface="Carlito"/>
              </a:rPr>
              <a:t>reg!= None:</a:t>
            </a:r>
            <a:endParaRPr sz="1200">
              <a:latin typeface="Carlito"/>
              <a:cs typeface="Carlito"/>
            </a:endParaRPr>
          </a:p>
          <a:p>
            <a:pPr marL="12700" marR="1193165">
              <a:lnSpc>
                <a:spcPct val="101699"/>
              </a:lnSpc>
            </a:pPr>
            <a:r>
              <a:rPr dirty="0" sz="1200" spc="-5">
                <a:latin typeface="Carlito"/>
                <a:cs typeface="Carlito"/>
              </a:rPr>
              <a:t>ans_1= i.replace(key,reg)  </a:t>
            </a:r>
            <a:r>
              <a:rPr dirty="0" sz="1200">
                <a:latin typeface="Carlito"/>
                <a:cs typeface="Carlito"/>
              </a:rPr>
              <a:t>if </a:t>
            </a:r>
            <a:r>
              <a:rPr dirty="0" sz="1200" spc="-5">
                <a:latin typeface="Carlito"/>
                <a:cs typeface="Carlito"/>
              </a:rPr>
              <a:t>count_i ==1:</a:t>
            </a:r>
            <a:endParaRPr sz="1200">
              <a:latin typeface="Carlito"/>
              <a:cs typeface="Carlito"/>
            </a:endParaRPr>
          </a:p>
          <a:p>
            <a:pPr marL="12700" marR="1066165">
              <a:lnSpc>
                <a:spcPct val="101699"/>
              </a:lnSpc>
            </a:pPr>
            <a:r>
              <a:rPr dirty="0" sz="1200" spc="-5">
                <a:latin typeface="Carlito"/>
                <a:cs typeface="Carlito"/>
              </a:rPr>
              <a:t>ans[count_i] </a:t>
            </a:r>
            <a:r>
              <a:rPr dirty="0" sz="1200">
                <a:latin typeface="Carlito"/>
                <a:cs typeface="Carlito"/>
              </a:rPr>
              <a:t>= </a:t>
            </a:r>
            <a:r>
              <a:rPr dirty="0" sz="1200" spc="-5">
                <a:latin typeface="Carlito"/>
                <a:cs typeface="Carlito"/>
              </a:rPr>
              <a:t>f'#0 {ans_1}'  </a:t>
            </a:r>
            <a:r>
              <a:rPr dirty="0" sz="1200">
                <a:latin typeface="Carlito"/>
                <a:cs typeface="Carlito"/>
              </a:rPr>
              <a:t>else:</a:t>
            </a:r>
            <a:endParaRPr sz="1200">
              <a:latin typeface="Carlito"/>
              <a:cs typeface="Carlito"/>
            </a:endParaRPr>
          </a:p>
          <a:p>
            <a:pPr marL="12700" marR="1463040">
              <a:lnSpc>
                <a:spcPct val="101699"/>
              </a:lnSpc>
            </a:pPr>
            <a:r>
              <a:rPr dirty="0" sz="1200" spc="-5">
                <a:latin typeface="Carlito"/>
                <a:cs typeface="Carlito"/>
              </a:rPr>
              <a:t>ans[count_i] </a:t>
            </a:r>
            <a:r>
              <a:rPr dirty="0" sz="1200">
                <a:latin typeface="Carlito"/>
                <a:cs typeface="Carlito"/>
              </a:rPr>
              <a:t>=</a:t>
            </a:r>
            <a:r>
              <a:rPr dirty="0" sz="1200" spc="-6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ans_1  count_i+=1</a:t>
            </a:r>
            <a:endParaRPr sz="1200">
              <a:latin typeface="Carlito"/>
              <a:cs typeface="Carlito"/>
            </a:endParaRPr>
          </a:p>
          <a:p>
            <a:pPr marL="12700" marR="691515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def </a:t>
            </a:r>
            <a:r>
              <a:rPr dirty="0" sz="1100" spc="-5">
                <a:latin typeface="Carlito"/>
                <a:cs typeface="Carlito"/>
              </a:rPr>
              <a:t>print_macro_defination_table():  print("\tMDT\t")</a:t>
            </a:r>
            <a:endParaRPr sz="1100">
              <a:latin typeface="Carlito"/>
              <a:cs typeface="Carlito"/>
            </a:endParaRPr>
          </a:p>
          <a:p>
            <a:pPr marL="12700" marR="1212850">
              <a:lnSpc>
                <a:spcPct val="1018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print("-"*20)  print("Index\t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Instruction")</a:t>
            </a:r>
            <a:endParaRPr sz="1100">
              <a:latin typeface="Carlito"/>
              <a:cs typeface="Carlito"/>
            </a:endParaRPr>
          </a:p>
          <a:p>
            <a:pPr marL="12700" marR="1177925">
              <a:lnSpc>
                <a:spcPct val="101800"/>
              </a:lnSpc>
            </a:pPr>
            <a:r>
              <a:rPr dirty="0" sz="1100" spc="-5">
                <a:latin typeface="Carlito"/>
                <a:cs typeface="Carlito"/>
              </a:rPr>
              <a:t>for key,value </a:t>
            </a:r>
            <a:r>
              <a:rPr dirty="0" sz="1100">
                <a:latin typeface="Carlito"/>
                <a:cs typeface="Carlito"/>
              </a:rPr>
              <a:t>in </a:t>
            </a:r>
            <a:r>
              <a:rPr dirty="0" sz="1100" spc="-5">
                <a:latin typeface="Carlito"/>
                <a:cs typeface="Carlito"/>
              </a:rPr>
              <a:t>ans.items():  print(f'{key}\t{value}\t')  print("-"*20)</a:t>
            </a:r>
            <a:endParaRPr sz="1100">
              <a:latin typeface="Carlito"/>
              <a:cs typeface="Carlito"/>
            </a:endParaRPr>
          </a:p>
          <a:p>
            <a:pPr marL="12700" marR="1462405">
              <a:lnSpc>
                <a:spcPct val="101499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def </a:t>
            </a:r>
            <a:r>
              <a:rPr dirty="0" sz="1100" spc="-5">
                <a:latin typeface="Carlito"/>
                <a:cs typeface="Carlito"/>
              </a:rPr>
              <a:t>print_ALA_Table():  print("\tALA\t")  print("-"*20)  print("Index\t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Name")</a:t>
            </a:r>
            <a:endParaRPr sz="1100">
              <a:latin typeface="Carlito"/>
              <a:cs typeface="Carlito"/>
            </a:endParaRPr>
          </a:p>
          <a:p>
            <a:pPr marL="12700" marR="1207135">
              <a:lnSpc>
                <a:spcPct val="101800"/>
              </a:lnSpc>
            </a:pPr>
            <a:r>
              <a:rPr dirty="0" sz="1100" spc="-5">
                <a:latin typeface="Carlito"/>
                <a:cs typeface="Carlito"/>
              </a:rPr>
              <a:t>for key,value </a:t>
            </a:r>
            <a:r>
              <a:rPr dirty="0" sz="1100">
                <a:latin typeface="Carlito"/>
                <a:cs typeface="Carlito"/>
              </a:rPr>
              <a:t>in </a:t>
            </a:r>
            <a:r>
              <a:rPr dirty="0" sz="1100" spc="-5">
                <a:latin typeface="Carlito"/>
                <a:cs typeface="Carlito"/>
              </a:rPr>
              <a:t>ala.items():  print(f'{value}\t{key}\t')  print("-"*20)</a:t>
            </a:r>
            <a:endParaRPr sz="1100">
              <a:latin typeface="Carlito"/>
              <a:cs typeface="Carlito"/>
            </a:endParaRPr>
          </a:p>
          <a:p>
            <a:pPr marL="12700" marR="945515">
              <a:lnSpc>
                <a:spcPts val="1350"/>
              </a:lnSpc>
              <a:spcBef>
                <a:spcPts val="45"/>
              </a:spcBef>
            </a:pPr>
            <a:r>
              <a:rPr dirty="0" sz="1100" spc="-5">
                <a:latin typeface="Carlito"/>
                <a:cs typeface="Carlito"/>
              </a:rPr>
              <a:t>print_macro_defination_table()  print()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1290"/>
              </a:lnSpc>
            </a:pPr>
            <a:r>
              <a:rPr dirty="0" sz="1100" spc="-5">
                <a:latin typeface="Carlito"/>
                <a:cs typeface="Carlito"/>
              </a:rPr>
              <a:t>print()</a:t>
            </a:r>
            <a:endParaRPr sz="1100">
              <a:latin typeface="Carlito"/>
              <a:cs typeface="Carlito"/>
            </a:endParaRPr>
          </a:p>
          <a:p>
            <a:pPr marL="12700" marR="1699895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print_ALA_Table()  code=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[['MACRO'],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spc="-5">
                <a:latin typeface="Carlito"/>
                <a:cs typeface="Carlito"/>
              </a:rPr>
              <a:t>['&amp;LAB','ADDM','&amp;arg1','&amp;arg2','&amp;arg3'],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['&amp;LAB','A','1','&amp;arg1'],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['','A','2','&amp;arg2'],</a:t>
            </a:r>
            <a:endParaRPr sz="1100">
              <a:latin typeface="Carlito"/>
              <a:cs typeface="Carlito"/>
            </a:endParaRPr>
          </a:p>
          <a:p>
            <a:pPr marL="12700" marR="1776730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[</a:t>
            </a:r>
            <a:r>
              <a:rPr dirty="0" sz="1100" spc="-10">
                <a:latin typeface="Carlito"/>
                <a:cs typeface="Carlito"/>
              </a:rPr>
              <a:t>'</a:t>
            </a:r>
            <a:r>
              <a:rPr dirty="0" sz="1100" spc="-5">
                <a:latin typeface="Carlito"/>
                <a:cs typeface="Carlito"/>
              </a:rPr>
              <a:t>'</a:t>
            </a:r>
            <a:r>
              <a:rPr dirty="0" sz="1100">
                <a:latin typeface="Carlito"/>
                <a:cs typeface="Carlito"/>
              </a:rPr>
              <a:t>,</a:t>
            </a:r>
            <a:r>
              <a:rPr dirty="0" sz="1100" spc="-5">
                <a:latin typeface="Carlito"/>
                <a:cs typeface="Carlito"/>
              </a:rPr>
              <a:t>'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0">
                <a:latin typeface="Carlito"/>
                <a:cs typeface="Carlito"/>
              </a:rPr>
              <a:t>'</a:t>
            </a:r>
            <a:r>
              <a:rPr dirty="0" sz="1100">
                <a:latin typeface="Carlito"/>
                <a:cs typeface="Carlito"/>
              </a:rPr>
              <a:t>,</a:t>
            </a:r>
            <a:r>
              <a:rPr dirty="0" sz="1100" spc="-5">
                <a:latin typeface="Carlito"/>
                <a:cs typeface="Carlito"/>
              </a:rPr>
              <a:t>'</a:t>
            </a:r>
            <a:r>
              <a:rPr dirty="0" sz="1100">
                <a:latin typeface="Carlito"/>
                <a:cs typeface="Carlito"/>
              </a:rPr>
              <a:t>3</a:t>
            </a:r>
            <a:r>
              <a:rPr dirty="0" sz="1100" spc="-5">
                <a:latin typeface="Carlito"/>
                <a:cs typeface="Carlito"/>
              </a:rPr>
              <a:t>'</a:t>
            </a:r>
            <a:r>
              <a:rPr dirty="0" sz="1100">
                <a:latin typeface="Carlito"/>
                <a:cs typeface="Carlito"/>
              </a:rPr>
              <a:t>,</a:t>
            </a:r>
            <a:r>
              <a:rPr dirty="0" sz="1100" spc="-5">
                <a:latin typeface="Carlito"/>
                <a:cs typeface="Carlito"/>
              </a:rPr>
              <a:t>'&amp;arg3'</a:t>
            </a:r>
            <a:r>
              <a:rPr dirty="0" sz="1100" spc="-10">
                <a:latin typeface="Carlito"/>
                <a:cs typeface="Carlito"/>
              </a:rPr>
              <a:t>]</a:t>
            </a:r>
            <a:r>
              <a:rPr dirty="0" sz="1100">
                <a:latin typeface="Carlito"/>
                <a:cs typeface="Carlito"/>
              </a:rPr>
              <a:t>,  </a:t>
            </a:r>
            <a:r>
              <a:rPr dirty="0" sz="1100" spc="-5">
                <a:latin typeface="Carlito"/>
                <a:cs typeface="Carlito"/>
              </a:rPr>
              <a:t>['MEND']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rlito"/>
                <a:cs typeface="Carlito"/>
              </a:rPr>
              <a:t>]</a:t>
            </a:r>
            <a:endParaRPr sz="1100">
              <a:latin typeface="Carlito"/>
              <a:cs typeface="Carlito"/>
            </a:endParaRPr>
          </a:p>
          <a:p>
            <a:pPr marL="12700" marR="1136650">
              <a:lnSpc>
                <a:spcPct val="101800"/>
              </a:lnSpc>
            </a:pPr>
            <a:r>
              <a:rPr dirty="0" sz="1100">
                <a:latin typeface="Carlito"/>
                <a:cs typeface="Carlito"/>
              </a:rPr>
              <a:t>DC = </a:t>
            </a:r>
            <a:r>
              <a:rPr dirty="0" sz="1100" spc="-5">
                <a:latin typeface="Carlito"/>
                <a:cs typeface="Carlito"/>
              </a:rPr>
              <a:t>{'D1':4, 'D2':5, 'D3':6}  mCall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'L1 ADDM D1 </a:t>
            </a:r>
            <a:r>
              <a:rPr dirty="0" sz="1100">
                <a:latin typeface="Carlito"/>
                <a:cs typeface="Carlito"/>
              </a:rPr>
              <a:t>D2</a:t>
            </a:r>
            <a:r>
              <a:rPr dirty="0" sz="1100" spc="-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D3'</a:t>
            </a:r>
            <a:endParaRPr sz="1100">
              <a:latin typeface="Carlito"/>
              <a:cs typeface="Carlito"/>
            </a:endParaRPr>
          </a:p>
          <a:p>
            <a:pPr marL="12700" marR="1217930">
              <a:lnSpc>
                <a:spcPct val="101499"/>
              </a:lnSpc>
            </a:pPr>
            <a:r>
              <a:rPr dirty="0" sz="1100">
                <a:latin typeface="Carlito"/>
                <a:cs typeface="Carlito"/>
              </a:rPr>
              <a:t>callList = </a:t>
            </a:r>
            <a:r>
              <a:rPr dirty="0" sz="1100" spc="-5">
                <a:latin typeface="Carlito"/>
                <a:cs typeface="Carlito"/>
              </a:rPr>
              <a:t>mCall.split(' </a:t>
            </a:r>
            <a:r>
              <a:rPr dirty="0" sz="1100">
                <a:latin typeface="Carlito"/>
                <a:cs typeface="Carlito"/>
              </a:rPr>
              <a:t>')  cList = </a:t>
            </a:r>
            <a:r>
              <a:rPr dirty="0" sz="1100" spc="-5">
                <a:latin typeface="Carlito"/>
                <a:cs typeface="Carlito"/>
              </a:rPr>
              <a:t>list(callList)  callList.remove(code[1][1])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MDT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[['&amp;LAB','ADDM','&amp;arg1','&amp;arg2','&amp;arg3'],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['#0','A','1','#1'],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723899"/>
            <a:ext cx="6286500" cy="45250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Carlito"/>
                <a:cs typeface="Carlito"/>
              </a:rPr>
              <a:t>['','A','2','#2'],</a:t>
            </a:r>
            <a:endParaRPr sz="1200">
              <a:latin typeface="Carlito"/>
              <a:cs typeface="Carlito"/>
            </a:endParaRPr>
          </a:p>
          <a:p>
            <a:pPr marL="96520" marR="5347335">
              <a:lnSpc>
                <a:spcPct val="101699"/>
              </a:lnSpc>
            </a:pPr>
            <a:r>
              <a:rPr dirty="0" sz="1200">
                <a:latin typeface="Carlito"/>
                <a:cs typeface="Carlito"/>
              </a:rPr>
              <a:t>['','A','3','#</a:t>
            </a:r>
            <a:r>
              <a:rPr dirty="0" sz="1200" spc="5">
                <a:latin typeface="Carlito"/>
                <a:cs typeface="Carlito"/>
              </a:rPr>
              <a:t>3</a:t>
            </a:r>
            <a:r>
              <a:rPr dirty="0" sz="1200">
                <a:latin typeface="Carlito"/>
                <a:cs typeface="Carlito"/>
              </a:rPr>
              <a:t>'],  </a:t>
            </a:r>
            <a:r>
              <a:rPr dirty="0" sz="1200" spc="-5">
                <a:latin typeface="Carlito"/>
                <a:cs typeface="Carlito"/>
              </a:rPr>
              <a:t>['MEND']]</a:t>
            </a:r>
            <a:endParaRPr sz="12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30"/>
              </a:spcBef>
            </a:pPr>
            <a:r>
              <a:rPr dirty="0" sz="1100">
                <a:latin typeface="Carlito"/>
                <a:cs typeface="Carlito"/>
              </a:rPr>
              <a:t>MNT =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[[0,'ADDM',0]]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dummyALA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[['#0','&amp;LAB'],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Carlito"/>
                <a:cs typeface="Carlito"/>
              </a:rPr>
              <a:t>['#1','&amp;arg1'],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['#2','&amp;arg2'],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['#3','&amp;arg3']]</a:t>
            </a:r>
            <a:endParaRPr sz="1100">
              <a:latin typeface="Carlito"/>
              <a:cs typeface="Carlito"/>
            </a:endParaRPr>
          </a:p>
          <a:p>
            <a:pPr marL="96520" marR="5075555">
              <a:lnSpc>
                <a:spcPct val="100899"/>
              </a:lnSpc>
              <a:spcBef>
                <a:spcPts val="10"/>
              </a:spcBef>
            </a:pPr>
            <a:r>
              <a:rPr dirty="0" sz="1100" spc="-5">
                <a:latin typeface="Carlito"/>
                <a:cs typeface="Carlito"/>
              </a:rPr>
              <a:t>expansionTable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[]  actualALA =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{}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rlito"/>
                <a:cs typeface="Carlito"/>
              </a:rPr>
              <a:t>x =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i,j in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enumerate(callList):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rlito"/>
                <a:cs typeface="Carlito"/>
              </a:rPr>
              <a:t>if</a:t>
            </a:r>
            <a:r>
              <a:rPr dirty="0" sz="1100" spc="-5">
                <a:latin typeface="Carlito"/>
                <a:cs typeface="Carlito"/>
              </a:rPr>
              <a:t> code[1][1]==j:</a:t>
            </a:r>
            <a:endParaRPr sz="1100">
              <a:latin typeface="Carlito"/>
              <a:cs typeface="Carlito"/>
            </a:endParaRPr>
          </a:p>
          <a:p>
            <a:pPr marL="96520" marR="5679440">
              <a:lnSpc>
                <a:spcPts val="1350"/>
              </a:lnSpc>
              <a:spcBef>
                <a:spcPts val="45"/>
              </a:spcBef>
            </a:pPr>
            <a:r>
              <a:rPr dirty="0" sz="1100">
                <a:latin typeface="Carlito"/>
                <a:cs typeface="Carlito"/>
              </a:rPr>
              <a:t>c</a:t>
            </a:r>
            <a:r>
              <a:rPr dirty="0" sz="1100" spc="5">
                <a:latin typeface="Carlito"/>
                <a:cs typeface="Carlito"/>
              </a:rPr>
              <a:t>o</a:t>
            </a:r>
            <a:r>
              <a:rPr dirty="0" sz="1100" spc="-5">
                <a:latin typeface="Carlito"/>
                <a:cs typeface="Carlito"/>
              </a:rPr>
              <a:t>n</a:t>
            </a:r>
            <a:r>
              <a:rPr dirty="0" sz="1100">
                <a:latin typeface="Carlito"/>
                <a:cs typeface="Carlito"/>
              </a:rPr>
              <a:t>ti</a:t>
            </a:r>
            <a:r>
              <a:rPr dirty="0" sz="1100" spc="-5">
                <a:latin typeface="Carlito"/>
                <a:cs typeface="Carlito"/>
              </a:rPr>
              <a:t>nu</a:t>
            </a:r>
            <a:r>
              <a:rPr dirty="0" sz="1100">
                <a:latin typeface="Carlito"/>
                <a:cs typeface="Carlito"/>
              </a:rPr>
              <a:t>e  </a:t>
            </a:r>
            <a:r>
              <a:rPr dirty="0" sz="1100">
                <a:latin typeface="Carlito"/>
                <a:cs typeface="Carlito"/>
              </a:rPr>
              <a:t>else: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ts val="1290"/>
              </a:lnSpc>
            </a:pPr>
            <a:r>
              <a:rPr dirty="0" sz="1100" spc="-5">
                <a:latin typeface="Carlito"/>
                <a:cs typeface="Carlito"/>
              </a:rPr>
              <a:t>actualALA[dummyALA[i][0]] </a:t>
            </a:r>
            <a:r>
              <a:rPr dirty="0" sz="1100">
                <a:latin typeface="Carlito"/>
                <a:cs typeface="Carlito"/>
              </a:rPr>
              <a:t>= j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i in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MDT[1:-1]:</a:t>
            </a:r>
            <a:endParaRPr sz="1100">
              <a:latin typeface="Carlito"/>
              <a:cs typeface="Carlito"/>
            </a:endParaRPr>
          </a:p>
          <a:p>
            <a:pPr marL="96520" marR="2832735">
              <a:lnSpc>
                <a:spcPct val="1014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len(expansionTable)==0:  expansionTable.append([cList[0], i[1], </a:t>
            </a:r>
            <a:r>
              <a:rPr dirty="0" sz="1100">
                <a:latin typeface="Carlito"/>
                <a:cs typeface="Carlito"/>
              </a:rPr>
              <a:t>i[2], </a:t>
            </a:r>
            <a:r>
              <a:rPr dirty="0" sz="1100" spc="-5">
                <a:latin typeface="Carlito"/>
                <a:cs typeface="Carlito"/>
              </a:rPr>
              <a:t>actualALA[i[3]]])  </a:t>
            </a:r>
            <a:r>
              <a:rPr dirty="0" sz="1100">
                <a:latin typeface="Carlito"/>
                <a:cs typeface="Carlito"/>
              </a:rPr>
              <a:t>else:</a:t>
            </a:r>
            <a:endParaRPr sz="1100">
              <a:latin typeface="Carlito"/>
              <a:cs typeface="Carlito"/>
            </a:endParaRPr>
          </a:p>
          <a:p>
            <a:pPr marL="96520" marR="3211830">
              <a:lnSpc>
                <a:spcPct val="101800"/>
              </a:lnSpc>
            </a:pPr>
            <a:r>
              <a:rPr dirty="0" sz="1100" spc="-5">
                <a:latin typeface="Carlito"/>
                <a:cs typeface="Carlito"/>
              </a:rPr>
              <a:t>expansionTable.append(['',i[1], </a:t>
            </a:r>
            <a:r>
              <a:rPr dirty="0" sz="1100">
                <a:latin typeface="Carlito"/>
                <a:cs typeface="Carlito"/>
              </a:rPr>
              <a:t>i[2], </a:t>
            </a:r>
            <a:r>
              <a:rPr dirty="0" sz="1100" spc="-5">
                <a:latin typeface="Carlito"/>
                <a:cs typeface="Carlito"/>
              </a:rPr>
              <a:t>actualALA[i[3]]])  print()</a:t>
            </a:r>
            <a:endParaRPr sz="1100">
              <a:latin typeface="Carlito"/>
              <a:cs typeface="Carlito"/>
            </a:endParaRPr>
          </a:p>
          <a:p>
            <a:pPr marL="96520" marR="4741545">
              <a:lnSpc>
                <a:spcPct val="101800"/>
              </a:lnSpc>
            </a:pPr>
            <a:r>
              <a:rPr dirty="0" sz="1100" spc="-5">
                <a:latin typeface="Carlito"/>
                <a:cs typeface="Carlito"/>
              </a:rPr>
              <a:t>print('\tExpansion Table')  for </a:t>
            </a:r>
            <a:r>
              <a:rPr dirty="0" sz="1100">
                <a:latin typeface="Carlito"/>
                <a:cs typeface="Carlito"/>
              </a:rPr>
              <a:t>i in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expansionTable: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Carlito"/>
                <a:cs typeface="Carlito"/>
              </a:rPr>
              <a:t>print('%s\t%s\t%s\t%s\t'%(i[0],i[1],i[2],i[3]))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15697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compute first for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grammer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866660"/>
            <a:ext cx="6257925" cy="9334500"/>
          </a:xfrm>
          <a:custGeom>
            <a:avLst/>
            <a:gdLst/>
            <a:ahLst/>
            <a:cxnLst/>
            <a:rect l="l" t="t" r="r" b="b"/>
            <a:pathLst>
              <a:path w="6257925" h="9334500">
                <a:moveTo>
                  <a:pt x="0" y="9334500"/>
                </a:moveTo>
                <a:lnTo>
                  <a:pt x="6257925" y="9334500"/>
                </a:lnTo>
                <a:lnTo>
                  <a:pt x="6257925" y="0"/>
                </a:lnTo>
                <a:lnTo>
                  <a:pt x="0" y="0"/>
                </a:lnTo>
                <a:lnTo>
                  <a:pt x="0" y="9334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0512" y="900175"/>
            <a:ext cx="2814320" cy="92500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2125980">
              <a:lnSpc>
                <a:spcPct val="101499"/>
              </a:lnSpc>
              <a:spcBef>
                <a:spcPts val="80"/>
              </a:spcBef>
            </a:pPr>
            <a:r>
              <a:rPr dirty="0" sz="700" spc="-5">
                <a:latin typeface="Carlito"/>
                <a:cs typeface="Carlito"/>
              </a:rPr>
              <a:t>#include&lt;stdio.h&gt;  #include&lt;conio.h&gt;  </a:t>
            </a:r>
            <a:r>
              <a:rPr dirty="0" sz="700" spc="-5">
                <a:latin typeface="Carlito"/>
                <a:cs typeface="Carlito"/>
              </a:rPr>
              <a:t>#</a:t>
            </a:r>
            <a:r>
              <a:rPr dirty="0" sz="700" spc="-10">
                <a:latin typeface="Carlito"/>
                <a:cs typeface="Carlito"/>
              </a:rPr>
              <a:t>i</a:t>
            </a:r>
            <a:r>
              <a:rPr dirty="0" sz="700">
                <a:latin typeface="Carlito"/>
                <a:cs typeface="Carlito"/>
              </a:rPr>
              <a:t>nc</a:t>
            </a:r>
            <a:r>
              <a:rPr dirty="0" sz="700" spc="-10">
                <a:latin typeface="Carlito"/>
                <a:cs typeface="Carlito"/>
              </a:rPr>
              <a:t>l</a:t>
            </a:r>
            <a:r>
              <a:rPr dirty="0" sz="700">
                <a:latin typeface="Carlito"/>
                <a:cs typeface="Carlito"/>
              </a:rPr>
              <a:t>ud</a:t>
            </a:r>
            <a:r>
              <a:rPr dirty="0" sz="700" spc="-5">
                <a:latin typeface="Carlito"/>
                <a:cs typeface="Carlito"/>
              </a:rPr>
              <a:t>e&lt;s</a:t>
            </a:r>
            <a:r>
              <a:rPr dirty="0" sz="700" spc="-10">
                <a:latin typeface="Carlito"/>
                <a:cs typeface="Carlito"/>
              </a:rPr>
              <a:t>tri</a:t>
            </a:r>
            <a:r>
              <a:rPr dirty="0" sz="700">
                <a:latin typeface="Carlito"/>
                <a:cs typeface="Carlito"/>
              </a:rPr>
              <a:t>n</a:t>
            </a:r>
            <a:r>
              <a:rPr dirty="0" sz="700" spc="-10">
                <a:latin typeface="Carlito"/>
                <a:cs typeface="Carlito"/>
              </a:rPr>
              <a:t>g</a:t>
            </a:r>
            <a:r>
              <a:rPr dirty="0" sz="700" spc="-5">
                <a:latin typeface="Carlito"/>
                <a:cs typeface="Carlito"/>
              </a:rPr>
              <a:t>.</a:t>
            </a:r>
            <a:r>
              <a:rPr dirty="0" sz="700">
                <a:latin typeface="Carlito"/>
                <a:cs typeface="Carlito"/>
              </a:rPr>
              <a:t>h</a:t>
            </a:r>
            <a:r>
              <a:rPr dirty="0" sz="700" spc="-5">
                <a:latin typeface="Carlito"/>
                <a:cs typeface="Carlito"/>
              </a:rPr>
              <a:t>&gt;  </a:t>
            </a:r>
            <a:r>
              <a:rPr dirty="0" sz="700" spc="-5">
                <a:latin typeface="Carlito"/>
                <a:cs typeface="Carlito"/>
              </a:rPr>
              <a:t>void</a:t>
            </a:r>
            <a:r>
              <a:rPr dirty="0" sz="700" spc="-10">
                <a:latin typeface="Carlito"/>
                <a:cs typeface="Carlito"/>
              </a:rPr>
              <a:t> </a:t>
            </a:r>
            <a:r>
              <a:rPr dirty="0" sz="700" spc="-5">
                <a:latin typeface="Carlito"/>
                <a:cs typeface="Carlito"/>
              </a:rPr>
              <a:t>main()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 marR="1376680">
              <a:lnSpc>
                <a:spcPct val="101400"/>
              </a:lnSpc>
              <a:spcBef>
                <a:spcPts val="10"/>
              </a:spcBef>
            </a:pPr>
            <a:r>
              <a:rPr dirty="0" sz="700">
                <a:latin typeface="Carlito"/>
                <a:cs typeface="Carlito"/>
              </a:rPr>
              <a:t>char </a:t>
            </a:r>
            <a:r>
              <a:rPr dirty="0" sz="700" spc="-5">
                <a:latin typeface="Carlito"/>
                <a:cs typeface="Carlito"/>
              </a:rPr>
              <a:t>t[5],nt[10],p[5][5],first[5][5],temp;  int</a:t>
            </a:r>
            <a:r>
              <a:rPr dirty="0" sz="700" spc="-15">
                <a:latin typeface="Carlito"/>
                <a:cs typeface="Carlito"/>
              </a:rPr>
              <a:t> </a:t>
            </a:r>
            <a:r>
              <a:rPr dirty="0" sz="700" spc="-5">
                <a:latin typeface="Carlito"/>
                <a:cs typeface="Carlito"/>
              </a:rPr>
              <a:t>i,j,not,nont,k=0,f=0;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clrscr();</a:t>
            </a:r>
            <a:endParaRPr sz="700">
              <a:latin typeface="Carlito"/>
              <a:cs typeface="Carlito"/>
            </a:endParaRPr>
          </a:p>
          <a:p>
            <a:pPr marL="12700" marR="654050">
              <a:lnSpc>
                <a:spcPts val="860"/>
              </a:lnSpc>
              <a:spcBef>
                <a:spcPts val="20"/>
              </a:spcBef>
            </a:pPr>
            <a:r>
              <a:rPr dirty="0" sz="700" spc="-5">
                <a:latin typeface="Carlito"/>
                <a:cs typeface="Carlito"/>
              </a:rPr>
              <a:t>printf("\nEnter the no. of Non-terminals in the grammer:");  scanf("%d",&amp;nont);</a:t>
            </a:r>
            <a:endParaRPr sz="700">
              <a:latin typeface="Carlito"/>
              <a:cs typeface="Carlito"/>
            </a:endParaRPr>
          </a:p>
          <a:p>
            <a:pPr marL="12700" marR="800735">
              <a:lnSpc>
                <a:spcPts val="850"/>
              </a:lnSpc>
              <a:spcBef>
                <a:spcPts val="5"/>
              </a:spcBef>
            </a:pPr>
            <a:r>
              <a:rPr dirty="0" sz="700" spc="-5">
                <a:latin typeface="Carlito"/>
                <a:cs typeface="Carlito"/>
              </a:rPr>
              <a:t>printf("\nEnter the Non-terminals </a:t>
            </a:r>
            <a:r>
              <a:rPr dirty="0" sz="700" spc="-10">
                <a:latin typeface="Carlito"/>
                <a:cs typeface="Carlito"/>
              </a:rPr>
              <a:t>in </a:t>
            </a:r>
            <a:r>
              <a:rPr dirty="0" sz="700" spc="-5">
                <a:latin typeface="Carlito"/>
                <a:cs typeface="Carlito"/>
              </a:rPr>
              <a:t>the grammer:\n");  for(i=0;i&lt;nont;i++)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ts val="825"/>
              </a:lnSpc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scanf("\n%c",&amp;nt[i]);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 marR="5080">
              <a:lnSpc>
                <a:spcPct val="101400"/>
              </a:lnSpc>
            </a:pPr>
            <a:r>
              <a:rPr dirty="0" sz="700" spc="-5">
                <a:latin typeface="Carlito"/>
                <a:cs typeface="Carlito"/>
              </a:rPr>
              <a:t>printf("\nEnter the no. of Terminals in the grammer: ( Enter e for absiline ) ");  scanf("%d",&amp;not);</a:t>
            </a:r>
            <a:endParaRPr sz="700">
              <a:latin typeface="Carlito"/>
              <a:cs typeface="Carlito"/>
            </a:endParaRPr>
          </a:p>
          <a:p>
            <a:pPr marL="12700" marR="967105">
              <a:lnSpc>
                <a:spcPct val="101400"/>
              </a:lnSpc>
              <a:spcBef>
                <a:spcPts val="5"/>
              </a:spcBef>
            </a:pPr>
            <a:r>
              <a:rPr dirty="0" sz="700" spc="-5">
                <a:latin typeface="Carlito"/>
                <a:cs typeface="Carlito"/>
              </a:rPr>
              <a:t>printf("\nEnter the Terminals </a:t>
            </a:r>
            <a:r>
              <a:rPr dirty="0" sz="700" spc="-10">
                <a:latin typeface="Carlito"/>
                <a:cs typeface="Carlito"/>
              </a:rPr>
              <a:t>in </a:t>
            </a:r>
            <a:r>
              <a:rPr dirty="0" sz="700" spc="-5">
                <a:latin typeface="Carlito"/>
                <a:cs typeface="Carlito"/>
              </a:rPr>
              <a:t>the grammer:\n");  for(i=0;i&lt;not||t[i]=='$';i++)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scanf("\n%c",&amp;t[i]);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for(i=0;i&lt;nont;i++)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700" spc="-5">
                <a:latin typeface="Carlito"/>
                <a:cs typeface="Carlito"/>
              </a:rPr>
              <a:t>p[i][0]=nt[i];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first[i][0]=nt[i];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 marR="1447165">
              <a:lnSpc>
                <a:spcPct val="101400"/>
              </a:lnSpc>
            </a:pPr>
            <a:r>
              <a:rPr dirty="0" sz="700" spc="-5">
                <a:latin typeface="Carlito"/>
                <a:cs typeface="Carlito"/>
              </a:rPr>
              <a:t>printf("\nEnter the productions :\n");  for(i=0;i&lt;nont;i++)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scanf("%c",&amp;temp);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printf("\nEnter the production for %c ( End the production with '$' sign</a:t>
            </a:r>
            <a:r>
              <a:rPr dirty="0" sz="700" spc="75">
                <a:latin typeface="Carlito"/>
                <a:cs typeface="Carlito"/>
              </a:rPr>
              <a:t> </a:t>
            </a:r>
            <a:r>
              <a:rPr dirty="0" sz="700" spc="-5">
                <a:latin typeface="Carlito"/>
                <a:cs typeface="Carlito"/>
              </a:rPr>
              <a:t>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:",p[i][0]);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Carlito"/>
                <a:cs typeface="Carlito"/>
              </a:rPr>
              <a:t>for(j=0;p[i][j]!='$';)</a:t>
            </a:r>
            <a:endParaRPr sz="700">
              <a:latin typeface="Carlito"/>
              <a:cs typeface="Carlito"/>
            </a:endParaRPr>
          </a:p>
          <a:p>
            <a:pPr marL="12700" marR="2616200">
              <a:lnSpc>
                <a:spcPct val="101400"/>
              </a:lnSpc>
            </a:pPr>
            <a:r>
              <a:rPr dirty="0" sz="700" spc="-5">
                <a:latin typeface="Carlito"/>
                <a:cs typeface="Carlito"/>
              </a:rPr>
              <a:t>{  </a:t>
            </a:r>
            <a:r>
              <a:rPr dirty="0" sz="700" spc="-10">
                <a:latin typeface="Carlito"/>
                <a:cs typeface="Carlito"/>
              </a:rPr>
              <a:t>j</a:t>
            </a:r>
            <a:r>
              <a:rPr dirty="0" sz="700" spc="-5">
                <a:latin typeface="Carlito"/>
                <a:cs typeface="Carlito"/>
              </a:rPr>
              <a:t>+=</a:t>
            </a:r>
            <a:r>
              <a:rPr dirty="0" sz="700" spc="-10">
                <a:latin typeface="Carlito"/>
                <a:cs typeface="Carlito"/>
              </a:rPr>
              <a:t>1</a:t>
            </a:r>
            <a:r>
              <a:rPr dirty="0" sz="700" spc="-5">
                <a:latin typeface="Carlito"/>
                <a:cs typeface="Carlito"/>
              </a:rPr>
              <a:t>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scanf("%c",&amp;p[i][j]);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for(i=0;i&lt;nont;i++)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 marR="1207135">
              <a:lnSpc>
                <a:spcPct val="101400"/>
              </a:lnSpc>
            </a:pPr>
            <a:r>
              <a:rPr dirty="0" sz="700" spc="-5">
                <a:latin typeface="Carlito"/>
                <a:cs typeface="Carlito"/>
              </a:rPr>
              <a:t>printf("\nThe production for %c -&gt; ",p[i][0]);  for(j=1;p[i][j]!='$';j++)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printf("%c",p[i][j]);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for(i=0;i&lt;nont;i++)</a:t>
            </a:r>
            <a:endParaRPr sz="700">
              <a:latin typeface="Carlito"/>
              <a:cs typeface="Carlito"/>
            </a:endParaRPr>
          </a:p>
          <a:p>
            <a:pPr marL="12700" marR="2654300">
              <a:lnSpc>
                <a:spcPct val="1014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{  </a:t>
            </a:r>
            <a:r>
              <a:rPr dirty="0" sz="700" spc="-5">
                <a:latin typeface="Carlito"/>
                <a:cs typeface="Carlito"/>
              </a:rPr>
              <a:t>f=</a:t>
            </a:r>
            <a:r>
              <a:rPr dirty="0" sz="700" spc="-10">
                <a:latin typeface="Carlito"/>
                <a:cs typeface="Carlito"/>
              </a:rPr>
              <a:t>0</a:t>
            </a:r>
            <a:r>
              <a:rPr dirty="0" sz="700" spc="-5">
                <a:latin typeface="Carlito"/>
                <a:cs typeface="Carlito"/>
              </a:rPr>
              <a:t>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for(j=1;p[i][j]!='$';j++)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for(k=0;k&lt;not;k++)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 marR="2532380">
              <a:lnSpc>
                <a:spcPct val="101400"/>
              </a:lnSpc>
            </a:pPr>
            <a:r>
              <a:rPr dirty="0" sz="700" spc="-10">
                <a:latin typeface="Carlito"/>
                <a:cs typeface="Carlito"/>
              </a:rPr>
              <a:t>i</a:t>
            </a:r>
            <a:r>
              <a:rPr dirty="0" sz="700" spc="-5">
                <a:latin typeface="Carlito"/>
                <a:cs typeface="Carlito"/>
              </a:rPr>
              <a:t>f(f==</a:t>
            </a:r>
            <a:r>
              <a:rPr dirty="0" sz="700" spc="-10">
                <a:latin typeface="Carlito"/>
                <a:cs typeface="Carlito"/>
              </a:rPr>
              <a:t>1</a:t>
            </a:r>
            <a:r>
              <a:rPr dirty="0" sz="700" spc="-5">
                <a:latin typeface="Carlito"/>
                <a:cs typeface="Carlito"/>
              </a:rPr>
              <a:t>)  </a:t>
            </a:r>
            <a:r>
              <a:rPr dirty="0" sz="700" spc="-5">
                <a:latin typeface="Carlito"/>
                <a:cs typeface="Carlito"/>
              </a:rPr>
              <a:t>break;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if(p[i][j]==t[k])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first[i][j]=t[k];</a:t>
            </a:r>
            <a:endParaRPr sz="700">
              <a:latin typeface="Carlito"/>
              <a:cs typeface="Carlito"/>
            </a:endParaRPr>
          </a:p>
          <a:p>
            <a:pPr marL="12700" marR="2260600">
              <a:lnSpc>
                <a:spcPct val="101400"/>
              </a:lnSpc>
            </a:pPr>
            <a:r>
              <a:rPr dirty="0" sz="700" spc="-5">
                <a:latin typeface="Carlito"/>
                <a:cs typeface="Carlito"/>
              </a:rPr>
              <a:t>f</a:t>
            </a:r>
            <a:r>
              <a:rPr dirty="0" sz="700" spc="-10">
                <a:latin typeface="Carlito"/>
                <a:cs typeface="Carlito"/>
              </a:rPr>
              <a:t>ir</a:t>
            </a:r>
            <a:r>
              <a:rPr dirty="0" sz="700" spc="-5">
                <a:latin typeface="Carlito"/>
                <a:cs typeface="Carlito"/>
              </a:rPr>
              <a:t>s</a:t>
            </a:r>
            <a:r>
              <a:rPr dirty="0" sz="700" spc="-10">
                <a:latin typeface="Carlito"/>
                <a:cs typeface="Carlito"/>
              </a:rPr>
              <a:t>t</a:t>
            </a:r>
            <a:r>
              <a:rPr dirty="0" sz="700" spc="-5">
                <a:latin typeface="Carlito"/>
                <a:cs typeface="Carlito"/>
              </a:rPr>
              <a:t>[</a:t>
            </a:r>
            <a:r>
              <a:rPr dirty="0" sz="700" spc="-10">
                <a:latin typeface="Carlito"/>
                <a:cs typeface="Carlito"/>
              </a:rPr>
              <a:t>i</a:t>
            </a:r>
            <a:r>
              <a:rPr dirty="0" sz="700" spc="-5">
                <a:latin typeface="Carlito"/>
                <a:cs typeface="Carlito"/>
              </a:rPr>
              <a:t>][</a:t>
            </a:r>
            <a:r>
              <a:rPr dirty="0" sz="700" spc="-10">
                <a:latin typeface="Carlito"/>
                <a:cs typeface="Carlito"/>
              </a:rPr>
              <a:t>j</a:t>
            </a:r>
            <a:r>
              <a:rPr dirty="0" sz="700" spc="5">
                <a:latin typeface="Carlito"/>
                <a:cs typeface="Carlito"/>
              </a:rPr>
              <a:t>+</a:t>
            </a:r>
            <a:r>
              <a:rPr dirty="0" sz="700" spc="-10">
                <a:latin typeface="Carlito"/>
                <a:cs typeface="Carlito"/>
              </a:rPr>
              <a:t>1</a:t>
            </a:r>
            <a:r>
              <a:rPr dirty="0" sz="700" spc="-5">
                <a:latin typeface="Carlito"/>
                <a:cs typeface="Carlito"/>
              </a:rPr>
              <a:t>]='</a:t>
            </a:r>
            <a:r>
              <a:rPr dirty="0" sz="700" spc="-10">
                <a:latin typeface="Carlito"/>
                <a:cs typeface="Carlito"/>
              </a:rPr>
              <a:t>$</a:t>
            </a:r>
            <a:r>
              <a:rPr dirty="0" sz="700" spc="-5">
                <a:latin typeface="Carlito"/>
                <a:cs typeface="Carlito"/>
              </a:rPr>
              <a:t>';  </a:t>
            </a:r>
            <a:r>
              <a:rPr dirty="0" sz="700" spc="-5">
                <a:latin typeface="Carlito"/>
                <a:cs typeface="Carlito"/>
              </a:rPr>
              <a:t>f=1;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break;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else</a:t>
            </a:r>
            <a:r>
              <a:rPr dirty="0" sz="700" spc="-10">
                <a:latin typeface="Carlito"/>
                <a:cs typeface="Carlito"/>
              </a:rPr>
              <a:t> </a:t>
            </a:r>
            <a:r>
              <a:rPr dirty="0" sz="700" spc="-5">
                <a:latin typeface="Carlito"/>
                <a:cs typeface="Carlito"/>
              </a:rPr>
              <a:t>if(p[i][j]==nt[k])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first[i][j]=first[k][j];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if(first[i][j]=='e')</a:t>
            </a:r>
            <a:endParaRPr sz="700">
              <a:latin typeface="Carlito"/>
              <a:cs typeface="Carlito"/>
            </a:endParaRPr>
          </a:p>
          <a:p>
            <a:pPr marL="12700" marR="2260600">
              <a:lnSpc>
                <a:spcPct val="1014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continue;  </a:t>
            </a:r>
            <a:r>
              <a:rPr dirty="0" sz="700" spc="-5">
                <a:latin typeface="Carlito"/>
                <a:cs typeface="Carlito"/>
              </a:rPr>
              <a:t>f</a:t>
            </a:r>
            <a:r>
              <a:rPr dirty="0" sz="700" spc="-10">
                <a:latin typeface="Carlito"/>
                <a:cs typeface="Carlito"/>
              </a:rPr>
              <a:t>ir</a:t>
            </a:r>
            <a:r>
              <a:rPr dirty="0" sz="700" spc="-5">
                <a:latin typeface="Carlito"/>
                <a:cs typeface="Carlito"/>
              </a:rPr>
              <a:t>s</a:t>
            </a:r>
            <a:r>
              <a:rPr dirty="0" sz="700" spc="-10">
                <a:latin typeface="Carlito"/>
                <a:cs typeface="Carlito"/>
              </a:rPr>
              <a:t>t</a:t>
            </a:r>
            <a:r>
              <a:rPr dirty="0" sz="700" spc="-5">
                <a:latin typeface="Carlito"/>
                <a:cs typeface="Carlito"/>
              </a:rPr>
              <a:t>[</a:t>
            </a:r>
            <a:r>
              <a:rPr dirty="0" sz="700" spc="-10">
                <a:latin typeface="Carlito"/>
                <a:cs typeface="Carlito"/>
              </a:rPr>
              <a:t>i</a:t>
            </a:r>
            <a:r>
              <a:rPr dirty="0" sz="700" spc="-5">
                <a:latin typeface="Carlito"/>
                <a:cs typeface="Carlito"/>
              </a:rPr>
              <a:t>][</a:t>
            </a:r>
            <a:r>
              <a:rPr dirty="0" sz="700" spc="-10">
                <a:latin typeface="Carlito"/>
                <a:cs typeface="Carlito"/>
              </a:rPr>
              <a:t>j</a:t>
            </a:r>
            <a:r>
              <a:rPr dirty="0" sz="700" spc="5">
                <a:latin typeface="Carlito"/>
                <a:cs typeface="Carlito"/>
              </a:rPr>
              <a:t>+</a:t>
            </a:r>
            <a:r>
              <a:rPr dirty="0" sz="700" spc="-10">
                <a:latin typeface="Carlito"/>
                <a:cs typeface="Carlito"/>
              </a:rPr>
              <a:t>1</a:t>
            </a:r>
            <a:r>
              <a:rPr dirty="0" sz="700" spc="-5">
                <a:latin typeface="Carlito"/>
                <a:cs typeface="Carlito"/>
              </a:rPr>
              <a:t>]='</a:t>
            </a:r>
            <a:r>
              <a:rPr dirty="0" sz="700" spc="-10">
                <a:latin typeface="Carlito"/>
                <a:cs typeface="Carlito"/>
              </a:rPr>
              <a:t>$</a:t>
            </a:r>
            <a:r>
              <a:rPr dirty="0" sz="700" spc="-5">
                <a:latin typeface="Carlito"/>
                <a:cs typeface="Carlito"/>
              </a:rPr>
              <a:t>';  </a:t>
            </a:r>
            <a:r>
              <a:rPr dirty="0" sz="700" spc="-5">
                <a:latin typeface="Carlito"/>
                <a:cs typeface="Carlito"/>
              </a:rPr>
              <a:t>f=1;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break;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for(i=0;i&lt;nont;i++)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 marR="1318260">
              <a:lnSpc>
                <a:spcPct val="1014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printf("\n\nThe first of %c -&gt; ",first[i][0]);  for(j=1;first[i][j]!='$';j++)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{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Carlito"/>
                <a:cs typeface="Carlito"/>
              </a:rPr>
              <a:t>printf("%c\t",first[i][j]);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 spc="-5">
                <a:latin typeface="Carlito"/>
                <a:cs typeface="Carlito"/>
              </a:rPr>
              <a:t>getch();</a:t>
            </a:r>
            <a:endParaRPr sz="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latin typeface="Carlito"/>
                <a:cs typeface="Carlito"/>
              </a:rPr>
              <a:t>}</a:t>
            </a:r>
            <a:endParaRPr sz="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11529"/>
            <a:ext cx="6791325" cy="9396730"/>
          </a:xfrm>
          <a:custGeom>
            <a:avLst/>
            <a:gdLst/>
            <a:ahLst/>
            <a:cxnLst/>
            <a:rect l="l" t="t" r="r" b="b"/>
            <a:pathLst>
              <a:path w="6791325" h="9396730">
                <a:moveTo>
                  <a:pt x="0" y="9396730"/>
                </a:moveTo>
                <a:lnTo>
                  <a:pt x="6791325" y="9396730"/>
                </a:lnTo>
                <a:lnTo>
                  <a:pt x="6791325" y="0"/>
                </a:lnTo>
                <a:lnTo>
                  <a:pt x="0" y="0"/>
                </a:lnTo>
                <a:lnTo>
                  <a:pt x="0" y="93967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436880"/>
            <a:ext cx="3710940" cy="944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target </a:t>
            </a:r>
            <a:r>
              <a:rPr dirty="0" sz="1100" spc="-5" b="1">
                <a:latin typeface="Carlito"/>
                <a:cs typeface="Carlito"/>
              </a:rPr>
              <a:t>code for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compiler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rlito"/>
              <a:cs typeface="Carlito"/>
            </a:endParaRPr>
          </a:p>
          <a:p>
            <a:pPr algn="just" marL="108585" marR="2347595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#include&lt;stdio.h&gt;  #include&lt;conio.h&gt;  </a:t>
            </a:r>
            <a:r>
              <a:rPr dirty="0" sz="1200" spc="-5">
                <a:latin typeface="Arial"/>
                <a:cs typeface="Arial"/>
              </a:rPr>
              <a:t>#include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str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5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5">
                <a:latin typeface="Arial"/>
                <a:cs typeface="Arial"/>
              </a:rPr>
              <a:t>h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08585" marR="1126490">
              <a:lnSpc>
                <a:spcPts val="1380"/>
              </a:lnSpc>
            </a:pPr>
            <a:r>
              <a:rPr dirty="0" sz="1200" spc="-5">
                <a:latin typeface="Arial"/>
                <a:cs typeface="Arial"/>
              </a:rPr>
              <a:t>char op[2], arg1[5], arg2[5], </a:t>
            </a:r>
            <a:r>
              <a:rPr dirty="0" sz="1200">
                <a:latin typeface="Arial"/>
                <a:cs typeface="Arial"/>
              </a:rPr>
              <a:t>result[5];  </a:t>
            </a:r>
            <a:r>
              <a:rPr dirty="0" sz="1200" spc="-5">
                <a:latin typeface="Arial"/>
                <a:cs typeface="Arial"/>
              </a:rPr>
              <a:t>void</a:t>
            </a:r>
            <a:endParaRPr sz="1200">
              <a:latin typeface="Arial"/>
              <a:cs typeface="Arial"/>
            </a:endParaRPr>
          </a:p>
          <a:p>
            <a:pPr marL="108585">
              <a:lnSpc>
                <a:spcPts val="1315"/>
              </a:lnSpc>
            </a:pPr>
            <a:r>
              <a:rPr dirty="0" sz="1200">
                <a:latin typeface="Arial"/>
                <a:cs typeface="Arial"/>
              </a:rPr>
              <a:t>main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0858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9367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FILE </a:t>
            </a:r>
            <a:r>
              <a:rPr dirty="0" sz="1200" spc="-5">
                <a:latin typeface="Arial"/>
                <a:cs typeface="Arial"/>
              </a:rPr>
              <a:t>*fp1,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*fp2;</a:t>
            </a:r>
            <a:endParaRPr sz="1200">
              <a:latin typeface="Arial"/>
              <a:cs typeface="Arial"/>
            </a:endParaRPr>
          </a:p>
          <a:p>
            <a:pPr marL="19367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fp1 = </a:t>
            </a:r>
            <a:r>
              <a:rPr dirty="0" sz="1200" spc="-5">
                <a:latin typeface="Arial"/>
                <a:cs typeface="Arial"/>
              </a:rPr>
              <a:t>fopen ("input.txt",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"r");</a:t>
            </a:r>
            <a:endParaRPr sz="1200">
              <a:latin typeface="Arial"/>
              <a:cs typeface="Arial"/>
            </a:endParaRPr>
          </a:p>
          <a:p>
            <a:pPr marL="193675" marR="1518285">
              <a:lnSpc>
                <a:spcPts val="1380"/>
              </a:lnSpc>
              <a:spcBef>
                <a:spcPts val="70"/>
              </a:spcBef>
            </a:pPr>
            <a:r>
              <a:rPr dirty="0" sz="1200">
                <a:latin typeface="Arial"/>
                <a:cs typeface="Arial"/>
              </a:rPr>
              <a:t>fp2 = </a:t>
            </a:r>
            <a:r>
              <a:rPr dirty="0" sz="1200" spc="-5">
                <a:latin typeface="Arial"/>
                <a:cs typeface="Arial"/>
              </a:rPr>
              <a:t>fopen ("output.txt", </a:t>
            </a:r>
            <a:r>
              <a:rPr dirty="0" sz="1200">
                <a:latin typeface="Arial"/>
                <a:cs typeface="Arial"/>
              </a:rPr>
              <a:t>"w");  </a:t>
            </a:r>
            <a:r>
              <a:rPr dirty="0" sz="1200" spc="-5">
                <a:latin typeface="Arial"/>
                <a:cs typeface="Arial"/>
              </a:rPr>
              <a:t>while (!feof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(fp1))</a:t>
            </a:r>
            <a:endParaRPr sz="1200">
              <a:latin typeface="Arial"/>
              <a:cs typeface="Arial"/>
            </a:endParaRPr>
          </a:p>
          <a:p>
            <a:pPr marL="279400">
              <a:lnSpc>
                <a:spcPts val="1345"/>
              </a:lnSpc>
            </a:pPr>
            <a:r>
              <a:rPr dirty="0" sz="120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364490" marR="5080" indent="-190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fscanf </a:t>
            </a:r>
            <a:r>
              <a:rPr dirty="0" sz="1200" spc="-5">
                <a:latin typeface="Arial"/>
                <a:cs typeface="Arial"/>
              </a:rPr>
              <a:t>(fp1, "%s%s%s%s", op, arg1, arg2, </a:t>
            </a:r>
            <a:r>
              <a:rPr dirty="0" sz="1200">
                <a:latin typeface="Arial"/>
                <a:cs typeface="Arial"/>
              </a:rPr>
              <a:t>result);  if </a:t>
            </a:r>
            <a:r>
              <a:rPr dirty="0" sz="1200" spc="-5">
                <a:latin typeface="Arial"/>
                <a:cs typeface="Arial"/>
              </a:rPr>
              <a:t>(strcmp (op, "+") ==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  <a:p>
            <a:pPr marL="651510">
              <a:lnSpc>
                <a:spcPts val="1315"/>
              </a:lnSpc>
            </a:pPr>
            <a:r>
              <a:rPr dirty="0" sz="120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651510" marR="723265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"\nMOV R0,%s", </a:t>
            </a:r>
            <a:r>
              <a:rPr dirty="0" sz="1200">
                <a:latin typeface="Arial"/>
                <a:cs typeface="Arial"/>
              </a:rPr>
              <a:t>arg1);  </a:t>
            </a: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"\nADD R0,%s",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arg2);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651510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36449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(strcmp (op, </a:t>
            </a:r>
            <a:r>
              <a:rPr dirty="0" sz="1200">
                <a:latin typeface="Arial"/>
                <a:cs typeface="Arial"/>
              </a:rPr>
              <a:t>"*") </a:t>
            </a:r>
            <a:r>
              <a:rPr dirty="0" sz="1200" spc="-5">
                <a:latin typeface="Arial"/>
                <a:cs typeface="Arial"/>
              </a:rPr>
              <a:t>==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  <a:p>
            <a:pPr marL="56578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651510" marR="655955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"\nMOV R0,%s", </a:t>
            </a:r>
            <a:r>
              <a:rPr dirty="0" sz="1200">
                <a:latin typeface="Arial"/>
                <a:cs typeface="Arial"/>
              </a:rPr>
              <a:t>arg1);  </a:t>
            </a: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"\nMUL R0,%s", </a:t>
            </a:r>
            <a:r>
              <a:rPr dirty="0" sz="1200">
                <a:latin typeface="Arial"/>
                <a:cs typeface="Arial"/>
              </a:rPr>
              <a:t>arg2);  </a:t>
            </a: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"\nMOV </a:t>
            </a:r>
            <a:r>
              <a:rPr dirty="0" sz="1200">
                <a:latin typeface="Arial"/>
                <a:cs typeface="Arial"/>
              </a:rPr>
              <a:t>%s,R0",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result);</a:t>
            </a:r>
            <a:endParaRPr sz="1200">
              <a:latin typeface="Arial"/>
              <a:cs typeface="Arial"/>
            </a:endParaRPr>
          </a:p>
          <a:p>
            <a:pPr marL="565785">
              <a:lnSpc>
                <a:spcPts val="1315"/>
              </a:lnSpc>
            </a:pPr>
            <a:r>
              <a:rPr dirty="0" sz="120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36449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(strcmp (op, </a:t>
            </a:r>
            <a:r>
              <a:rPr dirty="0" sz="1200">
                <a:latin typeface="Arial"/>
                <a:cs typeface="Arial"/>
              </a:rPr>
              <a:t>"-") </a:t>
            </a:r>
            <a:r>
              <a:rPr dirty="0" sz="1200" spc="-5">
                <a:latin typeface="Arial"/>
                <a:cs typeface="Arial"/>
              </a:rPr>
              <a:t>==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  <a:p>
            <a:pPr marL="56578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651510" marR="655955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"\nMOV R0,%s", </a:t>
            </a:r>
            <a:r>
              <a:rPr dirty="0" sz="1200">
                <a:latin typeface="Arial"/>
                <a:cs typeface="Arial"/>
              </a:rPr>
              <a:t>arg1);  </a:t>
            </a: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"\nSUB </a:t>
            </a:r>
            <a:r>
              <a:rPr dirty="0" sz="1200" spc="-5">
                <a:latin typeface="Arial"/>
                <a:cs typeface="Arial"/>
              </a:rPr>
              <a:t>R0,%s", </a:t>
            </a:r>
            <a:r>
              <a:rPr dirty="0" sz="1200">
                <a:latin typeface="Arial"/>
                <a:cs typeface="Arial"/>
              </a:rPr>
              <a:t>arg2);  </a:t>
            </a: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"\nMOV </a:t>
            </a:r>
            <a:r>
              <a:rPr dirty="0" sz="1200">
                <a:latin typeface="Arial"/>
                <a:cs typeface="Arial"/>
              </a:rPr>
              <a:t>%s,R0",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result);</a:t>
            </a:r>
            <a:endParaRPr sz="1200">
              <a:latin typeface="Arial"/>
              <a:cs typeface="Arial"/>
            </a:endParaRPr>
          </a:p>
          <a:p>
            <a:pPr marL="565785">
              <a:lnSpc>
                <a:spcPts val="1315"/>
              </a:lnSpc>
            </a:pPr>
            <a:r>
              <a:rPr dirty="0" sz="120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36449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(strcmp (op, </a:t>
            </a:r>
            <a:r>
              <a:rPr dirty="0" sz="1200">
                <a:latin typeface="Arial"/>
                <a:cs typeface="Arial"/>
              </a:rPr>
              <a:t>"/") </a:t>
            </a:r>
            <a:r>
              <a:rPr dirty="0" sz="1200" spc="-5">
                <a:latin typeface="Arial"/>
                <a:cs typeface="Arial"/>
              </a:rPr>
              <a:t>==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0)</a:t>
            </a:r>
            <a:endParaRPr sz="1200">
              <a:latin typeface="Arial"/>
              <a:cs typeface="Arial"/>
            </a:endParaRPr>
          </a:p>
          <a:p>
            <a:pPr marL="56578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651510" marR="605155">
              <a:lnSpc>
                <a:spcPts val="1380"/>
              </a:lnSpc>
              <a:spcBef>
                <a:spcPts val="70"/>
              </a:spcBef>
            </a:pP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"\nMOV R0,%s", </a:t>
            </a:r>
            <a:r>
              <a:rPr dirty="0" sz="1200">
                <a:latin typeface="Arial"/>
                <a:cs typeface="Arial"/>
              </a:rPr>
              <a:t>arg1);  </a:t>
            </a: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"\nDIV </a:t>
            </a:r>
            <a:r>
              <a:rPr dirty="0" sz="1200" spc="-5">
                <a:latin typeface="Arial"/>
                <a:cs typeface="Arial"/>
              </a:rPr>
              <a:t>R0,%s", arg2);  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"\nMOV </a:t>
            </a:r>
            <a:r>
              <a:rPr dirty="0" sz="1200">
                <a:latin typeface="Arial"/>
                <a:cs typeface="Arial"/>
              </a:rPr>
              <a:t>%s,R0",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result);}</a:t>
            </a:r>
            <a:endParaRPr sz="1200">
              <a:latin typeface="Arial"/>
              <a:cs typeface="Arial"/>
            </a:endParaRPr>
          </a:p>
          <a:p>
            <a:pPr marL="364490">
              <a:lnSpc>
                <a:spcPts val="1345"/>
              </a:lnSpc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(strcmp (op, "=") ==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0){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651510">
              <a:lnSpc>
                <a:spcPts val="141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fprintf </a:t>
            </a:r>
            <a:r>
              <a:rPr dirty="0" sz="1200">
                <a:latin typeface="Arial"/>
                <a:cs typeface="Arial"/>
              </a:rPr>
              <a:t>(fp2, </a:t>
            </a:r>
            <a:r>
              <a:rPr dirty="0" sz="1200" spc="-5">
                <a:latin typeface="Arial"/>
                <a:cs typeface="Arial"/>
              </a:rPr>
              <a:t>"\nMOV </a:t>
            </a:r>
            <a:r>
              <a:rPr dirty="0" sz="1200">
                <a:latin typeface="Arial"/>
                <a:cs typeface="Arial"/>
              </a:rPr>
              <a:t>%s,R0",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result);}</a:t>
            </a:r>
            <a:endParaRPr sz="1200">
              <a:latin typeface="Arial"/>
              <a:cs typeface="Arial"/>
            </a:endParaRPr>
          </a:p>
          <a:p>
            <a:pPr marL="27940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algn="just" marL="193675" marR="2712085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fclose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(fp1);  fclose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(fp2);  getch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();}</a:t>
            </a:r>
            <a:endParaRPr sz="1200">
              <a:latin typeface="Arial"/>
              <a:cs typeface="Arial"/>
            </a:endParaRPr>
          </a:p>
          <a:p>
            <a:pPr marL="108585">
              <a:lnSpc>
                <a:spcPts val="1200"/>
              </a:lnSpc>
            </a:pPr>
            <a:r>
              <a:rPr dirty="0" sz="1100" spc="-5" b="1">
                <a:latin typeface="Arial"/>
                <a:cs typeface="Arial"/>
              </a:rPr>
              <a:t>Input.txt</a:t>
            </a:r>
            <a:endParaRPr sz="1100">
              <a:latin typeface="Arial"/>
              <a:cs typeface="Arial"/>
            </a:endParaRPr>
          </a:p>
          <a:p>
            <a:pPr marL="108585">
              <a:lnSpc>
                <a:spcPts val="1265"/>
              </a:lnSpc>
            </a:pPr>
            <a:r>
              <a:rPr dirty="0" sz="1100">
                <a:latin typeface="Arial"/>
                <a:cs typeface="Arial"/>
              </a:rPr>
              <a:t>+ a b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t1</a:t>
            </a:r>
            <a:endParaRPr sz="1100">
              <a:latin typeface="Arial"/>
              <a:cs typeface="Arial"/>
            </a:endParaRPr>
          </a:p>
          <a:p>
            <a:pPr marL="108585">
              <a:lnSpc>
                <a:spcPts val="1265"/>
              </a:lnSpc>
            </a:pPr>
            <a:r>
              <a:rPr dirty="0" sz="1100">
                <a:latin typeface="Arial"/>
                <a:cs typeface="Arial"/>
              </a:rPr>
              <a:t>= t1 ?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08585">
              <a:lnSpc>
                <a:spcPts val="1290"/>
              </a:lnSpc>
            </a:pPr>
            <a:r>
              <a:rPr dirty="0" sz="1100" spc="-5" b="1">
                <a:latin typeface="Arial"/>
                <a:cs typeface="Arial"/>
              </a:rPr>
              <a:t>Output.txt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algn="just" marL="108585" marR="2940685">
              <a:lnSpc>
                <a:spcPts val="1260"/>
              </a:lnSpc>
            </a:pPr>
            <a:r>
              <a:rPr dirty="0" sz="1100">
                <a:latin typeface="Arial"/>
                <a:cs typeface="Arial"/>
              </a:rPr>
              <a:t>MOV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R0,a  ADD R0,b  </a:t>
            </a:r>
            <a:r>
              <a:rPr dirty="0" sz="1100">
                <a:latin typeface="Arial"/>
                <a:cs typeface="Arial"/>
              </a:rPr>
              <a:t>MOV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x,R0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26968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Recognize language of string ending with</a:t>
            </a:r>
            <a:r>
              <a:rPr dirty="0" sz="1100" spc="15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“ab”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0" y="1039875"/>
            <a:ext cx="2630170" cy="39103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Carlito"/>
                <a:cs typeface="Carlito"/>
              </a:rPr>
              <a:t>//lex program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30"/>
              </a:spcBef>
            </a:pPr>
            <a:r>
              <a:rPr dirty="0" sz="1100">
                <a:latin typeface="Carlito"/>
                <a:cs typeface="Carlito"/>
              </a:rPr>
              <a:t>%{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25"/>
              </a:spcBef>
            </a:pPr>
            <a:r>
              <a:rPr dirty="0" sz="1100" spc="-5">
                <a:latin typeface="Carlito"/>
                <a:cs typeface="Carlito"/>
              </a:rPr>
              <a:t>#include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&lt;stdio.h&gt;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20"/>
              </a:spcBef>
            </a:pPr>
            <a:r>
              <a:rPr dirty="0" sz="1100">
                <a:latin typeface="Carlito"/>
                <a:cs typeface="Carlito"/>
              </a:rPr>
              <a:t>%}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25"/>
              </a:spcBef>
            </a:pPr>
            <a:r>
              <a:rPr dirty="0" sz="1100" spc="-5">
                <a:latin typeface="Carlito"/>
                <a:cs typeface="Carlito"/>
              </a:rPr>
              <a:t>str [a-z A-Z]*(ab)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15"/>
              </a:spcBef>
            </a:pPr>
            <a:r>
              <a:rPr dirty="0" sz="1100">
                <a:latin typeface="Carlito"/>
                <a:cs typeface="Carlito"/>
              </a:rPr>
              <a:t>%%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30"/>
              </a:spcBef>
            </a:pPr>
            <a:r>
              <a:rPr dirty="0" sz="1100" spc="-5">
                <a:latin typeface="Carlito"/>
                <a:cs typeface="Carlito"/>
              </a:rPr>
              <a:t>{str} printf("\n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accepted");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15"/>
              </a:spcBef>
            </a:pPr>
            <a:r>
              <a:rPr dirty="0" sz="1100" spc="-5">
                <a:latin typeface="Carlito"/>
                <a:cs typeface="Carlito"/>
              </a:rPr>
              <a:t>.* printf("\n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rejected");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30"/>
              </a:spcBef>
            </a:pPr>
            <a:r>
              <a:rPr dirty="0" sz="1100">
                <a:latin typeface="Carlito"/>
                <a:cs typeface="Carlito"/>
              </a:rPr>
              <a:t>%%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19"/>
              </a:spcBef>
            </a:pPr>
            <a:r>
              <a:rPr dirty="0" sz="1100" spc="-5">
                <a:latin typeface="Carlito"/>
                <a:cs typeface="Carlito"/>
              </a:rPr>
              <a:t>main()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25"/>
              </a:spcBef>
            </a:pP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97155" marR="1055370">
              <a:lnSpc>
                <a:spcPct val="161800"/>
              </a:lnSpc>
              <a:spcBef>
                <a:spcPts val="15"/>
              </a:spcBef>
            </a:pPr>
            <a:r>
              <a:rPr dirty="0" sz="1100" spc="-5">
                <a:latin typeface="Carlito"/>
                <a:cs typeface="Carlito"/>
              </a:rPr>
              <a:t>printf("Enter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string:");  yylex();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82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039875"/>
            <a:ext cx="2630170" cy="82823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5885" marR="256540">
              <a:lnSpc>
                <a:spcPct val="110000"/>
              </a:lnSpc>
              <a:spcBef>
                <a:spcPts val="204"/>
              </a:spcBef>
            </a:pPr>
            <a:r>
              <a:rPr dirty="0" sz="1100" spc="-5">
                <a:latin typeface="Carlito"/>
                <a:cs typeface="Carlito"/>
              </a:rPr>
              <a:t>#recognize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lanuage </a:t>
            </a:r>
            <a:r>
              <a:rPr dirty="0" sz="1100">
                <a:latin typeface="Carlito"/>
                <a:cs typeface="Carlito"/>
              </a:rPr>
              <a:t>of </a:t>
            </a:r>
            <a:r>
              <a:rPr dirty="0" sz="1100" spc="-5">
                <a:latin typeface="Carlito"/>
                <a:cs typeface="Carlito"/>
              </a:rPr>
              <a:t>string endiing 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ab</a:t>
            </a:r>
            <a:endParaRPr sz="1100">
              <a:latin typeface="Carlito"/>
              <a:cs typeface="Carlito"/>
            </a:endParaRPr>
          </a:p>
          <a:p>
            <a:pPr marL="223520" marR="1350645" indent="-128270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def </a:t>
            </a:r>
            <a:r>
              <a:rPr dirty="0" sz="1100" spc="-5">
                <a:latin typeface="Carlito"/>
                <a:cs typeface="Carlito"/>
              </a:rPr>
              <a:t>switcher(state,l):  </a:t>
            </a: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state ==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0:</a:t>
            </a:r>
            <a:endParaRPr sz="1100">
              <a:latin typeface="Carlito"/>
              <a:cs typeface="Carlito"/>
            </a:endParaRPr>
          </a:p>
          <a:p>
            <a:pPr marL="35052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if l ==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'a':</a:t>
            </a:r>
            <a:endParaRPr sz="1100">
              <a:latin typeface="Carlito"/>
              <a:cs typeface="Carlito"/>
            </a:endParaRPr>
          </a:p>
          <a:p>
            <a:pPr algn="r" marL="349250" marR="1657350" indent="127635">
              <a:lnSpc>
                <a:spcPct val="1705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 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elif l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==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'b': 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 marL="382270" marR="1596390" indent="-159385">
              <a:lnSpc>
                <a:spcPts val="2260"/>
              </a:lnSpc>
              <a:spcBef>
                <a:spcPts val="220"/>
              </a:spcBef>
            </a:pPr>
            <a:r>
              <a:rPr dirty="0" sz="1100">
                <a:latin typeface="Carlito"/>
                <a:cs typeface="Carlito"/>
              </a:rPr>
              <a:t>elif </a:t>
            </a:r>
            <a:r>
              <a:rPr dirty="0" sz="1100" spc="-5">
                <a:latin typeface="Carlito"/>
                <a:cs typeface="Carlito"/>
              </a:rPr>
              <a:t>state ==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1:  if l </a:t>
            </a:r>
            <a:r>
              <a:rPr dirty="0" sz="1100" spc="-5">
                <a:latin typeface="Carlito"/>
                <a:cs typeface="Carlito"/>
              </a:rPr>
              <a:t>==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'a':</a:t>
            </a:r>
            <a:endParaRPr sz="1100">
              <a:latin typeface="Carlito"/>
              <a:cs typeface="Carlito"/>
            </a:endParaRPr>
          </a:p>
          <a:p>
            <a:pPr marL="507365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Carlito"/>
                <a:cs typeface="Carlito"/>
              </a:rPr>
              <a:t>return</a:t>
            </a:r>
            <a:r>
              <a:rPr dirty="0" sz="1100" spc="-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</a:t>
            </a:r>
            <a:endParaRPr sz="11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rlito"/>
                <a:cs typeface="Carlito"/>
              </a:rPr>
              <a:t>elif l </a:t>
            </a:r>
            <a:r>
              <a:rPr dirty="0" sz="1100" spc="-5">
                <a:latin typeface="Carlito"/>
                <a:cs typeface="Carlito"/>
              </a:rPr>
              <a:t>==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'b':</a:t>
            </a:r>
            <a:endParaRPr sz="1100">
              <a:latin typeface="Carlito"/>
              <a:cs typeface="Carlito"/>
            </a:endParaRPr>
          </a:p>
          <a:p>
            <a:pPr marL="223520" marR="1596390" indent="283210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return 2  elif </a:t>
            </a:r>
            <a:r>
              <a:rPr dirty="0" sz="1100" spc="-5">
                <a:latin typeface="Carlito"/>
                <a:cs typeface="Carlito"/>
              </a:rPr>
              <a:t>state ==</a:t>
            </a:r>
            <a:r>
              <a:rPr dirty="0" sz="1100" spc="-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2:</a:t>
            </a:r>
            <a:endParaRPr sz="1100">
              <a:latin typeface="Carlito"/>
              <a:cs typeface="Carlito"/>
            </a:endParaRPr>
          </a:p>
          <a:p>
            <a:pPr marL="35052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if l == 'a'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:</a:t>
            </a:r>
            <a:endParaRPr sz="1100">
              <a:latin typeface="Carlito"/>
              <a:cs typeface="Carlito"/>
            </a:endParaRPr>
          </a:p>
          <a:p>
            <a:pPr algn="r" marR="165735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</a:t>
            </a:r>
            <a:endParaRPr sz="1100">
              <a:latin typeface="Carlito"/>
              <a:cs typeface="Carlito"/>
            </a:endParaRPr>
          </a:p>
          <a:p>
            <a:pPr algn="r" marL="476884" marR="1657350" indent="-128270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elif l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==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'b': 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1100" spc="-5">
                <a:latin typeface="Carlito"/>
                <a:cs typeface="Carlito"/>
              </a:rPr>
              <a:t>state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95885" marR="892810">
              <a:lnSpc>
                <a:spcPct val="170000"/>
              </a:lnSpc>
              <a:spcBef>
                <a:spcPts val="910"/>
              </a:spcBef>
            </a:pPr>
            <a:r>
              <a:rPr dirty="0" sz="1100">
                <a:latin typeface="Carlito"/>
                <a:cs typeface="Carlito"/>
              </a:rPr>
              <a:t>s = </a:t>
            </a:r>
            <a:r>
              <a:rPr dirty="0" sz="1100" spc="-5">
                <a:latin typeface="Carlito"/>
                <a:cs typeface="Carlito"/>
              </a:rPr>
              <a:t>input("Enter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string: </a:t>
            </a:r>
            <a:r>
              <a:rPr dirty="0" sz="1100">
                <a:latin typeface="Carlito"/>
                <a:cs typeface="Carlito"/>
              </a:rPr>
              <a:t>")  </a:t>
            </a:r>
            <a:r>
              <a:rPr dirty="0" sz="1100" spc="-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l in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s:</a:t>
            </a:r>
            <a:endParaRPr sz="1100">
              <a:latin typeface="Carlito"/>
              <a:cs typeface="Carlito"/>
            </a:endParaRPr>
          </a:p>
          <a:p>
            <a:pPr marL="95885" marR="1060450" indent="127635">
              <a:lnSpc>
                <a:spcPts val="2260"/>
              </a:lnSpc>
              <a:spcBef>
                <a:spcPts val="219"/>
              </a:spcBef>
            </a:pPr>
            <a:r>
              <a:rPr dirty="0" sz="1100" spc="-5">
                <a:latin typeface="Carlito"/>
                <a:cs typeface="Carlito"/>
              </a:rPr>
              <a:t>state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switcher(state,l)  print (state)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state </a:t>
            </a:r>
            <a:r>
              <a:rPr dirty="0" sz="1100">
                <a:latin typeface="Carlito"/>
                <a:cs typeface="Carlito"/>
              </a:rPr>
              <a:t>==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2:</a:t>
            </a:r>
            <a:endParaRPr sz="1100">
              <a:latin typeface="Carlito"/>
              <a:cs typeface="Carlito"/>
            </a:endParaRPr>
          </a:p>
          <a:p>
            <a:pPr marL="95885" marR="930910" indent="127635">
              <a:lnSpc>
                <a:spcPct val="170000"/>
              </a:lnSpc>
              <a:spcBef>
                <a:spcPts val="10"/>
              </a:spcBef>
            </a:pPr>
            <a:r>
              <a:rPr dirty="0" sz="1100" spc="-5">
                <a:latin typeface="Carlito"/>
                <a:cs typeface="Carlito"/>
              </a:rPr>
              <a:t>print("String </a:t>
            </a:r>
            <a:r>
              <a:rPr dirty="0" sz="1100">
                <a:latin typeface="Carlito"/>
                <a:cs typeface="Carlito"/>
              </a:rPr>
              <a:t>is </a:t>
            </a:r>
            <a:r>
              <a:rPr dirty="0" sz="1100" spc="-5">
                <a:latin typeface="Carlito"/>
                <a:cs typeface="Carlito"/>
              </a:rPr>
              <a:t>accepted")  </a:t>
            </a:r>
            <a:r>
              <a:rPr dirty="0" sz="1100">
                <a:latin typeface="Carlito"/>
                <a:cs typeface="Carlito"/>
              </a:rPr>
              <a:t>else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:</a:t>
            </a:r>
            <a:endParaRPr sz="1100">
              <a:latin typeface="Carlito"/>
              <a:cs typeface="Carlito"/>
            </a:endParaRPr>
          </a:p>
          <a:p>
            <a:pPr marL="22352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rlito"/>
                <a:cs typeface="Carlito"/>
              </a:rPr>
              <a:t>print("String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5">
                <a:latin typeface="Carlito"/>
                <a:cs typeface="Carlito"/>
              </a:rPr>
              <a:t> Rejected")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32581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Recognize language of string containing substring</a:t>
            </a:r>
            <a:r>
              <a:rPr dirty="0" sz="1100" spc="30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“bab”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925702"/>
            <a:ext cx="2630170" cy="53238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Carlito"/>
                <a:cs typeface="Carlito"/>
              </a:rPr>
              <a:t>class </a:t>
            </a:r>
            <a:r>
              <a:rPr dirty="0" sz="1100" spc="-5">
                <a:latin typeface="Carlito"/>
                <a:cs typeface="Carlito"/>
              </a:rPr>
              <a:t>Main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rlito"/>
                <a:cs typeface="Carlito"/>
              </a:rPr>
              <a:t>public static </a:t>
            </a:r>
            <a:r>
              <a:rPr dirty="0" sz="1100">
                <a:latin typeface="Carlito"/>
                <a:cs typeface="Carlito"/>
              </a:rPr>
              <a:t>void </a:t>
            </a:r>
            <a:r>
              <a:rPr dirty="0" sz="1100" spc="-5">
                <a:latin typeface="Carlito"/>
                <a:cs typeface="Carlito"/>
              </a:rPr>
              <a:t>main(String[] args)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22225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// </a:t>
            </a:r>
            <a:r>
              <a:rPr dirty="0" sz="1100" spc="-5">
                <a:latin typeface="Carlito"/>
                <a:cs typeface="Carlito"/>
              </a:rPr>
              <a:t>create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string</a:t>
            </a:r>
            <a:endParaRPr sz="1100">
              <a:latin typeface="Carlito"/>
              <a:cs typeface="Carlito"/>
            </a:endParaRPr>
          </a:p>
          <a:p>
            <a:pPr marL="223520" marR="863600">
              <a:lnSpc>
                <a:spcPct val="170000"/>
              </a:lnSpc>
              <a:spcBef>
                <a:spcPts val="15"/>
              </a:spcBef>
            </a:pPr>
            <a:r>
              <a:rPr dirty="0" sz="1100" spc="-5">
                <a:latin typeface="Carlito"/>
                <a:cs typeface="Carlito"/>
              </a:rPr>
              <a:t>String </a:t>
            </a:r>
            <a:r>
              <a:rPr dirty="0" sz="1100">
                <a:latin typeface="Carlito"/>
                <a:cs typeface="Carlito"/>
              </a:rPr>
              <a:t>txt = </a:t>
            </a:r>
            <a:r>
              <a:rPr dirty="0" sz="1100" spc="-5">
                <a:latin typeface="Carlito"/>
                <a:cs typeface="Carlito"/>
              </a:rPr>
              <a:t>"aeasdbablklk";  String str1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"bab";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rlito"/>
              <a:cs typeface="Carlito"/>
            </a:endParaRPr>
          </a:p>
          <a:p>
            <a:pPr marL="222250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// </a:t>
            </a:r>
            <a:r>
              <a:rPr dirty="0" sz="1100" spc="-5">
                <a:latin typeface="Carlito"/>
                <a:cs typeface="Carlito"/>
              </a:rPr>
              <a:t>check </a:t>
            </a: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name </a:t>
            </a:r>
            <a:r>
              <a:rPr dirty="0" sz="1100" spc="-10">
                <a:latin typeface="Carlito"/>
                <a:cs typeface="Carlito"/>
              </a:rPr>
              <a:t>is </a:t>
            </a:r>
            <a:r>
              <a:rPr dirty="0" sz="1100" spc="-5">
                <a:latin typeface="Carlito"/>
                <a:cs typeface="Carlito"/>
              </a:rPr>
              <a:t>present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txt</a:t>
            </a:r>
            <a:endParaRPr sz="1100">
              <a:latin typeface="Carlito"/>
              <a:cs typeface="Carlito"/>
            </a:endParaRPr>
          </a:p>
          <a:p>
            <a:pPr marL="22225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// </a:t>
            </a:r>
            <a:r>
              <a:rPr dirty="0" sz="1100" spc="-5">
                <a:latin typeface="Carlito"/>
                <a:cs typeface="Carlito"/>
              </a:rPr>
              <a:t>using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contains()</a:t>
            </a:r>
            <a:endParaRPr sz="1100">
              <a:latin typeface="Carlito"/>
              <a:cs typeface="Carlito"/>
            </a:endParaRPr>
          </a:p>
          <a:p>
            <a:pPr marL="223520" marR="434340">
              <a:lnSpc>
                <a:spcPct val="170000"/>
              </a:lnSpc>
              <a:spcBef>
                <a:spcPts val="15"/>
              </a:spcBef>
            </a:pPr>
            <a:r>
              <a:rPr dirty="0" sz="1100" spc="-5">
                <a:latin typeface="Carlito"/>
                <a:cs typeface="Carlito"/>
              </a:rPr>
              <a:t>boolean </a:t>
            </a:r>
            <a:r>
              <a:rPr dirty="0" sz="1100">
                <a:latin typeface="Carlito"/>
                <a:cs typeface="Carlito"/>
              </a:rPr>
              <a:t>result = </a:t>
            </a:r>
            <a:r>
              <a:rPr dirty="0" sz="1100" spc="-5">
                <a:latin typeface="Carlito"/>
                <a:cs typeface="Carlito"/>
              </a:rPr>
              <a:t>txt.contains(str1);  if(result)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95885" marR="106680" indent="19050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Carlito"/>
                <a:cs typeface="Carlito"/>
              </a:rPr>
              <a:t>System.out.println(str1 </a:t>
            </a:r>
            <a:r>
              <a:rPr dirty="0" sz="1100">
                <a:latin typeface="Carlito"/>
                <a:cs typeface="Carlito"/>
              </a:rPr>
              <a:t>+ " is </a:t>
            </a:r>
            <a:r>
              <a:rPr dirty="0" sz="1100" spc="-5">
                <a:latin typeface="Carlito"/>
                <a:cs typeface="Carlito"/>
              </a:rPr>
              <a:t>present </a:t>
            </a:r>
            <a:r>
              <a:rPr dirty="0" sz="1100">
                <a:latin typeface="Carlito"/>
                <a:cs typeface="Carlito"/>
              </a:rPr>
              <a:t>in  the</a:t>
            </a:r>
            <a:r>
              <a:rPr dirty="0" sz="1100" spc="-5">
                <a:latin typeface="Carlito"/>
                <a:cs typeface="Carlito"/>
              </a:rPr>
              <a:t> string.");</a:t>
            </a:r>
            <a:endParaRPr sz="1100">
              <a:latin typeface="Carlito"/>
              <a:cs typeface="Carlito"/>
            </a:endParaRPr>
          </a:p>
          <a:p>
            <a:pPr marL="22352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22352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else</a:t>
            </a:r>
            <a:r>
              <a:rPr dirty="0" sz="1100">
                <a:latin typeface="Carlito"/>
                <a:cs typeface="Carlito"/>
              </a:rPr>
              <a:t> {</a:t>
            </a:r>
            <a:endParaRPr sz="1100">
              <a:latin typeface="Carlito"/>
              <a:cs typeface="Carlito"/>
            </a:endParaRPr>
          </a:p>
          <a:p>
            <a:pPr marL="95885" marR="485140" indent="19050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Carlito"/>
                <a:cs typeface="Carlito"/>
              </a:rPr>
              <a:t>System.out.println(str1 </a:t>
            </a:r>
            <a:r>
              <a:rPr dirty="0" sz="1100">
                <a:latin typeface="Carlito"/>
                <a:cs typeface="Carlito"/>
              </a:rPr>
              <a:t>+ " is not  present in 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string.");</a:t>
            </a:r>
            <a:endParaRPr sz="1100">
              <a:latin typeface="Carlito"/>
              <a:cs typeface="Carlito"/>
            </a:endParaRPr>
          </a:p>
          <a:p>
            <a:pPr marL="22352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0" y="933335"/>
            <a:ext cx="2630170" cy="91389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7155" marR="421005">
              <a:lnSpc>
                <a:spcPct val="110000"/>
              </a:lnSpc>
              <a:spcBef>
                <a:spcPts val="204"/>
              </a:spcBef>
            </a:pPr>
            <a:r>
              <a:rPr dirty="0" sz="1100" spc="-5">
                <a:latin typeface="Carlito"/>
                <a:cs typeface="Carlito"/>
              </a:rPr>
              <a:t>#recognize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lanuage </a:t>
            </a:r>
            <a:r>
              <a:rPr dirty="0" sz="1100">
                <a:latin typeface="Carlito"/>
                <a:cs typeface="Carlito"/>
              </a:rPr>
              <a:t>of </a:t>
            </a:r>
            <a:r>
              <a:rPr dirty="0" sz="1100" spc="-5">
                <a:latin typeface="Carlito"/>
                <a:cs typeface="Carlito"/>
              </a:rPr>
              <a:t>string </a:t>
            </a:r>
            <a:r>
              <a:rPr dirty="0" sz="1100">
                <a:latin typeface="Carlito"/>
                <a:cs typeface="Carlito"/>
              </a:rPr>
              <a:t>with  </a:t>
            </a:r>
            <a:r>
              <a:rPr dirty="0" sz="1100" spc="-5">
                <a:latin typeface="Carlito"/>
                <a:cs typeface="Carlito"/>
              </a:rPr>
              <a:t>substring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bab</a:t>
            </a:r>
            <a:endParaRPr sz="1100">
              <a:latin typeface="Carlito"/>
              <a:cs typeface="Carlito"/>
            </a:endParaRPr>
          </a:p>
          <a:p>
            <a:pPr marL="225425" marR="1349375" indent="-128270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def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switcher(state,l):  </a:t>
            </a: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state ==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0:</a:t>
            </a:r>
            <a:endParaRPr sz="1100">
              <a:latin typeface="Carlito"/>
              <a:cs typeface="Carlito"/>
            </a:endParaRPr>
          </a:p>
          <a:p>
            <a:pPr marL="35179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if l ==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'a':</a:t>
            </a:r>
            <a:endParaRPr sz="1100">
              <a:latin typeface="Carlito"/>
              <a:cs typeface="Carlito"/>
            </a:endParaRPr>
          </a:p>
          <a:p>
            <a:pPr algn="r" marL="349885" marR="1656714" indent="127635">
              <a:lnSpc>
                <a:spcPct val="170500"/>
              </a:lnSpc>
              <a:spcBef>
                <a:spcPts val="5"/>
              </a:spcBef>
            </a:pP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 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elif l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==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'b': 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</a:t>
            </a:r>
            <a:endParaRPr sz="1100">
              <a:latin typeface="Carlito"/>
              <a:cs typeface="Carlito"/>
            </a:endParaRPr>
          </a:p>
          <a:p>
            <a:pPr marL="383540" marR="1595120" indent="-158750">
              <a:lnSpc>
                <a:spcPts val="2260"/>
              </a:lnSpc>
              <a:spcBef>
                <a:spcPts val="215"/>
              </a:spcBef>
            </a:pPr>
            <a:r>
              <a:rPr dirty="0" sz="1100">
                <a:latin typeface="Carlito"/>
                <a:cs typeface="Carlito"/>
              </a:rPr>
              <a:t>elif </a:t>
            </a:r>
            <a:r>
              <a:rPr dirty="0" sz="1100" spc="-5">
                <a:latin typeface="Carlito"/>
                <a:cs typeface="Carlito"/>
              </a:rPr>
              <a:t>state ==</a:t>
            </a:r>
            <a:r>
              <a:rPr dirty="0" sz="1100" spc="-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1:  if l </a:t>
            </a:r>
            <a:r>
              <a:rPr dirty="0" sz="1100" spc="-5">
                <a:latin typeface="Carlito"/>
                <a:cs typeface="Carlito"/>
              </a:rPr>
              <a:t>==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'a':</a:t>
            </a:r>
            <a:endParaRPr sz="1100">
              <a:latin typeface="Carlito"/>
              <a:cs typeface="Carlito"/>
            </a:endParaRPr>
          </a:p>
          <a:p>
            <a:pPr marL="508634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Carlito"/>
                <a:cs typeface="Carlito"/>
              </a:rPr>
              <a:t>return</a:t>
            </a:r>
            <a:r>
              <a:rPr dirty="0" sz="1100" spc="-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2</a:t>
            </a:r>
            <a:endParaRPr sz="1100">
              <a:latin typeface="Carlito"/>
              <a:cs typeface="Carlito"/>
            </a:endParaRPr>
          </a:p>
          <a:p>
            <a:pPr marL="38227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elif l </a:t>
            </a:r>
            <a:r>
              <a:rPr dirty="0" sz="1100" spc="-5">
                <a:latin typeface="Carlito"/>
                <a:cs typeface="Carlito"/>
              </a:rPr>
              <a:t>==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'b':</a:t>
            </a:r>
            <a:endParaRPr sz="1100">
              <a:latin typeface="Carlito"/>
              <a:cs typeface="Carlito"/>
            </a:endParaRPr>
          </a:p>
          <a:p>
            <a:pPr marL="225425" marR="1595120" indent="283210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return 1  elif </a:t>
            </a:r>
            <a:r>
              <a:rPr dirty="0" sz="1100" spc="-5">
                <a:latin typeface="Carlito"/>
                <a:cs typeface="Carlito"/>
              </a:rPr>
              <a:t>state ==</a:t>
            </a:r>
            <a:r>
              <a:rPr dirty="0" sz="1100" spc="-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2:</a:t>
            </a:r>
            <a:endParaRPr sz="1100">
              <a:latin typeface="Carlito"/>
              <a:cs typeface="Carlito"/>
            </a:endParaRPr>
          </a:p>
          <a:p>
            <a:pPr marL="35179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if l == 'a'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:</a:t>
            </a:r>
            <a:endParaRPr sz="1100">
              <a:latin typeface="Carlito"/>
              <a:cs typeface="Carlito"/>
            </a:endParaRPr>
          </a:p>
          <a:p>
            <a:pPr algn="r" marR="1656714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 algn="r" marL="478155" marR="1656714" indent="-128270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elif l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==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'b': 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3</a:t>
            </a:r>
            <a:endParaRPr sz="1100">
              <a:latin typeface="Carlito"/>
              <a:cs typeface="Carlito"/>
            </a:endParaRPr>
          </a:p>
          <a:p>
            <a:pPr algn="r" marR="159512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elif </a:t>
            </a:r>
            <a:r>
              <a:rPr dirty="0" sz="1100" spc="-5">
                <a:latin typeface="Carlito"/>
                <a:cs typeface="Carlito"/>
              </a:rPr>
              <a:t>state ==</a:t>
            </a:r>
            <a:r>
              <a:rPr dirty="0" sz="1100" spc="-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3:</a:t>
            </a:r>
            <a:endParaRPr sz="1100">
              <a:latin typeface="Carlito"/>
              <a:cs typeface="Carlito"/>
            </a:endParaRPr>
          </a:p>
          <a:p>
            <a:pPr marL="478155" marR="1178560" indent="-127000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if l == 'a' or l == </a:t>
            </a:r>
            <a:r>
              <a:rPr dirty="0" sz="1100" spc="-5">
                <a:latin typeface="Carlito"/>
                <a:cs typeface="Carlito"/>
              </a:rPr>
              <a:t>'b'</a:t>
            </a:r>
            <a:r>
              <a:rPr dirty="0" sz="1100" spc="-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:  </a:t>
            </a:r>
            <a:r>
              <a:rPr dirty="0" sz="1100" spc="-5">
                <a:latin typeface="Carlito"/>
                <a:cs typeface="Carlito"/>
              </a:rPr>
              <a:t>return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3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</a:pPr>
            <a:r>
              <a:rPr dirty="0" sz="1100" spc="-5">
                <a:latin typeface="Carlito"/>
                <a:cs typeface="Carlito"/>
              </a:rPr>
              <a:t>state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97155" marR="891540">
              <a:lnSpc>
                <a:spcPct val="170000"/>
              </a:lnSpc>
              <a:spcBef>
                <a:spcPts val="915"/>
              </a:spcBef>
            </a:pPr>
            <a:r>
              <a:rPr dirty="0" sz="1100">
                <a:latin typeface="Carlito"/>
                <a:cs typeface="Carlito"/>
              </a:rPr>
              <a:t>s = </a:t>
            </a:r>
            <a:r>
              <a:rPr dirty="0" sz="1100" spc="-5">
                <a:latin typeface="Carlito"/>
                <a:cs typeface="Carlito"/>
              </a:rPr>
              <a:t>input("Enter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string: </a:t>
            </a:r>
            <a:r>
              <a:rPr dirty="0" sz="1100">
                <a:latin typeface="Carlito"/>
                <a:cs typeface="Carlito"/>
              </a:rPr>
              <a:t>")  </a:t>
            </a:r>
            <a:r>
              <a:rPr dirty="0" sz="1100" spc="-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l in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s:</a:t>
            </a:r>
            <a:endParaRPr sz="1100">
              <a:latin typeface="Carlito"/>
              <a:cs typeface="Carlito"/>
            </a:endParaRPr>
          </a:p>
          <a:p>
            <a:pPr marL="97155" marR="1059180" indent="127635">
              <a:lnSpc>
                <a:spcPct val="170000"/>
              </a:lnSpc>
              <a:spcBef>
                <a:spcPts val="10"/>
              </a:spcBef>
            </a:pPr>
            <a:r>
              <a:rPr dirty="0" sz="1100" spc="-5">
                <a:latin typeface="Carlito"/>
                <a:cs typeface="Carlito"/>
              </a:rPr>
              <a:t>state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switcher(state,l)  print (state)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rlito"/>
                <a:cs typeface="Carlito"/>
              </a:rPr>
              <a:t>if </a:t>
            </a:r>
            <a:r>
              <a:rPr dirty="0" sz="1100" spc="-5">
                <a:latin typeface="Carlito"/>
                <a:cs typeface="Carlito"/>
              </a:rPr>
              <a:t>state </a:t>
            </a:r>
            <a:r>
              <a:rPr dirty="0" sz="1100">
                <a:latin typeface="Carlito"/>
                <a:cs typeface="Carlito"/>
              </a:rPr>
              <a:t>==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3:</a:t>
            </a:r>
            <a:endParaRPr sz="1100">
              <a:latin typeface="Carlito"/>
              <a:cs typeface="Carlito"/>
            </a:endParaRPr>
          </a:p>
          <a:p>
            <a:pPr marL="97155" marR="929005" indent="127635">
              <a:lnSpc>
                <a:spcPct val="170000"/>
              </a:lnSpc>
            </a:pPr>
            <a:r>
              <a:rPr dirty="0" sz="1100" spc="-5">
                <a:latin typeface="Carlito"/>
                <a:cs typeface="Carlito"/>
              </a:rPr>
              <a:t>print("String </a:t>
            </a:r>
            <a:r>
              <a:rPr dirty="0" sz="1100">
                <a:latin typeface="Carlito"/>
                <a:cs typeface="Carlito"/>
              </a:rPr>
              <a:t>is </a:t>
            </a:r>
            <a:r>
              <a:rPr dirty="0" sz="1100" spc="-5">
                <a:latin typeface="Carlito"/>
                <a:cs typeface="Carlito"/>
              </a:rPr>
              <a:t>accepted")  </a:t>
            </a:r>
            <a:r>
              <a:rPr dirty="0" sz="1100">
                <a:latin typeface="Carlito"/>
                <a:cs typeface="Carlito"/>
              </a:rPr>
              <a:t>else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:</a:t>
            </a:r>
            <a:endParaRPr sz="1100">
              <a:latin typeface="Carlito"/>
              <a:cs typeface="Carlito"/>
            </a:endParaRPr>
          </a:p>
          <a:p>
            <a:pPr marL="225425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rlito"/>
                <a:cs typeface="Carlito"/>
              </a:rPr>
              <a:t>print("String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5">
                <a:latin typeface="Carlito"/>
                <a:cs typeface="Carlito"/>
              </a:rPr>
              <a:t> Rejected")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17995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Recognize relational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operators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42949"/>
            <a:ext cx="2819400" cy="9458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00"/>
              </a:spcBef>
            </a:pPr>
            <a:r>
              <a:rPr dirty="0" sz="1300" spc="-5">
                <a:latin typeface="Times New Roman"/>
                <a:cs typeface="Times New Roman"/>
              </a:rPr>
              <a:t>#include&lt;stdio.h&gt;</a:t>
            </a:r>
            <a:endParaRPr sz="1300">
              <a:latin typeface="Times New Roman"/>
              <a:cs typeface="Times New Roman"/>
            </a:endParaRPr>
          </a:p>
          <a:p>
            <a:pPr marL="95885" marR="1472565">
              <a:lnSpc>
                <a:spcPct val="146900"/>
              </a:lnSpc>
              <a:spcBef>
                <a:spcPts val="15"/>
              </a:spcBef>
            </a:pPr>
            <a:r>
              <a:rPr dirty="0" sz="1300" spc="-5">
                <a:latin typeface="Times New Roman"/>
                <a:cs typeface="Times New Roman"/>
              </a:rPr>
              <a:t>#include&lt;c</a:t>
            </a:r>
            <a:r>
              <a:rPr dirty="0" sz="1300" spc="5">
                <a:latin typeface="Times New Roman"/>
                <a:cs typeface="Times New Roman"/>
              </a:rPr>
              <a:t>o</a:t>
            </a:r>
            <a:r>
              <a:rPr dirty="0" sz="1300" spc="-5">
                <a:latin typeface="Times New Roman"/>
                <a:cs typeface="Times New Roman"/>
              </a:rPr>
              <a:t>nio.h&gt;  </a:t>
            </a:r>
            <a:r>
              <a:rPr dirty="0" sz="1300" spc="-5">
                <a:latin typeface="Times New Roman"/>
                <a:cs typeface="Times New Roman"/>
              </a:rPr>
              <a:t>void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main()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30"/>
              </a:spcBef>
            </a:pPr>
            <a:r>
              <a:rPr dirty="0" sz="1300" spc="-5">
                <a:latin typeface="Times New Roman"/>
                <a:cs typeface="Times New Roman"/>
              </a:rPr>
              <a:t>{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35"/>
              </a:spcBef>
            </a:pPr>
            <a:r>
              <a:rPr dirty="0" sz="1300" spc="-5">
                <a:latin typeface="Times New Roman"/>
                <a:cs typeface="Times New Roman"/>
              </a:rPr>
              <a:t>char s[5];</a:t>
            </a:r>
            <a:endParaRPr sz="1300">
              <a:latin typeface="Times New Roman"/>
              <a:cs typeface="Times New Roman"/>
            </a:endParaRPr>
          </a:p>
          <a:p>
            <a:pPr marL="95885" marR="615950">
              <a:lnSpc>
                <a:spcPct val="146900"/>
              </a:lnSpc>
              <a:spcBef>
                <a:spcPts val="10"/>
              </a:spcBef>
            </a:pPr>
            <a:r>
              <a:rPr dirty="0" sz="1300" spc="-5">
                <a:latin typeface="Times New Roman"/>
                <a:cs typeface="Times New Roman"/>
              </a:rPr>
              <a:t>printf("\n Enter any operator:");  gets(s);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35"/>
              </a:spcBef>
            </a:pPr>
            <a:r>
              <a:rPr dirty="0" sz="1300" spc="-5">
                <a:latin typeface="Times New Roman"/>
                <a:cs typeface="Times New Roman"/>
              </a:rPr>
              <a:t>switch(s[0])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30"/>
              </a:spcBef>
            </a:pPr>
            <a:r>
              <a:rPr dirty="0" sz="1300" spc="-5">
                <a:latin typeface="Times New Roman"/>
                <a:cs typeface="Times New Roman"/>
              </a:rPr>
              <a:t>{</a:t>
            </a:r>
            <a:endParaRPr sz="1300">
              <a:latin typeface="Times New Roman"/>
              <a:cs typeface="Times New Roman"/>
            </a:endParaRPr>
          </a:p>
          <a:p>
            <a:pPr marL="95885" marR="1068705">
              <a:lnSpc>
                <a:spcPct val="146900"/>
              </a:lnSpc>
              <a:spcBef>
                <a:spcPts val="15"/>
              </a:spcBef>
            </a:pPr>
            <a:r>
              <a:rPr dirty="0" sz="1300" spc="-5">
                <a:latin typeface="Times New Roman"/>
                <a:cs typeface="Times New Roman"/>
              </a:rPr>
              <a:t>case'&gt;': if(s[1]=='&gt;')  printf("\n Greater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than");  </a:t>
            </a:r>
            <a:r>
              <a:rPr dirty="0" sz="1300" spc="-5">
                <a:latin typeface="Times New Roman"/>
                <a:cs typeface="Times New Roman"/>
              </a:rPr>
              <a:t>break;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35"/>
              </a:spcBef>
            </a:pPr>
            <a:r>
              <a:rPr dirty="0" sz="1300" spc="-5">
                <a:latin typeface="Times New Roman"/>
                <a:cs typeface="Times New Roman"/>
              </a:rPr>
              <a:t>case'&lt;':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if(s[1]=='&lt;')</a:t>
            </a:r>
            <a:endParaRPr sz="1300">
              <a:latin typeface="Times New Roman"/>
              <a:cs typeface="Times New Roman"/>
            </a:endParaRPr>
          </a:p>
          <a:p>
            <a:pPr marL="95885" marR="1302385">
              <a:lnSpc>
                <a:spcPct val="146900"/>
              </a:lnSpc>
              <a:spcBef>
                <a:spcPts val="10"/>
              </a:spcBef>
            </a:pPr>
            <a:r>
              <a:rPr dirty="0" sz="1300" spc="-5">
                <a:latin typeface="Times New Roman"/>
                <a:cs typeface="Times New Roman"/>
              </a:rPr>
              <a:t>printf("\nLess than");  break;</a:t>
            </a:r>
            <a:endParaRPr sz="1300">
              <a:latin typeface="Times New Roman"/>
              <a:cs typeface="Times New Roman"/>
            </a:endParaRPr>
          </a:p>
          <a:p>
            <a:pPr marL="95885" marR="1200785">
              <a:lnSpc>
                <a:spcPts val="2290"/>
              </a:lnSpc>
              <a:spcBef>
                <a:spcPts val="200"/>
              </a:spcBef>
            </a:pPr>
            <a:r>
              <a:rPr dirty="0" sz="1300" spc="-5">
                <a:latin typeface="Times New Roman"/>
                <a:cs typeface="Times New Roman"/>
              </a:rPr>
              <a:t>case'==': if(s[1]=='==')  printf("\nEqual </a:t>
            </a:r>
            <a:r>
              <a:rPr dirty="0" sz="1300">
                <a:latin typeface="Times New Roman"/>
                <a:cs typeface="Times New Roman"/>
              </a:rPr>
              <a:t>to");  </a:t>
            </a:r>
            <a:r>
              <a:rPr dirty="0" sz="1300" spc="-5">
                <a:latin typeface="Times New Roman"/>
                <a:cs typeface="Times New Roman"/>
              </a:rPr>
              <a:t>break;</a:t>
            </a:r>
            <a:endParaRPr sz="1300">
              <a:latin typeface="Times New Roman"/>
              <a:cs typeface="Times New Roman"/>
            </a:endParaRPr>
          </a:p>
          <a:p>
            <a:pPr algn="just" marL="95885" marR="1256665">
              <a:lnSpc>
                <a:spcPts val="2290"/>
              </a:lnSpc>
              <a:spcBef>
                <a:spcPts val="20"/>
              </a:spcBef>
            </a:pPr>
            <a:r>
              <a:rPr dirty="0" sz="1300" spc="-5">
                <a:latin typeface="Times New Roman"/>
                <a:cs typeface="Times New Roman"/>
              </a:rPr>
              <a:t>case'!=': if(s[1]=='!=')  printf("\nNot Equal");  break;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540"/>
              </a:spcBef>
            </a:pPr>
            <a:r>
              <a:rPr dirty="0" sz="1300" spc="-5">
                <a:latin typeface="Times New Roman"/>
                <a:cs typeface="Times New Roman"/>
              </a:rPr>
              <a:t>case'&amp;&amp;':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if(s[1]=='&amp;&amp;')</a:t>
            </a:r>
            <a:endParaRPr sz="1300">
              <a:latin typeface="Times New Roman"/>
              <a:cs typeface="Times New Roman"/>
            </a:endParaRPr>
          </a:p>
          <a:p>
            <a:pPr marL="95885" marR="1027430">
              <a:lnSpc>
                <a:spcPct val="146900"/>
              </a:lnSpc>
              <a:spcBef>
                <a:spcPts val="10"/>
              </a:spcBef>
            </a:pPr>
            <a:r>
              <a:rPr dirty="0" sz="1300" spc="-5">
                <a:latin typeface="Times New Roman"/>
                <a:cs typeface="Times New Roman"/>
              </a:rPr>
              <a:t>printf("\nLogical AND");  break;</a:t>
            </a:r>
            <a:endParaRPr sz="1300">
              <a:latin typeface="Times New Roman"/>
              <a:cs typeface="Times New Roman"/>
            </a:endParaRPr>
          </a:p>
          <a:p>
            <a:pPr marL="95885" marR="1155065">
              <a:lnSpc>
                <a:spcPct val="146900"/>
              </a:lnSpc>
              <a:spcBef>
                <a:spcPts val="5"/>
              </a:spcBef>
            </a:pPr>
            <a:r>
              <a:rPr dirty="0" sz="1300" spc="-5">
                <a:latin typeface="Times New Roman"/>
                <a:cs typeface="Times New Roman"/>
              </a:rPr>
              <a:t>case'||': if(s[1]=='||')  printf("\nLogical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OR");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45"/>
              </a:spcBef>
            </a:pPr>
            <a:r>
              <a:rPr dirty="0" sz="1300" spc="-5">
                <a:latin typeface="Times New Roman"/>
                <a:cs typeface="Times New Roman"/>
              </a:rPr>
              <a:t>break;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30"/>
              </a:spcBef>
            </a:pPr>
            <a:r>
              <a:rPr dirty="0" sz="1300" spc="-5">
                <a:latin typeface="Times New Roman"/>
                <a:cs typeface="Times New Roman"/>
              </a:rPr>
              <a:t>default: printf("\n Not a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operator");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30"/>
              </a:spcBef>
            </a:pPr>
            <a:r>
              <a:rPr dirty="0" sz="1300" spc="-5">
                <a:latin typeface="Times New Roman"/>
                <a:cs typeface="Times New Roman"/>
              </a:rPr>
              <a:t>}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35"/>
              </a:spcBef>
            </a:pPr>
            <a:r>
              <a:rPr dirty="0" sz="1300" spc="-5">
                <a:latin typeface="Times New Roman"/>
                <a:cs typeface="Times New Roman"/>
              </a:rPr>
              <a:t>getch();</a:t>
            </a:r>
            <a:endParaRPr sz="13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740"/>
              </a:spcBef>
            </a:pPr>
            <a:r>
              <a:rPr dirty="0" sz="1300" spc="-5">
                <a:latin typeface="Times New Roman"/>
                <a:cs typeface="Times New Roman"/>
              </a:rPr>
              <a:t>}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0" y="792352"/>
            <a:ext cx="2630170" cy="4568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latin typeface="Carlito"/>
                <a:cs typeface="Carlito"/>
              </a:rPr>
              <a:t>#recognise the </a:t>
            </a:r>
            <a:r>
              <a:rPr dirty="0" sz="1100">
                <a:latin typeface="Carlito"/>
                <a:cs typeface="Carlito"/>
              </a:rPr>
              <a:t>realtional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operator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rel_op =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225425" marR="940435">
              <a:lnSpc>
                <a:spcPct val="170000"/>
              </a:lnSpc>
              <a:spcBef>
                <a:spcPts val="15"/>
              </a:spcBef>
            </a:pPr>
            <a:r>
              <a:rPr dirty="0" sz="1100" spc="-5">
                <a:latin typeface="Carlito"/>
                <a:cs typeface="Carlito"/>
              </a:rPr>
              <a:t>"==" </a:t>
            </a:r>
            <a:r>
              <a:rPr dirty="0" sz="1100">
                <a:latin typeface="Carlito"/>
                <a:cs typeface="Carlito"/>
              </a:rPr>
              <a:t>: </a:t>
            </a:r>
            <a:r>
              <a:rPr dirty="0" sz="1100" spc="-5">
                <a:latin typeface="Carlito"/>
                <a:cs typeface="Carlito"/>
              </a:rPr>
              <a:t>"Double </a:t>
            </a:r>
            <a:r>
              <a:rPr dirty="0" sz="1100">
                <a:latin typeface="Carlito"/>
                <a:cs typeface="Carlito"/>
              </a:rPr>
              <a:t>Equals</a:t>
            </a:r>
            <a:r>
              <a:rPr dirty="0" sz="1100" spc="-7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to",  "&gt;" </a:t>
            </a:r>
            <a:r>
              <a:rPr dirty="0" sz="1100">
                <a:latin typeface="Carlito"/>
                <a:cs typeface="Carlito"/>
              </a:rPr>
              <a:t>: </a:t>
            </a:r>
            <a:r>
              <a:rPr dirty="0" sz="1100" spc="-5">
                <a:latin typeface="Carlito"/>
                <a:cs typeface="Carlito"/>
              </a:rPr>
              <a:t>"greater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than",</a:t>
            </a:r>
            <a:endParaRPr sz="1100">
              <a:latin typeface="Carlito"/>
              <a:cs typeface="Carlito"/>
            </a:endParaRPr>
          </a:p>
          <a:p>
            <a:pPr marL="225425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rlito"/>
                <a:cs typeface="Carlito"/>
              </a:rPr>
              <a:t>"&lt;" </a:t>
            </a:r>
            <a:r>
              <a:rPr dirty="0" sz="1100">
                <a:latin typeface="Carlito"/>
                <a:cs typeface="Carlito"/>
              </a:rPr>
              <a:t>: </a:t>
            </a:r>
            <a:r>
              <a:rPr dirty="0" sz="1100" spc="-5">
                <a:latin typeface="Carlito"/>
                <a:cs typeface="Carlito"/>
              </a:rPr>
              <a:t>"less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than",</a:t>
            </a:r>
            <a:endParaRPr sz="1100">
              <a:latin typeface="Carlito"/>
              <a:cs typeface="Carlito"/>
            </a:endParaRPr>
          </a:p>
          <a:p>
            <a:pPr marL="225425" marR="615315">
              <a:lnSpc>
                <a:spcPct val="170000"/>
              </a:lnSpc>
            </a:pPr>
            <a:r>
              <a:rPr dirty="0" sz="1100" spc="-5">
                <a:latin typeface="Carlito"/>
                <a:cs typeface="Carlito"/>
              </a:rPr>
              <a:t>"&lt;=" </a:t>
            </a:r>
            <a:r>
              <a:rPr dirty="0" sz="1100">
                <a:latin typeface="Carlito"/>
                <a:cs typeface="Carlito"/>
              </a:rPr>
              <a:t>: "less than equals to",  </a:t>
            </a:r>
            <a:r>
              <a:rPr dirty="0" sz="1100" spc="-5">
                <a:latin typeface="Carlito"/>
                <a:cs typeface="Carlito"/>
              </a:rPr>
              <a:t>"&gt;=" </a:t>
            </a:r>
            <a:r>
              <a:rPr dirty="0" sz="1100">
                <a:latin typeface="Carlito"/>
                <a:cs typeface="Carlito"/>
              </a:rPr>
              <a:t>: </a:t>
            </a:r>
            <a:r>
              <a:rPr dirty="0" sz="1100" spc="-5">
                <a:latin typeface="Carlito"/>
                <a:cs typeface="Carlito"/>
              </a:rPr>
              <a:t>"Greater </a:t>
            </a:r>
            <a:r>
              <a:rPr dirty="0" sz="1100">
                <a:latin typeface="Carlito"/>
                <a:cs typeface="Carlito"/>
              </a:rPr>
              <a:t>than Equals</a:t>
            </a:r>
            <a:r>
              <a:rPr dirty="0" sz="1100" spc="-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to",</a:t>
            </a:r>
            <a:endParaRPr sz="1100">
              <a:latin typeface="Carlito"/>
              <a:cs typeface="Carlito"/>
            </a:endParaRPr>
          </a:p>
          <a:p>
            <a:pPr marL="22542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rlito"/>
              <a:cs typeface="Carlito"/>
            </a:endParaRPr>
          </a:p>
          <a:p>
            <a:pPr marL="97155" marR="115570">
              <a:lnSpc>
                <a:spcPct val="109100"/>
              </a:lnSpc>
            </a:pPr>
            <a:r>
              <a:rPr dirty="0" sz="1100">
                <a:latin typeface="Carlito"/>
                <a:cs typeface="Carlito"/>
              </a:rPr>
              <a:t>inp = </a:t>
            </a:r>
            <a:r>
              <a:rPr dirty="0" sz="1100" spc="-5">
                <a:latin typeface="Carlito"/>
                <a:cs typeface="Carlito"/>
              </a:rPr>
              <a:t>input("Enter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5">
                <a:latin typeface="Carlito"/>
                <a:cs typeface="Carlito"/>
              </a:rPr>
              <a:t>Relational operator:  </a:t>
            </a:r>
            <a:r>
              <a:rPr dirty="0" sz="1100">
                <a:latin typeface="Carlito"/>
                <a:cs typeface="Carlito"/>
              </a:rPr>
              <a:t>")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225425" marR="1407160" indent="-128270">
              <a:lnSpc>
                <a:spcPct val="170900"/>
              </a:lnSpc>
              <a:spcBef>
                <a:spcPts val="900"/>
              </a:spcBef>
            </a:pPr>
            <a:r>
              <a:rPr dirty="0" sz="1100">
                <a:latin typeface="Carlito"/>
                <a:cs typeface="Carlito"/>
              </a:rPr>
              <a:t>if inp in </a:t>
            </a:r>
            <a:r>
              <a:rPr dirty="0" sz="1100" spc="-5">
                <a:latin typeface="Carlito"/>
                <a:cs typeface="Carlito"/>
              </a:rPr>
              <a:t>rel_op:  </a:t>
            </a:r>
            <a:r>
              <a:rPr dirty="0" sz="1100" spc="-5">
                <a:latin typeface="Carlito"/>
                <a:cs typeface="Carlito"/>
              </a:rPr>
              <a:t>p</a:t>
            </a:r>
            <a:r>
              <a:rPr dirty="0" sz="1100">
                <a:latin typeface="Carlito"/>
                <a:cs typeface="Carlito"/>
              </a:rPr>
              <a:t>ri</a:t>
            </a:r>
            <a:r>
              <a:rPr dirty="0" sz="1100" spc="-10">
                <a:latin typeface="Carlito"/>
                <a:cs typeface="Carlito"/>
              </a:rPr>
              <a:t>n</a:t>
            </a:r>
            <a:r>
              <a:rPr dirty="0" sz="1100">
                <a:latin typeface="Carlito"/>
                <a:cs typeface="Carlito"/>
              </a:rPr>
              <a:t>t(</a:t>
            </a:r>
            <a:r>
              <a:rPr dirty="0" sz="1100" spc="-15">
                <a:latin typeface="Carlito"/>
                <a:cs typeface="Carlito"/>
              </a:rPr>
              <a:t>r</a:t>
            </a:r>
            <a:r>
              <a:rPr dirty="0" sz="1100">
                <a:latin typeface="Carlito"/>
                <a:cs typeface="Carlito"/>
              </a:rPr>
              <a:t>el</a:t>
            </a:r>
            <a:r>
              <a:rPr dirty="0" sz="1100" spc="-10">
                <a:latin typeface="Carlito"/>
                <a:cs typeface="Carlito"/>
              </a:rPr>
              <a:t>_</a:t>
            </a:r>
            <a:r>
              <a:rPr dirty="0" sz="1100" spc="5">
                <a:latin typeface="Carlito"/>
                <a:cs typeface="Carlito"/>
              </a:rPr>
              <a:t>o</a:t>
            </a:r>
            <a:r>
              <a:rPr dirty="0" sz="1100" spc="-5">
                <a:latin typeface="Carlito"/>
                <a:cs typeface="Carlito"/>
              </a:rPr>
              <a:t>p</a:t>
            </a:r>
            <a:r>
              <a:rPr dirty="0" sz="1100">
                <a:latin typeface="Carlito"/>
                <a:cs typeface="Carlito"/>
              </a:rPr>
              <a:t>[</a:t>
            </a:r>
            <a:r>
              <a:rPr dirty="0" sz="1100" spc="-5">
                <a:latin typeface="Carlito"/>
                <a:cs typeface="Carlito"/>
              </a:rPr>
              <a:t>inp</a:t>
            </a:r>
            <a:r>
              <a:rPr dirty="0" sz="1100">
                <a:latin typeface="Carlito"/>
                <a:cs typeface="Carlito"/>
              </a:rPr>
              <a:t>])</a:t>
            </a:r>
            <a:endParaRPr sz="1100">
              <a:latin typeface="Carlito"/>
              <a:cs typeface="Carlito"/>
            </a:endParaRPr>
          </a:p>
          <a:p>
            <a:pPr marL="9715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else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:</a:t>
            </a:r>
            <a:endParaRPr sz="1100">
              <a:latin typeface="Carlito"/>
              <a:cs typeface="Carlito"/>
            </a:endParaRPr>
          </a:p>
          <a:p>
            <a:pPr marL="225425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rlito"/>
                <a:cs typeface="Carlito"/>
              </a:rPr>
              <a:t>print("No such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operator")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24301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Count character, lines, spaces, numbers</a:t>
            </a:r>
            <a:r>
              <a:rPr dirty="0" sz="1100" b="1">
                <a:latin typeface="Carlito"/>
                <a:cs typeface="Carlito"/>
              </a:rPr>
              <a:t> ..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906665"/>
            <a:ext cx="2630170" cy="88531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40"/>
              </a:spcBef>
            </a:pPr>
            <a:r>
              <a:rPr dirty="0" sz="1100">
                <a:latin typeface="Carlito"/>
                <a:cs typeface="Carlito"/>
              </a:rPr>
              <a:t>%{</a:t>
            </a:r>
            <a:endParaRPr sz="1100">
              <a:latin typeface="Carlito"/>
              <a:cs typeface="Carlito"/>
            </a:endParaRPr>
          </a:p>
          <a:p>
            <a:pPr marL="95885" marR="258445">
              <a:lnSpc>
                <a:spcPct val="110000"/>
              </a:lnSpc>
              <a:spcBef>
                <a:spcPts val="795"/>
              </a:spcBef>
            </a:pPr>
            <a:r>
              <a:rPr dirty="0" sz="1100" spc="-5">
                <a:latin typeface="Carlito"/>
                <a:cs typeface="Carlito"/>
              </a:rPr>
              <a:t>int lines=0, words=0, capital=0, small=0,  </a:t>
            </a:r>
            <a:r>
              <a:rPr dirty="0" sz="1100">
                <a:latin typeface="Carlito"/>
                <a:cs typeface="Carlito"/>
              </a:rPr>
              <a:t>num=0, </a:t>
            </a:r>
            <a:r>
              <a:rPr dirty="0" sz="1100" spc="-5">
                <a:latin typeface="Carlito"/>
                <a:cs typeface="Carlito"/>
              </a:rPr>
              <a:t>space=0,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other=0;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%}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%%</a:t>
            </a:r>
            <a:endParaRPr sz="1100">
              <a:latin typeface="Carlito"/>
              <a:cs typeface="Carlito"/>
            </a:endParaRPr>
          </a:p>
          <a:p>
            <a:pPr marL="95885" marR="1350010">
              <a:lnSpc>
                <a:spcPts val="2260"/>
              </a:lnSpc>
              <a:spcBef>
                <a:spcPts val="215"/>
              </a:spcBef>
            </a:pPr>
            <a:r>
              <a:rPr dirty="0" sz="1100">
                <a:latin typeface="Carlito"/>
                <a:cs typeface="Carlito"/>
              </a:rPr>
              <a:t>\n </a:t>
            </a:r>
            <a:r>
              <a:rPr dirty="0" sz="1100" spc="-5">
                <a:latin typeface="Carlito"/>
                <a:cs typeface="Carlito"/>
              </a:rPr>
              <a:t>{lines++;words++}  [\t'']words++;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685"/>
              </a:spcBef>
            </a:pPr>
            <a:r>
              <a:rPr dirty="0" sz="1100" spc="-5">
                <a:latin typeface="Carlito"/>
                <a:cs typeface="Carlito"/>
              </a:rPr>
              <a:t>[A-Z]capital++;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Carlito"/>
                <a:cs typeface="Carlito"/>
              </a:rPr>
              <a:t>[a-z]small++;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[0-9]num++;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([ </a:t>
            </a:r>
            <a:r>
              <a:rPr dirty="0" sz="1100">
                <a:latin typeface="Carlito"/>
                <a:cs typeface="Carlito"/>
              </a:rPr>
              <a:t>])+ </a:t>
            </a:r>
            <a:r>
              <a:rPr dirty="0" sz="1100" spc="-5">
                <a:latin typeface="Carlito"/>
                <a:cs typeface="Carlito"/>
              </a:rPr>
              <a:t>space++;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.</a:t>
            </a:r>
            <a:r>
              <a:rPr dirty="0" sz="1100" spc="24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{other++;}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%%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1100" spc="-5">
                <a:latin typeface="Carlito"/>
                <a:cs typeface="Carlito"/>
              </a:rPr>
              <a:t>int main()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95885" marR="842010">
              <a:lnSpc>
                <a:spcPts val="2250"/>
              </a:lnSpc>
              <a:spcBef>
                <a:spcPts val="225"/>
              </a:spcBef>
            </a:pPr>
            <a:r>
              <a:rPr dirty="0" sz="1100">
                <a:latin typeface="Carlito"/>
                <a:cs typeface="Carlito"/>
              </a:rPr>
              <a:t>yyin= </a:t>
            </a:r>
            <a:r>
              <a:rPr dirty="0" sz="1100" spc="-5">
                <a:latin typeface="Carlito"/>
                <a:cs typeface="Carlito"/>
              </a:rPr>
              <a:t>fopen("countp.txt","r");  yylex();</a:t>
            </a:r>
            <a:endParaRPr sz="1100">
              <a:latin typeface="Carlito"/>
              <a:cs typeface="Carlito"/>
            </a:endParaRPr>
          </a:p>
          <a:p>
            <a:pPr marL="95885" marR="843915">
              <a:lnSpc>
                <a:spcPts val="2240"/>
              </a:lnSpc>
              <a:spcBef>
                <a:spcPts val="10"/>
              </a:spcBef>
            </a:pPr>
            <a:r>
              <a:rPr dirty="0" sz="1100" spc="-5">
                <a:latin typeface="Carlito"/>
                <a:cs typeface="Carlito"/>
              </a:rPr>
              <a:t>printf("Lines=%d\n", lines);  printf("Words=%d\n",words);</a:t>
            </a:r>
            <a:endParaRPr sz="1100">
              <a:latin typeface="Carlito"/>
              <a:cs typeface="Carlito"/>
            </a:endParaRPr>
          </a:p>
          <a:p>
            <a:pPr marL="95885" marR="399415">
              <a:lnSpc>
                <a:spcPts val="2240"/>
              </a:lnSpc>
              <a:spcBef>
                <a:spcPts val="20"/>
              </a:spcBef>
            </a:pPr>
            <a:r>
              <a:rPr dirty="0" sz="1100" spc="-5">
                <a:latin typeface="Carlito"/>
                <a:cs typeface="Carlito"/>
              </a:rPr>
              <a:t>printf("Small letters=%d\n", small);  printf("Capital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letters=%d\n",capital);</a:t>
            </a:r>
            <a:endParaRPr sz="1100">
              <a:latin typeface="Carlito"/>
              <a:cs typeface="Carlito"/>
            </a:endParaRPr>
          </a:p>
          <a:p>
            <a:pPr marL="95885" marR="757555">
              <a:lnSpc>
                <a:spcPts val="2240"/>
              </a:lnSpc>
              <a:spcBef>
                <a:spcPts val="20"/>
              </a:spcBef>
            </a:pPr>
            <a:r>
              <a:rPr dirty="0" sz="1100" spc="-5">
                <a:latin typeface="Carlito"/>
                <a:cs typeface="Carlito"/>
              </a:rPr>
              <a:t>printf("Numbers=%d\n", </a:t>
            </a:r>
            <a:r>
              <a:rPr dirty="0" sz="1100" spc="-10">
                <a:latin typeface="Carlito"/>
                <a:cs typeface="Carlito"/>
              </a:rPr>
              <a:t>num);  </a:t>
            </a:r>
            <a:r>
              <a:rPr dirty="0" sz="1100" spc="-5">
                <a:latin typeface="Carlito"/>
                <a:cs typeface="Carlito"/>
              </a:rPr>
              <a:t>printf("Spaces=%d\n", space);  printf("Other=%d\n",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other);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rlito"/>
                <a:cs typeface="Carlito"/>
              </a:rPr>
              <a:t>return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0;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rlito"/>
                <a:cs typeface="Carlito"/>
              </a:rPr>
              <a:t>int </a:t>
            </a:r>
            <a:r>
              <a:rPr dirty="0" sz="1100">
                <a:latin typeface="Carlito"/>
                <a:cs typeface="Carlito"/>
              </a:rPr>
              <a:t>yywrap()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rlito"/>
                <a:cs typeface="Carlito"/>
              </a:rPr>
              <a:t>return</a:t>
            </a:r>
            <a:r>
              <a:rPr dirty="0" sz="1100" spc="-10">
                <a:latin typeface="Carlito"/>
                <a:cs typeface="Carlito"/>
              </a:rPr>
              <a:t> 1;</a:t>
            </a:r>
            <a:endParaRPr sz="11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550" y="897127"/>
            <a:ext cx="2635250" cy="15284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45"/>
              </a:spcBef>
            </a:pPr>
            <a:r>
              <a:rPr dirty="0" sz="1100" spc="-5">
                <a:solidFill>
                  <a:srgbClr val="FF0000"/>
                </a:solidFill>
                <a:latin typeface="Carlito"/>
                <a:cs typeface="Carlito"/>
              </a:rPr>
              <a:t>Countp.txt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your</a:t>
            </a:r>
            <a:r>
              <a:rPr dirty="0" sz="1100" spc="-8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Name</a:t>
            </a:r>
            <a:endParaRPr sz="1100">
              <a:latin typeface="Carlito"/>
              <a:cs typeface="Carlito"/>
            </a:endParaRPr>
          </a:p>
          <a:p>
            <a:pPr marL="96520" marR="1643380">
              <a:lnSpc>
                <a:spcPct val="170000"/>
              </a:lnSpc>
              <a:spcBef>
                <a:spcPts val="10"/>
              </a:spcBef>
            </a:pPr>
            <a:r>
              <a:rPr dirty="0" sz="1100" spc="-5">
                <a:latin typeface="Carlito"/>
                <a:cs typeface="Carlito"/>
              </a:rPr>
              <a:t>This </a:t>
            </a:r>
            <a:r>
              <a:rPr dirty="0" sz="1100">
                <a:latin typeface="Carlito"/>
                <a:cs typeface="Carlito"/>
              </a:rPr>
              <a:t>is a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sample  123</a:t>
            </a:r>
            <a:endParaRPr sz="1100">
              <a:latin typeface="Carlito"/>
              <a:cs typeface="Carlito"/>
            </a:endParaRPr>
          </a:p>
          <a:p>
            <a:pPr marL="9652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&amp;&amp; </a:t>
            </a:r>
            <a:r>
              <a:rPr dirty="0" sz="1100" spc="-5">
                <a:latin typeface="Carlito"/>
                <a:cs typeface="Carlito"/>
              </a:rPr>
              <a:t>bye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12166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Calculator using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Yacc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325" y="925829"/>
            <a:ext cx="2630170" cy="54267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Carlito"/>
                <a:cs typeface="Carlito"/>
              </a:rPr>
              <a:t>Calc.l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668" y="1281937"/>
            <a:ext cx="2475865" cy="4735830"/>
          </a:xfrm>
          <a:prstGeom prst="rect">
            <a:avLst/>
          </a:prstGeom>
          <a:solidFill>
            <a:srgbClr val="272821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230"/>
              </a:lnSpc>
            </a:pPr>
            <a:r>
              <a:rPr dirty="0" sz="1100" spc="-65">
                <a:solidFill>
                  <a:srgbClr val="F8F8F1"/>
                </a:solidFill>
                <a:latin typeface="Arial"/>
                <a:cs typeface="Arial"/>
              </a:rPr>
              <a:t>%{</a:t>
            </a:r>
            <a:endParaRPr sz="1100">
              <a:latin typeface="Arial"/>
              <a:cs typeface="Arial"/>
            </a:endParaRPr>
          </a:p>
          <a:p>
            <a:pPr marL="175260" marR="339725" indent="77470">
              <a:lnSpc>
                <a:spcPct val="109100"/>
              </a:lnSpc>
            </a:pPr>
            <a:r>
              <a:rPr dirty="0" sz="1100" spc="240">
                <a:solidFill>
                  <a:srgbClr val="75705E"/>
                </a:solidFill>
                <a:latin typeface="Arial"/>
                <a:cs typeface="Arial"/>
              </a:rPr>
              <a:t>/* </a:t>
            </a:r>
            <a:r>
              <a:rPr dirty="0" sz="1100" spc="150">
                <a:solidFill>
                  <a:srgbClr val="75705E"/>
                </a:solidFill>
                <a:latin typeface="Arial"/>
                <a:cs typeface="Arial"/>
              </a:rPr>
              <a:t>Definition </a:t>
            </a:r>
            <a:r>
              <a:rPr dirty="0" sz="1100" spc="110">
                <a:solidFill>
                  <a:srgbClr val="75705E"/>
                </a:solidFill>
                <a:latin typeface="Arial"/>
                <a:cs typeface="Arial"/>
              </a:rPr>
              <a:t>section </a:t>
            </a:r>
            <a:r>
              <a:rPr dirty="0" sz="1100" spc="245">
                <a:solidFill>
                  <a:srgbClr val="75705E"/>
                </a:solidFill>
                <a:latin typeface="Arial"/>
                <a:cs typeface="Arial"/>
              </a:rPr>
              <a:t>*/  </a:t>
            </a:r>
            <a:r>
              <a:rPr dirty="0" sz="1100" spc="100">
                <a:solidFill>
                  <a:srgbClr val="F8F8F1"/>
                </a:solidFill>
                <a:latin typeface="Arial"/>
                <a:cs typeface="Arial"/>
              </a:rPr>
              <a:t>#include&lt;stdio.h&gt;  </a:t>
            </a:r>
            <a:r>
              <a:rPr dirty="0" sz="1100" spc="95">
                <a:solidFill>
                  <a:srgbClr val="F8F8F1"/>
                </a:solidFill>
                <a:latin typeface="Arial"/>
                <a:cs typeface="Arial"/>
              </a:rPr>
              <a:t>#include</a:t>
            </a:r>
            <a:r>
              <a:rPr dirty="0" sz="1100" spc="325">
                <a:solidFill>
                  <a:srgbClr val="F8F8F1"/>
                </a:solidFill>
                <a:latin typeface="Arial"/>
                <a:cs typeface="Arial"/>
              </a:rPr>
              <a:t> </a:t>
            </a:r>
            <a:r>
              <a:rPr dirty="0" sz="1100" spc="155">
                <a:solidFill>
                  <a:srgbClr val="F8F8F1"/>
                </a:solidFill>
                <a:latin typeface="Arial"/>
                <a:cs typeface="Arial"/>
              </a:rPr>
              <a:t>"y.tab.h"</a:t>
            </a:r>
            <a:endParaRPr sz="11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120"/>
              </a:spcBef>
            </a:pPr>
            <a:r>
              <a:rPr dirty="0" sz="1100" spc="55" b="1">
                <a:solidFill>
                  <a:srgbClr val="F82571"/>
                </a:solidFill>
                <a:latin typeface="Arial"/>
                <a:cs typeface="Arial"/>
              </a:rPr>
              <a:t>extern  </a:t>
            </a:r>
            <a:r>
              <a:rPr dirty="0" sz="1100" spc="160" b="1">
                <a:solidFill>
                  <a:srgbClr val="66D9EE"/>
                </a:solidFill>
                <a:latin typeface="Arial"/>
                <a:cs typeface="Arial"/>
              </a:rPr>
              <a:t>int</a:t>
            </a:r>
            <a:r>
              <a:rPr dirty="0" sz="1100" spc="300" b="1">
                <a:solidFill>
                  <a:srgbClr val="66D9EE"/>
                </a:solidFill>
                <a:latin typeface="Arial"/>
                <a:cs typeface="Arial"/>
              </a:rPr>
              <a:t> </a:t>
            </a:r>
            <a:r>
              <a:rPr dirty="0" sz="1100" spc="170">
                <a:solidFill>
                  <a:srgbClr val="F8F8F1"/>
                </a:solidFill>
                <a:latin typeface="Arial"/>
                <a:cs typeface="Arial"/>
              </a:rPr>
              <a:t>yylval;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dirty="0" sz="1100" spc="-65">
                <a:solidFill>
                  <a:srgbClr val="F8F8F1"/>
                </a:solidFill>
                <a:latin typeface="Arial"/>
                <a:cs typeface="Arial"/>
              </a:rPr>
              <a:t>%}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dirty="0" sz="1100" spc="240">
                <a:solidFill>
                  <a:srgbClr val="75705E"/>
                </a:solidFill>
                <a:latin typeface="Arial"/>
                <a:cs typeface="Arial"/>
              </a:rPr>
              <a:t>/* </a:t>
            </a:r>
            <a:r>
              <a:rPr dirty="0" sz="1100" spc="45">
                <a:solidFill>
                  <a:srgbClr val="75705E"/>
                </a:solidFill>
                <a:latin typeface="Arial"/>
                <a:cs typeface="Arial"/>
              </a:rPr>
              <a:t>Rule </a:t>
            </a:r>
            <a:r>
              <a:rPr dirty="0" sz="1100" spc="85">
                <a:solidFill>
                  <a:srgbClr val="75705E"/>
                </a:solidFill>
                <a:latin typeface="Arial"/>
                <a:cs typeface="Arial"/>
              </a:rPr>
              <a:t>Section</a:t>
            </a:r>
            <a:r>
              <a:rPr dirty="0" sz="1100" spc="300">
                <a:solidFill>
                  <a:srgbClr val="75705E"/>
                </a:solidFill>
                <a:latin typeface="Arial"/>
                <a:cs typeface="Arial"/>
              </a:rPr>
              <a:t> </a:t>
            </a:r>
            <a:r>
              <a:rPr dirty="0" sz="1100" spc="245">
                <a:solidFill>
                  <a:srgbClr val="75705E"/>
                </a:solidFill>
                <a:latin typeface="Arial"/>
                <a:cs typeface="Arial"/>
              </a:rPr>
              <a:t>*/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dirty="0" sz="1100" spc="-370">
                <a:solidFill>
                  <a:srgbClr val="F8F8F1"/>
                </a:solidFill>
                <a:latin typeface="Arial"/>
                <a:cs typeface="Arial"/>
              </a:rPr>
              <a:t>%%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dirty="0" sz="1100" spc="135">
                <a:solidFill>
                  <a:srgbClr val="F8F8F1"/>
                </a:solidFill>
                <a:latin typeface="Arial"/>
                <a:cs typeface="Arial"/>
              </a:rPr>
              <a:t>[0-9]+</a:t>
            </a:r>
            <a:r>
              <a:rPr dirty="0" sz="1100" spc="320">
                <a:solidFill>
                  <a:srgbClr val="F8F8F1"/>
                </a:solidFill>
                <a:latin typeface="Arial"/>
                <a:cs typeface="Arial"/>
              </a:rPr>
              <a:t> </a:t>
            </a:r>
            <a:r>
              <a:rPr dirty="0" sz="1100" spc="235">
                <a:solidFill>
                  <a:srgbClr val="F8F8F1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800100">
              <a:lnSpc>
                <a:spcPct val="100000"/>
              </a:lnSpc>
              <a:spcBef>
                <a:spcPts val="120"/>
              </a:spcBef>
            </a:pPr>
            <a:r>
              <a:rPr dirty="0" sz="1100" spc="145">
                <a:solidFill>
                  <a:srgbClr val="F8F8F1"/>
                </a:solidFill>
                <a:latin typeface="Arial"/>
                <a:cs typeface="Arial"/>
              </a:rPr>
              <a:t>yylval=</a:t>
            </a:r>
            <a:r>
              <a:rPr dirty="0" sz="1100" spc="145" b="1">
                <a:solidFill>
                  <a:srgbClr val="66D9EE"/>
                </a:solidFill>
                <a:latin typeface="Arial"/>
                <a:cs typeface="Arial"/>
              </a:rPr>
              <a:t>atoi</a:t>
            </a:r>
            <a:r>
              <a:rPr dirty="0" sz="1100" spc="145">
                <a:solidFill>
                  <a:srgbClr val="F8F8F1"/>
                </a:solidFill>
                <a:latin typeface="Arial"/>
                <a:cs typeface="Arial"/>
              </a:rPr>
              <a:t>(yytext);</a:t>
            </a:r>
            <a:endParaRPr sz="1100">
              <a:latin typeface="Arial"/>
              <a:cs typeface="Arial"/>
            </a:endParaRPr>
          </a:p>
          <a:p>
            <a:pPr marL="800100">
              <a:lnSpc>
                <a:spcPct val="100000"/>
              </a:lnSpc>
              <a:spcBef>
                <a:spcPts val="125"/>
              </a:spcBef>
            </a:pPr>
            <a:r>
              <a:rPr dirty="0" sz="1100" spc="75" b="1">
                <a:solidFill>
                  <a:srgbClr val="F82571"/>
                </a:solidFill>
                <a:latin typeface="Arial"/>
                <a:cs typeface="Arial"/>
              </a:rPr>
              <a:t>return</a:t>
            </a:r>
            <a:r>
              <a:rPr dirty="0" sz="1100" spc="370" b="1">
                <a:solidFill>
                  <a:srgbClr val="F82571"/>
                </a:solidFill>
                <a:latin typeface="Arial"/>
                <a:cs typeface="Arial"/>
              </a:rPr>
              <a:t> </a:t>
            </a:r>
            <a:r>
              <a:rPr dirty="0" sz="1100" spc="-120">
                <a:solidFill>
                  <a:srgbClr val="F8F8F1"/>
                </a:solidFill>
                <a:latin typeface="Arial"/>
                <a:cs typeface="Arial"/>
              </a:rPr>
              <a:t>NUMBER;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565150">
              <a:lnSpc>
                <a:spcPct val="100000"/>
              </a:lnSpc>
            </a:pPr>
            <a:r>
              <a:rPr dirty="0" sz="1100" spc="235">
                <a:solidFill>
                  <a:srgbClr val="F8F8F1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dirty="0" sz="1100" spc="305">
                <a:solidFill>
                  <a:srgbClr val="F8F8F1"/>
                </a:solidFill>
                <a:latin typeface="Arial"/>
                <a:cs typeface="Arial"/>
              </a:rPr>
              <a:t>[\t] </a:t>
            </a:r>
            <a:r>
              <a:rPr dirty="0" sz="1100" spc="300">
                <a:solidFill>
                  <a:srgbClr val="F8F8F1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dirty="0" sz="1100" spc="229">
                <a:solidFill>
                  <a:srgbClr val="F8F8F1"/>
                </a:solidFill>
                <a:latin typeface="Arial"/>
                <a:cs typeface="Arial"/>
              </a:rPr>
              <a:t>[\n] </a:t>
            </a:r>
            <a:r>
              <a:rPr dirty="0" sz="1100" spc="80" b="1">
                <a:solidFill>
                  <a:srgbClr val="F82571"/>
                </a:solidFill>
                <a:latin typeface="Arial"/>
                <a:cs typeface="Arial"/>
              </a:rPr>
              <a:t>return</a:t>
            </a:r>
            <a:r>
              <a:rPr dirty="0" sz="1100" spc="445" b="1">
                <a:solidFill>
                  <a:srgbClr val="F82571"/>
                </a:solidFill>
                <a:latin typeface="Arial"/>
                <a:cs typeface="Arial"/>
              </a:rPr>
              <a:t> </a:t>
            </a:r>
            <a:r>
              <a:rPr dirty="0" sz="1100" spc="150">
                <a:solidFill>
                  <a:srgbClr val="F8F8F1"/>
                </a:solidFill>
                <a:latin typeface="Arial"/>
                <a:cs typeface="Arial"/>
              </a:rPr>
              <a:t>0;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dirty="0" sz="1100" spc="300">
                <a:solidFill>
                  <a:srgbClr val="F8F8F1"/>
                </a:solidFill>
                <a:latin typeface="Arial"/>
                <a:cs typeface="Arial"/>
              </a:rPr>
              <a:t>. </a:t>
            </a:r>
            <a:r>
              <a:rPr dirty="0" sz="1100" spc="75" b="1">
                <a:solidFill>
                  <a:srgbClr val="F82571"/>
                </a:solidFill>
                <a:latin typeface="Arial"/>
                <a:cs typeface="Arial"/>
              </a:rPr>
              <a:t>return</a:t>
            </a:r>
            <a:r>
              <a:rPr dirty="0" sz="1100" spc="395" b="1">
                <a:solidFill>
                  <a:srgbClr val="F82571"/>
                </a:solidFill>
                <a:latin typeface="Arial"/>
                <a:cs typeface="Arial"/>
              </a:rPr>
              <a:t> </a:t>
            </a:r>
            <a:r>
              <a:rPr dirty="0" sz="1100" spc="165">
                <a:solidFill>
                  <a:srgbClr val="F8F8F1"/>
                </a:solidFill>
                <a:latin typeface="Arial"/>
                <a:cs typeface="Arial"/>
              </a:rPr>
              <a:t>yytext[0];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dirty="0" sz="1100" spc="-370">
                <a:solidFill>
                  <a:srgbClr val="F8F8F1"/>
                </a:solidFill>
                <a:latin typeface="Arial"/>
                <a:cs typeface="Arial"/>
              </a:rPr>
              <a:t>%%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dirty="0" sz="1100" spc="160" b="1">
                <a:solidFill>
                  <a:srgbClr val="66D9EE"/>
                </a:solidFill>
                <a:latin typeface="Arial"/>
                <a:cs typeface="Arial"/>
              </a:rPr>
              <a:t>int</a:t>
            </a:r>
            <a:r>
              <a:rPr dirty="0" sz="1100" spc="365" b="1">
                <a:solidFill>
                  <a:srgbClr val="66D9EE"/>
                </a:solidFill>
                <a:latin typeface="Arial"/>
                <a:cs typeface="Arial"/>
              </a:rPr>
              <a:t> </a:t>
            </a:r>
            <a:r>
              <a:rPr dirty="0" sz="1100" spc="80">
                <a:solidFill>
                  <a:srgbClr val="F8F8F1"/>
                </a:solidFill>
                <a:latin typeface="Arial"/>
                <a:cs typeface="Arial"/>
              </a:rPr>
              <a:t>yywrap()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25"/>
              </a:spcBef>
            </a:pPr>
            <a:r>
              <a:rPr dirty="0" sz="1100" spc="235">
                <a:solidFill>
                  <a:srgbClr val="F8F8F1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95885">
              <a:lnSpc>
                <a:spcPct val="100000"/>
              </a:lnSpc>
              <a:spcBef>
                <a:spcPts val="120"/>
              </a:spcBef>
            </a:pPr>
            <a:r>
              <a:rPr dirty="0" sz="1100" spc="80" b="1">
                <a:solidFill>
                  <a:srgbClr val="F82571"/>
                </a:solidFill>
                <a:latin typeface="Arial"/>
                <a:cs typeface="Arial"/>
              </a:rPr>
              <a:t>return</a:t>
            </a:r>
            <a:r>
              <a:rPr dirty="0" sz="1100" spc="375" b="1">
                <a:solidFill>
                  <a:srgbClr val="F82571"/>
                </a:solidFill>
                <a:latin typeface="Arial"/>
                <a:cs typeface="Arial"/>
              </a:rPr>
              <a:t> </a:t>
            </a:r>
            <a:r>
              <a:rPr dirty="0" sz="1100" spc="150">
                <a:solidFill>
                  <a:srgbClr val="F8F8F1"/>
                </a:solidFill>
                <a:latin typeface="Arial"/>
                <a:cs typeface="Arial"/>
              </a:rPr>
              <a:t>1;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dirty="0" sz="1100" spc="235">
                <a:solidFill>
                  <a:srgbClr val="F8F8F1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8150" y="457199"/>
            <a:ext cx="2630170" cy="10134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50"/>
              </a:spcBef>
            </a:pPr>
            <a:r>
              <a:rPr dirty="0" sz="850" spc="-5">
                <a:latin typeface="Carlito"/>
                <a:cs typeface="Carlito"/>
              </a:rPr>
              <a:t>Calc.y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%{</a:t>
            </a:r>
            <a:endParaRPr sz="850">
              <a:latin typeface="Carlito"/>
              <a:cs typeface="Carlito"/>
            </a:endParaRPr>
          </a:p>
          <a:p>
            <a:pPr marL="95885" marR="1513205">
              <a:lnSpc>
                <a:spcPct val="188200"/>
              </a:lnSpc>
            </a:pPr>
            <a:r>
              <a:rPr dirty="0" sz="850" spc="-5">
                <a:latin typeface="Carlito"/>
                <a:cs typeface="Carlito"/>
              </a:rPr>
              <a:t>/* Definition section </a:t>
            </a:r>
            <a:r>
              <a:rPr dirty="0" sz="850">
                <a:latin typeface="Carlito"/>
                <a:cs typeface="Carlito"/>
              </a:rPr>
              <a:t>*/  </a:t>
            </a:r>
            <a:r>
              <a:rPr dirty="0" sz="850" spc="-5">
                <a:latin typeface="Carlito"/>
                <a:cs typeface="Carlito"/>
              </a:rPr>
              <a:t>#include&lt;stdio.h&gt;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int flag=0;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%}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dirty="0" sz="850" spc="-5">
                <a:latin typeface="Carlito"/>
                <a:cs typeface="Carlito"/>
              </a:rPr>
              <a:t>%token</a:t>
            </a:r>
            <a:r>
              <a:rPr dirty="0" sz="850" spc="-10">
                <a:latin typeface="Carlito"/>
                <a:cs typeface="Carlito"/>
              </a:rPr>
              <a:t> </a:t>
            </a:r>
            <a:r>
              <a:rPr dirty="0" sz="850">
                <a:latin typeface="Carlito"/>
                <a:cs typeface="Carlito"/>
              </a:rPr>
              <a:t>NUMBER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dirty="0" sz="850" spc="-5">
                <a:latin typeface="Carlito"/>
                <a:cs typeface="Carlito"/>
              </a:rPr>
              <a:t>%left '+'</a:t>
            </a:r>
            <a:r>
              <a:rPr dirty="0" sz="850">
                <a:latin typeface="Carlito"/>
                <a:cs typeface="Carlito"/>
              </a:rPr>
              <a:t> </a:t>
            </a:r>
            <a:r>
              <a:rPr dirty="0" sz="850" spc="-5">
                <a:latin typeface="Carlito"/>
                <a:cs typeface="Carlito"/>
              </a:rPr>
              <a:t>'-'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%left '*' '/' </a:t>
            </a:r>
            <a:r>
              <a:rPr dirty="0" sz="850">
                <a:latin typeface="Carlito"/>
                <a:cs typeface="Carlito"/>
              </a:rPr>
              <a:t>'%'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%left '('</a:t>
            </a:r>
            <a:r>
              <a:rPr dirty="0" sz="850">
                <a:latin typeface="Carlito"/>
                <a:cs typeface="Carlito"/>
              </a:rPr>
              <a:t> </a:t>
            </a:r>
            <a:r>
              <a:rPr dirty="0" sz="850" spc="-5">
                <a:latin typeface="Carlito"/>
                <a:cs typeface="Carlito"/>
              </a:rPr>
              <a:t>')'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/* Rule Section</a:t>
            </a:r>
            <a:r>
              <a:rPr dirty="0" sz="850" spc="-10">
                <a:latin typeface="Carlito"/>
                <a:cs typeface="Carlito"/>
              </a:rPr>
              <a:t> </a:t>
            </a:r>
            <a:r>
              <a:rPr dirty="0" sz="850">
                <a:latin typeface="Carlito"/>
                <a:cs typeface="Carlito"/>
              </a:rPr>
              <a:t>*/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%%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ArithmeticExpression: </a:t>
            </a:r>
            <a:r>
              <a:rPr dirty="0" sz="850">
                <a:latin typeface="Carlito"/>
                <a:cs typeface="Carlito"/>
              </a:rPr>
              <a:t>E{</a:t>
            </a:r>
            <a:endParaRPr sz="850">
              <a:latin typeface="Carlito"/>
              <a:cs typeface="Carlito"/>
            </a:endParaRPr>
          </a:p>
          <a:p>
            <a:pPr marL="1010285" marR="366395">
              <a:lnSpc>
                <a:spcPct val="188200"/>
              </a:lnSpc>
            </a:pPr>
            <a:r>
              <a:rPr dirty="0" sz="850" spc="-5">
                <a:latin typeface="Carlito"/>
                <a:cs typeface="Carlito"/>
              </a:rPr>
              <a:t>printf("\nResult=%d\n", $$);  return</a:t>
            </a:r>
            <a:r>
              <a:rPr dirty="0" sz="850" spc="-10">
                <a:latin typeface="Carlito"/>
                <a:cs typeface="Carlito"/>
              </a:rPr>
              <a:t> </a:t>
            </a:r>
            <a:r>
              <a:rPr dirty="0" sz="850">
                <a:latin typeface="Carlito"/>
                <a:cs typeface="Carlito"/>
              </a:rPr>
              <a:t>0;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10102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};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E:E'+'E {$$=$1+$3;}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|E'-'E {$$=$1-$3;}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|E'*'E</a:t>
            </a:r>
            <a:r>
              <a:rPr dirty="0" sz="850" spc="-35">
                <a:latin typeface="Carlito"/>
                <a:cs typeface="Carlito"/>
              </a:rPr>
              <a:t> </a:t>
            </a:r>
            <a:r>
              <a:rPr dirty="0" sz="850" spc="-5">
                <a:latin typeface="Carlito"/>
                <a:cs typeface="Carlito"/>
              </a:rPr>
              <a:t>{$$=$1*$3;}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|E'/'E</a:t>
            </a:r>
            <a:r>
              <a:rPr dirty="0" sz="850" spc="-40">
                <a:latin typeface="Carlito"/>
                <a:cs typeface="Carlito"/>
              </a:rPr>
              <a:t> </a:t>
            </a:r>
            <a:r>
              <a:rPr dirty="0" sz="850" spc="-5">
                <a:latin typeface="Carlito"/>
                <a:cs typeface="Carlito"/>
              </a:rPr>
              <a:t>{$$=$1/$3;}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|E'%'E {$$=$1%$3;}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dirty="0" sz="850" spc="-5">
                <a:latin typeface="Carlito"/>
                <a:cs typeface="Carlito"/>
              </a:rPr>
              <a:t>|'('E')' {$$=$2;}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dirty="0" sz="850">
                <a:latin typeface="Carlito"/>
                <a:cs typeface="Carlito"/>
              </a:rPr>
              <a:t>| </a:t>
            </a:r>
            <a:r>
              <a:rPr dirty="0" sz="850" spc="-5">
                <a:latin typeface="Carlito"/>
                <a:cs typeface="Carlito"/>
              </a:rPr>
              <a:t>NUMBER {$$=$1;}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;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%%</a:t>
            </a:r>
            <a:endParaRPr sz="850">
              <a:latin typeface="Carlito"/>
              <a:cs typeface="Carlito"/>
            </a:endParaRPr>
          </a:p>
          <a:p>
            <a:pPr marL="95885" marR="1946910">
              <a:lnSpc>
                <a:spcPct val="188200"/>
              </a:lnSpc>
            </a:pPr>
            <a:r>
              <a:rPr dirty="0" sz="850" spc="-5">
                <a:latin typeface="Carlito"/>
                <a:cs typeface="Carlito"/>
              </a:rPr>
              <a:t>//driver</a:t>
            </a:r>
            <a:r>
              <a:rPr dirty="0" sz="850" spc="-60">
                <a:latin typeface="Carlito"/>
                <a:cs typeface="Carlito"/>
              </a:rPr>
              <a:t> </a:t>
            </a:r>
            <a:r>
              <a:rPr dirty="0" sz="850" spc="-5">
                <a:latin typeface="Carlito"/>
                <a:cs typeface="Carlito"/>
              </a:rPr>
              <a:t>code  void</a:t>
            </a:r>
            <a:r>
              <a:rPr dirty="0" sz="850" spc="-20">
                <a:latin typeface="Carlito"/>
                <a:cs typeface="Carlito"/>
              </a:rPr>
              <a:t> </a:t>
            </a:r>
            <a:r>
              <a:rPr dirty="0" sz="850" spc="-5">
                <a:latin typeface="Carlito"/>
                <a:cs typeface="Carlito"/>
              </a:rPr>
              <a:t>main()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{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Carlito"/>
              <a:cs typeface="Carlito"/>
            </a:endParaRPr>
          </a:p>
          <a:p>
            <a:pPr marL="95885" marR="169545">
              <a:lnSpc>
                <a:spcPct val="110000"/>
              </a:lnSpc>
            </a:pPr>
            <a:r>
              <a:rPr dirty="0" sz="850" spc="-5">
                <a:latin typeface="Carlito"/>
                <a:cs typeface="Carlito"/>
              </a:rPr>
              <a:t>printf("\nEnter Any Arithmetic Expression </a:t>
            </a:r>
            <a:r>
              <a:rPr dirty="0" sz="850">
                <a:latin typeface="Carlito"/>
                <a:cs typeface="Carlito"/>
              </a:rPr>
              <a:t>which can  </a:t>
            </a:r>
            <a:r>
              <a:rPr dirty="0" sz="850" spc="-5">
                <a:latin typeface="Carlito"/>
                <a:cs typeface="Carlito"/>
              </a:rPr>
              <a:t>have operations Addition, Subtraction, Multiplication,  Division, Modulus and Round</a:t>
            </a:r>
            <a:r>
              <a:rPr dirty="0" sz="850" spc="5">
                <a:latin typeface="Carlito"/>
                <a:cs typeface="Carlito"/>
              </a:rPr>
              <a:t> </a:t>
            </a:r>
            <a:r>
              <a:rPr dirty="0" sz="850">
                <a:latin typeface="Carlito"/>
                <a:cs typeface="Carlito"/>
              </a:rPr>
              <a:t>brackets:\n");</a:t>
            </a:r>
            <a:endParaRPr sz="850">
              <a:latin typeface="Carlito"/>
              <a:cs typeface="Carlito"/>
            </a:endParaRPr>
          </a:p>
          <a:p>
            <a:pPr marL="95885" marR="2080895">
              <a:lnSpc>
                <a:spcPct val="188200"/>
              </a:lnSpc>
              <a:spcBef>
                <a:spcPts val="5"/>
              </a:spcBef>
            </a:pPr>
            <a:r>
              <a:rPr dirty="0" sz="850" spc="-5">
                <a:latin typeface="Carlito"/>
                <a:cs typeface="Carlito"/>
              </a:rPr>
              <a:t>yyparse();  </a:t>
            </a:r>
            <a:r>
              <a:rPr dirty="0" sz="850" spc="-5">
                <a:latin typeface="Carlito"/>
                <a:cs typeface="Carlito"/>
              </a:rPr>
              <a:t>i</a:t>
            </a:r>
            <a:r>
              <a:rPr dirty="0" sz="850">
                <a:latin typeface="Carlito"/>
                <a:cs typeface="Carlito"/>
              </a:rPr>
              <a:t>f(f</a:t>
            </a:r>
            <a:r>
              <a:rPr dirty="0" sz="850" spc="-5">
                <a:latin typeface="Carlito"/>
                <a:cs typeface="Carlito"/>
              </a:rPr>
              <a:t>l</a:t>
            </a:r>
            <a:r>
              <a:rPr dirty="0" sz="850">
                <a:latin typeface="Carlito"/>
                <a:cs typeface="Carlito"/>
              </a:rPr>
              <a:t>a</a:t>
            </a:r>
            <a:r>
              <a:rPr dirty="0" sz="850" spc="-10">
                <a:latin typeface="Carlito"/>
                <a:cs typeface="Carlito"/>
              </a:rPr>
              <a:t>g</a:t>
            </a:r>
            <a:r>
              <a:rPr dirty="0" sz="850" spc="-5">
                <a:latin typeface="Carlito"/>
                <a:cs typeface="Carlito"/>
              </a:rPr>
              <a:t>==</a:t>
            </a:r>
            <a:r>
              <a:rPr dirty="0" sz="850">
                <a:latin typeface="Carlito"/>
                <a:cs typeface="Carlito"/>
              </a:rPr>
              <a:t>0)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printf("\nEntered arithmetic expression is</a:t>
            </a:r>
            <a:r>
              <a:rPr dirty="0" sz="850" spc="35">
                <a:latin typeface="Carlito"/>
                <a:cs typeface="Carlito"/>
              </a:rPr>
              <a:t> </a:t>
            </a:r>
            <a:r>
              <a:rPr dirty="0" sz="850" spc="-5">
                <a:latin typeface="Carlito"/>
                <a:cs typeface="Carlito"/>
              </a:rPr>
              <a:t>Valid\n\n");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}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void</a:t>
            </a:r>
            <a:r>
              <a:rPr dirty="0" sz="850" spc="-65">
                <a:latin typeface="Carlito"/>
                <a:cs typeface="Carlito"/>
              </a:rPr>
              <a:t> </a:t>
            </a:r>
            <a:r>
              <a:rPr dirty="0" sz="850" spc="-5">
                <a:latin typeface="Carlito"/>
                <a:cs typeface="Carlito"/>
              </a:rPr>
              <a:t>yyerror()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{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Carlito"/>
              <a:cs typeface="Carlito"/>
            </a:endParaRPr>
          </a:p>
          <a:p>
            <a:pPr marL="95885" marR="695325">
              <a:lnSpc>
                <a:spcPct val="109400"/>
              </a:lnSpc>
            </a:pPr>
            <a:r>
              <a:rPr dirty="0" sz="850" spc="-5">
                <a:latin typeface="Carlito"/>
                <a:cs typeface="Carlito"/>
              </a:rPr>
              <a:t>printf("\nEntered arithmetic expression is  Invalid\n\n");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 spc="-5">
                <a:latin typeface="Carlito"/>
                <a:cs typeface="Carlito"/>
              </a:rPr>
              <a:t>flag=1;</a:t>
            </a:r>
            <a:endParaRPr sz="8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850">
                <a:latin typeface="Carlito"/>
                <a:cs typeface="Carlito"/>
              </a:rPr>
              <a:t>}</a:t>
            </a:r>
            <a:endParaRPr sz="8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1153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Three address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code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809510"/>
            <a:ext cx="4581525" cy="93821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Carlito"/>
                <a:cs typeface="Carlito"/>
              </a:rPr>
              <a:t>#include&lt;stdio.h&gt;</a:t>
            </a:r>
            <a:endParaRPr sz="1000">
              <a:latin typeface="Carlito"/>
              <a:cs typeface="Carlito"/>
            </a:endParaRPr>
          </a:p>
          <a:p>
            <a:pPr marL="95885" marR="3522979">
              <a:lnSpc>
                <a:spcPct val="176000"/>
              </a:lnSpc>
              <a:spcBef>
                <a:spcPts val="15"/>
              </a:spcBef>
            </a:pPr>
            <a:r>
              <a:rPr dirty="0" sz="1000" spc="-10">
                <a:latin typeface="Carlito"/>
                <a:cs typeface="Carlito"/>
              </a:rPr>
              <a:t>#</a:t>
            </a:r>
            <a:r>
              <a:rPr dirty="0" sz="1000" spc="-5">
                <a:latin typeface="Carlito"/>
                <a:cs typeface="Carlito"/>
              </a:rPr>
              <a:t>inclu</a:t>
            </a:r>
            <a:r>
              <a:rPr dirty="0" sz="1000">
                <a:latin typeface="Carlito"/>
                <a:cs typeface="Carlito"/>
              </a:rPr>
              <a:t>d</a:t>
            </a:r>
            <a:r>
              <a:rPr dirty="0" sz="1000" spc="-10">
                <a:latin typeface="Carlito"/>
                <a:cs typeface="Carlito"/>
              </a:rPr>
              <a:t>e&lt;</a:t>
            </a:r>
            <a:r>
              <a:rPr dirty="0" sz="1000">
                <a:latin typeface="Carlito"/>
                <a:cs typeface="Carlito"/>
              </a:rPr>
              <a:t>s</a:t>
            </a:r>
            <a:r>
              <a:rPr dirty="0" sz="1000" spc="-5">
                <a:latin typeface="Carlito"/>
                <a:cs typeface="Carlito"/>
              </a:rPr>
              <a:t>tri</a:t>
            </a:r>
            <a:r>
              <a:rPr dirty="0" sz="1000">
                <a:latin typeface="Carlito"/>
                <a:cs typeface="Carlito"/>
              </a:rPr>
              <a:t>n</a:t>
            </a:r>
            <a:r>
              <a:rPr dirty="0" sz="1000" spc="-5">
                <a:latin typeface="Carlito"/>
                <a:cs typeface="Carlito"/>
              </a:rPr>
              <a:t>g.h&gt;  </a:t>
            </a:r>
            <a:r>
              <a:rPr dirty="0" sz="1000" spc="-5">
                <a:latin typeface="Carlito"/>
                <a:cs typeface="Carlito"/>
              </a:rPr>
              <a:t>void dm();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void as();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inti,j,l;</a:t>
            </a:r>
            <a:endParaRPr sz="1000">
              <a:latin typeface="Carlito"/>
              <a:cs typeface="Carlito"/>
            </a:endParaRPr>
          </a:p>
          <a:p>
            <a:pPr marL="95885" marR="2839085">
              <a:lnSpc>
                <a:spcPts val="2120"/>
              </a:lnSpc>
              <a:spcBef>
                <a:spcPts val="215"/>
              </a:spcBef>
            </a:pPr>
            <a:r>
              <a:rPr dirty="0" sz="1000" spc="-5">
                <a:latin typeface="Carlito"/>
                <a:cs typeface="Carlito"/>
              </a:rPr>
              <a:t>char ex[10],expr[10] ,expr1[10];  void main()</a:t>
            </a:r>
            <a:endParaRPr sz="10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695"/>
              </a:spcBef>
            </a:pP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marL="95885" marR="2145030">
              <a:lnSpc>
                <a:spcPct val="176200"/>
              </a:lnSpc>
              <a:spcBef>
                <a:spcPts val="10"/>
              </a:spcBef>
            </a:pPr>
            <a:r>
              <a:rPr dirty="0" sz="1000" spc="-5">
                <a:latin typeface="Carlito"/>
                <a:cs typeface="Carlito"/>
              </a:rPr>
              <a:t>printf("\nEnter an Arithematic Expression: </a:t>
            </a:r>
            <a:r>
              <a:rPr dirty="0" sz="1000" spc="-10">
                <a:latin typeface="Carlito"/>
                <a:cs typeface="Carlito"/>
              </a:rPr>
              <a:t>");  </a:t>
            </a:r>
            <a:r>
              <a:rPr dirty="0" sz="1000" spc="-5">
                <a:latin typeface="Carlito"/>
                <a:cs typeface="Carlito"/>
              </a:rPr>
              <a:t>scanf("%s",ex);</a:t>
            </a:r>
            <a:endParaRPr sz="1000">
              <a:latin typeface="Carlito"/>
              <a:cs typeface="Carlito"/>
            </a:endParaRPr>
          </a:p>
          <a:p>
            <a:pPr marL="95885" marR="3674745">
              <a:lnSpc>
                <a:spcPct val="176300"/>
              </a:lnSpc>
              <a:spcBef>
                <a:spcPts val="5"/>
              </a:spcBef>
            </a:pPr>
            <a:r>
              <a:rPr dirty="0" sz="1000">
                <a:latin typeface="Carlito"/>
                <a:cs typeface="Carlito"/>
              </a:rPr>
              <a:t>s</a:t>
            </a:r>
            <a:r>
              <a:rPr dirty="0" sz="1000" spc="-5">
                <a:latin typeface="Carlito"/>
                <a:cs typeface="Carlito"/>
              </a:rPr>
              <a:t>trc</a:t>
            </a:r>
            <a:r>
              <a:rPr dirty="0" sz="1000">
                <a:latin typeface="Carlito"/>
                <a:cs typeface="Carlito"/>
              </a:rPr>
              <a:t>p</a:t>
            </a:r>
            <a:r>
              <a:rPr dirty="0" sz="1000" spc="-5">
                <a:latin typeface="Carlito"/>
                <a:cs typeface="Carlito"/>
              </a:rPr>
              <a:t>y</a:t>
            </a:r>
            <a:r>
              <a:rPr dirty="0" sz="1000" spc="-10">
                <a:latin typeface="Carlito"/>
                <a:cs typeface="Carlito"/>
              </a:rPr>
              <a:t>(</a:t>
            </a:r>
            <a:r>
              <a:rPr dirty="0" sz="1000" spc="-15">
                <a:latin typeface="Carlito"/>
                <a:cs typeface="Carlito"/>
              </a:rPr>
              <a:t>e</a:t>
            </a:r>
            <a:r>
              <a:rPr dirty="0" sz="1000" spc="-10">
                <a:latin typeface="Carlito"/>
                <a:cs typeface="Carlito"/>
              </a:rPr>
              <a:t>x</a:t>
            </a:r>
            <a:r>
              <a:rPr dirty="0" sz="1000" spc="-5">
                <a:latin typeface="Carlito"/>
                <a:cs typeface="Carlito"/>
              </a:rPr>
              <a:t>pr,</a:t>
            </a:r>
            <a:r>
              <a:rPr dirty="0" sz="1000" spc="-10">
                <a:latin typeface="Carlito"/>
                <a:cs typeface="Carlito"/>
              </a:rPr>
              <a:t>ex);  </a:t>
            </a:r>
            <a:r>
              <a:rPr dirty="0" sz="1000" spc="-5">
                <a:latin typeface="Carlito"/>
                <a:cs typeface="Carlito"/>
              </a:rPr>
              <a:t>l=strlen(expr);  expr1[0]='\0';  for(i=0;i&lt;l;i++)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if(expr[i+2]=='/'||expr[i+2]=='*'){</a:t>
            </a:r>
            <a:endParaRPr sz="1000">
              <a:latin typeface="Carlito"/>
              <a:cs typeface="Carlito"/>
            </a:endParaRPr>
          </a:p>
          <a:p>
            <a:pPr marL="95885" marR="3008630">
              <a:lnSpc>
                <a:spcPts val="2120"/>
              </a:lnSpc>
              <a:spcBef>
                <a:spcPts val="219"/>
              </a:spcBef>
            </a:pPr>
            <a:r>
              <a:rPr dirty="0" sz="1000" spc="-5">
                <a:latin typeface="Carlito"/>
                <a:cs typeface="Carlito"/>
              </a:rPr>
              <a:t>if(expr[i]=='+'||expr[i]=='-') {  dm();</a:t>
            </a:r>
            <a:endParaRPr sz="10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690"/>
              </a:spcBef>
            </a:pPr>
            <a:r>
              <a:rPr dirty="0" sz="1000" spc="-5">
                <a:latin typeface="Carlito"/>
                <a:cs typeface="Carlito"/>
              </a:rPr>
              <a:t>break;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95885" marR="4233545">
              <a:lnSpc>
                <a:spcPct val="176000"/>
              </a:lnSpc>
              <a:spcBef>
                <a:spcPts val="15"/>
              </a:spcBef>
            </a:pPr>
            <a:r>
              <a:rPr dirty="0" sz="1000" spc="-10">
                <a:latin typeface="Carlito"/>
                <a:cs typeface="Carlito"/>
              </a:rPr>
              <a:t>e</a:t>
            </a:r>
            <a:r>
              <a:rPr dirty="0" sz="1000" spc="-5">
                <a:latin typeface="Carlito"/>
                <a:cs typeface="Carlito"/>
              </a:rPr>
              <a:t>l</a:t>
            </a:r>
            <a:r>
              <a:rPr dirty="0" sz="1000">
                <a:latin typeface="Carlito"/>
                <a:cs typeface="Carlito"/>
              </a:rPr>
              <a:t>s</a:t>
            </a:r>
            <a:r>
              <a:rPr dirty="0" sz="1000" spc="-10">
                <a:latin typeface="Carlito"/>
                <a:cs typeface="Carlito"/>
              </a:rPr>
              <a:t>e</a:t>
            </a:r>
            <a:r>
              <a:rPr dirty="0" sz="1000" spc="-5">
                <a:latin typeface="Carlito"/>
                <a:cs typeface="Carlito"/>
              </a:rPr>
              <a:t>{  </a:t>
            </a:r>
            <a:r>
              <a:rPr dirty="0" sz="1000" spc="-5">
                <a:latin typeface="Carlito"/>
                <a:cs typeface="Carlito"/>
              </a:rPr>
              <a:t>as();</a:t>
            </a:r>
            <a:endParaRPr sz="1000">
              <a:latin typeface="Carlito"/>
              <a:cs typeface="Carlito"/>
            </a:endParaRPr>
          </a:p>
          <a:p>
            <a:pPr marL="95885" marR="3837304">
              <a:lnSpc>
                <a:spcPct val="176300"/>
              </a:lnSpc>
              <a:spcBef>
                <a:spcPts val="10"/>
              </a:spcBef>
            </a:pPr>
            <a:r>
              <a:rPr dirty="0" sz="1000" spc="-5">
                <a:latin typeface="Carlito"/>
                <a:cs typeface="Carlito"/>
              </a:rPr>
              <a:t>break; </a:t>
            </a:r>
            <a:r>
              <a:rPr dirty="0" sz="1000" spc="-10">
                <a:latin typeface="Carlito"/>
                <a:cs typeface="Carlito"/>
              </a:rPr>
              <a:t>}}}}  </a:t>
            </a:r>
            <a:r>
              <a:rPr dirty="0" sz="1000" spc="-5">
                <a:latin typeface="Carlito"/>
                <a:cs typeface="Carlito"/>
              </a:rPr>
              <a:t>void dm() {  </a:t>
            </a:r>
            <a:r>
              <a:rPr dirty="0" sz="1000">
                <a:latin typeface="Carlito"/>
                <a:cs typeface="Carlito"/>
              </a:rPr>
              <a:t>s</a:t>
            </a:r>
            <a:r>
              <a:rPr dirty="0" sz="1000" spc="-5">
                <a:latin typeface="Carlito"/>
                <a:cs typeface="Carlito"/>
              </a:rPr>
              <a:t>trr</a:t>
            </a:r>
            <a:r>
              <a:rPr dirty="0" sz="1000" spc="-10">
                <a:latin typeface="Carlito"/>
                <a:cs typeface="Carlito"/>
              </a:rPr>
              <a:t>e</a:t>
            </a:r>
            <a:r>
              <a:rPr dirty="0" sz="1000">
                <a:latin typeface="Carlito"/>
                <a:cs typeface="Carlito"/>
              </a:rPr>
              <a:t>v</a:t>
            </a:r>
            <a:r>
              <a:rPr dirty="0" sz="1000" spc="-10">
                <a:latin typeface="Carlito"/>
                <a:cs typeface="Carlito"/>
              </a:rPr>
              <a:t>(</a:t>
            </a:r>
            <a:r>
              <a:rPr dirty="0" sz="1000" spc="-15">
                <a:latin typeface="Carlito"/>
                <a:cs typeface="Carlito"/>
              </a:rPr>
              <a:t>e</a:t>
            </a:r>
            <a:r>
              <a:rPr dirty="0" sz="1000" spc="-10">
                <a:latin typeface="Carlito"/>
                <a:cs typeface="Carlito"/>
              </a:rPr>
              <a:t>x</a:t>
            </a:r>
            <a:r>
              <a:rPr dirty="0" sz="1000" spc="-5">
                <a:latin typeface="Carlito"/>
                <a:cs typeface="Carlito"/>
              </a:rPr>
              <a:t>pr);  </a:t>
            </a:r>
            <a:r>
              <a:rPr dirty="0" sz="1000" spc="-5">
                <a:latin typeface="Carlito"/>
                <a:cs typeface="Carlito"/>
              </a:rPr>
              <a:t>j=l-i-1;</a:t>
            </a:r>
            <a:endParaRPr sz="1000">
              <a:latin typeface="Carlito"/>
              <a:cs typeface="Carlito"/>
            </a:endParaRPr>
          </a:p>
          <a:p>
            <a:pPr marL="95885" marR="3390900">
              <a:lnSpc>
                <a:spcPts val="2130"/>
              </a:lnSpc>
              <a:spcBef>
                <a:spcPts val="204"/>
              </a:spcBef>
            </a:pPr>
            <a:r>
              <a:rPr dirty="0" sz="1000">
                <a:latin typeface="Carlito"/>
                <a:cs typeface="Carlito"/>
              </a:rPr>
              <a:t>s</a:t>
            </a:r>
            <a:r>
              <a:rPr dirty="0" sz="1000" spc="-5">
                <a:latin typeface="Carlito"/>
                <a:cs typeface="Carlito"/>
              </a:rPr>
              <a:t>tr</a:t>
            </a:r>
            <a:r>
              <a:rPr dirty="0" sz="1000">
                <a:latin typeface="Carlito"/>
                <a:cs typeface="Carlito"/>
              </a:rPr>
              <a:t>n</a:t>
            </a:r>
            <a:r>
              <a:rPr dirty="0" sz="1000" spc="-5">
                <a:latin typeface="Carlito"/>
                <a:cs typeface="Carlito"/>
              </a:rPr>
              <a:t>cat</a:t>
            </a:r>
            <a:r>
              <a:rPr dirty="0" sz="1000" spc="-10">
                <a:latin typeface="Carlito"/>
                <a:cs typeface="Carlito"/>
              </a:rPr>
              <a:t>(</a:t>
            </a:r>
            <a:r>
              <a:rPr dirty="0" sz="1000" spc="-15">
                <a:latin typeface="Carlito"/>
                <a:cs typeface="Carlito"/>
              </a:rPr>
              <a:t>e</a:t>
            </a:r>
            <a:r>
              <a:rPr dirty="0" sz="1000" spc="-10">
                <a:latin typeface="Carlito"/>
                <a:cs typeface="Carlito"/>
              </a:rPr>
              <a:t>x</a:t>
            </a:r>
            <a:r>
              <a:rPr dirty="0" sz="1000" spc="-5">
                <a:latin typeface="Carlito"/>
                <a:cs typeface="Carlito"/>
              </a:rPr>
              <a:t>p</a:t>
            </a:r>
            <a:r>
              <a:rPr dirty="0" sz="1000">
                <a:latin typeface="Carlito"/>
                <a:cs typeface="Carlito"/>
              </a:rPr>
              <a:t>r</a:t>
            </a:r>
            <a:r>
              <a:rPr dirty="0" sz="1000" spc="-5">
                <a:latin typeface="Carlito"/>
                <a:cs typeface="Carlito"/>
              </a:rPr>
              <a:t>1,expr,</a:t>
            </a:r>
            <a:r>
              <a:rPr dirty="0" sz="1000" spc="-10">
                <a:latin typeface="Carlito"/>
                <a:cs typeface="Carlito"/>
              </a:rPr>
              <a:t>j);  </a:t>
            </a:r>
            <a:r>
              <a:rPr dirty="0" sz="1000" spc="-5">
                <a:latin typeface="Carlito"/>
                <a:cs typeface="Carlito"/>
              </a:rPr>
              <a:t>strrev(expr1);</a:t>
            </a:r>
            <a:endParaRPr sz="10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695"/>
              </a:spcBef>
            </a:pPr>
            <a:r>
              <a:rPr dirty="0" sz="1000" spc="-5">
                <a:latin typeface="Carlito"/>
                <a:cs typeface="Carlito"/>
              </a:rPr>
              <a:t>printf("Three Address</a:t>
            </a:r>
            <a:r>
              <a:rPr dirty="0" sz="1000" spc="2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Code:\nt1=%s\nt2=%c%ct1\nx=t2\n",expr1,expr[j+1],expr[j]);</a:t>
            </a:r>
            <a:endParaRPr sz="100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95885" marR="3264535">
              <a:lnSpc>
                <a:spcPts val="2120"/>
              </a:lnSpc>
              <a:spcBef>
                <a:spcPts val="215"/>
              </a:spcBef>
            </a:pPr>
            <a:r>
              <a:rPr dirty="0" sz="1000" spc="-5">
                <a:latin typeface="Carlito"/>
                <a:cs typeface="Carlito"/>
              </a:rPr>
              <a:t>void as() {  strncat(expr1,expr,i+2);  printf("Three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Address</a:t>
            </a:r>
            <a:endParaRPr sz="1000">
              <a:latin typeface="Carlito"/>
              <a:cs typeface="Carlito"/>
            </a:endParaRPr>
          </a:p>
          <a:p>
            <a:pPr marL="95885">
              <a:lnSpc>
                <a:spcPts val="1090"/>
              </a:lnSpc>
            </a:pPr>
            <a:r>
              <a:rPr dirty="0" sz="1000" spc="-5">
                <a:latin typeface="Carlito"/>
                <a:cs typeface="Carlito"/>
              </a:rPr>
              <a:t>Code:\nt1=%s\nt2=t1%c%c\nx=t2\n",expr1,expr[i+2],expr[i+3]);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Carlito"/>
              <a:cs typeface="Carlito"/>
            </a:endParaRPr>
          </a:p>
          <a:p>
            <a:pPr marL="95885">
              <a:lnSpc>
                <a:spcPct val="100000"/>
              </a:lnSpc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20002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rlito"/>
                <a:cs typeface="Carlito"/>
              </a:rPr>
              <a:t>Symbol table for </a:t>
            </a:r>
            <a:r>
              <a:rPr dirty="0" sz="1100" b="1">
                <a:latin typeface="Carlito"/>
                <a:cs typeface="Carlito"/>
              </a:rPr>
              <a:t>2 </a:t>
            </a:r>
            <a:r>
              <a:rPr dirty="0" sz="1100" spc="-5" b="1">
                <a:latin typeface="Carlito"/>
                <a:cs typeface="Carlito"/>
              </a:rPr>
              <a:t>pass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assembler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944765"/>
            <a:ext cx="6096000" cy="8874760"/>
          </a:xfrm>
          <a:custGeom>
            <a:avLst/>
            <a:gdLst/>
            <a:ahLst/>
            <a:cxnLst/>
            <a:rect l="l" t="t" r="r" b="b"/>
            <a:pathLst>
              <a:path w="6096000" h="8874760">
                <a:moveTo>
                  <a:pt x="0" y="8874760"/>
                </a:moveTo>
                <a:lnTo>
                  <a:pt x="6096000" y="8874760"/>
                </a:lnTo>
                <a:lnTo>
                  <a:pt x="6096000" y="0"/>
                </a:lnTo>
                <a:lnTo>
                  <a:pt x="0" y="0"/>
                </a:lnTo>
                <a:lnTo>
                  <a:pt x="0" y="88747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0512" y="1147317"/>
            <a:ext cx="5663565" cy="822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1350"/>
              </a:lnSpc>
              <a:spcBef>
                <a:spcPts val="100"/>
              </a:spcBef>
            </a:pPr>
            <a:r>
              <a:rPr dirty="0" sz="1150" spc="-5">
                <a:latin typeface="Times New Roman"/>
                <a:cs typeface="Times New Roman"/>
              </a:rPr>
              <a:t>instructions=[[" ","START","200","</a:t>
            </a:r>
            <a:r>
              <a:rPr dirty="0" sz="1150">
                <a:latin typeface="Times New Roman"/>
                <a:cs typeface="Times New Roman"/>
              </a:rPr>
              <a:t> "],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150">
                <a:latin typeface="Times New Roman"/>
                <a:cs typeface="Times New Roman"/>
              </a:rPr>
              <a:t>[" </a:t>
            </a:r>
            <a:r>
              <a:rPr dirty="0" sz="1150" spc="-5">
                <a:latin typeface="Times New Roman"/>
                <a:cs typeface="Times New Roman"/>
              </a:rPr>
              <a:t>","MOVER","AREG,","DATA"],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dirty="0" sz="1150">
                <a:latin typeface="Times New Roman"/>
                <a:cs typeface="Times New Roman"/>
              </a:rPr>
              <a:t>[" </a:t>
            </a:r>
            <a:r>
              <a:rPr dirty="0" sz="1150" spc="-5">
                <a:latin typeface="Times New Roman"/>
                <a:cs typeface="Times New Roman"/>
              </a:rPr>
              <a:t>","MOVER","BREG,","=4"],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dirty="0" sz="1150" spc="-5">
                <a:latin typeface="Times New Roman"/>
                <a:cs typeface="Times New Roman"/>
              </a:rPr>
              <a:t>["X","EQU","10","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"],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150">
                <a:latin typeface="Times New Roman"/>
                <a:cs typeface="Times New Roman"/>
              </a:rPr>
              <a:t>[" </a:t>
            </a:r>
            <a:r>
              <a:rPr dirty="0" sz="1150" spc="-5">
                <a:latin typeface="Times New Roman"/>
                <a:cs typeface="Times New Roman"/>
              </a:rPr>
              <a:t>","LTORG"," </a:t>
            </a:r>
            <a:r>
              <a:rPr dirty="0" sz="1150">
                <a:latin typeface="Times New Roman"/>
                <a:cs typeface="Times New Roman"/>
              </a:rPr>
              <a:t>","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"],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150" spc="-5">
                <a:latin typeface="Times New Roman"/>
                <a:cs typeface="Times New Roman"/>
              </a:rPr>
              <a:t>["DATA","DC","5","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"],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150" spc="-5">
                <a:latin typeface="Times New Roman"/>
                <a:cs typeface="Times New Roman"/>
              </a:rPr>
              <a:t>["ST","DS","10","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"],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dirty="0" sz="1150">
                <a:latin typeface="Times New Roman"/>
                <a:cs typeface="Times New Roman"/>
              </a:rPr>
              <a:t>[" </a:t>
            </a:r>
            <a:r>
              <a:rPr dirty="0" sz="1150" spc="-5">
                <a:latin typeface="Times New Roman"/>
                <a:cs typeface="Times New Roman"/>
              </a:rPr>
              <a:t>","MOVER","BREG,","=5"],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dirty="0" sz="1150">
                <a:latin typeface="Times New Roman"/>
                <a:cs typeface="Times New Roman"/>
              </a:rPr>
              <a:t>[" </a:t>
            </a:r>
            <a:r>
              <a:rPr dirty="0" sz="1150" spc="-5">
                <a:latin typeface="Times New Roman"/>
                <a:cs typeface="Times New Roman"/>
              </a:rPr>
              <a:t>","END"," </a:t>
            </a:r>
            <a:r>
              <a:rPr dirty="0" sz="1150">
                <a:latin typeface="Times New Roman"/>
                <a:cs typeface="Times New Roman"/>
              </a:rPr>
              <a:t>"," "]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]</a:t>
            </a:r>
            <a:endParaRPr sz="1150">
              <a:latin typeface="Times New Roman"/>
              <a:cs typeface="Times New Roman"/>
            </a:endParaRPr>
          </a:p>
          <a:p>
            <a:pPr marL="12700" marR="3910965">
              <a:lnSpc>
                <a:spcPts val="1320"/>
              </a:lnSpc>
              <a:spcBef>
                <a:spcPts val="70"/>
              </a:spcBef>
            </a:pPr>
            <a:r>
              <a:rPr dirty="0" sz="1150" spc="-5">
                <a:latin typeface="Times New Roman"/>
                <a:cs typeface="Times New Roman"/>
              </a:rPr>
              <a:t>LocationCounter=[]  LC=int(instructions[0][2])  LocationCounter.append(LC)  </a:t>
            </a:r>
            <a:r>
              <a:rPr dirty="0" sz="1150">
                <a:latin typeface="Times New Roman"/>
                <a:cs typeface="Times New Roman"/>
              </a:rPr>
              <a:t>for i in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-5">
                <a:latin typeface="Times New Roman"/>
                <a:cs typeface="Times New Roman"/>
              </a:rPr>
              <a:t>instructions[1:]: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dirty="0" sz="1150" spc="-5">
                <a:latin typeface="Times New Roman"/>
                <a:cs typeface="Times New Roman"/>
              </a:rPr>
              <a:t>LocationCounter.append(LC)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dirty="0" sz="1150" spc="-5">
                <a:latin typeface="Times New Roman"/>
                <a:cs typeface="Times New Roman"/>
              </a:rPr>
              <a:t>if(i[1]=="EQU"):</a:t>
            </a:r>
            <a:endParaRPr sz="1150">
              <a:latin typeface="Times New Roman"/>
              <a:cs typeface="Times New Roman"/>
            </a:endParaRPr>
          </a:p>
          <a:p>
            <a:pPr marL="12700" marR="4628515">
              <a:lnSpc>
                <a:spcPts val="1320"/>
              </a:lnSpc>
              <a:spcBef>
                <a:spcPts val="65"/>
              </a:spcBef>
            </a:pPr>
            <a:r>
              <a:rPr dirty="0" sz="1150" spc="-5">
                <a:latin typeface="Times New Roman"/>
                <a:cs typeface="Times New Roman"/>
              </a:rPr>
              <a:t>continue  </a:t>
            </a:r>
            <a:r>
              <a:rPr dirty="0" sz="1150">
                <a:latin typeface="Times New Roman"/>
                <a:cs typeface="Times New Roman"/>
              </a:rPr>
              <a:t>elif</a:t>
            </a:r>
            <a:r>
              <a:rPr dirty="0" sz="1150" spc="-15">
                <a:latin typeface="Times New Roman"/>
                <a:cs typeface="Times New Roman"/>
              </a:rPr>
              <a:t>(</a:t>
            </a:r>
            <a:r>
              <a:rPr dirty="0" sz="1150">
                <a:latin typeface="Times New Roman"/>
                <a:cs typeface="Times New Roman"/>
              </a:rPr>
              <a:t>i[1]==</a:t>
            </a:r>
            <a:r>
              <a:rPr dirty="0" sz="1150" spc="-5">
                <a:latin typeface="Times New Roman"/>
                <a:cs typeface="Times New Roman"/>
              </a:rPr>
              <a:t>"</a:t>
            </a:r>
            <a:r>
              <a:rPr dirty="0" sz="1150" spc="-5">
                <a:latin typeface="Times New Roman"/>
                <a:cs typeface="Times New Roman"/>
              </a:rPr>
              <a:t>DS</a:t>
            </a:r>
            <a:r>
              <a:rPr dirty="0" sz="1150">
                <a:latin typeface="Times New Roman"/>
                <a:cs typeface="Times New Roman"/>
              </a:rPr>
              <a:t>"):</a:t>
            </a:r>
            <a:endParaRPr sz="1150">
              <a:latin typeface="Times New Roman"/>
              <a:cs typeface="Times New Roman"/>
            </a:endParaRPr>
          </a:p>
          <a:p>
            <a:pPr marL="12700" marR="4827905">
              <a:lnSpc>
                <a:spcPts val="1320"/>
              </a:lnSpc>
            </a:pPr>
            <a:r>
              <a:rPr dirty="0" sz="1150">
                <a:latin typeface="Times New Roman"/>
                <a:cs typeface="Times New Roman"/>
              </a:rPr>
              <a:t>LC+</a:t>
            </a:r>
            <a:r>
              <a:rPr dirty="0" sz="1150" spc="-5">
                <a:latin typeface="Times New Roman"/>
                <a:cs typeface="Times New Roman"/>
              </a:rPr>
              <a:t>=</a:t>
            </a:r>
            <a:r>
              <a:rPr dirty="0" sz="1150">
                <a:latin typeface="Times New Roman"/>
                <a:cs typeface="Times New Roman"/>
              </a:rPr>
              <a:t>int</a:t>
            </a:r>
            <a:r>
              <a:rPr dirty="0" sz="1150" spc="-15">
                <a:latin typeface="Times New Roman"/>
                <a:cs typeface="Times New Roman"/>
              </a:rPr>
              <a:t>(</a:t>
            </a:r>
            <a:r>
              <a:rPr dirty="0" sz="1150">
                <a:latin typeface="Times New Roman"/>
                <a:cs typeface="Times New Roman"/>
              </a:rPr>
              <a:t>i[2])  </a:t>
            </a:r>
            <a:r>
              <a:rPr dirty="0" sz="1150" spc="-5">
                <a:latin typeface="Times New Roman"/>
                <a:cs typeface="Times New Roman"/>
              </a:rPr>
              <a:t>else: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dirty="0" sz="1150">
                <a:latin typeface="Times New Roman"/>
                <a:cs typeface="Times New Roman"/>
              </a:rPr>
              <a:t>LC+=1</a:t>
            </a:r>
            <a:endParaRPr sz="1150">
              <a:latin typeface="Times New Roman"/>
              <a:cs typeface="Times New Roman"/>
            </a:endParaRPr>
          </a:p>
          <a:p>
            <a:pPr marL="12700" marR="4206875">
              <a:lnSpc>
                <a:spcPts val="1320"/>
              </a:lnSpc>
              <a:spcBef>
                <a:spcPts val="65"/>
              </a:spcBef>
            </a:pPr>
            <a:r>
              <a:rPr dirty="0" sz="1150" spc="-5">
                <a:latin typeface="Times New Roman"/>
                <a:cs typeface="Times New Roman"/>
              </a:rPr>
              <a:t>#print(LocationCounter)  SymbolTable=[]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</a:pPr>
            <a:r>
              <a:rPr dirty="0" sz="1150">
                <a:latin typeface="Times New Roman"/>
                <a:cs typeface="Times New Roman"/>
              </a:rPr>
              <a:t>for i in</a:t>
            </a:r>
            <a:r>
              <a:rPr dirty="0" sz="1150" spc="-5">
                <a:latin typeface="Times New Roman"/>
                <a:cs typeface="Times New Roman"/>
              </a:rPr>
              <a:t> range(len(instructions)):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dirty="0" sz="1150">
                <a:latin typeface="Times New Roman"/>
                <a:cs typeface="Times New Roman"/>
              </a:rPr>
              <a:t>temp=[]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dirty="0" sz="1150">
                <a:latin typeface="Times New Roman"/>
                <a:cs typeface="Times New Roman"/>
              </a:rPr>
              <a:t>if</a:t>
            </a:r>
            <a:r>
              <a:rPr dirty="0" sz="1150" spc="-5">
                <a:latin typeface="Times New Roman"/>
                <a:cs typeface="Times New Roman"/>
              </a:rPr>
              <a:t> instructions[i][1]=="EQU":</a:t>
            </a:r>
            <a:endParaRPr sz="1150">
              <a:latin typeface="Times New Roman"/>
              <a:cs typeface="Times New Roman"/>
            </a:endParaRPr>
          </a:p>
          <a:p>
            <a:pPr marL="12700" marR="3554729">
              <a:lnSpc>
                <a:spcPct val="95700"/>
              </a:lnSpc>
              <a:spcBef>
                <a:spcPts val="30"/>
              </a:spcBef>
            </a:pPr>
            <a:r>
              <a:rPr dirty="0" sz="1150" spc="-5">
                <a:latin typeface="Times New Roman"/>
                <a:cs typeface="Times New Roman"/>
              </a:rPr>
              <a:t>temp.append(instructions[i][0])  temp.append(int(instructions[i][2]))  SymbolTable.append(temp)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ts val="1330"/>
              </a:lnSpc>
              <a:spcBef>
                <a:spcPts val="25"/>
              </a:spcBef>
            </a:pPr>
            <a:r>
              <a:rPr dirty="0" sz="1150">
                <a:latin typeface="Times New Roman"/>
                <a:cs typeface="Times New Roman"/>
              </a:rPr>
              <a:t>elif </a:t>
            </a:r>
            <a:r>
              <a:rPr dirty="0" sz="1150" spc="-5">
                <a:latin typeface="Times New Roman"/>
                <a:cs typeface="Times New Roman"/>
              </a:rPr>
              <a:t>instructions[i][0]==" </a:t>
            </a:r>
            <a:r>
              <a:rPr dirty="0" sz="1150">
                <a:latin typeface="Times New Roman"/>
                <a:cs typeface="Times New Roman"/>
              </a:rPr>
              <a:t>" and </a:t>
            </a:r>
            <a:r>
              <a:rPr dirty="0" sz="1150" spc="-5">
                <a:latin typeface="Times New Roman"/>
                <a:cs typeface="Times New Roman"/>
              </a:rPr>
              <a:t>instructions[i][3]!=" </a:t>
            </a:r>
            <a:r>
              <a:rPr dirty="0" sz="1150">
                <a:latin typeface="Times New Roman"/>
                <a:cs typeface="Times New Roman"/>
              </a:rPr>
              <a:t>" and (not </a:t>
            </a:r>
            <a:r>
              <a:rPr dirty="0" sz="1150" spc="-5">
                <a:latin typeface="Times New Roman"/>
                <a:cs typeface="Times New Roman"/>
              </a:rPr>
              <a:t>instructions[i][3].startswith("=")):  temp.append(instructions[i][3])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</a:pPr>
            <a:r>
              <a:rPr dirty="0" sz="1150" spc="-5">
                <a:latin typeface="Times New Roman"/>
                <a:cs typeface="Times New Roman"/>
              </a:rPr>
              <a:t>SymbolTable.append(temp)</a:t>
            </a:r>
            <a:endParaRPr sz="1150">
              <a:latin typeface="Times New Roman"/>
              <a:cs typeface="Times New Roman"/>
            </a:endParaRPr>
          </a:p>
          <a:p>
            <a:pPr marL="12700" marR="1528445">
              <a:lnSpc>
                <a:spcPts val="1320"/>
              </a:lnSpc>
              <a:spcBef>
                <a:spcPts val="65"/>
              </a:spcBef>
            </a:pPr>
            <a:r>
              <a:rPr dirty="0" sz="1150">
                <a:latin typeface="Times New Roman"/>
                <a:cs typeface="Times New Roman"/>
              </a:rPr>
              <a:t>elif </a:t>
            </a:r>
            <a:r>
              <a:rPr dirty="0" sz="1150" spc="-5">
                <a:latin typeface="Times New Roman"/>
                <a:cs typeface="Times New Roman"/>
              </a:rPr>
              <a:t>instructions[i][0]!=" </a:t>
            </a:r>
            <a:r>
              <a:rPr dirty="0" sz="1150">
                <a:latin typeface="Times New Roman"/>
                <a:cs typeface="Times New Roman"/>
              </a:rPr>
              <a:t>" and </a:t>
            </a:r>
            <a:r>
              <a:rPr dirty="0" sz="1150" spc="-5">
                <a:latin typeface="Times New Roman"/>
                <a:cs typeface="Times New Roman"/>
              </a:rPr>
              <a:t>[instructions[i][0]] not </a:t>
            </a:r>
            <a:r>
              <a:rPr dirty="0" sz="1150">
                <a:latin typeface="Times New Roman"/>
                <a:cs typeface="Times New Roman"/>
              </a:rPr>
              <a:t>in </a:t>
            </a:r>
            <a:r>
              <a:rPr dirty="0" sz="1150" spc="-5">
                <a:latin typeface="Times New Roman"/>
                <a:cs typeface="Times New Roman"/>
              </a:rPr>
              <a:t>SymbolTable:  temp.append(instructions[i][0])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dirty="0" sz="1150" spc="-5">
                <a:latin typeface="Times New Roman"/>
                <a:cs typeface="Times New Roman"/>
              </a:rPr>
              <a:t>temp.append(LocationCounter[i])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dirty="0" sz="1150" spc="-5">
                <a:latin typeface="Times New Roman"/>
                <a:cs typeface="Times New Roman"/>
              </a:rPr>
              <a:t>SymbolTable.append(temp)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dirty="0" sz="1150">
                <a:latin typeface="Carlito"/>
                <a:cs typeface="Carlito"/>
              </a:rPr>
              <a:t>elif </a:t>
            </a:r>
            <a:r>
              <a:rPr dirty="0" sz="1150" spc="-5">
                <a:latin typeface="Carlito"/>
                <a:cs typeface="Carlito"/>
              </a:rPr>
              <a:t>instructions[i][0]!=" </a:t>
            </a:r>
            <a:r>
              <a:rPr dirty="0" sz="1150">
                <a:latin typeface="Carlito"/>
                <a:cs typeface="Carlito"/>
              </a:rPr>
              <a:t>" </a:t>
            </a:r>
            <a:r>
              <a:rPr dirty="0" sz="1150" spc="-5">
                <a:latin typeface="Carlito"/>
                <a:cs typeface="Carlito"/>
              </a:rPr>
              <a:t>and [instructions[i][0]] </a:t>
            </a:r>
            <a:r>
              <a:rPr dirty="0" sz="1150">
                <a:latin typeface="Carlito"/>
                <a:cs typeface="Carlito"/>
              </a:rPr>
              <a:t>in</a:t>
            </a:r>
            <a:r>
              <a:rPr dirty="0" sz="1150" spc="15">
                <a:latin typeface="Carlito"/>
                <a:cs typeface="Carlito"/>
              </a:rPr>
              <a:t> </a:t>
            </a:r>
            <a:r>
              <a:rPr dirty="0" sz="1150" spc="-5">
                <a:latin typeface="Carlito"/>
                <a:cs typeface="Carlito"/>
              </a:rPr>
              <a:t>SymbolTable:</a:t>
            </a:r>
            <a:endParaRPr sz="1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arlito"/>
              <a:cs typeface="Carlito"/>
            </a:endParaRPr>
          </a:p>
          <a:p>
            <a:pPr marL="12700" marR="744855">
              <a:lnSpc>
                <a:spcPts val="1320"/>
              </a:lnSpc>
            </a:pPr>
            <a:r>
              <a:rPr dirty="0" sz="1150" spc="-5">
                <a:latin typeface="Times New Roman"/>
                <a:cs typeface="Times New Roman"/>
              </a:rPr>
              <a:t>SymbolTable[SymbolTable.index([instructions[i][0]])].append(LocationCounter[i])  #print(SymbolTable)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</a:pPr>
            <a:r>
              <a:rPr dirty="0" sz="1150">
                <a:latin typeface="Times New Roman"/>
                <a:cs typeface="Times New Roman"/>
              </a:rPr>
              <a:t>print(" </a:t>
            </a:r>
            <a:r>
              <a:rPr dirty="0" sz="1150" spc="-5">
                <a:latin typeface="Times New Roman"/>
                <a:cs typeface="Times New Roman"/>
              </a:rPr>
              <a:t>Symbol Table</a:t>
            </a:r>
            <a:r>
              <a:rPr dirty="0" sz="1150">
                <a:latin typeface="Times New Roman"/>
                <a:cs typeface="Times New Roman"/>
              </a:rPr>
              <a:t> ")</a:t>
            </a:r>
            <a:endParaRPr sz="1150">
              <a:latin typeface="Times New Roman"/>
              <a:cs typeface="Times New Roman"/>
            </a:endParaRPr>
          </a:p>
          <a:p>
            <a:pPr marL="12700" marR="3543300">
              <a:lnSpc>
                <a:spcPts val="1330"/>
              </a:lnSpc>
              <a:spcBef>
                <a:spcPts val="60"/>
              </a:spcBef>
              <a:tabLst>
                <a:tab pos="2003425" algn="l"/>
              </a:tabLst>
            </a:pPr>
            <a:r>
              <a:rPr dirty="0" sz="1150">
                <a:latin typeface="Times New Roman"/>
                <a:cs typeface="Times New Roman"/>
              </a:rPr>
              <a:t>print</a:t>
            </a:r>
            <a:r>
              <a:rPr dirty="0" sz="1150">
                <a:latin typeface="Times New Roman"/>
                <a:cs typeface="Times New Roman"/>
              </a:rPr>
              <a:t>("</a:t>
            </a:r>
            <a:r>
              <a:rPr dirty="0" u="dash" sz="1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50">
                <a:latin typeface="Times New Roman"/>
                <a:cs typeface="Times New Roman"/>
              </a:rPr>
              <a:t>")  </a:t>
            </a:r>
            <a:r>
              <a:rPr dirty="0" sz="1150">
                <a:latin typeface="Times New Roman"/>
                <a:cs typeface="Times New Roman"/>
              </a:rPr>
              <a:t>count=0</a:t>
            </a:r>
            <a:endParaRPr sz="1150">
              <a:latin typeface="Times New Roman"/>
              <a:cs typeface="Times New Roman"/>
            </a:endParaRPr>
          </a:p>
          <a:p>
            <a:pPr marL="12700" marR="3079750">
              <a:lnSpc>
                <a:spcPts val="1320"/>
              </a:lnSpc>
              <a:tabLst>
                <a:tab pos="2003425" algn="l"/>
              </a:tabLst>
            </a:pPr>
            <a:r>
              <a:rPr dirty="0" sz="1150">
                <a:latin typeface="Times New Roman"/>
                <a:cs typeface="Times New Roman"/>
              </a:rPr>
              <a:t>length=1  </a:t>
            </a:r>
            <a:r>
              <a:rPr dirty="0" sz="1150" spc="-5">
                <a:latin typeface="Times New Roman"/>
                <a:cs typeface="Times New Roman"/>
              </a:rPr>
              <a:t>print("|Index\t|Symbol\t|Address|Length\t|")  </a:t>
            </a:r>
            <a:r>
              <a:rPr dirty="0" sz="1150">
                <a:latin typeface="Times New Roman"/>
                <a:cs typeface="Times New Roman"/>
              </a:rPr>
              <a:t>print("</a:t>
            </a:r>
            <a:r>
              <a:rPr dirty="0" u="dash" sz="1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150">
                <a:latin typeface="Times New Roman"/>
                <a:cs typeface="Times New Roman"/>
              </a:rPr>
              <a:t>")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dirty="0" sz="1150">
                <a:latin typeface="Times New Roman"/>
                <a:cs typeface="Times New Roman"/>
              </a:rPr>
              <a:t>for i in</a:t>
            </a:r>
            <a:r>
              <a:rPr dirty="0" sz="1150" spc="-5">
                <a:latin typeface="Times New Roman"/>
                <a:cs typeface="Times New Roman"/>
              </a:rPr>
              <a:t> SymbolTable:</a:t>
            </a:r>
            <a:endParaRPr sz="1150">
              <a:latin typeface="Times New Roman"/>
              <a:cs typeface="Times New Roman"/>
            </a:endParaRPr>
          </a:p>
          <a:p>
            <a:pPr marL="12700" marR="2476500">
              <a:lnSpc>
                <a:spcPts val="1320"/>
              </a:lnSpc>
              <a:spcBef>
                <a:spcPts val="70"/>
              </a:spcBef>
            </a:pPr>
            <a:r>
              <a:rPr dirty="0" sz="1150" spc="-5">
                <a:latin typeface="Times New Roman"/>
                <a:cs typeface="Times New Roman"/>
              </a:rPr>
              <a:t>print("|%d\t|%s\t|%d\t|%d\t|"%(count,i[0],i[1],length))  </a:t>
            </a:r>
            <a:r>
              <a:rPr dirty="0" sz="1150">
                <a:latin typeface="Times New Roman"/>
                <a:cs typeface="Times New Roman"/>
              </a:rPr>
              <a:t>count+=1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  <a:tabLst>
                <a:tab pos="1877060" algn="l"/>
              </a:tabLst>
            </a:pPr>
            <a:r>
              <a:rPr dirty="0" sz="1150" spc="-5">
                <a:latin typeface="Carlito"/>
                <a:cs typeface="Carlito"/>
              </a:rPr>
              <a:t>print("</a:t>
            </a:r>
            <a:r>
              <a:rPr dirty="0" u="dash" sz="115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dirty="0" sz="1150" spc="5">
                <a:latin typeface="Carlito"/>
                <a:cs typeface="Carlito"/>
              </a:rPr>
              <a:t>")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80"/>
            <a:ext cx="19335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Literal </a:t>
            </a:r>
            <a:r>
              <a:rPr dirty="0" sz="1100" spc="-5" b="1">
                <a:latin typeface="Carlito"/>
                <a:cs typeface="Carlito"/>
              </a:rPr>
              <a:t>table for </a:t>
            </a:r>
            <a:r>
              <a:rPr dirty="0" sz="1100" b="1">
                <a:latin typeface="Carlito"/>
                <a:cs typeface="Carlito"/>
              </a:rPr>
              <a:t>2 </a:t>
            </a:r>
            <a:r>
              <a:rPr dirty="0" sz="1100" spc="-5" b="1">
                <a:latin typeface="Carlito"/>
                <a:cs typeface="Carlito"/>
              </a:rPr>
              <a:t>pass</a:t>
            </a:r>
            <a:r>
              <a:rPr dirty="0" sz="1100" spc="-60" b="1">
                <a:latin typeface="Carlito"/>
                <a:cs typeface="Carlito"/>
              </a:rPr>
              <a:t> </a:t>
            </a:r>
            <a:r>
              <a:rPr dirty="0" sz="1100" spc="-5" b="1">
                <a:latin typeface="Carlito"/>
                <a:cs typeface="Carlito"/>
              </a:rPr>
              <a:t>assembler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04645"/>
            <a:ext cx="5534025" cy="45516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5885">
              <a:lnSpc>
                <a:spcPts val="129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lc=0</a:t>
            </a:r>
            <a:endParaRPr sz="1100">
              <a:latin typeface="Arial"/>
              <a:cs typeface="Arial"/>
            </a:endParaRPr>
          </a:p>
          <a:p>
            <a:pPr marL="95885" marR="999490">
              <a:lnSpc>
                <a:spcPts val="127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ins=["START 200","MOVER AREG,DATA","MOVER BREG,=4","X EQU  10","LTORG","DATA DC 5","ST </a:t>
            </a:r>
            <a:r>
              <a:rPr dirty="0" sz="1100">
                <a:latin typeface="Arial"/>
                <a:cs typeface="Arial"/>
              </a:rPr>
              <a:t>DS </a:t>
            </a:r>
            <a:r>
              <a:rPr dirty="0" sz="1100" spc="-5">
                <a:latin typeface="Arial"/>
                <a:cs typeface="Arial"/>
              </a:rPr>
              <a:t>10","MOVER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BREG,=5","END"]</a:t>
            </a:r>
            <a:endParaRPr sz="1100">
              <a:latin typeface="Arial"/>
              <a:cs typeface="Arial"/>
            </a:endParaRPr>
          </a:p>
          <a:p>
            <a:pPr marL="95885">
              <a:lnSpc>
                <a:spcPts val="1205"/>
              </a:lnSpc>
            </a:pPr>
            <a:r>
              <a:rPr dirty="0" sz="1100" spc="-5">
                <a:latin typeface="Arial"/>
                <a:cs typeface="Arial"/>
              </a:rPr>
              <a:t>inst,addr=ins[0].split("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")</a:t>
            </a:r>
            <a:endParaRPr sz="1100">
              <a:latin typeface="Arial"/>
              <a:cs typeface="Arial"/>
            </a:endParaRPr>
          </a:p>
          <a:p>
            <a:pPr marL="95885" marR="4290060">
              <a:lnSpc>
                <a:spcPts val="1260"/>
              </a:lnSpc>
              <a:spcBef>
                <a:spcPts val="70"/>
              </a:spcBef>
            </a:pPr>
            <a:r>
              <a:rPr dirty="0" sz="1100" spc="-10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f</a:t>
            </a:r>
            <a:r>
              <a:rPr dirty="0" sz="1100">
                <a:latin typeface="Arial"/>
                <a:cs typeface="Arial"/>
              </a:rPr>
              <a:t>(</a:t>
            </a:r>
            <a:r>
              <a:rPr dirty="0" sz="1100" spc="-10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nst</a:t>
            </a:r>
            <a:r>
              <a:rPr dirty="0" sz="1100" spc="-10">
                <a:latin typeface="Arial"/>
                <a:cs typeface="Arial"/>
              </a:rPr>
              <a:t>=</a:t>
            </a:r>
            <a:r>
              <a:rPr dirty="0" sz="1100">
                <a:latin typeface="Arial"/>
                <a:cs typeface="Arial"/>
              </a:rPr>
              <a:t>=</a:t>
            </a:r>
            <a:r>
              <a:rPr dirty="0" sz="1100" spc="5">
                <a:latin typeface="Arial"/>
                <a:cs typeface="Arial"/>
              </a:rPr>
              <a:t>"</a:t>
            </a:r>
            <a:r>
              <a:rPr dirty="0" sz="1100" spc="-5">
                <a:latin typeface="Arial"/>
                <a:cs typeface="Arial"/>
              </a:rPr>
              <a:t>S</a:t>
            </a:r>
            <a:r>
              <a:rPr dirty="0" sz="1100">
                <a:latin typeface="Arial"/>
                <a:cs typeface="Arial"/>
              </a:rPr>
              <a:t>T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T</a:t>
            </a:r>
            <a:r>
              <a:rPr dirty="0" sz="1100" spc="-10">
                <a:latin typeface="Arial"/>
                <a:cs typeface="Arial"/>
              </a:rPr>
              <a:t>"</a:t>
            </a:r>
            <a:r>
              <a:rPr dirty="0" sz="1100">
                <a:latin typeface="Arial"/>
                <a:cs typeface="Arial"/>
              </a:rPr>
              <a:t>)</a:t>
            </a:r>
            <a:r>
              <a:rPr dirty="0" sz="1100">
                <a:latin typeface="Arial"/>
                <a:cs typeface="Arial"/>
              </a:rPr>
              <a:t>:  </a:t>
            </a:r>
            <a:r>
              <a:rPr dirty="0" sz="1100" spc="-5">
                <a:latin typeface="Arial"/>
                <a:cs typeface="Arial"/>
              </a:rPr>
              <a:t>lc=int(addr)  litname=[]</a:t>
            </a:r>
            <a:endParaRPr sz="1100">
              <a:latin typeface="Arial"/>
              <a:cs typeface="Arial"/>
            </a:endParaRPr>
          </a:p>
          <a:p>
            <a:pPr marL="95885">
              <a:lnSpc>
                <a:spcPts val="1210"/>
              </a:lnSpc>
            </a:pPr>
            <a:r>
              <a:rPr dirty="0" sz="1100" spc="-5">
                <a:latin typeface="Arial"/>
                <a:cs typeface="Arial"/>
              </a:rPr>
              <a:t>litarr=[]</a:t>
            </a:r>
            <a:endParaRPr sz="1100">
              <a:latin typeface="Arial"/>
              <a:cs typeface="Arial"/>
            </a:endParaRPr>
          </a:p>
          <a:p>
            <a:pPr marL="95885">
              <a:lnSpc>
                <a:spcPts val="1265"/>
              </a:lnSpc>
            </a:pPr>
            <a:r>
              <a:rPr dirty="0" sz="1100">
                <a:latin typeface="Arial"/>
                <a:cs typeface="Arial"/>
              </a:rPr>
              <a:t>for i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range(1,len(ins)):</a:t>
            </a:r>
            <a:endParaRPr sz="1100">
              <a:latin typeface="Arial"/>
              <a:cs typeface="Arial"/>
            </a:endParaRPr>
          </a:p>
          <a:p>
            <a:pPr marL="95885" marR="3828415">
              <a:lnSpc>
                <a:spcPct val="95800"/>
              </a:lnSpc>
              <a:spcBef>
                <a:spcPts val="30"/>
              </a:spcBef>
            </a:pPr>
            <a:r>
              <a:rPr dirty="0" sz="1100" spc="-5">
                <a:latin typeface="Arial"/>
                <a:cs typeface="Arial"/>
              </a:rPr>
              <a:t>if "DS" in ins[i]:  num=int(ins[i].split(" ")[-1])  </a:t>
            </a:r>
            <a:r>
              <a:rPr dirty="0" sz="1100">
                <a:latin typeface="Arial"/>
                <a:cs typeface="Arial"/>
              </a:rPr>
              <a:t>lc+=num  </a:t>
            </a:r>
            <a:r>
              <a:rPr dirty="0" sz="1100" spc="-5">
                <a:latin typeface="Arial"/>
                <a:cs typeface="Arial"/>
              </a:rPr>
              <a:t>elif(ins[i]=="LTORG"):</a:t>
            </a:r>
            <a:endParaRPr sz="1100">
              <a:latin typeface="Arial"/>
              <a:cs typeface="Arial"/>
            </a:endParaRPr>
          </a:p>
          <a:p>
            <a:pPr marL="95885">
              <a:lnSpc>
                <a:spcPts val="1240"/>
              </a:lnSpc>
            </a:pPr>
            <a:r>
              <a:rPr dirty="0" sz="1100" spc="-5">
                <a:latin typeface="Arial"/>
                <a:cs typeface="Arial"/>
              </a:rPr>
              <a:t>lc-=1</a:t>
            </a:r>
            <a:endParaRPr sz="1100">
              <a:latin typeface="Arial"/>
              <a:cs typeface="Arial"/>
            </a:endParaRPr>
          </a:p>
          <a:p>
            <a:pPr marL="95885" marR="4274820">
              <a:lnSpc>
                <a:spcPct val="95700"/>
              </a:lnSpc>
              <a:spcBef>
                <a:spcPts val="30"/>
              </a:spcBef>
            </a:pPr>
            <a:r>
              <a:rPr dirty="0" sz="1100" spc="-5">
                <a:latin typeface="Arial"/>
                <a:cs typeface="Arial"/>
              </a:rPr>
              <a:t>litarr.append(lc)  </a:t>
            </a:r>
            <a:r>
              <a:rPr dirty="0" sz="1100">
                <a:latin typeface="Arial"/>
                <a:cs typeface="Arial"/>
              </a:rPr>
              <a:t>lc+=1  </a:t>
            </a:r>
            <a:r>
              <a:rPr dirty="0" sz="1100">
                <a:latin typeface="Arial"/>
                <a:cs typeface="Arial"/>
              </a:rPr>
              <a:t>e</a:t>
            </a:r>
            <a:r>
              <a:rPr dirty="0" sz="1100" spc="-10">
                <a:latin typeface="Arial"/>
                <a:cs typeface="Arial"/>
              </a:rPr>
              <a:t>l</a:t>
            </a:r>
            <a:r>
              <a:rPr dirty="0" sz="1100" spc="-10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f</a:t>
            </a:r>
            <a:r>
              <a:rPr dirty="0" sz="1100">
                <a:latin typeface="Arial"/>
                <a:cs typeface="Arial"/>
              </a:rPr>
              <a:t>(</a:t>
            </a:r>
            <a:r>
              <a:rPr dirty="0" sz="1100" spc="-10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ns[i]</a:t>
            </a:r>
            <a:r>
              <a:rPr dirty="0" sz="1100" spc="-10">
                <a:latin typeface="Arial"/>
                <a:cs typeface="Arial"/>
              </a:rPr>
              <a:t>=</a:t>
            </a:r>
            <a:r>
              <a:rPr dirty="0" sz="1100">
                <a:latin typeface="Arial"/>
                <a:cs typeface="Arial"/>
              </a:rPr>
              <a:t>=</a:t>
            </a:r>
            <a:r>
              <a:rPr dirty="0" sz="1100" spc="5">
                <a:latin typeface="Arial"/>
                <a:cs typeface="Arial"/>
              </a:rPr>
              <a:t>"</a:t>
            </a:r>
            <a:r>
              <a:rPr dirty="0" sz="1100" spc="-5">
                <a:latin typeface="Arial"/>
                <a:cs typeface="Arial"/>
              </a:rPr>
              <a:t>E</a:t>
            </a:r>
            <a:r>
              <a:rPr dirty="0" sz="1100" spc="-10">
                <a:latin typeface="Arial"/>
                <a:cs typeface="Arial"/>
              </a:rPr>
              <a:t>ND</a:t>
            </a:r>
            <a:r>
              <a:rPr dirty="0" sz="1100" spc="-10">
                <a:latin typeface="Arial"/>
                <a:cs typeface="Arial"/>
              </a:rPr>
              <a:t>"</a:t>
            </a:r>
            <a:r>
              <a:rPr dirty="0" sz="1100">
                <a:latin typeface="Arial"/>
                <a:cs typeface="Arial"/>
              </a:rPr>
              <a:t>)</a:t>
            </a:r>
            <a:r>
              <a:rPr dirty="0" sz="1100">
                <a:latin typeface="Arial"/>
                <a:cs typeface="Arial"/>
              </a:rPr>
              <a:t>:  </a:t>
            </a:r>
            <a:r>
              <a:rPr dirty="0" sz="1100" spc="-5">
                <a:latin typeface="Arial"/>
                <a:cs typeface="Arial"/>
              </a:rPr>
              <a:t>litarr.append(lc)  else:</a:t>
            </a:r>
            <a:endParaRPr sz="1100">
              <a:latin typeface="Arial"/>
              <a:cs typeface="Arial"/>
            </a:endParaRPr>
          </a:p>
          <a:p>
            <a:pPr marL="95885" marR="4018279">
              <a:lnSpc>
                <a:spcPct val="95800"/>
              </a:lnSpc>
              <a:spcBef>
                <a:spcPts val="10"/>
              </a:spcBef>
            </a:pPr>
            <a:r>
              <a:rPr dirty="0" sz="1100" spc="-5">
                <a:latin typeface="Arial"/>
                <a:cs typeface="Arial"/>
              </a:rPr>
              <a:t>if "=" in ins[i]:  instr,lit=ins[i].split("=")  litname.append("="+lit)  </a:t>
            </a:r>
            <a:r>
              <a:rPr dirty="0" sz="1100">
                <a:latin typeface="Arial"/>
                <a:cs typeface="Arial"/>
              </a:rPr>
              <a:t>lc+=1</a:t>
            </a:r>
            <a:endParaRPr sz="1100">
              <a:latin typeface="Arial"/>
              <a:cs typeface="Arial"/>
            </a:endParaRPr>
          </a:p>
          <a:p>
            <a:pPr marL="95885">
              <a:lnSpc>
                <a:spcPts val="1235"/>
              </a:lnSpc>
            </a:pPr>
            <a:r>
              <a:rPr dirty="0" sz="1100" spc="-5">
                <a:latin typeface="Arial"/>
                <a:cs typeface="Arial"/>
              </a:rPr>
              <a:t>print("*****Literal Table*****")</a:t>
            </a:r>
            <a:endParaRPr sz="1100">
              <a:latin typeface="Arial"/>
              <a:cs typeface="Arial"/>
            </a:endParaRPr>
          </a:p>
          <a:p>
            <a:pPr marL="95885" marR="3629660">
              <a:lnSpc>
                <a:spcPts val="1260"/>
              </a:lnSpc>
              <a:spcBef>
                <a:spcPts val="65"/>
              </a:spcBef>
            </a:pPr>
            <a:r>
              <a:rPr dirty="0" sz="1100" spc="-5">
                <a:latin typeface="Arial"/>
                <a:cs typeface="Arial"/>
              </a:rPr>
              <a:t>print("index\tname\taddress")  </a:t>
            </a:r>
            <a:r>
              <a:rPr dirty="0" sz="1100">
                <a:latin typeface="Arial"/>
                <a:cs typeface="Arial"/>
              </a:rPr>
              <a:t>for i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range(len(litname)):</a:t>
            </a:r>
            <a:endParaRPr sz="1100">
              <a:latin typeface="Arial"/>
              <a:cs typeface="Arial"/>
            </a:endParaRPr>
          </a:p>
          <a:p>
            <a:pPr marL="95885">
              <a:lnSpc>
                <a:spcPts val="1240"/>
              </a:lnSpc>
            </a:pPr>
            <a:r>
              <a:rPr dirty="0" sz="1100" spc="-5">
                <a:latin typeface="Arial"/>
                <a:cs typeface="Arial"/>
              </a:rPr>
              <a:t>print(str(i)+"\t"+litname[i]+"\t"+str(litarr[i]))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2022-04-24T15:42:00Z</dcterms:created>
  <dcterms:modified xsi:type="dcterms:W3CDTF">2022-04-24T15:42:00Z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2022-04-24T00:00:00Z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2022-04-24T00:00:00Z</vt:filetime>
  </property>
</Properties>
</file>