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5" r:id="rId4"/>
    <p:sldId id="259" r:id="rId5"/>
    <p:sldId id="258" r:id="rId6"/>
    <p:sldId id="260" r:id="rId7"/>
    <p:sldId id="261" r:id="rId8"/>
    <p:sldId id="263" r:id="rId9"/>
    <p:sldId id="262" r:id="rId10"/>
    <p:sldId id="264" r:id="rId11"/>
  </p:sldIdLst>
  <p:sldSz cx="9144000" cy="5143500" type="screen16x9"/>
  <p:notesSz cx="6858000" cy="9144000"/>
  <p:embeddedFontLst>
    <p:embeddedFont>
      <p:font typeface="Raleway" panose="020B0604020202020204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30220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17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e46818b80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e46818b80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810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e46818b80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e46818b80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482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e46818b80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e46818b80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92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3edb66e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3edb66e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460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3edb66e7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3edb66e7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367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3edb66e7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3edb66e7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657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3edb66e7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3edb66e7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3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59100" y="736823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Business Contract Validation</a:t>
            </a:r>
            <a:endParaRPr sz="24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702650" y="2623625"/>
            <a:ext cx="2909400" cy="15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TechSmashers</a:t>
            </a:r>
            <a:endParaRPr dirty="0"/>
          </a:p>
          <a:p>
            <a:pPr marL="488950" indent="-342900">
              <a:buFont typeface="+mj-lt"/>
              <a:buAutoNum type="arabicPeriod"/>
            </a:pPr>
            <a:r>
              <a:rPr lang="en-IN" dirty="0" err="1" smtClean="0"/>
              <a:t>Prem</a:t>
            </a:r>
            <a:r>
              <a:rPr lang="en-IN" dirty="0" smtClean="0"/>
              <a:t> Kiran </a:t>
            </a:r>
          </a:p>
          <a:p>
            <a:pPr marL="488950" indent="-342900">
              <a:buFont typeface="+mj-lt"/>
              <a:buAutoNum type="arabicPeriod"/>
            </a:pPr>
            <a:r>
              <a:rPr lang="en-IN" dirty="0" err="1" smtClean="0"/>
              <a:t>Vidhya</a:t>
            </a:r>
            <a:r>
              <a:rPr lang="en-IN" dirty="0" smtClean="0"/>
              <a:t> </a:t>
            </a:r>
          </a:p>
          <a:p>
            <a:pPr marL="488950" indent="-342900">
              <a:buFont typeface="+mj-lt"/>
              <a:buAutoNum type="arabicPeriod"/>
            </a:pPr>
            <a:r>
              <a:rPr lang="en-IN" dirty="0" err="1" smtClean="0"/>
              <a:t>Deekshitha</a:t>
            </a:r>
            <a:endParaRPr lang="en-IN" dirty="0"/>
          </a:p>
          <a:p>
            <a:pPr marL="488950" indent="-342900">
              <a:buFont typeface="+mj-lt"/>
              <a:buAutoNum type="arabicPeriod"/>
            </a:pPr>
            <a:r>
              <a:rPr lang="en-IN" dirty="0" smtClean="0"/>
              <a:t>S . Sri Harsha  </a:t>
            </a:r>
            <a:r>
              <a:rPr lang="en-IN" dirty="0"/>
              <a:t>Varma</a:t>
            </a:r>
          </a:p>
          <a:p>
            <a:pPr marL="488950" indent="-342900">
              <a:buFont typeface="+mj-lt"/>
              <a:buAutoNum type="arabicPeriod"/>
            </a:pPr>
            <a:r>
              <a:rPr lang="en-IN" dirty="0"/>
              <a:t>Vishal </a:t>
            </a:r>
            <a:r>
              <a:rPr lang="en-IN" dirty="0" err="1"/>
              <a:t>Anup</a:t>
            </a:r>
            <a:r>
              <a:rPr lang="en-IN" dirty="0"/>
              <a:t> Kumar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59100" y="2534900"/>
            <a:ext cx="2361000" cy="1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80" dirty="0"/>
              <a:t>Team Mentor:</a:t>
            </a:r>
            <a:endParaRPr sz="158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80" dirty="0"/>
              <a:t>Dr. T.V. Rajinikanth</a:t>
            </a:r>
            <a:endParaRPr sz="158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80" dirty="0"/>
              <a:t>Professor &amp; HOD, CSE-AIML</a:t>
            </a:r>
            <a:endParaRPr sz="158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774119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216850"/>
            <a:ext cx="7688700" cy="338597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bg2"/>
                </a:solidFill>
              </a:rPr>
              <a:t>Business contract validation ensures clarity, compliance, and risk management.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bg2"/>
                </a:solidFill>
              </a:rPr>
              <a:t>Categorizing clauses and addressing deviations promptly enhances contract effectiveness, mitigates legal risks, and maintains transparent business relationships.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bg2"/>
                </a:solidFill>
              </a:rPr>
              <a:t>This </a:t>
            </a:r>
            <a:r>
              <a:rPr lang="en-US" sz="2000" dirty="0">
                <a:solidFill>
                  <a:schemeClr val="bg2"/>
                </a:solidFill>
              </a:rPr>
              <a:t>systematic approach supports operational efficiency and strengthens contractual foundations, crucial for sustainable business practices and regulatory compliance.</a:t>
            </a:r>
            <a:endParaRPr lang="en-I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03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76451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Statement: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1402455"/>
            <a:ext cx="7688700" cy="29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2"/>
                </a:solidFill>
                <a:latin typeface="Lato" panose="020B0604020202020204" charset="0"/>
              </a:rPr>
              <a:t>Business Contract Validation -To Classify Content within the Contract Clauses and Determine Deviations from Templates and highlight them.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2"/>
              </a:solidFill>
              <a:latin typeface="Lato" panose="020B060402020202020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2"/>
                </a:solidFill>
                <a:latin typeface="Lato" panose="020B0604020202020204" charset="0"/>
              </a:rPr>
              <a:t>Description</a:t>
            </a:r>
            <a:r>
              <a:rPr lang="en-US" sz="1400" dirty="0">
                <a:solidFill>
                  <a:schemeClr val="bg2"/>
                </a:solidFill>
                <a:latin typeface="Lato" panose="020B0604020202020204" charset="0"/>
              </a:rPr>
              <a:t> : Business contracts are legal documents. The first task is to parse these documents so that have a structure to them. Determine the key details within the contract document. Every contract has clauses and sub-clauses. The next step is to classify the contents of the parsed documents to these clauses. Typically, a contract has an associated template to it, and it is important to determine the deviations from that template and highlight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774119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309319"/>
            <a:ext cx="7688700" cy="303065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2"/>
                </a:solidFill>
              </a:rPr>
              <a:t>The </a:t>
            </a:r>
            <a:r>
              <a:rPr lang="en-US" dirty="0">
                <a:solidFill>
                  <a:schemeClr val="bg2"/>
                </a:solidFill>
              </a:rPr>
              <a:t>integrity and compliance of contractual agreements are crucial in today's fast-paced business environment.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2"/>
                </a:solidFill>
              </a:rPr>
              <a:t>The </a:t>
            </a:r>
            <a:r>
              <a:rPr lang="en-US" dirty="0">
                <a:solidFill>
                  <a:schemeClr val="bg2"/>
                </a:solidFill>
              </a:rPr>
              <a:t>Business Contract Validation project aims to streamline the validation and management of business contracts to ensure adherence to predefined templates and compliance standards.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2"/>
                </a:solidFill>
              </a:rPr>
              <a:t>This </a:t>
            </a:r>
            <a:r>
              <a:rPr lang="en-US" dirty="0">
                <a:solidFill>
                  <a:schemeClr val="bg2"/>
                </a:solidFill>
              </a:rPr>
              <a:t>project involves parsing legal documents, extracting key details into clauses, and identifying deviations from standard templates.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2"/>
                </a:solidFill>
              </a:rPr>
              <a:t>Automating </a:t>
            </a:r>
            <a:r>
              <a:rPr lang="en-US" dirty="0">
                <a:solidFill>
                  <a:schemeClr val="bg2"/>
                </a:solidFill>
              </a:rPr>
              <a:t>the validation process enhances accuracy, reduces non-compliance risks, and provides a robust framework for efficient contract management.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2"/>
                </a:solidFill>
              </a:rPr>
              <a:t>The </a:t>
            </a:r>
            <a:r>
              <a:rPr lang="en-US" dirty="0">
                <a:solidFill>
                  <a:schemeClr val="bg2"/>
                </a:solidFill>
              </a:rPr>
              <a:t>innovative approach uses advanced data processing techniques to transform unstructured contract data into structured insights, ensuring transparent, consistent, and enforceable business agreements.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9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020" y="743175"/>
            <a:ext cx="166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Raleway" panose="020B0604020202020204" charset="0"/>
              </a:rPr>
              <a:t>W</a:t>
            </a:r>
            <a:r>
              <a:rPr lang="en-US" sz="2400" b="1" dirty="0" smtClean="0">
                <a:latin typeface="Raleway" panose="020B0604020202020204" charset="0"/>
              </a:rPr>
              <a:t>orkflow</a:t>
            </a:r>
            <a:endParaRPr lang="en-IN" sz="2400" b="1" dirty="0">
              <a:latin typeface="Raleway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20" y="1289273"/>
            <a:ext cx="7574225" cy="335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accent1"/>
                </a:solidFill>
                <a:latin typeface="Lato" panose="020B0604020202020204" charset="0"/>
              </a:rPr>
              <a:t>Input </a:t>
            </a:r>
            <a:r>
              <a:rPr lang="en-US" sz="1300" b="1" dirty="0">
                <a:solidFill>
                  <a:schemeClr val="accent1"/>
                </a:solidFill>
                <a:latin typeface="Lato" panose="020B0604020202020204" charset="0"/>
              </a:rPr>
              <a:t>Layer</a:t>
            </a:r>
            <a:r>
              <a:rPr lang="en-US" sz="1300" b="1" dirty="0">
                <a:latin typeface="Lato" panose="020B0604020202020204" charset="0"/>
              </a:rPr>
              <a:t>: </a:t>
            </a:r>
            <a:r>
              <a:rPr lang="en-US" sz="1300" dirty="0" smtClean="0">
                <a:latin typeface="Lato" panose="020B0604020202020204" charset="0"/>
              </a:rPr>
              <a:t>The </a:t>
            </a:r>
            <a:r>
              <a:rPr lang="en-US" sz="1300" dirty="0">
                <a:latin typeface="Lato" panose="020B0604020202020204" charset="0"/>
              </a:rPr>
              <a:t>documents enter the system through the input layer. </a:t>
            </a:r>
            <a:endParaRPr lang="en-US" sz="1300" dirty="0" smtClean="0">
              <a:latin typeface="Lato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accent1"/>
                </a:solidFill>
                <a:latin typeface="Lato" panose="020B0604020202020204" charset="0"/>
              </a:rPr>
              <a:t>Preprocessing</a:t>
            </a:r>
            <a:r>
              <a:rPr lang="en-US" sz="1300" b="1" dirty="0">
                <a:solidFill>
                  <a:schemeClr val="accent1"/>
                </a:solidFill>
                <a:latin typeface="Lato" panose="020B0604020202020204" charset="0"/>
              </a:rPr>
              <a:t>: </a:t>
            </a:r>
            <a:r>
              <a:rPr lang="en-US" sz="1300" dirty="0">
                <a:latin typeface="Lato" panose="020B0604020202020204" charset="0"/>
              </a:rPr>
              <a:t>The documents undergo preprocessing to clean and prepare the data for analysis, and text processing techniques are then applied to extract and structure the information</a:t>
            </a:r>
            <a:r>
              <a:rPr lang="en-US" sz="1300" dirty="0" smtClean="0">
                <a:latin typeface="Lato" panose="020B060402020202020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accent1"/>
                </a:solidFill>
                <a:latin typeface="Lato" panose="020B0604020202020204" charset="0"/>
              </a:rPr>
              <a:t>Feature </a:t>
            </a:r>
            <a:r>
              <a:rPr lang="en-US" sz="1300" b="1" dirty="0">
                <a:solidFill>
                  <a:schemeClr val="accent1"/>
                </a:solidFill>
                <a:latin typeface="Lato" panose="020B0604020202020204" charset="0"/>
              </a:rPr>
              <a:t>Extraction: </a:t>
            </a:r>
            <a:r>
              <a:rPr lang="en-US" sz="1300" dirty="0">
                <a:latin typeface="Lato" panose="020B0604020202020204" charset="0"/>
              </a:rPr>
              <a:t>Relevant features are extracted from the processed text. </a:t>
            </a:r>
            <a:endParaRPr lang="en-US" sz="1300" dirty="0" smtClean="0">
              <a:latin typeface="Lato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accent1"/>
                </a:solidFill>
                <a:latin typeface="Lato" panose="020B0604020202020204" charset="0"/>
              </a:rPr>
              <a:t>Gemini</a:t>
            </a:r>
            <a:r>
              <a:rPr lang="en-US" sz="1300" dirty="0" smtClean="0">
                <a:solidFill>
                  <a:schemeClr val="accent1"/>
                </a:solidFill>
                <a:latin typeface="Lato" panose="020B0604020202020204" charset="0"/>
              </a:rPr>
              <a:t> </a:t>
            </a:r>
            <a:r>
              <a:rPr lang="en-US" sz="1300" b="1" dirty="0">
                <a:solidFill>
                  <a:schemeClr val="accent1"/>
                </a:solidFill>
                <a:latin typeface="Lato" panose="020B0604020202020204" charset="0"/>
              </a:rPr>
              <a:t>Model: </a:t>
            </a:r>
            <a:r>
              <a:rPr lang="en-US" sz="1300" dirty="0">
                <a:latin typeface="Lato" panose="020B0604020202020204" charset="0"/>
              </a:rPr>
              <a:t>The extracted features are passed through the Gemini Model for further analysis. </a:t>
            </a:r>
            <a:endParaRPr lang="en-US" sz="1300" dirty="0" smtClean="0">
              <a:latin typeface="Lato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accent1"/>
                </a:solidFill>
                <a:latin typeface="Lato" panose="020B0604020202020204" charset="0"/>
              </a:rPr>
              <a:t>Comparison </a:t>
            </a:r>
            <a:r>
              <a:rPr lang="en-US" sz="1300" b="1" dirty="0">
                <a:solidFill>
                  <a:schemeClr val="accent1"/>
                </a:solidFill>
                <a:latin typeface="Lato" panose="020B0604020202020204" charset="0"/>
              </a:rPr>
              <a:t>Engine: </a:t>
            </a:r>
            <a:r>
              <a:rPr lang="en-US" sz="1300" dirty="0">
                <a:latin typeface="Lato" panose="020B0604020202020204" charset="0"/>
              </a:rPr>
              <a:t>The model compares the features to predefined templates and standards. </a:t>
            </a:r>
            <a:endParaRPr lang="en-US" sz="1300" dirty="0" smtClean="0">
              <a:latin typeface="Lato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accent1"/>
                </a:solidFill>
                <a:latin typeface="Lato" panose="020B0604020202020204" charset="0"/>
              </a:rPr>
              <a:t>Highlighting </a:t>
            </a:r>
            <a:r>
              <a:rPr lang="en-US" sz="1300" b="1" dirty="0">
                <a:solidFill>
                  <a:schemeClr val="accent1"/>
                </a:solidFill>
                <a:latin typeface="Lato" panose="020B0604020202020204" charset="0"/>
              </a:rPr>
              <a:t>Deviations: </a:t>
            </a:r>
            <a:r>
              <a:rPr lang="en-US" sz="1300" dirty="0">
                <a:latin typeface="Lato" panose="020B0604020202020204" charset="0"/>
              </a:rPr>
              <a:t>Any deviations from the templates are highlighted. </a:t>
            </a:r>
            <a:endParaRPr lang="en-US" sz="1300" dirty="0" smtClean="0">
              <a:latin typeface="Lato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accent1"/>
                </a:solidFill>
                <a:latin typeface="Lato" panose="020B0604020202020204" charset="0"/>
              </a:rPr>
              <a:t>Output </a:t>
            </a:r>
            <a:r>
              <a:rPr lang="en-US" sz="1300" b="1" dirty="0">
                <a:solidFill>
                  <a:schemeClr val="accent1"/>
                </a:solidFill>
                <a:latin typeface="Lato" panose="020B0604020202020204" charset="0"/>
              </a:rPr>
              <a:t>Layer: </a:t>
            </a:r>
            <a:r>
              <a:rPr lang="en-US" sz="1300" dirty="0">
                <a:latin typeface="Lato" panose="020B0604020202020204" charset="0"/>
              </a:rPr>
              <a:t>The system generates reports on the identified deviations. </a:t>
            </a:r>
            <a:endParaRPr lang="en-US" sz="1300" dirty="0" smtClean="0">
              <a:latin typeface="Lato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accent1"/>
                </a:solidFill>
                <a:latin typeface="Lato" panose="020B0604020202020204" charset="0"/>
              </a:rPr>
              <a:t>Report </a:t>
            </a:r>
            <a:r>
              <a:rPr lang="en-US" sz="1300" b="1" dirty="0">
                <a:solidFill>
                  <a:schemeClr val="accent1"/>
                </a:solidFill>
                <a:latin typeface="Lato" panose="020B0604020202020204" charset="0"/>
              </a:rPr>
              <a:t>Generation</a:t>
            </a:r>
            <a:r>
              <a:rPr lang="en-US" sz="1300" dirty="0">
                <a:solidFill>
                  <a:schemeClr val="accent1"/>
                </a:solidFill>
                <a:latin typeface="Lato" panose="020B0604020202020204" charset="0"/>
              </a:rPr>
              <a:t>: </a:t>
            </a:r>
            <a:r>
              <a:rPr lang="en-US" sz="1300" dirty="0">
                <a:latin typeface="Lato" panose="020B0604020202020204" charset="0"/>
              </a:rPr>
              <a:t>Reports are generated to present the findings. </a:t>
            </a:r>
            <a:endParaRPr lang="en-US" sz="1300" dirty="0" smtClean="0">
              <a:latin typeface="Lato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accent1"/>
                </a:solidFill>
                <a:latin typeface="Lato" panose="020B0604020202020204" charset="0"/>
              </a:rPr>
              <a:t>Interface</a:t>
            </a:r>
            <a:r>
              <a:rPr lang="en-US" sz="1300" b="1" dirty="0">
                <a:solidFill>
                  <a:schemeClr val="accent1"/>
                </a:solidFill>
                <a:latin typeface="Lato" panose="020B0604020202020204" charset="0"/>
              </a:rPr>
              <a:t>: </a:t>
            </a:r>
            <a:r>
              <a:rPr lang="en-US" sz="1300" dirty="0">
                <a:latin typeface="Lato" panose="020B0604020202020204" charset="0"/>
              </a:rPr>
              <a:t>Users can access the system through a web interface, interact with the system using the user interface, and integrate with other systems or applications through an API interface.</a:t>
            </a:r>
            <a:endParaRPr lang="en-US" sz="1300" dirty="0">
              <a:solidFill>
                <a:schemeClr val="accent1"/>
              </a:solidFill>
              <a:latin typeface="Lato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39725" y="722749"/>
            <a:ext cx="7134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IN" dirty="0"/>
              <a:t>ARCHITECTURE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95" y="1253490"/>
            <a:ext cx="5746750" cy="38900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09" y="1315253"/>
            <a:ext cx="8085761" cy="36638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8641" y="880486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Raleway" panose="020B0604020202020204" charset="0"/>
              </a:rPr>
              <a:t>RESULTS</a:t>
            </a:r>
            <a:r>
              <a:rPr lang="en-IN" sz="1800" b="1" dirty="0"/>
              <a:t> </a:t>
            </a:r>
          </a:p>
          <a:p>
            <a:endParaRPr lang="en-IN" sz="1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9" y="619371"/>
            <a:ext cx="8917969" cy="39852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2" y="627777"/>
            <a:ext cx="8928243" cy="39842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1" y="700009"/>
            <a:ext cx="8794679" cy="39411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453</Words>
  <Application>Microsoft Office PowerPoint</Application>
  <PresentationFormat>On-screen Show (16:9)</PresentationFormat>
  <Paragraphs>36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Wingdings</vt:lpstr>
      <vt:lpstr>Raleway</vt:lpstr>
      <vt:lpstr>Lato</vt:lpstr>
      <vt:lpstr>Arial</vt:lpstr>
      <vt:lpstr>Streamline</vt:lpstr>
      <vt:lpstr>Business Contract Validation</vt:lpstr>
      <vt:lpstr>Problem Statement:</vt:lpstr>
      <vt:lpstr>Introduction</vt:lpstr>
      <vt:lpstr>PowerPoint Presentation</vt:lpstr>
      <vt:lpstr>ARCHITECTURE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Contract Validation</dc:title>
  <dc:creator>hari varma</dc:creator>
  <cp:lastModifiedBy>Microsoft account</cp:lastModifiedBy>
  <cp:revision>13</cp:revision>
  <dcterms:modified xsi:type="dcterms:W3CDTF">2024-07-13T11:19:43Z</dcterms:modified>
</cp:coreProperties>
</file>