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handoutMasterIdLst>
    <p:handoutMasterId r:id="rId22"/>
  </p:handoutMasterIdLst>
  <p:sldIdLst>
    <p:sldId id="256" r:id="rId5"/>
    <p:sldId id="258" r:id="rId6"/>
    <p:sldId id="259" r:id="rId7"/>
    <p:sldId id="260" r:id="rId8"/>
    <p:sldId id="261" r:id="rId9"/>
    <p:sldId id="277" r:id="rId10"/>
    <p:sldId id="267" r:id="rId11"/>
    <p:sldId id="268" r:id="rId12"/>
    <p:sldId id="262" r:id="rId13"/>
    <p:sldId id="263" r:id="rId14"/>
    <p:sldId id="276" r:id="rId15"/>
    <p:sldId id="264" r:id="rId16"/>
    <p:sldId id="270" r:id="rId17"/>
    <p:sldId id="272" r:id="rId18"/>
    <p:sldId id="275"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BF347B-7FF4-4E2E-A9EA-A49D9E452368}" v="5" dt="2023-04-24T04:09:16.838"/>
    <p1510:client id="{74900FF7-3F6D-4820-A09C-EDA430ABFF6B}" v="1313" dt="2023-04-30T21:20:08.309"/>
    <p1510:client id="{F44041EB-8532-4F3E-9A05-3695BA123508}" v="210" dt="2023-04-24T04:01:24.9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0BC9B7-73E5-4773-A615-3222ED63E63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48740293-FAE7-4B0A-8D7A-8D73D4BAECF1}">
      <dgm:prSet/>
      <dgm:spPr/>
      <dgm:t>
        <a:bodyPr/>
        <a:lstStyle/>
        <a:p>
          <a:r>
            <a:rPr lang="en-US" dirty="0"/>
            <a:t>B</a:t>
          </a:r>
          <a:r>
            <a:rPr lang="en-US" b="1" i="0" u="none" dirty="0"/>
            <a:t>ABU BANARASI DAS NORTHERN INDIA INSTITUTE OF TECHNOLOGY</a:t>
          </a:r>
        </a:p>
      </dgm:t>
    </dgm:pt>
    <dgm:pt modelId="{28AF83FD-37F7-42A2-8566-0AEBED0E114E}" type="parTrans" cxnId="{36DAC23B-C807-440D-8B8F-E7E394C40332}">
      <dgm:prSet/>
      <dgm:spPr/>
      <dgm:t>
        <a:bodyPr/>
        <a:lstStyle/>
        <a:p>
          <a:endParaRPr lang="en-US"/>
        </a:p>
      </dgm:t>
    </dgm:pt>
    <dgm:pt modelId="{A8FCE00D-C3BF-4996-852D-8D9AAA789F6E}" type="sibTrans" cxnId="{36DAC23B-C807-440D-8B8F-E7E394C40332}">
      <dgm:prSet/>
      <dgm:spPr/>
      <dgm:t>
        <a:bodyPr/>
        <a:lstStyle/>
        <a:p>
          <a:endParaRPr lang="en-US"/>
        </a:p>
      </dgm:t>
    </dgm:pt>
    <dgm:pt modelId="{2FFA1D7E-E229-4412-B2BB-E05679EA0AED}">
      <dgm:prSet/>
      <dgm:spPr/>
      <dgm:t>
        <a:bodyPr/>
        <a:lstStyle/>
        <a:p>
          <a:pPr rtl="0"/>
          <a:r>
            <a:rPr lang="en-US" dirty="0"/>
            <a:t>PROJECT :-           </a:t>
          </a:r>
          <a:endParaRPr lang="en-US" dirty="0">
            <a:latin typeface="Arial" panose="020B0604020202020204"/>
          </a:endParaRPr>
        </a:p>
      </dgm:t>
    </dgm:pt>
    <dgm:pt modelId="{DD1EE234-DDED-4CC0-8F7C-E2DD155ECCF5}" type="parTrans" cxnId="{A2A30397-DE19-4070-8D20-5DA9078AD27A}">
      <dgm:prSet/>
      <dgm:spPr/>
      <dgm:t>
        <a:bodyPr/>
        <a:lstStyle/>
        <a:p>
          <a:endParaRPr lang="en-US"/>
        </a:p>
      </dgm:t>
    </dgm:pt>
    <dgm:pt modelId="{0045ED72-B381-4561-93E6-67ECB878AC60}" type="sibTrans" cxnId="{A2A30397-DE19-4070-8D20-5DA9078AD27A}">
      <dgm:prSet/>
      <dgm:spPr/>
      <dgm:t>
        <a:bodyPr/>
        <a:lstStyle/>
        <a:p>
          <a:endParaRPr lang="en-US"/>
        </a:p>
      </dgm:t>
    </dgm:pt>
    <dgm:pt modelId="{BEB2EE4E-0C9E-4BA0-9E15-4F1573BF3CFF}">
      <dgm:prSet phldr="0"/>
      <dgm:spPr/>
      <dgm:t>
        <a:bodyPr/>
        <a:lstStyle/>
        <a:p>
          <a:pPr rtl="0"/>
          <a:r>
            <a:rPr lang="en-US" dirty="0">
              <a:latin typeface="Arial" panose="020B0604020202020204"/>
            </a:rPr>
            <a:t>SMART DOOR LOCK </a:t>
          </a:r>
          <a:endParaRPr lang="en-US" dirty="0"/>
        </a:p>
      </dgm:t>
    </dgm:pt>
    <dgm:pt modelId="{0FBBBCB8-DEB2-45DC-BE9F-4788BEE0398A}" type="parTrans" cxnId="{7FB6EFC4-2FE1-43E3-BB4A-156073A6486E}">
      <dgm:prSet/>
      <dgm:spPr/>
    </dgm:pt>
    <dgm:pt modelId="{74DBD52D-B635-4A23-B781-ED0F752EC968}" type="sibTrans" cxnId="{7FB6EFC4-2FE1-43E3-BB4A-156073A6486E}">
      <dgm:prSet/>
      <dgm:spPr/>
    </dgm:pt>
    <dgm:pt modelId="{32253334-C1AB-4E16-A46B-6E97CBDB0BD6}" type="pres">
      <dgm:prSet presAssocID="{130BC9B7-73E5-4773-A615-3222ED63E63F}" presName="hierChild1" presStyleCnt="0">
        <dgm:presLayoutVars>
          <dgm:chPref val="1"/>
          <dgm:dir/>
          <dgm:animOne val="branch"/>
          <dgm:animLvl val="lvl"/>
          <dgm:resizeHandles/>
        </dgm:presLayoutVars>
      </dgm:prSet>
      <dgm:spPr/>
    </dgm:pt>
    <dgm:pt modelId="{B781860F-F598-4154-AEF5-513848E9DABB}" type="pres">
      <dgm:prSet presAssocID="{48740293-FAE7-4B0A-8D7A-8D73D4BAECF1}" presName="hierRoot1" presStyleCnt="0"/>
      <dgm:spPr/>
    </dgm:pt>
    <dgm:pt modelId="{DD32D3A8-F1EF-4207-BF27-CC48B6696AE5}" type="pres">
      <dgm:prSet presAssocID="{48740293-FAE7-4B0A-8D7A-8D73D4BAECF1}" presName="composite" presStyleCnt="0"/>
      <dgm:spPr/>
    </dgm:pt>
    <dgm:pt modelId="{3CBA18BC-6A5D-4848-B0E5-BD9F7B489D24}" type="pres">
      <dgm:prSet presAssocID="{48740293-FAE7-4B0A-8D7A-8D73D4BAECF1}" presName="background" presStyleLbl="node0" presStyleIdx="0" presStyleCnt="1"/>
      <dgm:spPr/>
    </dgm:pt>
    <dgm:pt modelId="{DEB2650B-FFB3-479A-9951-4B3841092648}" type="pres">
      <dgm:prSet presAssocID="{48740293-FAE7-4B0A-8D7A-8D73D4BAECF1}" presName="text" presStyleLbl="fgAcc0" presStyleIdx="0" presStyleCnt="1">
        <dgm:presLayoutVars>
          <dgm:chPref val="3"/>
        </dgm:presLayoutVars>
      </dgm:prSet>
      <dgm:spPr/>
    </dgm:pt>
    <dgm:pt modelId="{F531B8DE-B258-455E-95B3-258627F240A4}" type="pres">
      <dgm:prSet presAssocID="{48740293-FAE7-4B0A-8D7A-8D73D4BAECF1}" presName="hierChild2" presStyleCnt="0"/>
      <dgm:spPr/>
    </dgm:pt>
    <dgm:pt modelId="{4775BAA7-4DB6-4276-AEED-A1811C3BF893}" type="pres">
      <dgm:prSet presAssocID="{DD1EE234-DDED-4CC0-8F7C-E2DD155ECCF5}" presName="Name10" presStyleLbl="parChTrans1D2" presStyleIdx="0" presStyleCnt="2"/>
      <dgm:spPr/>
    </dgm:pt>
    <dgm:pt modelId="{8A0C26ED-8F6D-45AA-93CD-6CF4DFE5DB56}" type="pres">
      <dgm:prSet presAssocID="{2FFA1D7E-E229-4412-B2BB-E05679EA0AED}" presName="hierRoot2" presStyleCnt="0"/>
      <dgm:spPr/>
    </dgm:pt>
    <dgm:pt modelId="{C4CFFD69-C483-48F4-8EBF-B033481C15B7}" type="pres">
      <dgm:prSet presAssocID="{2FFA1D7E-E229-4412-B2BB-E05679EA0AED}" presName="composite2" presStyleCnt="0"/>
      <dgm:spPr/>
    </dgm:pt>
    <dgm:pt modelId="{203AFE3D-CFF0-4A88-92A4-6D8FA8C009C8}" type="pres">
      <dgm:prSet presAssocID="{2FFA1D7E-E229-4412-B2BB-E05679EA0AED}" presName="background2" presStyleLbl="node2" presStyleIdx="0" presStyleCnt="2"/>
      <dgm:spPr/>
    </dgm:pt>
    <dgm:pt modelId="{716CF168-D19A-401D-80C4-DE939A1292AE}" type="pres">
      <dgm:prSet presAssocID="{2FFA1D7E-E229-4412-B2BB-E05679EA0AED}" presName="text2" presStyleLbl="fgAcc2" presStyleIdx="0" presStyleCnt="2">
        <dgm:presLayoutVars>
          <dgm:chPref val="3"/>
        </dgm:presLayoutVars>
      </dgm:prSet>
      <dgm:spPr/>
    </dgm:pt>
    <dgm:pt modelId="{E98937D0-E170-43B3-A73A-6599F8815F86}" type="pres">
      <dgm:prSet presAssocID="{2FFA1D7E-E229-4412-B2BB-E05679EA0AED}" presName="hierChild3" presStyleCnt="0"/>
      <dgm:spPr/>
    </dgm:pt>
    <dgm:pt modelId="{A4319E38-545C-4654-845D-EFE80E46E3E2}" type="pres">
      <dgm:prSet presAssocID="{0FBBBCB8-DEB2-45DC-BE9F-4788BEE0398A}" presName="Name10" presStyleLbl="parChTrans1D2" presStyleIdx="1" presStyleCnt="2"/>
      <dgm:spPr/>
    </dgm:pt>
    <dgm:pt modelId="{0A599CCF-6757-44EE-A317-EE1FE33303AB}" type="pres">
      <dgm:prSet presAssocID="{BEB2EE4E-0C9E-4BA0-9E15-4F1573BF3CFF}" presName="hierRoot2" presStyleCnt="0"/>
      <dgm:spPr/>
    </dgm:pt>
    <dgm:pt modelId="{A19FDED8-D62C-4287-B50F-2C9B9DE6109E}" type="pres">
      <dgm:prSet presAssocID="{BEB2EE4E-0C9E-4BA0-9E15-4F1573BF3CFF}" presName="composite2" presStyleCnt="0"/>
      <dgm:spPr/>
    </dgm:pt>
    <dgm:pt modelId="{EF232EFE-1D0E-47A6-85CF-8B6C593911BF}" type="pres">
      <dgm:prSet presAssocID="{BEB2EE4E-0C9E-4BA0-9E15-4F1573BF3CFF}" presName="background2" presStyleLbl="node2" presStyleIdx="1" presStyleCnt="2"/>
      <dgm:spPr/>
    </dgm:pt>
    <dgm:pt modelId="{4742F3B4-8CBF-46A8-84F4-FA9F28F8A4BA}" type="pres">
      <dgm:prSet presAssocID="{BEB2EE4E-0C9E-4BA0-9E15-4F1573BF3CFF}" presName="text2" presStyleLbl="fgAcc2" presStyleIdx="1" presStyleCnt="2">
        <dgm:presLayoutVars>
          <dgm:chPref val="3"/>
        </dgm:presLayoutVars>
      </dgm:prSet>
      <dgm:spPr/>
    </dgm:pt>
    <dgm:pt modelId="{C0DB11EB-4927-4DA3-8552-03993B578BF7}" type="pres">
      <dgm:prSet presAssocID="{BEB2EE4E-0C9E-4BA0-9E15-4F1573BF3CFF}" presName="hierChild3" presStyleCnt="0"/>
      <dgm:spPr/>
    </dgm:pt>
  </dgm:ptLst>
  <dgm:cxnLst>
    <dgm:cxn modelId="{5B905D06-682C-4B14-8B37-AB1F3EFBA78E}" type="presOf" srcId="{BEB2EE4E-0C9E-4BA0-9E15-4F1573BF3CFF}" destId="{4742F3B4-8CBF-46A8-84F4-FA9F28F8A4BA}" srcOrd="0" destOrd="0" presId="urn:microsoft.com/office/officeart/2005/8/layout/hierarchy1"/>
    <dgm:cxn modelId="{1BDFD523-AA58-493F-A278-557CA9A6A85B}" type="presOf" srcId="{DD1EE234-DDED-4CC0-8F7C-E2DD155ECCF5}" destId="{4775BAA7-4DB6-4276-AEED-A1811C3BF893}" srcOrd="0" destOrd="0" presId="urn:microsoft.com/office/officeart/2005/8/layout/hierarchy1"/>
    <dgm:cxn modelId="{5B532325-C603-4CC0-BB01-750332AEA8FB}" type="presOf" srcId="{48740293-FAE7-4B0A-8D7A-8D73D4BAECF1}" destId="{DEB2650B-FFB3-479A-9951-4B3841092648}" srcOrd="0" destOrd="0" presId="urn:microsoft.com/office/officeart/2005/8/layout/hierarchy1"/>
    <dgm:cxn modelId="{36DAC23B-C807-440D-8B8F-E7E394C40332}" srcId="{130BC9B7-73E5-4773-A615-3222ED63E63F}" destId="{48740293-FAE7-4B0A-8D7A-8D73D4BAECF1}" srcOrd="0" destOrd="0" parTransId="{28AF83FD-37F7-42A2-8566-0AEBED0E114E}" sibTransId="{A8FCE00D-C3BF-4996-852D-8D9AAA789F6E}"/>
    <dgm:cxn modelId="{A2A30397-DE19-4070-8D20-5DA9078AD27A}" srcId="{48740293-FAE7-4B0A-8D7A-8D73D4BAECF1}" destId="{2FFA1D7E-E229-4412-B2BB-E05679EA0AED}" srcOrd="0" destOrd="0" parTransId="{DD1EE234-DDED-4CC0-8F7C-E2DD155ECCF5}" sibTransId="{0045ED72-B381-4561-93E6-67ECB878AC60}"/>
    <dgm:cxn modelId="{7FB6EFC4-2FE1-43E3-BB4A-156073A6486E}" srcId="{48740293-FAE7-4B0A-8D7A-8D73D4BAECF1}" destId="{BEB2EE4E-0C9E-4BA0-9E15-4F1573BF3CFF}" srcOrd="1" destOrd="0" parTransId="{0FBBBCB8-DEB2-45DC-BE9F-4788BEE0398A}" sibTransId="{74DBD52D-B635-4A23-B781-ED0F752EC968}"/>
    <dgm:cxn modelId="{C76B0CD4-0E44-416C-A06E-362BC2F45898}" type="presOf" srcId="{130BC9B7-73E5-4773-A615-3222ED63E63F}" destId="{32253334-C1AB-4E16-A46B-6E97CBDB0BD6}" srcOrd="0" destOrd="0" presId="urn:microsoft.com/office/officeart/2005/8/layout/hierarchy1"/>
    <dgm:cxn modelId="{1CDF12D5-8A93-472E-A42B-6B8D6049C11D}" type="presOf" srcId="{2FFA1D7E-E229-4412-B2BB-E05679EA0AED}" destId="{716CF168-D19A-401D-80C4-DE939A1292AE}" srcOrd="0" destOrd="0" presId="urn:microsoft.com/office/officeart/2005/8/layout/hierarchy1"/>
    <dgm:cxn modelId="{03BA6BDF-D365-490D-B869-187039E177A8}" type="presOf" srcId="{0FBBBCB8-DEB2-45DC-BE9F-4788BEE0398A}" destId="{A4319E38-545C-4654-845D-EFE80E46E3E2}" srcOrd="0" destOrd="0" presId="urn:microsoft.com/office/officeart/2005/8/layout/hierarchy1"/>
    <dgm:cxn modelId="{152E6DFD-76C0-4D6F-850B-F3656686A65C}" type="presParOf" srcId="{32253334-C1AB-4E16-A46B-6E97CBDB0BD6}" destId="{B781860F-F598-4154-AEF5-513848E9DABB}" srcOrd="0" destOrd="0" presId="urn:microsoft.com/office/officeart/2005/8/layout/hierarchy1"/>
    <dgm:cxn modelId="{1B8F40DD-935E-40DF-804F-0D779E5E0F0F}" type="presParOf" srcId="{B781860F-F598-4154-AEF5-513848E9DABB}" destId="{DD32D3A8-F1EF-4207-BF27-CC48B6696AE5}" srcOrd="0" destOrd="0" presId="urn:microsoft.com/office/officeart/2005/8/layout/hierarchy1"/>
    <dgm:cxn modelId="{71CABD91-6948-4218-B5B4-0C4F0E971ED2}" type="presParOf" srcId="{DD32D3A8-F1EF-4207-BF27-CC48B6696AE5}" destId="{3CBA18BC-6A5D-4848-B0E5-BD9F7B489D24}" srcOrd="0" destOrd="0" presId="urn:microsoft.com/office/officeart/2005/8/layout/hierarchy1"/>
    <dgm:cxn modelId="{F58CB5F0-8F0C-4A09-A58D-38A04F89E31B}" type="presParOf" srcId="{DD32D3A8-F1EF-4207-BF27-CC48B6696AE5}" destId="{DEB2650B-FFB3-479A-9951-4B3841092648}" srcOrd="1" destOrd="0" presId="urn:microsoft.com/office/officeart/2005/8/layout/hierarchy1"/>
    <dgm:cxn modelId="{C2551082-CC07-47D4-B6F8-2B99DB5EBB98}" type="presParOf" srcId="{B781860F-F598-4154-AEF5-513848E9DABB}" destId="{F531B8DE-B258-455E-95B3-258627F240A4}" srcOrd="1" destOrd="0" presId="urn:microsoft.com/office/officeart/2005/8/layout/hierarchy1"/>
    <dgm:cxn modelId="{16993E52-8CAD-4508-9868-F239B60D0323}" type="presParOf" srcId="{F531B8DE-B258-455E-95B3-258627F240A4}" destId="{4775BAA7-4DB6-4276-AEED-A1811C3BF893}" srcOrd="0" destOrd="0" presId="urn:microsoft.com/office/officeart/2005/8/layout/hierarchy1"/>
    <dgm:cxn modelId="{DBC21586-FA1D-44BC-BDC4-261832DF4F70}" type="presParOf" srcId="{F531B8DE-B258-455E-95B3-258627F240A4}" destId="{8A0C26ED-8F6D-45AA-93CD-6CF4DFE5DB56}" srcOrd="1" destOrd="0" presId="urn:microsoft.com/office/officeart/2005/8/layout/hierarchy1"/>
    <dgm:cxn modelId="{9163B54C-4695-4A31-A69D-0359DD367584}" type="presParOf" srcId="{8A0C26ED-8F6D-45AA-93CD-6CF4DFE5DB56}" destId="{C4CFFD69-C483-48F4-8EBF-B033481C15B7}" srcOrd="0" destOrd="0" presId="urn:microsoft.com/office/officeart/2005/8/layout/hierarchy1"/>
    <dgm:cxn modelId="{3B3FEED5-D9AD-4FA6-826C-FD72F60E0BE7}" type="presParOf" srcId="{C4CFFD69-C483-48F4-8EBF-B033481C15B7}" destId="{203AFE3D-CFF0-4A88-92A4-6D8FA8C009C8}" srcOrd="0" destOrd="0" presId="urn:microsoft.com/office/officeart/2005/8/layout/hierarchy1"/>
    <dgm:cxn modelId="{EFDCC38D-ED96-4DE8-9499-1F56F9BF092B}" type="presParOf" srcId="{C4CFFD69-C483-48F4-8EBF-B033481C15B7}" destId="{716CF168-D19A-401D-80C4-DE939A1292AE}" srcOrd="1" destOrd="0" presId="urn:microsoft.com/office/officeart/2005/8/layout/hierarchy1"/>
    <dgm:cxn modelId="{F87DE857-F707-4A20-8193-C528FA5C12C2}" type="presParOf" srcId="{8A0C26ED-8F6D-45AA-93CD-6CF4DFE5DB56}" destId="{E98937D0-E170-43B3-A73A-6599F8815F86}" srcOrd="1" destOrd="0" presId="urn:microsoft.com/office/officeart/2005/8/layout/hierarchy1"/>
    <dgm:cxn modelId="{9D41488F-E62C-45B8-B17C-23D6F0B882C3}" type="presParOf" srcId="{F531B8DE-B258-455E-95B3-258627F240A4}" destId="{A4319E38-545C-4654-845D-EFE80E46E3E2}" srcOrd="2" destOrd="0" presId="urn:microsoft.com/office/officeart/2005/8/layout/hierarchy1"/>
    <dgm:cxn modelId="{A3D8C41A-A705-4431-914F-CA61ADEB8B4E}" type="presParOf" srcId="{F531B8DE-B258-455E-95B3-258627F240A4}" destId="{0A599CCF-6757-44EE-A317-EE1FE33303AB}" srcOrd="3" destOrd="0" presId="urn:microsoft.com/office/officeart/2005/8/layout/hierarchy1"/>
    <dgm:cxn modelId="{9F2C0A04-1C70-4B53-8388-62D7D2A5DAC4}" type="presParOf" srcId="{0A599CCF-6757-44EE-A317-EE1FE33303AB}" destId="{A19FDED8-D62C-4287-B50F-2C9B9DE6109E}" srcOrd="0" destOrd="0" presId="urn:microsoft.com/office/officeart/2005/8/layout/hierarchy1"/>
    <dgm:cxn modelId="{F8DE6613-1C27-445B-93F8-383E44B206A3}" type="presParOf" srcId="{A19FDED8-D62C-4287-B50F-2C9B9DE6109E}" destId="{EF232EFE-1D0E-47A6-85CF-8B6C593911BF}" srcOrd="0" destOrd="0" presId="urn:microsoft.com/office/officeart/2005/8/layout/hierarchy1"/>
    <dgm:cxn modelId="{642CF6C6-959A-42E3-9216-1262F3DB8D96}" type="presParOf" srcId="{A19FDED8-D62C-4287-B50F-2C9B9DE6109E}" destId="{4742F3B4-8CBF-46A8-84F4-FA9F28F8A4BA}" srcOrd="1" destOrd="0" presId="urn:microsoft.com/office/officeart/2005/8/layout/hierarchy1"/>
    <dgm:cxn modelId="{2CBB7E83-5B6B-492C-A28D-1BC71D0BB2F1}" type="presParOf" srcId="{0A599CCF-6757-44EE-A317-EE1FE33303AB}" destId="{C0DB11EB-4927-4DA3-8552-03993B578BF7}"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319E38-545C-4654-845D-EFE80E46E3E2}">
      <dsp:nvSpPr>
        <dsp:cNvPr id="0" name=""/>
        <dsp:cNvSpPr/>
      </dsp:nvSpPr>
      <dsp:spPr>
        <a:xfrm>
          <a:off x="2786194" y="2288673"/>
          <a:ext cx="1532013" cy="729099"/>
        </a:xfrm>
        <a:custGeom>
          <a:avLst/>
          <a:gdLst/>
          <a:ahLst/>
          <a:cxnLst/>
          <a:rect l="0" t="0" r="0" b="0"/>
          <a:pathLst>
            <a:path>
              <a:moveTo>
                <a:pt x="0" y="0"/>
              </a:moveTo>
              <a:lnTo>
                <a:pt x="0" y="496859"/>
              </a:lnTo>
              <a:lnTo>
                <a:pt x="1532013" y="496859"/>
              </a:lnTo>
              <a:lnTo>
                <a:pt x="1532013" y="72909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75BAA7-4DB6-4276-AEED-A1811C3BF893}">
      <dsp:nvSpPr>
        <dsp:cNvPr id="0" name=""/>
        <dsp:cNvSpPr/>
      </dsp:nvSpPr>
      <dsp:spPr>
        <a:xfrm>
          <a:off x="1254180" y="2288673"/>
          <a:ext cx="1532013" cy="729099"/>
        </a:xfrm>
        <a:custGeom>
          <a:avLst/>
          <a:gdLst/>
          <a:ahLst/>
          <a:cxnLst/>
          <a:rect l="0" t="0" r="0" b="0"/>
          <a:pathLst>
            <a:path>
              <a:moveTo>
                <a:pt x="1532013" y="0"/>
              </a:moveTo>
              <a:lnTo>
                <a:pt x="1532013" y="496859"/>
              </a:lnTo>
              <a:lnTo>
                <a:pt x="0" y="496859"/>
              </a:lnTo>
              <a:lnTo>
                <a:pt x="0" y="72909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BA18BC-6A5D-4848-B0E5-BD9F7B489D24}">
      <dsp:nvSpPr>
        <dsp:cNvPr id="0" name=""/>
        <dsp:cNvSpPr/>
      </dsp:nvSpPr>
      <dsp:spPr>
        <a:xfrm>
          <a:off x="1532728" y="696771"/>
          <a:ext cx="2506931" cy="159190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B2650B-FFB3-479A-9951-4B3841092648}">
      <dsp:nvSpPr>
        <dsp:cNvPr id="0" name=""/>
        <dsp:cNvSpPr/>
      </dsp:nvSpPr>
      <dsp:spPr>
        <a:xfrm>
          <a:off x="1811276" y="961391"/>
          <a:ext cx="2506931" cy="159190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B</a:t>
          </a:r>
          <a:r>
            <a:rPr lang="en-US" sz="2000" b="1" i="0" u="none" kern="1200" dirty="0"/>
            <a:t>ABU BANARASI DAS NORTHERN INDIA INSTITUTE OF TECHNOLOGY</a:t>
          </a:r>
        </a:p>
      </dsp:txBody>
      <dsp:txXfrm>
        <a:off x="1857901" y="1008016"/>
        <a:ext cx="2413681" cy="1498651"/>
      </dsp:txXfrm>
    </dsp:sp>
    <dsp:sp modelId="{203AFE3D-CFF0-4A88-92A4-6D8FA8C009C8}">
      <dsp:nvSpPr>
        <dsp:cNvPr id="0" name=""/>
        <dsp:cNvSpPr/>
      </dsp:nvSpPr>
      <dsp:spPr>
        <a:xfrm>
          <a:off x="714" y="3017772"/>
          <a:ext cx="2506931" cy="159190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6CF168-D19A-401D-80C4-DE939A1292AE}">
      <dsp:nvSpPr>
        <dsp:cNvPr id="0" name=""/>
        <dsp:cNvSpPr/>
      </dsp:nvSpPr>
      <dsp:spPr>
        <a:xfrm>
          <a:off x="279262" y="3282392"/>
          <a:ext cx="2506931" cy="159190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t>PROJECT :-           </a:t>
          </a:r>
          <a:endParaRPr lang="en-US" sz="2000" kern="1200" dirty="0">
            <a:latin typeface="Arial" panose="020B0604020202020204"/>
          </a:endParaRPr>
        </a:p>
      </dsp:txBody>
      <dsp:txXfrm>
        <a:off x="325887" y="3329017"/>
        <a:ext cx="2413681" cy="1498651"/>
      </dsp:txXfrm>
    </dsp:sp>
    <dsp:sp modelId="{EF232EFE-1D0E-47A6-85CF-8B6C593911BF}">
      <dsp:nvSpPr>
        <dsp:cNvPr id="0" name=""/>
        <dsp:cNvSpPr/>
      </dsp:nvSpPr>
      <dsp:spPr>
        <a:xfrm>
          <a:off x="3064741" y="3017772"/>
          <a:ext cx="2506931" cy="159190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42F3B4-8CBF-46A8-84F4-FA9F28F8A4BA}">
      <dsp:nvSpPr>
        <dsp:cNvPr id="0" name=""/>
        <dsp:cNvSpPr/>
      </dsp:nvSpPr>
      <dsp:spPr>
        <a:xfrm>
          <a:off x="3343289" y="3282392"/>
          <a:ext cx="2506931" cy="159190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Arial" panose="020B0604020202020204"/>
            </a:rPr>
            <a:t>SMART DOOR LOCK </a:t>
          </a:r>
          <a:endParaRPr lang="en-US" sz="2000" kern="1200" dirty="0"/>
        </a:p>
      </dsp:txBody>
      <dsp:txXfrm>
        <a:off x="3389914" y="3329017"/>
        <a:ext cx="2413681" cy="149865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E18FA9B-3E06-41AF-BDF7-6710797097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0F9B942-99CF-4AC4-9F77-E625D2C71C6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7E2813-601B-4697-B14D-165027600992}" type="datetimeFigureOut">
              <a:rPr lang="en-US" smtClean="0"/>
              <a:t>4/30/2023</a:t>
            </a:fld>
            <a:endParaRPr lang="en-US"/>
          </a:p>
        </p:txBody>
      </p:sp>
      <p:sp>
        <p:nvSpPr>
          <p:cNvPr id="4" name="Footer Placeholder 3">
            <a:extLst>
              <a:ext uri="{FF2B5EF4-FFF2-40B4-BE49-F238E27FC236}">
                <a16:creationId xmlns:a16="http://schemas.microsoft.com/office/drawing/2014/main" id="{3CAD4C1D-64AA-4DA1-8A75-FCF5ECA4501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D886DA9-2A38-4F39-B33B-4F7B5E4444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775EF03-110B-4710-A708-FEF1927612B9}" type="slidenum">
              <a:rPr lang="en-US" smtClean="0"/>
              <a:t>‹#›</a:t>
            </a:fld>
            <a:endParaRPr lang="en-US"/>
          </a:p>
        </p:txBody>
      </p:sp>
    </p:spTree>
    <p:extLst>
      <p:ext uri="{BB962C8B-B14F-4D97-AF65-F5344CB8AC3E}">
        <p14:creationId xmlns:p14="http://schemas.microsoft.com/office/powerpoint/2010/main" val="163232140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25972 6170 16383 0 0,'0'-20'0'0'0,"0"-26"0"0"0,0-26 0 0 0,0-26 0 0 0,0-15 0 0 0,0-9 0 0 0,0-9 0 0 0,0-2 0 0 0,0-4 0 0 0,-15 23 0 0 0,-5 9 0 0 0,-19 23 0 0 0,-3 26 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24971 7773 16383 0 0,'0'0'0'0'0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24971 7773 16383 0 0,'0'0'0'0'0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24971 7604 16383 0 0,'0'0'0'0'0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24971 7604 16383 0 0,'0'0'0'0'0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24971 7519 16383 0 0,'0'0'0'0'0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24971 7519 16383 0 0,'0'0'0'0'0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26198 5276 16383 0 0,'0'20'0'0'0,"0"26"0"0"0,0 31 0 0 0,0 22 0 0 0,0 20 0 0 0,0 8 0 0 0,0 4 0 0 0,0 4 0 0 0,0-1 0 0 0,0-3 0 0 0,0 1 0 0 0,0-2 0 0 0,0 3 0 0 0,0-3 0 0 0,0-2 0 0 0,0 1 0 0 0,0-1 0 0 0,0-2 0 0 0,0 3 0 0 0,0-2 0 0 0,0 4 0 0 0,0-1 0 0 0,0-3 0 0 0,0-22 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24992 7986 16383 0 0,'0'-20'0'0'0,"0"-27"0"0"0,0-25 0 0 0,0-25 0 0 0,0-17 0 0 0,0-13 0 0 0,0-5 0 0 0,0 39 0 0 0,0 36 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26664 5191 16383 0 0,'0'0'0'0'0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21601 7643 16383 0 0,'20'0'0'0'0,"26"0"0"0"0,26 0 0 0 0,25 0 0 0 0,17 0 0 0 0,13 0 0 0 0,6 0 0 0 0,-1 0 0 0 0,4 0 0 0 0,-3 0 0 0 0,-3 0 0 0 0,1 0 0 0 0,-2 0 0 0 0,22 0 0 0 0,6 0 0 0 0,1 0 0 0 0,-7 0 0 0 0,37 0 0 0 0,10 0 0 0 0,13 0 0 0 0,14 0 0 0 0,-10 0 0 0 0,-17 0 0 0 0,-22 0 0 0 0,-17 0 0 0 0,-14 0 0 0 0,-12 0 0 0 0,-5 0 0 0 0,-2 0 0 0 0,-4 0 0 0 0,2 0 0 0 0,1 0 0 0 0,4 0 0 0 0,-1 0 0 0 0,-1 0 0 0 0,2 0 0 0 0,0 0 0 0 0,-3 0 0 0 0,3 0 0 0 0,-1 0 0 0 0,3 0 0 0 0,-1 0 0 0 0,-2 0 0 0 0,21 0 0 0 0,31 0 0 0 0,5 0 0 0 0,-4 0 0 0 0,-13 0 0 0 0,-35 0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21876 8032 16383 0 0,'20'0'0'0'0,"31"0"0"0"0,28 0 0 0 0,20 0 0 0 0,38 0 0 0 0,20 0 0 0 0,5 0 0 0 0,-6 0 0 0 0,-5 0 0 0 0,-7 0 0 0 0,-9 0 0 0 0,-2 0 0 0 0,-4 0 0 0 0,1 0 0 0 0,-1 0 0 0 0,-3 0 0 0 0,3 0 0 0 0,-2 0 0 0 0,-1 0 0 0 0,2 0 0 0 0,0 0 0 0 0,2 0 0 0 0,0 0 0 0 0,-2 0 0 0 0,1 0 0 0 0,0 0 0 0 0,-3 0 0 0 0,3 0 0 0 0,-1 0 0 0 0,3 0 0 0 0,-2 0 0 0 0,-1 0 0 0 0,2 0 0 0 0,-2 0 0 0 0,-2 0 0 0 0,3 0 0 0 0,-1 0 0 0 0,2 0 0 0 0,0 0 0 0 0,-22 0 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26551 7583 16383 0 0,'0'45'0'0'0,"0"35"0"0"0,0 28 0 0 0,0 17 0 0 0,0 6 0 0 0,0 7 0 0 0,0-1 0 0 0,0-4 0 0 0,0 2 0 0 0,0-4 0 0 0,0-23 0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26551 8430 16383 0 0,'0'20'0'0'0,"0"26"0"0"0,0 6 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26551 8154 16383 0 0,'0'20'0'0'0,"0"27"0"0"0,0 25 0 0 0,0 25 0 0 0,0 17 0 0 0,0-12 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26551 7964 16383 0 0,'0'20'0'0'0,"0"27"0"0"0,0 29 0 0 0,0 24 0 0 0,0 13 0 0 0,0 13 0 0 0,0 5 0 0 0,0 5 0 0 0,0 0 0 0 0,0-24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21982 7820 16383 0 0,'60'0'0'0'0,"64"0"0"0"0,37 0 0 0 0,11 0 0 0 0,21 0 0 0 0,-3 0 0 0 0,-13 0 0 0 0,-11 0 0 0 0,-15 0 0 0 0,-8 0 0 0 0,-8 0 0 0 0,-7 0 0 0 0,0 0 0 0 0,-2 0 0 0 0,-3 0 0 0 0,24 0 0 0 0,11 0 0 0 0,-2 0 0 0 0,-6 0 0 0 0,-5 0 0 0 0,-6 0 0 0 0,-7 0 0 0 0,-1 0 0 0 0,-3 0 0 0 0,2 0 0 0 0,-1 0 0 0 0,-3 0 0 0 0,23 0 0 0 0,5 0 0 0 0,-23 0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25034 7783 16383 0 0,'0'-20'0'0'0,"0"-27"0"0"0,0-30 0 0 0,0-22 0 0 0,0 6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25034 7519 16383 0 0,'0'0'0'0'0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25034 7668 16383 0 0,'0'0'0'0'0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25034 7668 16383 0 0,'0'0'0'0'0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25034 7668 16383 0 0,'0'0'0'0'0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25034 7668 16383 0 0,'0'25'0'0'0,"0"28"0"0"0,0 5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3F8F91-4F38-4A01-947F-C76C21BA8A7A}" type="datetimeFigureOut">
              <a:rPr lang="en-US" smtClean="0"/>
              <a:t>4/30/2023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CCA95-4F40-4CDD-BF1E-B8C9EB86EE73}" type="slidenum">
              <a:rPr lang="en-US" smtClean="0"/>
              <a:t>‹#›</a:t>
            </a:fld>
            <a:endParaRPr lang="en-US"/>
          </a:p>
        </p:txBody>
      </p:sp>
    </p:spTree>
    <p:extLst>
      <p:ext uri="{BB962C8B-B14F-4D97-AF65-F5344CB8AC3E}">
        <p14:creationId xmlns:p14="http://schemas.microsoft.com/office/powerpoint/2010/main" val="2566295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8CCA95-4F40-4CDD-BF1E-B8C9EB86EE73}" type="slidenum">
              <a:rPr lang="en-US" smtClean="0"/>
              <a:t>1</a:t>
            </a:fld>
            <a:endParaRPr lang="en-US"/>
          </a:p>
        </p:txBody>
      </p:sp>
    </p:spTree>
    <p:extLst>
      <p:ext uri="{BB962C8B-B14F-4D97-AF65-F5344CB8AC3E}">
        <p14:creationId xmlns:p14="http://schemas.microsoft.com/office/powerpoint/2010/main" val="303180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noProof="0"/>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p:txBody>
          <a:bodyPr/>
          <a:lstStyle/>
          <a:p>
            <a:fld id="{7B7810A5-1A13-4087-8DFA-155E6E5B5D73}" type="datetimeFigureOut">
              <a:rPr lang="en-US" noProof="0" smtClean="0"/>
              <a:t>4/30/2023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rIns="45720"/>
          <a:lstStyle/>
          <a:p>
            <a:fld id="{600CBFCC-E1FF-473E-BF42-70E7405CF173}" type="slidenum">
              <a:rPr lang="en-US" noProof="0" smtClean="0"/>
              <a:t>‹#›</a:t>
            </a:fld>
            <a:endParaRPr lang="en-US" noProof="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29878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7810A5-1A13-4087-8DFA-155E6E5B5D73}" type="datetimeFigureOut">
              <a:rPr lang="en-US" noProof="0" smtClean="0"/>
              <a:t>4/30/2023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600CBFCC-E1FF-473E-BF42-70E7405CF173}" type="slidenum">
              <a:rPr lang="en-US" noProof="0" smtClean="0"/>
              <a:t>‹#›</a:t>
            </a:fld>
            <a:endParaRPr lang="en-US" noProof="0"/>
          </a:p>
        </p:txBody>
      </p:sp>
    </p:spTree>
    <p:extLst>
      <p:ext uri="{BB962C8B-B14F-4D97-AF65-F5344CB8AC3E}">
        <p14:creationId xmlns:p14="http://schemas.microsoft.com/office/powerpoint/2010/main" val="61784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hasCustomPrompt="1"/>
          </p:nvPr>
        </p:nvSpPr>
        <p:spPr>
          <a:xfrm>
            <a:off x="2608751" y="970410"/>
            <a:ext cx="6466903" cy="5079534"/>
          </a:xfrm>
        </p:spPr>
        <p:txBody>
          <a:bodyPr vert="eaVert"/>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7B7810A5-1A13-4087-8DFA-155E6E5B5D73}" type="datetimeFigureOut">
              <a:rPr lang="en-US" noProof="0" smtClean="0"/>
              <a:t>4/30/2023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600CBFCC-E1FF-473E-BF42-70E7405CF173}" type="slidenum">
              <a:rPr lang="en-US" noProof="0" smtClean="0"/>
              <a:t>‹#›</a:t>
            </a:fld>
            <a:endParaRPr lang="en-US" noProof="0"/>
          </a:p>
        </p:txBody>
      </p:sp>
    </p:spTree>
    <p:extLst>
      <p:ext uri="{BB962C8B-B14F-4D97-AF65-F5344CB8AC3E}">
        <p14:creationId xmlns:p14="http://schemas.microsoft.com/office/powerpoint/2010/main" val="1164236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7810A5-1A13-4087-8DFA-155E6E5B5D73}" type="datetimeFigureOut">
              <a:rPr lang="en-US" noProof="0" smtClean="0"/>
              <a:t>4/30/2023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600CBFCC-E1FF-473E-BF42-70E7405CF173}" type="slidenum">
              <a:rPr lang="en-US" noProof="0" smtClean="0"/>
              <a:t>‹#›</a:t>
            </a:fld>
            <a:endParaRPr lang="en-US" noProof="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572029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p>
        </p:txBody>
      </p:sp>
      <p:sp>
        <p:nvSpPr>
          <p:cNvPr id="3" name="Text Placeholder 2"/>
          <p:cNvSpPr>
            <a:spLocks noGrp="1"/>
          </p:cNvSpPr>
          <p:nvPr>
            <p:ph type="body" idx="1" hasCustomPrompt="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p:txBody>
          <a:bodyPr/>
          <a:lstStyle/>
          <a:p>
            <a:fld id="{7B7810A5-1A13-4087-8DFA-155E6E5B5D73}" type="datetimeFigureOut">
              <a:rPr lang="en-US" noProof="0" smtClean="0"/>
              <a:t>4/30/2023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3636461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7810A5-1A13-4087-8DFA-155E6E5B5D73}" type="datetimeFigureOut">
              <a:rPr lang="en-US" noProof="0" smtClean="0"/>
              <a:t>4/30/2023</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600CBFCC-E1FF-473E-BF42-70E7405CF173}" type="slidenum">
              <a:rPr lang="en-US" noProof="0" smtClean="0"/>
              <a:t>‹#›</a:t>
            </a:fld>
            <a:endParaRPr lang="en-US" noProof="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626050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hasCustomPrompt="1"/>
          </p:nvPr>
        </p:nvSpPr>
        <p:spPr>
          <a:xfrm>
            <a:off x="6666635" y="2851331"/>
            <a:ext cx="3899798" cy="307143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7B7810A5-1A13-4087-8DFA-155E6E5B5D73}" type="datetimeFigureOut">
              <a:rPr lang="en-US" noProof="0" smtClean="0"/>
              <a:t>4/30/2023</a:t>
            </a:fld>
            <a:endParaRPr lang="en-US" noProof="0"/>
          </a:p>
        </p:txBody>
      </p:sp>
      <p:sp>
        <p:nvSpPr>
          <p:cNvPr id="8" name="Footer Placeholder 7"/>
          <p:cNvSpPr>
            <a:spLocks noGrp="1"/>
          </p:cNvSpPr>
          <p:nvPr>
            <p:ph type="ftr" sz="quarter" idx="11"/>
          </p:nvPr>
        </p:nvSpPr>
        <p:spPr/>
        <p:txBody>
          <a:bodyPr/>
          <a:lstStyle/>
          <a:p>
            <a:endParaRPr lang="en-US" noProof="0"/>
          </a:p>
        </p:txBody>
      </p:sp>
      <p:sp>
        <p:nvSpPr>
          <p:cNvPr id="9" name="Slide Number Placeholder 8"/>
          <p:cNvSpPr>
            <a:spLocks noGrp="1"/>
          </p:cNvSpPr>
          <p:nvPr>
            <p:ph type="sldNum" sz="quarter" idx="12"/>
          </p:nvPr>
        </p:nvSpPr>
        <p:spPr/>
        <p:txBody>
          <a:bodyPr/>
          <a:lstStyle/>
          <a:p>
            <a:fld id="{600CBFCC-E1FF-473E-BF42-70E7405CF173}" type="slidenum">
              <a:rPr lang="en-US" noProof="0" smtClean="0"/>
              <a:t>‹#›</a:t>
            </a:fld>
            <a:endParaRPr lang="en-US" noProof="0"/>
          </a:p>
        </p:txBody>
      </p:sp>
    </p:spTree>
    <p:extLst>
      <p:ext uri="{BB962C8B-B14F-4D97-AF65-F5344CB8AC3E}">
        <p14:creationId xmlns:p14="http://schemas.microsoft.com/office/powerpoint/2010/main" val="4223613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7810A5-1A13-4087-8DFA-155E6E5B5D73}" type="datetimeFigureOut">
              <a:rPr lang="en-US" noProof="0" smtClean="0"/>
              <a:t>4/30/2023</a:t>
            </a:fld>
            <a:endParaRPr lang="en-US" noProof="0"/>
          </a:p>
        </p:txBody>
      </p:sp>
      <p:sp>
        <p:nvSpPr>
          <p:cNvPr id="4" name="Footer Placeholder 3"/>
          <p:cNvSpPr>
            <a:spLocks noGrp="1"/>
          </p:cNvSpPr>
          <p:nvPr>
            <p:ph type="ftr" sz="quarter" idx="11"/>
          </p:nvPr>
        </p:nvSpPr>
        <p:spPr/>
        <p:txBody>
          <a:bodyPr/>
          <a:lstStyle/>
          <a:p>
            <a:endParaRPr lang="en-US" noProof="0"/>
          </a:p>
        </p:txBody>
      </p:sp>
      <p:sp>
        <p:nvSpPr>
          <p:cNvPr id="5" name="Slide Number Placeholder 4"/>
          <p:cNvSpPr>
            <a:spLocks noGrp="1"/>
          </p:cNvSpPr>
          <p:nvPr>
            <p:ph type="sldNum" sz="quarter" idx="12"/>
          </p:nvPr>
        </p:nvSpPr>
        <p:spPr/>
        <p:txBody>
          <a:bodyPr/>
          <a:lstStyle/>
          <a:p>
            <a:fld id="{600CBFCC-E1FF-473E-BF42-70E7405CF173}" type="slidenum">
              <a:rPr lang="en-US" noProof="0" smtClean="0"/>
              <a:t>‹#›</a:t>
            </a:fld>
            <a:endParaRPr lang="en-US" noProof="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986665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B7810A5-1A13-4087-8DFA-155E6E5B5D73}" type="datetimeFigureOut">
              <a:rPr lang="en-US" noProof="0" smtClean="0"/>
              <a:t>4/30/2023</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600CBFCC-E1FF-473E-BF42-70E7405CF173}" type="slidenum">
              <a:rPr lang="en-US" noProof="0" smtClean="0"/>
              <a:t>‹#›</a:t>
            </a:fld>
            <a:endParaRPr lang="en-US" noProof="0"/>
          </a:p>
        </p:txBody>
      </p:sp>
    </p:spTree>
    <p:extLst>
      <p:ext uri="{BB962C8B-B14F-4D97-AF65-F5344CB8AC3E}">
        <p14:creationId xmlns:p14="http://schemas.microsoft.com/office/powerpoint/2010/main" val="2924672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hasCustomPrompt="1"/>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p:txBody>
          <a:bodyPr/>
          <a:lstStyle/>
          <a:p>
            <a:fld id="{7B7810A5-1A13-4087-8DFA-155E6E5B5D73}" type="datetimeFigureOut">
              <a:rPr lang="en-US" noProof="0" smtClean="0"/>
              <a:t>4/30/2023</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600CBFCC-E1FF-473E-BF42-70E7405CF173}" type="slidenum">
              <a:rPr lang="en-US" noProof="0" smtClean="0"/>
              <a:t>‹#›</a:t>
            </a:fld>
            <a:endParaRPr lang="en-US" noProof="0"/>
          </a:p>
        </p:txBody>
      </p:sp>
    </p:spTree>
    <p:extLst>
      <p:ext uri="{BB962C8B-B14F-4D97-AF65-F5344CB8AC3E}">
        <p14:creationId xmlns:p14="http://schemas.microsoft.com/office/powerpoint/2010/main" val="1650365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7810A5-1A13-4087-8DFA-155E6E5B5D73}" type="datetimeFigureOut">
              <a:rPr lang="en-US" noProof="0" smtClean="0"/>
              <a:t>4/30/2023</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600CBFCC-E1FF-473E-BF42-70E7405CF173}" type="slidenum">
              <a:rPr lang="en-US" noProof="0" smtClean="0"/>
              <a:t>‹#›</a:t>
            </a:fld>
            <a:endParaRPr lang="en-US" noProof="0"/>
          </a:p>
        </p:txBody>
      </p:sp>
    </p:spTree>
    <p:extLst>
      <p:ext uri="{BB962C8B-B14F-4D97-AF65-F5344CB8AC3E}">
        <p14:creationId xmlns:p14="http://schemas.microsoft.com/office/powerpoint/2010/main" val="746702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Eigth level</a:t>
            </a:r>
          </a:p>
          <a:p>
            <a:pPr lvl="8"/>
            <a:r>
              <a:rPr lang="en-US"/>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7B7810A5-1A13-4087-8DFA-155E6E5B5D73}" type="datetimeFigureOut">
              <a:rPr lang="tr-TR" smtClean="0"/>
              <a:t>30.04.2023</a:t>
            </a:fld>
            <a:endParaRPr lang="tr-TR"/>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00CBFCC-E1FF-473E-BF42-70E7405CF173}" type="slidenum">
              <a:rPr lang="tr-TR" smtClean="0"/>
              <a:t>‹#›</a:t>
            </a:fld>
            <a:endParaRPr lang="tr-TR"/>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17581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8.jpe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customXml" Target="../ink/ink8.xml"/><Relationship Id="rId26" Type="http://schemas.openxmlformats.org/officeDocument/2006/relationships/customXml" Target="../ink/ink15.xml"/><Relationship Id="rId39" Type="http://schemas.openxmlformats.org/officeDocument/2006/relationships/image" Target="../media/image17.png"/><Relationship Id="rId21" Type="http://schemas.openxmlformats.org/officeDocument/2006/relationships/customXml" Target="../ink/ink10.xml"/><Relationship Id="rId34" Type="http://schemas.openxmlformats.org/officeDocument/2006/relationships/customXml" Target="../ink/ink20.xml"/><Relationship Id="rId7" Type="http://schemas.openxmlformats.org/officeDocument/2006/relationships/image" Target="../media/image6.png"/><Relationship Id="rId2" Type="http://schemas.openxmlformats.org/officeDocument/2006/relationships/image" Target="../media/image2.png"/><Relationship Id="rId16" Type="http://schemas.openxmlformats.org/officeDocument/2006/relationships/customXml" Target="../ink/ink6.xml"/><Relationship Id="rId20" Type="http://schemas.openxmlformats.org/officeDocument/2006/relationships/image" Target="../media/image11.png"/><Relationship Id="rId29" Type="http://schemas.openxmlformats.org/officeDocument/2006/relationships/customXml" Target="../ink/ink17.xml"/><Relationship Id="rId41"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customXml" Target="../ink/ink1.xml"/><Relationship Id="rId11" Type="http://schemas.openxmlformats.org/officeDocument/2006/relationships/image" Target="../media/image8.png"/><Relationship Id="rId24" Type="http://schemas.openxmlformats.org/officeDocument/2006/relationships/customXml" Target="../ink/ink13.xml"/><Relationship Id="rId32" Type="http://schemas.openxmlformats.org/officeDocument/2006/relationships/customXml" Target="../ink/ink19.xml"/><Relationship Id="rId37" Type="http://schemas.openxmlformats.org/officeDocument/2006/relationships/image" Target="../media/image16.png"/><Relationship Id="rId40" Type="http://schemas.openxmlformats.org/officeDocument/2006/relationships/customXml" Target="../ink/ink23.xml"/><Relationship Id="rId5" Type="http://schemas.openxmlformats.org/officeDocument/2006/relationships/image" Target="../media/image5.png"/><Relationship Id="rId15" Type="http://schemas.openxmlformats.org/officeDocument/2006/relationships/image" Target="../media/image10.png"/><Relationship Id="rId23" Type="http://schemas.openxmlformats.org/officeDocument/2006/relationships/customXml" Target="../ink/ink12.xml"/><Relationship Id="rId28" Type="http://schemas.openxmlformats.org/officeDocument/2006/relationships/image" Target="../media/image12.png"/><Relationship Id="rId36" Type="http://schemas.openxmlformats.org/officeDocument/2006/relationships/customXml" Target="../ink/ink21.xml"/><Relationship Id="rId10" Type="http://schemas.openxmlformats.org/officeDocument/2006/relationships/customXml" Target="../ink/ink3.xml"/><Relationship Id="rId19" Type="http://schemas.openxmlformats.org/officeDocument/2006/relationships/customXml" Target="../ink/ink9.xml"/><Relationship Id="rId31" Type="http://schemas.openxmlformats.org/officeDocument/2006/relationships/customXml" Target="../ink/ink18.xml"/><Relationship Id="rId4" Type="http://schemas.openxmlformats.org/officeDocument/2006/relationships/image" Target="../media/image4.jpeg"/><Relationship Id="rId9" Type="http://schemas.openxmlformats.org/officeDocument/2006/relationships/image" Target="../media/image7.png"/><Relationship Id="rId14" Type="http://schemas.openxmlformats.org/officeDocument/2006/relationships/customXml" Target="../ink/ink5.xml"/><Relationship Id="rId22" Type="http://schemas.openxmlformats.org/officeDocument/2006/relationships/customXml" Target="../ink/ink11.xml"/><Relationship Id="rId27" Type="http://schemas.openxmlformats.org/officeDocument/2006/relationships/customXml" Target="../ink/ink16.xml"/><Relationship Id="rId30" Type="http://schemas.openxmlformats.org/officeDocument/2006/relationships/image" Target="../media/image13.png"/><Relationship Id="rId35" Type="http://schemas.openxmlformats.org/officeDocument/2006/relationships/image" Target="../media/image15.png"/><Relationship Id="rId8" Type="http://schemas.openxmlformats.org/officeDocument/2006/relationships/customXml" Target="../ink/ink2.xml"/><Relationship Id="rId3" Type="http://schemas.openxmlformats.org/officeDocument/2006/relationships/image" Target="../media/image3.png"/><Relationship Id="rId12" Type="http://schemas.openxmlformats.org/officeDocument/2006/relationships/customXml" Target="../ink/ink4.xml"/><Relationship Id="rId17" Type="http://schemas.openxmlformats.org/officeDocument/2006/relationships/customXml" Target="../ink/ink7.xml"/><Relationship Id="rId25" Type="http://schemas.openxmlformats.org/officeDocument/2006/relationships/customXml" Target="../ink/ink14.xml"/><Relationship Id="rId33" Type="http://schemas.openxmlformats.org/officeDocument/2006/relationships/image" Target="../media/image14.png"/><Relationship Id="rId38" Type="http://schemas.openxmlformats.org/officeDocument/2006/relationships/customXml" Target="../ink/ink2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1.jpeg"/><Relationship Id="rId5" Type="http://schemas.openxmlformats.org/officeDocument/2006/relationships/image" Target="../media/image20.png"/><Relationship Id="rId4"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0" name="Picture 59">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62" name="Picture 61">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64" name="Rectangle 63">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 name="Rectangle 65">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 name="Rectangle 67">
            <a:extLst>
              <a:ext uri="{FF2B5EF4-FFF2-40B4-BE49-F238E27FC236}">
                <a16:creationId xmlns:a16="http://schemas.microsoft.com/office/drawing/2014/main" id="{72168E9E-94E9-4BE3-B88C-C8A468117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 name="Rectangle 69">
            <a:extLst>
              <a:ext uri="{FF2B5EF4-FFF2-40B4-BE49-F238E27FC236}">
                <a16:creationId xmlns:a16="http://schemas.microsoft.com/office/drawing/2014/main" id="{12107AC1-AA0D-4097-B03D-FD3C632AB8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 name="TextBox 71">
            <a:extLst>
              <a:ext uri="{FF2B5EF4-FFF2-40B4-BE49-F238E27FC236}">
                <a16:creationId xmlns:a16="http://schemas.microsoft.com/office/drawing/2014/main" id="{7C8D231A-EC46-4736-B00F-76D3070822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p:nvSpPr>
          <p:cNvPr id="74" name="Rectangle 73">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124" y="487443"/>
            <a:ext cx="5841548" cy="584154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40000"/>
                  <a:lumOff val="60000"/>
                </a:schemeClr>
              </a:solidFill>
            </a:endParaRPr>
          </a:p>
        </p:txBody>
      </p:sp>
      <p:pic>
        <p:nvPicPr>
          <p:cNvPr id="78" name="Picture 77">
            <a:extLst>
              <a:ext uri="{FF2B5EF4-FFF2-40B4-BE49-F238E27FC236}">
                <a16:creationId xmlns:a16="http://schemas.microsoft.com/office/drawing/2014/main" id="{15ADB788-8569-409E-862D-665AD53C99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4" name="TextBox 3">
            <a:extLst>
              <a:ext uri="{FF2B5EF4-FFF2-40B4-BE49-F238E27FC236}">
                <a16:creationId xmlns:a16="http://schemas.microsoft.com/office/drawing/2014/main" id="{72CFC2CB-15C5-4BA6-AC20-11157CD46398}"/>
              </a:ext>
            </a:extLst>
          </p:cNvPr>
          <p:cNvSpPr txBox="1"/>
          <p:nvPr/>
        </p:nvSpPr>
        <p:spPr>
          <a:xfrm>
            <a:off x="3039048" y="2568817"/>
            <a:ext cx="7155598" cy="3133968"/>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6600">
                <a:solidFill>
                  <a:srgbClr val="1F2D29"/>
                </a:solidFill>
                <a:latin typeface="+mj-lt"/>
                <a:ea typeface="+mj-ea"/>
                <a:cs typeface="+mj-cs"/>
              </a:rPr>
              <a:t>SMART DOOR LOCK</a:t>
            </a:r>
          </a:p>
        </p:txBody>
      </p:sp>
      <p:sp>
        <p:nvSpPr>
          <p:cNvPr id="80" name="Rectangle 79">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 name="Right Triangle 81">
            <a:extLst>
              <a:ext uri="{FF2B5EF4-FFF2-40B4-BE49-F238E27FC236}">
                <a16:creationId xmlns:a16="http://schemas.microsoft.com/office/drawing/2014/main" id="{2663C086-1480-4E81-BD6F-3E43A4C38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585313" y="2747897"/>
            <a:ext cx="353147" cy="353147"/>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DBCCFA1-2E51-902D-4398-4B8FC11D47B9}"/>
              </a:ext>
            </a:extLst>
          </p:cNvPr>
          <p:cNvSpPr txBox="1"/>
          <p:nvPr/>
        </p:nvSpPr>
        <p:spPr>
          <a:xfrm>
            <a:off x="1491916" y="882317"/>
            <a:ext cx="9729237" cy="583304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r" defTabSz="914400">
              <a:lnSpc>
                <a:spcPct val="90000"/>
              </a:lnSpc>
              <a:spcBef>
                <a:spcPct val="0"/>
              </a:spcBef>
              <a:spcAft>
                <a:spcPts val="600"/>
              </a:spcAft>
            </a:pPr>
            <a:r>
              <a:rPr lang="en-US" sz="6600">
                <a:latin typeface="+mj-lt"/>
                <a:ea typeface="+mj-ea"/>
                <a:cs typeface="+mj-cs"/>
              </a:rPr>
              <a:t> </a:t>
            </a:r>
          </a:p>
          <a:p>
            <a:pPr algn="r" defTabSz="914400">
              <a:lnSpc>
                <a:spcPct val="90000"/>
              </a:lnSpc>
              <a:spcBef>
                <a:spcPct val="0"/>
              </a:spcBef>
              <a:spcAft>
                <a:spcPts val="600"/>
              </a:spcAft>
            </a:pPr>
            <a:r>
              <a:rPr lang="en-US" sz="6600">
                <a:latin typeface="+mj-lt"/>
                <a:ea typeface="+mj-ea"/>
                <a:cs typeface="+mj-cs"/>
              </a:rPr>
              <a:t>     </a:t>
            </a:r>
          </a:p>
        </p:txBody>
      </p:sp>
    </p:spTree>
    <p:extLst>
      <p:ext uri="{BB962C8B-B14F-4D97-AF65-F5344CB8AC3E}">
        <p14:creationId xmlns:p14="http://schemas.microsoft.com/office/powerpoint/2010/main" val="553726541"/>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8" name="Picture 37">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0" name="Rectangle 39">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41">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a:extLst>
              <a:ext uri="{FF2B5EF4-FFF2-40B4-BE49-F238E27FC236}">
                <a16:creationId xmlns:a16="http://schemas.microsoft.com/office/drawing/2014/main" id="{D5B0B43F-2CE7-4C6C-BABC-EE342B328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Rectangle 45">
            <a:extLst>
              <a:ext uri="{FF2B5EF4-FFF2-40B4-BE49-F238E27FC236}">
                <a16:creationId xmlns:a16="http://schemas.microsoft.com/office/drawing/2014/main" id="{85459F07-63F9-48CF-B725-A873C4BC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TextBox 47">
            <a:extLst>
              <a:ext uri="{FF2B5EF4-FFF2-40B4-BE49-F238E27FC236}">
                <a16:creationId xmlns:a16="http://schemas.microsoft.com/office/drawing/2014/main" id="{14B83E1E-DAC1-4851-84FF-D6FE1649DE0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50" name="Rectangle 49">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 name="Oval 53">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extBox 1">
            <a:extLst>
              <a:ext uri="{FF2B5EF4-FFF2-40B4-BE49-F238E27FC236}">
                <a16:creationId xmlns:a16="http://schemas.microsoft.com/office/drawing/2014/main" id="{D21E4241-3E59-1144-1791-54016069C340}"/>
              </a:ext>
            </a:extLst>
          </p:cNvPr>
          <p:cNvSpPr txBox="1"/>
          <p:nvPr/>
        </p:nvSpPr>
        <p:spPr>
          <a:xfrm>
            <a:off x="1070286" y="333192"/>
            <a:ext cx="8394811" cy="616613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171450" indent="-171450" algn="just" defTabSz="914400">
              <a:lnSpc>
                <a:spcPct val="110000"/>
              </a:lnSpc>
              <a:spcAft>
                <a:spcPts val="600"/>
              </a:spcAft>
              <a:buClr>
                <a:schemeClr val="accent6"/>
              </a:buClr>
              <a:buSzPct val="90000"/>
              <a:buFont typeface="Wingdings" panose="05000000000000000000" pitchFamily="2" charset="2"/>
              <a:buChar char="§"/>
            </a:pPr>
            <a:r>
              <a:rPr lang="en-US" sz="1900" dirty="0">
                <a:solidFill>
                  <a:srgbClr val="1F2D29"/>
                </a:solidFill>
              </a:rPr>
              <a:t>  </a:t>
            </a:r>
            <a:r>
              <a:rPr lang="en-US" sz="1900" b="0" i="0" u="sng" dirty="0">
                <a:solidFill>
                  <a:srgbClr val="1F2D29"/>
                </a:solidFill>
              </a:rPr>
              <a:t>Radio Frequency Identification (RFID)</a:t>
            </a:r>
            <a:r>
              <a:rPr lang="en-US" sz="1900" dirty="0">
                <a:solidFill>
                  <a:srgbClr val="1F2D29"/>
                </a:solidFill>
              </a:rPr>
              <a:t> :-</a:t>
            </a:r>
            <a:endParaRPr lang="en-US" sz="1900" dirty="0">
              <a:solidFill>
                <a:srgbClr val="1F2D29"/>
              </a:solidFill>
              <a:cs typeface="Arial"/>
            </a:endParaRPr>
          </a:p>
          <a:p>
            <a:pPr algn="just" defTabSz="914400">
              <a:lnSpc>
                <a:spcPct val="110000"/>
              </a:lnSpc>
              <a:spcAft>
                <a:spcPts val="600"/>
              </a:spcAft>
              <a:buClr>
                <a:schemeClr val="accent6"/>
              </a:buClr>
              <a:buSzPct val="90000"/>
            </a:pPr>
            <a:r>
              <a:rPr lang="en-US" sz="1600" b="0" i="0" dirty="0">
                <a:solidFill>
                  <a:srgbClr val="1F2D29"/>
                </a:solidFill>
              </a:rPr>
              <a:t>Radio Frequency Identification (RFID) is a technology that uses radio waves to passively identify a tagged object. It is used in several commercial and industrial applications, from tracking items along a supply chain to keeping track of items checked out of a library.</a:t>
            </a:r>
            <a:endParaRPr lang="en-US" sz="1600" b="0" i="0" dirty="0">
              <a:solidFill>
                <a:srgbClr val="1F2D29"/>
              </a:solidFill>
              <a:cs typeface="Arial"/>
            </a:endParaRPr>
          </a:p>
          <a:p>
            <a:pPr algn="just" defTabSz="914400">
              <a:lnSpc>
                <a:spcPct val="110000"/>
              </a:lnSpc>
              <a:spcAft>
                <a:spcPts val="600"/>
              </a:spcAft>
            </a:pPr>
            <a:endParaRPr lang="en-US" sz="1600" dirty="0">
              <a:solidFill>
                <a:srgbClr val="1F2D29"/>
              </a:solidFill>
            </a:endParaRPr>
          </a:p>
          <a:p>
            <a:pPr algn="just" defTabSz="914400">
              <a:lnSpc>
                <a:spcPct val="110000"/>
              </a:lnSpc>
              <a:spcAft>
                <a:spcPts val="600"/>
              </a:spcAft>
            </a:pPr>
            <a:endParaRPr lang="en-US" sz="1600" dirty="0">
              <a:solidFill>
                <a:srgbClr val="1F2D29"/>
              </a:solidFill>
            </a:endParaRPr>
          </a:p>
          <a:p>
            <a:pPr marL="342900" indent="-342900" algn="just" defTabSz="914400">
              <a:lnSpc>
                <a:spcPct val="110000"/>
              </a:lnSpc>
              <a:spcAft>
                <a:spcPts val="600"/>
              </a:spcAft>
              <a:buClr>
                <a:schemeClr val="accent6"/>
              </a:buClr>
              <a:buSzPct val="90000"/>
              <a:buFont typeface="Wingdings" panose="05000000000000000000" pitchFamily="2" charset="2"/>
              <a:buChar char="§"/>
            </a:pPr>
            <a:r>
              <a:rPr lang="en-US" sz="1900" b="0" i="0" u="sng" dirty="0">
                <a:solidFill>
                  <a:srgbClr val="1F2D29"/>
                </a:solidFill>
              </a:rPr>
              <a:t>GSM (Global System for Mobile Communications)</a:t>
            </a:r>
            <a:r>
              <a:rPr lang="en-US" sz="1900" b="0" i="0" dirty="0">
                <a:solidFill>
                  <a:srgbClr val="1F2D29"/>
                </a:solidFill>
              </a:rPr>
              <a:t> :-</a:t>
            </a:r>
            <a:endParaRPr lang="en-US" sz="1900" dirty="0">
              <a:solidFill>
                <a:srgbClr val="1F2D29"/>
              </a:solidFill>
              <a:cs typeface="Arial"/>
            </a:endParaRPr>
          </a:p>
          <a:p>
            <a:pPr algn="just" defTabSz="914400">
              <a:lnSpc>
                <a:spcPct val="110000"/>
              </a:lnSpc>
              <a:spcAft>
                <a:spcPts val="600"/>
              </a:spcAft>
              <a:buClr>
                <a:schemeClr val="accent6"/>
              </a:buClr>
              <a:buSzPct val="90000"/>
            </a:pPr>
            <a:r>
              <a:rPr lang="en-US" sz="1600" dirty="0">
                <a:solidFill>
                  <a:srgbClr val="1F2D29"/>
                </a:solidFill>
              </a:rPr>
              <a:t>It </a:t>
            </a:r>
            <a:r>
              <a:rPr lang="en-US" sz="1600" b="0" i="0" dirty="0">
                <a:solidFill>
                  <a:srgbClr val="1F2D29"/>
                </a:solidFill>
              </a:rPr>
              <a:t>is a set of mobile communications standards and protocols governing second-generation or 2G networks, first developed and deployed in Europe. GSM is a digital cellular communication standard that is universally accepted.</a:t>
            </a:r>
            <a:endParaRPr lang="en-US" sz="1600" b="0" i="0" dirty="0">
              <a:solidFill>
                <a:srgbClr val="1F2D29"/>
              </a:solidFill>
              <a:cs typeface="Arial"/>
            </a:endParaRPr>
          </a:p>
          <a:p>
            <a:pPr algn="just" defTabSz="914400">
              <a:lnSpc>
                <a:spcPct val="110000"/>
              </a:lnSpc>
              <a:spcAft>
                <a:spcPts val="600"/>
              </a:spcAft>
            </a:pPr>
            <a:endParaRPr lang="en-US" sz="1600" dirty="0">
              <a:solidFill>
                <a:srgbClr val="1F2D29"/>
              </a:solidFill>
            </a:endParaRPr>
          </a:p>
          <a:p>
            <a:pPr algn="just" defTabSz="914400">
              <a:lnSpc>
                <a:spcPct val="110000"/>
              </a:lnSpc>
              <a:spcAft>
                <a:spcPts val="600"/>
              </a:spcAft>
            </a:pPr>
            <a:endParaRPr lang="en-US" sz="1600" dirty="0">
              <a:solidFill>
                <a:srgbClr val="1F2D29"/>
              </a:solidFill>
            </a:endParaRPr>
          </a:p>
          <a:p>
            <a:pPr marL="342900" indent="-342900" algn="just" defTabSz="914400">
              <a:lnSpc>
                <a:spcPct val="110000"/>
              </a:lnSpc>
              <a:spcAft>
                <a:spcPts val="600"/>
              </a:spcAft>
              <a:buClr>
                <a:schemeClr val="accent6"/>
              </a:buClr>
              <a:buSzPct val="90000"/>
              <a:buFont typeface="Wingdings" panose="05000000000000000000" pitchFamily="2" charset="2"/>
              <a:buChar char="§"/>
            </a:pPr>
            <a:r>
              <a:rPr lang="en-US" sz="1900" u="sng" dirty="0">
                <a:solidFill>
                  <a:srgbClr val="1F2D29"/>
                </a:solidFill>
              </a:rPr>
              <a:t>Zero PCB</a:t>
            </a:r>
            <a:r>
              <a:rPr lang="en-US" sz="1900" dirty="0">
                <a:solidFill>
                  <a:srgbClr val="1F2D29"/>
                </a:solidFill>
              </a:rPr>
              <a:t> :-</a:t>
            </a:r>
            <a:endParaRPr lang="en-US" sz="1900" dirty="0">
              <a:solidFill>
                <a:srgbClr val="1F2D29"/>
              </a:solidFill>
              <a:cs typeface="Arial"/>
            </a:endParaRPr>
          </a:p>
          <a:p>
            <a:pPr algn="just" defTabSz="914400">
              <a:lnSpc>
                <a:spcPct val="110000"/>
              </a:lnSpc>
              <a:spcAft>
                <a:spcPts val="600"/>
              </a:spcAft>
              <a:buClr>
                <a:schemeClr val="accent6"/>
              </a:buClr>
              <a:buSzPct val="90000"/>
            </a:pPr>
            <a:r>
              <a:rPr lang="en-US" sz="1600" dirty="0">
                <a:solidFill>
                  <a:srgbClr val="1F2D29"/>
                </a:solidFill>
              </a:rPr>
              <a:t>Zero PCB is basically </a:t>
            </a:r>
            <a:r>
              <a:rPr lang="en-US" sz="1600" b="1" dirty="0">
                <a:solidFill>
                  <a:srgbClr val="1F2D29"/>
                </a:solidFill>
              </a:rPr>
              <a:t>a general-purpose printed circuit board (PCB), also known as perf board or DOT PCB</a:t>
            </a:r>
            <a:r>
              <a:rPr lang="en-US" sz="1600" dirty="0">
                <a:solidFill>
                  <a:srgbClr val="1F2D29"/>
                </a:solidFill>
              </a:rPr>
              <a:t>. It is a thin rigid copper sheet with holes pre-drilled at standard intervals across a grid with 2.54mm (0.1-inch) spacing between holes.</a:t>
            </a:r>
            <a:endParaRPr lang="en-US" sz="1600" dirty="0">
              <a:solidFill>
                <a:srgbClr val="1F2D29"/>
              </a:solidFill>
              <a:cs typeface="Arial"/>
            </a:endParaRPr>
          </a:p>
          <a:p>
            <a:pPr marL="285750" indent="-285750" algn="just" defTabSz="914400">
              <a:lnSpc>
                <a:spcPct val="110000"/>
              </a:lnSpc>
              <a:spcAft>
                <a:spcPts val="600"/>
              </a:spcAft>
              <a:buClr>
                <a:schemeClr val="accent6"/>
              </a:buClr>
              <a:buSzPct val="90000"/>
              <a:buFont typeface="Wingdings" panose="05000000000000000000" pitchFamily="2" charset="2"/>
              <a:buChar char="§"/>
            </a:pPr>
            <a:endParaRPr lang="en-US" sz="1100" dirty="0">
              <a:solidFill>
                <a:srgbClr val="1F2D29"/>
              </a:solidFill>
              <a:cs typeface="Arial"/>
            </a:endParaRPr>
          </a:p>
          <a:p>
            <a:pPr marL="285750" indent="-285750" algn="just" defTabSz="914400">
              <a:lnSpc>
                <a:spcPct val="110000"/>
              </a:lnSpc>
              <a:spcAft>
                <a:spcPts val="600"/>
              </a:spcAft>
              <a:buClr>
                <a:schemeClr val="accent6"/>
              </a:buClr>
              <a:buSzPct val="90000"/>
              <a:buFont typeface="Wingdings" panose="05000000000000000000" pitchFamily="2" charset="2"/>
              <a:buChar char="§"/>
            </a:pPr>
            <a:endParaRPr lang="en-US" sz="1100">
              <a:solidFill>
                <a:srgbClr val="1F2D29"/>
              </a:solidFill>
              <a:cs typeface="Arial" panose="020B0604020202020204"/>
            </a:endParaRPr>
          </a:p>
        </p:txBody>
      </p:sp>
      <p:pic>
        <p:nvPicPr>
          <p:cNvPr id="3" name="Picture 4">
            <a:extLst>
              <a:ext uri="{FF2B5EF4-FFF2-40B4-BE49-F238E27FC236}">
                <a16:creationId xmlns:a16="http://schemas.microsoft.com/office/drawing/2014/main" id="{04BE8472-52B8-8543-C001-B364F238781A}"/>
              </a:ext>
            </a:extLst>
          </p:cNvPr>
          <p:cNvPicPr>
            <a:picLocks noChangeAspect="1"/>
          </p:cNvPicPr>
          <p:nvPr/>
        </p:nvPicPr>
        <p:blipFill>
          <a:blip r:embed="rId4"/>
          <a:stretch>
            <a:fillRect/>
          </a:stretch>
        </p:blipFill>
        <p:spPr>
          <a:xfrm>
            <a:off x="9422467" y="388005"/>
            <a:ext cx="2647950" cy="1666875"/>
          </a:xfrm>
          <a:prstGeom prst="rect">
            <a:avLst/>
          </a:prstGeom>
        </p:spPr>
      </p:pic>
      <p:pic>
        <p:nvPicPr>
          <p:cNvPr id="5" name="Picture 7">
            <a:extLst>
              <a:ext uri="{FF2B5EF4-FFF2-40B4-BE49-F238E27FC236}">
                <a16:creationId xmlns:a16="http://schemas.microsoft.com/office/drawing/2014/main" id="{3052D217-01CA-FAFE-7F37-8782D5E4817F}"/>
              </a:ext>
            </a:extLst>
          </p:cNvPr>
          <p:cNvPicPr>
            <a:picLocks noChangeAspect="1"/>
          </p:cNvPicPr>
          <p:nvPr/>
        </p:nvPicPr>
        <p:blipFill>
          <a:blip r:embed="rId5"/>
          <a:stretch>
            <a:fillRect/>
          </a:stretch>
        </p:blipFill>
        <p:spPr>
          <a:xfrm>
            <a:off x="9468691" y="2197753"/>
            <a:ext cx="2667560" cy="1913405"/>
          </a:xfrm>
          <a:prstGeom prst="rect">
            <a:avLst/>
          </a:prstGeom>
        </p:spPr>
      </p:pic>
      <p:pic>
        <p:nvPicPr>
          <p:cNvPr id="8" name="Picture 11">
            <a:extLst>
              <a:ext uri="{FF2B5EF4-FFF2-40B4-BE49-F238E27FC236}">
                <a16:creationId xmlns:a16="http://schemas.microsoft.com/office/drawing/2014/main" id="{817BC30B-E69D-EA62-4E4C-2C8530E268C2}"/>
              </a:ext>
            </a:extLst>
          </p:cNvPr>
          <p:cNvPicPr>
            <a:picLocks noChangeAspect="1"/>
          </p:cNvPicPr>
          <p:nvPr/>
        </p:nvPicPr>
        <p:blipFill>
          <a:blip r:embed="rId6"/>
          <a:stretch>
            <a:fillRect/>
          </a:stretch>
        </p:blipFill>
        <p:spPr>
          <a:xfrm>
            <a:off x="9692808" y="4363571"/>
            <a:ext cx="2219325" cy="1447800"/>
          </a:xfrm>
          <a:prstGeom prst="rect">
            <a:avLst/>
          </a:prstGeom>
        </p:spPr>
      </p:pic>
    </p:spTree>
    <p:extLst>
      <p:ext uri="{BB962C8B-B14F-4D97-AF65-F5344CB8AC3E}">
        <p14:creationId xmlns:p14="http://schemas.microsoft.com/office/powerpoint/2010/main" val="120098099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3" name="Picture 182">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85" name="Picture 184">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87" name="Rectangle 186">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 name="Rectangle 188">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 name="Rectangle 190">
            <a:extLst>
              <a:ext uri="{FF2B5EF4-FFF2-40B4-BE49-F238E27FC236}">
                <a16:creationId xmlns:a16="http://schemas.microsoft.com/office/drawing/2014/main" id="{D5B0B43F-2CE7-4C6C-BABC-EE342B328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 name="Rectangle 192">
            <a:extLst>
              <a:ext uri="{FF2B5EF4-FFF2-40B4-BE49-F238E27FC236}">
                <a16:creationId xmlns:a16="http://schemas.microsoft.com/office/drawing/2014/main" id="{85459F07-63F9-48CF-B725-A873C4BC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 name="TextBox 194">
            <a:extLst>
              <a:ext uri="{FF2B5EF4-FFF2-40B4-BE49-F238E27FC236}">
                <a16:creationId xmlns:a16="http://schemas.microsoft.com/office/drawing/2014/main" id="{14B83E1E-DAC1-4851-84FF-D6FE1649DE0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197" name="Rectangle 196">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1" name="Oval 200">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3" name="Picture 202">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extBox 1">
            <a:extLst>
              <a:ext uri="{FF2B5EF4-FFF2-40B4-BE49-F238E27FC236}">
                <a16:creationId xmlns:a16="http://schemas.microsoft.com/office/drawing/2014/main" id="{4C6758EA-8B7E-772F-3133-1998DFD716DD}"/>
              </a:ext>
            </a:extLst>
          </p:cNvPr>
          <p:cNvSpPr txBox="1"/>
          <p:nvPr/>
        </p:nvSpPr>
        <p:spPr>
          <a:xfrm>
            <a:off x="1181871" y="387329"/>
            <a:ext cx="8023282" cy="629681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285750" indent="-285750" algn="just" defTabSz="914400">
              <a:lnSpc>
                <a:spcPct val="110000"/>
              </a:lnSpc>
              <a:spcBef>
                <a:spcPct val="0"/>
              </a:spcBef>
              <a:spcAft>
                <a:spcPts val="600"/>
              </a:spcAft>
              <a:buClr>
                <a:schemeClr val="accent6"/>
              </a:buClr>
              <a:buSzPct val="90000"/>
              <a:buFont typeface="Wingdings" panose="05000000000000000000" pitchFamily="2" charset="2"/>
              <a:buChar char="§"/>
            </a:pPr>
            <a:r>
              <a:rPr lang="en-US" sz="1600" u="sng" dirty="0">
                <a:solidFill>
                  <a:srgbClr val="1F2D29"/>
                </a:solidFill>
              </a:rPr>
              <a:t>Buzzer</a:t>
            </a:r>
            <a:r>
              <a:rPr lang="en-US" sz="1600" dirty="0">
                <a:solidFill>
                  <a:srgbClr val="1F2D29"/>
                </a:solidFill>
              </a:rPr>
              <a:t> :-</a:t>
            </a:r>
            <a:endParaRPr lang="en-US" sz="1600" dirty="0">
              <a:solidFill>
                <a:srgbClr val="1F2D29"/>
              </a:solidFill>
              <a:cs typeface="Arial"/>
            </a:endParaRPr>
          </a:p>
          <a:p>
            <a:pPr algn="just" defTabSz="914400">
              <a:lnSpc>
                <a:spcPct val="110000"/>
              </a:lnSpc>
              <a:spcBef>
                <a:spcPct val="0"/>
              </a:spcBef>
              <a:spcAft>
                <a:spcPts val="600"/>
              </a:spcAft>
              <a:buClr>
                <a:schemeClr val="accent6"/>
              </a:buClr>
              <a:buSzPct val="90000"/>
            </a:pPr>
            <a:r>
              <a:rPr lang="en-US" sz="1600" dirty="0">
                <a:solidFill>
                  <a:srgbClr val="1F2D29"/>
                </a:solidFill>
              </a:rPr>
              <a:t>Also known as a sounder, audio alarm or audio indicator, a buzzer is a basic audio device that generates a sound from an incoming electrical signal.</a:t>
            </a:r>
            <a:endParaRPr lang="en-US" sz="1600" dirty="0">
              <a:solidFill>
                <a:srgbClr val="1F2D29"/>
              </a:solidFill>
              <a:cs typeface="Arial"/>
            </a:endParaRPr>
          </a:p>
          <a:p>
            <a:pPr algn="just" defTabSz="914400">
              <a:lnSpc>
                <a:spcPct val="110000"/>
              </a:lnSpc>
              <a:spcBef>
                <a:spcPct val="0"/>
              </a:spcBef>
              <a:spcAft>
                <a:spcPts val="600"/>
              </a:spcAft>
              <a:buClr>
                <a:schemeClr val="accent6"/>
              </a:buClr>
              <a:buSzPct val="90000"/>
              <a:buFont typeface="Wingdings" panose="05000000000000000000" pitchFamily="2" charset="2"/>
              <a:buChar char="§"/>
            </a:pPr>
            <a:endParaRPr lang="en-US" sz="1600" dirty="0">
              <a:solidFill>
                <a:srgbClr val="1F2D29"/>
              </a:solidFill>
              <a:cs typeface="Arial"/>
            </a:endParaRPr>
          </a:p>
          <a:p>
            <a:pPr algn="just" defTabSz="914400">
              <a:lnSpc>
                <a:spcPct val="110000"/>
              </a:lnSpc>
              <a:spcBef>
                <a:spcPct val="0"/>
              </a:spcBef>
              <a:spcAft>
                <a:spcPts val="600"/>
              </a:spcAft>
              <a:buClr>
                <a:schemeClr val="accent6"/>
              </a:buClr>
              <a:buSzPct val="90000"/>
              <a:buFont typeface="Wingdings" panose="05000000000000000000" pitchFamily="2" charset="2"/>
              <a:buChar char="§"/>
            </a:pPr>
            <a:endParaRPr lang="en-US" sz="1600" dirty="0">
              <a:solidFill>
                <a:srgbClr val="1F2D29"/>
              </a:solidFill>
              <a:cs typeface="Arial"/>
            </a:endParaRPr>
          </a:p>
          <a:p>
            <a:pPr marL="285750" indent="-285750" algn="just" defTabSz="914400">
              <a:lnSpc>
                <a:spcPct val="110000"/>
              </a:lnSpc>
              <a:spcBef>
                <a:spcPct val="0"/>
              </a:spcBef>
              <a:spcAft>
                <a:spcPts val="600"/>
              </a:spcAft>
              <a:buClr>
                <a:schemeClr val="accent6"/>
              </a:buClr>
              <a:buSzPct val="90000"/>
              <a:buFont typeface="Wingdings" panose="05000000000000000000" pitchFamily="2" charset="2"/>
              <a:buChar char="§"/>
            </a:pPr>
            <a:r>
              <a:rPr lang="en-US" sz="1600" u="sng" dirty="0">
                <a:solidFill>
                  <a:srgbClr val="1F2D29"/>
                </a:solidFill>
              </a:rPr>
              <a:t>4x4 Matrix 16 key membrane switch keypad 8-pin Keyboard</a:t>
            </a:r>
            <a:r>
              <a:rPr lang="en-US" sz="1600" dirty="0">
                <a:solidFill>
                  <a:srgbClr val="1F2D29"/>
                </a:solidFill>
              </a:rPr>
              <a:t> :-</a:t>
            </a:r>
            <a:endParaRPr lang="en-US" sz="1600" dirty="0">
              <a:solidFill>
                <a:srgbClr val="1F2D29"/>
              </a:solidFill>
              <a:cs typeface="Arial"/>
            </a:endParaRPr>
          </a:p>
          <a:p>
            <a:pPr algn="just" defTabSz="914400">
              <a:lnSpc>
                <a:spcPct val="110000"/>
              </a:lnSpc>
              <a:spcBef>
                <a:spcPct val="0"/>
              </a:spcBef>
              <a:spcAft>
                <a:spcPts val="600"/>
              </a:spcAft>
              <a:buClr>
                <a:schemeClr val="accent6"/>
              </a:buClr>
              <a:buSzPct val="90000"/>
            </a:pPr>
            <a:r>
              <a:rPr lang="en-US" sz="1600" dirty="0">
                <a:solidFill>
                  <a:srgbClr val="1F2D29"/>
                </a:solidFill>
              </a:rPr>
              <a:t>The 4x4 matrix keypad is a simple mechanism that resembles the numeric input on your computer keyboard, except that it has an additional '*,' '#' and 4 other auxiliary buttons that can be used for various functions in the application.</a:t>
            </a:r>
            <a:endParaRPr lang="en-US" sz="1600" dirty="0">
              <a:solidFill>
                <a:srgbClr val="1F2D29"/>
              </a:solidFill>
              <a:cs typeface="Arial"/>
            </a:endParaRPr>
          </a:p>
          <a:p>
            <a:pPr algn="just" defTabSz="914400">
              <a:lnSpc>
                <a:spcPct val="110000"/>
              </a:lnSpc>
              <a:spcBef>
                <a:spcPct val="0"/>
              </a:spcBef>
              <a:spcAft>
                <a:spcPts val="600"/>
              </a:spcAft>
              <a:buClr>
                <a:schemeClr val="accent6"/>
              </a:buClr>
              <a:buSzPct val="90000"/>
              <a:buFont typeface="Wingdings" panose="05000000000000000000" pitchFamily="2" charset="2"/>
              <a:buChar char="§"/>
            </a:pPr>
            <a:endParaRPr lang="en-US" sz="1600" dirty="0">
              <a:solidFill>
                <a:srgbClr val="1F2D29"/>
              </a:solidFill>
              <a:cs typeface="Arial"/>
            </a:endParaRPr>
          </a:p>
          <a:p>
            <a:pPr algn="just" defTabSz="914400">
              <a:lnSpc>
                <a:spcPct val="110000"/>
              </a:lnSpc>
              <a:spcBef>
                <a:spcPct val="0"/>
              </a:spcBef>
              <a:spcAft>
                <a:spcPts val="600"/>
              </a:spcAft>
              <a:buClr>
                <a:schemeClr val="accent6"/>
              </a:buClr>
              <a:buSzPct val="90000"/>
              <a:buFont typeface="Wingdings" panose="05000000000000000000" pitchFamily="2" charset="2"/>
              <a:buChar char="§"/>
            </a:pPr>
            <a:endParaRPr lang="en-US" sz="1600" dirty="0">
              <a:solidFill>
                <a:srgbClr val="1F2D29"/>
              </a:solidFill>
              <a:cs typeface="Arial"/>
            </a:endParaRPr>
          </a:p>
          <a:p>
            <a:pPr marL="342900" indent="-342900" algn="just" defTabSz="914400">
              <a:lnSpc>
                <a:spcPct val="110000"/>
              </a:lnSpc>
              <a:spcBef>
                <a:spcPct val="0"/>
              </a:spcBef>
              <a:spcAft>
                <a:spcPts val="600"/>
              </a:spcAft>
              <a:buClr>
                <a:schemeClr val="accent6"/>
              </a:buClr>
              <a:buSzPct val="90000"/>
              <a:buFont typeface="Wingdings" panose="05000000000000000000" pitchFamily="2" charset="2"/>
              <a:buChar char="§"/>
            </a:pPr>
            <a:r>
              <a:rPr lang="en-US" sz="1600" u="sng" dirty="0">
                <a:solidFill>
                  <a:srgbClr val="1F2D29"/>
                </a:solidFill>
              </a:rPr>
              <a:t>I2C Led Interface Device</a:t>
            </a:r>
            <a:r>
              <a:rPr lang="en-US" sz="1600" dirty="0">
                <a:solidFill>
                  <a:srgbClr val="1F2D29"/>
                </a:solidFill>
              </a:rPr>
              <a:t> :-</a:t>
            </a:r>
            <a:endParaRPr lang="en-US" sz="1600" dirty="0">
              <a:solidFill>
                <a:srgbClr val="1F2D29"/>
              </a:solidFill>
              <a:cs typeface="Arial"/>
            </a:endParaRPr>
          </a:p>
          <a:p>
            <a:pPr algn="just" defTabSz="914400">
              <a:lnSpc>
                <a:spcPct val="110000"/>
              </a:lnSpc>
              <a:spcBef>
                <a:spcPct val="0"/>
              </a:spcBef>
              <a:spcAft>
                <a:spcPts val="600"/>
              </a:spcAft>
              <a:buClr>
                <a:schemeClr val="accent6"/>
              </a:buClr>
              <a:buSzPct val="90000"/>
            </a:pPr>
            <a:r>
              <a:rPr lang="en-US" sz="1600" dirty="0">
                <a:solidFill>
                  <a:srgbClr val="1F2D29"/>
                </a:solidFill>
              </a:rPr>
              <a:t>The Inter-Integrated Circuit (I</a:t>
            </a:r>
            <a:r>
              <a:rPr lang="en-US" sz="1600" baseline="30000" dirty="0">
                <a:solidFill>
                  <a:srgbClr val="1F2D29"/>
                </a:solidFill>
              </a:rPr>
              <a:t>2</a:t>
            </a:r>
            <a:r>
              <a:rPr lang="en-US" sz="1600" dirty="0">
                <a:solidFill>
                  <a:srgbClr val="1F2D29"/>
                </a:solidFill>
              </a:rPr>
              <a:t>C) Protocol is a protocol intended to allow multiple "peripheral" digital integrated circuits ("chips") to communicate with one or more "controller" chips. Like the Serial Peripheral Interface (SPI), it is only intended for short distance communications within a single device.</a:t>
            </a:r>
            <a:endParaRPr lang="en-US" sz="1600" dirty="0">
              <a:solidFill>
                <a:srgbClr val="1F2D29"/>
              </a:solidFill>
              <a:cs typeface="Arial"/>
            </a:endParaRPr>
          </a:p>
        </p:txBody>
      </p:sp>
      <p:pic>
        <p:nvPicPr>
          <p:cNvPr id="11" name="Picture 11">
            <a:extLst>
              <a:ext uri="{FF2B5EF4-FFF2-40B4-BE49-F238E27FC236}">
                <a16:creationId xmlns:a16="http://schemas.microsoft.com/office/drawing/2014/main" id="{04C81A65-D791-8687-DB8D-985BA1DEFA72}"/>
              </a:ext>
            </a:extLst>
          </p:cNvPr>
          <p:cNvPicPr>
            <a:picLocks noChangeAspect="1"/>
          </p:cNvPicPr>
          <p:nvPr/>
        </p:nvPicPr>
        <p:blipFill>
          <a:blip r:embed="rId4"/>
          <a:stretch>
            <a:fillRect/>
          </a:stretch>
        </p:blipFill>
        <p:spPr>
          <a:xfrm>
            <a:off x="10000003" y="187328"/>
            <a:ext cx="1824318" cy="1604683"/>
          </a:xfrm>
          <a:prstGeom prst="rect">
            <a:avLst/>
          </a:prstGeom>
        </p:spPr>
      </p:pic>
      <p:pic>
        <p:nvPicPr>
          <p:cNvPr id="12" name="Picture 12">
            <a:extLst>
              <a:ext uri="{FF2B5EF4-FFF2-40B4-BE49-F238E27FC236}">
                <a16:creationId xmlns:a16="http://schemas.microsoft.com/office/drawing/2014/main" id="{ED0FE7C1-16E9-D4B6-7D23-7E0173593A98}"/>
              </a:ext>
            </a:extLst>
          </p:cNvPr>
          <p:cNvPicPr>
            <a:picLocks noChangeAspect="1"/>
          </p:cNvPicPr>
          <p:nvPr/>
        </p:nvPicPr>
        <p:blipFill>
          <a:blip r:embed="rId5"/>
          <a:stretch>
            <a:fillRect/>
          </a:stretch>
        </p:blipFill>
        <p:spPr>
          <a:xfrm>
            <a:off x="9374841" y="2113429"/>
            <a:ext cx="2608730" cy="1880348"/>
          </a:xfrm>
          <a:prstGeom prst="rect">
            <a:avLst/>
          </a:prstGeom>
        </p:spPr>
      </p:pic>
      <p:pic>
        <p:nvPicPr>
          <p:cNvPr id="13" name="Picture 13">
            <a:extLst>
              <a:ext uri="{FF2B5EF4-FFF2-40B4-BE49-F238E27FC236}">
                <a16:creationId xmlns:a16="http://schemas.microsoft.com/office/drawing/2014/main" id="{23CEEE40-0434-4DB6-8892-A93C41C1214D}"/>
              </a:ext>
            </a:extLst>
          </p:cNvPr>
          <p:cNvPicPr>
            <a:picLocks noChangeAspect="1"/>
          </p:cNvPicPr>
          <p:nvPr/>
        </p:nvPicPr>
        <p:blipFill>
          <a:blip r:embed="rId6"/>
          <a:stretch>
            <a:fillRect/>
          </a:stretch>
        </p:blipFill>
        <p:spPr>
          <a:xfrm>
            <a:off x="9430870" y="4087346"/>
            <a:ext cx="2451848" cy="2123515"/>
          </a:xfrm>
          <a:prstGeom prst="rect">
            <a:avLst/>
          </a:prstGeom>
        </p:spPr>
      </p:pic>
    </p:spTree>
    <p:extLst>
      <p:ext uri="{BB962C8B-B14F-4D97-AF65-F5344CB8AC3E}">
        <p14:creationId xmlns:p14="http://schemas.microsoft.com/office/powerpoint/2010/main" val="846440914"/>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8" name="Picture 37">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0" name="Rectangle 39">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41">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a:extLst>
              <a:ext uri="{FF2B5EF4-FFF2-40B4-BE49-F238E27FC236}">
                <a16:creationId xmlns:a16="http://schemas.microsoft.com/office/drawing/2014/main" id="{D5B0B43F-2CE7-4C6C-BABC-EE342B328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Rectangle 45">
            <a:extLst>
              <a:ext uri="{FF2B5EF4-FFF2-40B4-BE49-F238E27FC236}">
                <a16:creationId xmlns:a16="http://schemas.microsoft.com/office/drawing/2014/main" id="{85459F07-63F9-48CF-B725-A873C4BC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TextBox 47">
            <a:extLst>
              <a:ext uri="{FF2B5EF4-FFF2-40B4-BE49-F238E27FC236}">
                <a16:creationId xmlns:a16="http://schemas.microsoft.com/office/drawing/2014/main" id="{14B83E1E-DAC1-4851-84FF-D6FE1649DE0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50" name="Rectangle 49">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 name="Oval 53">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extBox 1">
            <a:extLst>
              <a:ext uri="{FF2B5EF4-FFF2-40B4-BE49-F238E27FC236}">
                <a16:creationId xmlns:a16="http://schemas.microsoft.com/office/drawing/2014/main" id="{28657D4D-2622-93E8-A3C7-25C5C1CD53FA}"/>
              </a:ext>
            </a:extLst>
          </p:cNvPr>
          <p:cNvSpPr txBox="1"/>
          <p:nvPr/>
        </p:nvSpPr>
        <p:spPr>
          <a:xfrm>
            <a:off x="1133103" y="183886"/>
            <a:ext cx="11002309" cy="667355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85750" algn="just" defTabSz="914400">
              <a:lnSpc>
                <a:spcPct val="110000"/>
              </a:lnSpc>
              <a:spcAft>
                <a:spcPts val="600"/>
              </a:spcAft>
              <a:buClr>
                <a:schemeClr val="accent6"/>
              </a:buClr>
              <a:buSzPct val="90000"/>
              <a:buFont typeface="Wingdings" panose="05000000000000000000" pitchFamily="2" charset="2"/>
              <a:buChar char="§"/>
            </a:pPr>
            <a:r>
              <a:rPr lang="en-US" sz="1900" u="sng" dirty="0">
                <a:solidFill>
                  <a:srgbClr val="1F2D29"/>
                </a:solidFill>
              </a:rPr>
              <a:t>Soldering Wire</a:t>
            </a:r>
            <a:r>
              <a:rPr lang="en-US" sz="1900" dirty="0">
                <a:solidFill>
                  <a:srgbClr val="1F2D29"/>
                </a:solidFill>
              </a:rPr>
              <a:t> :-</a:t>
            </a:r>
            <a:endParaRPr lang="en-US" sz="1900" dirty="0">
              <a:solidFill>
                <a:srgbClr val="1F2D29"/>
              </a:solidFill>
              <a:cs typeface="Arial"/>
            </a:endParaRPr>
          </a:p>
          <a:p>
            <a:pPr algn="just" defTabSz="914400">
              <a:lnSpc>
                <a:spcPct val="110000"/>
              </a:lnSpc>
              <a:spcAft>
                <a:spcPts val="600"/>
              </a:spcAft>
              <a:buClr>
                <a:schemeClr val="accent6"/>
              </a:buClr>
              <a:buSzPct val="90000"/>
            </a:pPr>
            <a:r>
              <a:rPr lang="en-US" sz="1600" dirty="0">
                <a:solidFill>
                  <a:srgbClr val="1F2D29"/>
                </a:solidFill>
              </a:rPr>
              <a:t>Solder wires are </a:t>
            </a:r>
            <a:r>
              <a:rPr lang="en-US" sz="1600" b="1" dirty="0">
                <a:solidFill>
                  <a:srgbClr val="1F2D29"/>
                </a:solidFill>
              </a:rPr>
              <a:t>wires with a low melting point which can melt along with the soldering iron</a:t>
            </a:r>
            <a:r>
              <a:rPr lang="en-US" sz="1600" dirty="0">
                <a:solidFill>
                  <a:srgbClr val="1F2D29"/>
                </a:solidFill>
              </a:rPr>
              <a:t>.  Depending on the application and soldering temperature, many different types of soldering wires are available. Solder wires are generally two different types - lead alloy solder wire and lead-free solder.</a:t>
            </a:r>
            <a:endParaRPr lang="en-US" sz="1600" dirty="0">
              <a:solidFill>
                <a:srgbClr val="1F2D29"/>
              </a:solidFill>
              <a:cs typeface="Arial"/>
            </a:endParaRPr>
          </a:p>
          <a:p>
            <a:pPr marL="285750" indent="-285750" algn="just" defTabSz="914400">
              <a:lnSpc>
                <a:spcPct val="110000"/>
              </a:lnSpc>
              <a:spcAft>
                <a:spcPts val="600"/>
              </a:spcAft>
              <a:buClr>
                <a:schemeClr val="accent6"/>
              </a:buClr>
              <a:buSzPct val="90000"/>
              <a:buFont typeface="Wingdings" panose="05000000000000000000" pitchFamily="2" charset="2"/>
              <a:buChar char="§"/>
            </a:pPr>
            <a:r>
              <a:rPr lang="en-US" sz="1900" u="sng" dirty="0">
                <a:solidFill>
                  <a:srgbClr val="1F2D29"/>
                </a:solidFill>
              </a:rPr>
              <a:t>Hookup wire</a:t>
            </a:r>
            <a:r>
              <a:rPr lang="en-US" sz="1900" dirty="0">
                <a:solidFill>
                  <a:srgbClr val="1F2D29"/>
                </a:solidFill>
              </a:rPr>
              <a:t> :-</a:t>
            </a:r>
            <a:endParaRPr lang="en-US" sz="1900" dirty="0">
              <a:solidFill>
                <a:srgbClr val="1F2D29"/>
              </a:solidFill>
              <a:cs typeface="Arial"/>
            </a:endParaRPr>
          </a:p>
          <a:p>
            <a:pPr algn="just" defTabSz="914400">
              <a:lnSpc>
                <a:spcPct val="110000"/>
              </a:lnSpc>
              <a:spcAft>
                <a:spcPts val="600"/>
              </a:spcAft>
              <a:buClr>
                <a:schemeClr val="accent6"/>
              </a:buClr>
              <a:buSzPct val="90000"/>
            </a:pPr>
            <a:r>
              <a:rPr lang="en-US" sz="1600" dirty="0">
                <a:solidFill>
                  <a:srgbClr val="1F2D29"/>
                </a:solidFill>
              </a:rPr>
              <a:t>Hook up wires, also known as lead wires, are </a:t>
            </a:r>
            <a:r>
              <a:rPr lang="en-US" sz="1600" b="1" dirty="0">
                <a:solidFill>
                  <a:srgbClr val="1F2D29"/>
                </a:solidFill>
              </a:rPr>
              <a:t>single core insulated cables used in the internal wiring of electronic and electrical equipment</a:t>
            </a:r>
            <a:r>
              <a:rPr lang="en-US" sz="1600" dirty="0">
                <a:solidFill>
                  <a:srgbClr val="1F2D29"/>
                </a:solidFill>
              </a:rPr>
              <a:t>. Specific applications include motors transformer, switchboard, panels, rectifier and electronic circuits.</a:t>
            </a:r>
            <a:endParaRPr lang="en-US" sz="1600" dirty="0">
              <a:solidFill>
                <a:srgbClr val="1F2D29"/>
              </a:solidFill>
              <a:cs typeface="Arial"/>
            </a:endParaRPr>
          </a:p>
          <a:p>
            <a:pPr marL="285750" indent="-285750" algn="just" defTabSz="914400">
              <a:lnSpc>
                <a:spcPct val="110000"/>
              </a:lnSpc>
              <a:spcAft>
                <a:spcPts val="600"/>
              </a:spcAft>
              <a:buClr>
                <a:schemeClr val="accent6"/>
              </a:buClr>
              <a:buSzPct val="90000"/>
              <a:buFont typeface="Wingdings" panose="05000000000000000000" pitchFamily="2" charset="2"/>
              <a:buChar char="§"/>
            </a:pPr>
            <a:r>
              <a:rPr lang="en-US" sz="1900" u="sng" dirty="0">
                <a:solidFill>
                  <a:srgbClr val="1F2D29"/>
                </a:solidFill>
              </a:rPr>
              <a:t>Servo-motor</a:t>
            </a:r>
            <a:r>
              <a:rPr lang="en-US" sz="1900" dirty="0">
                <a:solidFill>
                  <a:srgbClr val="1F2D29"/>
                </a:solidFill>
              </a:rPr>
              <a:t> :-</a:t>
            </a:r>
            <a:endParaRPr lang="en-US" sz="1900" dirty="0">
              <a:solidFill>
                <a:srgbClr val="1F2D29"/>
              </a:solidFill>
              <a:cs typeface="Arial"/>
            </a:endParaRPr>
          </a:p>
          <a:p>
            <a:pPr algn="just" defTabSz="914400">
              <a:lnSpc>
                <a:spcPct val="110000"/>
              </a:lnSpc>
              <a:spcAft>
                <a:spcPts val="600"/>
              </a:spcAft>
              <a:buClr>
                <a:schemeClr val="accent6"/>
              </a:buClr>
              <a:buSzPct val="90000"/>
            </a:pPr>
            <a:r>
              <a:rPr lang="en-US" sz="1600" dirty="0">
                <a:solidFill>
                  <a:srgbClr val="1F2D29"/>
                </a:solidFill>
              </a:rPr>
              <a:t>A DC motor is defined as a class of electrical motors that convert direct current electrical energy into mechanical energy.</a:t>
            </a:r>
            <a:endParaRPr lang="en-US" sz="1600" dirty="0">
              <a:solidFill>
                <a:srgbClr val="1F2D29"/>
              </a:solidFill>
              <a:cs typeface="Arial"/>
            </a:endParaRPr>
          </a:p>
          <a:p>
            <a:pPr marL="285750" indent="-285750" algn="just" defTabSz="914400">
              <a:lnSpc>
                <a:spcPct val="110000"/>
              </a:lnSpc>
              <a:spcAft>
                <a:spcPts val="600"/>
              </a:spcAft>
              <a:buClr>
                <a:schemeClr val="accent6"/>
              </a:buClr>
              <a:buSzPct val="90000"/>
              <a:buFont typeface="Wingdings" panose="05000000000000000000" pitchFamily="2" charset="2"/>
              <a:buChar char="§"/>
            </a:pPr>
            <a:r>
              <a:rPr lang="en-US" sz="1900" u="sng" dirty="0">
                <a:solidFill>
                  <a:srgbClr val="1F2D29"/>
                </a:solidFill>
              </a:rPr>
              <a:t>Charger(12V)</a:t>
            </a:r>
            <a:r>
              <a:rPr lang="en-US" sz="1900" dirty="0">
                <a:solidFill>
                  <a:srgbClr val="1F2D29"/>
                </a:solidFill>
              </a:rPr>
              <a:t> :-</a:t>
            </a:r>
            <a:endParaRPr lang="en-US" sz="1900" dirty="0">
              <a:solidFill>
                <a:srgbClr val="1F2D29"/>
              </a:solidFill>
              <a:cs typeface="Arial"/>
            </a:endParaRPr>
          </a:p>
          <a:p>
            <a:pPr algn="just" defTabSz="914400">
              <a:lnSpc>
                <a:spcPct val="110000"/>
              </a:lnSpc>
              <a:spcAft>
                <a:spcPts val="600"/>
              </a:spcAft>
              <a:buClr>
                <a:schemeClr val="accent6"/>
              </a:buClr>
              <a:buSzPct val="90000"/>
            </a:pPr>
            <a:r>
              <a:rPr lang="en-US" sz="1600" dirty="0">
                <a:solidFill>
                  <a:srgbClr val="1F2D29"/>
                </a:solidFill>
              </a:rPr>
              <a:t>To convert A.C supply into D.C and give power supply to the system. </a:t>
            </a:r>
            <a:endParaRPr lang="en-US" sz="1600" dirty="0">
              <a:solidFill>
                <a:srgbClr val="1F2D29"/>
              </a:solidFill>
              <a:cs typeface="Arial"/>
            </a:endParaRPr>
          </a:p>
          <a:p>
            <a:pPr marL="285750" indent="-285750" algn="just" defTabSz="914400">
              <a:lnSpc>
                <a:spcPct val="110000"/>
              </a:lnSpc>
              <a:spcAft>
                <a:spcPts val="600"/>
              </a:spcAft>
              <a:buClr>
                <a:schemeClr val="accent6"/>
              </a:buClr>
              <a:buSzPct val="90000"/>
              <a:buFont typeface="Wingdings" panose="05000000000000000000" pitchFamily="2" charset="2"/>
              <a:buChar char="§"/>
            </a:pPr>
            <a:r>
              <a:rPr lang="en-US" sz="1900" u="sng" dirty="0">
                <a:solidFill>
                  <a:srgbClr val="1F2D29"/>
                </a:solidFill>
              </a:rPr>
              <a:t>Small Wooden Plank</a:t>
            </a:r>
            <a:r>
              <a:rPr lang="en-US" sz="1900" dirty="0">
                <a:solidFill>
                  <a:srgbClr val="1F2D29"/>
                </a:solidFill>
              </a:rPr>
              <a:t> :-</a:t>
            </a:r>
            <a:endParaRPr lang="en-US" sz="1900" dirty="0">
              <a:solidFill>
                <a:srgbClr val="1F2D29"/>
              </a:solidFill>
              <a:cs typeface="Arial"/>
            </a:endParaRPr>
          </a:p>
          <a:p>
            <a:pPr algn="just" defTabSz="914400">
              <a:lnSpc>
                <a:spcPct val="110000"/>
              </a:lnSpc>
              <a:spcAft>
                <a:spcPts val="600"/>
              </a:spcAft>
              <a:buClr>
                <a:schemeClr val="accent6"/>
              </a:buClr>
              <a:buSzPct val="90000"/>
            </a:pPr>
            <a:r>
              <a:rPr lang="en-US" sz="1600" dirty="0">
                <a:solidFill>
                  <a:srgbClr val="1F2D29"/>
                </a:solidFill>
              </a:rPr>
              <a:t>Where the whole system is installed and run.</a:t>
            </a:r>
            <a:endParaRPr lang="en-US" sz="1600" dirty="0">
              <a:solidFill>
                <a:srgbClr val="1F2D29"/>
              </a:solidFill>
              <a:cs typeface="Arial"/>
            </a:endParaRPr>
          </a:p>
          <a:p>
            <a:pPr lvl="0" algn="just" defTabSz="914400">
              <a:lnSpc>
                <a:spcPct val="110000"/>
              </a:lnSpc>
              <a:spcAft>
                <a:spcPts val="600"/>
              </a:spcAft>
              <a:buClr>
                <a:schemeClr val="accent6"/>
              </a:buClr>
              <a:buSzPct val="90000"/>
              <a:buFont typeface="Wingdings" panose="05000000000000000000" pitchFamily="2" charset="2"/>
              <a:buChar char="§"/>
            </a:pPr>
            <a:r>
              <a:rPr lang="en-US" sz="1900" u="sng" dirty="0">
                <a:solidFill>
                  <a:srgbClr val="1F2D29"/>
                </a:solidFill>
              </a:rPr>
              <a:t>Jumper Wire</a:t>
            </a:r>
            <a:r>
              <a:rPr lang="en-US" sz="1900" dirty="0">
                <a:solidFill>
                  <a:srgbClr val="1F2D29"/>
                </a:solidFill>
              </a:rPr>
              <a:t> :-​</a:t>
            </a:r>
            <a:endParaRPr lang="en-US" sz="1900" dirty="0">
              <a:solidFill>
                <a:srgbClr val="1F2D29"/>
              </a:solidFill>
              <a:cs typeface="Arial"/>
            </a:endParaRPr>
          </a:p>
          <a:p>
            <a:pPr algn="just" defTabSz="914400">
              <a:lnSpc>
                <a:spcPct val="110000"/>
              </a:lnSpc>
              <a:spcAft>
                <a:spcPts val="600"/>
              </a:spcAft>
              <a:buClr>
                <a:schemeClr val="accent6"/>
              </a:buClr>
              <a:buSzPct val="90000"/>
            </a:pPr>
            <a:r>
              <a:rPr lang="en-US" sz="1600" dirty="0">
                <a:solidFill>
                  <a:srgbClr val="1F2D29"/>
                </a:solidFill>
              </a:rPr>
              <a:t>Jumper wires are electrical wires with connector pins at each end. They are used </a:t>
            </a:r>
            <a:r>
              <a:rPr lang="en-US" sz="1600" b="1" dirty="0">
                <a:solidFill>
                  <a:srgbClr val="1F2D29"/>
                </a:solidFill>
              </a:rPr>
              <a:t>to connect two points in a circuit without soldering</a:t>
            </a:r>
            <a:r>
              <a:rPr lang="en-US" sz="1600" dirty="0">
                <a:solidFill>
                  <a:srgbClr val="1F2D29"/>
                </a:solidFill>
              </a:rPr>
              <a:t>. You can use jumper wires to modify a circuit or diagnose problems in a circuit.​</a:t>
            </a:r>
            <a:endParaRPr lang="en-US" sz="1600" dirty="0">
              <a:solidFill>
                <a:srgbClr val="1F2D29"/>
              </a:solidFill>
              <a:cs typeface="Arial"/>
            </a:endParaRPr>
          </a:p>
          <a:p>
            <a:pPr algn="just" defTabSz="914400">
              <a:lnSpc>
                <a:spcPct val="110000"/>
              </a:lnSpc>
              <a:spcAft>
                <a:spcPts val="600"/>
              </a:spcAft>
              <a:buClr>
                <a:schemeClr val="accent6"/>
              </a:buClr>
              <a:buSzPct val="90000"/>
              <a:buFont typeface="Wingdings" panose="05000000000000000000" pitchFamily="2" charset="2"/>
              <a:buChar char="§"/>
            </a:pPr>
            <a:endParaRPr lang="en-US" sz="1600" dirty="0">
              <a:solidFill>
                <a:srgbClr val="1F2D29"/>
              </a:solidFill>
              <a:cs typeface="Arial"/>
            </a:endParaRPr>
          </a:p>
          <a:p>
            <a:pPr algn="just" defTabSz="914400">
              <a:lnSpc>
                <a:spcPct val="110000"/>
              </a:lnSpc>
              <a:spcAft>
                <a:spcPts val="600"/>
              </a:spcAft>
              <a:buClr>
                <a:schemeClr val="accent6"/>
              </a:buClr>
              <a:buSzPct val="90000"/>
              <a:buFont typeface="Wingdings" panose="05000000000000000000" pitchFamily="2" charset="2"/>
              <a:buChar char="§"/>
            </a:pPr>
            <a:endParaRPr lang="en-US" sz="1600" dirty="0">
              <a:solidFill>
                <a:srgbClr val="1F2D29"/>
              </a:solidFill>
              <a:cs typeface="Arial"/>
            </a:endParaRPr>
          </a:p>
          <a:p>
            <a:pPr defTabSz="914400">
              <a:lnSpc>
                <a:spcPct val="110000"/>
              </a:lnSpc>
              <a:spcAft>
                <a:spcPts val="600"/>
              </a:spcAft>
              <a:buClr>
                <a:schemeClr val="accent6"/>
              </a:buClr>
              <a:buSzPct val="90000"/>
              <a:buFont typeface="Wingdings" panose="05000000000000000000" pitchFamily="2" charset="2"/>
              <a:buChar char="§"/>
            </a:pPr>
            <a:endParaRPr lang="en-US" sz="900">
              <a:solidFill>
                <a:srgbClr val="1F2D29"/>
              </a:solidFill>
            </a:endParaRPr>
          </a:p>
          <a:p>
            <a:pPr defTabSz="914400">
              <a:lnSpc>
                <a:spcPct val="110000"/>
              </a:lnSpc>
              <a:spcAft>
                <a:spcPts val="600"/>
              </a:spcAft>
              <a:buClr>
                <a:schemeClr val="accent6"/>
              </a:buClr>
              <a:buSzPct val="90000"/>
              <a:buFont typeface="Wingdings" panose="05000000000000000000" pitchFamily="2" charset="2"/>
              <a:buChar char="§"/>
            </a:pPr>
            <a:endParaRPr lang="en-US" sz="900">
              <a:solidFill>
                <a:srgbClr val="1F2D29"/>
              </a:solidFill>
            </a:endParaRPr>
          </a:p>
          <a:p>
            <a:pPr marL="285750" indent="-285750" defTabSz="914400">
              <a:lnSpc>
                <a:spcPct val="110000"/>
              </a:lnSpc>
              <a:spcAft>
                <a:spcPts val="600"/>
              </a:spcAft>
              <a:buClr>
                <a:schemeClr val="accent6"/>
              </a:buClr>
              <a:buSzPct val="90000"/>
              <a:buFont typeface="Wingdings" panose="05000000000000000000" pitchFamily="2" charset="2"/>
              <a:buChar char="§"/>
            </a:pPr>
            <a:endParaRPr lang="en-US" sz="900">
              <a:solidFill>
                <a:srgbClr val="1F2D29"/>
              </a:solidFill>
            </a:endParaRPr>
          </a:p>
          <a:p>
            <a:pPr defTabSz="914400">
              <a:lnSpc>
                <a:spcPct val="110000"/>
              </a:lnSpc>
              <a:spcAft>
                <a:spcPts val="600"/>
              </a:spcAft>
              <a:buClr>
                <a:schemeClr val="accent6"/>
              </a:buClr>
              <a:buSzPct val="90000"/>
              <a:buFont typeface="Wingdings" panose="05000000000000000000" pitchFamily="2" charset="2"/>
              <a:buChar char="§"/>
            </a:pPr>
            <a:endParaRPr lang="en-US" sz="900">
              <a:solidFill>
                <a:srgbClr val="1F2D29"/>
              </a:solidFill>
            </a:endParaRPr>
          </a:p>
          <a:p>
            <a:pPr defTabSz="914400">
              <a:lnSpc>
                <a:spcPct val="110000"/>
              </a:lnSpc>
              <a:spcAft>
                <a:spcPts val="600"/>
              </a:spcAft>
              <a:buClr>
                <a:schemeClr val="accent6"/>
              </a:buClr>
              <a:buSzPct val="90000"/>
              <a:buFont typeface="Wingdings" panose="05000000000000000000" pitchFamily="2" charset="2"/>
              <a:buChar char="§"/>
            </a:pPr>
            <a:endParaRPr lang="en-US" sz="900">
              <a:solidFill>
                <a:srgbClr val="1F2D29"/>
              </a:solidFill>
            </a:endParaRPr>
          </a:p>
        </p:txBody>
      </p:sp>
    </p:spTree>
    <p:extLst>
      <p:ext uri="{BB962C8B-B14F-4D97-AF65-F5344CB8AC3E}">
        <p14:creationId xmlns:p14="http://schemas.microsoft.com/office/powerpoint/2010/main" val="417669521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4" name="Picture 33">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6" name="Rectangle 35">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9">
            <a:extLst>
              <a:ext uri="{FF2B5EF4-FFF2-40B4-BE49-F238E27FC236}">
                <a16:creationId xmlns:a16="http://schemas.microsoft.com/office/drawing/2014/main" id="{72168E9E-94E9-4BE3-B88C-C8A468117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41">
            <a:extLst>
              <a:ext uri="{FF2B5EF4-FFF2-40B4-BE49-F238E27FC236}">
                <a16:creationId xmlns:a16="http://schemas.microsoft.com/office/drawing/2014/main" id="{12107AC1-AA0D-4097-B03D-FD3C632AB8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TextBox 43">
            <a:extLst>
              <a:ext uri="{FF2B5EF4-FFF2-40B4-BE49-F238E27FC236}">
                <a16:creationId xmlns:a16="http://schemas.microsoft.com/office/drawing/2014/main" id="{7C8D231A-EC46-4736-B00F-76D3070822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pic>
        <p:nvPicPr>
          <p:cNvPr id="46" name="Picture 45">
            <a:extLst>
              <a:ext uri="{FF2B5EF4-FFF2-40B4-BE49-F238E27FC236}">
                <a16:creationId xmlns:a16="http://schemas.microsoft.com/office/drawing/2014/main" id="{0214283E-D7B4-49E9-932E-D7F2A2847F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useBgFill="1">
        <p:nvSpPr>
          <p:cNvPr id="48" name="Rectangle 47">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EE03EA0-291C-329D-3339-70FF27D7063A}"/>
              </a:ext>
            </a:extLst>
          </p:cNvPr>
          <p:cNvSpPr txBox="1"/>
          <p:nvPr/>
        </p:nvSpPr>
        <p:spPr>
          <a:xfrm>
            <a:off x="1095253" y="-575"/>
            <a:ext cx="6269333" cy="121391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914400">
              <a:lnSpc>
                <a:spcPct val="90000"/>
              </a:lnSpc>
              <a:spcBef>
                <a:spcPct val="0"/>
              </a:spcBef>
              <a:spcAft>
                <a:spcPts val="600"/>
              </a:spcAft>
            </a:pPr>
            <a:r>
              <a:rPr lang="en-US" sz="3600" dirty="0">
                <a:latin typeface="+mj-lt"/>
                <a:ea typeface="+mj-ea"/>
                <a:cs typeface="+mj-cs"/>
              </a:rPr>
              <a:t>MECHANICAL  DESIGNING</a:t>
            </a:r>
            <a:endParaRPr lang="en-US" sz="3600" dirty="0">
              <a:latin typeface="+mj-lt"/>
              <a:ea typeface="+mj-ea"/>
              <a:cs typeface="Arial"/>
            </a:endParaRPr>
          </a:p>
        </p:txBody>
      </p:sp>
      <p:sp>
        <p:nvSpPr>
          <p:cNvPr id="50" name="Rectangle 49">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Right Triangle 51">
            <a:extLst>
              <a:ext uri="{FF2B5EF4-FFF2-40B4-BE49-F238E27FC236}">
                <a16:creationId xmlns:a16="http://schemas.microsoft.com/office/drawing/2014/main" id="{4491D590-6687-4C75-9718-D437780CB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88733" y="2774517"/>
            <a:ext cx="353147" cy="353147"/>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11" descr="Diagram&#10;&#10;Description automatically generated">
            <a:extLst>
              <a:ext uri="{FF2B5EF4-FFF2-40B4-BE49-F238E27FC236}">
                <a16:creationId xmlns:a16="http://schemas.microsoft.com/office/drawing/2014/main" id="{55921C34-8F91-B9C0-14B2-71CE3A763136}"/>
              </a:ext>
            </a:extLst>
          </p:cNvPr>
          <p:cNvPicPr>
            <a:picLocks noChangeAspect="1"/>
          </p:cNvPicPr>
          <p:nvPr/>
        </p:nvPicPr>
        <p:blipFill>
          <a:blip r:embed="rId4"/>
          <a:stretch>
            <a:fillRect/>
          </a:stretch>
        </p:blipFill>
        <p:spPr>
          <a:xfrm>
            <a:off x="2695979" y="942068"/>
            <a:ext cx="8903593" cy="5703666"/>
          </a:xfrm>
          <a:prstGeom prst="rect">
            <a:avLst/>
          </a:prstGeom>
        </p:spPr>
      </p:pic>
    </p:spTree>
    <p:extLst>
      <p:ext uri="{BB962C8B-B14F-4D97-AF65-F5344CB8AC3E}">
        <p14:creationId xmlns:p14="http://schemas.microsoft.com/office/powerpoint/2010/main" val="2315701811"/>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6" name="Picture 45">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8" name="Picture 47">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50" name="Rectangle 49">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Rectangle 51">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 name="Rectangle 53">
            <a:extLst>
              <a:ext uri="{FF2B5EF4-FFF2-40B4-BE49-F238E27FC236}">
                <a16:creationId xmlns:a16="http://schemas.microsoft.com/office/drawing/2014/main" id="{D5B0B43F-2CE7-4C6C-BABC-EE342B328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Rectangle 55">
            <a:extLst>
              <a:ext uri="{FF2B5EF4-FFF2-40B4-BE49-F238E27FC236}">
                <a16:creationId xmlns:a16="http://schemas.microsoft.com/office/drawing/2014/main" id="{85459F07-63F9-48CF-B725-A873C4BC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 name="TextBox 57">
            <a:extLst>
              <a:ext uri="{FF2B5EF4-FFF2-40B4-BE49-F238E27FC236}">
                <a16:creationId xmlns:a16="http://schemas.microsoft.com/office/drawing/2014/main" id="{14B83E1E-DAC1-4851-84FF-D6FE1649DE0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60" name="Rectangle 59">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Oval 63">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65">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extBox 1">
            <a:extLst>
              <a:ext uri="{FF2B5EF4-FFF2-40B4-BE49-F238E27FC236}">
                <a16:creationId xmlns:a16="http://schemas.microsoft.com/office/drawing/2014/main" id="{594B902F-C8A4-404C-A3A9-40E76C8E86EC}"/>
              </a:ext>
            </a:extLst>
          </p:cNvPr>
          <p:cNvSpPr txBox="1"/>
          <p:nvPr/>
        </p:nvSpPr>
        <p:spPr>
          <a:xfrm>
            <a:off x="1044879" y="-72156"/>
            <a:ext cx="10555569" cy="1318795"/>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400">
                <a:solidFill>
                  <a:srgbClr val="1F2D29"/>
                </a:solidFill>
                <a:latin typeface="+mj-lt"/>
                <a:ea typeface="+mj-ea"/>
                <a:cs typeface="+mj-cs"/>
              </a:rPr>
              <a:t>ADVANTAGES AND DISADVANTAGES</a:t>
            </a:r>
          </a:p>
        </p:txBody>
      </p:sp>
      <p:sp>
        <p:nvSpPr>
          <p:cNvPr id="12" name="TextBox 11">
            <a:extLst>
              <a:ext uri="{FF2B5EF4-FFF2-40B4-BE49-F238E27FC236}">
                <a16:creationId xmlns:a16="http://schemas.microsoft.com/office/drawing/2014/main" id="{11AC89B3-6AF6-4E3D-8E18-A984C1D31CC0}"/>
              </a:ext>
            </a:extLst>
          </p:cNvPr>
          <p:cNvSpPr txBox="1"/>
          <p:nvPr/>
        </p:nvSpPr>
        <p:spPr>
          <a:xfrm>
            <a:off x="1283356" y="1525435"/>
            <a:ext cx="10047126" cy="4881247"/>
          </a:xfrm>
          <a:prstGeom prst="rect">
            <a:avLst/>
          </a:prstGeom>
        </p:spPr>
        <p:txBody>
          <a:bodyPr vert="horz" lIns="91440" tIns="45720" rIns="91440" bIns="45720" rtlCol="0" anchor="t">
            <a:normAutofit/>
          </a:bodyPr>
          <a:lstStyle/>
          <a:p>
            <a:pPr marL="342900" indent="-342900" defTabSz="914400">
              <a:lnSpc>
                <a:spcPct val="110000"/>
              </a:lnSpc>
              <a:spcAft>
                <a:spcPts val="600"/>
              </a:spcAft>
              <a:buClr>
                <a:schemeClr val="accent6"/>
              </a:buClr>
              <a:buSzPct val="90000"/>
              <a:buFont typeface="Wingdings"/>
              <a:buChar char="v"/>
            </a:pPr>
            <a:r>
              <a:rPr lang="en-US" sz="1900" u="sng" dirty="0">
                <a:solidFill>
                  <a:srgbClr val="1F2D29"/>
                </a:solidFill>
              </a:rPr>
              <a:t>Advantages</a:t>
            </a:r>
            <a:r>
              <a:rPr lang="en-US" sz="1900" dirty="0">
                <a:solidFill>
                  <a:srgbClr val="1F2D29"/>
                </a:solidFill>
              </a:rPr>
              <a:t> :-</a:t>
            </a:r>
            <a:endParaRPr lang="en-US" sz="1900" dirty="0">
              <a:solidFill>
                <a:srgbClr val="1F2D29"/>
              </a:solidFill>
              <a:cs typeface="Arial"/>
            </a:endParaRPr>
          </a:p>
          <a:p>
            <a:pPr marL="285750" indent="-285750" defTabSz="914400">
              <a:lnSpc>
                <a:spcPct val="110000"/>
              </a:lnSpc>
              <a:spcAft>
                <a:spcPts val="600"/>
              </a:spcAft>
              <a:buClr>
                <a:schemeClr val="accent6"/>
              </a:buClr>
              <a:buSzPct val="90000"/>
              <a:buFont typeface="Wingdings" panose="05000000000000000000" pitchFamily="2" charset="2"/>
              <a:buChar char="§"/>
            </a:pPr>
            <a:r>
              <a:rPr lang="en-US" sz="1600" dirty="0">
                <a:solidFill>
                  <a:srgbClr val="1F2D29"/>
                </a:solidFill>
              </a:rPr>
              <a:t>You can track who comes and goes. </a:t>
            </a:r>
            <a:endParaRPr lang="en-US" sz="1600" dirty="0">
              <a:solidFill>
                <a:srgbClr val="1F2D29"/>
              </a:solidFill>
              <a:cs typeface="Arial"/>
            </a:endParaRPr>
          </a:p>
          <a:p>
            <a:pPr marL="285750" indent="-285750" defTabSz="914400">
              <a:lnSpc>
                <a:spcPct val="110000"/>
              </a:lnSpc>
              <a:spcAft>
                <a:spcPts val="600"/>
              </a:spcAft>
              <a:buClr>
                <a:schemeClr val="accent6"/>
              </a:buClr>
              <a:buSzPct val="90000"/>
              <a:buFont typeface="Wingdings" panose="05000000000000000000" pitchFamily="2" charset="2"/>
              <a:buChar char="§"/>
            </a:pPr>
            <a:r>
              <a:rPr lang="en-US" sz="1600" dirty="0">
                <a:solidFill>
                  <a:srgbClr val="1F2D29"/>
                </a:solidFill>
              </a:rPr>
              <a:t>No more getting locked out. </a:t>
            </a:r>
            <a:endParaRPr lang="en-US" sz="1600" dirty="0">
              <a:solidFill>
                <a:srgbClr val="1F2D29"/>
              </a:solidFill>
              <a:cs typeface="Arial"/>
            </a:endParaRPr>
          </a:p>
          <a:p>
            <a:pPr marL="342900" indent="-342900" defTabSz="914400">
              <a:lnSpc>
                <a:spcPct val="110000"/>
              </a:lnSpc>
              <a:spcAft>
                <a:spcPts val="600"/>
              </a:spcAft>
              <a:buClr>
                <a:schemeClr val="accent6"/>
              </a:buClr>
              <a:buSzPct val="90000"/>
              <a:buFont typeface="Wingdings" panose="05000000000000000000" pitchFamily="2" charset="2"/>
              <a:buChar char="§"/>
            </a:pPr>
            <a:r>
              <a:rPr lang="en-US" sz="1600" dirty="0">
                <a:solidFill>
                  <a:srgbClr val="1F2D29"/>
                </a:solidFill>
              </a:rPr>
              <a:t>Convenience to operate.</a:t>
            </a:r>
            <a:endParaRPr lang="en-US" sz="1600" dirty="0">
              <a:solidFill>
                <a:srgbClr val="1F2D29"/>
              </a:solidFill>
              <a:cs typeface="Arial"/>
            </a:endParaRPr>
          </a:p>
          <a:p>
            <a:pPr marL="285750" indent="-285750" defTabSz="914400">
              <a:lnSpc>
                <a:spcPct val="110000"/>
              </a:lnSpc>
              <a:spcAft>
                <a:spcPts val="600"/>
              </a:spcAft>
              <a:buClr>
                <a:schemeClr val="accent6"/>
              </a:buClr>
              <a:buSzPct val="90000"/>
              <a:buFont typeface="Wingdings" panose="05000000000000000000" pitchFamily="2" charset="2"/>
              <a:buChar char="§"/>
            </a:pPr>
            <a:r>
              <a:rPr lang="en-US" sz="1600" dirty="0">
                <a:solidFill>
                  <a:srgbClr val="1F2D29"/>
                </a:solidFill>
              </a:rPr>
              <a:t>No more hiding a spare key outside. </a:t>
            </a:r>
            <a:endParaRPr lang="en-US" sz="1600" dirty="0">
              <a:solidFill>
                <a:srgbClr val="1F2D29"/>
              </a:solidFill>
              <a:cs typeface="Arial"/>
            </a:endParaRPr>
          </a:p>
          <a:p>
            <a:pPr marL="285750" indent="-285750" defTabSz="914400">
              <a:lnSpc>
                <a:spcPct val="110000"/>
              </a:lnSpc>
              <a:spcAft>
                <a:spcPts val="600"/>
              </a:spcAft>
              <a:buClr>
                <a:schemeClr val="accent6"/>
              </a:buClr>
              <a:buSzPct val="90000"/>
              <a:buFont typeface="Wingdings" panose="05000000000000000000" pitchFamily="2" charset="2"/>
              <a:buChar char="§"/>
            </a:pPr>
            <a:r>
              <a:rPr lang="en-US" sz="1600" dirty="0">
                <a:solidFill>
                  <a:srgbClr val="1F2D29"/>
                </a:solidFill>
              </a:rPr>
              <a:t>You still need to track a keycard or remote instead of a key.</a:t>
            </a:r>
            <a:endParaRPr lang="en-US" sz="1600" dirty="0">
              <a:solidFill>
                <a:srgbClr val="1F2D29"/>
              </a:solidFill>
              <a:cs typeface="Arial"/>
            </a:endParaRPr>
          </a:p>
          <a:p>
            <a:pPr marL="285750" indent="-285750" defTabSz="914400">
              <a:lnSpc>
                <a:spcPct val="110000"/>
              </a:lnSpc>
              <a:spcAft>
                <a:spcPts val="600"/>
              </a:spcAft>
              <a:buClr>
                <a:schemeClr val="accent6"/>
              </a:buClr>
              <a:buSzPct val="90000"/>
              <a:buFont typeface="Wingdings" panose="05000000000000000000" pitchFamily="2" charset="2"/>
              <a:buChar char="§"/>
            </a:pPr>
            <a:r>
              <a:rPr lang="en-US" sz="1600" dirty="0">
                <a:solidFill>
                  <a:srgbClr val="1F2D29"/>
                </a:solidFill>
                <a:cs typeface="Arial"/>
              </a:rPr>
              <a:t>Able to link locking system to each other.</a:t>
            </a:r>
          </a:p>
          <a:p>
            <a:pPr defTabSz="914400">
              <a:lnSpc>
                <a:spcPct val="110000"/>
              </a:lnSpc>
              <a:spcAft>
                <a:spcPts val="600"/>
              </a:spcAft>
              <a:buClr>
                <a:schemeClr val="accent6"/>
              </a:buClr>
              <a:buSzPct val="90000"/>
              <a:buFont typeface="Wingdings" panose="05000000000000000000" pitchFamily="2" charset="2"/>
              <a:buChar char="§"/>
            </a:pPr>
            <a:endParaRPr lang="en-US" sz="1900" dirty="0">
              <a:solidFill>
                <a:srgbClr val="1F2D29"/>
              </a:solidFill>
            </a:endParaRPr>
          </a:p>
          <a:p>
            <a:pPr marL="342900" indent="-342900" defTabSz="914400">
              <a:lnSpc>
                <a:spcPct val="110000"/>
              </a:lnSpc>
              <a:spcAft>
                <a:spcPts val="600"/>
              </a:spcAft>
              <a:buClr>
                <a:schemeClr val="accent6"/>
              </a:buClr>
              <a:buSzPct val="90000"/>
              <a:buFont typeface="Wingdings"/>
              <a:buChar char="v"/>
            </a:pPr>
            <a:r>
              <a:rPr lang="en-US" sz="1900" u="sng" dirty="0">
                <a:solidFill>
                  <a:srgbClr val="1F2D29"/>
                </a:solidFill>
              </a:rPr>
              <a:t>Disadvantages</a:t>
            </a:r>
            <a:r>
              <a:rPr lang="en-US" sz="1900" dirty="0">
                <a:solidFill>
                  <a:srgbClr val="1F2D29"/>
                </a:solidFill>
              </a:rPr>
              <a:t> :-</a:t>
            </a:r>
            <a:endParaRPr lang="en-US" sz="1900" dirty="0">
              <a:solidFill>
                <a:srgbClr val="1F2D29"/>
              </a:solidFill>
              <a:cs typeface="Arial"/>
            </a:endParaRPr>
          </a:p>
          <a:p>
            <a:pPr marL="285750" indent="-285750" defTabSz="914400">
              <a:lnSpc>
                <a:spcPct val="110000"/>
              </a:lnSpc>
              <a:spcAft>
                <a:spcPts val="600"/>
              </a:spcAft>
              <a:buClr>
                <a:schemeClr val="accent6"/>
              </a:buClr>
              <a:buSzPct val="90000"/>
              <a:buFont typeface="Wingdings" panose="05000000000000000000" pitchFamily="2" charset="2"/>
              <a:buChar char="§"/>
            </a:pPr>
            <a:r>
              <a:rPr lang="en-US" sz="1600" dirty="0">
                <a:solidFill>
                  <a:srgbClr val="1F2D29"/>
                </a:solidFill>
              </a:rPr>
              <a:t>Power failure of the system (discontinuity in power supply to the system).</a:t>
            </a:r>
            <a:endParaRPr lang="en-US" sz="1600" dirty="0">
              <a:solidFill>
                <a:srgbClr val="1F2D29"/>
              </a:solidFill>
              <a:cs typeface="Arial"/>
            </a:endParaRPr>
          </a:p>
          <a:p>
            <a:pPr marL="285750" indent="-285750" defTabSz="914400">
              <a:lnSpc>
                <a:spcPct val="110000"/>
              </a:lnSpc>
              <a:spcAft>
                <a:spcPts val="600"/>
              </a:spcAft>
              <a:buClr>
                <a:schemeClr val="accent6"/>
              </a:buClr>
              <a:buSzPct val="90000"/>
              <a:buFont typeface="Wingdings" panose="05000000000000000000" pitchFamily="2" charset="2"/>
              <a:buChar char="§"/>
            </a:pPr>
            <a:r>
              <a:rPr lang="en-US" sz="1600" dirty="0">
                <a:solidFill>
                  <a:srgbClr val="1F2D29"/>
                </a:solidFill>
              </a:rPr>
              <a:t>Hacking and Jamming of the lock system.</a:t>
            </a:r>
            <a:endParaRPr lang="en-US" sz="1600" dirty="0">
              <a:solidFill>
                <a:srgbClr val="1F2D29"/>
              </a:solidFill>
              <a:cs typeface="Arial"/>
            </a:endParaRPr>
          </a:p>
        </p:txBody>
      </p:sp>
    </p:spTree>
    <p:extLst>
      <p:ext uri="{BB962C8B-B14F-4D97-AF65-F5344CB8AC3E}">
        <p14:creationId xmlns:p14="http://schemas.microsoft.com/office/powerpoint/2010/main" val="3827456590"/>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4" name="Picture 33">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6" name="Rectangle 35">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9">
            <a:extLst>
              <a:ext uri="{FF2B5EF4-FFF2-40B4-BE49-F238E27FC236}">
                <a16:creationId xmlns:a16="http://schemas.microsoft.com/office/drawing/2014/main" id="{D5B0B43F-2CE7-4C6C-BABC-EE342B328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41">
            <a:extLst>
              <a:ext uri="{FF2B5EF4-FFF2-40B4-BE49-F238E27FC236}">
                <a16:creationId xmlns:a16="http://schemas.microsoft.com/office/drawing/2014/main" id="{85459F07-63F9-48CF-B725-A873C4BC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TextBox 43">
            <a:extLst>
              <a:ext uri="{FF2B5EF4-FFF2-40B4-BE49-F238E27FC236}">
                <a16:creationId xmlns:a16="http://schemas.microsoft.com/office/drawing/2014/main" id="{14B83E1E-DAC1-4851-84FF-D6FE1649DE0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46" name="Rectangle 45">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Oval 49">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1">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extBox 1">
            <a:extLst>
              <a:ext uri="{FF2B5EF4-FFF2-40B4-BE49-F238E27FC236}">
                <a16:creationId xmlns:a16="http://schemas.microsoft.com/office/drawing/2014/main" id="{2E3A693F-F9E2-1D85-1D94-226A512090DB}"/>
              </a:ext>
            </a:extLst>
          </p:cNvPr>
          <p:cNvSpPr txBox="1"/>
          <p:nvPr/>
        </p:nvSpPr>
        <p:spPr>
          <a:xfrm>
            <a:off x="959019" y="-211677"/>
            <a:ext cx="7958331" cy="1308063"/>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914400">
              <a:lnSpc>
                <a:spcPct val="90000"/>
              </a:lnSpc>
              <a:spcBef>
                <a:spcPct val="0"/>
              </a:spcBef>
              <a:spcAft>
                <a:spcPts val="600"/>
              </a:spcAft>
            </a:pPr>
            <a:r>
              <a:rPr lang="en-US" sz="4400">
                <a:solidFill>
                  <a:srgbClr val="1F2D29"/>
                </a:solidFill>
                <a:latin typeface="+mj-lt"/>
                <a:ea typeface="+mj-ea"/>
                <a:cs typeface="+mj-cs"/>
              </a:rPr>
              <a:t>FUTURE SCOPE</a:t>
            </a:r>
          </a:p>
        </p:txBody>
      </p:sp>
      <p:sp>
        <p:nvSpPr>
          <p:cNvPr id="3" name="TextBox 2">
            <a:extLst>
              <a:ext uri="{FF2B5EF4-FFF2-40B4-BE49-F238E27FC236}">
                <a16:creationId xmlns:a16="http://schemas.microsoft.com/office/drawing/2014/main" id="{3F009201-48BF-5CFD-CDE0-FCBC138CFEA3}"/>
              </a:ext>
            </a:extLst>
          </p:cNvPr>
          <p:cNvSpPr txBox="1"/>
          <p:nvPr/>
        </p:nvSpPr>
        <p:spPr>
          <a:xfrm>
            <a:off x="1004314" y="1600562"/>
            <a:ext cx="11120365" cy="552519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914400">
              <a:lnSpc>
                <a:spcPct val="110000"/>
              </a:lnSpc>
              <a:spcAft>
                <a:spcPts val="600"/>
              </a:spcAft>
              <a:buClr>
                <a:schemeClr val="accent6"/>
              </a:buClr>
              <a:buSzPct val="90000"/>
            </a:pPr>
            <a:r>
              <a:rPr lang="en-US" sz="1600" dirty="0">
                <a:solidFill>
                  <a:srgbClr val="1F2D29"/>
                </a:solidFill>
              </a:rPr>
              <a:t>The above proposed system can have a large number of applications due to its practicality and its security aspect. Some of them are:</a:t>
            </a:r>
            <a:endParaRPr lang="en-US" sz="1600">
              <a:cs typeface="Arial"/>
            </a:endParaRPr>
          </a:p>
          <a:p>
            <a:pPr defTabSz="914400">
              <a:lnSpc>
                <a:spcPct val="110000"/>
              </a:lnSpc>
              <a:spcAft>
                <a:spcPts val="600"/>
              </a:spcAft>
              <a:buClr>
                <a:schemeClr val="accent6"/>
              </a:buClr>
              <a:buSzPct val="90000"/>
            </a:pPr>
            <a:endParaRPr lang="en-US" sz="1600" dirty="0">
              <a:solidFill>
                <a:srgbClr val="1F2D29"/>
              </a:solidFill>
              <a:cs typeface="Arial"/>
            </a:endParaRPr>
          </a:p>
          <a:p>
            <a:pPr defTabSz="914400">
              <a:lnSpc>
                <a:spcPct val="110000"/>
              </a:lnSpc>
              <a:spcAft>
                <a:spcPts val="600"/>
              </a:spcAft>
              <a:buClr>
                <a:schemeClr val="accent6"/>
              </a:buClr>
              <a:buSzPct val="90000"/>
            </a:pPr>
            <a:r>
              <a:rPr lang="en-US" sz="1600" dirty="0">
                <a:solidFill>
                  <a:srgbClr val="1F2D29"/>
                </a:solidFill>
              </a:rPr>
              <a:t>1.  Can be used for doors at Home and Offices </a:t>
            </a:r>
            <a:endParaRPr lang="en-US" sz="1600" dirty="0">
              <a:solidFill>
                <a:srgbClr val="1F2D29"/>
              </a:solidFill>
              <a:cs typeface="Arial"/>
            </a:endParaRPr>
          </a:p>
          <a:p>
            <a:pPr defTabSz="914400">
              <a:lnSpc>
                <a:spcPct val="110000"/>
              </a:lnSpc>
              <a:spcAft>
                <a:spcPts val="600"/>
              </a:spcAft>
              <a:buClr>
                <a:schemeClr val="accent6"/>
              </a:buClr>
              <a:buSzPct val="90000"/>
            </a:pPr>
            <a:r>
              <a:rPr lang="en-US" sz="1600" dirty="0">
                <a:solidFill>
                  <a:srgbClr val="1F2D29"/>
                </a:solidFill>
              </a:rPr>
              <a:t>2.  Can be used for Industrial doors </a:t>
            </a:r>
            <a:endParaRPr lang="en-US" sz="1600" dirty="0">
              <a:solidFill>
                <a:srgbClr val="1F2D29"/>
              </a:solidFill>
              <a:cs typeface="Arial"/>
            </a:endParaRPr>
          </a:p>
          <a:p>
            <a:pPr defTabSz="914400">
              <a:lnSpc>
                <a:spcPct val="110000"/>
              </a:lnSpc>
              <a:spcAft>
                <a:spcPts val="600"/>
              </a:spcAft>
              <a:buClr>
                <a:schemeClr val="accent6"/>
              </a:buClr>
              <a:buSzPct val="90000"/>
            </a:pPr>
            <a:r>
              <a:rPr lang="en-US" sz="1600" dirty="0">
                <a:solidFill>
                  <a:srgbClr val="1F2D29"/>
                </a:solidFill>
              </a:rPr>
              <a:t>3.  Can be used for high security Bank vault doors </a:t>
            </a:r>
            <a:endParaRPr lang="en-US" sz="1600" dirty="0">
              <a:solidFill>
                <a:srgbClr val="1F2D29"/>
              </a:solidFill>
              <a:cs typeface="Arial"/>
            </a:endParaRPr>
          </a:p>
          <a:p>
            <a:pPr defTabSz="914400">
              <a:lnSpc>
                <a:spcPct val="110000"/>
              </a:lnSpc>
              <a:spcAft>
                <a:spcPts val="600"/>
              </a:spcAft>
              <a:buClr>
                <a:schemeClr val="accent6"/>
              </a:buClr>
              <a:buSzPct val="90000"/>
            </a:pPr>
            <a:r>
              <a:rPr lang="en-US" sz="1600" dirty="0">
                <a:solidFill>
                  <a:srgbClr val="1F2D29"/>
                </a:solidFill>
              </a:rPr>
              <a:t>4.  And practically any place where remote controlling is required</a:t>
            </a:r>
            <a:endParaRPr lang="en-US" sz="1600" dirty="0">
              <a:solidFill>
                <a:srgbClr val="1F2D29"/>
              </a:solidFill>
              <a:cs typeface="Arial"/>
            </a:endParaRPr>
          </a:p>
          <a:p>
            <a:pPr defTabSz="914400">
              <a:lnSpc>
                <a:spcPct val="110000"/>
              </a:lnSpc>
              <a:spcAft>
                <a:spcPts val="600"/>
              </a:spcAft>
              <a:buClr>
                <a:schemeClr val="accent6"/>
              </a:buClr>
              <a:buSzPct val="90000"/>
            </a:pPr>
            <a:r>
              <a:rPr lang="en-US" sz="1600" dirty="0">
                <a:solidFill>
                  <a:srgbClr val="1F2D29"/>
                </a:solidFill>
              </a:rPr>
              <a:t>5.In the future smart locks are expected to improve their security features by incorporating advanced technology such as biometrics multifactor authentication and encryption.</a:t>
            </a:r>
            <a:endParaRPr lang="en-US" sz="1600" dirty="0">
              <a:solidFill>
                <a:srgbClr val="1F2D29"/>
              </a:solidFill>
              <a:cs typeface="Arial"/>
            </a:endParaRPr>
          </a:p>
          <a:p>
            <a:pPr defTabSz="914400">
              <a:lnSpc>
                <a:spcPct val="110000"/>
              </a:lnSpc>
              <a:spcAft>
                <a:spcPts val="600"/>
              </a:spcAft>
            </a:pPr>
            <a:r>
              <a:rPr lang="en-US" sz="1600" dirty="0">
                <a:solidFill>
                  <a:srgbClr val="1F2D29"/>
                </a:solidFill>
                <a:cs typeface="Arial"/>
              </a:rPr>
              <a:t>6. Able to link other Microcontroller devices to each other.</a:t>
            </a:r>
          </a:p>
          <a:p>
            <a:pPr defTabSz="914400">
              <a:lnSpc>
                <a:spcPct val="110000"/>
              </a:lnSpc>
              <a:spcAft>
                <a:spcPts val="600"/>
              </a:spcAft>
            </a:pPr>
            <a:r>
              <a:rPr lang="en-US" sz="1600" dirty="0">
                <a:solidFill>
                  <a:srgbClr val="1F2D29"/>
                </a:solidFill>
                <a:cs typeface="Arial"/>
              </a:rPr>
              <a:t>7.Reducing the percentage of theft. </a:t>
            </a:r>
          </a:p>
          <a:p>
            <a:pPr algn="just" defTabSz="914400">
              <a:lnSpc>
                <a:spcPct val="110000"/>
              </a:lnSpc>
              <a:spcAft>
                <a:spcPts val="600"/>
              </a:spcAft>
            </a:pPr>
            <a:endParaRPr lang="en-US" sz="1600" dirty="0">
              <a:solidFill>
                <a:srgbClr val="1F2D29"/>
              </a:solidFill>
              <a:cs typeface="Arial"/>
            </a:endParaRPr>
          </a:p>
          <a:p>
            <a:pPr algn="just" defTabSz="914400">
              <a:lnSpc>
                <a:spcPct val="110000"/>
              </a:lnSpc>
              <a:spcAft>
                <a:spcPts val="600"/>
              </a:spcAft>
            </a:pPr>
            <a:endParaRPr lang="en-US" sz="1600" dirty="0">
              <a:solidFill>
                <a:srgbClr val="1F2D29"/>
              </a:solidFill>
              <a:cs typeface="Arial"/>
            </a:endParaRPr>
          </a:p>
        </p:txBody>
      </p:sp>
    </p:spTree>
    <p:extLst>
      <p:ext uri="{BB962C8B-B14F-4D97-AF65-F5344CB8AC3E}">
        <p14:creationId xmlns:p14="http://schemas.microsoft.com/office/powerpoint/2010/main" val="460255346"/>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9" name="Picture 38">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1" name="Rectangle 40">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a:extLst>
              <a:ext uri="{FF2B5EF4-FFF2-40B4-BE49-F238E27FC236}">
                <a16:creationId xmlns:a16="http://schemas.microsoft.com/office/drawing/2014/main" id="{D5B0B43F-2CE7-4C6C-BABC-EE342B328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85459F07-63F9-48CF-B725-A873C4BC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TextBox 48">
            <a:extLst>
              <a:ext uri="{FF2B5EF4-FFF2-40B4-BE49-F238E27FC236}">
                <a16:creationId xmlns:a16="http://schemas.microsoft.com/office/drawing/2014/main" id="{14B83E1E-DAC1-4851-84FF-D6FE1649DE0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51" name="Rectangle 50">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 name="Oval 54">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extBox 1">
            <a:extLst>
              <a:ext uri="{FF2B5EF4-FFF2-40B4-BE49-F238E27FC236}">
                <a16:creationId xmlns:a16="http://schemas.microsoft.com/office/drawing/2014/main" id="{C78AD898-1117-E4A4-C5BC-8A9AFEF4D04E}"/>
              </a:ext>
            </a:extLst>
          </p:cNvPr>
          <p:cNvSpPr txBox="1"/>
          <p:nvPr/>
        </p:nvSpPr>
        <p:spPr>
          <a:xfrm>
            <a:off x="1280991" y="-136551"/>
            <a:ext cx="7958331" cy="1308063"/>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914400">
              <a:lnSpc>
                <a:spcPct val="90000"/>
              </a:lnSpc>
              <a:spcBef>
                <a:spcPct val="0"/>
              </a:spcBef>
              <a:spcAft>
                <a:spcPts val="600"/>
              </a:spcAft>
            </a:pPr>
            <a:r>
              <a:rPr lang="en-US" sz="4400">
                <a:solidFill>
                  <a:srgbClr val="1F2D29"/>
                </a:solidFill>
                <a:latin typeface="+mj-lt"/>
                <a:ea typeface="+mj-ea"/>
                <a:cs typeface="+mj-cs"/>
              </a:rPr>
              <a:t>CONCLUSION</a:t>
            </a:r>
          </a:p>
        </p:txBody>
      </p:sp>
      <p:sp>
        <p:nvSpPr>
          <p:cNvPr id="3" name="TextBox 2">
            <a:extLst>
              <a:ext uri="{FF2B5EF4-FFF2-40B4-BE49-F238E27FC236}">
                <a16:creationId xmlns:a16="http://schemas.microsoft.com/office/drawing/2014/main" id="{E97C9C4D-8E81-4434-9525-F36301616E1E}"/>
              </a:ext>
            </a:extLst>
          </p:cNvPr>
          <p:cNvSpPr txBox="1"/>
          <p:nvPr/>
        </p:nvSpPr>
        <p:spPr>
          <a:xfrm>
            <a:off x="1176032" y="1718619"/>
            <a:ext cx="10819859" cy="4988570"/>
          </a:xfrm>
          <a:prstGeom prst="rect">
            <a:avLst/>
          </a:prstGeom>
        </p:spPr>
        <p:txBody>
          <a:bodyPr vert="horz" lIns="91440" tIns="45720" rIns="91440" bIns="45720" rtlCol="0" anchor="t">
            <a:normAutofit/>
          </a:bodyPr>
          <a:lstStyle/>
          <a:p>
            <a:pPr defTabSz="914400">
              <a:lnSpc>
                <a:spcPct val="110000"/>
              </a:lnSpc>
              <a:spcAft>
                <a:spcPts val="600"/>
              </a:spcAft>
              <a:buClr>
                <a:schemeClr val="accent6"/>
              </a:buClr>
              <a:buSzPct val="90000"/>
              <a:buFont typeface="Wingdings" panose="05000000000000000000" pitchFamily="2" charset="2"/>
              <a:buChar char="§"/>
            </a:pPr>
            <a:endParaRPr lang="en-US" sz="1400">
              <a:solidFill>
                <a:srgbClr val="1F2D29"/>
              </a:solidFill>
            </a:endParaRPr>
          </a:p>
          <a:p>
            <a:pPr algn="just" defTabSz="914400">
              <a:lnSpc>
                <a:spcPct val="110000"/>
              </a:lnSpc>
              <a:spcAft>
                <a:spcPts val="600"/>
              </a:spcAft>
              <a:buClr>
                <a:schemeClr val="accent6"/>
              </a:buClr>
              <a:buSzPct val="90000"/>
              <a:buFont typeface="Wingdings" panose="05000000000000000000" pitchFamily="2" charset="2"/>
              <a:buChar char="§"/>
            </a:pPr>
            <a:endParaRPr lang="en-US" sz="1600" dirty="0">
              <a:solidFill>
                <a:srgbClr val="1F2D29"/>
              </a:solidFill>
              <a:cs typeface="Arial"/>
            </a:endParaRPr>
          </a:p>
          <a:p>
            <a:pPr algn="just" defTabSz="914400">
              <a:lnSpc>
                <a:spcPct val="110000"/>
              </a:lnSpc>
              <a:spcAft>
                <a:spcPts val="600"/>
              </a:spcAft>
              <a:buClr>
                <a:schemeClr val="accent6"/>
              </a:buClr>
              <a:buSzPct val="90000"/>
            </a:pPr>
            <a:r>
              <a:rPr lang="en-US" sz="1600" dirty="0">
                <a:solidFill>
                  <a:srgbClr val="1F2D29"/>
                </a:solidFill>
              </a:rPr>
              <a:t>Thus “Smart Door Locking System using Arduino” is a modern successor of the conventional door locking system. The conclusion of the discussion of smart Lock using Arduino is the innovation created from the lock system with no more direct contact between the user and the lock. This system is very cost-effective and easy to install. In conclusion, it was discovered that the project performed according to specification and can be implemented. The use of the Arduino UNO microcontroller in this project allows for design simplicity, hence, the project can be achieved in lesser time compared to other techniques previously employed. This work proposes a secure locking/unlocking system based on a keypad and Arduino. Adding password to the Arduino side increase the system security. The system also has a feature for locking itself after some delayed time. This system could be used to prevent houses, companies, institutions from stealing or losing the ordinary key.</a:t>
            </a:r>
            <a:endParaRPr lang="en-US" sz="1600" dirty="0">
              <a:solidFill>
                <a:srgbClr val="1F2D29"/>
              </a:solidFill>
              <a:cs typeface="Arial"/>
            </a:endParaRPr>
          </a:p>
          <a:p>
            <a:pPr defTabSz="914400">
              <a:lnSpc>
                <a:spcPct val="110000"/>
              </a:lnSpc>
              <a:spcAft>
                <a:spcPts val="600"/>
              </a:spcAft>
              <a:buClr>
                <a:schemeClr val="accent6"/>
              </a:buClr>
              <a:buSzPct val="90000"/>
              <a:buFont typeface="Wingdings" panose="05000000000000000000" pitchFamily="2" charset="2"/>
              <a:buChar char="§"/>
            </a:pPr>
            <a:endParaRPr lang="en-US" sz="1400">
              <a:solidFill>
                <a:srgbClr val="1F2D29"/>
              </a:solidFill>
            </a:endParaRPr>
          </a:p>
          <a:p>
            <a:pPr defTabSz="914400">
              <a:lnSpc>
                <a:spcPct val="110000"/>
              </a:lnSpc>
              <a:spcAft>
                <a:spcPts val="600"/>
              </a:spcAft>
              <a:buClr>
                <a:schemeClr val="accent6"/>
              </a:buClr>
              <a:buSzPct val="90000"/>
              <a:buFont typeface="Wingdings" panose="05000000000000000000" pitchFamily="2" charset="2"/>
              <a:buChar char="§"/>
            </a:pPr>
            <a:endParaRPr lang="en-US" sz="1400">
              <a:solidFill>
                <a:srgbClr val="1F2D29"/>
              </a:solidFill>
            </a:endParaRPr>
          </a:p>
          <a:p>
            <a:pPr defTabSz="914400">
              <a:lnSpc>
                <a:spcPct val="110000"/>
              </a:lnSpc>
              <a:spcAft>
                <a:spcPts val="600"/>
              </a:spcAft>
              <a:buClr>
                <a:schemeClr val="accent6"/>
              </a:buClr>
              <a:buSzPct val="90000"/>
              <a:buFont typeface="Wingdings" panose="05000000000000000000" pitchFamily="2" charset="2"/>
              <a:buChar char="§"/>
            </a:pPr>
            <a:endParaRPr lang="en-US" sz="1400">
              <a:solidFill>
                <a:srgbClr val="1F2D29"/>
              </a:solidFill>
            </a:endParaRPr>
          </a:p>
        </p:txBody>
      </p:sp>
    </p:spTree>
    <p:extLst>
      <p:ext uri="{BB962C8B-B14F-4D97-AF65-F5344CB8AC3E}">
        <p14:creationId xmlns:p14="http://schemas.microsoft.com/office/powerpoint/2010/main" val="181407472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4" name="Picture 31">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95" name="Picture 33">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96" name="Rectangle 35">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7" name="Rectangle 37">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8" name="Rectangle 39">
            <a:extLst>
              <a:ext uri="{FF2B5EF4-FFF2-40B4-BE49-F238E27FC236}">
                <a16:creationId xmlns:a16="http://schemas.microsoft.com/office/drawing/2014/main" id="{D5B0B43F-2CE7-4C6C-BABC-EE342B328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9" name="Rectangle 41">
            <a:extLst>
              <a:ext uri="{FF2B5EF4-FFF2-40B4-BE49-F238E27FC236}">
                <a16:creationId xmlns:a16="http://schemas.microsoft.com/office/drawing/2014/main" id="{85459F07-63F9-48CF-B725-A873C4BC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TextBox 43">
            <a:extLst>
              <a:ext uri="{FF2B5EF4-FFF2-40B4-BE49-F238E27FC236}">
                <a16:creationId xmlns:a16="http://schemas.microsoft.com/office/drawing/2014/main" id="{14B83E1E-DAC1-4851-84FF-D6FE1649DE0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pic>
        <p:nvPicPr>
          <p:cNvPr id="101" name="Picture 45">
            <a:extLst>
              <a:ext uri="{FF2B5EF4-FFF2-40B4-BE49-F238E27FC236}">
                <a16:creationId xmlns:a16="http://schemas.microsoft.com/office/drawing/2014/main" id="{0214283E-D7B4-49E9-932E-D7F2A2847F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useBgFill="1">
        <p:nvSpPr>
          <p:cNvPr id="102" name="Rectangle 47">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 name="Picture 49">
            <a:extLst>
              <a:ext uri="{FF2B5EF4-FFF2-40B4-BE49-F238E27FC236}">
                <a16:creationId xmlns:a16="http://schemas.microsoft.com/office/drawing/2014/main" id="{9FCFF961-4E84-4FD1-859C-B7F410031CB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1793" y="0"/>
            <a:ext cx="4632503" cy="6858000"/>
          </a:xfrm>
          <a:prstGeom prst="rect">
            <a:avLst/>
          </a:prstGeom>
        </p:spPr>
      </p:pic>
      <p:sp>
        <p:nvSpPr>
          <p:cNvPr id="104" name="Rectangle 51">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5" name="Rectangle 53">
            <a:extLst>
              <a:ext uri="{FF2B5EF4-FFF2-40B4-BE49-F238E27FC236}">
                <a16:creationId xmlns:a16="http://schemas.microsoft.com/office/drawing/2014/main" id="{DF737BB4-6553-47A8-893F-178A10C6B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1C1D86AA-B7EC-C055-FC91-CE8F47651E3C}"/>
              </a:ext>
            </a:extLst>
          </p:cNvPr>
          <p:cNvSpPr txBox="1"/>
          <p:nvPr/>
        </p:nvSpPr>
        <p:spPr>
          <a:xfrm>
            <a:off x="1004402" y="4543294"/>
            <a:ext cx="3655018" cy="17115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lnSpc>
                <a:spcPct val="150000"/>
              </a:lnSpc>
              <a:spcAft>
                <a:spcPts val="600"/>
              </a:spcAft>
              <a:buFont typeface="Wingdings"/>
              <a:buChar char="v"/>
            </a:pPr>
            <a:r>
              <a:rPr lang="en-US" sz="1700">
                <a:cs typeface="Arial" panose="020B0604020202020204"/>
              </a:rPr>
              <a:t>PRESENTED BY :-</a:t>
            </a:r>
            <a:endParaRPr lang="en-US" sz="1700"/>
          </a:p>
          <a:p>
            <a:pPr marL="285750" indent="-285750" algn="just">
              <a:lnSpc>
                <a:spcPct val="150000"/>
              </a:lnSpc>
              <a:spcAft>
                <a:spcPts val="600"/>
              </a:spcAft>
              <a:buFont typeface="Wingdings"/>
              <a:buChar char="Ø"/>
            </a:pPr>
            <a:r>
              <a:rPr lang="en-US" sz="1500">
                <a:cs typeface="Arial" panose="020B0604020202020204"/>
              </a:rPr>
              <a:t>ASHU RAI            - 1900560200004</a:t>
            </a:r>
          </a:p>
          <a:p>
            <a:pPr marL="285750" indent="-285750" algn="just">
              <a:lnSpc>
                <a:spcPct val="150000"/>
              </a:lnSpc>
              <a:spcAft>
                <a:spcPts val="600"/>
              </a:spcAft>
              <a:buFont typeface="Wingdings"/>
              <a:buChar char="Ø"/>
            </a:pPr>
            <a:r>
              <a:rPr lang="en-US" sz="1500">
                <a:cs typeface="Arial" panose="020B0604020202020204"/>
              </a:rPr>
              <a:t>DEEPAK VERMA - 1900560200005</a:t>
            </a:r>
          </a:p>
          <a:p>
            <a:pPr marL="285750" indent="-285750" algn="just">
              <a:lnSpc>
                <a:spcPct val="150000"/>
              </a:lnSpc>
              <a:spcAft>
                <a:spcPts val="600"/>
              </a:spcAft>
              <a:buFont typeface="Wingdings"/>
              <a:buChar char="Ø"/>
            </a:pPr>
            <a:r>
              <a:rPr lang="en-US" sz="1500">
                <a:cs typeface="Arial" panose="020B0604020202020204"/>
              </a:rPr>
              <a:t>SOURABH           - 1900560200011</a:t>
            </a:r>
          </a:p>
        </p:txBody>
      </p:sp>
      <p:sp>
        <p:nvSpPr>
          <p:cNvPr id="4" name="TextBox 3">
            <a:extLst>
              <a:ext uri="{FF2B5EF4-FFF2-40B4-BE49-F238E27FC236}">
                <a16:creationId xmlns:a16="http://schemas.microsoft.com/office/drawing/2014/main" id="{D6F9B158-423E-FE79-36A8-499D7513F088}"/>
              </a:ext>
            </a:extLst>
          </p:cNvPr>
          <p:cNvSpPr txBox="1"/>
          <p:nvPr/>
        </p:nvSpPr>
        <p:spPr>
          <a:xfrm>
            <a:off x="999038" y="726934"/>
            <a:ext cx="3652988" cy="8651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spcAft>
                <a:spcPts val="600"/>
              </a:spcAft>
              <a:buFont typeface="Wingdings"/>
              <a:buChar char="v"/>
            </a:pPr>
            <a:r>
              <a:rPr lang="en-US" sz="1700">
                <a:cs typeface="Arial" panose="020B0604020202020204"/>
              </a:rPr>
              <a:t>GUIDED BY :-</a:t>
            </a:r>
            <a:endParaRPr lang="en-US" sz="1700"/>
          </a:p>
          <a:p>
            <a:pPr marL="285750" indent="-285750">
              <a:lnSpc>
                <a:spcPct val="150000"/>
              </a:lnSpc>
              <a:spcAft>
                <a:spcPts val="600"/>
              </a:spcAft>
              <a:buFont typeface="Wingdings"/>
              <a:buChar char="Ø"/>
            </a:pPr>
            <a:r>
              <a:rPr lang="en-US" sz="1500">
                <a:cs typeface="Arial" panose="020B0604020202020204"/>
              </a:rPr>
              <a:t>MR. RAGHVENDRA PRATAP SINGH</a:t>
            </a:r>
          </a:p>
        </p:txBody>
      </p:sp>
      <p:graphicFrame>
        <p:nvGraphicFramePr>
          <p:cNvPr id="67" name="TextBox 1">
            <a:extLst>
              <a:ext uri="{FF2B5EF4-FFF2-40B4-BE49-F238E27FC236}">
                <a16:creationId xmlns:a16="http://schemas.microsoft.com/office/drawing/2014/main" id="{1EDF8DA1-0447-D02F-CEA0-102A84D46F0B}"/>
              </a:ext>
            </a:extLst>
          </p:cNvPr>
          <p:cNvGraphicFramePr/>
          <p:nvPr/>
        </p:nvGraphicFramePr>
        <p:xfrm>
          <a:off x="5329969" y="647750"/>
          <a:ext cx="5850936" cy="557106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7323964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4" name="Picture 63">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66" name="Picture 65">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68" name="Rectangle 67">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 name="Rectangle 69">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 name="Rectangle 71">
            <a:extLst>
              <a:ext uri="{FF2B5EF4-FFF2-40B4-BE49-F238E27FC236}">
                <a16:creationId xmlns:a16="http://schemas.microsoft.com/office/drawing/2014/main" id="{D5B0B43F-2CE7-4C6C-BABC-EE342B328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 name="Rectangle 73">
            <a:extLst>
              <a:ext uri="{FF2B5EF4-FFF2-40B4-BE49-F238E27FC236}">
                <a16:creationId xmlns:a16="http://schemas.microsoft.com/office/drawing/2014/main" id="{85459F07-63F9-48CF-B725-A873C4BC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 name="TextBox 75">
            <a:extLst>
              <a:ext uri="{FF2B5EF4-FFF2-40B4-BE49-F238E27FC236}">
                <a16:creationId xmlns:a16="http://schemas.microsoft.com/office/drawing/2014/main" id="{14B83E1E-DAC1-4851-84FF-D6FE1649DE0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78" name="Rectangle 7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 name="Oval 81">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Picture 83">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extBox 1">
            <a:extLst>
              <a:ext uri="{FF2B5EF4-FFF2-40B4-BE49-F238E27FC236}">
                <a16:creationId xmlns:a16="http://schemas.microsoft.com/office/drawing/2014/main" id="{789D97DC-E5E8-CE3B-6A4F-78E72CA66DF2}"/>
              </a:ext>
            </a:extLst>
          </p:cNvPr>
          <p:cNvSpPr txBox="1"/>
          <p:nvPr/>
        </p:nvSpPr>
        <p:spPr>
          <a:xfrm>
            <a:off x="787301" y="-115086"/>
            <a:ext cx="7958331" cy="1308063"/>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marL="285750" indent="-285750" defTabSz="914400">
              <a:lnSpc>
                <a:spcPct val="90000"/>
              </a:lnSpc>
              <a:spcBef>
                <a:spcPct val="0"/>
              </a:spcBef>
              <a:spcAft>
                <a:spcPts val="600"/>
              </a:spcAft>
            </a:pPr>
            <a:r>
              <a:rPr lang="en-US" sz="4400">
                <a:solidFill>
                  <a:srgbClr val="1F2D29"/>
                </a:solidFill>
                <a:latin typeface="+mj-lt"/>
                <a:ea typeface="+mj-ea"/>
                <a:cs typeface="+mj-cs"/>
              </a:rPr>
              <a:t> CONTENT </a:t>
            </a:r>
          </a:p>
        </p:txBody>
      </p:sp>
      <p:sp>
        <p:nvSpPr>
          <p:cNvPr id="3" name="TextBox 2">
            <a:extLst>
              <a:ext uri="{FF2B5EF4-FFF2-40B4-BE49-F238E27FC236}">
                <a16:creationId xmlns:a16="http://schemas.microsoft.com/office/drawing/2014/main" id="{06ED95BF-3A43-DF29-377C-1E1A45CAF6C7}"/>
              </a:ext>
            </a:extLst>
          </p:cNvPr>
          <p:cNvSpPr txBox="1"/>
          <p:nvPr/>
        </p:nvSpPr>
        <p:spPr>
          <a:xfrm>
            <a:off x="1304076" y="2327234"/>
            <a:ext cx="7621606" cy="390877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85750" defTabSz="914400">
              <a:lnSpc>
                <a:spcPct val="120000"/>
              </a:lnSpc>
              <a:spcAft>
                <a:spcPts val="600"/>
              </a:spcAft>
              <a:buClr>
                <a:schemeClr val="accent6"/>
              </a:buClr>
              <a:buSzPct val="90000"/>
              <a:buFont typeface="Wingdings" panose="05000000000000000000" pitchFamily="2" charset="2"/>
              <a:buChar char="§"/>
            </a:pPr>
            <a:r>
              <a:rPr lang="en-US" sz="1600" dirty="0">
                <a:solidFill>
                  <a:srgbClr val="1F2D29"/>
                </a:solidFill>
              </a:rPr>
              <a:t>ABSTRACT </a:t>
            </a:r>
            <a:endParaRPr lang="en-US" sz="1600" dirty="0">
              <a:solidFill>
                <a:srgbClr val="1F2D29"/>
              </a:solidFill>
              <a:cs typeface="Arial"/>
            </a:endParaRPr>
          </a:p>
          <a:p>
            <a:pPr marL="285750" indent="-285750" defTabSz="914400">
              <a:lnSpc>
                <a:spcPct val="120000"/>
              </a:lnSpc>
              <a:spcAft>
                <a:spcPts val="600"/>
              </a:spcAft>
              <a:buClr>
                <a:schemeClr val="accent6"/>
              </a:buClr>
              <a:buSzPct val="90000"/>
              <a:buFont typeface="Wingdings" panose="05000000000000000000" pitchFamily="2" charset="2"/>
              <a:buChar char="§"/>
            </a:pPr>
            <a:r>
              <a:rPr lang="en-US" sz="1600" dirty="0">
                <a:solidFill>
                  <a:srgbClr val="1F2D29"/>
                </a:solidFill>
              </a:rPr>
              <a:t>INTRODUCTION </a:t>
            </a:r>
            <a:endParaRPr lang="en-US" sz="1600">
              <a:solidFill>
                <a:srgbClr val="1F2D29"/>
              </a:solidFill>
              <a:cs typeface="Arial"/>
            </a:endParaRPr>
          </a:p>
          <a:p>
            <a:pPr marL="285750" indent="-285750" defTabSz="914400">
              <a:lnSpc>
                <a:spcPct val="120000"/>
              </a:lnSpc>
              <a:spcAft>
                <a:spcPts val="600"/>
              </a:spcAft>
              <a:buClr>
                <a:schemeClr val="accent6"/>
              </a:buClr>
              <a:buSzPct val="90000"/>
              <a:buFont typeface="Wingdings" panose="05000000000000000000" pitchFamily="2" charset="2"/>
              <a:buChar char="§"/>
            </a:pPr>
            <a:r>
              <a:rPr lang="en-US" sz="1600" dirty="0">
                <a:solidFill>
                  <a:srgbClr val="1F2D29"/>
                </a:solidFill>
                <a:cs typeface="Arial"/>
              </a:rPr>
              <a:t>LITRATURE REVIEW</a:t>
            </a:r>
            <a:endParaRPr lang="en-US" sz="1600" dirty="0">
              <a:solidFill>
                <a:srgbClr val="1F2D29"/>
              </a:solidFill>
            </a:endParaRPr>
          </a:p>
          <a:p>
            <a:pPr marL="285750" indent="-285750" defTabSz="914400">
              <a:lnSpc>
                <a:spcPct val="120000"/>
              </a:lnSpc>
              <a:spcAft>
                <a:spcPts val="600"/>
              </a:spcAft>
              <a:buClr>
                <a:schemeClr val="accent6"/>
              </a:buClr>
              <a:buSzPct val="90000"/>
              <a:buFont typeface="Wingdings" panose="05000000000000000000" pitchFamily="2" charset="2"/>
              <a:buChar char="§"/>
            </a:pPr>
            <a:r>
              <a:rPr lang="en-US" sz="1600" dirty="0">
                <a:solidFill>
                  <a:srgbClr val="1F2D29"/>
                </a:solidFill>
              </a:rPr>
              <a:t>WORKING PRINCIPLE </a:t>
            </a:r>
            <a:endParaRPr lang="en-US" sz="1600" dirty="0">
              <a:solidFill>
                <a:srgbClr val="1F2D29"/>
              </a:solidFill>
              <a:cs typeface="Arial"/>
            </a:endParaRPr>
          </a:p>
          <a:p>
            <a:pPr marL="285750" indent="-285750" defTabSz="914400">
              <a:lnSpc>
                <a:spcPct val="120000"/>
              </a:lnSpc>
              <a:spcAft>
                <a:spcPts val="600"/>
              </a:spcAft>
              <a:buClr>
                <a:schemeClr val="accent6"/>
              </a:buClr>
              <a:buSzPct val="90000"/>
              <a:buFont typeface="Wingdings" panose="05000000000000000000" pitchFamily="2" charset="2"/>
              <a:buChar char="§"/>
            </a:pPr>
            <a:r>
              <a:rPr lang="en-US" sz="1600" dirty="0">
                <a:solidFill>
                  <a:srgbClr val="1F2D29"/>
                </a:solidFill>
              </a:rPr>
              <a:t>CIRCUIT DIAGRAM </a:t>
            </a:r>
            <a:endParaRPr lang="en-US" sz="1600" dirty="0">
              <a:solidFill>
                <a:srgbClr val="1F2D29"/>
              </a:solidFill>
              <a:cs typeface="Arial"/>
            </a:endParaRPr>
          </a:p>
          <a:p>
            <a:pPr marL="285750" indent="-285750" defTabSz="914400">
              <a:lnSpc>
                <a:spcPct val="120000"/>
              </a:lnSpc>
              <a:spcAft>
                <a:spcPts val="600"/>
              </a:spcAft>
              <a:buClr>
                <a:schemeClr val="accent6"/>
              </a:buClr>
              <a:buSzPct val="90000"/>
              <a:buFont typeface="Wingdings" panose="05000000000000000000" pitchFamily="2" charset="2"/>
              <a:buChar char="§"/>
            </a:pPr>
            <a:r>
              <a:rPr lang="en-US" sz="1600" dirty="0">
                <a:solidFill>
                  <a:srgbClr val="1F2D29"/>
                </a:solidFill>
              </a:rPr>
              <a:t>COMPONENT LISTS AND DETAILS</a:t>
            </a:r>
            <a:endParaRPr lang="en-US" sz="1600" dirty="0">
              <a:solidFill>
                <a:srgbClr val="1F2D29"/>
              </a:solidFill>
              <a:cs typeface="Arial"/>
            </a:endParaRPr>
          </a:p>
          <a:p>
            <a:pPr marL="285750" indent="-285750" defTabSz="914400">
              <a:lnSpc>
                <a:spcPct val="120000"/>
              </a:lnSpc>
              <a:spcAft>
                <a:spcPts val="600"/>
              </a:spcAft>
              <a:buClr>
                <a:schemeClr val="accent6"/>
              </a:buClr>
              <a:buSzPct val="90000"/>
              <a:buFont typeface="Wingdings" panose="05000000000000000000" pitchFamily="2" charset="2"/>
              <a:buChar char="§"/>
            </a:pPr>
            <a:r>
              <a:rPr lang="en-US" sz="1600" dirty="0">
                <a:solidFill>
                  <a:srgbClr val="1F2D29"/>
                </a:solidFill>
              </a:rPr>
              <a:t>MECHANICAL DESIGNING </a:t>
            </a:r>
            <a:endParaRPr lang="en-US" sz="1600" dirty="0">
              <a:solidFill>
                <a:srgbClr val="1F2D29"/>
              </a:solidFill>
              <a:cs typeface="Arial"/>
            </a:endParaRPr>
          </a:p>
          <a:p>
            <a:pPr marL="285750" indent="-285750" defTabSz="914400">
              <a:lnSpc>
                <a:spcPct val="120000"/>
              </a:lnSpc>
              <a:spcAft>
                <a:spcPts val="600"/>
              </a:spcAft>
              <a:buClr>
                <a:schemeClr val="accent6"/>
              </a:buClr>
              <a:buSzPct val="90000"/>
              <a:buFont typeface="Wingdings" panose="05000000000000000000" pitchFamily="2" charset="2"/>
              <a:buChar char="§"/>
            </a:pPr>
            <a:r>
              <a:rPr lang="en-US" sz="1600" dirty="0">
                <a:solidFill>
                  <a:srgbClr val="1F2D29"/>
                </a:solidFill>
              </a:rPr>
              <a:t>ADVANTAGES AND  DISADVANATGES </a:t>
            </a:r>
            <a:endParaRPr lang="en-US" sz="1600" dirty="0">
              <a:solidFill>
                <a:srgbClr val="1F2D29"/>
              </a:solidFill>
              <a:cs typeface="Arial"/>
            </a:endParaRPr>
          </a:p>
          <a:p>
            <a:pPr marL="285750" indent="-285750" defTabSz="914400">
              <a:lnSpc>
                <a:spcPct val="120000"/>
              </a:lnSpc>
              <a:spcAft>
                <a:spcPts val="600"/>
              </a:spcAft>
              <a:buClr>
                <a:schemeClr val="accent6"/>
              </a:buClr>
              <a:buSzPct val="90000"/>
              <a:buFont typeface="Wingdings" panose="05000000000000000000" pitchFamily="2" charset="2"/>
              <a:buChar char="§"/>
            </a:pPr>
            <a:r>
              <a:rPr lang="en-US" sz="1600">
                <a:solidFill>
                  <a:srgbClr val="1F2D29"/>
                </a:solidFill>
              </a:rPr>
              <a:t>FUTURE SCOPE </a:t>
            </a:r>
            <a:endParaRPr lang="en-US" sz="1600" dirty="0">
              <a:solidFill>
                <a:srgbClr val="1F2D29"/>
              </a:solidFill>
              <a:cs typeface="Arial"/>
            </a:endParaRPr>
          </a:p>
          <a:p>
            <a:pPr marL="285750" indent="-285750" defTabSz="914400">
              <a:lnSpc>
                <a:spcPct val="120000"/>
              </a:lnSpc>
              <a:spcAft>
                <a:spcPts val="600"/>
              </a:spcAft>
              <a:buClr>
                <a:schemeClr val="accent6"/>
              </a:buClr>
              <a:buSzPct val="90000"/>
              <a:buFont typeface="Wingdings" panose="05000000000000000000" pitchFamily="2" charset="2"/>
              <a:buChar char="§"/>
            </a:pPr>
            <a:r>
              <a:rPr lang="en-US" sz="1600" dirty="0">
                <a:solidFill>
                  <a:srgbClr val="1F2D29"/>
                </a:solidFill>
              </a:rPr>
              <a:t>CONCLUSIONS</a:t>
            </a:r>
            <a:endParaRPr lang="en-US" sz="1600" dirty="0">
              <a:solidFill>
                <a:srgbClr val="1F2D29"/>
              </a:solidFill>
              <a:cs typeface="Arial"/>
            </a:endParaRPr>
          </a:p>
        </p:txBody>
      </p:sp>
    </p:spTree>
    <p:extLst>
      <p:ext uri="{BB962C8B-B14F-4D97-AF65-F5344CB8AC3E}">
        <p14:creationId xmlns:p14="http://schemas.microsoft.com/office/powerpoint/2010/main" val="91358014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5" name="Picture 64">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67" name="Picture 66">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69" name="Rectangle 68">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 name="Rectangle 70">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D5B0B43F-2CE7-4C6C-BABC-EE342B328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85459F07-63F9-48CF-B725-A873C4BC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TextBox 76">
            <a:extLst>
              <a:ext uri="{FF2B5EF4-FFF2-40B4-BE49-F238E27FC236}">
                <a16:creationId xmlns:a16="http://schemas.microsoft.com/office/drawing/2014/main" id="{14B83E1E-DAC1-4851-84FF-D6FE1649DE0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79" name="Rectangle 78">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 name="Oval 82">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5" name="Picture 84">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4" name="Title 3">
            <a:extLst>
              <a:ext uri="{FF2B5EF4-FFF2-40B4-BE49-F238E27FC236}">
                <a16:creationId xmlns:a16="http://schemas.microsoft.com/office/drawing/2014/main" id="{E89055B9-8E76-4513-96AB-854B9A16465B}"/>
              </a:ext>
            </a:extLst>
          </p:cNvPr>
          <p:cNvSpPr>
            <a:spLocks noGrp="1"/>
          </p:cNvSpPr>
          <p:nvPr>
            <p:ph type="title"/>
          </p:nvPr>
        </p:nvSpPr>
        <p:spPr>
          <a:xfrm>
            <a:off x="959020" y="-18494"/>
            <a:ext cx="7958331" cy="1308063"/>
          </a:xfrm>
        </p:spPr>
        <p:txBody>
          <a:bodyPr vert="horz" lIns="91440" tIns="45720" rIns="91440" bIns="45720" rtlCol="0" anchor="b">
            <a:normAutofit/>
          </a:bodyPr>
          <a:lstStyle/>
          <a:p>
            <a:pPr algn="l"/>
            <a:r>
              <a:rPr lang="en-US" sz="4400">
                <a:solidFill>
                  <a:srgbClr val="1F2D29"/>
                </a:solidFill>
              </a:rPr>
              <a:t>ABSTRACT</a:t>
            </a:r>
          </a:p>
        </p:txBody>
      </p:sp>
      <p:sp>
        <p:nvSpPr>
          <p:cNvPr id="3" name="TextBox 2">
            <a:extLst>
              <a:ext uri="{FF2B5EF4-FFF2-40B4-BE49-F238E27FC236}">
                <a16:creationId xmlns:a16="http://schemas.microsoft.com/office/drawing/2014/main" id="{9FECFD6E-BBB5-5A53-290A-99FAF1ADA0E9}"/>
              </a:ext>
            </a:extLst>
          </p:cNvPr>
          <p:cNvSpPr txBox="1"/>
          <p:nvPr/>
        </p:nvSpPr>
        <p:spPr>
          <a:xfrm>
            <a:off x="982849" y="2169379"/>
            <a:ext cx="10809126" cy="344310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just" defTabSz="914400">
              <a:lnSpc>
                <a:spcPct val="110000"/>
              </a:lnSpc>
              <a:spcAft>
                <a:spcPts val="600"/>
              </a:spcAft>
              <a:buClr>
                <a:schemeClr val="accent6"/>
              </a:buClr>
              <a:buSzPct val="90000"/>
            </a:pPr>
            <a:r>
              <a:rPr lang="en-US" sz="1600" dirty="0">
                <a:solidFill>
                  <a:srgbClr val="1F2D29"/>
                </a:solidFill>
              </a:rPr>
              <a:t>Nowadays, there is a drastic increase of corporate, startup companies and apartment houses, due to the smart city project, business and huge population in cities. The digital lock system plays a significant role, to provide the security and reduce the manpower in smart home and building automation scenario. The proposed system implements the digital lock system using Internet of Things (IoT), to provide the security for an authorized and a guest user. If the person is an authorized, and their details (password) are already stored in a local database or cloud storage. Whenever the person wants to enter/leave the home or office, they need to enter the pin in app, pin on the lock or the physical key, and the door will be open automatically. If the person may be a guest, they need to enter the guest option in the hardware device. It will send notification to the administrator, owner through the internet. The admin or owner can see their details through mobile application or E-Mail. Once, they will give the approval to the digital lock system, and it will be open/close the door automati</a:t>
            </a:r>
            <a:r>
              <a:rPr lang="en-US" sz="1400" dirty="0">
                <a:solidFill>
                  <a:srgbClr val="1F2D29"/>
                </a:solidFill>
              </a:rPr>
              <a:t>cally by pin.  </a:t>
            </a:r>
            <a:endParaRPr lang="en-US">
              <a:cs typeface="Arial" panose="020B0604020202020204"/>
            </a:endParaRPr>
          </a:p>
        </p:txBody>
      </p:sp>
    </p:spTree>
    <p:extLst>
      <p:ext uri="{BB962C8B-B14F-4D97-AF65-F5344CB8AC3E}">
        <p14:creationId xmlns:p14="http://schemas.microsoft.com/office/powerpoint/2010/main" val="248818966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6" name="Picture 85">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88" name="Picture 87">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90" name="Rectangle 89">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 name="Rectangle 91">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4" name="Rectangle 93">
            <a:extLst>
              <a:ext uri="{FF2B5EF4-FFF2-40B4-BE49-F238E27FC236}">
                <a16:creationId xmlns:a16="http://schemas.microsoft.com/office/drawing/2014/main" id="{D5B0B43F-2CE7-4C6C-BABC-EE342B328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6" name="Rectangle 95">
            <a:extLst>
              <a:ext uri="{FF2B5EF4-FFF2-40B4-BE49-F238E27FC236}">
                <a16:creationId xmlns:a16="http://schemas.microsoft.com/office/drawing/2014/main" id="{85459F07-63F9-48CF-B725-A873C4BC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8" name="TextBox 97">
            <a:extLst>
              <a:ext uri="{FF2B5EF4-FFF2-40B4-BE49-F238E27FC236}">
                <a16:creationId xmlns:a16="http://schemas.microsoft.com/office/drawing/2014/main" id="{14B83E1E-DAC1-4851-84FF-D6FE1649DE0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100" name="Rectangle 99">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 name="Oval 103">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6" name="Picture 105">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extBox 1">
            <a:extLst>
              <a:ext uri="{FF2B5EF4-FFF2-40B4-BE49-F238E27FC236}">
                <a16:creationId xmlns:a16="http://schemas.microsoft.com/office/drawing/2014/main" id="{60FBBE02-30F7-2013-79AE-F590517FC767}"/>
              </a:ext>
            </a:extLst>
          </p:cNvPr>
          <p:cNvSpPr txBox="1"/>
          <p:nvPr/>
        </p:nvSpPr>
        <p:spPr>
          <a:xfrm>
            <a:off x="905358" y="-168748"/>
            <a:ext cx="7958331" cy="1308063"/>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914400">
              <a:lnSpc>
                <a:spcPct val="90000"/>
              </a:lnSpc>
              <a:spcBef>
                <a:spcPct val="0"/>
              </a:spcBef>
              <a:spcAft>
                <a:spcPts val="600"/>
              </a:spcAft>
            </a:pPr>
            <a:r>
              <a:rPr lang="en-US" sz="4400">
                <a:solidFill>
                  <a:srgbClr val="1F2D29"/>
                </a:solidFill>
                <a:latin typeface="+mj-lt"/>
                <a:ea typeface="+mj-ea"/>
                <a:cs typeface="+mj-cs"/>
              </a:rPr>
              <a:t>INTRODUCTION </a:t>
            </a:r>
          </a:p>
        </p:txBody>
      </p:sp>
      <p:sp>
        <p:nvSpPr>
          <p:cNvPr id="3" name="TextBox 2">
            <a:extLst>
              <a:ext uri="{FF2B5EF4-FFF2-40B4-BE49-F238E27FC236}">
                <a16:creationId xmlns:a16="http://schemas.microsoft.com/office/drawing/2014/main" id="{9848D989-8CE1-3523-21E6-CB2EDB7E1B91}"/>
              </a:ext>
            </a:extLst>
          </p:cNvPr>
          <p:cNvSpPr txBox="1"/>
          <p:nvPr/>
        </p:nvSpPr>
        <p:spPr>
          <a:xfrm>
            <a:off x="961384" y="1471774"/>
            <a:ext cx="11141829" cy="517102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92500" lnSpcReduction="10000"/>
          </a:bodyPr>
          <a:lstStyle/>
          <a:p>
            <a:pPr algn="just" defTabSz="914400">
              <a:lnSpc>
                <a:spcPct val="110000"/>
              </a:lnSpc>
              <a:spcAft>
                <a:spcPts val="600"/>
              </a:spcAft>
              <a:buClr>
                <a:schemeClr val="accent6"/>
              </a:buClr>
              <a:buSzPct val="90000"/>
            </a:pPr>
            <a:r>
              <a:rPr lang="en-US" sz="1600" dirty="0">
                <a:solidFill>
                  <a:srgbClr val="1F2D29"/>
                </a:solidFill>
              </a:rPr>
              <a:t>In our daily lives, safety is a major concern. Every person requires a sense of safety. Our security pattern includes an access control system for doors. Traditional locks are no longer as secure as they once were; anyone can gain access by breaking these locks. We need to create a system that will assist 24 hours a day, seven days a week. Only authorized individuals have access to restricted areas thanks to a password-based door lock system. Arduino is in charge of the entire system. A keypad can be used to enter the password. The door opens if the password matches the password entered in Arduino. This password-based bolt structure will provide clients with a more secure and low-effort locking-opening mechanism. Mechanical door locks will be replaced by electronic door locks in the future, thanks to the security door lock automation system.</a:t>
            </a:r>
            <a:endParaRPr lang="en-US">
              <a:cs typeface="Arial" panose="020B0604020202020204"/>
            </a:endParaRPr>
          </a:p>
          <a:p>
            <a:pPr defTabSz="914400">
              <a:lnSpc>
                <a:spcPct val="110000"/>
              </a:lnSpc>
              <a:spcAft>
                <a:spcPts val="600"/>
              </a:spcAft>
              <a:buClr>
                <a:schemeClr val="accent6"/>
              </a:buClr>
              <a:buSzPct val="90000"/>
            </a:pPr>
            <a:endParaRPr lang="en-US" sz="1900" u="sng" dirty="0">
              <a:solidFill>
                <a:srgbClr val="1F2D29"/>
              </a:solidFill>
            </a:endParaRPr>
          </a:p>
          <a:p>
            <a:pPr marL="342900" indent="-342900" defTabSz="914400">
              <a:lnSpc>
                <a:spcPct val="110000"/>
              </a:lnSpc>
              <a:spcAft>
                <a:spcPts val="600"/>
              </a:spcAft>
              <a:buFont typeface="Wingdings"/>
              <a:buChar char="v"/>
            </a:pPr>
            <a:r>
              <a:rPr lang="en-US" sz="1900" u="sng" dirty="0">
                <a:solidFill>
                  <a:srgbClr val="1F2D29"/>
                </a:solidFill>
              </a:rPr>
              <a:t>Objective </a:t>
            </a:r>
            <a:r>
              <a:rPr lang="en-US" sz="1900" dirty="0">
                <a:solidFill>
                  <a:srgbClr val="1F2D29"/>
                </a:solidFill>
              </a:rPr>
              <a:t>:-</a:t>
            </a:r>
            <a:endParaRPr lang="en-US" sz="1900">
              <a:solidFill>
                <a:srgbClr val="1F2D29"/>
              </a:solidFill>
              <a:cs typeface="Arial"/>
            </a:endParaRPr>
          </a:p>
          <a:p>
            <a:pPr defTabSz="914400">
              <a:lnSpc>
                <a:spcPct val="110000"/>
              </a:lnSpc>
              <a:spcAft>
                <a:spcPts val="600"/>
              </a:spcAft>
              <a:buClr>
                <a:schemeClr val="accent6"/>
              </a:buClr>
              <a:buSzPct val="90000"/>
              <a:buFont typeface="Wingdings" panose="05000000000000000000" pitchFamily="2" charset="2"/>
              <a:buChar char="§"/>
            </a:pPr>
            <a:endParaRPr lang="en-US" sz="900" u="sng">
              <a:solidFill>
                <a:srgbClr val="1F2D29"/>
              </a:solidFill>
            </a:endParaRPr>
          </a:p>
          <a:p>
            <a:pPr algn="just" defTabSz="914400">
              <a:lnSpc>
                <a:spcPct val="110000"/>
              </a:lnSpc>
              <a:spcAft>
                <a:spcPts val="600"/>
              </a:spcAft>
              <a:buClr>
                <a:schemeClr val="accent6"/>
              </a:buClr>
              <a:buSzPct val="90000"/>
              <a:buFont typeface="Wingdings" panose="05000000000000000000" pitchFamily="2" charset="2"/>
              <a:buChar char="§"/>
            </a:pPr>
            <a:r>
              <a:rPr lang="en-US" sz="1600" dirty="0">
                <a:solidFill>
                  <a:srgbClr val="1F2D29"/>
                </a:solidFill>
              </a:rPr>
              <a:t>    The goal of this project is to research and analyze a suitable collection of components for developing a smart door lock using           Arduino that provides excellent security and quick access. The following are the specific project goals: </a:t>
            </a:r>
            <a:endParaRPr lang="en-US" sz="1600" dirty="0">
              <a:solidFill>
                <a:srgbClr val="1F2D29"/>
              </a:solidFill>
              <a:cs typeface="Arial"/>
            </a:endParaRPr>
          </a:p>
          <a:p>
            <a:pPr marL="285750" indent="-285750" algn="just" defTabSz="914400">
              <a:lnSpc>
                <a:spcPct val="110000"/>
              </a:lnSpc>
              <a:spcAft>
                <a:spcPts val="600"/>
              </a:spcAft>
              <a:buClr>
                <a:schemeClr val="accent6"/>
              </a:buClr>
              <a:buSzPct val="90000"/>
              <a:buFont typeface="Wingdings" panose="05000000000000000000" pitchFamily="2" charset="2"/>
              <a:buChar char="§"/>
            </a:pPr>
            <a:r>
              <a:rPr lang="en-US" sz="1600" dirty="0">
                <a:solidFill>
                  <a:srgbClr val="1F2D29"/>
                </a:solidFill>
              </a:rPr>
              <a:t>Familiarity with a smart door locking system based on a microcontroller. </a:t>
            </a:r>
            <a:endParaRPr lang="en-US" sz="1600">
              <a:solidFill>
                <a:srgbClr val="1F2D29"/>
              </a:solidFill>
              <a:cs typeface="Arial"/>
            </a:endParaRPr>
          </a:p>
          <a:p>
            <a:pPr marL="285750" indent="-285750" algn="just" defTabSz="914400">
              <a:lnSpc>
                <a:spcPct val="110000"/>
              </a:lnSpc>
              <a:spcAft>
                <a:spcPts val="600"/>
              </a:spcAft>
              <a:buClr>
                <a:schemeClr val="accent6"/>
              </a:buClr>
              <a:buSzPct val="90000"/>
              <a:buFont typeface="Wingdings" panose="05000000000000000000" pitchFamily="2" charset="2"/>
              <a:buChar char="§"/>
            </a:pPr>
            <a:r>
              <a:rPr lang="en-US" sz="1600" dirty="0">
                <a:solidFill>
                  <a:srgbClr val="1F2D29"/>
                </a:solidFill>
              </a:rPr>
              <a:t>Using Arduino to create a simple and smart door locking system</a:t>
            </a:r>
            <a:endParaRPr lang="en-US" sz="1600">
              <a:solidFill>
                <a:srgbClr val="1F2D29"/>
              </a:solidFill>
              <a:cs typeface="Arial"/>
            </a:endParaRPr>
          </a:p>
          <a:p>
            <a:pPr marL="285750" indent="-285750" algn="just" defTabSz="914400">
              <a:lnSpc>
                <a:spcPct val="110000"/>
              </a:lnSpc>
              <a:spcAft>
                <a:spcPts val="600"/>
              </a:spcAft>
              <a:buClr>
                <a:schemeClr val="accent6"/>
              </a:buClr>
              <a:buSzPct val="90000"/>
              <a:buFont typeface="Wingdings" panose="05000000000000000000" pitchFamily="2" charset="2"/>
              <a:buChar char="§"/>
            </a:pPr>
            <a:r>
              <a:rPr lang="en-US" sz="1600" dirty="0">
                <a:solidFill>
                  <a:srgbClr val="1F2D29"/>
                </a:solidFill>
              </a:rPr>
              <a:t>Increase the security level to prevent an unauthorized unlocking of the door.</a:t>
            </a:r>
            <a:endParaRPr lang="en-US" sz="1600">
              <a:solidFill>
                <a:srgbClr val="1F2D29"/>
              </a:solidFill>
              <a:cs typeface="Arial"/>
            </a:endParaRPr>
          </a:p>
          <a:p>
            <a:pPr marL="285750" indent="-285750" algn="just" defTabSz="914400">
              <a:lnSpc>
                <a:spcPct val="110000"/>
              </a:lnSpc>
              <a:spcAft>
                <a:spcPts val="600"/>
              </a:spcAft>
              <a:buClr>
                <a:schemeClr val="accent6"/>
              </a:buClr>
              <a:buSzPct val="90000"/>
              <a:buFont typeface="Wingdings" panose="05000000000000000000" pitchFamily="2" charset="2"/>
              <a:buChar char="§"/>
            </a:pPr>
            <a:r>
              <a:rPr lang="en-US" sz="1600" dirty="0">
                <a:solidFill>
                  <a:srgbClr val="1F2D29"/>
                </a:solidFill>
              </a:rPr>
              <a:t>Give the flexibility to the user to change or reset the password in case the user forgets that combination.</a:t>
            </a:r>
            <a:endParaRPr lang="en-US" sz="1600">
              <a:solidFill>
                <a:srgbClr val="1F2D29"/>
              </a:solidFill>
              <a:cs typeface="Arial"/>
            </a:endParaRPr>
          </a:p>
          <a:p>
            <a:pPr marL="171450" indent="-171450" algn="just" defTabSz="914400">
              <a:lnSpc>
                <a:spcPct val="110000"/>
              </a:lnSpc>
              <a:spcAft>
                <a:spcPts val="600"/>
              </a:spcAft>
              <a:buClr>
                <a:schemeClr val="accent6"/>
              </a:buClr>
              <a:buSzPct val="90000"/>
              <a:buFont typeface="Wingdings" panose="05000000000000000000" pitchFamily="2" charset="2"/>
              <a:buChar char="§"/>
            </a:pPr>
            <a:r>
              <a:rPr lang="en-US" sz="1600" dirty="0">
                <a:solidFill>
                  <a:srgbClr val="1F2D29"/>
                </a:solidFill>
              </a:rPr>
              <a:t>   Lock the door by using password.</a:t>
            </a:r>
            <a:endParaRPr lang="en-US" sz="1600" dirty="0">
              <a:solidFill>
                <a:srgbClr val="1F2D29"/>
              </a:solidFill>
              <a:cs typeface="Arial"/>
            </a:endParaRPr>
          </a:p>
          <a:p>
            <a:pPr marL="171450" indent="-171450" algn="just" defTabSz="914400">
              <a:lnSpc>
                <a:spcPct val="110000"/>
              </a:lnSpc>
              <a:spcAft>
                <a:spcPts val="600"/>
              </a:spcAft>
              <a:buClr>
                <a:schemeClr val="accent6"/>
              </a:buClr>
              <a:buSzPct val="90000"/>
              <a:buFont typeface="Wingdings" panose="05000000000000000000" pitchFamily="2" charset="2"/>
              <a:buChar char="§"/>
            </a:pPr>
            <a:r>
              <a:rPr lang="en-US" sz="1600" dirty="0">
                <a:solidFill>
                  <a:srgbClr val="1F2D29"/>
                </a:solidFill>
              </a:rPr>
              <a:t>   To give user more secure yet cost-efficient way of door locking system.</a:t>
            </a:r>
            <a:endParaRPr lang="en-US" sz="1600" dirty="0">
              <a:solidFill>
                <a:srgbClr val="1F2D29"/>
              </a:solidFill>
              <a:cs typeface="Arial"/>
            </a:endParaRPr>
          </a:p>
        </p:txBody>
      </p:sp>
    </p:spTree>
    <p:extLst>
      <p:ext uri="{BB962C8B-B14F-4D97-AF65-F5344CB8AC3E}">
        <p14:creationId xmlns:p14="http://schemas.microsoft.com/office/powerpoint/2010/main" val="55543006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2" name="Picture 51">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54" name="Picture 53">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56" name="Rectangle 55">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 name="Rectangle 57">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 name="Rectangle 59">
            <a:extLst>
              <a:ext uri="{FF2B5EF4-FFF2-40B4-BE49-F238E27FC236}">
                <a16:creationId xmlns:a16="http://schemas.microsoft.com/office/drawing/2014/main" id="{D5B0B43F-2CE7-4C6C-BABC-EE342B328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a:extLst>
              <a:ext uri="{FF2B5EF4-FFF2-40B4-BE49-F238E27FC236}">
                <a16:creationId xmlns:a16="http://schemas.microsoft.com/office/drawing/2014/main" id="{85459F07-63F9-48CF-B725-A873C4BC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TextBox 63">
            <a:extLst>
              <a:ext uri="{FF2B5EF4-FFF2-40B4-BE49-F238E27FC236}">
                <a16:creationId xmlns:a16="http://schemas.microsoft.com/office/drawing/2014/main" id="{14B83E1E-DAC1-4851-84FF-D6FE1649DE0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66" name="Rectangle 65">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 name="Oval 69">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71">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extBox 1">
            <a:extLst>
              <a:ext uri="{FF2B5EF4-FFF2-40B4-BE49-F238E27FC236}">
                <a16:creationId xmlns:a16="http://schemas.microsoft.com/office/drawing/2014/main" id="{8BB33E85-D671-3859-2626-456D1A4ED0B5}"/>
              </a:ext>
            </a:extLst>
          </p:cNvPr>
          <p:cNvSpPr txBox="1"/>
          <p:nvPr/>
        </p:nvSpPr>
        <p:spPr>
          <a:xfrm>
            <a:off x="1065395" y="126077"/>
            <a:ext cx="7554921" cy="78138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914400">
              <a:lnSpc>
                <a:spcPct val="90000"/>
              </a:lnSpc>
              <a:spcBef>
                <a:spcPct val="0"/>
              </a:spcBef>
              <a:spcAft>
                <a:spcPts val="600"/>
              </a:spcAft>
            </a:pPr>
            <a:r>
              <a:rPr lang="en-US" sz="4400">
                <a:solidFill>
                  <a:srgbClr val="1F2D29"/>
                </a:solidFill>
                <a:latin typeface="+mj-lt"/>
                <a:ea typeface="+mj-ea"/>
                <a:cs typeface="+mj-cs"/>
              </a:rPr>
              <a:t>LITRATURE REVIEW</a:t>
            </a:r>
          </a:p>
        </p:txBody>
      </p:sp>
      <p:sp>
        <p:nvSpPr>
          <p:cNvPr id="3" name="TextBox 2">
            <a:extLst>
              <a:ext uri="{FF2B5EF4-FFF2-40B4-BE49-F238E27FC236}">
                <a16:creationId xmlns:a16="http://schemas.microsoft.com/office/drawing/2014/main" id="{5120C4ED-39E0-604B-E94F-3ABBA1554A45}"/>
              </a:ext>
            </a:extLst>
          </p:cNvPr>
          <p:cNvSpPr txBox="1"/>
          <p:nvPr/>
        </p:nvSpPr>
        <p:spPr>
          <a:xfrm>
            <a:off x="1003052" y="915899"/>
            <a:ext cx="11050604" cy="586357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defTabSz="914400">
              <a:lnSpc>
                <a:spcPct val="110000"/>
              </a:lnSpc>
              <a:spcAft>
                <a:spcPts val="600"/>
              </a:spcAft>
              <a:buClr>
                <a:schemeClr val="accent6"/>
              </a:buClr>
              <a:buSzPct val="90000"/>
            </a:pPr>
            <a:r>
              <a:rPr lang="en-US" sz="1400" dirty="0">
                <a:solidFill>
                  <a:srgbClr val="1F2D29"/>
                </a:solidFill>
              </a:rPr>
              <a:t>Among the existing smart door lock systems, designed using different technologies, a few selected systems are discussed below, along with their features. As soon as a person is detected, the door would open, and they would be welcomed.</a:t>
            </a:r>
            <a:endParaRPr lang="en-US" sz="1400">
              <a:cs typeface="Arial"/>
            </a:endParaRPr>
          </a:p>
          <a:p>
            <a:pPr marL="285750" indent="-285750" algn="just" defTabSz="914400">
              <a:lnSpc>
                <a:spcPct val="110000"/>
              </a:lnSpc>
              <a:spcAft>
                <a:spcPts val="600"/>
              </a:spcAft>
              <a:buFont typeface="Wingdings"/>
              <a:buChar char="§"/>
            </a:pPr>
            <a:r>
              <a:rPr lang="en-US" sz="1400" dirty="0">
                <a:solidFill>
                  <a:srgbClr val="1F2D29"/>
                </a:solidFill>
              </a:rPr>
              <a:t>Smart Door Lock System based card recognition system is a proactive approach that can take immediate action upon a security threat. The system recognizes the person nearby the door and compares it pin with the uploaded to the database. A message with will be sent to the owner in the event that an unknown person enters the building. This system uses Arduino, a RFID that is installed near the door to recognize an intruder's card, Direct Current (DC) motors connected through system to open the door, LCD to indicate whether the door is open, and a GSM module is used to send texts to the registered mobile number.</a:t>
            </a:r>
            <a:endParaRPr lang="en-US" sz="1400">
              <a:solidFill>
                <a:srgbClr val="000000"/>
              </a:solidFill>
              <a:cs typeface="Arial" panose="020B0604020202020204"/>
            </a:endParaRPr>
          </a:p>
          <a:p>
            <a:pPr marL="285750" indent="-285750" algn="just" defTabSz="914400">
              <a:lnSpc>
                <a:spcPct val="110000"/>
              </a:lnSpc>
              <a:spcAft>
                <a:spcPts val="600"/>
              </a:spcAft>
              <a:buFont typeface="Wingdings"/>
              <a:buChar char="§"/>
            </a:pPr>
            <a:r>
              <a:rPr lang="en-US" sz="1400" dirty="0">
                <a:solidFill>
                  <a:srgbClr val="1F2D29"/>
                </a:solidFill>
              </a:rPr>
              <a:t>Microcontroller-based Password Enabled Door Lock System is an electronic security system that can detect an intruder and report it to the security personnel. The construction of an electronic digital lock using a microcontroller based on security information using a four digit pass key. This operation involves opening the door, closing the door, changing the password, and alerting when entering the wrong password. The research objectives are achieved by using a micro-controller that interfaces the ATMEGA328P microprocessor with all the other components in the circuit. In the end, the circuit has activated directly and triggers the alarm(buzzer0). The password protected lock system is designed previously using a microcontroller known as an 8051, accompanied by a 4*3 keypad for entering the password. A comparison is made between the entered password and the predefined password. If the password is correct, the door will be unlocked by rotating the door motor and the status of the door will be displayed on Liquid Crystal Display (LCD). On the other hand, when the password is incorrect, the door remains locked and a message appears on the LCD that reads "Password incorrect". The information will be stored in the database. However, when the correct password is received, the DC motor performs the action of unlocking the door as per the instructions of the controller. The door lock system is secured with the user's password. A door lock can only be opened if the correct password is entered. However, the option to change the password appears to be more secure since only authorized persons have access to it. </a:t>
            </a:r>
            <a:endParaRPr lang="en-US" sz="1400">
              <a:cs typeface="Arial"/>
            </a:endParaRPr>
          </a:p>
          <a:p>
            <a:pPr marL="285750" indent="-285750" algn="just" defTabSz="914400">
              <a:lnSpc>
                <a:spcPct val="110000"/>
              </a:lnSpc>
              <a:spcAft>
                <a:spcPts val="600"/>
              </a:spcAft>
              <a:buFont typeface="Wingdings"/>
              <a:buChar char="§"/>
            </a:pPr>
            <a:r>
              <a:rPr lang="en-US" sz="1400" dirty="0">
                <a:solidFill>
                  <a:srgbClr val="1F2D29"/>
                </a:solidFill>
              </a:rPr>
              <a:t>Knock-pattern using Arduino and GSM Communication This technique uses a 'Secret Knocking Pattern,' which is only known by the owner of the safe, luggage, or other object or item on which the device is installed. It is necessary to apply the knocking pattern only at a specific spot known only by the owner in order to open the lock. Changing the secret pattern is only possible after unlocking </a:t>
            </a:r>
            <a:endParaRPr lang="en-US" sz="1400">
              <a:solidFill>
                <a:srgbClr val="1F2D29"/>
              </a:solidFill>
              <a:cs typeface="Arial"/>
            </a:endParaRPr>
          </a:p>
        </p:txBody>
      </p:sp>
    </p:spTree>
    <p:extLst>
      <p:ext uri="{BB962C8B-B14F-4D97-AF65-F5344CB8AC3E}">
        <p14:creationId xmlns:p14="http://schemas.microsoft.com/office/powerpoint/2010/main" val="108197440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Oval 49">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1">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6" name="TextBox 25">
            <a:extLst>
              <a:ext uri="{FF2B5EF4-FFF2-40B4-BE49-F238E27FC236}">
                <a16:creationId xmlns:a16="http://schemas.microsoft.com/office/drawing/2014/main" id="{2C171E30-BB7D-4A4E-948A-C21FF9C0C1C2}"/>
              </a:ext>
            </a:extLst>
          </p:cNvPr>
          <p:cNvSpPr txBox="1"/>
          <p:nvPr/>
        </p:nvSpPr>
        <p:spPr>
          <a:xfrm>
            <a:off x="969752" y="-158015"/>
            <a:ext cx="7958331" cy="1308063"/>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914400">
              <a:lnSpc>
                <a:spcPct val="90000"/>
              </a:lnSpc>
              <a:spcBef>
                <a:spcPct val="0"/>
              </a:spcBef>
              <a:spcAft>
                <a:spcPts val="600"/>
              </a:spcAft>
            </a:pPr>
            <a:r>
              <a:rPr lang="en-US" sz="4400">
                <a:solidFill>
                  <a:srgbClr val="1F2D29"/>
                </a:solidFill>
                <a:latin typeface="+mj-lt"/>
                <a:ea typeface="+mj-ea"/>
                <a:cs typeface="+mj-cs"/>
              </a:rPr>
              <a:t>WOKING PRINCIPLE</a:t>
            </a:r>
          </a:p>
        </p:txBody>
      </p:sp>
      <p:sp>
        <p:nvSpPr>
          <p:cNvPr id="24" name="Content Placeholder 23">
            <a:extLst>
              <a:ext uri="{FF2B5EF4-FFF2-40B4-BE49-F238E27FC236}">
                <a16:creationId xmlns:a16="http://schemas.microsoft.com/office/drawing/2014/main" id="{1468BC6C-9355-4CA4-85E4-6E6DB2CCDD9A}"/>
              </a:ext>
            </a:extLst>
          </p:cNvPr>
          <p:cNvSpPr txBox="1">
            <a:spLocks noGrp="1"/>
          </p:cNvSpPr>
          <p:nvPr>
            <p:ph idx="1"/>
          </p:nvPr>
        </p:nvSpPr>
        <p:spPr>
          <a:xfrm>
            <a:off x="1143835" y="1418111"/>
            <a:ext cx="10970112" cy="511736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344170" indent="-344170" algn="just">
              <a:lnSpc>
                <a:spcPct val="110000"/>
              </a:lnSpc>
              <a:spcBef>
                <a:spcPct val="0"/>
              </a:spcBef>
              <a:buChar char="v"/>
            </a:pPr>
            <a:r>
              <a:rPr lang="en-US" sz="1900" u="sng" dirty="0">
                <a:solidFill>
                  <a:srgbClr val="1F2D29"/>
                </a:solidFill>
              </a:rPr>
              <a:t>Process of Work</a:t>
            </a:r>
            <a:r>
              <a:rPr lang="en-US" sz="1900" dirty="0">
                <a:solidFill>
                  <a:srgbClr val="1F2D29"/>
                </a:solidFill>
              </a:rPr>
              <a:t> :- </a:t>
            </a:r>
            <a:endParaRPr lang="en-US" sz="1900" dirty="0">
              <a:solidFill>
                <a:srgbClr val="1F2D29"/>
              </a:solidFill>
              <a:cs typeface="Arial"/>
            </a:endParaRPr>
          </a:p>
          <a:p>
            <a:pPr marL="0" indent="0" algn="just">
              <a:lnSpc>
                <a:spcPct val="110000"/>
              </a:lnSpc>
              <a:spcBef>
                <a:spcPct val="0"/>
              </a:spcBef>
            </a:pPr>
            <a:endParaRPr lang="en-US" sz="1600" dirty="0">
              <a:solidFill>
                <a:srgbClr val="1F2D29"/>
              </a:solidFill>
              <a:cs typeface="Arial"/>
            </a:endParaRPr>
          </a:p>
          <a:p>
            <a:pPr marL="0" indent="0" algn="just">
              <a:lnSpc>
                <a:spcPct val="110000"/>
              </a:lnSpc>
              <a:spcBef>
                <a:spcPct val="0"/>
              </a:spcBef>
              <a:buNone/>
            </a:pPr>
            <a:r>
              <a:rPr lang="en-US" sz="1600" dirty="0">
                <a:solidFill>
                  <a:srgbClr val="1F2D29"/>
                </a:solidFill>
              </a:rPr>
              <a:t>The purpose of this experiment is to implement a door-locking mechanism that opens or closes the lock on the door automatically with a key code. There are two work processes for this experiment which are :-</a:t>
            </a:r>
            <a:endParaRPr lang="en-US" sz="1600" dirty="0">
              <a:solidFill>
                <a:srgbClr val="1F2D29"/>
              </a:solidFill>
              <a:cs typeface="Arial"/>
            </a:endParaRPr>
          </a:p>
          <a:p>
            <a:pPr marL="344170" indent="-344170" algn="just">
              <a:lnSpc>
                <a:spcPct val="110000"/>
              </a:lnSpc>
              <a:spcBef>
                <a:spcPct val="0"/>
              </a:spcBef>
            </a:pPr>
            <a:r>
              <a:rPr lang="en-US" sz="1700" u="sng" dirty="0">
                <a:solidFill>
                  <a:srgbClr val="1F2D29"/>
                </a:solidFill>
              </a:rPr>
              <a:t>Case 1</a:t>
            </a:r>
            <a:r>
              <a:rPr lang="en-US" sz="1700" dirty="0">
                <a:solidFill>
                  <a:srgbClr val="1F2D29"/>
                </a:solidFill>
              </a:rPr>
              <a:t>:-</a:t>
            </a:r>
            <a:r>
              <a:rPr lang="en-US" sz="1600" dirty="0">
                <a:solidFill>
                  <a:srgbClr val="1F2D29"/>
                </a:solidFill>
              </a:rPr>
              <a:t> The lock will open: A Keypad will input values allowing us to compare the values with the string of integer values that are set in the code. When inputting a code comprising of integer values with the help of the Keypad, if the string of integer values matches the string of integer values already fixed in the code, the keypad will send a signal to the display and the “Code Accepted” message will be shown. If the code is accepted, the Arduino will send a signal to Servo Motor. The Motor will then rotate 90° and open the lock, allowing the door to be unlocked. </a:t>
            </a:r>
            <a:endParaRPr lang="en-US" sz="1600" dirty="0">
              <a:solidFill>
                <a:srgbClr val="1F2D29"/>
              </a:solidFill>
              <a:cs typeface="Arial"/>
            </a:endParaRPr>
          </a:p>
          <a:p>
            <a:pPr marL="344170" indent="-344170" algn="just">
              <a:lnSpc>
                <a:spcPct val="110000"/>
              </a:lnSpc>
              <a:spcBef>
                <a:spcPct val="0"/>
              </a:spcBef>
            </a:pPr>
            <a:r>
              <a:rPr lang="en-US" sz="1700" u="sng" dirty="0">
                <a:solidFill>
                  <a:srgbClr val="1F2D29"/>
                </a:solidFill>
              </a:rPr>
              <a:t>Case 2</a:t>
            </a:r>
            <a:r>
              <a:rPr lang="en-US" sz="1700" dirty="0">
                <a:solidFill>
                  <a:srgbClr val="1F2D29"/>
                </a:solidFill>
              </a:rPr>
              <a:t>:-</a:t>
            </a:r>
            <a:r>
              <a:rPr lang="en-US" sz="1600" dirty="0">
                <a:solidFill>
                  <a:srgbClr val="1F2D29"/>
                </a:solidFill>
              </a:rPr>
              <a:t> The lock will not open: If the code inserted in the Keypad does not match the fixed string in the code, the Keypad will send a signal to the Display to show the “Wrong Code” message. Pressing the wrong values in the Keypad will automatically instruct the user to start again from the beginning. If the “Wrong Code” message is shown, the Servo Motor will not rotate and the lock will not open allowing the door to remain locked.</a:t>
            </a:r>
            <a:endParaRPr lang="en-US" sz="1600" dirty="0">
              <a:solidFill>
                <a:srgbClr val="1F2D29"/>
              </a:solidFill>
              <a:cs typeface="Arial"/>
            </a:endParaRPr>
          </a:p>
        </p:txBody>
      </p:sp>
    </p:spTree>
    <p:extLst>
      <p:ext uri="{BB962C8B-B14F-4D97-AF65-F5344CB8AC3E}">
        <p14:creationId xmlns:p14="http://schemas.microsoft.com/office/powerpoint/2010/main" val="263465740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2" name="Picture 31">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4" name="Rectangle 33">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72168E9E-94E9-4BE3-B88C-C8A468117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9">
            <a:extLst>
              <a:ext uri="{FF2B5EF4-FFF2-40B4-BE49-F238E27FC236}">
                <a16:creationId xmlns:a16="http://schemas.microsoft.com/office/drawing/2014/main" id="{12107AC1-AA0D-4097-B03D-FD3C632AB8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TextBox 41">
            <a:extLst>
              <a:ext uri="{FF2B5EF4-FFF2-40B4-BE49-F238E27FC236}">
                <a16:creationId xmlns:a16="http://schemas.microsoft.com/office/drawing/2014/main" id="{7C8D231A-EC46-4736-B00F-76D3070822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pic>
        <p:nvPicPr>
          <p:cNvPr id="44" name="Picture 43">
            <a:extLst>
              <a:ext uri="{FF2B5EF4-FFF2-40B4-BE49-F238E27FC236}">
                <a16:creationId xmlns:a16="http://schemas.microsoft.com/office/drawing/2014/main" id="{0214283E-D7B4-49E9-932E-D7F2A2847F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useBgFill="1">
        <p:nvSpPr>
          <p:cNvPr id="46" name="Rectangle 45">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4FEDDE8-439D-D5B2-4D5E-F4320402E41E}"/>
              </a:ext>
            </a:extLst>
          </p:cNvPr>
          <p:cNvSpPr txBox="1"/>
          <p:nvPr/>
        </p:nvSpPr>
        <p:spPr>
          <a:xfrm>
            <a:off x="1136762" y="4317"/>
            <a:ext cx="4845713" cy="115677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914400">
              <a:lnSpc>
                <a:spcPct val="90000"/>
              </a:lnSpc>
              <a:spcBef>
                <a:spcPct val="0"/>
              </a:spcBef>
              <a:spcAft>
                <a:spcPts val="600"/>
              </a:spcAft>
            </a:pPr>
            <a:r>
              <a:rPr lang="en-US" sz="3600" dirty="0">
                <a:latin typeface="+mj-lt"/>
                <a:ea typeface="+mj-ea"/>
                <a:cs typeface="+mj-cs"/>
              </a:rPr>
              <a:t>CIRCUIT DIAGRAM</a:t>
            </a:r>
            <a:endParaRPr lang="en-US" sz="3600" dirty="0">
              <a:latin typeface="+mj-lt"/>
              <a:ea typeface="+mj-ea"/>
              <a:cs typeface="Arial"/>
            </a:endParaRPr>
          </a:p>
        </p:txBody>
      </p:sp>
      <p:sp>
        <p:nvSpPr>
          <p:cNvPr id="48" name="Rectangle 47">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Right Triangle 49">
            <a:extLst>
              <a:ext uri="{FF2B5EF4-FFF2-40B4-BE49-F238E27FC236}">
                <a16:creationId xmlns:a16="http://schemas.microsoft.com/office/drawing/2014/main" id="{4491D590-6687-4C75-9718-D437780CB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88733" y="2774517"/>
            <a:ext cx="353147" cy="353147"/>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a:extLst>
              <a:ext uri="{FF2B5EF4-FFF2-40B4-BE49-F238E27FC236}">
                <a16:creationId xmlns:a16="http://schemas.microsoft.com/office/drawing/2014/main" id="{F3D0E92C-9E25-220D-E9F8-FEDA4E853140}"/>
              </a:ext>
            </a:extLst>
          </p:cNvPr>
          <p:cNvPicPr>
            <a:picLocks noChangeAspect="1"/>
          </p:cNvPicPr>
          <p:nvPr/>
        </p:nvPicPr>
        <p:blipFill>
          <a:blip r:embed="rId4"/>
          <a:stretch>
            <a:fillRect/>
          </a:stretch>
        </p:blipFill>
        <p:spPr>
          <a:xfrm>
            <a:off x="1530724" y="1018068"/>
            <a:ext cx="9948581" cy="5695922"/>
          </a:xfrm>
          <a:prstGeom prst="rect">
            <a:avLst/>
          </a:prstGeom>
        </p:spPr>
      </p:pic>
      <p:sp>
        <p:nvSpPr>
          <p:cNvPr id="8" name="TextBox 7">
            <a:extLst>
              <a:ext uri="{FF2B5EF4-FFF2-40B4-BE49-F238E27FC236}">
                <a16:creationId xmlns:a16="http://schemas.microsoft.com/office/drawing/2014/main" id="{9B87C161-A42B-A3AE-2711-A93D4B59E3E0}"/>
              </a:ext>
            </a:extLst>
          </p:cNvPr>
          <p:cNvSpPr txBox="1"/>
          <p:nvPr/>
        </p:nvSpPr>
        <p:spPr>
          <a:xfrm>
            <a:off x="8768602" y="854448"/>
            <a:ext cx="2255183" cy="1512794"/>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12" name="Picture 13">
            <a:extLst>
              <a:ext uri="{FF2B5EF4-FFF2-40B4-BE49-F238E27FC236}">
                <a16:creationId xmlns:a16="http://schemas.microsoft.com/office/drawing/2014/main" id="{711F57BB-1023-183E-C5AB-902D9B3FBFEC}"/>
              </a:ext>
            </a:extLst>
          </p:cNvPr>
          <p:cNvPicPr>
            <a:picLocks noChangeAspect="1"/>
          </p:cNvPicPr>
          <p:nvPr/>
        </p:nvPicPr>
        <p:blipFill>
          <a:blip r:embed="rId5"/>
          <a:stretch>
            <a:fillRect/>
          </a:stretch>
        </p:blipFill>
        <p:spPr>
          <a:xfrm>
            <a:off x="9341224" y="410660"/>
            <a:ext cx="2059642" cy="1968947"/>
          </a:xfrm>
          <a:prstGeom prst="rect">
            <a:avLst/>
          </a:prstGeom>
        </p:spPr>
      </p:pic>
      <mc:AlternateContent xmlns:mc="http://schemas.openxmlformats.org/markup-compatibility/2006">
        <mc:Choice xmlns:p14="http://schemas.microsoft.com/office/powerpoint/2010/main" Requires="p14">
          <p:contentPart p14:bwMode="auto" r:id="rId6">
            <p14:nvContentPartPr>
              <p14:cNvPr id="26" name="Ink 25">
                <a:extLst>
                  <a:ext uri="{FF2B5EF4-FFF2-40B4-BE49-F238E27FC236}">
                    <a16:creationId xmlns:a16="http://schemas.microsoft.com/office/drawing/2014/main" id="{D1EEBDF3-D41C-E1A5-C94A-226509F13AF8}"/>
                  </a:ext>
                </a:extLst>
              </p14:cNvPr>
              <p14:cNvContentPartPr/>
              <p14:nvPr/>
            </p14:nvContentPartPr>
            <p14:xfrm>
              <a:off x="10441078" y="2073635"/>
              <a:ext cx="41713" cy="442551"/>
            </p14:xfrm>
          </p:contentPart>
        </mc:Choice>
        <mc:Fallback>
          <p:pic>
            <p:nvPicPr>
              <p:cNvPr id="26" name="Ink 25">
                <a:extLst>
                  <a:ext uri="{FF2B5EF4-FFF2-40B4-BE49-F238E27FC236}">
                    <a16:creationId xmlns:a16="http://schemas.microsoft.com/office/drawing/2014/main" id="{D1EEBDF3-D41C-E1A5-C94A-226509F13AF8}"/>
                  </a:ext>
                </a:extLst>
              </p:cNvPr>
              <p:cNvPicPr/>
              <p:nvPr/>
            </p:nvPicPr>
            <p:blipFill>
              <a:blip r:embed="rId7"/>
              <a:stretch>
                <a:fillRect/>
              </a:stretch>
            </p:blipFill>
            <p:spPr>
              <a:xfrm>
                <a:off x="10423252" y="2055645"/>
                <a:ext cx="77009" cy="478171"/>
              </a:xfrm>
              <a:prstGeom prst="rect">
                <a:avLst/>
              </a:prstGeom>
            </p:spPr>
          </p:pic>
        </mc:Fallback>
      </mc:AlternateContent>
      <p:sp>
        <p:nvSpPr>
          <p:cNvPr id="27" name="TextBox 26">
            <a:extLst>
              <a:ext uri="{FF2B5EF4-FFF2-40B4-BE49-F238E27FC236}">
                <a16:creationId xmlns:a16="http://schemas.microsoft.com/office/drawing/2014/main" id="{71ECF943-5A1A-90E7-0453-D82CF272F5D8}"/>
              </a:ext>
            </a:extLst>
          </p:cNvPr>
          <p:cNvSpPr txBox="1"/>
          <p:nvPr/>
        </p:nvSpPr>
        <p:spPr>
          <a:xfrm>
            <a:off x="8546041" y="2328333"/>
            <a:ext cx="1428750" cy="1574270"/>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mc:AlternateContent xmlns:mc="http://schemas.openxmlformats.org/markup-compatibility/2006">
        <mc:Choice xmlns:p14="http://schemas.microsoft.com/office/powerpoint/2010/main" Requires="p14">
          <p:contentPart p14:bwMode="auto" r:id="rId8">
            <p14:nvContentPartPr>
              <p14:cNvPr id="33" name="Ink 32">
                <a:extLst>
                  <a:ext uri="{FF2B5EF4-FFF2-40B4-BE49-F238E27FC236}">
                    <a16:creationId xmlns:a16="http://schemas.microsoft.com/office/drawing/2014/main" id="{92840090-19D5-54E1-F975-6251EEF32A24}"/>
                  </a:ext>
                </a:extLst>
              </p14:cNvPr>
              <p14:cNvContentPartPr/>
              <p14:nvPr/>
            </p14:nvContentPartPr>
            <p14:xfrm>
              <a:off x="8450791" y="3619205"/>
              <a:ext cx="1800776" cy="13229"/>
            </p14:xfrm>
          </p:contentPart>
        </mc:Choice>
        <mc:Fallback>
          <p:pic>
            <p:nvPicPr>
              <p:cNvPr id="33" name="Ink 32">
                <a:extLst>
                  <a:ext uri="{FF2B5EF4-FFF2-40B4-BE49-F238E27FC236}">
                    <a16:creationId xmlns:a16="http://schemas.microsoft.com/office/drawing/2014/main" id="{92840090-19D5-54E1-F975-6251EEF32A24}"/>
                  </a:ext>
                </a:extLst>
              </p:cNvPr>
              <p:cNvPicPr/>
              <p:nvPr/>
            </p:nvPicPr>
            <p:blipFill>
              <a:blip r:embed="rId9"/>
              <a:stretch>
                <a:fillRect/>
              </a:stretch>
            </p:blipFill>
            <p:spPr>
              <a:xfrm>
                <a:off x="8433154" y="2957755"/>
                <a:ext cx="1836410" cy="13229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5" name="Ink 34">
                <a:extLst>
                  <a:ext uri="{FF2B5EF4-FFF2-40B4-BE49-F238E27FC236}">
                    <a16:creationId xmlns:a16="http://schemas.microsoft.com/office/drawing/2014/main" id="{5F7CAB04-E8A9-2C1D-7F2B-672136C2A5D0}"/>
                  </a:ext>
                </a:extLst>
              </p14:cNvPr>
              <p14:cNvContentPartPr/>
              <p14:nvPr/>
            </p14:nvContentPartPr>
            <p14:xfrm>
              <a:off x="8503708" y="3513371"/>
              <a:ext cx="1541740" cy="13229"/>
            </p14:xfrm>
          </p:contentPart>
        </mc:Choice>
        <mc:Fallback>
          <p:pic>
            <p:nvPicPr>
              <p:cNvPr id="35" name="Ink 34">
                <a:extLst>
                  <a:ext uri="{FF2B5EF4-FFF2-40B4-BE49-F238E27FC236}">
                    <a16:creationId xmlns:a16="http://schemas.microsoft.com/office/drawing/2014/main" id="{5F7CAB04-E8A9-2C1D-7F2B-672136C2A5D0}"/>
                  </a:ext>
                </a:extLst>
              </p:cNvPr>
              <p:cNvPicPr/>
              <p:nvPr/>
            </p:nvPicPr>
            <p:blipFill>
              <a:blip r:embed="rId11"/>
              <a:stretch>
                <a:fillRect/>
              </a:stretch>
            </p:blipFill>
            <p:spPr>
              <a:xfrm>
                <a:off x="8486074" y="2851921"/>
                <a:ext cx="1577368" cy="13229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7" name="Ink 36">
                <a:extLst>
                  <a:ext uri="{FF2B5EF4-FFF2-40B4-BE49-F238E27FC236}">
                    <a16:creationId xmlns:a16="http://schemas.microsoft.com/office/drawing/2014/main" id="{FCA6D534-0B3B-DAFD-7100-7AD0C48C797B}"/>
                  </a:ext>
                </a:extLst>
              </p14:cNvPr>
              <p14:cNvContentPartPr/>
              <p14:nvPr/>
            </p14:nvContentPartPr>
            <p14:xfrm>
              <a:off x="10030059" y="3326635"/>
              <a:ext cx="13229" cy="120885"/>
            </p14:xfrm>
          </p:contentPart>
        </mc:Choice>
        <mc:Fallback>
          <p:pic>
            <p:nvPicPr>
              <p:cNvPr id="37" name="Ink 36">
                <a:extLst>
                  <a:ext uri="{FF2B5EF4-FFF2-40B4-BE49-F238E27FC236}">
                    <a16:creationId xmlns:a16="http://schemas.microsoft.com/office/drawing/2014/main" id="{FCA6D534-0B3B-DAFD-7100-7AD0C48C797B}"/>
                  </a:ext>
                </a:extLst>
              </p:cNvPr>
              <p:cNvPicPr/>
              <p:nvPr/>
            </p:nvPicPr>
            <p:blipFill>
              <a:blip r:embed="rId13"/>
              <a:stretch>
                <a:fillRect/>
              </a:stretch>
            </p:blipFill>
            <p:spPr>
              <a:xfrm>
                <a:off x="9368609" y="3308700"/>
                <a:ext cx="1322900" cy="156397"/>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52" name="Ink 51">
                <a:extLst>
                  <a:ext uri="{FF2B5EF4-FFF2-40B4-BE49-F238E27FC236}">
                    <a16:creationId xmlns:a16="http://schemas.microsoft.com/office/drawing/2014/main" id="{5A2D4974-BF94-C718-70DA-D97421BAE3A1}"/>
                  </a:ext>
                </a:extLst>
              </p14:cNvPr>
              <p14:cNvContentPartPr/>
              <p14:nvPr/>
            </p14:nvContentPartPr>
            <p14:xfrm>
              <a:off x="10030059" y="3362853"/>
              <a:ext cx="13229" cy="13229"/>
            </p14:xfrm>
          </p:contentPart>
        </mc:Choice>
        <mc:Fallback>
          <p:pic>
            <p:nvPicPr>
              <p:cNvPr id="52" name="Ink 51">
                <a:extLst>
                  <a:ext uri="{FF2B5EF4-FFF2-40B4-BE49-F238E27FC236}">
                    <a16:creationId xmlns:a16="http://schemas.microsoft.com/office/drawing/2014/main" id="{5A2D4974-BF94-C718-70DA-D97421BAE3A1}"/>
                  </a:ext>
                </a:extLst>
              </p:cNvPr>
              <p:cNvPicPr/>
              <p:nvPr/>
            </p:nvPicPr>
            <p:blipFill>
              <a:blip r:embed="rId15"/>
              <a:stretch>
                <a:fillRect/>
              </a:stretch>
            </p:blipFill>
            <p:spPr>
              <a:xfrm>
                <a:off x="9368609" y="2701403"/>
                <a:ext cx="1322900" cy="13229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53" name="Ink 52">
                <a:extLst>
                  <a:ext uri="{FF2B5EF4-FFF2-40B4-BE49-F238E27FC236}">
                    <a16:creationId xmlns:a16="http://schemas.microsoft.com/office/drawing/2014/main" id="{CB0D86FB-4904-629B-A064-E5176416D756}"/>
                  </a:ext>
                </a:extLst>
              </p14:cNvPr>
              <p14:cNvContentPartPr/>
              <p14:nvPr/>
            </p14:nvContentPartPr>
            <p14:xfrm>
              <a:off x="10030059" y="3436937"/>
              <a:ext cx="13229" cy="13229"/>
            </p14:xfrm>
          </p:contentPart>
        </mc:Choice>
        <mc:Fallback>
          <p:pic>
            <p:nvPicPr>
              <p:cNvPr id="53" name="Ink 52">
                <a:extLst>
                  <a:ext uri="{FF2B5EF4-FFF2-40B4-BE49-F238E27FC236}">
                    <a16:creationId xmlns:a16="http://schemas.microsoft.com/office/drawing/2014/main" id="{CB0D86FB-4904-629B-A064-E5176416D756}"/>
                  </a:ext>
                </a:extLst>
              </p:cNvPr>
              <p:cNvPicPr/>
              <p:nvPr/>
            </p:nvPicPr>
            <p:blipFill>
              <a:blip r:embed="rId15"/>
              <a:stretch>
                <a:fillRect/>
              </a:stretch>
            </p:blipFill>
            <p:spPr>
              <a:xfrm>
                <a:off x="9368609" y="2788716"/>
                <a:ext cx="1322900" cy="13229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54" name="Ink 53">
                <a:extLst>
                  <a:ext uri="{FF2B5EF4-FFF2-40B4-BE49-F238E27FC236}">
                    <a16:creationId xmlns:a16="http://schemas.microsoft.com/office/drawing/2014/main" id="{47CC0DD9-C62F-3B22-CE5E-E9D56A2F3F81}"/>
                  </a:ext>
                </a:extLst>
              </p14:cNvPr>
              <p14:cNvContentPartPr/>
              <p14:nvPr/>
            </p14:nvContentPartPr>
            <p14:xfrm>
              <a:off x="10030059" y="3436937"/>
              <a:ext cx="13229" cy="13229"/>
            </p14:xfrm>
          </p:contentPart>
        </mc:Choice>
        <mc:Fallback>
          <p:pic>
            <p:nvPicPr>
              <p:cNvPr id="54" name="Ink 53">
                <a:extLst>
                  <a:ext uri="{FF2B5EF4-FFF2-40B4-BE49-F238E27FC236}">
                    <a16:creationId xmlns:a16="http://schemas.microsoft.com/office/drawing/2014/main" id="{47CC0DD9-C62F-3B22-CE5E-E9D56A2F3F81}"/>
                  </a:ext>
                </a:extLst>
              </p:cNvPr>
              <p:cNvPicPr/>
              <p:nvPr/>
            </p:nvPicPr>
            <p:blipFill>
              <a:blip r:embed="rId15"/>
              <a:stretch>
                <a:fillRect/>
              </a:stretch>
            </p:blipFill>
            <p:spPr>
              <a:xfrm>
                <a:off x="9368609" y="2788716"/>
                <a:ext cx="1322900" cy="13229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55" name="Ink 54">
                <a:extLst>
                  <a:ext uri="{FF2B5EF4-FFF2-40B4-BE49-F238E27FC236}">
                    <a16:creationId xmlns:a16="http://schemas.microsoft.com/office/drawing/2014/main" id="{01A148D1-04C7-9DF8-0591-05DA504AEB18}"/>
                  </a:ext>
                </a:extLst>
              </p14:cNvPr>
              <p14:cNvContentPartPr/>
              <p14:nvPr/>
            </p14:nvContentPartPr>
            <p14:xfrm>
              <a:off x="10030059" y="3436937"/>
              <a:ext cx="13229" cy="13229"/>
            </p14:xfrm>
          </p:contentPart>
        </mc:Choice>
        <mc:Fallback>
          <p:pic>
            <p:nvPicPr>
              <p:cNvPr id="55" name="Ink 54">
                <a:extLst>
                  <a:ext uri="{FF2B5EF4-FFF2-40B4-BE49-F238E27FC236}">
                    <a16:creationId xmlns:a16="http://schemas.microsoft.com/office/drawing/2014/main" id="{01A148D1-04C7-9DF8-0591-05DA504AEB18}"/>
                  </a:ext>
                </a:extLst>
              </p:cNvPr>
              <p:cNvPicPr/>
              <p:nvPr/>
            </p:nvPicPr>
            <p:blipFill>
              <a:blip r:embed="rId15"/>
              <a:stretch>
                <a:fillRect/>
              </a:stretch>
            </p:blipFill>
            <p:spPr>
              <a:xfrm>
                <a:off x="9368609" y="2788716"/>
                <a:ext cx="1322900" cy="13229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56" name="Ink 55">
                <a:extLst>
                  <a:ext uri="{FF2B5EF4-FFF2-40B4-BE49-F238E27FC236}">
                    <a16:creationId xmlns:a16="http://schemas.microsoft.com/office/drawing/2014/main" id="{E92B9AA7-0E61-4D14-AE76-62C842F45DD0}"/>
                  </a:ext>
                </a:extLst>
              </p14:cNvPr>
              <p14:cNvContentPartPr/>
              <p14:nvPr/>
            </p14:nvContentPartPr>
            <p14:xfrm>
              <a:off x="10030059" y="3436937"/>
              <a:ext cx="13229" cy="49143"/>
            </p14:xfrm>
          </p:contentPart>
        </mc:Choice>
        <mc:Fallback>
          <p:pic>
            <p:nvPicPr>
              <p:cNvPr id="56" name="Ink 55">
                <a:extLst>
                  <a:ext uri="{FF2B5EF4-FFF2-40B4-BE49-F238E27FC236}">
                    <a16:creationId xmlns:a16="http://schemas.microsoft.com/office/drawing/2014/main" id="{E92B9AA7-0E61-4D14-AE76-62C842F45DD0}"/>
                  </a:ext>
                </a:extLst>
              </p:cNvPr>
              <p:cNvPicPr/>
              <p:nvPr/>
            </p:nvPicPr>
            <p:blipFill>
              <a:blip r:embed="rId20"/>
              <a:stretch>
                <a:fillRect/>
              </a:stretch>
            </p:blipFill>
            <p:spPr>
              <a:xfrm>
                <a:off x="9368609" y="3419488"/>
                <a:ext cx="1322900" cy="84398"/>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57" name="Ink 56">
                <a:extLst>
                  <a:ext uri="{FF2B5EF4-FFF2-40B4-BE49-F238E27FC236}">
                    <a16:creationId xmlns:a16="http://schemas.microsoft.com/office/drawing/2014/main" id="{6F2ACD16-F03E-2323-9C1C-A7873318ACA5}"/>
                  </a:ext>
                </a:extLst>
              </p14:cNvPr>
              <p14:cNvContentPartPr/>
              <p14:nvPr/>
            </p14:nvContentPartPr>
            <p14:xfrm>
              <a:off x="9998310" y="3489853"/>
              <a:ext cx="13229" cy="13229"/>
            </p14:xfrm>
          </p:contentPart>
        </mc:Choice>
        <mc:Fallback>
          <p:pic>
            <p:nvPicPr>
              <p:cNvPr id="57" name="Ink 56">
                <a:extLst>
                  <a:ext uri="{FF2B5EF4-FFF2-40B4-BE49-F238E27FC236}">
                    <a16:creationId xmlns:a16="http://schemas.microsoft.com/office/drawing/2014/main" id="{6F2ACD16-F03E-2323-9C1C-A7873318ACA5}"/>
                  </a:ext>
                </a:extLst>
              </p:cNvPr>
              <p:cNvPicPr/>
              <p:nvPr/>
            </p:nvPicPr>
            <p:blipFill>
              <a:blip r:embed="rId15"/>
              <a:stretch>
                <a:fillRect/>
              </a:stretch>
            </p:blipFill>
            <p:spPr>
              <a:xfrm>
                <a:off x="9350089" y="2828403"/>
                <a:ext cx="1322900" cy="13229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58" name="Ink 57">
                <a:extLst>
                  <a:ext uri="{FF2B5EF4-FFF2-40B4-BE49-F238E27FC236}">
                    <a16:creationId xmlns:a16="http://schemas.microsoft.com/office/drawing/2014/main" id="{D7CC546A-FC95-DE7D-8FB9-A9A0103B4682}"/>
                  </a:ext>
                </a:extLst>
              </p14:cNvPr>
              <p14:cNvContentPartPr/>
              <p14:nvPr/>
            </p14:nvContentPartPr>
            <p14:xfrm>
              <a:off x="9998310" y="3489853"/>
              <a:ext cx="13229" cy="13229"/>
            </p14:xfrm>
          </p:contentPart>
        </mc:Choice>
        <mc:Fallback>
          <p:pic>
            <p:nvPicPr>
              <p:cNvPr id="58" name="Ink 57">
                <a:extLst>
                  <a:ext uri="{FF2B5EF4-FFF2-40B4-BE49-F238E27FC236}">
                    <a16:creationId xmlns:a16="http://schemas.microsoft.com/office/drawing/2014/main" id="{D7CC546A-FC95-DE7D-8FB9-A9A0103B4682}"/>
                  </a:ext>
                </a:extLst>
              </p:cNvPr>
              <p:cNvPicPr/>
              <p:nvPr/>
            </p:nvPicPr>
            <p:blipFill>
              <a:blip r:embed="rId15"/>
              <a:stretch>
                <a:fillRect/>
              </a:stretch>
            </p:blipFill>
            <p:spPr>
              <a:xfrm>
                <a:off x="9350089" y="2828403"/>
                <a:ext cx="1322900" cy="13229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59" name="Ink 58">
                <a:extLst>
                  <a:ext uri="{FF2B5EF4-FFF2-40B4-BE49-F238E27FC236}">
                    <a16:creationId xmlns:a16="http://schemas.microsoft.com/office/drawing/2014/main" id="{7644AF2D-8CA4-CB60-DF5A-9767C16072C5}"/>
                  </a:ext>
                </a:extLst>
              </p14:cNvPr>
              <p14:cNvContentPartPr/>
              <p14:nvPr/>
            </p14:nvContentPartPr>
            <p14:xfrm>
              <a:off x="9998310" y="3405187"/>
              <a:ext cx="13229" cy="13229"/>
            </p14:xfrm>
          </p:contentPart>
        </mc:Choice>
        <mc:Fallback>
          <p:pic>
            <p:nvPicPr>
              <p:cNvPr id="59" name="Ink 58">
                <a:extLst>
                  <a:ext uri="{FF2B5EF4-FFF2-40B4-BE49-F238E27FC236}">
                    <a16:creationId xmlns:a16="http://schemas.microsoft.com/office/drawing/2014/main" id="{7644AF2D-8CA4-CB60-DF5A-9767C16072C5}"/>
                  </a:ext>
                </a:extLst>
              </p:cNvPr>
              <p:cNvPicPr/>
              <p:nvPr/>
            </p:nvPicPr>
            <p:blipFill>
              <a:blip r:embed="rId15"/>
              <a:stretch>
                <a:fillRect/>
              </a:stretch>
            </p:blipFill>
            <p:spPr>
              <a:xfrm>
                <a:off x="9350089" y="2743737"/>
                <a:ext cx="1322900" cy="13229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60" name="Ink 59">
                <a:extLst>
                  <a:ext uri="{FF2B5EF4-FFF2-40B4-BE49-F238E27FC236}">
                    <a16:creationId xmlns:a16="http://schemas.microsoft.com/office/drawing/2014/main" id="{E5D646DE-7CF6-BD39-9C47-E82F3526CD7C}"/>
                  </a:ext>
                </a:extLst>
              </p14:cNvPr>
              <p14:cNvContentPartPr/>
              <p14:nvPr/>
            </p14:nvContentPartPr>
            <p14:xfrm>
              <a:off x="9998310" y="3405187"/>
              <a:ext cx="13229" cy="13229"/>
            </p14:xfrm>
          </p:contentPart>
        </mc:Choice>
        <mc:Fallback>
          <p:pic>
            <p:nvPicPr>
              <p:cNvPr id="60" name="Ink 59">
                <a:extLst>
                  <a:ext uri="{FF2B5EF4-FFF2-40B4-BE49-F238E27FC236}">
                    <a16:creationId xmlns:a16="http://schemas.microsoft.com/office/drawing/2014/main" id="{E5D646DE-7CF6-BD39-9C47-E82F3526CD7C}"/>
                  </a:ext>
                </a:extLst>
              </p:cNvPr>
              <p:cNvPicPr/>
              <p:nvPr/>
            </p:nvPicPr>
            <p:blipFill>
              <a:blip r:embed="rId15"/>
              <a:stretch>
                <a:fillRect/>
              </a:stretch>
            </p:blipFill>
            <p:spPr>
              <a:xfrm>
                <a:off x="9350089" y="2743737"/>
                <a:ext cx="1322900" cy="13229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61" name="Ink 60">
                <a:extLst>
                  <a:ext uri="{FF2B5EF4-FFF2-40B4-BE49-F238E27FC236}">
                    <a16:creationId xmlns:a16="http://schemas.microsoft.com/office/drawing/2014/main" id="{779A8212-61CA-4E37-81F0-4478361FEA81}"/>
                  </a:ext>
                </a:extLst>
              </p14:cNvPr>
              <p14:cNvContentPartPr/>
              <p14:nvPr/>
            </p14:nvContentPartPr>
            <p14:xfrm>
              <a:off x="9998310" y="3362853"/>
              <a:ext cx="13229" cy="13229"/>
            </p14:xfrm>
          </p:contentPart>
        </mc:Choice>
        <mc:Fallback>
          <p:pic>
            <p:nvPicPr>
              <p:cNvPr id="61" name="Ink 60">
                <a:extLst>
                  <a:ext uri="{FF2B5EF4-FFF2-40B4-BE49-F238E27FC236}">
                    <a16:creationId xmlns:a16="http://schemas.microsoft.com/office/drawing/2014/main" id="{779A8212-61CA-4E37-81F0-4478361FEA81}"/>
                  </a:ext>
                </a:extLst>
              </p:cNvPr>
              <p:cNvPicPr/>
              <p:nvPr/>
            </p:nvPicPr>
            <p:blipFill>
              <a:blip r:embed="rId15"/>
              <a:stretch>
                <a:fillRect/>
              </a:stretch>
            </p:blipFill>
            <p:spPr>
              <a:xfrm>
                <a:off x="9350089" y="2701403"/>
                <a:ext cx="1322900" cy="13229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62" name="Ink 61">
                <a:extLst>
                  <a:ext uri="{FF2B5EF4-FFF2-40B4-BE49-F238E27FC236}">
                    <a16:creationId xmlns:a16="http://schemas.microsoft.com/office/drawing/2014/main" id="{4C2B62AA-C558-4D69-0E78-F7F6902120D0}"/>
                  </a:ext>
                </a:extLst>
              </p14:cNvPr>
              <p14:cNvContentPartPr/>
              <p14:nvPr/>
            </p14:nvContentPartPr>
            <p14:xfrm>
              <a:off x="9998310" y="3362853"/>
              <a:ext cx="13229" cy="13229"/>
            </p14:xfrm>
          </p:contentPart>
        </mc:Choice>
        <mc:Fallback>
          <p:pic>
            <p:nvPicPr>
              <p:cNvPr id="62" name="Ink 61">
                <a:extLst>
                  <a:ext uri="{FF2B5EF4-FFF2-40B4-BE49-F238E27FC236}">
                    <a16:creationId xmlns:a16="http://schemas.microsoft.com/office/drawing/2014/main" id="{4C2B62AA-C558-4D69-0E78-F7F6902120D0}"/>
                  </a:ext>
                </a:extLst>
              </p:cNvPr>
              <p:cNvPicPr/>
              <p:nvPr/>
            </p:nvPicPr>
            <p:blipFill>
              <a:blip r:embed="rId15"/>
              <a:stretch>
                <a:fillRect/>
              </a:stretch>
            </p:blipFill>
            <p:spPr>
              <a:xfrm>
                <a:off x="9350089" y="2701403"/>
                <a:ext cx="1322900" cy="13229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67" name="Ink 66">
                <a:extLst>
                  <a:ext uri="{FF2B5EF4-FFF2-40B4-BE49-F238E27FC236}">
                    <a16:creationId xmlns:a16="http://schemas.microsoft.com/office/drawing/2014/main" id="{CD84F929-490F-CD9E-E12A-7BB0ACD3C1B9}"/>
                  </a:ext>
                </a:extLst>
              </p14:cNvPr>
              <p14:cNvContentPartPr/>
              <p14:nvPr/>
            </p14:nvContentPartPr>
            <p14:xfrm>
              <a:off x="10612144" y="2241021"/>
              <a:ext cx="13229" cy="1009514"/>
            </p14:xfrm>
          </p:contentPart>
        </mc:Choice>
        <mc:Fallback>
          <p:pic>
            <p:nvPicPr>
              <p:cNvPr id="67" name="Ink 66">
                <a:extLst>
                  <a:ext uri="{FF2B5EF4-FFF2-40B4-BE49-F238E27FC236}">
                    <a16:creationId xmlns:a16="http://schemas.microsoft.com/office/drawing/2014/main" id="{CD84F929-490F-CD9E-E12A-7BB0ACD3C1B9}"/>
                  </a:ext>
                </a:extLst>
              </p:cNvPr>
              <p:cNvPicPr/>
              <p:nvPr/>
            </p:nvPicPr>
            <p:blipFill>
              <a:blip r:embed="rId28"/>
              <a:stretch>
                <a:fillRect/>
              </a:stretch>
            </p:blipFill>
            <p:spPr>
              <a:xfrm>
                <a:off x="9950694" y="2223386"/>
                <a:ext cx="1322900" cy="1045144"/>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74" name="Ink 73">
                <a:extLst>
                  <a:ext uri="{FF2B5EF4-FFF2-40B4-BE49-F238E27FC236}">
                    <a16:creationId xmlns:a16="http://schemas.microsoft.com/office/drawing/2014/main" id="{3834776B-567B-609F-7359-5851CAA01150}"/>
                  </a:ext>
                </a:extLst>
              </p14:cNvPr>
              <p14:cNvContentPartPr/>
              <p14:nvPr/>
            </p14:nvContentPartPr>
            <p14:xfrm>
              <a:off x="10008894" y="3216670"/>
              <a:ext cx="13229" cy="273183"/>
            </p14:xfrm>
          </p:contentPart>
        </mc:Choice>
        <mc:Fallback>
          <p:pic>
            <p:nvPicPr>
              <p:cNvPr id="74" name="Ink 73">
                <a:extLst>
                  <a:ext uri="{FF2B5EF4-FFF2-40B4-BE49-F238E27FC236}">
                    <a16:creationId xmlns:a16="http://schemas.microsoft.com/office/drawing/2014/main" id="{3834776B-567B-609F-7359-5851CAA01150}"/>
                  </a:ext>
                </a:extLst>
              </p:cNvPr>
              <p:cNvPicPr/>
              <p:nvPr/>
            </p:nvPicPr>
            <p:blipFill>
              <a:blip r:embed="rId30"/>
              <a:stretch>
                <a:fillRect/>
              </a:stretch>
            </p:blipFill>
            <p:spPr>
              <a:xfrm>
                <a:off x="9360673" y="3198697"/>
                <a:ext cx="1322900" cy="308769"/>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75" name="Ink 74">
                <a:extLst>
                  <a:ext uri="{FF2B5EF4-FFF2-40B4-BE49-F238E27FC236}">
                    <a16:creationId xmlns:a16="http://schemas.microsoft.com/office/drawing/2014/main" id="{92A7A9C4-33A5-08D9-9F72-89DEA7ECF392}"/>
                  </a:ext>
                </a:extLst>
              </p14:cNvPr>
              <p14:cNvContentPartPr/>
              <p14:nvPr/>
            </p14:nvContentPartPr>
            <p14:xfrm>
              <a:off x="10844978" y="2198687"/>
              <a:ext cx="13229" cy="13229"/>
            </p14:xfrm>
          </p:contentPart>
        </mc:Choice>
        <mc:Fallback>
          <p:pic>
            <p:nvPicPr>
              <p:cNvPr id="75" name="Ink 74">
                <a:extLst>
                  <a:ext uri="{FF2B5EF4-FFF2-40B4-BE49-F238E27FC236}">
                    <a16:creationId xmlns:a16="http://schemas.microsoft.com/office/drawing/2014/main" id="{92A7A9C4-33A5-08D9-9F72-89DEA7ECF392}"/>
                  </a:ext>
                </a:extLst>
              </p:cNvPr>
              <p:cNvPicPr/>
              <p:nvPr/>
            </p:nvPicPr>
            <p:blipFill>
              <a:blip r:embed="rId15"/>
              <a:stretch>
                <a:fillRect/>
              </a:stretch>
            </p:blipFill>
            <p:spPr>
              <a:xfrm>
                <a:off x="10183528" y="1537237"/>
                <a:ext cx="1322900" cy="13229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78" name="Ink 77">
                <a:extLst>
                  <a:ext uri="{FF2B5EF4-FFF2-40B4-BE49-F238E27FC236}">
                    <a16:creationId xmlns:a16="http://schemas.microsoft.com/office/drawing/2014/main" id="{C5F3E3B7-F483-F3E7-7AE6-6265D717EB00}"/>
                  </a:ext>
                </a:extLst>
              </p14:cNvPr>
              <p14:cNvContentPartPr/>
              <p14:nvPr/>
            </p14:nvContentPartPr>
            <p14:xfrm>
              <a:off x="8313208" y="3424830"/>
              <a:ext cx="2484060" cy="13229"/>
            </p14:xfrm>
          </p:contentPart>
        </mc:Choice>
        <mc:Fallback>
          <p:pic>
            <p:nvPicPr>
              <p:cNvPr id="78" name="Ink 77">
                <a:extLst>
                  <a:ext uri="{FF2B5EF4-FFF2-40B4-BE49-F238E27FC236}">
                    <a16:creationId xmlns:a16="http://schemas.microsoft.com/office/drawing/2014/main" id="{C5F3E3B7-F483-F3E7-7AE6-6265D717EB00}"/>
                  </a:ext>
                </a:extLst>
              </p:cNvPr>
              <p:cNvPicPr/>
              <p:nvPr/>
            </p:nvPicPr>
            <p:blipFill>
              <a:blip r:embed="rId33"/>
              <a:stretch>
                <a:fillRect/>
              </a:stretch>
            </p:blipFill>
            <p:spPr>
              <a:xfrm>
                <a:off x="8295570" y="2763380"/>
                <a:ext cx="2519696" cy="13229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79" name="Ink 78">
                <a:extLst>
                  <a:ext uri="{FF2B5EF4-FFF2-40B4-BE49-F238E27FC236}">
                    <a16:creationId xmlns:a16="http://schemas.microsoft.com/office/drawing/2014/main" id="{8AA805E7-30CD-C462-3908-AA2D0A4AF9E5}"/>
                  </a:ext>
                </a:extLst>
              </p14:cNvPr>
              <p14:cNvContentPartPr/>
              <p14:nvPr/>
            </p14:nvContentPartPr>
            <p14:xfrm>
              <a:off x="10788182" y="3394604"/>
              <a:ext cx="13229" cy="457597"/>
            </p14:xfrm>
          </p:contentPart>
        </mc:Choice>
        <mc:Fallback>
          <p:pic>
            <p:nvPicPr>
              <p:cNvPr id="79" name="Ink 78">
                <a:extLst>
                  <a:ext uri="{FF2B5EF4-FFF2-40B4-BE49-F238E27FC236}">
                    <a16:creationId xmlns:a16="http://schemas.microsoft.com/office/drawing/2014/main" id="{8AA805E7-30CD-C462-3908-AA2D0A4AF9E5}"/>
                  </a:ext>
                </a:extLst>
              </p:cNvPr>
              <p:cNvPicPr/>
              <p:nvPr/>
            </p:nvPicPr>
            <p:blipFill>
              <a:blip r:embed="rId35"/>
              <a:stretch>
                <a:fillRect/>
              </a:stretch>
            </p:blipFill>
            <p:spPr>
              <a:xfrm>
                <a:off x="10139961" y="3376976"/>
                <a:ext cx="1322900" cy="493212"/>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80" name="Ink 79">
                <a:extLst>
                  <a:ext uri="{FF2B5EF4-FFF2-40B4-BE49-F238E27FC236}">
                    <a16:creationId xmlns:a16="http://schemas.microsoft.com/office/drawing/2014/main" id="{C148D1A3-B55B-B874-0AF9-A3DF39B29CAD}"/>
                  </a:ext>
                </a:extLst>
              </p14:cNvPr>
              <p14:cNvContentPartPr/>
              <p14:nvPr/>
            </p14:nvContentPartPr>
            <p14:xfrm>
              <a:off x="10788182" y="3817938"/>
              <a:ext cx="13229" cy="42667"/>
            </p14:xfrm>
          </p:contentPart>
        </mc:Choice>
        <mc:Fallback>
          <p:pic>
            <p:nvPicPr>
              <p:cNvPr id="80" name="Ink 79">
                <a:extLst>
                  <a:ext uri="{FF2B5EF4-FFF2-40B4-BE49-F238E27FC236}">
                    <a16:creationId xmlns:a16="http://schemas.microsoft.com/office/drawing/2014/main" id="{C148D1A3-B55B-B874-0AF9-A3DF39B29CAD}"/>
                  </a:ext>
                </a:extLst>
              </p:cNvPr>
              <p:cNvPicPr/>
              <p:nvPr/>
            </p:nvPicPr>
            <p:blipFill>
              <a:blip r:embed="rId37"/>
              <a:stretch>
                <a:fillRect/>
              </a:stretch>
            </p:blipFill>
            <p:spPr>
              <a:xfrm>
                <a:off x="10139961" y="3800516"/>
                <a:ext cx="1322900" cy="77867"/>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81" name="Ink 80">
                <a:extLst>
                  <a:ext uri="{FF2B5EF4-FFF2-40B4-BE49-F238E27FC236}">
                    <a16:creationId xmlns:a16="http://schemas.microsoft.com/office/drawing/2014/main" id="{46B68E3F-6B92-64D0-E2ED-656770F15D19}"/>
                  </a:ext>
                </a:extLst>
              </p14:cNvPr>
              <p14:cNvContentPartPr/>
              <p14:nvPr/>
            </p14:nvContentPartPr>
            <p14:xfrm>
              <a:off x="10788182" y="3680354"/>
              <a:ext cx="13229" cy="162632"/>
            </p14:xfrm>
          </p:contentPart>
        </mc:Choice>
        <mc:Fallback>
          <p:pic>
            <p:nvPicPr>
              <p:cNvPr id="81" name="Ink 80">
                <a:extLst>
                  <a:ext uri="{FF2B5EF4-FFF2-40B4-BE49-F238E27FC236}">
                    <a16:creationId xmlns:a16="http://schemas.microsoft.com/office/drawing/2014/main" id="{46B68E3F-6B92-64D0-E2ED-656770F15D19}"/>
                  </a:ext>
                </a:extLst>
              </p:cNvPr>
              <p:cNvPicPr/>
              <p:nvPr/>
            </p:nvPicPr>
            <p:blipFill>
              <a:blip r:embed="rId39"/>
              <a:stretch>
                <a:fillRect/>
              </a:stretch>
            </p:blipFill>
            <p:spPr>
              <a:xfrm>
                <a:off x="10139961" y="3662403"/>
                <a:ext cx="1322900" cy="198174"/>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82" name="Ink 81">
                <a:extLst>
                  <a:ext uri="{FF2B5EF4-FFF2-40B4-BE49-F238E27FC236}">
                    <a16:creationId xmlns:a16="http://schemas.microsoft.com/office/drawing/2014/main" id="{DC057D5C-8ED3-BA21-A7D6-D2C7FF71F4A6}"/>
                  </a:ext>
                </a:extLst>
              </p14:cNvPr>
              <p14:cNvContentPartPr/>
              <p14:nvPr/>
            </p14:nvContentPartPr>
            <p14:xfrm>
              <a:off x="10788182" y="3585103"/>
              <a:ext cx="13229" cy="358979"/>
            </p14:xfrm>
          </p:contentPart>
        </mc:Choice>
        <mc:Fallback>
          <p:pic>
            <p:nvPicPr>
              <p:cNvPr id="82" name="Ink 81">
                <a:extLst>
                  <a:ext uri="{FF2B5EF4-FFF2-40B4-BE49-F238E27FC236}">
                    <a16:creationId xmlns:a16="http://schemas.microsoft.com/office/drawing/2014/main" id="{DC057D5C-8ED3-BA21-A7D6-D2C7FF71F4A6}"/>
                  </a:ext>
                </a:extLst>
              </p:cNvPr>
              <p:cNvPicPr/>
              <p:nvPr/>
            </p:nvPicPr>
            <p:blipFill>
              <a:blip r:embed="rId41"/>
              <a:stretch>
                <a:fillRect/>
              </a:stretch>
            </p:blipFill>
            <p:spPr>
              <a:xfrm>
                <a:off x="10139961" y="3567478"/>
                <a:ext cx="1322900" cy="394589"/>
              </a:xfrm>
              <a:prstGeom prst="rect">
                <a:avLst/>
              </a:prstGeom>
            </p:spPr>
          </p:pic>
        </mc:Fallback>
      </mc:AlternateContent>
    </p:spTree>
    <p:extLst>
      <p:ext uri="{BB962C8B-B14F-4D97-AF65-F5344CB8AC3E}">
        <p14:creationId xmlns:p14="http://schemas.microsoft.com/office/powerpoint/2010/main" val="46085167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9" name="Picture 128">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1" name="Picture 130">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3" name="Rectangle 132">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5" name="Rectangle 134">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7" name="Rectangle 136">
            <a:extLst>
              <a:ext uri="{FF2B5EF4-FFF2-40B4-BE49-F238E27FC236}">
                <a16:creationId xmlns:a16="http://schemas.microsoft.com/office/drawing/2014/main" id="{D5B0B43F-2CE7-4C6C-BABC-EE342B328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9" name="Rectangle 138">
            <a:extLst>
              <a:ext uri="{FF2B5EF4-FFF2-40B4-BE49-F238E27FC236}">
                <a16:creationId xmlns:a16="http://schemas.microsoft.com/office/drawing/2014/main" id="{85459F07-63F9-48CF-B725-A873C4BC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1" name="TextBox 140">
            <a:extLst>
              <a:ext uri="{FF2B5EF4-FFF2-40B4-BE49-F238E27FC236}">
                <a16:creationId xmlns:a16="http://schemas.microsoft.com/office/drawing/2014/main" id="{14B83E1E-DAC1-4851-84FF-D6FE1649DE0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143" name="Rectangle 142">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7" name="Oval 146">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9" name="Picture 148">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4" name="TextBox 3">
            <a:extLst>
              <a:ext uri="{FF2B5EF4-FFF2-40B4-BE49-F238E27FC236}">
                <a16:creationId xmlns:a16="http://schemas.microsoft.com/office/drawing/2014/main" id="{A4E79B25-48CC-EEB6-34C8-9E050EE36088}"/>
              </a:ext>
            </a:extLst>
          </p:cNvPr>
          <p:cNvSpPr txBox="1"/>
          <p:nvPr/>
        </p:nvSpPr>
        <p:spPr>
          <a:xfrm>
            <a:off x="1154567" y="1542166"/>
            <a:ext cx="8346199" cy="521868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85750" algn="just" defTabSz="914400">
              <a:lnSpc>
                <a:spcPct val="110000"/>
              </a:lnSpc>
              <a:spcAft>
                <a:spcPts val="600"/>
              </a:spcAft>
              <a:buClr>
                <a:schemeClr val="accent6"/>
              </a:buClr>
              <a:buSzPct val="90000"/>
              <a:buFont typeface="Wingdings" panose="05000000000000000000" pitchFamily="2" charset="2"/>
              <a:buChar char="§"/>
            </a:pPr>
            <a:r>
              <a:rPr lang="en-US" sz="1900" u="sng" dirty="0">
                <a:solidFill>
                  <a:srgbClr val="1F2D29"/>
                </a:solidFill>
              </a:rPr>
              <a:t>Arduino Uno (R3)</a:t>
            </a:r>
            <a:r>
              <a:rPr lang="en-US" sz="1900" dirty="0">
                <a:solidFill>
                  <a:srgbClr val="1F2D29"/>
                </a:solidFill>
              </a:rPr>
              <a:t> :-</a:t>
            </a:r>
            <a:endParaRPr lang="en-US" sz="1900" dirty="0">
              <a:solidFill>
                <a:srgbClr val="1F2D29"/>
              </a:solidFill>
              <a:cs typeface="Arial"/>
            </a:endParaRPr>
          </a:p>
          <a:p>
            <a:pPr algn="just" defTabSz="914400">
              <a:lnSpc>
                <a:spcPct val="110000"/>
              </a:lnSpc>
              <a:spcAft>
                <a:spcPts val="600"/>
              </a:spcAft>
              <a:buClr>
                <a:schemeClr val="accent6"/>
              </a:buClr>
              <a:buSzPct val="90000"/>
            </a:pPr>
            <a:r>
              <a:rPr lang="en-US" sz="1500" dirty="0">
                <a:solidFill>
                  <a:srgbClr val="1F2D29"/>
                </a:solidFill>
              </a:rPr>
              <a:t>The Arduino Nano has a number of facilities for </a:t>
            </a:r>
            <a:r>
              <a:rPr lang="en-US" sz="1500" b="1" dirty="0">
                <a:solidFill>
                  <a:srgbClr val="1F2D29"/>
                </a:solidFill>
              </a:rPr>
              <a:t>communicating with a computer, another Arduino or other microcontrollers</a:t>
            </a:r>
            <a:r>
              <a:rPr lang="en-US" sz="1500" dirty="0">
                <a:solidFill>
                  <a:srgbClr val="1F2D29"/>
                </a:solidFill>
              </a:rPr>
              <a:t>. The ATmega328 provide UART TTL (8V-20V) serial communication, which is  available on digital pins 0 (RX) and 1 (TX).</a:t>
            </a:r>
            <a:endParaRPr lang="en-US" sz="1500" dirty="0">
              <a:solidFill>
                <a:srgbClr val="1F2D29"/>
              </a:solidFill>
              <a:cs typeface="Arial"/>
            </a:endParaRPr>
          </a:p>
          <a:p>
            <a:pPr algn="just" defTabSz="914400">
              <a:lnSpc>
                <a:spcPct val="110000"/>
              </a:lnSpc>
              <a:spcAft>
                <a:spcPts val="600"/>
              </a:spcAft>
              <a:buClr>
                <a:schemeClr val="accent6"/>
              </a:buClr>
              <a:buSzPct val="90000"/>
              <a:buFont typeface="Wingdings" panose="05000000000000000000" pitchFamily="2" charset="2"/>
              <a:buChar char="§"/>
            </a:pPr>
            <a:endParaRPr lang="en-US" sz="1500" dirty="0">
              <a:solidFill>
                <a:srgbClr val="1F2D29"/>
              </a:solidFill>
            </a:endParaRPr>
          </a:p>
          <a:p>
            <a:pPr marL="285750" indent="-285750" algn="just" defTabSz="914400">
              <a:lnSpc>
                <a:spcPct val="110000"/>
              </a:lnSpc>
              <a:spcAft>
                <a:spcPts val="600"/>
              </a:spcAft>
              <a:buClr>
                <a:schemeClr val="accent6"/>
              </a:buClr>
              <a:buSzPct val="90000"/>
              <a:buFont typeface="Wingdings" panose="05000000000000000000" pitchFamily="2" charset="2"/>
              <a:buChar char="§"/>
            </a:pPr>
            <a:r>
              <a:rPr lang="en-US" sz="1900" u="sng" dirty="0">
                <a:solidFill>
                  <a:srgbClr val="1F2D29"/>
                </a:solidFill>
              </a:rPr>
              <a:t>Arduino nano cable</a:t>
            </a:r>
            <a:r>
              <a:rPr lang="en-US" sz="1900" dirty="0">
                <a:solidFill>
                  <a:srgbClr val="1F2D29"/>
                </a:solidFill>
              </a:rPr>
              <a:t> :-</a:t>
            </a:r>
            <a:endParaRPr lang="en-US" sz="1900" dirty="0">
              <a:solidFill>
                <a:srgbClr val="1F2D29"/>
              </a:solidFill>
              <a:cs typeface="Arial"/>
            </a:endParaRPr>
          </a:p>
          <a:p>
            <a:pPr algn="just" defTabSz="914400">
              <a:lnSpc>
                <a:spcPct val="110000"/>
              </a:lnSpc>
              <a:spcAft>
                <a:spcPts val="600"/>
              </a:spcAft>
              <a:buClr>
                <a:schemeClr val="accent6"/>
              </a:buClr>
              <a:buSzPct val="90000"/>
            </a:pPr>
            <a:r>
              <a:rPr lang="en-US" sz="1500" dirty="0">
                <a:solidFill>
                  <a:srgbClr val="1F2D29"/>
                </a:solidFill>
              </a:rPr>
              <a:t>The Arduino Nano is a small, complete, and breadboard-friendly board based on the  ATmega328 (Arduino Nano 3. x). It has more or less the same functionality of the  Arduino Du </a:t>
            </a:r>
            <a:r>
              <a:rPr lang="en-US" sz="1500" err="1">
                <a:solidFill>
                  <a:srgbClr val="1F2D29"/>
                </a:solidFill>
              </a:rPr>
              <a:t>emilanove</a:t>
            </a:r>
            <a:r>
              <a:rPr lang="en-US" sz="1500" dirty="0">
                <a:solidFill>
                  <a:srgbClr val="1F2D29"/>
                </a:solidFill>
              </a:rPr>
              <a:t>, but in a different package. It lacks only a DC power jack, and works with a </a:t>
            </a:r>
            <a:r>
              <a:rPr lang="en-US" sz="1500" b="1" dirty="0">
                <a:solidFill>
                  <a:srgbClr val="1F2D29"/>
                </a:solidFill>
              </a:rPr>
              <a:t>Mini-B USB cable</a:t>
            </a:r>
            <a:r>
              <a:rPr lang="en-US" sz="1500" dirty="0">
                <a:solidFill>
                  <a:srgbClr val="1F2D29"/>
                </a:solidFill>
              </a:rPr>
              <a:t> instead of a standard one.</a:t>
            </a:r>
            <a:endParaRPr lang="en-US" sz="1500" dirty="0">
              <a:solidFill>
                <a:srgbClr val="1F2D29"/>
              </a:solidFill>
              <a:cs typeface="Arial"/>
            </a:endParaRPr>
          </a:p>
          <a:p>
            <a:pPr algn="just" defTabSz="914400">
              <a:lnSpc>
                <a:spcPct val="110000"/>
              </a:lnSpc>
              <a:spcAft>
                <a:spcPts val="600"/>
              </a:spcAft>
              <a:buClr>
                <a:schemeClr val="accent6"/>
              </a:buClr>
              <a:buSzPct val="90000"/>
              <a:buFont typeface="Wingdings" panose="05000000000000000000" pitchFamily="2" charset="2"/>
              <a:buChar char="§"/>
            </a:pPr>
            <a:endParaRPr lang="en-US" sz="1500" dirty="0">
              <a:solidFill>
                <a:srgbClr val="1F2D29"/>
              </a:solidFill>
            </a:endParaRPr>
          </a:p>
          <a:p>
            <a:pPr marL="285750" indent="-285750" algn="just" defTabSz="914400">
              <a:lnSpc>
                <a:spcPct val="110000"/>
              </a:lnSpc>
              <a:spcAft>
                <a:spcPts val="600"/>
              </a:spcAft>
              <a:buClr>
                <a:schemeClr val="accent6"/>
              </a:buClr>
              <a:buSzPct val="90000"/>
              <a:buFont typeface="Wingdings" panose="05000000000000000000" pitchFamily="2" charset="2"/>
              <a:buChar char="§"/>
            </a:pPr>
            <a:r>
              <a:rPr lang="en-US" sz="1900" u="sng" dirty="0">
                <a:solidFill>
                  <a:srgbClr val="1F2D29"/>
                </a:solidFill>
              </a:rPr>
              <a:t>LCD</a:t>
            </a:r>
            <a:r>
              <a:rPr lang="en-US" sz="1900" dirty="0">
                <a:solidFill>
                  <a:srgbClr val="1F2D29"/>
                </a:solidFill>
              </a:rPr>
              <a:t> :-</a:t>
            </a:r>
            <a:endParaRPr lang="en-US" sz="1900" dirty="0">
              <a:solidFill>
                <a:srgbClr val="1F2D29"/>
              </a:solidFill>
              <a:cs typeface="Arial"/>
            </a:endParaRPr>
          </a:p>
          <a:p>
            <a:pPr algn="just" defTabSz="914400">
              <a:lnSpc>
                <a:spcPct val="110000"/>
              </a:lnSpc>
              <a:spcAft>
                <a:spcPts val="600"/>
              </a:spcAft>
              <a:buClr>
                <a:schemeClr val="accent6"/>
              </a:buClr>
              <a:buSzPct val="90000"/>
            </a:pPr>
            <a:r>
              <a:rPr lang="en-US" sz="1500" b="0" i="0" dirty="0">
                <a:solidFill>
                  <a:srgbClr val="1F2D29"/>
                </a:solidFill>
              </a:rPr>
              <a:t>LCD (Liquid Crystal Display) is a type of flat panel display which uses liquid crystals in its primary form of operation. LCDs are available to display arbitrary images (as in a general-purpose computer display) or fixed images with low information content, which can be displayed or hidden. For instance: preset words, digits, and seven-segment displays, as in a digital clock, are all good examples of devices with these displays.</a:t>
            </a:r>
            <a:endParaRPr lang="en-US" sz="1500" b="0" i="0">
              <a:solidFill>
                <a:srgbClr val="1F2D29"/>
              </a:solidFill>
              <a:cs typeface="Arial"/>
            </a:endParaRPr>
          </a:p>
          <a:p>
            <a:pPr algn="just" defTabSz="914400">
              <a:lnSpc>
                <a:spcPct val="110000"/>
              </a:lnSpc>
              <a:spcAft>
                <a:spcPts val="600"/>
              </a:spcAft>
              <a:buClr>
                <a:schemeClr val="accent6"/>
              </a:buClr>
              <a:buSzPct val="90000"/>
              <a:buFont typeface="Wingdings" panose="05000000000000000000" pitchFamily="2" charset="2"/>
              <a:buChar char="§"/>
            </a:pPr>
            <a:endParaRPr lang="en-US" sz="1500" dirty="0">
              <a:solidFill>
                <a:srgbClr val="1F2D29"/>
              </a:solidFill>
              <a:cs typeface="Arial"/>
            </a:endParaRPr>
          </a:p>
        </p:txBody>
      </p:sp>
      <p:sp>
        <p:nvSpPr>
          <p:cNvPr id="3" name="TextBox 2">
            <a:extLst>
              <a:ext uri="{FF2B5EF4-FFF2-40B4-BE49-F238E27FC236}">
                <a16:creationId xmlns:a16="http://schemas.microsoft.com/office/drawing/2014/main" id="{F408050D-7BB1-8708-0392-91A809433B03}"/>
              </a:ext>
            </a:extLst>
          </p:cNvPr>
          <p:cNvSpPr txBox="1"/>
          <p:nvPr/>
        </p:nvSpPr>
        <p:spPr>
          <a:xfrm>
            <a:off x="1151610" y="464619"/>
            <a:ext cx="8015285" cy="1066497"/>
          </a:xfrm>
          <a:prstGeom prst="rect">
            <a:avLst/>
          </a:prstGeom>
          <a:no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defTabSz="914400">
              <a:lnSpc>
                <a:spcPct val="90000"/>
              </a:lnSpc>
              <a:spcBef>
                <a:spcPct val="0"/>
              </a:spcBef>
              <a:spcAft>
                <a:spcPts val="600"/>
              </a:spcAft>
            </a:pPr>
            <a:r>
              <a:rPr lang="en-US" sz="3600" dirty="0">
                <a:latin typeface="+mj-lt"/>
                <a:ea typeface="+mj-ea"/>
                <a:cs typeface="+mj-cs"/>
              </a:rPr>
              <a:t>COMPONENT LISTS AND DETAILS</a:t>
            </a:r>
            <a:endParaRPr lang="en-US" sz="3600" dirty="0">
              <a:latin typeface="+mj-lt"/>
              <a:ea typeface="+mj-ea"/>
              <a:cs typeface="Arial"/>
            </a:endParaRPr>
          </a:p>
          <a:p>
            <a:pPr defTabSz="914400">
              <a:lnSpc>
                <a:spcPct val="90000"/>
              </a:lnSpc>
              <a:spcBef>
                <a:spcPct val="0"/>
              </a:spcBef>
              <a:spcAft>
                <a:spcPts val="600"/>
              </a:spcAft>
            </a:pPr>
            <a:endParaRPr lang="en-US" sz="3600" dirty="0">
              <a:latin typeface="+mj-lt"/>
              <a:ea typeface="+mj-ea"/>
              <a:cs typeface="Arial"/>
            </a:endParaRPr>
          </a:p>
        </p:txBody>
      </p:sp>
      <p:pic>
        <p:nvPicPr>
          <p:cNvPr id="6" name="Picture 5">
            <a:extLst>
              <a:ext uri="{FF2B5EF4-FFF2-40B4-BE49-F238E27FC236}">
                <a16:creationId xmlns:a16="http://schemas.microsoft.com/office/drawing/2014/main" id="{ED1AEE39-2071-EEED-E216-83EB1A338A23}"/>
              </a:ext>
            </a:extLst>
          </p:cNvPr>
          <p:cNvPicPr>
            <a:picLocks noChangeAspect="1"/>
          </p:cNvPicPr>
          <p:nvPr/>
        </p:nvPicPr>
        <p:blipFill rotWithShape="1">
          <a:blip r:embed="rId4">
            <a:extLst>
              <a:ext uri="{28A0092B-C50C-407E-A947-70E740481C1C}">
                <a14:useLocalDpi xmlns:a14="http://schemas.microsoft.com/office/drawing/2010/main" val="0"/>
              </a:ext>
            </a:extLst>
          </a:blip>
          <a:stretch/>
        </p:blipFill>
        <p:spPr>
          <a:xfrm>
            <a:off x="9711286" y="1540497"/>
            <a:ext cx="2200712" cy="1560298"/>
          </a:xfrm>
          <a:prstGeom prst="rect">
            <a:avLst/>
          </a:prstGeom>
        </p:spPr>
      </p:pic>
      <p:pic>
        <p:nvPicPr>
          <p:cNvPr id="8" name="Picture 9">
            <a:extLst>
              <a:ext uri="{FF2B5EF4-FFF2-40B4-BE49-F238E27FC236}">
                <a16:creationId xmlns:a16="http://schemas.microsoft.com/office/drawing/2014/main" id="{A6FCBD06-78EE-3BBC-F6CC-90294F43CE80}"/>
              </a:ext>
            </a:extLst>
          </p:cNvPr>
          <p:cNvPicPr>
            <a:picLocks noChangeAspect="1"/>
          </p:cNvPicPr>
          <p:nvPr/>
        </p:nvPicPr>
        <p:blipFill>
          <a:blip r:embed="rId5"/>
          <a:stretch>
            <a:fillRect/>
          </a:stretch>
        </p:blipFill>
        <p:spPr>
          <a:xfrm>
            <a:off x="9946340" y="3316296"/>
            <a:ext cx="1913964" cy="1222732"/>
          </a:xfrm>
          <a:prstGeom prst="rect">
            <a:avLst/>
          </a:prstGeom>
        </p:spPr>
      </p:pic>
      <p:pic>
        <p:nvPicPr>
          <p:cNvPr id="10" name="Picture 10">
            <a:extLst>
              <a:ext uri="{FF2B5EF4-FFF2-40B4-BE49-F238E27FC236}">
                <a16:creationId xmlns:a16="http://schemas.microsoft.com/office/drawing/2014/main" id="{D363D3A4-1704-993B-8817-1F14CCE1E3FE}"/>
              </a:ext>
            </a:extLst>
          </p:cNvPr>
          <p:cNvPicPr>
            <a:picLocks noChangeAspect="1"/>
          </p:cNvPicPr>
          <p:nvPr/>
        </p:nvPicPr>
        <p:blipFill>
          <a:blip r:embed="rId6"/>
          <a:stretch>
            <a:fillRect/>
          </a:stretch>
        </p:blipFill>
        <p:spPr>
          <a:xfrm>
            <a:off x="9621370" y="5264310"/>
            <a:ext cx="2586318" cy="1114292"/>
          </a:xfrm>
          <a:prstGeom prst="rect">
            <a:avLst/>
          </a:prstGeom>
        </p:spPr>
      </p:pic>
    </p:spTree>
    <p:extLst>
      <p:ext uri="{BB962C8B-B14F-4D97-AF65-F5344CB8AC3E}">
        <p14:creationId xmlns:p14="http://schemas.microsoft.com/office/powerpoint/2010/main" val="807435095"/>
      </p:ext>
    </p:extLst>
  </p:cSld>
  <p:clrMapOvr>
    <a:overrideClrMapping bg1="lt1" tx1="dk1" bg2="lt2" tx2="dk2" accent1="accent1" accent2="accent2" accent3="accent3" accent4="accent4" accent5="accent5" accent6="accent6" hlink="hlink" folHlink="folHlink"/>
  </p:clrMapOvr>
  <p:transition spd="slow">
    <p:wipe dir="d"/>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2F7BF6-CD39-4568-B8BD-EA8D252E100B}">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9B0F2AC-8567-4D03-BFFC-653DB596C528}">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350455F8-10A0-4EEF-9BB1-9035E295B1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Madison</Template>
  <Application>Microsoft Office PowerPoint</Application>
  <PresentationFormat>Widescreen</PresentationFormat>
  <Slides>16</Slides>
  <Notes>1</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Madison</vt:lpstr>
      <vt:lpstr>PowerPoint Presentation</vt:lpstr>
      <vt:lpstr>PowerPoint Presentation</vt:lpstr>
      <vt:lpstr>PowerPoint Presentation</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DEEPAK</dc:creator>
  <cp:revision>569</cp:revision>
  <dcterms:created xsi:type="dcterms:W3CDTF">2022-10-19T14:03:05Z</dcterms:created>
  <dcterms:modified xsi:type="dcterms:W3CDTF">2023-04-30T21:20:54Z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