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5143500" type="screen16x9"/>
  <p:notesSz cx="6858000" cy="9144000"/>
  <p:embeddedFontLst>
    <p:embeddedFont>
      <p:font typeface="Montserrat" panose="020B0604020202020204" charset="0"/>
      <p:regular r:id="rId12"/>
      <p:bold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5595" y="452120"/>
            <a:ext cx="8512810" cy="428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          Capstone Project</a:t>
            </a:r>
            <a:endParaRPr sz="4200" b="1" dirty="0">
              <a:solidFill>
                <a:srgbClr val="CC0000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60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Mobile Price Range Prediction</a:t>
            </a:r>
            <a:endParaRPr sz="3600" b="1" dirty="0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lvl="0"/>
            <a:r>
              <a:rPr lang="en-US" sz="160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</a:t>
            </a:r>
            <a:r>
              <a:rPr sz="160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/>
            </a:r>
            <a:br>
              <a:rPr sz="160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</a:br>
            <a:r>
              <a:rPr sz="160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/>
            </a:r>
            <a:br>
              <a:rPr sz="160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</a:br>
            <a:r>
              <a:rPr lang="en-US" sz="2000" b="1" dirty="0" smtClean="0">
                <a:solidFill>
                  <a:schemeClr val="accent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By</a:t>
            </a:r>
            <a:r>
              <a:rPr lang="en-US" sz="1600" b="1" dirty="0" smtClean="0">
                <a:solidFill>
                  <a:schemeClr val="accent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/>
            </a:r>
            <a:br>
              <a:rPr lang="en-US" sz="1600" b="1" dirty="0" smtClean="0">
                <a:solidFill>
                  <a:schemeClr val="accent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</a:br>
            <a:r>
              <a:rPr lang="en-US" sz="3200" dirty="0" err="1" smtClean="0">
                <a:ea typeface="Montserrat" panose="00000500000000000000"/>
              </a:rPr>
              <a:t>Ashutosh</a:t>
            </a:r>
            <a:r>
              <a:rPr lang="en-US" sz="3200" dirty="0" smtClean="0">
                <a:ea typeface="Montserrat" panose="00000500000000000000"/>
              </a:rPr>
              <a:t> Rajput</a:t>
            </a:r>
            <a:r>
              <a:rPr sz="160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/>
            </a:r>
            <a:br>
              <a:rPr sz="160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</a:br>
            <a:r>
              <a:rPr sz="160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/>
            </a:r>
            <a:br>
              <a:rPr sz="160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</a:br>
            <a:r>
              <a:rPr sz="160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/>
            </a:r>
            <a:br>
              <a:rPr sz="160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</a:br>
            <a:r>
              <a:rPr sz="160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/>
            </a:r>
            <a:br>
              <a:rPr sz="160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</a:br>
            <a:r>
              <a:rPr sz="160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/>
            </a:r>
            <a:br>
              <a:rPr sz="160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</a:br>
            <a:endParaRPr sz="1600" b="1" dirty="0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85" y="445135"/>
            <a:ext cx="8520430" cy="904240"/>
          </a:xfrm>
        </p:spPr>
        <p:txBody>
          <a:bodyPr/>
          <a:lstStyle/>
          <a:p>
            <a:r>
              <a:rPr lang="en-US">
                <a:solidFill>
                  <a:schemeClr val="accent5"/>
                </a:solidFill>
                <a:sym typeface="+mn-ea"/>
              </a:rPr>
              <a:t>Deriving insights for the Mobile Price Range Prediction</a:t>
            </a:r>
            <a:br>
              <a:rPr lang="en-US">
                <a:solidFill>
                  <a:schemeClr val="accent5"/>
                </a:solidFill>
                <a:sym typeface="+mn-ea"/>
              </a:rPr>
            </a:b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1632585"/>
            <a:ext cx="8520430" cy="2936240"/>
          </a:xfrm>
        </p:spPr>
        <p:txBody>
          <a:bodyPr/>
          <a:lstStyle/>
          <a:p>
            <a:pPr marL="114300" indent="0">
              <a:buNone/>
            </a:pPr>
            <a:r>
              <a:rPr lang="en-US" sz="1400">
                <a:solidFill>
                  <a:schemeClr val="accent2"/>
                </a:solidFill>
                <a:sym typeface="+mn-ea"/>
              </a:rPr>
              <a:t>1.   Understanding the dataset with all rows and columns that what the dataset is trying to say.</a:t>
            </a:r>
            <a:endParaRPr lang="en-US" sz="1400">
              <a:solidFill>
                <a:schemeClr val="accent2"/>
              </a:solidFill>
            </a:endParaRPr>
          </a:p>
          <a:p>
            <a:pPr marL="114300" indent="0">
              <a:buNone/>
            </a:pPr>
            <a:endParaRPr lang="en-US" sz="1400">
              <a:solidFill>
                <a:schemeClr val="accent2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accent2"/>
                </a:solidFill>
              </a:rPr>
              <a:t>2.   After checking the dataset we get to know that we don’t have any null values and also our dataset is</a:t>
            </a:r>
          </a:p>
          <a:p>
            <a:pPr marL="114300" indent="0">
              <a:buNone/>
            </a:pPr>
            <a:r>
              <a:rPr lang="en-US" sz="1400">
                <a:solidFill>
                  <a:schemeClr val="accent2"/>
                </a:solidFill>
              </a:rPr>
              <a:t>      cleaned.</a:t>
            </a:r>
          </a:p>
          <a:p>
            <a:pPr marL="114300" indent="0">
              <a:buNone/>
            </a:pPr>
            <a:endParaRPr lang="en-US" sz="1400">
              <a:solidFill>
                <a:schemeClr val="accent2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accent2"/>
                </a:solidFill>
              </a:rPr>
              <a:t>3.   And then we have to do training and testing of our model.</a:t>
            </a:r>
          </a:p>
          <a:p>
            <a:pPr marL="114300" indent="0">
              <a:buNone/>
            </a:pPr>
            <a:endParaRPr lang="en-US" sz="1400">
              <a:solidFill>
                <a:schemeClr val="accent2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accent2"/>
                </a:solidFill>
              </a:rPr>
              <a:t>4.   And at last we have to check the accuracy by using some classification techniques.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>
                <a:solidFill>
                  <a:schemeClr val="accent5"/>
                </a:solidFill>
                <a:sym typeface="+mn-ea"/>
              </a:rPr>
              <a:t>Exploratory Data Analysis</a:t>
            </a:r>
            <a:r>
              <a:rPr lang="en-US">
                <a:solidFill>
                  <a:schemeClr val="accent5"/>
                </a:solidFill>
              </a:rPr>
              <a:t/>
            </a:r>
            <a:br>
              <a:rPr lang="en-US">
                <a:solidFill>
                  <a:schemeClr val="accent5"/>
                </a:solidFill>
              </a:rPr>
            </a:br>
            <a:endParaRPr lang="en-US"/>
          </a:p>
        </p:txBody>
      </p:sp>
      <p:pic>
        <p:nvPicPr>
          <p:cNvPr id="4" name="Picture 3" descr="classification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0" y="1155065"/>
            <a:ext cx="7246620" cy="38379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1300480"/>
            <a:ext cx="8520430" cy="3268345"/>
          </a:xfrm>
        </p:spPr>
        <p:txBody>
          <a:bodyPr/>
          <a:lstStyle/>
          <a:p>
            <a:pPr marL="114300" indent="0">
              <a:buNone/>
            </a:pPr>
            <a:r>
              <a:rPr lang="en-US" sz="1400">
                <a:solidFill>
                  <a:schemeClr val="accent2"/>
                </a:solidFill>
              </a:rPr>
              <a:t>1.    Checking for correlation between features and label.</a:t>
            </a:r>
          </a:p>
          <a:p>
            <a:pPr marL="114300" indent="0">
              <a:buNone/>
            </a:pPr>
            <a:endParaRPr lang="en-US" sz="1400">
              <a:solidFill>
                <a:schemeClr val="accent2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accent2"/>
                </a:solidFill>
              </a:rPr>
              <a:t>2.     Here we saw that we have good correlation with battery_power, px_height, px_width.</a:t>
            </a:r>
          </a:p>
          <a:p>
            <a:pPr marL="114300" indent="0">
              <a:buNone/>
            </a:pPr>
            <a:endParaRPr lang="en-US" sz="1400">
              <a:solidFill>
                <a:schemeClr val="accent2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accent2"/>
                </a:solidFill>
              </a:rPr>
              <a:t>3.     And also having ram column which is having very good coorelation 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>
                <a:solidFill>
                  <a:schemeClr val="bg1"/>
                </a:solidFill>
              </a:rPr>
              <a:t>Comparing battery_power with price_range using barplot</a:t>
            </a:r>
          </a:p>
        </p:txBody>
      </p:sp>
      <p:pic>
        <p:nvPicPr>
          <p:cNvPr id="4" name="Picture 3" descr="classification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650" y="1354455"/>
            <a:ext cx="5624195" cy="34201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85" y="445135"/>
            <a:ext cx="8520430" cy="857250"/>
          </a:xfrm>
        </p:spPr>
        <p:txBody>
          <a:bodyPr/>
          <a:lstStyle/>
          <a:p>
            <a:r>
              <a:rPr lang="en-US" sz="2400">
                <a:solidFill>
                  <a:schemeClr val="bg1"/>
                </a:solidFill>
                <a:sym typeface="+mn-ea"/>
              </a:rPr>
              <a:t>Comparing px_height &amp; px_width with price_range using barplot</a:t>
            </a:r>
            <a:r>
              <a:rPr lang="en-US">
                <a:solidFill>
                  <a:schemeClr val="bg1"/>
                </a:solidFill>
              </a:rPr>
              <a:t/>
            </a:r>
            <a:br>
              <a:rPr lang="en-US">
                <a:solidFill>
                  <a:schemeClr val="bg1"/>
                </a:solidFill>
              </a:rPr>
            </a:br>
            <a:endParaRPr lang="en-US"/>
          </a:p>
        </p:txBody>
      </p:sp>
      <p:pic>
        <p:nvPicPr>
          <p:cNvPr id="4" name="Picture 3" descr="classification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2260"/>
            <a:ext cx="9144000" cy="33210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>
                <a:solidFill>
                  <a:schemeClr val="bg1"/>
                </a:solidFill>
                <a:sym typeface="+mn-ea"/>
              </a:rPr>
              <a:t>Comparing ram with price_range using barplot</a:t>
            </a:r>
            <a:r>
              <a:rPr lang="en-US" sz="2400">
                <a:solidFill>
                  <a:schemeClr val="bg1"/>
                </a:solidFill>
              </a:rPr>
              <a:t/>
            </a:r>
            <a:br>
              <a:rPr lang="en-US" sz="2400">
                <a:solidFill>
                  <a:schemeClr val="bg1"/>
                </a:solidFill>
              </a:rPr>
            </a:br>
            <a:endParaRPr lang="en-US" sz="2400"/>
          </a:p>
        </p:txBody>
      </p:sp>
      <p:pic>
        <p:nvPicPr>
          <p:cNvPr id="4" name="Picture 3" descr="classification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35" y="1017905"/>
            <a:ext cx="6438900" cy="39160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1400">
                <a:solidFill>
                  <a:schemeClr val="accent2"/>
                </a:solidFill>
              </a:rPr>
              <a:t>1.  After doing eda i am doing an training and testing of the model .</a:t>
            </a:r>
          </a:p>
          <a:p>
            <a:pPr marL="114300" indent="0">
              <a:buNone/>
            </a:pPr>
            <a:endParaRPr lang="en-US" sz="1400">
              <a:solidFill>
                <a:schemeClr val="accent2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accent2"/>
                </a:solidFill>
              </a:rPr>
              <a:t>2.  And then using multiple classification technique to build my model and to predict the accuracy.</a:t>
            </a:r>
          </a:p>
          <a:p>
            <a:pPr marL="114300" indent="0">
              <a:buNone/>
            </a:pPr>
            <a:r>
              <a:rPr lang="en-US" sz="1400">
                <a:solidFill>
                  <a:schemeClr val="accent2"/>
                </a:solidFill>
              </a:rPr>
              <a:t>      </a:t>
            </a:r>
          </a:p>
          <a:p>
            <a:pPr marL="114300" indent="0">
              <a:buNone/>
            </a:pPr>
            <a:r>
              <a:rPr lang="en-US" sz="1400">
                <a:solidFill>
                  <a:schemeClr val="accent2"/>
                </a:solidFill>
              </a:rPr>
              <a:t>     i.)  Naive Bayes Classifier </a:t>
            </a:r>
          </a:p>
          <a:p>
            <a:pPr marL="114300" indent="0">
              <a:buNone/>
            </a:pPr>
            <a:r>
              <a:rPr lang="en-US" sz="1400">
                <a:solidFill>
                  <a:schemeClr val="accent2"/>
                </a:solidFill>
              </a:rPr>
              <a:t>  </a:t>
            </a:r>
          </a:p>
          <a:p>
            <a:pPr marL="114300" indent="0">
              <a:buNone/>
            </a:pPr>
            <a:r>
              <a:rPr lang="en-US" sz="1400">
                <a:solidFill>
                  <a:schemeClr val="accent2"/>
                </a:solidFill>
              </a:rPr>
              <a:t>     ii.)  KNN Algorithm </a:t>
            </a:r>
          </a:p>
          <a:p>
            <a:pPr marL="114300" indent="0">
              <a:buNone/>
            </a:pPr>
            <a:r>
              <a:rPr lang="en-US" sz="1400">
                <a:solidFill>
                  <a:schemeClr val="accent2"/>
                </a:solidFill>
              </a:rPr>
              <a:t>  </a:t>
            </a:r>
          </a:p>
          <a:p>
            <a:pPr marL="114300" indent="0">
              <a:buNone/>
            </a:pPr>
            <a:r>
              <a:rPr lang="en-US" sz="1400">
                <a:solidFill>
                  <a:schemeClr val="accent2"/>
                </a:solidFill>
              </a:rPr>
              <a:t>     iii.)  Support Vector Machine </a:t>
            </a:r>
          </a:p>
          <a:p>
            <a:pPr marL="114300" indent="0">
              <a:buNone/>
            </a:pPr>
            <a:endParaRPr lang="en-US" sz="1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sz="280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en-US" sz="2800">
                <a:solidFill>
                  <a:schemeClr val="bg1"/>
                </a:solidFill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227</Words>
  <Application>Microsoft Office PowerPoint</Application>
  <PresentationFormat>On-screen Show (16:9)</PresentationFormat>
  <Paragraphs>33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Montserrat</vt:lpstr>
      <vt:lpstr>Arial</vt:lpstr>
      <vt:lpstr>Simple Light</vt:lpstr>
      <vt:lpstr>           Capstone Project Mobile Price Range Prediction     By Ashutosh Rajput     </vt:lpstr>
      <vt:lpstr>Deriving insights for the Mobile Price Range Prediction </vt:lpstr>
      <vt:lpstr>Exploratory Data Analysis </vt:lpstr>
      <vt:lpstr>PowerPoint Presentation</vt:lpstr>
      <vt:lpstr>Comparing battery_power with price_range using barplot</vt:lpstr>
      <vt:lpstr>Comparing px_height &amp; px_width with price_range using barplot </vt:lpstr>
      <vt:lpstr>Comparing ram with price_range using barplot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Capstone Project_x000d_Mobile Price Range Prediction_x000d__x000d_   By  Dhanraj A Tiwari     </dc:title>
  <dc:creator/>
  <cp:lastModifiedBy>ASUS</cp:lastModifiedBy>
  <cp:revision>3</cp:revision>
  <dcterms:created xsi:type="dcterms:W3CDTF">2022-05-13T04:34:58Z</dcterms:created>
  <dcterms:modified xsi:type="dcterms:W3CDTF">2023-04-26T17:36:11Z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5E69027495E74490B156E03ED31B8DA9</vt:lpwstr>
  </property>
  <property fmtid="{D5CDD505-2E9C-101B-9397-08002B2CF9AE}" pid="3" name="KSOProductBuildVer">
    <vt:lpwstr>1033-11.2.0.11130</vt:lpwstr>
  </property>
</Properties>
</file>