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0" y="0"/>
            <a:ext cx="12192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17" name="Google Shape;17;p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cxnSp>
        <p:nvCxnSpPr>
          <p:cNvPr id="20" name="Google Shape;20;p2"/>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idx="1" type="body"/>
          </p:nvPr>
        </p:nvSpPr>
        <p:spPr>
          <a:xfrm rot="5400000">
            <a:off x="3872485" y="-562356"/>
            <a:ext cx="4023360" cy="9720073"/>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9" name="Google Shape;79;p1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7334251" y="2152650"/>
            <a:ext cx="5410200" cy="2628900"/>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2"/>
          <p:cNvSpPr txBox="1"/>
          <p:nvPr>
            <p:ph idx="1" type="body"/>
          </p:nvPr>
        </p:nvSpPr>
        <p:spPr>
          <a:xfrm rot="5400000">
            <a:off x="2076451" y="-323850"/>
            <a:ext cx="5410200" cy="758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1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cxnSp>
        <p:nvCxnSpPr>
          <p:cNvPr id="88" name="Google Shape;88;p12"/>
          <p:cNvCxnSpPr/>
          <p:nvPr/>
        </p:nvCxnSpPr>
        <p:spPr>
          <a:xfrm rot="10800000">
            <a:off x="10058400" y="59263"/>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7" name="Shape 27"/>
        <p:cNvGrpSpPr/>
        <p:nvPr/>
      </p:nvGrpSpPr>
      <p:grpSpPr>
        <a:xfrm>
          <a:off x="0" y="0"/>
          <a:ext cx="0" cy="0"/>
          <a:chOff x="0" y="0"/>
          <a:chExt cx="0" cy="0"/>
        </a:xfrm>
      </p:grpSpPr>
      <p:sp>
        <p:nvSpPr>
          <p:cNvPr id="28" name="Google Shape;28;p4"/>
          <p:cNvSpPr/>
          <p:nvPr/>
        </p:nvSpPr>
        <p:spPr>
          <a:xfrm>
            <a:off x="0" y="0"/>
            <a:ext cx="12192000" cy="4572001"/>
          </a:xfrm>
          <a:prstGeom prst="rect">
            <a:avLst/>
          </a:prstGeom>
          <a:solidFill>
            <a:srgbClr val="1D9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b="0"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2" name="Google Shape;32;p4"/>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cxnSp>
        <p:nvCxnSpPr>
          <p:cNvPr id="35" name="Google Shape;35;p4"/>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5"/>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 name="Google Shape;40;p5"/>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6" name="Google Shape;46;p6"/>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6"/>
          <p:cNvSpPr txBox="1"/>
          <p:nvPr>
            <p:ph idx="3" type="body"/>
          </p:nvPr>
        </p:nvSpPr>
        <p:spPr>
          <a:xfrm>
            <a:off x="599088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6"/>
          <p:cNvSpPr txBox="1"/>
          <p:nvPr>
            <p:ph idx="4" type="body"/>
          </p:nvPr>
        </p:nvSpPr>
        <p:spPr>
          <a:xfrm>
            <a:off x="599088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64" name="Google Shape;64;p9"/>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5" name="Google Shape;65;p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p:nvPr>
            <p:ph idx="2" type="pic"/>
          </p:nvPr>
        </p:nvSpPr>
        <p:spPr>
          <a:xfrm>
            <a:off x="0" y="-1"/>
            <a:ext cx="12188952" cy="4572000"/>
          </a:xfrm>
          <a:prstGeom prst="rect">
            <a:avLst/>
          </a:prstGeom>
          <a:solidFill>
            <a:srgbClr val="76CEEF"/>
          </a:solidFill>
          <a:ln>
            <a:noFill/>
          </a:ln>
        </p:spPr>
      </p:sp>
      <p:sp>
        <p:nvSpPr>
          <p:cNvPr id="71" name="Google Shape;71;p10"/>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72" name="Google Shape;72;p10"/>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cxnSp>
        <p:nvCxnSpPr>
          <p:cNvPr id="75" name="Google Shape;75;p10"/>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0C0C0C"/>
              </a:buClr>
              <a:buSzPts val="5000"/>
              <a:buFont typeface="Twentieth Century"/>
              <a:buNone/>
              <a:defRPr b="0" i="0" sz="50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8" name="Google Shape;8;p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 name="Google Shape;9;p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IN"/>
              <a:t>‹#›</a:t>
            </a:fld>
            <a:endParaRPr/>
          </a:p>
        </p:txBody>
      </p:sp>
      <p:cxnSp>
        <p:nvCxnSpPr>
          <p:cNvPr id="11" name="Google Shape;11;p1"/>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5.jpg"/><Relationship Id="rId6" Type="http://schemas.openxmlformats.org/officeDocument/2006/relationships/image" Target="../media/image1.jpg"/><Relationship Id="rId7"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3"/>
          <p:cNvSpPr txBox="1"/>
          <p:nvPr>
            <p:ph type="ctrTitle"/>
          </p:nvPr>
        </p:nvSpPr>
        <p:spPr>
          <a:xfrm>
            <a:off x="-68350" y="4484825"/>
            <a:ext cx="12192000" cy="23103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2000"/>
              <a:buFont typeface="Cambria"/>
              <a:buNone/>
            </a:pPr>
            <a:r>
              <a:rPr lang="en-IN" sz="2000">
                <a:latin typeface="Cambria"/>
                <a:ea typeface="Cambria"/>
                <a:cs typeface="Cambria"/>
                <a:sym typeface="Cambria"/>
              </a:rPr>
              <a:t>TITLE: </a:t>
            </a:r>
            <a:r>
              <a:rPr b="1" lang="en-IN" sz="2500">
                <a:latin typeface="Cambria"/>
                <a:ea typeface="Cambria"/>
                <a:cs typeface="Cambria"/>
                <a:sym typeface="Cambria"/>
              </a:rPr>
              <a:t>Predicting Customer Churn for a Telecom Company using Machine Learning</a:t>
            </a:r>
            <a:br>
              <a:rPr lang="en-IN" sz="2000">
                <a:latin typeface="Cambria"/>
                <a:ea typeface="Cambria"/>
                <a:cs typeface="Cambria"/>
                <a:sym typeface="Cambria"/>
              </a:rPr>
            </a:br>
            <a:br>
              <a:rPr lang="en-IN" sz="2000">
                <a:latin typeface="Cambria"/>
                <a:ea typeface="Cambria"/>
                <a:cs typeface="Cambria"/>
                <a:sym typeface="Cambria"/>
              </a:rPr>
            </a:br>
            <a:r>
              <a:rPr lang="en-IN" sz="2000">
                <a:latin typeface="Cambria"/>
                <a:ea typeface="Cambria"/>
                <a:cs typeface="Cambria"/>
                <a:sym typeface="Cambria"/>
              </a:rPr>
              <a:t>TEAM LEAD NAME (STUDENT): RISHI BHATT</a:t>
            </a:r>
            <a:br>
              <a:rPr lang="en-IN" sz="2000">
                <a:latin typeface="Cambria"/>
                <a:ea typeface="Cambria"/>
                <a:cs typeface="Cambria"/>
                <a:sym typeface="Cambria"/>
              </a:rPr>
            </a:br>
            <a:br>
              <a:rPr lang="en-IN" sz="2000">
                <a:latin typeface="Cambria"/>
                <a:ea typeface="Cambria"/>
                <a:cs typeface="Cambria"/>
                <a:sym typeface="Cambria"/>
              </a:rPr>
            </a:br>
            <a:r>
              <a:rPr lang="en-IN" sz="2000">
                <a:latin typeface="Cambria"/>
                <a:ea typeface="Cambria"/>
                <a:cs typeface="Cambria"/>
                <a:sym typeface="Cambria"/>
              </a:rPr>
              <a:t>TEAM MEMBERS: ASHUTOSH PAIKARAY, ABHISHEK GUPTA, SAAGNIK KARMAKAR, PRABODH SINGH</a:t>
            </a:r>
            <a:br>
              <a:rPr lang="en-IN" sz="2000">
                <a:latin typeface="Cambria"/>
                <a:ea typeface="Cambria"/>
                <a:cs typeface="Cambria"/>
                <a:sym typeface="Cambria"/>
              </a:rPr>
            </a:br>
            <a:endParaRPr sz="2000">
              <a:latin typeface="Cambria"/>
              <a:ea typeface="Cambria"/>
              <a:cs typeface="Cambria"/>
              <a:sym typeface="Cambria"/>
            </a:endParaRPr>
          </a:p>
        </p:txBody>
      </p:sp>
      <p:sp>
        <p:nvSpPr>
          <p:cNvPr id="94" name="Google Shape;94;p13"/>
          <p:cNvSpPr/>
          <p:nvPr/>
        </p:nvSpPr>
        <p:spPr>
          <a:xfrm>
            <a:off x="3622963" y="1596523"/>
            <a:ext cx="4796443" cy="4944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838200" y="165627"/>
            <a:ext cx="10515600" cy="78270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rgbClr val="0C0C0C"/>
              </a:buClr>
              <a:buSzPts val="2500"/>
              <a:buFont typeface="Cambria"/>
              <a:buNone/>
            </a:pPr>
            <a:r>
              <a:rPr b="1" lang="en-IN" sz="2800">
                <a:latin typeface="Cambria"/>
                <a:ea typeface="Cambria"/>
                <a:cs typeface="Cambria"/>
                <a:sym typeface="Cambria"/>
              </a:rPr>
              <a:t>IMPLEMENTATION PLAN WITH TIMELINE TO CONVERT THE INNOVATION/SOLUTION TO A VENTURE/STARTUP</a:t>
            </a:r>
            <a:endParaRPr b="1" sz="2800">
              <a:latin typeface="Cambria"/>
              <a:ea typeface="Cambria"/>
              <a:cs typeface="Cambria"/>
              <a:sym typeface="Cambria"/>
            </a:endParaRPr>
          </a:p>
        </p:txBody>
      </p:sp>
      <p:sp>
        <p:nvSpPr>
          <p:cNvPr id="149" name="Google Shape;149;p22"/>
          <p:cNvSpPr txBox="1"/>
          <p:nvPr/>
        </p:nvSpPr>
        <p:spPr>
          <a:xfrm>
            <a:off x="171750" y="948325"/>
            <a:ext cx="11902200" cy="54489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Font typeface="Twentieth Century"/>
              <a:buChar char="❖"/>
            </a:pPr>
            <a:r>
              <a:rPr b="1" lang="en-IN" sz="1800">
                <a:latin typeface="Twentieth Century"/>
                <a:ea typeface="Twentieth Century"/>
                <a:cs typeface="Twentieth Century"/>
                <a:sym typeface="Twentieth Century"/>
              </a:rPr>
              <a:t>Phase 1: Conceptualization (3-6 months)</a:t>
            </a:r>
            <a:endParaRPr b="1" sz="1800">
              <a:latin typeface="Twentieth Century"/>
              <a:ea typeface="Twentieth Century"/>
              <a:cs typeface="Twentieth Century"/>
              <a:sym typeface="Twentieth Century"/>
            </a:endParaRPr>
          </a:p>
          <a:p>
            <a:pPr indent="-342900" lvl="0" marL="457200" rtl="0" algn="just">
              <a:spcBef>
                <a:spcPts val="0"/>
              </a:spcBef>
              <a:spcAft>
                <a:spcPts val="0"/>
              </a:spcAft>
              <a:buSzPts val="1800"/>
              <a:buFont typeface="Twentieth Century"/>
              <a:buChar char="●"/>
            </a:pPr>
            <a:r>
              <a:rPr lang="en-IN" sz="1800">
                <a:latin typeface="Twentieth Century"/>
                <a:ea typeface="Twentieth Century"/>
                <a:cs typeface="Twentieth Century"/>
                <a:sym typeface="Twentieth Century"/>
              </a:rPr>
              <a:t>Conduct market research to validate the potential demand for the churn prediction solution and identify target customers and industries.</a:t>
            </a:r>
            <a:endParaRPr sz="1800">
              <a:latin typeface="Twentieth Century"/>
              <a:ea typeface="Twentieth Century"/>
              <a:cs typeface="Twentieth Century"/>
              <a:sym typeface="Twentieth Century"/>
            </a:endParaRPr>
          </a:p>
          <a:p>
            <a:pPr indent="-342900" lvl="0" marL="457200" rtl="0" algn="just">
              <a:spcBef>
                <a:spcPts val="0"/>
              </a:spcBef>
              <a:spcAft>
                <a:spcPts val="0"/>
              </a:spcAft>
              <a:buSzPts val="1800"/>
              <a:buFont typeface="Twentieth Century"/>
              <a:buChar char="●"/>
            </a:pPr>
            <a:r>
              <a:rPr lang="en-IN" sz="1800">
                <a:latin typeface="Twentieth Century"/>
                <a:ea typeface="Twentieth Century"/>
                <a:cs typeface="Twentieth Century"/>
                <a:sym typeface="Twentieth Century"/>
              </a:rPr>
              <a:t>Develop a business plan that outlines the solution, its unique value proposition, pricing strategy, and marketing sales plan.</a:t>
            </a:r>
            <a:endParaRPr sz="1800">
              <a:latin typeface="Twentieth Century"/>
              <a:ea typeface="Twentieth Century"/>
              <a:cs typeface="Twentieth Century"/>
              <a:sym typeface="Twentieth Century"/>
            </a:endParaRPr>
          </a:p>
          <a:p>
            <a:pPr indent="-342900" lvl="0" marL="457200" rtl="0" algn="just">
              <a:spcBef>
                <a:spcPts val="0"/>
              </a:spcBef>
              <a:spcAft>
                <a:spcPts val="0"/>
              </a:spcAft>
              <a:buSzPts val="1800"/>
              <a:buFont typeface="Twentieth Century"/>
              <a:buChar char="●"/>
            </a:pPr>
            <a:r>
              <a:rPr lang="en-IN" sz="1800">
                <a:latin typeface="Twentieth Century"/>
                <a:ea typeface="Twentieth Century"/>
                <a:cs typeface="Twentieth Century"/>
                <a:sym typeface="Twentieth Century"/>
              </a:rPr>
              <a:t>Identify potential sources of funding, such as venture capital firms or angel investors.</a:t>
            </a:r>
            <a:endParaRPr sz="1800">
              <a:latin typeface="Twentieth Century"/>
              <a:ea typeface="Twentieth Century"/>
              <a:cs typeface="Twentieth Century"/>
              <a:sym typeface="Twentieth Century"/>
            </a:endParaRPr>
          </a:p>
          <a:p>
            <a:pPr indent="-342900" lvl="0" marL="457200" rtl="0" algn="just">
              <a:spcBef>
                <a:spcPts val="0"/>
              </a:spcBef>
              <a:spcAft>
                <a:spcPts val="0"/>
              </a:spcAft>
              <a:buSzPts val="1800"/>
              <a:buFont typeface="Twentieth Century"/>
              <a:buChar char="●"/>
            </a:pPr>
            <a:r>
              <a:rPr lang="en-IN" sz="1800">
                <a:latin typeface="Twentieth Century"/>
                <a:ea typeface="Twentieth Century"/>
                <a:cs typeface="Twentieth Century"/>
                <a:sym typeface="Twentieth Century"/>
              </a:rPr>
              <a:t>Assemble a team with the necessary skills and expertise in data science, software development, and business management.</a:t>
            </a:r>
            <a:endParaRPr sz="1800">
              <a:latin typeface="Twentieth Century"/>
              <a:ea typeface="Twentieth Century"/>
              <a:cs typeface="Twentieth Century"/>
              <a:sym typeface="Twentieth Century"/>
            </a:endParaRPr>
          </a:p>
          <a:p>
            <a:pPr indent="-342900" lvl="0" marL="457200" rtl="0" algn="just">
              <a:spcBef>
                <a:spcPts val="0"/>
              </a:spcBef>
              <a:spcAft>
                <a:spcPts val="0"/>
              </a:spcAft>
              <a:buSzPts val="1800"/>
              <a:buFont typeface="Twentieth Century"/>
              <a:buChar char="❖"/>
            </a:pPr>
            <a:r>
              <a:rPr b="1" lang="en-IN" sz="1800">
                <a:latin typeface="Twentieth Century"/>
                <a:ea typeface="Twentieth Century"/>
                <a:cs typeface="Twentieth Century"/>
                <a:sym typeface="Twentieth Century"/>
              </a:rPr>
              <a:t>Phase 2: Prototyping (6-12 months)</a:t>
            </a:r>
            <a:endParaRPr b="1" sz="1800">
              <a:latin typeface="Twentieth Century"/>
              <a:ea typeface="Twentieth Century"/>
              <a:cs typeface="Twentieth Century"/>
              <a:sym typeface="Twentieth Century"/>
            </a:endParaRPr>
          </a:p>
          <a:p>
            <a:pPr indent="-342900" lvl="0" marL="457200" rtl="0" algn="just">
              <a:spcBef>
                <a:spcPts val="0"/>
              </a:spcBef>
              <a:spcAft>
                <a:spcPts val="0"/>
              </a:spcAft>
              <a:buSzPts val="1800"/>
              <a:buFont typeface="Twentieth Century"/>
              <a:buChar char="●"/>
            </a:pPr>
            <a:r>
              <a:rPr lang="en-IN" sz="1800">
                <a:latin typeface="Twentieth Century"/>
                <a:ea typeface="Twentieth Century"/>
                <a:cs typeface="Twentieth Century"/>
                <a:sym typeface="Twentieth Century"/>
              </a:rPr>
              <a:t>Develop a prototype of the churn prediction solution using available data and machine learning algorithm.s</a:t>
            </a:r>
            <a:endParaRPr sz="1800">
              <a:latin typeface="Twentieth Century"/>
              <a:ea typeface="Twentieth Century"/>
              <a:cs typeface="Twentieth Century"/>
              <a:sym typeface="Twentieth Century"/>
            </a:endParaRPr>
          </a:p>
          <a:p>
            <a:pPr indent="-342900" lvl="0" marL="457200" rtl="0" algn="just">
              <a:spcBef>
                <a:spcPts val="0"/>
              </a:spcBef>
              <a:spcAft>
                <a:spcPts val="0"/>
              </a:spcAft>
              <a:buSzPts val="1800"/>
              <a:buFont typeface="Twentieth Century"/>
              <a:buChar char="●"/>
            </a:pPr>
            <a:r>
              <a:rPr lang="en-IN" sz="1800">
                <a:latin typeface="Twentieth Century"/>
                <a:ea typeface="Twentieth Century"/>
                <a:cs typeface="Twentieth Century"/>
                <a:sym typeface="Twentieth Century"/>
              </a:rPr>
              <a:t>Test and refine the prototype to ensure accuracy, scalability, and compliance with regulatory requirements.</a:t>
            </a:r>
            <a:endParaRPr sz="1800">
              <a:latin typeface="Twentieth Century"/>
              <a:ea typeface="Twentieth Century"/>
              <a:cs typeface="Twentieth Century"/>
              <a:sym typeface="Twentieth Century"/>
            </a:endParaRPr>
          </a:p>
          <a:p>
            <a:pPr indent="-342900" lvl="0" marL="457200" rtl="0" algn="just">
              <a:spcBef>
                <a:spcPts val="0"/>
              </a:spcBef>
              <a:spcAft>
                <a:spcPts val="0"/>
              </a:spcAft>
              <a:buSzPts val="1800"/>
              <a:buFont typeface="Twentieth Century"/>
              <a:buChar char="●"/>
            </a:pPr>
            <a:r>
              <a:rPr lang="en-IN" sz="1800">
                <a:latin typeface="Twentieth Century"/>
                <a:ea typeface="Twentieth Century"/>
                <a:cs typeface="Twentieth Century"/>
                <a:sym typeface="Twentieth Century"/>
              </a:rPr>
              <a:t>Build a user interface and data visualization tools that enable telecom companies to easily access and use the churn prediction solution.</a:t>
            </a:r>
            <a:endParaRPr sz="1800">
              <a:latin typeface="Twentieth Century"/>
              <a:ea typeface="Twentieth Century"/>
              <a:cs typeface="Twentieth Century"/>
              <a:sym typeface="Twentieth Century"/>
            </a:endParaRPr>
          </a:p>
          <a:p>
            <a:pPr indent="-342900" lvl="0" marL="457200" rtl="0" algn="just">
              <a:spcBef>
                <a:spcPts val="0"/>
              </a:spcBef>
              <a:spcAft>
                <a:spcPts val="0"/>
              </a:spcAft>
              <a:buSzPts val="1800"/>
              <a:buFont typeface="Twentieth Century"/>
              <a:buChar char="❖"/>
            </a:pPr>
            <a:r>
              <a:rPr b="1" lang="en-IN" sz="1800">
                <a:latin typeface="Twentieth Century"/>
                <a:ea typeface="Twentieth Century"/>
                <a:cs typeface="Twentieth Century"/>
                <a:sym typeface="Twentieth Century"/>
              </a:rPr>
              <a:t>Phase 3: Commercialization (12-24 months)</a:t>
            </a:r>
            <a:endParaRPr b="1" sz="1800">
              <a:latin typeface="Twentieth Century"/>
              <a:ea typeface="Twentieth Century"/>
              <a:cs typeface="Twentieth Century"/>
              <a:sym typeface="Twentieth Century"/>
            </a:endParaRPr>
          </a:p>
          <a:p>
            <a:pPr indent="-342900" lvl="0" marL="457200" rtl="0" algn="just">
              <a:spcBef>
                <a:spcPts val="0"/>
              </a:spcBef>
              <a:spcAft>
                <a:spcPts val="0"/>
              </a:spcAft>
              <a:buSzPts val="1800"/>
              <a:buFont typeface="Twentieth Century"/>
              <a:buChar char="●"/>
            </a:pPr>
            <a:r>
              <a:rPr lang="en-IN" sz="1800">
                <a:latin typeface="Twentieth Century"/>
                <a:ea typeface="Twentieth Century"/>
                <a:cs typeface="Twentieth Century"/>
                <a:sym typeface="Twentieth Century"/>
              </a:rPr>
              <a:t>Launch the churn prediction solution to the market, targeting telecom companies and other industries facing customer retention challenges.</a:t>
            </a:r>
            <a:endParaRPr sz="1800">
              <a:latin typeface="Twentieth Century"/>
              <a:ea typeface="Twentieth Century"/>
              <a:cs typeface="Twentieth Century"/>
              <a:sym typeface="Twentieth Century"/>
            </a:endParaRPr>
          </a:p>
          <a:p>
            <a:pPr indent="-342900" lvl="0" marL="457200" rtl="0" algn="just">
              <a:spcBef>
                <a:spcPts val="0"/>
              </a:spcBef>
              <a:spcAft>
                <a:spcPts val="0"/>
              </a:spcAft>
              <a:buSzPts val="1800"/>
              <a:buFont typeface="Twentieth Century"/>
              <a:buChar char="●"/>
            </a:pPr>
            <a:r>
              <a:rPr lang="en-IN" sz="1800">
                <a:latin typeface="Twentieth Century"/>
                <a:ea typeface="Twentieth Century"/>
                <a:cs typeface="Twentieth Century"/>
                <a:sym typeface="Twentieth Century"/>
              </a:rPr>
              <a:t>Implement a pricing strategy that aligns with the value proposition and competitive landscape.</a:t>
            </a:r>
            <a:endParaRPr sz="1800">
              <a:latin typeface="Twentieth Century"/>
              <a:ea typeface="Twentieth Century"/>
              <a:cs typeface="Twentieth Century"/>
              <a:sym typeface="Twentieth Century"/>
            </a:endParaRPr>
          </a:p>
          <a:p>
            <a:pPr indent="-342900" lvl="0" marL="457200" rtl="0" algn="just">
              <a:spcBef>
                <a:spcPts val="0"/>
              </a:spcBef>
              <a:spcAft>
                <a:spcPts val="0"/>
              </a:spcAft>
              <a:buSzPts val="1800"/>
              <a:buFont typeface="Twentieth Century"/>
              <a:buChar char="●"/>
            </a:pPr>
            <a:r>
              <a:rPr lang="en-IN" sz="1800">
                <a:latin typeface="Twentieth Century"/>
                <a:ea typeface="Twentieth Century"/>
                <a:cs typeface="Twentieth Century"/>
                <a:sym typeface="Twentieth Century"/>
              </a:rPr>
              <a:t>Develop a marketing  plan that includes  marketing channels, such as social media and industry events.</a:t>
            </a:r>
            <a:endParaRPr sz="1800">
              <a:latin typeface="Twentieth Century"/>
              <a:ea typeface="Twentieth Century"/>
              <a:cs typeface="Twentieth Century"/>
              <a:sym typeface="Twentieth Century"/>
            </a:endParaRPr>
          </a:p>
          <a:p>
            <a:pPr indent="-342900" lvl="0" marL="457200" rtl="0" algn="just">
              <a:spcBef>
                <a:spcPts val="0"/>
              </a:spcBef>
              <a:spcAft>
                <a:spcPts val="0"/>
              </a:spcAft>
              <a:buSzPts val="1800"/>
              <a:buFont typeface="Twentieth Century"/>
              <a:buChar char="●"/>
            </a:pPr>
            <a:r>
              <a:rPr lang="en-IN" sz="1800">
                <a:latin typeface="Twentieth Century"/>
                <a:ea typeface="Twentieth Century"/>
                <a:cs typeface="Twentieth Century"/>
                <a:sym typeface="Twentieth Century"/>
              </a:rPr>
              <a:t>Build a customer support infrastructure that provides appropriate support to users of the churn prediction solution.</a:t>
            </a:r>
            <a:endParaRPr sz="1800">
              <a:latin typeface="Twentieth Century"/>
              <a:ea typeface="Twentieth Century"/>
              <a:cs typeface="Twentieth Century"/>
              <a:sym typeface="Twentieth Century"/>
            </a:endParaRPr>
          </a:p>
          <a:p>
            <a:pPr indent="-342900" lvl="0" marL="457200" rtl="0" algn="just">
              <a:spcBef>
                <a:spcPts val="0"/>
              </a:spcBef>
              <a:spcAft>
                <a:spcPts val="0"/>
              </a:spcAft>
              <a:buSzPts val="1800"/>
              <a:buFont typeface="Twentieth Century"/>
              <a:buChar char="●"/>
            </a:pPr>
            <a:r>
              <a:rPr lang="en-IN" sz="1800">
                <a:latin typeface="Twentieth Century"/>
                <a:ea typeface="Twentieth Century"/>
                <a:cs typeface="Twentieth Century"/>
                <a:sym typeface="Twentieth Century"/>
              </a:rPr>
              <a:t>Evaluate and adjust the solution based on customer feedback and market demand.</a:t>
            </a:r>
            <a:endParaRPr sz="1800">
              <a:latin typeface="Twentieth Century"/>
              <a:ea typeface="Twentieth Century"/>
              <a:cs typeface="Twentieth Century"/>
              <a:sym typeface="Twentieth Century"/>
            </a:endParaRPr>
          </a:p>
          <a:p>
            <a:pPr indent="0" lvl="0" marL="0" rtl="0" algn="just">
              <a:spcBef>
                <a:spcPts val="0"/>
              </a:spcBef>
              <a:spcAft>
                <a:spcPts val="0"/>
              </a:spcAft>
              <a:buNone/>
            </a:pPr>
            <a:r>
              <a:t/>
            </a:r>
            <a:endParaRPr sz="1800">
              <a:latin typeface="Twentieth Century"/>
              <a:ea typeface="Twentieth Century"/>
              <a:cs typeface="Twentieth Century"/>
              <a:sym typeface="Twentieth 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838200" y="165620"/>
            <a:ext cx="10515600" cy="599151"/>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rgbClr val="0C0C0C"/>
              </a:buClr>
              <a:buSzPts val="2500"/>
              <a:buFont typeface="Cambria"/>
              <a:buNone/>
            </a:pPr>
            <a:r>
              <a:rPr b="1" lang="en-IN" sz="2800">
                <a:latin typeface="Cambria"/>
                <a:ea typeface="Cambria"/>
                <a:cs typeface="Cambria"/>
                <a:sym typeface="Cambria"/>
              </a:rPr>
              <a:t>TEAM COMPOSITION AND COMPETENCY AND SKILL SET TO TURN THE INNOVATION/SOLUTION INTO START-UP</a:t>
            </a:r>
            <a:endParaRPr b="1" sz="2800">
              <a:latin typeface="Cambria"/>
              <a:ea typeface="Cambria"/>
              <a:cs typeface="Cambria"/>
              <a:sym typeface="Cambria"/>
            </a:endParaRPr>
          </a:p>
        </p:txBody>
      </p:sp>
      <p:sp>
        <p:nvSpPr>
          <p:cNvPr id="155" name="Google Shape;155;p23"/>
          <p:cNvSpPr txBox="1"/>
          <p:nvPr/>
        </p:nvSpPr>
        <p:spPr>
          <a:xfrm>
            <a:off x="171750" y="1023750"/>
            <a:ext cx="7821600" cy="51717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Font typeface="Twentieth Century"/>
              <a:buChar char="●"/>
            </a:pPr>
            <a:r>
              <a:rPr b="1" lang="en-IN" sz="1800">
                <a:latin typeface="Twentieth Century"/>
                <a:ea typeface="Twentieth Century"/>
                <a:cs typeface="Twentieth Century"/>
                <a:sym typeface="Twentieth Century"/>
              </a:rPr>
              <a:t>Data Scientists:</a:t>
            </a:r>
            <a:endParaRPr b="1" sz="1800">
              <a:latin typeface="Twentieth Century"/>
              <a:ea typeface="Twentieth Century"/>
              <a:cs typeface="Twentieth Century"/>
              <a:sym typeface="Twentieth Century"/>
            </a:endParaRPr>
          </a:p>
          <a:p>
            <a:pPr indent="0" lvl="0" marL="457200" rtl="0" algn="just">
              <a:spcBef>
                <a:spcPts val="0"/>
              </a:spcBef>
              <a:spcAft>
                <a:spcPts val="0"/>
              </a:spcAft>
              <a:buNone/>
            </a:pPr>
            <a:r>
              <a:rPr lang="en-IN" sz="1800">
                <a:latin typeface="Twentieth Century"/>
                <a:ea typeface="Twentieth Century"/>
                <a:cs typeface="Twentieth Century"/>
                <a:sym typeface="Twentieth Century"/>
              </a:rPr>
              <a:t>Expertise in machine learning algorithms and statistical modeling techniques to develop the churn prediction model. Strong knowledge of programming languages such as Python, R, and SQL.</a:t>
            </a:r>
            <a:endParaRPr sz="1800">
              <a:latin typeface="Twentieth Century"/>
              <a:ea typeface="Twentieth Century"/>
              <a:cs typeface="Twentieth Century"/>
              <a:sym typeface="Twentieth Century"/>
            </a:endParaRPr>
          </a:p>
          <a:p>
            <a:pPr indent="-342900" lvl="0" marL="457200" rtl="0" algn="just">
              <a:spcBef>
                <a:spcPts val="0"/>
              </a:spcBef>
              <a:spcAft>
                <a:spcPts val="0"/>
              </a:spcAft>
              <a:buSzPts val="1800"/>
              <a:buFont typeface="Twentieth Century"/>
              <a:buChar char="●"/>
            </a:pPr>
            <a:r>
              <a:rPr b="1" lang="en-IN" sz="1800">
                <a:latin typeface="Twentieth Century"/>
                <a:ea typeface="Twentieth Century"/>
                <a:cs typeface="Twentieth Century"/>
                <a:sym typeface="Twentieth Century"/>
              </a:rPr>
              <a:t>Software Developers:</a:t>
            </a:r>
            <a:endParaRPr b="1" sz="1800">
              <a:latin typeface="Twentieth Century"/>
              <a:ea typeface="Twentieth Century"/>
              <a:cs typeface="Twentieth Century"/>
              <a:sym typeface="Twentieth Century"/>
            </a:endParaRPr>
          </a:p>
          <a:p>
            <a:pPr indent="0" lvl="0" marL="457200" rtl="0" algn="just">
              <a:spcBef>
                <a:spcPts val="0"/>
              </a:spcBef>
              <a:spcAft>
                <a:spcPts val="0"/>
              </a:spcAft>
              <a:buNone/>
            </a:pPr>
            <a:r>
              <a:rPr lang="en-IN" sz="1800">
                <a:latin typeface="Twentieth Century"/>
                <a:ea typeface="Twentieth Century"/>
                <a:cs typeface="Twentieth Century"/>
                <a:sym typeface="Twentieth Century"/>
              </a:rPr>
              <a:t>Experience in building scalable and secure software applications. Familiarity with cloud platforms such as AWS, Google Cloud, or Azure</a:t>
            </a:r>
            <a:endParaRPr sz="1800">
              <a:latin typeface="Twentieth Century"/>
              <a:ea typeface="Twentieth Century"/>
              <a:cs typeface="Twentieth Century"/>
              <a:sym typeface="Twentieth Century"/>
            </a:endParaRPr>
          </a:p>
          <a:p>
            <a:pPr indent="-342900" lvl="0" marL="457200" rtl="0" algn="just">
              <a:spcBef>
                <a:spcPts val="0"/>
              </a:spcBef>
              <a:spcAft>
                <a:spcPts val="0"/>
              </a:spcAft>
              <a:buSzPts val="1800"/>
              <a:buFont typeface="Twentieth Century"/>
              <a:buChar char="●"/>
            </a:pPr>
            <a:r>
              <a:rPr b="1" lang="en-IN" sz="1800">
                <a:latin typeface="Twentieth Century"/>
                <a:ea typeface="Twentieth Century"/>
                <a:cs typeface="Twentieth Century"/>
                <a:sym typeface="Twentieth Century"/>
              </a:rPr>
              <a:t>Business Development Manager:</a:t>
            </a:r>
            <a:endParaRPr b="1" sz="1800">
              <a:latin typeface="Twentieth Century"/>
              <a:ea typeface="Twentieth Century"/>
              <a:cs typeface="Twentieth Century"/>
              <a:sym typeface="Twentieth Century"/>
            </a:endParaRPr>
          </a:p>
          <a:p>
            <a:pPr indent="0" lvl="0" marL="457200" rtl="0" algn="just">
              <a:spcBef>
                <a:spcPts val="0"/>
              </a:spcBef>
              <a:spcAft>
                <a:spcPts val="0"/>
              </a:spcAft>
              <a:buNone/>
            </a:pPr>
            <a:r>
              <a:rPr lang="en-IN" sz="1800">
                <a:latin typeface="Twentieth Century"/>
                <a:ea typeface="Twentieth Century"/>
                <a:cs typeface="Twentieth Century"/>
                <a:sym typeface="Twentieth Century"/>
              </a:rPr>
              <a:t>Ability to develop and execute a sales and marketing strategy to promote the churn prediction solution. Excellent communication and negotiation skills.</a:t>
            </a:r>
            <a:endParaRPr sz="1800">
              <a:latin typeface="Twentieth Century"/>
              <a:ea typeface="Twentieth Century"/>
              <a:cs typeface="Twentieth Century"/>
              <a:sym typeface="Twentieth Century"/>
            </a:endParaRPr>
          </a:p>
          <a:p>
            <a:pPr indent="-342900" lvl="0" marL="457200" rtl="0" algn="just">
              <a:spcBef>
                <a:spcPts val="0"/>
              </a:spcBef>
              <a:spcAft>
                <a:spcPts val="0"/>
              </a:spcAft>
              <a:buSzPts val="1800"/>
              <a:buFont typeface="Twentieth Century"/>
              <a:buChar char="●"/>
            </a:pPr>
            <a:r>
              <a:rPr b="1" lang="en-IN" sz="1800">
                <a:latin typeface="Twentieth Century"/>
                <a:ea typeface="Twentieth Century"/>
                <a:cs typeface="Twentieth Century"/>
                <a:sym typeface="Twentieth Century"/>
              </a:rPr>
              <a:t>Project Manager:</a:t>
            </a:r>
            <a:endParaRPr b="1" sz="1800">
              <a:latin typeface="Twentieth Century"/>
              <a:ea typeface="Twentieth Century"/>
              <a:cs typeface="Twentieth Century"/>
              <a:sym typeface="Twentieth Century"/>
            </a:endParaRPr>
          </a:p>
          <a:p>
            <a:pPr indent="0" lvl="0" marL="457200" rtl="0" algn="just">
              <a:spcBef>
                <a:spcPts val="0"/>
              </a:spcBef>
              <a:spcAft>
                <a:spcPts val="0"/>
              </a:spcAft>
              <a:buNone/>
            </a:pPr>
            <a:r>
              <a:rPr lang="en-IN" sz="1800">
                <a:latin typeface="Twentieth Century"/>
                <a:ea typeface="Twentieth Century"/>
                <a:cs typeface="Twentieth Century"/>
                <a:sym typeface="Twentieth Century"/>
              </a:rPr>
              <a:t>Ability to manage cross-functional teams and ensure timely delivery of milestones. Experience in agile methodologies and project management tools. Strong problem-solving and decision-making skills</a:t>
            </a:r>
            <a:endParaRPr sz="1800">
              <a:latin typeface="Twentieth Century"/>
              <a:ea typeface="Twentieth Century"/>
              <a:cs typeface="Twentieth Century"/>
              <a:sym typeface="Twentieth Century"/>
            </a:endParaRPr>
          </a:p>
          <a:p>
            <a:pPr indent="-342900" lvl="0" marL="457200" rtl="0" algn="just">
              <a:spcBef>
                <a:spcPts val="0"/>
              </a:spcBef>
              <a:spcAft>
                <a:spcPts val="0"/>
              </a:spcAft>
              <a:buSzPts val="1800"/>
              <a:buFont typeface="Twentieth Century"/>
              <a:buChar char="●"/>
            </a:pPr>
            <a:r>
              <a:rPr b="1" lang="en-IN" sz="1800">
                <a:latin typeface="Twentieth Century"/>
                <a:ea typeface="Twentieth Century"/>
                <a:cs typeface="Twentieth Century"/>
                <a:sym typeface="Twentieth Century"/>
              </a:rPr>
              <a:t>UX/UI Designer:</a:t>
            </a:r>
            <a:endParaRPr b="1" sz="1800">
              <a:latin typeface="Twentieth Century"/>
              <a:ea typeface="Twentieth Century"/>
              <a:cs typeface="Twentieth Century"/>
              <a:sym typeface="Twentieth Century"/>
            </a:endParaRPr>
          </a:p>
          <a:p>
            <a:pPr indent="0" lvl="0" marL="457200" rtl="0" algn="just">
              <a:spcBef>
                <a:spcPts val="0"/>
              </a:spcBef>
              <a:spcAft>
                <a:spcPts val="0"/>
              </a:spcAft>
              <a:buNone/>
            </a:pPr>
            <a:r>
              <a:rPr lang="en-IN" sz="1800">
                <a:latin typeface="Twentieth Century"/>
                <a:ea typeface="Twentieth Century"/>
                <a:cs typeface="Twentieth Century"/>
                <a:sym typeface="Twentieth Century"/>
              </a:rPr>
              <a:t>Experience in designing user interfaces and data visualizations that are intuitive and easy to use. Proficiency in design tools such as Sketch, Adobe XD, or Figma.</a:t>
            </a:r>
            <a:endParaRPr sz="1800">
              <a:latin typeface="Twentieth Century"/>
              <a:ea typeface="Twentieth Century"/>
              <a:cs typeface="Twentieth Century"/>
              <a:sym typeface="Twentieth Century"/>
            </a:endParaRPr>
          </a:p>
        </p:txBody>
      </p:sp>
      <p:sp>
        <p:nvSpPr>
          <p:cNvPr id="156" name="Google Shape;156;p23"/>
          <p:cNvSpPr txBox="1"/>
          <p:nvPr/>
        </p:nvSpPr>
        <p:spPr>
          <a:xfrm>
            <a:off x="8125525" y="1023750"/>
            <a:ext cx="3910800" cy="3879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Twentieth Century"/>
              <a:buChar char="❖"/>
            </a:pPr>
            <a:r>
              <a:rPr b="1" lang="en-IN" sz="2000">
                <a:latin typeface="Twentieth Century"/>
                <a:ea typeface="Twentieth Century"/>
                <a:cs typeface="Twentieth Century"/>
                <a:sym typeface="Twentieth Century"/>
              </a:rPr>
              <a:t>Project Manager:-</a:t>
            </a:r>
            <a:r>
              <a:rPr lang="en-IN" sz="2000">
                <a:latin typeface="Twentieth Century"/>
                <a:ea typeface="Twentieth Century"/>
                <a:cs typeface="Twentieth Century"/>
                <a:sym typeface="Twentieth Century"/>
              </a:rPr>
              <a:t> Rishi Bhatt</a:t>
            </a:r>
            <a:endParaRPr sz="2000">
              <a:latin typeface="Twentieth Century"/>
              <a:ea typeface="Twentieth Century"/>
              <a:cs typeface="Twentieth Century"/>
              <a:sym typeface="Twentieth Century"/>
            </a:endParaRPr>
          </a:p>
          <a:p>
            <a:pPr indent="-355600" lvl="0" marL="457200" rtl="0" algn="l">
              <a:spcBef>
                <a:spcPts val="0"/>
              </a:spcBef>
              <a:spcAft>
                <a:spcPts val="0"/>
              </a:spcAft>
              <a:buSzPts val="2000"/>
              <a:buFont typeface="Twentieth Century"/>
              <a:buChar char="❖"/>
            </a:pPr>
            <a:r>
              <a:rPr lang="en-IN" sz="2000">
                <a:latin typeface="Twentieth Century"/>
                <a:ea typeface="Twentieth Century"/>
                <a:cs typeface="Twentieth Century"/>
                <a:sym typeface="Twentieth Century"/>
              </a:rPr>
              <a:t> Data Scientist:- Ashutosh Paikaray and Rishi Bhatt</a:t>
            </a:r>
            <a:endParaRPr sz="2000">
              <a:latin typeface="Twentieth Century"/>
              <a:ea typeface="Twentieth Century"/>
              <a:cs typeface="Twentieth Century"/>
              <a:sym typeface="Twentieth Century"/>
            </a:endParaRPr>
          </a:p>
          <a:p>
            <a:pPr indent="-355600" lvl="0" marL="457200" rtl="0" algn="l">
              <a:spcBef>
                <a:spcPts val="0"/>
              </a:spcBef>
              <a:spcAft>
                <a:spcPts val="0"/>
              </a:spcAft>
              <a:buSzPts val="2000"/>
              <a:buFont typeface="Twentieth Century"/>
              <a:buChar char="❖"/>
            </a:pPr>
            <a:r>
              <a:rPr b="1" lang="en-IN" sz="2000">
                <a:latin typeface="Twentieth Century"/>
                <a:ea typeface="Twentieth Century"/>
                <a:cs typeface="Twentieth Century"/>
                <a:sym typeface="Twentieth Century"/>
              </a:rPr>
              <a:t>Data Engineer:-</a:t>
            </a:r>
            <a:r>
              <a:rPr lang="en-IN" sz="2000">
                <a:latin typeface="Twentieth Century"/>
                <a:ea typeface="Twentieth Century"/>
                <a:cs typeface="Twentieth Century"/>
                <a:sym typeface="Twentieth Century"/>
              </a:rPr>
              <a:t> Ashutosh Paikaray and Abhishek Gupta</a:t>
            </a:r>
            <a:endParaRPr sz="2000">
              <a:latin typeface="Twentieth Century"/>
              <a:ea typeface="Twentieth Century"/>
              <a:cs typeface="Twentieth Century"/>
              <a:sym typeface="Twentieth Century"/>
            </a:endParaRPr>
          </a:p>
          <a:p>
            <a:pPr indent="-355600" lvl="0" marL="457200" rtl="0" algn="l">
              <a:spcBef>
                <a:spcPts val="0"/>
              </a:spcBef>
              <a:spcAft>
                <a:spcPts val="0"/>
              </a:spcAft>
              <a:buSzPts val="2000"/>
              <a:buFont typeface="Twentieth Century"/>
              <a:buChar char="❖"/>
            </a:pPr>
            <a:r>
              <a:rPr b="1" lang="en-IN" sz="2000">
                <a:latin typeface="Twentieth Century"/>
                <a:ea typeface="Twentieth Century"/>
                <a:cs typeface="Twentieth Century"/>
                <a:sym typeface="Twentieth Century"/>
              </a:rPr>
              <a:t>Business Development Manager:-</a:t>
            </a:r>
            <a:r>
              <a:rPr lang="en-IN" sz="2000">
                <a:latin typeface="Twentieth Century"/>
                <a:ea typeface="Twentieth Century"/>
                <a:cs typeface="Twentieth Century"/>
                <a:sym typeface="Twentieth Century"/>
              </a:rPr>
              <a:t> Abhishek Gupta</a:t>
            </a:r>
            <a:endParaRPr sz="2000">
              <a:latin typeface="Twentieth Century"/>
              <a:ea typeface="Twentieth Century"/>
              <a:cs typeface="Twentieth Century"/>
              <a:sym typeface="Twentieth Century"/>
            </a:endParaRPr>
          </a:p>
          <a:p>
            <a:pPr indent="-355600" lvl="0" marL="457200" rtl="0" algn="l">
              <a:spcBef>
                <a:spcPts val="0"/>
              </a:spcBef>
              <a:spcAft>
                <a:spcPts val="0"/>
              </a:spcAft>
              <a:buSzPts val="2000"/>
              <a:buFont typeface="Twentieth Century"/>
              <a:buChar char="❖"/>
            </a:pPr>
            <a:r>
              <a:rPr b="1" lang="en-IN" sz="2000">
                <a:latin typeface="Twentieth Century"/>
                <a:ea typeface="Twentieth Century"/>
                <a:cs typeface="Twentieth Century"/>
                <a:sym typeface="Twentieth Century"/>
              </a:rPr>
              <a:t>S</a:t>
            </a:r>
            <a:r>
              <a:rPr b="1" lang="en-IN" sz="2000">
                <a:latin typeface="Twentieth Century"/>
                <a:ea typeface="Twentieth Century"/>
                <a:cs typeface="Twentieth Century"/>
                <a:sym typeface="Twentieth Century"/>
              </a:rPr>
              <a:t>oftware Engineer:- </a:t>
            </a:r>
            <a:r>
              <a:rPr lang="en-IN" sz="2000">
                <a:latin typeface="Twentieth Century"/>
                <a:ea typeface="Twentieth Century"/>
                <a:cs typeface="Twentieth Century"/>
                <a:sym typeface="Twentieth Century"/>
              </a:rPr>
              <a:t>Prabodh Singh and Saagnik Karmakar</a:t>
            </a:r>
            <a:endParaRPr sz="2000">
              <a:latin typeface="Twentieth Century"/>
              <a:ea typeface="Twentieth Century"/>
              <a:cs typeface="Twentieth Century"/>
              <a:sym typeface="Twentieth Century"/>
            </a:endParaRPr>
          </a:p>
          <a:p>
            <a:pPr indent="-355600" lvl="0" marL="457200" rtl="0" algn="l">
              <a:spcBef>
                <a:spcPts val="0"/>
              </a:spcBef>
              <a:spcAft>
                <a:spcPts val="0"/>
              </a:spcAft>
              <a:buSzPts val="2000"/>
              <a:buFont typeface="Twentieth Century"/>
              <a:buChar char="❖"/>
            </a:pPr>
            <a:r>
              <a:rPr b="1" lang="en-IN" sz="2000">
                <a:latin typeface="Twentieth Century"/>
                <a:ea typeface="Twentieth Century"/>
                <a:cs typeface="Twentieth Century"/>
                <a:sym typeface="Twentieth Century"/>
              </a:rPr>
              <a:t>UX Designer:-</a:t>
            </a:r>
            <a:r>
              <a:rPr lang="en-IN" sz="2000">
                <a:latin typeface="Twentieth Century"/>
                <a:ea typeface="Twentieth Century"/>
                <a:cs typeface="Twentieth Century"/>
                <a:sym typeface="Twentieth Century"/>
              </a:rPr>
              <a:t> Saagnik Karmakar</a:t>
            </a:r>
            <a:endParaRPr sz="2000">
              <a:latin typeface="Twentieth Century"/>
              <a:ea typeface="Twentieth Century"/>
              <a:cs typeface="Twentieth Century"/>
              <a:sym typeface="Twentieth Century"/>
            </a:endParaRPr>
          </a:p>
          <a:p>
            <a:pPr indent="0" lvl="0" marL="457200" rtl="0" algn="l">
              <a:spcBef>
                <a:spcPts val="0"/>
              </a:spcBef>
              <a:spcAft>
                <a:spcPts val="0"/>
              </a:spcAft>
              <a:buNone/>
            </a:pPr>
            <a:r>
              <a:t/>
            </a:r>
            <a:endParaRPr sz="2000">
              <a:latin typeface="Twentieth Century"/>
              <a:ea typeface="Twentieth Century"/>
              <a:cs typeface="Twentieth Century"/>
              <a:sym typeface="Twentieth 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838200" y="165620"/>
            <a:ext cx="10515600" cy="599151"/>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0C0C0C"/>
              </a:buClr>
              <a:buSzPts val="2500"/>
              <a:buFont typeface="Cambria"/>
              <a:buNone/>
            </a:pPr>
            <a:r>
              <a:rPr lang="en-IN" sz="2500">
                <a:latin typeface="Cambria"/>
                <a:ea typeface="Cambria"/>
                <a:cs typeface="Cambria"/>
                <a:sym typeface="Cambria"/>
              </a:rPr>
              <a:t>PHOTOGRAPHS: TEAM </a:t>
            </a:r>
            <a:endParaRPr sz="2500">
              <a:latin typeface="Cambria"/>
              <a:ea typeface="Cambria"/>
              <a:cs typeface="Cambria"/>
              <a:sym typeface="Cambria"/>
            </a:endParaRPr>
          </a:p>
        </p:txBody>
      </p:sp>
      <p:pic>
        <p:nvPicPr>
          <p:cNvPr id="162" name="Google Shape;162;p24"/>
          <p:cNvPicPr preferRelativeResize="0"/>
          <p:nvPr/>
        </p:nvPicPr>
        <p:blipFill>
          <a:blip r:embed="rId3">
            <a:alphaModFix/>
          </a:blip>
          <a:stretch>
            <a:fillRect/>
          </a:stretch>
        </p:blipFill>
        <p:spPr>
          <a:xfrm>
            <a:off x="114000" y="920700"/>
            <a:ext cx="1920176" cy="2371749"/>
          </a:xfrm>
          <a:prstGeom prst="rect">
            <a:avLst/>
          </a:prstGeom>
          <a:noFill/>
          <a:ln>
            <a:noFill/>
          </a:ln>
        </p:spPr>
      </p:pic>
      <p:pic>
        <p:nvPicPr>
          <p:cNvPr id="163" name="Google Shape;163;p24"/>
          <p:cNvPicPr preferRelativeResize="0"/>
          <p:nvPr/>
        </p:nvPicPr>
        <p:blipFill>
          <a:blip r:embed="rId4">
            <a:alphaModFix/>
          </a:blip>
          <a:stretch>
            <a:fillRect/>
          </a:stretch>
        </p:blipFill>
        <p:spPr>
          <a:xfrm>
            <a:off x="2236175" y="834550"/>
            <a:ext cx="2313425" cy="2544049"/>
          </a:xfrm>
          <a:prstGeom prst="rect">
            <a:avLst/>
          </a:prstGeom>
          <a:noFill/>
          <a:ln>
            <a:noFill/>
          </a:ln>
        </p:spPr>
      </p:pic>
      <p:pic>
        <p:nvPicPr>
          <p:cNvPr id="164" name="Google Shape;164;p24"/>
          <p:cNvPicPr preferRelativeResize="0"/>
          <p:nvPr/>
        </p:nvPicPr>
        <p:blipFill>
          <a:blip r:embed="rId5">
            <a:alphaModFix/>
          </a:blip>
          <a:stretch>
            <a:fillRect/>
          </a:stretch>
        </p:blipFill>
        <p:spPr>
          <a:xfrm>
            <a:off x="4751600" y="853698"/>
            <a:ext cx="1920174" cy="2505772"/>
          </a:xfrm>
          <a:prstGeom prst="rect">
            <a:avLst/>
          </a:prstGeom>
          <a:noFill/>
          <a:ln>
            <a:noFill/>
          </a:ln>
        </p:spPr>
      </p:pic>
      <p:pic>
        <p:nvPicPr>
          <p:cNvPr id="165" name="Google Shape;165;p24"/>
          <p:cNvPicPr preferRelativeResize="0"/>
          <p:nvPr/>
        </p:nvPicPr>
        <p:blipFill>
          <a:blip r:embed="rId6">
            <a:alphaModFix/>
          </a:blip>
          <a:stretch>
            <a:fillRect/>
          </a:stretch>
        </p:blipFill>
        <p:spPr>
          <a:xfrm>
            <a:off x="7023300" y="851050"/>
            <a:ext cx="1920175" cy="2511054"/>
          </a:xfrm>
          <a:prstGeom prst="rect">
            <a:avLst/>
          </a:prstGeom>
          <a:noFill/>
          <a:ln>
            <a:noFill/>
          </a:ln>
        </p:spPr>
      </p:pic>
      <p:sp>
        <p:nvSpPr>
          <p:cNvPr id="166" name="Google Shape;166;p24"/>
          <p:cNvSpPr txBox="1"/>
          <p:nvPr/>
        </p:nvSpPr>
        <p:spPr>
          <a:xfrm>
            <a:off x="256138" y="3523000"/>
            <a:ext cx="1635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Twentieth Century"/>
                <a:ea typeface="Twentieth Century"/>
                <a:cs typeface="Twentieth Century"/>
                <a:sym typeface="Twentieth Century"/>
              </a:rPr>
              <a:t>RISHI BHATT</a:t>
            </a:r>
            <a:endParaRPr sz="2000">
              <a:latin typeface="Twentieth Century"/>
              <a:ea typeface="Twentieth Century"/>
              <a:cs typeface="Twentieth Century"/>
              <a:sym typeface="Twentieth Century"/>
            </a:endParaRPr>
          </a:p>
        </p:txBody>
      </p:sp>
      <p:sp>
        <p:nvSpPr>
          <p:cNvPr id="167" name="Google Shape;167;p24"/>
          <p:cNvSpPr txBox="1"/>
          <p:nvPr/>
        </p:nvSpPr>
        <p:spPr>
          <a:xfrm>
            <a:off x="4657038" y="3605625"/>
            <a:ext cx="2109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2000">
                <a:latin typeface="Twentieth Century"/>
                <a:ea typeface="Twentieth Century"/>
                <a:cs typeface="Twentieth Century"/>
                <a:sym typeface="Twentieth Century"/>
              </a:rPr>
              <a:t>ASHUTOSH PAIKARAY</a:t>
            </a:r>
            <a:endParaRPr sz="2000">
              <a:latin typeface="Twentieth Century"/>
              <a:ea typeface="Twentieth Century"/>
              <a:cs typeface="Twentieth Century"/>
              <a:sym typeface="Twentieth Century"/>
            </a:endParaRPr>
          </a:p>
        </p:txBody>
      </p:sp>
      <p:sp>
        <p:nvSpPr>
          <p:cNvPr id="168" name="Google Shape;168;p24"/>
          <p:cNvSpPr txBox="1"/>
          <p:nvPr/>
        </p:nvSpPr>
        <p:spPr>
          <a:xfrm>
            <a:off x="2338238" y="3605625"/>
            <a:ext cx="2109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Twentieth Century"/>
                <a:ea typeface="Twentieth Century"/>
                <a:cs typeface="Twentieth Century"/>
                <a:sym typeface="Twentieth Century"/>
              </a:rPr>
              <a:t>ABHISHEK GUPTA</a:t>
            </a:r>
            <a:endParaRPr sz="2000">
              <a:latin typeface="Twentieth Century"/>
              <a:ea typeface="Twentieth Century"/>
              <a:cs typeface="Twentieth Century"/>
              <a:sym typeface="Twentieth Century"/>
            </a:endParaRPr>
          </a:p>
        </p:txBody>
      </p:sp>
      <p:sp>
        <p:nvSpPr>
          <p:cNvPr id="169" name="Google Shape;169;p24"/>
          <p:cNvSpPr txBox="1"/>
          <p:nvPr/>
        </p:nvSpPr>
        <p:spPr>
          <a:xfrm>
            <a:off x="6928738" y="3605625"/>
            <a:ext cx="2109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2000">
                <a:latin typeface="Twentieth Century"/>
                <a:ea typeface="Twentieth Century"/>
                <a:cs typeface="Twentieth Century"/>
                <a:sym typeface="Twentieth Century"/>
              </a:rPr>
              <a:t>SAAGNIK KARMAKAR</a:t>
            </a:r>
            <a:endParaRPr sz="2000">
              <a:latin typeface="Twentieth Century"/>
              <a:ea typeface="Twentieth Century"/>
              <a:cs typeface="Twentieth Century"/>
              <a:sym typeface="Twentieth Century"/>
            </a:endParaRPr>
          </a:p>
        </p:txBody>
      </p:sp>
      <p:pic>
        <p:nvPicPr>
          <p:cNvPr id="170" name="Google Shape;170;p24"/>
          <p:cNvPicPr preferRelativeResize="0"/>
          <p:nvPr/>
        </p:nvPicPr>
        <p:blipFill>
          <a:blip r:embed="rId7">
            <a:alphaModFix/>
          </a:blip>
          <a:stretch>
            <a:fillRect/>
          </a:stretch>
        </p:blipFill>
        <p:spPr>
          <a:xfrm>
            <a:off x="9190450" y="917175"/>
            <a:ext cx="2109300" cy="2371749"/>
          </a:xfrm>
          <a:prstGeom prst="rect">
            <a:avLst/>
          </a:prstGeom>
          <a:noFill/>
          <a:ln>
            <a:noFill/>
          </a:ln>
        </p:spPr>
      </p:pic>
      <p:sp>
        <p:nvSpPr>
          <p:cNvPr id="171" name="Google Shape;171;p24"/>
          <p:cNvSpPr txBox="1"/>
          <p:nvPr/>
        </p:nvSpPr>
        <p:spPr>
          <a:xfrm>
            <a:off x="9200450" y="3605625"/>
            <a:ext cx="2109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Twentieth Century"/>
                <a:ea typeface="Twentieth Century"/>
                <a:cs typeface="Twentieth Century"/>
                <a:sym typeface="Twentieth Century"/>
              </a:rPr>
              <a:t>PRABODH SINGH</a:t>
            </a:r>
            <a:endParaRPr sz="2000">
              <a:latin typeface="Twentieth Century"/>
              <a:ea typeface="Twentieth Century"/>
              <a:cs typeface="Twentieth Century"/>
              <a:sym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489065" y="2726575"/>
            <a:ext cx="10515600" cy="1961802"/>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0C0C0C"/>
              </a:buClr>
              <a:buSzPts val="5000"/>
              <a:buFont typeface="Cambria"/>
              <a:buNone/>
            </a:pPr>
            <a:r>
              <a:rPr lang="en-IN">
                <a:latin typeface="Cambria"/>
                <a:ea typeface="Cambria"/>
                <a:cs typeface="Cambria"/>
                <a:sym typeface="Cambria"/>
              </a:rPr>
              <a:t>THANK YOU</a:t>
            </a:r>
            <a:endParaRPr>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838200" y="165627"/>
            <a:ext cx="10515600" cy="817800"/>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0C0C0C"/>
              </a:buClr>
              <a:buSzPts val="2500"/>
              <a:buFont typeface="Cambria"/>
              <a:buNone/>
            </a:pPr>
            <a:r>
              <a:rPr b="1" lang="en-IN" sz="2700">
                <a:latin typeface="Cambria"/>
                <a:ea typeface="Cambria"/>
                <a:cs typeface="Cambria"/>
                <a:sym typeface="Cambria"/>
              </a:rPr>
              <a:t>PROBLEM/PAIN POINT/OPPORTUNITY IDENTIFIED</a:t>
            </a:r>
            <a:endParaRPr b="1" sz="2700">
              <a:latin typeface="Cambria"/>
              <a:ea typeface="Cambria"/>
              <a:cs typeface="Cambria"/>
              <a:sym typeface="Cambria"/>
            </a:endParaRPr>
          </a:p>
        </p:txBody>
      </p:sp>
      <p:sp>
        <p:nvSpPr>
          <p:cNvPr id="100" name="Google Shape;100;p14"/>
          <p:cNvSpPr txBox="1"/>
          <p:nvPr>
            <p:ph idx="1" type="body"/>
          </p:nvPr>
        </p:nvSpPr>
        <p:spPr>
          <a:xfrm>
            <a:off x="777250" y="1336400"/>
            <a:ext cx="5241300" cy="5315100"/>
          </a:xfrm>
          <a:prstGeom prst="rect">
            <a:avLst/>
          </a:prstGeom>
          <a:noFill/>
          <a:ln>
            <a:noFill/>
          </a:ln>
        </p:spPr>
        <p:txBody>
          <a:bodyPr anchorCtr="0" anchor="t" bIns="45700" lIns="45700" spcFirstLastPara="1" rIns="45700" wrap="square" tIns="45700">
            <a:normAutofit fontScale="92500" lnSpcReduction="10000"/>
          </a:bodyPr>
          <a:lstStyle/>
          <a:p>
            <a:pPr indent="0" lvl="0" marL="0" rtl="0" algn="ctr">
              <a:lnSpc>
                <a:spcPct val="115000"/>
              </a:lnSpc>
              <a:spcBef>
                <a:spcPts val="0"/>
              </a:spcBef>
              <a:spcAft>
                <a:spcPts val="0"/>
              </a:spcAft>
              <a:buSzPct val="81818"/>
              <a:buNone/>
            </a:pPr>
            <a:r>
              <a:rPr b="1" lang="en-IN"/>
              <a:t>PROBLEM/PAIN POINT IDENTIFIED</a:t>
            </a:r>
            <a:endParaRPr b="1"/>
          </a:p>
          <a:p>
            <a:pPr indent="-334327" lvl="0" marL="457200" rtl="0" algn="just">
              <a:lnSpc>
                <a:spcPct val="115000"/>
              </a:lnSpc>
              <a:spcBef>
                <a:spcPts val="0"/>
              </a:spcBef>
              <a:spcAft>
                <a:spcPts val="0"/>
              </a:spcAft>
              <a:buSzPct val="81818"/>
              <a:buChar char="●"/>
            </a:pPr>
            <a:r>
              <a:rPr b="1" lang="en-IN"/>
              <a:t>Data Quality:-</a:t>
            </a:r>
            <a:r>
              <a:rPr lang="en-IN"/>
              <a:t> Inaccurate, incomplete data or outdated data</a:t>
            </a:r>
            <a:endParaRPr/>
          </a:p>
          <a:p>
            <a:pPr indent="-334327" lvl="0" marL="457200" rtl="0" algn="just">
              <a:lnSpc>
                <a:spcPct val="115000"/>
              </a:lnSpc>
              <a:spcBef>
                <a:spcPts val="0"/>
              </a:spcBef>
              <a:spcAft>
                <a:spcPts val="0"/>
              </a:spcAft>
              <a:buSzPct val="81818"/>
              <a:buChar char="●"/>
            </a:pPr>
            <a:r>
              <a:rPr b="1" lang="en-IN"/>
              <a:t>Data Integration:-</a:t>
            </a:r>
            <a:r>
              <a:rPr lang="en-IN"/>
              <a:t> Integrating data from different sources</a:t>
            </a:r>
            <a:endParaRPr/>
          </a:p>
          <a:p>
            <a:pPr indent="-334327" lvl="0" marL="457200" rtl="0" algn="just">
              <a:lnSpc>
                <a:spcPct val="115000"/>
              </a:lnSpc>
              <a:spcBef>
                <a:spcPts val="0"/>
              </a:spcBef>
              <a:spcAft>
                <a:spcPts val="0"/>
              </a:spcAft>
              <a:buSzPct val="81818"/>
              <a:buChar char="●"/>
            </a:pPr>
            <a:r>
              <a:rPr b="1" lang="en-IN"/>
              <a:t>Feature Selection:-</a:t>
            </a:r>
            <a:r>
              <a:rPr lang="en-IN"/>
              <a:t> Identifying right feature for churning data </a:t>
            </a:r>
            <a:endParaRPr/>
          </a:p>
          <a:p>
            <a:pPr indent="-334327" lvl="0" marL="457200" rtl="0" algn="just">
              <a:lnSpc>
                <a:spcPct val="115000"/>
              </a:lnSpc>
              <a:spcBef>
                <a:spcPts val="0"/>
              </a:spcBef>
              <a:spcAft>
                <a:spcPts val="0"/>
              </a:spcAft>
              <a:buSzPct val="81818"/>
              <a:buChar char="●"/>
            </a:pPr>
            <a:r>
              <a:rPr b="1" lang="en-IN"/>
              <a:t>Imbalanced data:-</a:t>
            </a:r>
            <a:r>
              <a:rPr lang="en-IN"/>
              <a:t> Due to higher number of non-churn customers than churn customers, churn data maybe </a:t>
            </a:r>
            <a:r>
              <a:rPr lang="en-IN"/>
              <a:t>imbalance</a:t>
            </a:r>
            <a:r>
              <a:rPr lang="en-IN"/>
              <a:t>.</a:t>
            </a:r>
            <a:endParaRPr/>
          </a:p>
          <a:p>
            <a:pPr indent="-334327" lvl="0" marL="457200" rtl="0" algn="just">
              <a:lnSpc>
                <a:spcPct val="115000"/>
              </a:lnSpc>
              <a:spcBef>
                <a:spcPts val="0"/>
              </a:spcBef>
              <a:spcAft>
                <a:spcPts val="0"/>
              </a:spcAft>
              <a:buSzPct val="81818"/>
              <a:buChar char="●"/>
            </a:pPr>
            <a:r>
              <a:rPr b="1" lang="en-IN"/>
              <a:t>Model performance:-</a:t>
            </a:r>
            <a:r>
              <a:rPr lang="en-IN"/>
              <a:t> Selecting proper ML model for data classification.</a:t>
            </a:r>
            <a:endParaRPr/>
          </a:p>
          <a:p>
            <a:pPr indent="-334327" lvl="0" marL="457200" rtl="0" algn="just">
              <a:lnSpc>
                <a:spcPct val="115000"/>
              </a:lnSpc>
              <a:spcBef>
                <a:spcPts val="0"/>
              </a:spcBef>
              <a:spcAft>
                <a:spcPts val="0"/>
              </a:spcAft>
              <a:buSzPct val="81818"/>
              <a:buChar char="●"/>
            </a:pPr>
            <a:r>
              <a:rPr b="1" lang="en-IN"/>
              <a:t>Interpretability:-</a:t>
            </a:r>
            <a:r>
              <a:rPr lang="en-IN"/>
              <a:t> Interpreting the results of the machine learning model and identifying the reasons behind churn can be a pain point.</a:t>
            </a:r>
            <a:endParaRPr/>
          </a:p>
          <a:p>
            <a:pPr indent="0" lvl="0" marL="457200" rtl="0" algn="l">
              <a:lnSpc>
                <a:spcPct val="90000"/>
              </a:lnSpc>
              <a:spcBef>
                <a:spcPts val="0"/>
              </a:spcBef>
              <a:spcAft>
                <a:spcPts val="0"/>
              </a:spcAft>
              <a:buNone/>
            </a:pPr>
            <a:r>
              <a:t/>
            </a:r>
            <a:endParaRPr/>
          </a:p>
        </p:txBody>
      </p:sp>
      <p:sp>
        <p:nvSpPr>
          <p:cNvPr id="101" name="Google Shape;101;p14"/>
          <p:cNvSpPr txBox="1"/>
          <p:nvPr/>
        </p:nvSpPr>
        <p:spPr>
          <a:xfrm>
            <a:off x="6337650" y="1336400"/>
            <a:ext cx="5697300" cy="634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IN" sz="2000">
                <a:latin typeface="Twentieth Century"/>
                <a:ea typeface="Twentieth Century"/>
                <a:cs typeface="Twentieth Century"/>
                <a:sym typeface="Twentieth Century"/>
              </a:rPr>
              <a:t>OPPORTUNITY IDENTFIED</a:t>
            </a:r>
            <a:endParaRPr b="1" sz="2000">
              <a:latin typeface="Twentieth Century"/>
              <a:ea typeface="Twentieth Century"/>
              <a:cs typeface="Twentieth Century"/>
              <a:sym typeface="Twentieth Century"/>
            </a:endParaRPr>
          </a:p>
          <a:p>
            <a:pPr indent="-355600" lvl="0" marL="457200" rtl="0" algn="just">
              <a:spcBef>
                <a:spcPts val="0"/>
              </a:spcBef>
              <a:spcAft>
                <a:spcPts val="0"/>
              </a:spcAft>
              <a:buSzPts val="2000"/>
              <a:buFont typeface="Twentieth Century"/>
              <a:buChar char="●"/>
            </a:pPr>
            <a:r>
              <a:rPr b="1" lang="en-IN" sz="2000">
                <a:latin typeface="Twentieth Century"/>
                <a:ea typeface="Twentieth Century"/>
                <a:cs typeface="Twentieth Century"/>
                <a:sym typeface="Twentieth Century"/>
              </a:rPr>
              <a:t>Proactive customer churn:-</a:t>
            </a:r>
            <a:r>
              <a:rPr lang="en-IN" sz="2000">
                <a:latin typeface="Twentieth Century"/>
                <a:ea typeface="Twentieth Century"/>
                <a:cs typeface="Twentieth Century"/>
                <a:sym typeface="Twentieth Century"/>
              </a:rPr>
              <a:t> Predict which customers are at risk of churn and taking proactive steps to retain them.</a:t>
            </a:r>
            <a:endParaRPr sz="2000">
              <a:latin typeface="Twentieth Century"/>
              <a:ea typeface="Twentieth Century"/>
              <a:cs typeface="Twentieth Century"/>
              <a:sym typeface="Twentieth Century"/>
            </a:endParaRPr>
          </a:p>
          <a:p>
            <a:pPr indent="-355600" lvl="0" marL="457200" rtl="0" algn="just">
              <a:spcBef>
                <a:spcPts val="0"/>
              </a:spcBef>
              <a:spcAft>
                <a:spcPts val="0"/>
              </a:spcAft>
              <a:buSzPts val="2000"/>
              <a:buFont typeface="Twentieth Century"/>
              <a:buChar char="●"/>
            </a:pPr>
            <a:r>
              <a:rPr b="1" lang="en-IN" sz="2000">
                <a:latin typeface="Twentieth Century"/>
                <a:ea typeface="Twentieth Century"/>
                <a:cs typeface="Twentieth Century"/>
                <a:sym typeface="Twentieth Century"/>
              </a:rPr>
              <a:t>Cost Savings:-</a:t>
            </a:r>
            <a:r>
              <a:rPr lang="en-IN" sz="2000">
                <a:latin typeface="Twentieth Century"/>
                <a:ea typeface="Twentieth Century"/>
                <a:cs typeface="Twentieth Century"/>
                <a:sym typeface="Twentieth Century"/>
              </a:rPr>
              <a:t> Save money on marketing and customer acquisition costs.</a:t>
            </a:r>
            <a:endParaRPr sz="2000">
              <a:latin typeface="Twentieth Century"/>
              <a:ea typeface="Twentieth Century"/>
              <a:cs typeface="Twentieth Century"/>
              <a:sym typeface="Twentieth Century"/>
            </a:endParaRPr>
          </a:p>
          <a:p>
            <a:pPr indent="-355600" lvl="0" marL="457200" rtl="0" algn="just">
              <a:spcBef>
                <a:spcPts val="0"/>
              </a:spcBef>
              <a:spcAft>
                <a:spcPts val="0"/>
              </a:spcAft>
              <a:buSzPts val="2000"/>
              <a:buFont typeface="Twentieth Century"/>
              <a:buChar char="●"/>
            </a:pPr>
            <a:r>
              <a:rPr b="1" lang="en-IN" sz="2000">
                <a:latin typeface="Twentieth Century"/>
                <a:ea typeface="Twentieth Century"/>
                <a:cs typeface="Twentieth Century"/>
                <a:sym typeface="Twentieth Century"/>
              </a:rPr>
              <a:t>Improve Customer Satisfaction:-</a:t>
            </a:r>
            <a:r>
              <a:rPr lang="en-IN" sz="2000">
                <a:latin typeface="Twentieth Century"/>
                <a:ea typeface="Twentieth Century"/>
                <a:cs typeface="Twentieth Century"/>
                <a:sym typeface="Twentieth Century"/>
              </a:rPr>
              <a:t> By taking proactive measures for reducing  risk of churn, customer satisfaction and loyalty can be </a:t>
            </a:r>
            <a:r>
              <a:rPr lang="en-IN" sz="2000">
                <a:latin typeface="Twentieth Century"/>
                <a:ea typeface="Twentieth Century"/>
                <a:cs typeface="Twentieth Century"/>
                <a:sym typeface="Twentieth Century"/>
              </a:rPr>
              <a:t>increased</a:t>
            </a:r>
            <a:r>
              <a:rPr lang="en-IN" sz="2000">
                <a:latin typeface="Twentieth Century"/>
                <a:ea typeface="Twentieth Century"/>
                <a:cs typeface="Twentieth Century"/>
                <a:sym typeface="Twentieth Century"/>
              </a:rPr>
              <a:t>.</a:t>
            </a:r>
            <a:endParaRPr sz="2000">
              <a:latin typeface="Twentieth Century"/>
              <a:ea typeface="Twentieth Century"/>
              <a:cs typeface="Twentieth Century"/>
              <a:sym typeface="Twentieth Century"/>
            </a:endParaRPr>
          </a:p>
          <a:p>
            <a:pPr indent="-355600" lvl="0" marL="457200" rtl="0" algn="just">
              <a:spcBef>
                <a:spcPts val="0"/>
              </a:spcBef>
              <a:spcAft>
                <a:spcPts val="0"/>
              </a:spcAft>
              <a:buSzPts val="2000"/>
              <a:buFont typeface="Twentieth Century"/>
              <a:buChar char="●"/>
            </a:pPr>
            <a:r>
              <a:rPr b="1" lang="en-IN" sz="2000">
                <a:latin typeface="Twentieth Century"/>
                <a:ea typeface="Twentieth Century"/>
                <a:cs typeface="Twentieth Century"/>
                <a:sym typeface="Twentieth Century"/>
              </a:rPr>
              <a:t>Data-driven decision making:-</a:t>
            </a:r>
            <a:r>
              <a:rPr lang="en-IN" sz="2000">
                <a:latin typeface="Twentieth Century"/>
                <a:ea typeface="Twentieth Century"/>
                <a:cs typeface="Twentieth Century"/>
                <a:sym typeface="Twentieth Century"/>
              </a:rPr>
              <a:t> Prediction model will depict better customer behavior and preferences which will lead to better future business decisions.</a:t>
            </a:r>
            <a:endParaRPr sz="2000">
              <a:latin typeface="Twentieth Century"/>
              <a:ea typeface="Twentieth Century"/>
              <a:cs typeface="Twentieth Century"/>
              <a:sym typeface="Twentieth Century"/>
            </a:endParaRPr>
          </a:p>
          <a:p>
            <a:pPr indent="-355600" lvl="0" marL="457200" rtl="0" algn="just">
              <a:spcBef>
                <a:spcPts val="0"/>
              </a:spcBef>
              <a:spcAft>
                <a:spcPts val="0"/>
              </a:spcAft>
              <a:buSzPts val="2000"/>
              <a:buFont typeface="Twentieth Century"/>
              <a:buChar char="●"/>
            </a:pPr>
            <a:r>
              <a:rPr b="1" lang="en-IN" sz="2000">
                <a:latin typeface="Twentieth Century"/>
                <a:ea typeface="Twentieth Century"/>
                <a:cs typeface="Twentieth Century"/>
                <a:sym typeface="Twentieth Century"/>
              </a:rPr>
              <a:t>Personalization:-</a:t>
            </a:r>
            <a:r>
              <a:rPr lang="en-IN" sz="2000">
                <a:latin typeface="Twentieth Century"/>
                <a:ea typeface="Twentieth Century"/>
                <a:cs typeface="Twentieth Century"/>
                <a:sym typeface="Twentieth Century"/>
              </a:rPr>
              <a:t> The model can help the company personalize its services to better meet the needs of individual customers.</a:t>
            </a:r>
            <a:endParaRPr sz="2000">
              <a:latin typeface="Twentieth Century"/>
              <a:ea typeface="Twentieth Century"/>
              <a:cs typeface="Twentieth Century"/>
              <a:sym typeface="Twentieth Century"/>
            </a:endParaRPr>
          </a:p>
          <a:p>
            <a:pPr indent="0" lvl="0" marL="0" rtl="0" algn="just">
              <a:spcBef>
                <a:spcPts val="0"/>
              </a:spcBef>
              <a:spcAft>
                <a:spcPts val="0"/>
              </a:spcAft>
              <a:buNone/>
            </a:pPr>
            <a:r>
              <a:t/>
            </a:r>
            <a:endParaRPr b="1" sz="2000">
              <a:latin typeface="Twentieth Century"/>
              <a:ea typeface="Twentieth Century"/>
              <a:cs typeface="Twentieth Century"/>
              <a:sym typeface="Twentieth Century"/>
            </a:endParaRPr>
          </a:p>
          <a:p>
            <a:pPr indent="0" lvl="0" marL="0" rtl="0" algn="just">
              <a:spcBef>
                <a:spcPts val="0"/>
              </a:spcBef>
              <a:spcAft>
                <a:spcPts val="0"/>
              </a:spcAft>
              <a:buNone/>
            </a:pPr>
            <a:r>
              <a:t/>
            </a:r>
            <a:endParaRPr b="1" sz="2000">
              <a:latin typeface="Twentieth Century"/>
              <a:ea typeface="Twentieth Century"/>
              <a:cs typeface="Twentieth Century"/>
              <a:sym typeface="Twentieth Century"/>
            </a:endParaRPr>
          </a:p>
          <a:p>
            <a:pPr indent="0" lvl="0" marL="0" rtl="0" algn="just">
              <a:spcBef>
                <a:spcPts val="0"/>
              </a:spcBef>
              <a:spcAft>
                <a:spcPts val="0"/>
              </a:spcAft>
              <a:buNone/>
            </a:pPr>
            <a:r>
              <a:t/>
            </a:r>
            <a:endParaRPr b="1" sz="2000">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986250" y="592450"/>
            <a:ext cx="10515600" cy="1120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C0C0C"/>
              </a:buClr>
              <a:buSzPts val="2500"/>
              <a:buFont typeface="Cambria"/>
              <a:buNone/>
            </a:pPr>
            <a:r>
              <a:rPr b="1" lang="en-IN" sz="2500">
                <a:latin typeface="Cambria"/>
                <a:ea typeface="Cambria"/>
                <a:cs typeface="Cambria"/>
                <a:sym typeface="Cambria"/>
              </a:rPr>
              <a:t>THE SOLUTION/ INNOVATION TO ADDRESS THE PROBLEM/OPPORTUNITY IDENTIFIED</a:t>
            </a:r>
            <a:endParaRPr b="1" sz="2500">
              <a:latin typeface="Cambria"/>
              <a:ea typeface="Cambria"/>
              <a:cs typeface="Cambria"/>
              <a:sym typeface="Cambria"/>
            </a:endParaRPr>
          </a:p>
          <a:p>
            <a:pPr indent="0" lvl="0" marL="0" rtl="0" algn="l">
              <a:lnSpc>
                <a:spcPct val="80000"/>
              </a:lnSpc>
              <a:spcBef>
                <a:spcPts val="0"/>
              </a:spcBef>
              <a:spcAft>
                <a:spcPts val="0"/>
              </a:spcAft>
              <a:buClr>
                <a:srgbClr val="0C0C0C"/>
              </a:buClr>
              <a:buSzPts val="2500"/>
              <a:buFont typeface="Cambria"/>
              <a:buNone/>
            </a:pPr>
            <a:r>
              <a:t/>
            </a:r>
            <a:endParaRPr b="1" sz="2500">
              <a:latin typeface="Cambria"/>
              <a:ea typeface="Cambria"/>
              <a:cs typeface="Cambria"/>
              <a:sym typeface="Cambria"/>
            </a:endParaRPr>
          </a:p>
        </p:txBody>
      </p:sp>
      <p:sp>
        <p:nvSpPr>
          <p:cNvPr id="107" name="Google Shape;107;p15"/>
          <p:cNvSpPr txBox="1"/>
          <p:nvPr/>
        </p:nvSpPr>
        <p:spPr>
          <a:xfrm>
            <a:off x="877300" y="1712950"/>
            <a:ext cx="11045700" cy="4710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Twentieth Century"/>
              <a:ea typeface="Twentieth Century"/>
              <a:cs typeface="Twentieth Century"/>
              <a:sym typeface="Twentieth Century"/>
            </a:endParaRPr>
          </a:p>
          <a:p>
            <a:pPr indent="-355600" lvl="0" marL="457200" rtl="0" algn="just">
              <a:spcBef>
                <a:spcPts val="0"/>
              </a:spcBef>
              <a:spcAft>
                <a:spcPts val="0"/>
              </a:spcAft>
              <a:buSzPts val="2000"/>
              <a:buFont typeface="Twentieth Century"/>
              <a:buChar char="●"/>
            </a:pPr>
            <a:r>
              <a:rPr lang="en-IN" sz="2000">
                <a:latin typeface="Twentieth Century"/>
                <a:ea typeface="Twentieth Century"/>
                <a:cs typeface="Twentieth Century"/>
                <a:sym typeface="Twentieth Century"/>
              </a:rPr>
              <a:t>The solution to address the problem of customer churn for a telecom company is to </a:t>
            </a:r>
            <a:r>
              <a:rPr b="1" lang="en-IN" sz="2000">
                <a:latin typeface="Twentieth Century"/>
                <a:ea typeface="Twentieth Century"/>
                <a:cs typeface="Twentieth Century"/>
                <a:sym typeface="Twentieth Century"/>
              </a:rPr>
              <a:t>implement a machine learning model</a:t>
            </a:r>
            <a:r>
              <a:rPr lang="en-IN" sz="2000">
                <a:latin typeface="Twentieth Century"/>
                <a:ea typeface="Twentieth Century"/>
                <a:cs typeface="Twentieth Century"/>
                <a:sym typeface="Twentieth Century"/>
              </a:rPr>
              <a:t> that predicts which customers are at risk of churn.</a:t>
            </a:r>
            <a:endParaRPr sz="2000">
              <a:latin typeface="Twentieth Century"/>
              <a:ea typeface="Twentieth Century"/>
              <a:cs typeface="Twentieth Century"/>
              <a:sym typeface="Twentieth Century"/>
            </a:endParaRPr>
          </a:p>
          <a:p>
            <a:pPr indent="-355600" lvl="0" marL="457200" rtl="0" algn="just">
              <a:spcBef>
                <a:spcPts val="0"/>
              </a:spcBef>
              <a:spcAft>
                <a:spcPts val="0"/>
              </a:spcAft>
              <a:buSzPts val="2000"/>
              <a:buFont typeface="Twentieth Century"/>
              <a:buChar char="●"/>
            </a:pPr>
            <a:r>
              <a:rPr lang="en-IN" sz="2000">
                <a:latin typeface="Twentieth Century"/>
                <a:ea typeface="Twentieth Century"/>
                <a:cs typeface="Twentieth Century"/>
                <a:sym typeface="Twentieth Century"/>
              </a:rPr>
              <a:t>The innovation lies in the use of </a:t>
            </a:r>
            <a:r>
              <a:rPr b="1" lang="en-IN" sz="2000">
                <a:latin typeface="Twentieth Century"/>
                <a:ea typeface="Twentieth Century"/>
                <a:cs typeface="Twentieth Century"/>
                <a:sym typeface="Twentieth Century"/>
              </a:rPr>
              <a:t>machine learning algorithms</a:t>
            </a:r>
            <a:r>
              <a:rPr lang="en-IN" sz="2000">
                <a:latin typeface="Twentieth Century"/>
                <a:ea typeface="Twentieth Century"/>
                <a:cs typeface="Twentieth Century"/>
                <a:sym typeface="Twentieth Century"/>
              </a:rPr>
              <a:t>, which can analyze large amounts of customer data and provide insights into customer behavior and preferences.</a:t>
            </a:r>
            <a:endParaRPr sz="2000">
              <a:latin typeface="Twentieth Century"/>
              <a:ea typeface="Twentieth Century"/>
              <a:cs typeface="Twentieth Century"/>
              <a:sym typeface="Twentieth Century"/>
            </a:endParaRPr>
          </a:p>
          <a:p>
            <a:pPr indent="-355600" lvl="0" marL="457200" rtl="0" algn="just">
              <a:spcBef>
                <a:spcPts val="0"/>
              </a:spcBef>
              <a:spcAft>
                <a:spcPts val="0"/>
              </a:spcAft>
              <a:buSzPts val="2000"/>
              <a:buFont typeface="Twentieth Century"/>
              <a:buChar char="●"/>
            </a:pPr>
            <a:r>
              <a:rPr lang="en-IN" sz="2000">
                <a:latin typeface="Twentieth Century"/>
                <a:ea typeface="Twentieth Century"/>
                <a:cs typeface="Twentieth Century"/>
                <a:sym typeface="Twentieth Century"/>
              </a:rPr>
              <a:t>The </a:t>
            </a:r>
            <a:r>
              <a:rPr b="1" lang="en-IN" sz="2000">
                <a:latin typeface="Twentieth Century"/>
                <a:ea typeface="Twentieth Century"/>
                <a:cs typeface="Twentieth Century"/>
                <a:sym typeface="Twentieth Century"/>
              </a:rPr>
              <a:t>model can be trained</a:t>
            </a:r>
            <a:r>
              <a:rPr lang="en-IN" sz="2000">
                <a:latin typeface="Twentieth Century"/>
                <a:ea typeface="Twentieth Century"/>
                <a:cs typeface="Twentieth Century"/>
                <a:sym typeface="Twentieth Century"/>
              </a:rPr>
              <a:t> on historical data to identify factors that are predictive of churn, such as customer complaints, service outages, or billing issues.</a:t>
            </a:r>
            <a:endParaRPr sz="2000">
              <a:latin typeface="Twentieth Century"/>
              <a:ea typeface="Twentieth Century"/>
              <a:cs typeface="Twentieth Century"/>
              <a:sym typeface="Twentieth Century"/>
            </a:endParaRPr>
          </a:p>
          <a:p>
            <a:pPr indent="-355600" lvl="0" marL="457200" rtl="0" algn="just">
              <a:spcBef>
                <a:spcPts val="0"/>
              </a:spcBef>
              <a:spcAft>
                <a:spcPts val="0"/>
              </a:spcAft>
              <a:buSzPts val="2000"/>
              <a:buFont typeface="Twentieth Century"/>
              <a:buChar char="●"/>
            </a:pPr>
            <a:r>
              <a:rPr lang="en-IN" sz="2000">
                <a:latin typeface="Twentieth Century"/>
                <a:ea typeface="Twentieth Century"/>
                <a:cs typeface="Twentieth Century"/>
                <a:sym typeface="Twentieth Century"/>
              </a:rPr>
              <a:t>The solution also involves </a:t>
            </a:r>
            <a:r>
              <a:rPr b="1" lang="en-IN" sz="2000">
                <a:latin typeface="Twentieth Century"/>
                <a:ea typeface="Twentieth Century"/>
                <a:cs typeface="Twentieth Century"/>
                <a:sym typeface="Twentieth Century"/>
              </a:rPr>
              <a:t>improving data quality and integration</a:t>
            </a:r>
            <a:r>
              <a:rPr lang="en-IN" sz="2000">
                <a:latin typeface="Twentieth Century"/>
                <a:ea typeface="Twentieth Century"/>
                <a:cs typeface="Twentieth Century"/>
                <a:sym typeface="Twentieth Century"/>
              </a:rPr>
              <a:t> to ensure that the model has access to accurate and relevant data.</a:t>
            </a:r>
            <a:endParaRPr sz="2000">
              <a:latin typeface="Twentieth Century"/>
              <a:ea typeface="Twentieth Century"/>
              <a:cs typeface="Twentieth Century"/>
              <a:sym typeface="Twentieth Century"/>
            </a:endParaRPr>
          </a:p>
          <a:p>
            <a:pPr indent="-355600" lvl="0" marL="457200" rtl="0" algn="just">
              <a:spcBef>
                <a:spcPts val="0"/>
              </a:spcBef>
              <a:spcAft>
                <a:spcPts val="0"/>
              </a:spcAft>
              <a:buSzPts val="2000"/>
              <a:buFont typeface="Twentieth Century"/>
              <a:buChar char="●"/>
            </a:pPr>
            <a:r>
              <a:rPr lang="en-IN" sz="2000">
                <a:latin typeface="Twentieth Century"/>
                <a:ea typeface="Twentieth Century"/>
                <a:cs typeface="Twentieth Century"/>
                <a:sym typeface="Twentieth Century"/>
              </a:rPr>
              <a:t>Additionally, the </a:t>
            </a:r>
            <a:r>
              <a:rPr b="1" lang="en-IN" sz="2000">
                <a:latin typeface="Twentieth Century"/>
                <a:ea typeface="Twentieth Century"/>
                <a:cs typeface="Twentieth Century"/>
                <a:sym typeface="Twentieth Century"/>
              </a:rPr>
              <a:t>model needs to be regularly updated and validated</a:t>
            </a:r>
            <a:r>
              <a:rPr lang="en-IN" sz="2000">
                <a:latin typeface="Twentieth Century"/>
                <a:ea typeface="Twentieth Century"/>
                <a:cs typeface="Twentieth Century"/>
                <a:sym typeface="Twentieth Century"/>
              </a:rPr>
              <a:t> to ensure that it continues to accurately predict churn.</a:t>
            </a:r>
            <a:endParaRPr sz="2000">
              <a:latin typeface="Twentieth Century"/>
              <a:ea typeface="Twentieth Century"/>
              <a:cs typeface="Twentieth Century"/>
              <a:sym typeface="Twentieth Century"/>
            </a:endParaRPr>
          </a:p>
          <a:p>
            <a:pPr indent="-355600" lvl="0" marL="457200" rtl="0" algn="just">
              <a:spcBef>
                <a:spcPts val="0"/>
              </a:spcBef>
              <a:spcAft>
                <a:spcPts val="0"/>
              </a:spcAft>
              <a:buSzPts val="2000"/>
              <a:buFont typeface="Twentieth Century"/>
              <a:buChar char="●"/>
            </a:pPr>
            <a:r>
              <a:rPr lang="en-IN" sz="2000">
                <a:latin typeface="Twentieth Century"/>
                <a:ea typeface="Twentieth Century"/>
                <a:cs typeface="Twentieth Century"/>
                <a:sym typeface="Twentieth Century"/>
              </a:rPr>
              <a:t>Overall, the solution involves leveraging </a:t>
            </a:r>
            <a:r>
              <a:rPr b="1" lang="en-IN" sz="2000">
                <a:latin typeface="Twentieth Century"/>
                <a:ea typeface="Twentieth Century"/>
                <a:cs typeface="Twentieth Century"/>
                <a:sym typeface="Twentieth Century"/>
              </a:rPr>
              <a:t>machine learning to identify at-risk customers and take proactive measures to retain them.</a:t>
            </a:r>
            <a:endParaRPr b="1" sz="2000">
              <a:latin typeface="Twentieth Century"/>
              <a:ea typeface="Twentieth Century"/>
              <a:cs typeface="Twentieth Century"/>
              <a:sym typeface="Twentieth Century"/>
            </a:endParaRPr>
          </a:p>
          <a:p>
            <a:pPr indent="-355600" lvl="0" marL="457200" rtl="0" algn="just">
              <a:spcBef>
                <a:spcPts val="0"/>
              </a:spcBef>
              <a:spcAft>
                <a:spcPts val="0"/>
              </a:spcAft>
              <a:buSzPts val="2000"/>
              <a:buFont typeface="Twentieth Century"/>
              <a:buChar char="●"/>
            </a:pPr>
            <a:r>
              <a:rPr lang="en-IN" sz="2000">
                <a:latin typeface="Twentieth Century"/>
                <a:ea typeface="Twentieth Century"/>
                <a:cs typeface="Twentieth Century"/>
                <a:sym typeface="Twentieth Century"/>
              </a:rPr>
              <a:t>This can result in </a:t>
            </a:r>
            <a:r>
              <a:rPr b="1" lang="en-IN" sz="2000">
                <a:latin typeface="Twentieth Century"/>
                <a:ea typeface="Twentieth Century"/>
                <a:cs typeface="Twentieth Century"/>
                <a:sym typeface="Twentieth Century"/>
              </a:rPr>
              <a:t>cost savings, improved customer satisfaction, and increased revenue for the telecom company.</a:t>
            </a:r>
            <a:endParaRPr b="1" sz="2000">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838200" y="165626"/>
            <a:ext cx="10515600" cy="78660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rgbClr val="0C0C0C"/>
              </a:buClr>
              <a:buSzPts val="2500"/>
              <a:buFont typeface="Cambria"/>
              <a:buNone/>
            </a:pPr>
            <a:r>
              <a:rPr b="1" lang="en-IN" sz="2800">
                <a:latin typeface="Cambria"/>
                <a:ea typeface="Cambria"/>
                <a:cs typeface="Cambria"/>
                <a:sym typeface="Cambria"/>
              </a:rPr>
              <a:t>UNIQUENESS/INNOVATIVE COMPONENT OF THE PROPOSED INNOVATION/SOLUTION</a:t>
            </a:r>
            <a:endParaRPr b="1" sz="2800">
              <a:latin typeface="Cambria"/>
              <a:ea typeface="Cambria"/>
              <a:cs typeface="Cambria"/>
              <a:sym typeface="Cambria"/>
            </a:endParaRPr>
          </a:p>
        </p:txBody>
      </p:sp>
      <p:sp>
        <p:nvSpPr>
          <p:cNvPr id="113" name="Google Shape;113;p16"/>
          <p:cNvSpPr txBox="1"/>
          <p:nvPr/>
        </p:nvSpPr>
        <p:spPr>
          <a:xfrm>
            <a:off x="177150" y="952325"/>
            <a:ext cx="11837700" cy="6033900"/>
          </a:xfrm>
          <a:prstGeom prst="rect">
            <a:avLst/>
          </a:prstGeom>
          <a:noFill/>
          <a:ln>
            <a:noFill/>
          </a:ln>
        </p:spPr>
        <p:txBody>
          <a:bodyPr anchorCtr="0" anchor="t" bIns="91425" lIns="91425" spcFirstLastPara="1" rIns="91425" wrap="square" tIns="91425">
            <a:spAutoFit/>
          </a:bodyPr>
          <a:lstStyle/>
          <a:p>
            <a:pPr indent="-355600" lvl="0" marL="457200" rtl="0" algn="just">
              <a:lnSpc>
                <a:spcPct val="100000"/>
              </a:lnSpc>
              <a:spcBef>
                <a:spcPts val="0"/>
              </a:spcBef>
              <a:spcAft>
                <a:spcPts val="0"/>
              </a:spcAft>
              <a:buSzPts val="2000"/>
              <a:buFont typeface="Twentieth Century"/>
              <a:buChar char="●"/>
            </a:pPr>
            <a:r>
              <a:rPr b="1" lang="en-IN" sz="2000">
                <a:latin typeface="Twentieth Century"/>
                <a:ea typeface="Twentieth Century"/>
                <a:cs typeface="Twentieth Century"/>
                <a:sym typeface="Twentieth Century"/>
              </a:rPr>
              <a:t>Ability to analyze large amounts of data:</a:t>
            </a:r>
            <a:r>
              <a:rPr lang="en-IN" sz="2000">
                <a:latin typeface="Twentieth Century"/>
                <a:ea typeface="Twentieth Century"/>
                <a:cs typeface="Twentieth Century"/>
                <a:sym typeface="Twentieth Century"/>
              </a:rPr>
              <a:t> Machine learning algorithms have the ability to analyze large amounts of customer data, including demographic, usage, and behavioral data, to identify patterns that indicate a higher likelihood of churn.</a:t>
            </a:r>
            <a:endParaRPr sz="2000">
              <a:latin typeface="Twentieth Century"/>
              <a:ea typeface="Twentieth Century"/>
              <a:cs typeface="Twentieth Century"/>
              <a:sym typeface="Twentieth Century"/>
            </a:endParaRPr>
          </a:p>
          <a:p>
            <a:pPr indent="-355600" lvl="0" marL="457200" rtl="0" algn="just">
              <a:lnSpc>
                <a:spcPct val="100000"/>
              </a:lnSpc>
              <a:spcBef>
                <a:spcPts val="0"/>
              </a:spcBef>
              <a:spcAft>
                <a:spcPts val="0"/>
              </a:spcAft>
              <a:buSzPts val="2000"/>
              <a:buFont typeface="Twentieth Century"/>
              <a:buChar char="●"/>
            </a:pPr>
            <a:r>
              <a:rPr b="1" lang="en-IN" sz="2000">
                <a:latin typeface="Twentieth Century"/>
                <a:ea typeface="Twentieth Century"/>
                <a:cs typeface="Twentieth Century"/>
                <a:sym typeface="Twentieth Century"/>
              </a:rPr>
              <a:t>Personalized approach: </a:t>
            </a:r>
            <a:r>
              <a:rPr lang="en-IN" sz="2000">
                <a:latin typeface="Twentieth Century"/>
                <a:ea typeface="Twentieth Century"/>
                <a:cs typeface="Twentieth Century"/>
                <a:sym typeface="Twentieth Century"/>
              </a:rPr>
              <a:t>The machine learning model can provide a personalized approach to churn prediction and customer retention. By analyzing individual customer behavior, the model can suggest targeted promotions or discounts to retain at-risk customers.</a:t>
            </a:r>
            <a:endParaRPr sz="2000">
              <a:latin typeface="Twentieth Century"/>
              <a:ea typeface="Twentieth Century"/>
              <a:cs typeface="Twentieth Century"/>
              <a:sym typeface="Twentieth Century"/>
            </a:endParaRPr>
          </a:p>
          <a:p>
            <a:pPr indent="-355600" lvl="0" marL="457200" rtl="0" algn="just">
              <a:lnSpc>
                <a:spcPct val="100000"/>
              </a:lnSpc>
              <a:spcBef>
                <a:spcPts val="0"/>
              </a:spcBef>
              <a:spcAft>
                <a:spcPts val="0"/>
              </a:spcAft>
              <a:buSzPts val="2000"/>
              <a:buFont typeface="Twentieth Century"/>
              <a:buChar char="●"/>
            </a:pPr>
            <a:r>
              <a:rPr b="1" lang="en-IN" sz="2000">
                <a:latin typeface="Twentieth Century"/>
                <a:ea typeface="Twentieth Century"/>
                <a:cs typeface="Twentieth Century"/>
                <a:sym typeface="Twentieth Century"/>
              </a:rPr>
              <a:t>Proactive customer retention:</a:t>
            </a:r>
            <a:r>
              <a:rPr lang="en-IN" sz="2000">
                <a:latin typeface="Twentieth Century"/>
                <a:ea typeface="Twentieth Century"/>
                <a:cs typeface="Twentieth Century"/>
                <a:sym typeface="Twentieth Century"/>
              </a:rPr>
              <a:t> The model enables the telecom company to take proactive measures to retain at-risk customers. By identifying customers who are likely to churn in the future, the company can take preemptive measures to prevent churn and improve customer satisfaction.</a:t>
            </a:r>
            <a:endParaRPr sz="2000">
              <a:latin typeface="Twentieth Century"/>
              <a:ea typeface="Twentieth Century"/>
              <a:cs typeface="Twentieth Century"/>
              <a:sym typeface="Twentieth Century"/>
            </a:endParaRPr>
          </a:p>
          <a:p>
            <a:pPr indent="-355600" lvl="0" marL="457200" rtl="0" algn="just">
              <a:lnSpc>
                <a:spcPct val="100000"/>
              </a:lnSpc>
              <a:spcBef>
                <a:spcPts val="0"/>
              </a:spcBef>
              <a:spcAft>
                <a:spcPts val="0"/>
              </a:spcAft>
              <a:buSzPts val="2000"/>
              <a:buFont typeface="Twentieth Century"/>
              <a:buChar char="●"/>
            </a:pPr>
            <a:r>
              <a:rPr b="1" lang="en-IN" sz="2000">
                <a:latin typeface="Twentieth Century"/>
                <a:ea typeface="Twentieth Century"/>
                <a:cs typeface="Twentieth Century"/>
                <a:sym typeface="Twentieth Century"/>
              </a:rPr>
              <a:t>Integration of different data sources:</a:t>
            </a:r>
            <a:r>
              <a:rPr lang="en-IN" sz="2000">
                <a:latin typeface="Twentieth Century"/>
                <a:ea typeface="Twentieth Century"/>
                <a:cs typeface="Twentieth Century"/>
                <a:sym typeface="Twentieth Century"/>
              </a:rPr>
              <a:t> The solution involves integrating data from different sources, such as billing data, customer service data, and marketing data, to provide a more comprehensive view of customer behavior and preferences.</a:t>
            </a:r>
            <a:endParaRPr sz="2000">
              <a:latin typeface="Twentieth Century"/>
              <a:ea typeface="Twentieth Century"/>
              <a:cs typeface="Twentieth Century"/>
              <a:sym typeface="Twentieth Century"/>
            </a:endParaRPr>
          </a:p>
          <a:p>
            <a:pPr indent="-355600" lvl="0" marL="457200" rtl="0" algn="just">
              <a:lnSpc>
                <a:spcPct val="100000"/>
              </a:lnSpc>
              <a:spcBef>
                <a:spcPts val="0"/>
              </a:spcBef>
              <a:spcAft>
                <a:spcPts val="0"/>
              </a:spcAft>
              <a:buSzPts val="2000"/>
              <a:buFont typeface="Twentieth Century"/>
              <a:buChar char="●"/>
            </a:pPr>
            <a:r>
              <a:rPr b="1" lang="en-IN" sz="2000">
                <a:latin typeface="Twentieth Century"/>
                <a:ea typeface="Twentieth Century"/>
                <a:cs typeface="Twentieth Century"/>
                <a:sym typeface="Twentieth Century"/>
              </a:rPr>
              <a:t>Continuous learning:</a:t>
            </a:r>
            <a:r>
              <a:rPr lang="en-IN" sz="2000">
                <a:latin typeface="Twentieth Century"/>
                <a:ea typeface="Twentieth Century"/>
                <a:cs typeface="Twentieth Century"/>
                <a:sym typeface="Twentieth Century"/>
              </a:rPr>
              <a:t> The machine learning model can be continuously trained and updated with new data to improve its accuracy and effectiveness in predicting churn.</a:t>
            </a:r>
            <a:endParaRPr sz="2000">
              <a:latin typeface="Twentieth Century"/>
              <a:ea typeface="Twentieth Century"/>
              <a:cs typeface="Twentieth Century"/>
              <a:sym typeface="Twentieth Century"/>
            </a:endParaRPr>
          </a:p>
          <a:p>
            <a:pPr indent="-355600" lvl="0" marL="457200" rtl="0" algn="just">
              <a:lnSpc>
                <a:spcPct val="100000"/>
              </a:lnSpc>
              <a:spcBef>
                <a:spcPts val="0"/>
              </a:spcBef>
              <a:spcAft>
                <a:spcPts val="0"/>
              </a:spcAft>
              <a:buSzPts val="2000"/>
              <a:buFont typeface="Twentieth Century"/>
              <a:buChar char="●"/>
            </a:pPr>
            <a:r>
              <a:rPr lang="en-IN" sz="2000">
                <a:latin typeface="Twentieth Century"/>
                <a:ea typeface="Twentieth Century"/>
                <a:cs typeface="Twentieth Century"/>
                <a:sym typeface="Twentieth Century"/>
              </a:rPr>
              <a:t>Overall, the proposed solution is unique and innovative because it leverages the power of machine learning to analyze large amounts of customer data and provide a personalized and proactive approach to customer retention. By doing so, the solution can help the telecom company reduce churn, increase customer satisfaction, and gain a competitive advantage in the market.</a:t>
            </a:r>
            <a:endParaRPr sz="2000">
              <a:latin typeface="Twentieth Century"/>
              <a:ea typeface="Twentieth Century"/>
              <a:cs typeface="Twentieth Century"/>
              <a:sym typeface="Twentieth Century"/>
            </a:endParaRPr>
          </a:p>
          <a:p>
            <a:pPr indent="0" lvl="0" marL="0" rtl="0" algn="just">
              <a:lnSpc>
                <a:spcPct val="100000"/>
              </a:lnSpc>
              <a:spcBef>
                <a:spcPts val="0"/>
              </a:spcBef>
              <a:spcAft>
                <a:spcPts val="0"/>
              </a:spcAft>
              <a:buNone/>
            </a:pPr>
            <a:r>
              <a:t/>
            </a:r>
            <a:endParaRPr sz="2000">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838200" y="165628"/>
            <a:ext cx="10515600" cy="98460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rgbClr val="0C0C0C"/>
              </a:buClr>
              <a:buSzPts val="2500"/>
              <a:buFont typeface="Cambria"/>
              <a:buNone/>
            </a:pPr>
            <a:r>
              <a:rPr b="1" lang="en-IN" sz="2700">
                <a:latin typeface="Cambria"/>
                <a:ea typeface="Cambria"/>
                <a:cs typeface="Cambria"/>
                <a:sym typeface="Cambria"/>
              </a:rPr>
              <a:t> THE TECHNOLOGY INVOLVED AND TECHNICAL FEASIBILITY FOR THE PROPOSED INNOVATION/SOLUTION</a:t>
            </a:r>
            <a:endParaRPr b="1" sz="2700">
              <a:latin typeface="Cambria"/>
              <a:ea typeface="Cambria"/>
              <a:cs typeface="Cambria"/>
              <a:sym typeface="Cambria"/>
            </a:endParaRPr>
          </a:p>
        </p:txBody>
      </p:sp>
      <p:sp>
        <p:nvSpPr>
          <p:cNvPr id="119" name="Google Shape;119;p17"/>
          <p:cNvSpPr txBox="1"/>
          <p:nvPr/>
        </p:nvSpPr>
        <p:spPr>
          <a:xfrm>
            <a:off x="156300" y="1007200"/>
            <a:ext cx="11879400" cy="5741400"/>
          </a:xfrm>
          <a:prstGeom prst="rect">
            <a:avLst/>
          </a:prstGeom>
          <a:noFill/>
          <a:ln>
            <a:noFill/>
          </a:ln>
        </p:spPr>
        <p:txBody>
          <a:bodyPr anchorCtr="0" anchor="t" bIns="91425" lIns="91425" spcFirstLastPara="1" rIns="91425" wrap="square" tIns="91425">
            <a:spAutoFit/>
          </a:bodyPr>
          <a:lstStyle/>
          <a:p>
            <a:pPr indent="-349250" lvl="0" marL="457200" rtl="0" algn="just">
              <a:spcBef>
                <a:spcPts val="0"/>
              </a:spcBef>
              <a:spcAft>
                <a:spcPts val="0"/>
              </a:spcAft>
              <a:buSzPts val="1900"/>
              <a:buFont typeface="Twentieth Century"/>
              <a:buChar char="●"/>
            </a:pPr>
            <a:r>
              <a:rPr b="1" lang="en-IN" sz="1900">
                <a:latin typeface="Twentieth Century"/>
                <a:ea typeface="Twentieth Century"/>
                <a:cs typeface="Twentieth Century"/>
                <a:sym typeface="Twentieth Century"/>
              </a:rPr>
              <a:t>Data collection and management: </a:t>
            </a:r>
            <a:r>
              <a:rPr lang="en-IN" sz="1900">
                <a:latin typeface="Twentieth Century"/>
                <a:ea typeface="Twentieth Century"/>
                <a:cs typeface="Twentieth Century"/>
                <a:sym typeface="Twentieth Century"/>
              </a:rPr>
              <a:t>The solution requires the collection and management of large amounts of customer data, including demographic, usage, and behavioral data. This involves the use of data management systems, such as databases and data warehouses, to store and process the data.</a:t>
            </a:r>
            <a:endParaRPr sz="1900">
              <a:latin typeface="Twentieth Century"/>
              <a:ea typeface="Twentieth Century"/>
              <a:cs typeface="Twentieth Century"/>
              <a:sym typeface="Twentieth Century"/>
            </a:endParaRPr>
          </a:p>
          <a:p>
            <a:pPr indent="-349250" lvl="0" marL="457200" rtl="0" algn="just">
              <a:spcBef>
                <a:spcPts val="0"/>
              </a:spcBef>
              <a:spcAft>
                <a:spcPts val="0"/>
              </a:spcAft>
              <a:buSzPts val="1900"/>
              <a:buFont typeface="Twentieth Century"/>
              <a:buChar char="●"/>
            </a:pPr>
            <a:r>
              <a:rPr b="1" lang="en-IN" sz="1900">
                <a:latin typeface="Twentieth Century"/>
                <a:ea typeface="Twentieth Century"/>
                <a:cs typeface="Twentieth Century"/>
                <a:sym typeface="Twentieth Century"/>
              </a:rPr>
              <a:t>Machine learning algorithms:</a:t>
            </a:r>
            <a:r>
              <a:rPr lang="en-IN" sz="1900">
                <a:latin typeface="Twentieth Century"/>
                <a:ea typeface="Twentieth Century"/>
                <a:cs typeface="Twentieth Century"/>
                <a:sym typeface="Twentieth Century"/>
              </a:rPr>
              <a:t> The solution involves the use of machine learning algorithms, such as logistic regression, decision trees, and neural networks, to analyze customer data and predict churn. These algorithms require significant computational power and can be implemented using programming languages such as Python or R.</a:t>
            </a:r>
            <a:endParaRPr sz="1900">
              <a:latin typeface="Twentieth Century"/>
              <a:ea typeface="Twentieth Century"/>
              <a:cs typeface="Twentieth Century"/>
              <a:sym typeface="Twentieth Century"/>
            </a:endParaRPr>
          </a:p>
          <a:p>
            <a:pPr indent="-349250" lvl="0" marL="457200" rtl="0" algn="just">
              <a:spcBef>
                <a:spcPts val="0"/>
              </a:spcBef>
              <a:spcAft>
                <a:spcPts val="0"/>
              </a:spcAft>
              <a:buSzPts val="1900"/>
              <a:buFont typeface="Twentieth Century"/>
              <a:buChar char="●"/>
            </a:pPr>
            <a:r>
              <a:rPr b="1" lang="en-IN" sz="1900">
                <a:latin typeface="Twentieth Century"/>
                <a:ea typeface="Twentieth Century"/>
                <a:cs typeface="Twentieth Century"/>
                <a:sym typeface="Twentieth Century"/>
              </a:rPr>
              <a:t>Data visualization and reporting: </a:t>
            </a:r>
            <a:r>
              <a:rPr lang="en-IN" sz="1900">
                <a:latin typeface="Twentieth Century"/>
                <a:ea typeface="Twentieth Century"/>
                <a:cs typeface="Twentieth Century"/>
                <a:sym typeface="Twentieth Century"/>
              </a:rPr>
              <a:t>The solution requires the visualization and reporting of churn prediction results. This can be done using data visualization tools, such as Tableau or Power BI, which provide interactive dashboards and reports.</a:t>
            </a:r>
            <a:endParaRPr sz="1900">
              <a:latin typeface="Twentieth Century"/>
              <a:ea typeface="Twentieth Century"/>
              <a:cs typeface="Twentieth Century"/>
              <a:sym typeface="Twentieth Century"/>
            </a:endParaRPr>
          </a:p>
          <a:p>
            <a:pPr indent="-349250" lvl="0" marL="457200" rtl="0" algn="just">
              <a:spcBef>
                <a:spcPts val="0"/>
              </a:spcBef>
              <a:spcAft>
                <a:spcPts val="0"/>
              </a:spcAft>
              <a:buSzPts val="1900"/>
              <a:buFont typeface="Twentieth Century"/>
              <a:buChar char="●"/>
            </a:pPr>
            <a:r>
              <a:rPr b="1" lang="en-IN" sz="1900">
                <a:latin typeface="Twentieth Century"/>
                <a:ea typeface="Twentieth Century"/>
                <a:cs typeface="Twentieth Century"/>
                <a:sym typeface="Twentieth Century"/>
              </a:rPr>
              <a:t>Integration with existing systems: </a:t>
            </a:r>
            <a:r>
              <a:rPr lang="en-IN" sz="1900">
                <a:latin typeface="Twentieth Century"/>
                <a:ea typeface="Twentieth Century"/>
                <a:cs typeface="Twentieth Century"/>
                <a:sym typeface="Twentieth Century"/>
              </a:rPr>
              <a:t>The solution needs to be integrated with existing systems, such as billing systems and customer service platforms, to access relevant data and provide a more comprehensive view of customer behavior.</a:t>
            </a:r>
            <a:endParaRPr sz="1900">
              <a:latin typeface="Twentieth Century"/>
              <a:ea typeface="Twentieth Century"/>
              <a:cs typeface="Twentieth Century"/>
              <a:sym typeface="Twentieth Century"/>
            </a:endParaRPr>
          </a:p>
          <a:p>
            <a:pPr indent="-349250" lvl="0" marL="457200" rtl="0" algn="just">
              <a:spcBef>
                <a:spcPts val="0"/>
              </a:spcBef>
              <a:spcAft>
                <a:spcPts val="0"/>
              </a:spcAft>
              <a:buSzPts val="1900"/>
              <a:buFont typeface="Twentieth Century"/>
              <a:buChar char="●"/>
            </a:pPr>
            <a:r>
              <a:rPr b="1" lang="en-IN" sz="1900">
                <a:latin typeface="Twentieth Century"/>
                <a:ea typeface="Twentieth Century"/>
                <a:cs typeface="Twentieth Century"/>
                <a:sym typeface="Twentieth Century"/>
              </a:rPr>
              <a:t>In terms of technical feasibility,</a:t>
            </a:r>
            <a:r>
              <a:rPr lang="en-IN" sz="1900">
                <a:latin typeface="Twentieth Century"/>
                <a:ea typeface="Twentieth Century"/>
                <a:cs typeface="Twentieth Century"/>
                <a:sym typeface="Twentieth Century"/>
              </a:rPr>
              <a:t> the proposed solution is highly feasible given the availability of the required technologies and expertise. The use of machine learning algorithms to predict churn is a well-established technique and there are many open-source libraries and frameworks available for implementation. Furthermore, the availability of cloud computing platforms makes it easier to access computational power and storage resources without requiring significant upfront investment in infrastructure.Overall, the technical feasibility of the proposed solution is high, but effective implementation may require careful planning and expertise.</a:t>
            </a:r>
            <a:endParaRPr sz="1900">
              <a:latin typeface="Twentieth Century"/>
              <a:ea typeface="Twentieth Century"/>
              <a:cs typeface="Twentieth Century"/>
              <a:sym typeface="Twentieth Century"/>
            </a:endParaRPr>
          </a:p>
          <a:p>
            <a:pPr indent="0" lvl="0" marL="0" rtl="0" algn="just">
              <a:spcBef>
                <a:spcPts val="0"/>
              </a:spcBef>
              <a:spcAft>
                <a:spcPts val="0"/>
              </a:spcAft>
              <a:buNone/>
            </a:pPr>
            <a:r>
              <a:t/>
            </a:r>
            <a:endParaRPr sz="1900">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820775" y="653300"/>
            <a:ext cx="10515600" cy="97620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rgbClr val="0C0C0C"/>
              </a:buClr>
              <a:buSzPts val="2500"/>
              <a:buFont typeface="Cambria"/>
              <a:buNone/>
            </a:pPr>
            <a:r>
              <a:rPr b="1" lang="en-IN" sz="2700">
                <a:latin typeface="Cambria"/>
                <a:ea typeface="Cambria"/>
                <a:cs typeface="Cambria"/>
                <a:sym typeface="Cambria"/>
              </a:rPr>
              <a:t>INTELLECTUAL PROPERTY (IP) COMPONENT ASSOCIATED WITH THE PROPOSED INNOVATION/SOLUTION.</a:t>
            </a:r>
            <a:endParaRPr b="1" sz="2700">
              <a:latin typeface="Cambria"/>
              <a:ea typeface="Cambria"/>
              <a:cs typeface="Cambria"/>
              <a:sym typeface="Cambria"/>
            </a:endParaRPr>
          </a:p>
        </p:txBody>
      </p:sp>
      <p:sp>
        <p:nvSpPr>
          <p:cNvPr id="125" name="Google Shape;125;p18"/>
          <p:cNvSpPr txBox="1"/>
          <p:nvPr/>
        </p:nvSpPr>
        <p:spPr>
          <a:xfrm>
            <a:off x="85350" y="1629475"/>
            <a:ext cx="11962800" cy="4048200"/>
          </a:xfrm>
          <a:prstGeom prst="rect">
            <a:avLst/>
          </a:prstGeom>
          <a:noFill/>
          <a:ln>
            <a:noFill/>
          </a:ln>
        </p:spPr>
        <p:txBody>
          <a:bodyPr anchorCtr="0" anchor="t" bIns="91425" lIns="91425" spcFirstLastPara="1" rIns="91425" wrap="square" tIns="91425">
            <a:spAutoFit/>
          </a:bodyPr>
          <a:lstStyle/>
          <a:p>
            <a:pPr indent="-361950" lvl="0" marL="457200" rtl="0" algn="just">
              <a:spcBef>
                <a:spcPts val="0"/>
              </a:spcBef>
              <a:spcAft>
                <a:spcPts val="0"/>
              </a:spcAft>
              <a:buSzPts val="2100"/>
              <a:buFont typeface="Twentieth Century"/>
              <a:buChar char="●"/>
            </a:pPr>
            <a:r>
              <a:rPr b="1" lang="en-IN" sz="2100">
                <a:latin typeface="Twentieth Century"/>
                <a:ea typeface="Twentieth Century"/>
                <a:cs typeface="Twentieth Century"/>
                <a:sym typeface="Twentieth Century"/>
              </a:rPr>
              <a:t>Proprietary algorithms or models for predicting customer churn:-</a:t>
            </a:r>
            <a:r>
              <a:rPr lang="en-IN" sz="2100">
                <a:latin typeface="Twentieth Century"/>
                <a:ea typeface="Twentieth Century"/>
                <a:cs typeface="Twentieth Century"/>
                <a:sym typeface="Twentieth Century"/>
              </a:rPr>
              <a:t> Various classification algorithm such as decision tree, Naive Bayers classification, Random forest, Support Vectore Machine, KNN (K Nearest Neighbour) etc can be used. Ensemble learning can also be implemented. Best suitable algorithm according to the database should be selected.</a:t>
            </a:r>
            <a:endParaRPr sz="2100">
              <a:latin typeface="Twentieth Century"/>
              <a:ea typeface="Twentieth Century"/>
              <a:cs typeface="Twentieth Century"/>
              <a:sym typeface="Twentieth Century"/>
            </a:endParaRPr>
          </a:p>
          <a:p>
            <a:pPr indent="-361950" lvl="0" marL="457200" rtl="0" algn="just">
              <a:spcBef>
                <a:spcPts val="0"/>
              </a:spcBef>
              <a:spcAft>
                <a:spcPts val="0"/>
              </a:spcAft>
              <a:buSzPts val="2100"/>
              <a:buFont typeface="Twentieth Century"/>
              <a:buChar char="●"/>
            </a:pPr>
            <a:r>
              <a:rPr b="1" lang="en-IN" sz="2100">
                <a:latin typeface="Twentieth Century"/>
                <a:ea typeface="Twentieth Century"/>
                <a:cs typeface="Twentieth Century"/>
                <a:sym typeface="Twentieth Century"/>
              </a:rPr>
              <a:t>Unique methods for integrating and analyzing customer data:-</a:t>
            </a:r>
            <a:r>
              <a:rPr lang="en-IN" sz="2100">
                <a:latin typeface="Twentieth Century"/>
                <a:ea typeface="Twentieth Century"/>
                <a:cs typeface="Twentieth Century"/>
                <a:sym typeface="Twentieth Century"/>
              </a:rPr>
              <a:t> Database should be robust, well integrated, reluctant, redundancy should be avoided and </a:t>
            </a:r>
            <a:r>
              <a:rPr lang="en-IN" sz="2100">
                <a:latin typeface="Twentieth Century"/>
                <a:ea typeface="Twentieth Century"/>
                <a:cs typeface="Twentieth Century"/>
                <a:sym typeface="Twentieth Century"/>
              </a:rPr>
              <a:t>should</a:t>
            </a:r>
            <a:r>
              <a:rPr lang="en-IN" sz="2100">
                <a:latin typeface="Twentieth Century"/>
                <a:ea typeface="Twentieth Century"/>
                <a:cs typeface="Twentieth Century"/>
                <a:sym typeface="Twentieth Century"/>
              </a:rPr>
              <a:t> be consistent.</a:t>
            </a:r>
            <a:endParaRPr sz="2100">
              <a:latin typeface="Twentieth Century"/>
              <a:ea typeface="Twentieth Century"/>
              <a:cs typeface="Twentieth Century"/>
              <a:sym typeface="Twentieth Century"/>
            </a:endParaRPr>
          </a:p>
          <a:p>
            <a:pPr indent="-361950" lvl="0" marL="457200" rtl="0" algn="just">
              <a:spcBef>
                <a:spcPts val="0"/>
              </a:spcBef>
              <a:spcAft>
                <a:spcPts val="0"/>
              </a:spcAft>
              <a:buSzPts val="2100"/>
              <a:buFont typeface="Twentieth Century"/>
              <a:buChar char="●"/>
            </a:pPr>
            <a:r>
              <a:rPr lang="en-IN" sz="2100">
                <a:latin typeface="Twentieth Century"/>
                <a:ea typeface="Twentieth Century"/>
                <a:cs typeface="Twentieth Century"/>
                <a:sym typeface="Twentieth Century"/>
              </a:rPr>
              <a:t>Software tools or platforms for implementing and managing the churn prediction solution:- Python or R, Apache spark, AWS, Tableau or Power BL, Hadoop, Tensorflow or Keras, SAS or SPSS. </a:t>
            </a:r>
            <a:endParaRPr sz="2100">
              <a:latin typeface="Twentieth Century"/>
              <a:ea typeface="Twentieth Century"/>
              <a:cs typeface="Twentieth Century"/>
              <a:sym typeface="Twentieth Century"/>
            </a:endParaRPr>
          </a:p>
          <a:p>
            <a:pPr indent="-361950" lvl="0" marL="457200" rtl="0" algn="just">
              <a:spcBef>
                <a:spcPts val="0"/>
              </a:spcBef>
              <a:spcAft>
                <a:spcPts val="0"/>
              </a:spcAft>
              <a:buSzPts val="2100"/>
              <a:buFont typeface="Twentieth Century"/>
              <a:buChar char="●"/>
            </a:pPr>
            <a:r>
              <a:rPr lang="en-IN" sz="2100">
                <a:latin typeface="Twentieth Century"/>
                <a:ea typeface="Twentieth Century"/>
                <a:cs typeface="Twentieth Century"/>
                <a:sym typeface="Twentieth Century"/>
              </a:rPr>
              <a:t>Patents related to specific aspects of the churn prediction solution or related technologies.</a:t>
            </a:r>
            <a:endParaRPr sz="2100">
              <a:latin typeface="Twentieth Century"/>
              <a:ea typeface="Twentieth Century"/>
              <a:cs typeface="Twentieth Century"/>
              <a:sym typeface="Twentieth Century"/>
            </a:endParaRPr>
          </a:p>
          <a:p>
            <a:pPr indent="0" lvl="0" marL="0" rtl="0" algn="just">
              <a:spcBef>
                <a:spcPts val="0"/>
              </a:spcBef>
              <a:spcAft>
                <a:spcPts val="0"/>
              </a:spcAft>
              <a:buClr>
                <a:schemeClr val="dk1"/>
              </a:buClr>
              <a:buSzPts val="1100"/>
              <a:buFont typeface="Arial"/>
              <a:buNone/>
            </a:pPr>
            <a:r>
              <a:rPr lang="en-IN" sz="2100">
                <a:latin typeface="Twentieth Century"/>
                <a:ea typeface="Twentieth Century"/>
                <a:cs typeface="Twentieth Century"/>
                <a:sym typeface="Twentieth Century"/>
              </a:rPr>
              <a:t>It's important to note that the existence of IP components would depend on the specific innovation or solution and the company's approach to protecting its intellectual property.</a:t>
            </a:r>
            <a:endParaRPr sz="2100">
              <a:latin typeface="Twentieth Century"/>
              <a:ea typeface="Twentieth Century"/>
              <a:cs typeface="Twentieth Century"/>
              <a:sym typeface="Twentieth Century"/>
            </a:endParaRPr>
          </a:p>
          <a:p>
            <a:pPr indent="0" lvl="0" marL="0" rtl="0" algn="just">
              <a:spcBef>
                <a:spcPts val="0"/>
              </a:spcBef>
              <a:spcAft>
                <a:spcPts val="0"/>
              </a:spcAft>
              <a:buNone/>
            </a:pPr>
            <a:r>
              <a:t/>
            </a:r>
            <a:endParaRPr sz="2000">
              <a:latin typeface="Twentieth Century"/>
              <a:ea typeface="Twentieth Century"/>
              <a:cs typeface="Twentieth Century"/>
              <a:sym typeface="Twentieth 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838200" y="165628"/>
            <a:ext cx="10515600" cy="100530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rgbClr val="0C0C0C"/>
              </a:buClr>
              <a:buSzPts val="2500"/>
              <a:buFont typeface="Cambria"/>
              <a:buNone/>
            </a:pPr>
            <a:r>
              <a:rPr b="1" lang="en-IN" sz="2800">
                <a:latin typeface="Cambria"/>
                <a:ea typeface="Cambria"/>
                <a:cs typeface="Cambria"/>
                <a:sym typeface="Cambria"/>
              </a:rPr>
              <a:t>BUSINESS POTENTIAL OF THE PROPOSED INNOVATION/SOLUTION INTO VENTURE/START-UP</a:t>
            </a:r>
            <a:endParaRPr b="1" sz="2800">
              <a:latin typeface="Cambria"/>
              <a:ea typeface="Cambria"/>
              <a:cs typeface="Cambria"/>
              <a:sym typeface="Cambria"/>
            </a:endParaRPr>
          </a:p>
        </p:txBody>
      </p:sp>
      <p:sp>
        <p:nvSpPr>
          <p:cNvPr id="131" name="Google Shape;131;p19"/>
          <p:cNvSpPr txBox="1"/>
          <p:nvPr/>
        </p:nvSpPr>
        <p:spPr>
          <a:xfrm>
            <a:off x="156300" y="1056050"/>
            <a:ext cx="11879400" cy="6003000"/>
          </a:xfrm>
          <a:prstGeom prst="rect">
            <a:avLst/>
          </a:prstGeom>
          <a:noFill/>
          <a:ln>
            <a:noFill/>
          </a:ln>
        </p:spPr>
        <p:txBody>
          <a:bodyPr anchorCtr="0" anchor="t" bIns="91425" lIns="91425" spcFirstLastPara="1" rIns="91425" wrap="square" tIns="91425">
            <a:spAutoFit/>
          </a:bodyPr>
          <a:lstStyle/>
          <a:p>
            <a:pPr indent="-361950" lvl="0" marL="457200" rtl="0" algn="just">
              <a:spcBef>
                <a:spcPts val="0"/>
              </a:spcBef>
              <a:spcAft>
                <a:spcPts val="0"/>
              </a:spcAft>
              <a:buSzPts val="2100"/>
              <a:buFont typeface="Twentieth Century"/>
              <a:buChar char="●"/>
            </a:pPr>
            <a:r>
              <a:rPr b="1" lang="en-IN" sz="2100">
                <a:latin typeface="Twentieth Century"/>
                <a:ea typeface="Twentieth Century"/>
                <a:cs typeface="Twentieth Century"/>
                <a:sym typeface="Twentieth Century"/>
              </a:rPr>
              <a:t>Revenue generation:</a:t>
            </a:r>
            <a:r>
              <a:rPr lang="en-IN" sz="2100">
                <a:latin typeface="Twentieth Century"/>
                <a:ea typeface="Twentieth Century"/>
                <a:cs typeface="Twentieth Century"/>
                <a:sym typeface="Twentieth Century"/>
              </a:rPr>
              <a:t> The churn prediction solution can help telecom companies retain customers and reduce churn, which can have a significant impact on revenue. By providing accurate predictions of which customers are likely to churn, the company can target its retention efforts more effectively and reduce customer defection.</a:t>
            </a:r>
            <a:endParaRPr sz="2100">
              <a:latin typeface="Twentieth Century"/>
              <a:ea typeface="Twentieth Century"/>
              <a:cs typeface="Twentieth Century"/>
              <a:sym typeface="Twentieth Century"/>
            </a:endParaRPr>
          </a:p>
          <a:p>
            <a:pPr indent="-361950" lvl="0" marL="457200" rtl="0" algn="just">
              <a:spcBef>
                <a:spcPts val="0"/>
              </a:spcBef>
              <a:spcAft>
                <a:spcPts val="0"/>
              </a:spcAft>
              <a:buSzPts val="2100"/>
              <a:buFont typeface="Twentieth Century"/>
              <a:buChar char="●"/>
            </a:pPr>
            <a:r>
              <a:rPr b="1" lang="en-IN" sz="2100">
                <a:latin typeface="Twentieth Century"/>
                <a:ea typeface="Twentieth Century"/>
                <a:cs typeface="Twentieth Century"/>
                <a:sym typeface="Twentieth Century"/>
              </a:rPr>
              <a:t>Competitive advantage: </a:t>
            </a:r>
            <a:r>
              <a:rPr lang="en-IN" sz="2100">
                <a:latin typeface="Twentieth Century"/>
                <a:ea typeface="Twentieth Century"/>
                <a:cs typeface="Twentieth Century"/>
                <a:sym typeface="Twentieth Century"/>
              </a:rPr>
              <a:t>Having a churn prediction solution can provide a significant competitive advantage in the telecom industry, where customer retention is a key driver of success. A company with an effective churn prediction solution can offer better customer service, targeted promotions, and personalized communication, which can improve customer satisfaction and loyalty.</a:t>
            </a:r>
            <a:endParaRPr sz="2100">
              <a:latin typeface="Twentieth Century"/>
              <a:ea typeface="Twentieth Century"/>
              <a:cs typeface="Twentieth Century"/>
              <a:sym typeface="Twentieth Century"/>
            </a:endParaRPr>
          </a:p>
          <a:p>
            <a:pPr indent="-361950" lvl="0" marL="457200" rtl="0" algn="just">
              <a:spcBef>
                <a:spcPts val="0"/>
              </a:spcBef>
              <a:spcAft>
                <a:spcPts val="0"/>
              </a:spcAft>
              <a:buSzPts val="2100"/>
              <a:buFont typeface="Twentieth Century"/>
              <a:buChar char="●"/>
            </a:pPr>
            <a:r>
              <a:rPr b="1" lang="en-IN" sz="2100">
                <a:latin typeface="Twentieth Century"/>
                <a:ea typeface="Twentieth Century"/>
                <a:cs typeface="Twentieth Century"/>
                <a:sym typeface="Twentieth Century"/>
              </a:rPr>
              <a:t>Cost savings: </a:t>
            </a:r>
            <a:r>
              <a:rPr lang="en-IN" sz="2100">
                <a:latin typeface="Twentieth Century"/>
                <a:ea typeface="Twentieth Century"/>
                <a:cs typeface="Twentieth Century"/>
                <a:sym typeface="Twentieth Century"/>
              </a:rPr>
              <a:t>The cost of acquiring new customers can be significantly higher than retaining existing ones. By reducing churn, the company can save on customer acquisition costs and reinvest those savings into other areas of the business.</a:t>
            </a:r>
            <a:endParaRPr sz="2100">
              <a:latin typeface="Twentieth Century"/>
              <a:ea typeface="Twentieth Century"/>
              <a:cs typeface="Twentieth Century"/>
              <a:sym typeface="Twentieth Century"/>
            </a:endParaRPr>
          </a:p>
          <a:p>
            <a:pPr indent="-361950" lvl="0" marL="457200" rtl="0" algn="just">
              <a:spcBef>
                <a:spcPts val="0"/>
              </a:spcBef>
              <a:spcAft>
                <a:spcPts val="0"/>
              </a:spcAft>
              <a:buSzPts val="2100"/>
              <a:buFont typeface="Twentieth Century"/>
              <a:buChar char="●"/>
            </a:pPr>
            <a:r>
              <a:rPr b="1" lang="en-IN" sz="2100">
                <a:latin typeface="Twentieth Century"/>
                <a:ea typeface="Twentieth Century"/>
                <a:cs typeface="Twentieth Century"/>
                <a:sym typeface="Twentieth Century"/>
              </a:rPr>
              <a:t>Innovation potential:</a:t>
            </a:r>
            <a:r>
              <a:rPr lang="en-IN" sz="2100">
                <a:latin typeface="Twentieth Century"/>
                <a:ea typeface="Twentieth Century"/>
                <a:cs typeface="Twentieth Century"/>
                <a:sym typeface="Twentieth Century"/>
              </a:rPr>
              <a:t> The development of a churn prediction solution requires expertise in machine learning, data management, and data visualization, which are all areas of significant innovation potential. A start-up or venture focused on churn prediction could develop expertise in these areas and potentially apply them to other industries or business problems.</a:t>
            </a:r>
            <a:endParaRPr sz="2100">
              <a:latin typeface="Twentieth Century"/>
              <a:ea typeface="Twentieth Century"/>
              <a:cs typeface="Twentieth Century"/>
              <a:sym typeface="Twentieth Century"/>
            </a:endParaRPr>
          </a:p>
          <a:p>
            <a:pPr indent="-361950" lvl="0" marL="457200" rtl="0" algn="just">
              <a:spcBef>
                <a:spcPts val="0"/>
              </a:spcBef>
              <a:spcAft>
                <a:spcPts val="0"/>
              </a:spcAft>
              <a:buSzPts val="2100"/>
              <a:buFont typeface="Twentieth Century"/>
              <a:buChar char="●"/>
            </a:pPr>
            <a:r>
              <a:rPr b="1" lang="en-IN" sz="2100">
                <a:latin typeface="Twentieth Century"/>
                <a:ea typeface="Twentieth Century"/>
                <a:cs typeface="Twentieth Century"/>
                <a:sym typeface="Twentieth Century"/>
              </a:rPr>
              <a:t>Scalability:</a:t>
            </a:r>
            <a:r>
              <a:rPr lang="en-IN" sz="2100">
                <a:latin typeface="Twentieth Century"/>
                <a:ea typeface="Twentieth Century"/>
                <a:cs typeface="Twentieth Century"/>
                <a:sym typeface="Twentieth Century"/>
              </a:rPr>
              <a:t> The churn prediction solution can be scaled across different telecom companies or even across different industries, providing significant growth potential for a startup or venture.</a:t>
            </a:r>
            <a:endParaRPr sz="2100">
              <a:latin typeface="Twentieth Century"/>
              <a:ea typeface="Twentieth Century"/>
              <a:cs typeface="Twentieth Century"/>
              <a:sym typeface="Twentieth Century"/>
            </a:endParaRPr>
          </a:p>
          <a:p>
            <a:pPr indent="0" lvl="0" marL="457200" rtl="0" algn="just">
              <a:spcBef>
                <a:spcPts val="0"/>
              </a:spcBef>
              <a:spcAft>
                <a:spcPts val="0"/>
              </a:spcAft>
              <a:buNone/>
            </a:pPr>
            <a:r>
              <a:t/>
            </a:r>
            <a:endParaRPr sz="2100">
              <a:latin typeface="Twentieth Century"/>
              <a:ea typeface="Twentieth Century"/>
              <a:cs typeface="Twentieth Century"/>
              <a:sym typeface="Twentieth 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838200" y="165620"/>
            <a:ext cx="10515600" cy="599151"/>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rgbClr val="0C0C0C"/>
              </a:buClr>
              <a:buSzPts val="2500"/>
              <a:buFont typeface="Cambria"/>
              <a:buNone/>
            </a:pPr>
            <a:r>
              <a:rPr b="1" lang="en-IN" sz="2700">
                <a:latin typeface="Cambria"/>
                <a:ea typeface="Cambria"/>
                <a:cs typeface="Cambria"/>
                <a:sym typeface="Cambria"/>
              </a:rPr>
              <a:t>MARKET POTENTIAL FOR INNOVATION/SOLUTION</a:t>
            </a:r>
            <a:endParaRPr b="1" sz="2700">
              <a:latin typeface="Cambria"/>
              <a:ea typeface="Cambria"/>
              <a:cs typeface="Cambria"/>
              <a:sym typeface="Cambria"/>
            </a:endParaRPr>
          </a:p>
        </p:txBody>
      </p:sp>
      <p:sp>
        <p:nvSpPr>
          <p:cNvPr id="137" name="Google Shape;137;p20"/>
          <p:cNvSpPr txBox="1"/>
          <p:nvPr/>
        </p:nvSpPr>
        <p:spPr>
          <a:xfrm>
            <a:off x="145950" y="764775"/>
            <a:ext cx="11900100" cy="600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IN" sz="1800">
                <a:latin typeface="Twentieth Century"/>
                <a:ea typeface="Twentieth Century"/>
                <a:cs typeface="Twentieth Century"/>
                <a:sym typeface="Twentieth Century"/>
              </a:rPr>
              <a:t>The market potential for a churn prediction solution for a telecom company is significant, given the size and growth of the telecom industry and the importance of customer retention in this sector. Here are some key market potential factors to consider:</a:t>
            </a:r>
            <a:endParaRPr sz="1800">
              <a:latin typeface="Twentieth Century"/>
              <a:ea typeface="Twentieth Century"/>
              <a:cs typeface="Twentieth Century"/>
              <a:sym typeface="Twentieth Century"/>
            </a:endParaRPr>
          </a:p>
          <a:p>
            <a:pPr indent="-342900" lvl="0" marL="457200" rtl="0" algn="just">
              <a:spcBef>
                <a:spcPts val="0"/>
              </a:spcBef>
              <a:spcAft>
                <a:spcPts val="0"/>
              </a:spcAft>
              <a:buSzPts val="1800"/>
              <a:buFont typeface="Twentieth Century"/>
              <a:buChar char="●"/>
            </a:pPr>
            <a:r>
              <a:rPr b="1" lang="en-IN" sz="1800">
                <a:latin typeface="Twentieth Century"/>
                <a:ea typeface="Twentieth Century"/>
                <a:cs typeface="Twentieth Century"/>
                <a:sym typeface="Twentieth Century"/>
              </a:rPr>
              <a:t>Telecom industry size:</a:t>
            </a:r>
            <a:r>
              <a:rPr lang="en-IN" sz="1800">
                <a:latin typeface="Twentieth Century"/>
                <a:ea typeface="Twentieth Century"/>
                <a:cs typeface="Twentieth Century"/>
                <a:sym typeface="Twentieth Century"/>
              </a:rPr>
              <a:t> The global telecom industry is a massive market, estimated to be worth over $1.5 trillion in 2021. Within this market, there are many different segments, including wireless, fixed-line, and broadband services, all of which could benefit from a churn prediction solution.</a:t>
            </a:r>
            <a:endParaRPr sz="1800">
              <a:latin typeface="Twentieth Century"/>
              <a:ea typeface="Twentieth Century"/>
              <a:cs typeface="Twentieth Century"/>
              <a:sym typeface="Twentieth Century"/>
            </a:endParaRPr>
          </a:p>
          <a:p>
            <a:pPr indent="-342900" lvl="0" marL="457200" rtl="0" algn="just">
              <a:spcBef>
                <a:spcPts val="0"/>
              </a:spcBef>
              <a:spcAft>
                <a:spcPts val="0"/>
              </a:spcAft>
              <a:buSzPts val="1800"/>
              <a:buFont typeface="Twentieth Century"/>
              <a:buChar char="●"/>
            </a:pPr>
            <a:r>
              <a:rPr b="1" lang="en-IN" sz="1800">
                <a:latin typeface="Twentieth Century"/>
                <a:ea typeface="Twentieth Century"/>
                <a:cs typeface="Twentieth Century"/>
                <a:sym typeface="Twentieth Century"/>
              </a:rPr>
              <a:t>Customer retention challenges:</a:t>
            </a:r>
            <a:r>
              <a:rPr lang="en-IN" sz="1800">
                <a:latin typeface="Twentieth Century"/>
                <a:ea typeface="Twentieth Century"/>
                <a:cs typeface="Twentieth Century"/>
                <a:sym typeface="Twentieth Century"/>
              </a:rPr>
              <a:t> Customer churn is a significant challenge for telecom companies, as it can be costly to acquire new customers and losing existing customers can lead to reduced revenue and profitability. A churn prediction solution can help companies identify and address the factors that lead to customer defection, improving retention rates and reducing churn.</a:t>
            </a:r>
            <a:endParaRPr sz="1800">
              <a:latin typeface="Twentieth Century"/>
              <a:ea typeface="Twentieth Century"/>
              <a:cs typeface="Twentieth Century"/>
              <a:sym typeface="Twentieth Century"/>
            </a:endParaRPr>
          </a:p>
          <a:p>
            <a:pPr indent="-342900" lvl="0" marL="457200" rtl="0" algn="just">
              <a:spcBef>
                <a:spcPts val="0"/>
              </a:spcBef>
              <a:spcAft>
                <a:spcPts val="0"/>
              </a:spcAft>
              <a:buSzPts val="1800"/>
              <a:buFont typeface="Twentieth Century"/>
              <a:buChar char="●"/>
            </a:pPr>
            <a:r>
              <a:rPr b="1" lang="en-IN" sz="1800">
                <a:latin typeface="Twentieth Century"/>
                <a:ea typeface="Twentieth Century"/>
                <a:cs typeface="Twentieth Century"/>
                <a:sym typeface="Twentieth Century"/>
              </a:rPr>
              <a:t>Competitive landscape: </a:t>
            </a:r>
            <a:r>
              <a:rPr lang="en-IN" sz="1800">
                <a:latin typeface="Twentieth Century"/>
                <a:ea typeface="Twentieth Century"/>
                <a:cs typeface="Twentieth Century"/>
                <a:sym typeface="Twentieth Century"/>
              </a:rPr>
              <a:t>The telecom industry is highly competitive, with many companies vying for market share. A churn prediction solution can provide a significant competitive advantage, as it allows companies to differentiate themselves by offering more personalized and effective customer service.</a:t>
            </a:r>
            <a:endParaRPr sz="1800">
              <a:latin typeface="Twentieth Century"/>
              <a:ea typeface="Twentieth Century"/>
              <a:cs typeface="Twentieth Century"/>
              <a:sym typeface="Twentieth Century"/>
            </a:endParaRPr>
          </a:p>
          <a:p>
            <a:pPr indent="-342900" lvl="0" marL="457200" rtl="0" algn="just">
              <a:spcBef>
                <a:spcPts val="0"/>
              </a:spcBef>
              <a:spcAft>
                <a:spcPts val="0"/>
              </a:spcAft>
              <a:buSzPts val="1800"/>
              <a:buFont typeface="Twentieth Century"/>
              <a:buChar char="●"/>
            </a:pPr>
            <a:r>
              <a:rPr b="1" lang="en-IN" sz="1800">
                <a:latin typeface="Twentieth Century"/>
                <a:ea typeface="Twentieth Century"/>
                <a:cs typeface="Twentieth Century"/>
                <a:sym typeface="Twentieth Century"/>
              </a:rPr>
              <a:t>Growing demand for predictive analytics:</a:t>
            </a:r>
            <a:r>
              <a:rPr lang="en-IN" sz="1800">
                <a:latin typeface="Twentieth Century"/>
                <a:ea typeface="Twentieth Century"/>
                <a:cs typeface="Twentieth Century"/>
                <a:sym typeface="Twentieth Century"/>
              </a:rPr>
              <a:t> Predictive analytics, including machine learning-based churn prediction, is a growing market. According to a report by Grand View Research, the global predictive analytics market size is expected to reach $23.5 billion by 2027, growing at a CAGR of 25.2% from 2020 to 2027.</a:t>
            </a:r>
            <a:endParaRPr sz="1800">
              <a:latin typeface="Twentieth Century"/>
              <a:ea typeface="Twentieth Century"/>
              <a:cs typeface="Twentieth Century"/>
              <a:sym typeface="Twentieth Century"/>
            </a:endParaRPr>
          </a:p>
          <a:p>
            <a:pPr indent="-342900" lvl="0" marL="457200" rtl="0" algn="just">
              <a:spcBef>
                <a:spcPts val="0"/>
              </a:spcBef>
              <a:spcAft>
                <a:spcPts val="0"/>
              </a:spcAft>
              <a:buSzPts val="1800"/>
              <a:buFont typeface="Twentieth Century"/>
              <a:buChar char="●"/>
            </a:pPr>
            <a:r>
              <a:rPr b="1" lang="en-IN" sz="1800">
                <a:latin typeface="Twentieth Century"/>
                <a:ea typeface="Twentieth Century"/>
                <a:cs typeface="Twentieth Century"/>
                <a:sym typeface="Twentieth Century"/>
              </a:rPr>
              <a:t>Potential for cross-industry application:</a:t>
            </a:r>
            <a:r>
              <a:rPr lang="en-IN" sz="1800">
                <a:latin typeface="Twentieth Century"/>
                <a:ea typeface="Twentieth Century"/>
                <a:cs typeface="Twentieth Century"/>
                <a:sym typeface="Twentieth Century"/>
              </a:rPr>
              <a:t> While the initial focus of a churn prediction solution would be on the telecom industry, the underlying technology and expertise could potentially be applied to other industries facing similar customer retention challenges.</a:t>
            </a:r>
            <a:endParaRPr sz="1800">
              <a:latin typeface="Twentieth Century"/>
              <a:ea typeface="Twentieth Century"/>
              <a:cs typeface="Twentieth Century"/>
              <a:sym typeface="Twentieth Century"/>
            </a:endParaRPr>
          </a:p>
          <a:p>
            <a:pPr indent="0" lvl="0" marL="457200" rtl="0" algn="just">
              <a:spcBef>
                <a:spcPts val="0"/>
              </a:spcBef>
              <a:spcAft>
                <a:spcPts val="0"/>
              </a:spcAft>
              <a:buNone/>
            </a:pPr>
            <a:r>
              <a:rPr lang="en-IN" sz="1800">
                <a:latin typeface="Twentieth Century"/>
                <a:ea typeface="Twentieth Century"/>
                <a:cs typeface="Twentieth Century"/>
                <a:sym typeface="Twentieth Century"/>
              </a:rPr>
              <a:t>Overall, the market potential for a churn prediction solution for a telecom company is significant, given the size and growth of the telecom industry and the importance of customer retention in this sector.</a:t>
            </a:r>
            <a:endParaRPr sz="1800">
              <a:latin typeface="Twentieth Century"/>
              <a:ea typeface="Twentieth Century"/>
              <a:cs typeface="Twentieth Century"/>
              <a:sym typeface="Twentieth Century"/>
            </a:endParaRPr>
          </a:p>
          <a:p>
            <a:pPr indent="0" lvl="0" marL="457200" rtl="0" algn="just">
              <a:spcBef>
                <a:spcPts val="0"/>
              </a:spcBef>
              <a:spcAft>
                <a:spcPts val="0"/>
              </a:spcAft>
              <a:buNone/>
            </a:pPr>
            <a:r>
              <a:t/>
            </a:r>
            <a:endParaRPr sz="1800">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838200" y="165620"/>
            <a:ext cx="10515600" cy="599151"/>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rgbClr val="0C0C0C"/>
              </a:buClr>
              <a:buSzPts val="2500"/>
              <a:buFont typeface="Cambria"/>
              <a:buNone/>
            </a:pPr>
            <a:r>
              <a:rPr b="1" lang="en-IN" sz="2800">
                <a:latin typeface="Cambria"/>
                <a:ea typeface="Cambria"/>
                <a:cs typeface="Cambria"/>
                <a:sym typeface="Cambria"/>
              </a:rPr>
              <a:t>CONSTRAINTS/RISKS ASSOCIATED WITH THE INNOVATION/SOLUTION AND STRATEGY TO TACKLE THESE</a:t>
            </a:r>
            <a:endParaRPr b="1" sz="2800">
              <a:latin typeface="Cambria"/>
              <a:ea typeface="Cambria"/>
              <a:cs typeface="Cambria"/>
              <a:sym typeface="Cambria"/>
            </a:endParaRPr>
          </a:p>
        </p:txBody>
      </p:sp>
      <p:sp>
        <p:nvSpPr>
          <p:cNvPr id="143" name="Google Shape;143;p21"/>
          <p:cNvSpPr txBox="1"/>
          <p:nvPr/>
        </p:nvSpPr>
        <p:spPr>
          <a:xfrm>
            <a:off x="228425" y="878975"/>
            <a:ext cx="11789100" cy="57258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SzPts val="2000"/>
              <a:buFont typeface="Twentieth Century"/>
              <a:buChar char="●"/>
            </a:pPr>
            <a:r>
              <a:rPr b="1" lang="en-IN" sz="2000">
                <a:latin typeface="Twentieth Century"/>
                <a:ea typeface="Twentieth Century"/>
                <a:cs typeface="Twentieth Century"/>
                <a:sym typeface="Twentieth Century"/>
              </a:rPr>
              <a:t>Data quality and availability: </a:t>
            </a:r>
            <a:r>
              <a:rPr lang="en-IN" sz="2000">
                <a:latin typeface="Twentieth Century"/>
                <a:ea typeface="Twentieth Century"/>
                <a:cs typeface="Twentieth Century"/>
                <a:sym typeface="Twentieth Century"/>
              </a:rPr>
              <a:t>If the data is incomplete, inconsistent, or outdated, the predictions may not be accurate. One way to address this is by implementing data cleansing and normalization processes and working with the telecom company to ensure that data is collected consistently and systematically.</a:t>
            </a:r>
            <a:endParaRPr sz="2000">
              <a:latin typeface="Twentieth Century"/>
              <a:ea typeface="Twentieth Century"/>
              <a:cs typeface="Twentieth Century"/>
              <a:sym typeface="Twentieth Century"/>
            </a:endParaRPr>
          </a:p>
          <a:p>
            <a:pPr indent="-355600" lvl="0" marL="457200" rtl="0" algn="just">
              <a:spcBef>
                <a:spcPts val="0"/>
              </a:spcBef>
              <a:spcAft>
                <a:spcPts val="0"/>
              </a:spcAft>
              <a:buSzPts val="2000"/>
              <a:buFont typeface="Twentieth Century"/>
              <a:buChar char="●"/>
            </a:pPr>
            <a:r>
              <a:rPr b="1" lang="en-IN" sz="2000">
                <a:latin typeface="Twentieth Century"/>
                <a:ea typeface="Twentieth Century"/>
                <a:cs typeface="Twentieth Century"/>
                <a:sym typeface="Twentieth Century"/>
              </a:rPr>
              <a:t>Technical complexity: </a:t>
            </a:r>
            <a:r>
              <a:rPr lang="en-IN" sz="2000">
                <a:latin typeface="Twentieth Century"/>
                <a:ea typeface="Twentieth Century"/>
                <a:cs typeface="Twentieth Century"/>
                <a:sym typeface="Twentieth Century"/>
              </a:rPr>
              <a:t>Developing and implementing a churn prediction solution requires expertise in machine learning, data management, and data visualization. One way to address this is by partnering with a consulting firm or technical experts to provide the necessary expertise.</a:t>
            </a:r>
            <a:endParaRPr sz="2000">
              <a:latin typeface="Twentieth Century"/>
              <a:ea typeface="Twentieth Century"/>
              <a:cs typeface="Twentieth Century"/>
              <a:sym typeface="Twentieth Century"/>
            </a:endParaRPr>
          </a:p>
          <a:p>
            <a:pPr indent="-355600" lvl="0" marL="457200" rtl="0" algn="just">
              <a:spcBef>
                <a:spcPts val="0"/>
              </a:spcBef>
              <a:spcAft>
                <a:spcPts val="0"/>
              </a:spcAft>
              <a:buSzPts val="2000"/>
              <a:buFont typeface="Twentieth Century"/>
              <a:buChar char="●"/>
            </a:pPr>
            <a:r>
              <a:rPr b="1" lang="en-IN" sz="2000">
                <a:latin typeface="Twentieth Century"/>
                <a:ea typeface="Twentieth Century"/>
                <a:cs typeface="Twentieth Century"/>
                <a:sym typeface="Twentieth Century"/>
              </a:rPr>
              <a:t>Regulatory compliance: </a:t>
            </a:r>
            <a:r>
              <a:rPr lang="en-IN" sz="2000">
                <a:latin typeface="Twentieth Century"/>
                <a:ea typeface="Twentieth Century"/>
                <a:cs typeface="Twentieth Century"/>
                <a:sym typeface="Twentieth Century"/>
              </a:rPr>
              <a:t>The telecom industry is subject to many regulatory requirements related to customer data privacy and security. Ensuring that the churn prediction solution complies with these regulations is critical. One way to address this is by working with legal experts to understand the regulatory requirements and building compliance into the solution design and implementation.</a:t>
            </a:r>
            <a:endParaRPr sz="2000">
              <a:latin typeface="Twentieth Century"/>
              <a:ea typeface="Twentieth Century"/>
              <a:cs typeface="Twentieth Century"/>
              <a:sym typeface="Twentieth Century"/>
            </a:endParaRPr>
          </a:p>
          <a:p>
            <a:pPr indent="-355600" lvl="0" marL="457200" rtl="0" algn="just">
              <a:spcBef>
                <a:spcPts val="0"/>
              </a:spcBef>
              <a:spcAft>
                <a:spcPts val="0"/>
              </a:spcAft>
              <a:buSzPts val="2000"/>
              <a:buFont typeface="Twentieth Century"/>
              <a:buChar char="●"/>
            </a:pPr>
            <a:r>
              <a:rPr b="1" lang="en-IN" sz="2000">
                <a:latin typeface="Twentieth Century"/>
                <a:ea typeface="Twentieth Century"/>
                <a:cs typeface="Twentieth Century"/>
                <a:sym typeface="Twentieth Century"/>
              </a:rPr>
              <a:t>C</a:t>
            </a:r>
            <a:r>
              <a:rPr b="1" lang="en-IN" sz="2000">
                <a:latin typeface="Twentieth Century"/>
                <a:ea typeface="Twentieth Century"/>
                <a:cs typeface="Twentieth Century"/>
                <a:sym typeface="Twentieth Century"/>
              </a:rPr>
              <a:t>ompetitive landscape: </a:t>
            </a:r>
            <a:r>
              <a:rPr lang="en-IN" sz="2000">
                <a:latin typeface="Twentieth Century"/>
                <a:ea typeface="Twentieth Century"/>
                <a:cs typeface="Twentieth Century"/>
                <a:sym typeface="Twentieth Century"/>
              </a:rPr>
              <a:t>T</a:t>
            </a:r>
            <a:r>
              <a:rPr lang="en-IN" sz="2000">
                <a:latin typeface="Twentieth Century"/>
                <a:ea typeface="Twentieth Century"/>
                <a:cs typeface="Twentieth Century"/>
                <a:sym typeface="Twentieth Century"/>
              </a:rPr>
              <a:t>he telecom industry is highly competitive, and there may be other companies offering similar churn prediction solutions. To address this, the solution could be designed to offer unique features or benefits that differentiate it from the competition, such as more accurate predictions, faster implementation, or better user experience.</a:t>
            </a:r>
            <a:endParaRPr sz="2000">
              <a:latin typeface="Twentieth Century"/>
              <a:ea typeface="Twentieth Century"/>
              <a:cs typeface="Twentieth Century"/>
              <a:sym typeface="Twentieth Century"/>
            </a:endParaRPr>
          </a:p>
          <a:p>
            <a:pPr indent="-355600" lvl="0" marL="457200" rtl="0" algn="just">
              <a:spcBef>
                <a:spcPts val="0"/>
              </a:spcBef>
              <a:spcAft>
                <a:spcPts val="0"/>
              </a:spcAft>
              <a:buSzPts val="2000"/>
              <a:buFont typeface="Twentieth Century"/>
              <a:buChar char="●"/>
            </a:pPr>
            <a:r>
              <a:rPr b="1" lang="en-IN" sz="2000">
                <a:latin typeface="Twentieth Century"/>
                <a:ea typeface="Twentieth Century"/>
                <a:cs typeface="Twentieth Century"/>
                <a:sym typeface="Twentieth Century"/>
              </a:rPr>
              <a:t>Scalability:</a:t>
            </a:r>
            <a:r>
              <a:rPr lang="en-IN" sz="2000">
                <a:latin typeface="Twentieth Century"/>
                <a:ea typeface="Twentieth Century"/>
                <a:cs typeface="Twentieth Century"/>
                <a:sym typeface="Twentieth Century"/>
              </a:rPr>
              <a:t> As the solution is implemented across different telecom companies or industries, scalability could become a challenge. Ensuring that the solution is designed to scale and that the necessary infrastructure and resources are in place can help to mitigate this risk.</a:t>
            </a:r>
            <a:endParaRPr sz="2000">
              <a:latin typeface="Twentieth Century"/>
              <a:ea typeface="Twentieth Century"/>
              <a:cs typeface="Twentieth Century"/>
              <a:sym typeface="Twentieth Century"/>
            </a:endParaRPr>
          </a:p>
          <a:p>
            <a:pPr indent="0" lvl="0" marL="0" rtl="0" algn="just">
              <a:spcBef>
                <a:spcPts val="0"/>
              </a:spcBef>
              <a:spcAft>
                <a:spcPts val="0"/>
              </a:spcAft>
              <a:buNone/>
            </a:pPr>
            <a:r>
              <a:t/>
            </a:r>
            <a:endParaRPr sz="2000">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