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8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0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0" d="100"/>
          <a:sy n="30" d="100"/>
        </p:scale>
        <p:origin x="686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1AED-0C56-45FF-AD5C-888AE0C2E83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E228-DC58-4BF0-918B-B7641DF73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4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1AED-0C56-45FF-AD5C-888AE0C2E83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E228-DC58-4BF0-918B-B7641DF73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1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1AED-0C56-45FF-AD5C-888AE0C2E83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E228-DC58-4BF0-918B-B7641DF73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8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1AED-0C56-45FF-AD5C-888AE0C2E83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E228-DC58-4BF0-918B-B7641DF73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23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1AED-0C56-45FF-AD5C-888AE0C2E83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E228-DC58-4BF0-918B-B7641DF73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5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1AED-0C56-45FF-AD5C-888AE0C2E83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E228-DC58-4BF0-918B-B7641DF73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0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1AED-0C56-45FF-AD5C-888AE0C2E83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E228-DC58-4BF0-918B-B7641DF73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5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1AED-0C56-45FF-AD5C-888AE0C2E83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E228-DC58-4BF0-918B-B7641DF73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34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1AED-0C56-45FF-AD5C-888AE0C2E83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E228-DC58-4BF0-918B-B7641DF73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0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1AED-0C56-45FF-AD5C-888AE0C2E83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E228-DC58-4BF0-918B-B7641DF73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9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1AED-0C56-45FF-AD5C-888AE0C2E83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E228-DC58-4BF0-918B-B7641DF73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8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01AED-0C56-45FF-AD5C-888AE0C2E83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8E228-DC58-4BF0-918B-B7641DF73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1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Dynamic Memory Allocation Strategies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069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First Fit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Processes(Size) 	</a:t>
            </a:r>
            <a:r>
              <a:rPr lang="en-US" dirty="0"/>
              <a:t>			</a:t>
            </a:r>
            <a:r>
              <a:rPr lang="en-US" b="1" dirty="0"/>
              <a:t>Memory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P1 (128k)</a:t>
            </a:r>
            <a:r>
              <a:rPr lang="en-US" dirty="0"/>
              <a:t>					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P2(20k)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P3(68k)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P4(32k)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P5(178k)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317905"/>
              </p:ext>
            </p:extLst>
          </p:nvPr>
        </p:nvGraphicFramePr>
        <p:xfrm>
          <a:off x="5105400" y="1550670"/>
          <a:ext cx="3352800" cy="523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H1 (50k)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H2(25k)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H3(75k)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8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H4(200k)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H5(150k)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961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Best Fit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Processes(Size) 	</a:t>
            </a:r>
            <a:r>
              <a:rPr lang="en-US" dirty="0"/>
              <a:t>			</a:t>
            </a:r>
            <a:r>
              <a:rPr lang="en-US" b="1" dirty="0"/>
              <a:t>Memory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P1 (128k)					</a:t>
            </a:r>
          </a:p>
          <a:p>
            <a:pPr marL="0" indent="0">
              <a:buNone/>
            </a:pPr>
            <a:r>
              <a:rPr lang="en-US" dirty="0"/>
              <a:t>P2(20k)</a:t>
            </a:r>
          </a:p>
          <a:p>
            <a:pPr marL="0" indent="0">
              <a:buNone/>
            </a:pPr>
            <a:r>
              <a:rPr lang="en-US" dirty="0"/>
              <a:t>P3(68k)</a:t>
            </a:r>
          </a:p>
          <a:p>
            <a:pPr marL="0" indent="0">
              <a:buNone/>
            </a:pPr>
            <a:r>
              <a:rPr lang="en-US" dirty="0"/>
              <a:t>P4(32k)</a:t>
            </a:r>
          </a:p>
          <a:p>
            <a:pPr marL="0" indent="0">
              <a:buNone/>
            </a:pPr>
            <a:r>
              <a:rPr lang="en-US" dirty="0"/>
              <a:t>P5(178k)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444448"/>
              </p:ext>
            </p:extLst>
          </p:nvPr>
        </p:nvGraphicFramePr>
        <p:xfrm>
          <a:off x="5105400" y="1550670"/>
          <a:ext cx="3352800" cy="523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H1 (50k)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H2(25k)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H3(75k)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80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H4(200k)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H5(150k)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112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Best Fit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Processes(Size) 	</a:t>
            </a:r>
            <a:r>
              <a:rPr lang="en-US" dirty="0"/>
              <a:t>			</a:t>
            </a:r>
            <a:r>
              <a:rPr lang="en-US" b="1" dirty="0"/>
              <a:t>Memory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P1 (128k)	</a:t>
            </a: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P2(20k)</a:t>
            </a:r>
          </a:p>
          <a:p>
            <a:pPr marL="0" indent="0">
              <a:buNone/>
            </a:pPr>
            <a:r>
              <a:rPr lang="en-US" dirty="0"/>
              <a:t>P3(68k)</a:t>
            </a:r>
          </a:p>
          <a:p>
            <a:pPr marL="0" indent="0">
              <a:buNone/>
            </a:pPr>
            <a:r>
              <a:rPr lang="en-US" dirty="0"/>
              <a:t>P4(32k)</a:t>
            </a:r>
          </a:p>
          <a:p>
            <a:pPr marL="0" indent="0">
              <a:buNone/>
            </a:pPr>
            <a:r>
              <a:rPr lang="en-US" dirty="0"/>
              <a:t>P5(178k)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573516"/>
              </p:ext>
            </p:extLst>
          </p:nvPr>
        </p:nvGraphicFramePr>
        <p:xfrm>
          <a:off x="5105400" y="1550670"/>
          <a:ext cx="3352800" cy="523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H1 (50k)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H2(25k)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H3(75k)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8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H4(200k)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H5(150k)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015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Best Fit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Processes(Size) 	</a:t>
            </a:r>
            <a:r>
              <a:rPr lang="en-US" dirty="0"/>
              <a:t>			</a:t>
            </a:r>
            <a:r>
              <a:rPr lang="en-US" b="1" dirty="0"/>
              <a:t>Memory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P1 (128k)	</a:t>
            </a: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P2(20k)</a:t>
            </a:r>
          </a:p>
          <a:p>
            <a:pPr marL="0" indent="0">
              <a:buNone/>
            </a:pPr>
            <a:r>
              <a:rPr lang="en-US" dirty="0"/>
              <a:t>P3(68k)</a:t>
            </a:r>
          </a:p>
          <a:p>
            <a:pPr marL="0" indent="0">
              <a:buNone/>
            </a:pPr>
            <a:r>
              <a:rPr lang="en-US" dirty="0"/>
              <a:t>P4(32k)</a:t>
            </a:r>
          </a:p>
          <a:p>
            <a:pPr marL="0" indent="0">
              <a:buNone/>
            </a:pPr>
            <a:r>
              <a:rPr lang="en-US" dirty="0"/>
              <a:t>P5(178k)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176420"/>
              </p:ext>
            </p:extLst>
          </p:nvPr>
        </p:nvGraphicFramePr>
        <p:xfrm>
          <a:off x="5105400" y="1550670"/>
          <a:ext cx="3352800" cy="523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H1 (50k)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H2(25k)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H3(75k)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8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H4(200k)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H5(150k)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469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Best Fit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Processes(Size) 	</a:t>
            </a:r>
            <a:r>
              <a:rPr lang="en-US" dirty="0"/>
              <a:t>			</a:t>
            </a:r>
            <a:r>
              <a:rPr lang="en-US" b="1" dirty="0"/>
              <a:t>Memory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P1 (128k)	</a:t>
            </a: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P2(20k)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P3(68k)</a:t>
            </a:r>
          </a:p>
          <a:p>
            <a:pPr marL="0" indent="0">
              <a:buNone/>
            </a:pPr>
            <a:r>
              <a:rPr lang="en-US" dirty="0"/>
              <a:t>P4(32k)</a:t>
            </a:r>
          </a:p>
          <a:p>
            <a:pPr marL="0" indent="0">
              <a:buNone/>
            </a:pPr>
            <a:r>
              <a:rPr lang="en-US" dirty="0"/>
              <a:t>P5(178k)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637600"/>
              </p:ext>
            </p:extLst>
          </p:nvPr>
        </p:nvGraphicFramePr>
        <p:xfrm>
          <a:off x="5105400" y="1550670"/>
          <a:ext cx="3352800" cy="523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H1 (50k)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H2(25k)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H3(75k)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8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H4(200k)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H5(150k)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380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Best Fit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Processes(Size) 	</a:t>
            </a:r>
            <a:r>
              <a:rPr lang="en-US" dirty="0"/>
              <a:t>			</a:t>
            </a:r>
            <a:r>
              <a:rPr lang="en-US" b="1" dirty="0"/>
              <a:t>Memory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P1 (128k)	</a:t>
            </a: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P2(20k)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P3(68k)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P4(32k)</a:t>
            </a:r>
          </a:p>
          <a:p>
            <a:pPr marL="0" indent="0">
              <a:buNone/>
            </a:pPr>
            <a:r>
              <a:rPr lang="en-US" dirty="0"/>
              <a:t>P5(178k)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181052"/>
              </p:ext>
            </p:extLst>
          </p:nvPr>
        </p:nvGraphicFramePr>
        <p:xfrm>
          <a:off x="5105400" y="1550670"/>
          <a:ext cx="3352800" cy="523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H1 (50k)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H2(25k)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H3(75k)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8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H4(200k)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H5(150k)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748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Best Fit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Processes(Size) 	</a:t>
            </a:r>
            <a:r>
              <a:rPr lang="en-US" dirty="0"/>
              <a:t>			</a:t>
            </a:r>
            <a:r>
              <a:rPr lang="en-US" b="1" dirty="0"/>
              <a:t>Memory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P1 (128k)	</a:t>
            </a: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P2(20k)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P3(68k)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P4(32k)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P5(178k)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63787"/>
              </p:ext>
            </p:extLst>
          </p:nvPr>
        </p:nvGraphicFramePr>
        <p:xfrm>
          <a:off x="5105400" y="1550670"/>
          <a:ext cx="3352800" cy="523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H1 (50k)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H2(25k)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H3(75k)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8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H4(200k)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H5(150k)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978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Worst Fit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Processes(Size) 	</a:t>
            </a:r>
            <a:r>
              <a:rPr lang="en-US" dirty="0"/>
              <a:t>			</a:t>
            </a:r>
            <a:r>
              <a:rPr lang="en-US" b="1" dirty="0"/>
              <a:t>Memory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P1 (128k)					</a:t>
            </a:r>
          </a:p>
          <a:p>
            <a:pPr marL="0" indent="0">
              <a:buNone/>
            </a:pPr>
            <a:r>
              <a:rPr lang="en-US" dirty="0"/>
              <a:t>P2(20k)</a:t>
            </a:r>
          </a:p>
          <a:p>
            <a:pPr marL="0" indent="0">
              <a:buNone/>
            </a:pPr>
            <a:r>
              <a:rPr lang="en-US" dirty="0"/>
              <a:t>P3(68k)</a:t>
            </a:r>
          </a:p>
          <a:p>
            <a:pPr marL="0" indent="0">
              <a:buNone/>
            </a:pPr>
            <a:r>
              <a:rPr lang="en-US" dirty="0"/>
              <a:t>P4(32k)</a:t>
            </a:r>
          </a:p>
          <a:p>
            <a:pPr marL="0" indent="0">
              <a:buNone/>
            </a:pPr>
            <a:r>
              <a:rPr lang="en-US" dirty="0"/>
              <a:t>P5(178k)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052172"/>
              </p:ext>
            </p:extLst>
          </p:nvPr>
        </p:nvGraphicFramePr>
        <p:xfrm>
          <a:off x="5105400" y="1550670"/>
          <a:ext cx="3352800" cy="523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H1 (50k)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H2(25k)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H3(75k)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80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H4(200k)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H5(150k)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001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Worst Fit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Processes(Size) 	</a:t>
            </a:r>
            <a:r>
              <a:rPr lang="en-US" dirty="0"/>
              <a:t>			</a:t>
            </a:r>
            <a:r>
              <a:rPr lang="en-US" b="1" dirty="0"/>
              <a:t>Memory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P1 (128k)</a:t>
            </a:r>
            <a:r>
              <a:rPr lang="en-US" dirty="0"/>
              <a:t>					</a:t>
            </a:r>
          </a:p>
          <a:p>
            <a:pPr marL="0" indent="0">
              <a:buNone/>
            </a:pPr>
            <a:r>
              <a:rPr lang="en-US" dirty="0"/>
              <a:t>P2(20k)</a:t>
            </a:r>
          </a:p>
          <a:p>
            <a:pPr marL="0" indent="0">
              <a:buNone/>
            </a:pPr>
            <a:r>
              <a:rPr lang="en-US" dirty="0"/>
              <a:t>P3(68k)</a:t>
            </a:r>
          </a:p>
          <a:p>
            <a:pPr marL="0" indent="0">
              <a:buNone/>
            </a:pPr>
            <a:r>
              <a:rPr lang="en-US" dirty="0"/>
              <a:t>P4(32k)</a:t>
            </a:r>
          </a:p>
          <a:p>
            <a:pPr marL="0" indent="0">
              <a:buNone/>
            </a:pPr>
            <a:r>
              <a:rPr lang="en-US" dirty="0"/>
              <a:t>P5(178k)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818317"/>
              </p:ext>
            </p:extLst>
          </p:nvPr>
        </p:nvGraphicFramePr>
        <p:xfrm>
          <a:off x="5105400" y="1550670"/>
          <a:ext cx="3352800" cy="523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H1 (50k)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H2(25k)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H3(75k)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8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H4(200k)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H5(150k)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2932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Worst Fit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Processes(Size) 	</a:t>
            </a:r>
            <a:r>
              <a:rPr lang="en-US" dirty="0"/>
              <a:t>			</a:t>
            </a:r>
            <a:r>
              <a:rPr lang="en-US" b="1" dirty="0"/>
              <a:t>Memory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P1 (128k)</a:t>
            </a:r>
            <a:r>
              <a:rPr lang="en-US" dirty="0"/>
              <a:t>					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P2(20k)</a:t>
            </a:r>
          </a:p>
          <a:p>
            <a:pPr marL="0" indent="0">
              <a:buNone/>
            </a:pPr>
            <a:r>
              <a:rPr lang="en-US" dirty="0"/>
              <a:t>P3(68k)</a:t>
            </a:r>
          </a:p>
          <a:p>
            <a:pPr marL="0" indent="0">
              <a:buNone/>
            </a:pPr>
            <a:r>
              <a:rPr lang="en-US" dirty="0"/>
              <a:t>P4(32k)</a:t>
            </a:r>
          </a:p>
          <a:p>
            <a:pPr marL="0" indent="0">
              <a:buNone/>
            </a:pPr>
            <a:r>
              <a:rPr lang="en-US" dirty="0"/>
              <a:t>P5(178k)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214830"/>
              </p:ext>
            </p:extLst>
          </p:nvPr>
        </p:nvGraphicFramePr>
        <p:xfrm>
          <a:off x="5105400" y="1550670"/>
          <a:ext cx="3352800" cy="523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H1 (50k)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H2(25k)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H3(75k)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8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H4(200k)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H5(150k)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69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35563"/>
          </a:xfrm>
        </p:spPr>
        <p:txBody>
          <a:bodyPr>
            <a:normAutofit fontScale="92500"/>
          </a:bodyPr>
          <a:lstStyle/>
          <a:p>
            <a:r>
              <a:rPr lang="en-US" dirty="0"/>
              <a:t>Fixed size (or) Multiple Partition </a:t>
            </a:r>
          </a:p>
          <a:p>
            <a:pPr lvl="1"/>
            <a:r>
              <a:rPr lang="en-US" dirty="0"/>
              <a:t>Memory is divided into several ﬁxed-sized partitions</a:t>
            </a:r>
          </a:p>
          <a:p>
            <a:pPr lvl="1"/>
            <a:r>
              <a:rPr lang="en-US" dirty="0"/>
              <a:t> Each partition may contain exactly one process</a:t>
            </a:r>
          </a:p>
          <a:p>
            <a:r>
              <a:rPr lang="en-US" dirty="0"/>
              <a:t>Variable Partition </a:t>
            </a:r>
          </a:p>
          <a:p>
            <a:pPr lvl="1"/>
            <a:r>
              <a:rPr lang="en-US" dirty="0"/>
              <a:t>Initially, memory available for user processes is considered as a hole (one large block of available memory)</a:t>
            </a:r>
          </a:p>
          <a:p>
            <a:pPr lvl="1"/>
            <a:r>
              <a:rPr lang="en-US" dirty="0"/>
              <a:t> Eventually memory contains  set of holes of various sizes. </a:t>
            </a:r>
          </a:p>
          <a:p>
            <a:pPr lvl="1"/>
            <a:r>
              <a:rPr lang="en-US" dirty="0"/>
              <a:t>The operating system keeps a table indicating which parts of memory are available and which are occupied</a:t>
            </a:r>
          </a:p>
        </p:txBody>
      </p:sp>
    </p:spTree>
    <p:extLst>
      <p:ext uri="{BB962C8B-B14F-4D97-AF65-F5344CB8AC3E}">
        <p14:creationId xmlns:p14="http://schemas.microsoft.com/office/powerpoint/2010/main" val="387488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Worst Fit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Processes(Size) 	</a:t>
            </a:r>
            <a:r>
              <a:rPr lang="en-US" dirty="0"/>
              <a:t>			</a:t>
            </a:r>
            <a:r>
              <a:rPr lang="en-US" b="1" dirty="0"/>
              <a:t>Memory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P1 (128k)</a:t>
            </a:r>
            <a:r>
              <a:rPr lang="en-US" dirty="0"/>
              <a:t>					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P2(20k)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P3(68k)</a:t>
            </a:r>
          </a:p>
          <a:p>
            <a:pPr marL="0" indent="0">
              <a:buNone/>
            </a:pPr>
            <a:r>
              <a:rPr lang="en-US" dirty="0"/>
              <a:t>P4(32k)</a:t>
            </a:r>
          </a:p>
          <a:p>
            <a:pPr marL="0" indent="0">
              <a:buNone/>
            </a:pPr>
            <a:r>
              <a:rPr lang="en-US" dirty="0"/>
              <a:t>P5(178k)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505395"/>
              </p:ext>
            </p:extLst>
          </p:nvPr>
        </p:nvGraphicFramePr>
        <p:xfrm>
          <a:off x="5105400" y="1550670"/>
          <a:ext cx="3352800" cy="523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H1 (50k)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H2(25k)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H3(75k)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8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H4(200k)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H5(150k)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135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Worst Fit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Processes(Size) 	</a:t>
            </a:r>
            <a:r>
              <a:rPr lang="en-US" dirty="0"/>
              <a:t>			</a:t>
            </a:r>
            <a:r>
              <a:rPr lang="en-US" b="1" dirty="0"/>
              <a:t>Memory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P1 (128k)</a:t>
            </a:r>
            <a:r>
              <a:rPr lang="en-US" dirty="0"/>
              <a:t>					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P2(20k)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P3(68k)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P4(32k)</a:t>
            </a:r>
          </a:p>
          <a:p>
            <a:pPr marL="0" indent="0">
              <a:buNone/>
            </a:pPr>
            <a:r>
              <a:rPr lang="en-US" dirty="0"/>
              <a:t>P5(178k)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495874"/>
              </p:ext>
            </p:extLst>
          </p:nvPr>
        </p:nvGraphicFramePr>
        <p:xfrm>
          <a:off x="5105400" y="1550670"/>
          <a:ext cx="3352800" cy="523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H1 (50k)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H2(25k)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H3(75k)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8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H4(200k)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H5(150k)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424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Worst Fit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Processes(Size) 	</a:t>
            </a:r>
            <a:r>
              <a:rPr lang="en-US" dirty="0"/>
              <a:t>			</a:t>
            </a:r>
            <a:r>
              <a:rPr lang="en-US" b="1" dirty="0"/>
              <a:t>Memory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P1 (128k)</a:t>
            </a:r>
            <a:r>
              <a:rPr lang="en-US" dirty="0"/>
              <a:t>					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P2(20k)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P3(68k)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P4(32k)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P5(178k)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783666"/>
              </p:ext>
            </p:extLst>
          </p:nvPr>
        </p:nvGraphicFramePr>
        <p:xfrm>
          <a:off x="5105400" y="1550670"/>
          <a:ext cx="3352800" cy="523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H1 (50k)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H2(25k)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H3(75k)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8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H4(200k)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H5(150k)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753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Fragmentation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 fragmentation exists when there is enough total memory space to satisfy a request but the available spaces are not contiguous</a:t>
            </a:r>
          </a:p>
          <a:p>
            <a:r>
              <a:rPr lang="en-US" dirty="0"/>
              <a:t>First-ﬁt and Best-ﬁt strategies for memory allocation suffer from external fragmentation</a:t>
            </a:r>
          </a:p>
        </p:txBody>
      </p:sp>
    </p:spTree>
    <p:extLst>
      <p:ext uri="{BB962C8B-B14F-4D97-AF65-F5344CB8AC3E}">
        <p14:creationId xmlns:p14="http://schemas.microsoft.com/office/powerpoint/2010/main" val="1748758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Given six memory partitions of 300 KB, 600 KB, 350 KB, 200 KB, 750 KB, and 125 KB (in order), how would the first-fit, best-fit, and worst-fit algorithms place processes of size 115 KB, 500 KB, 358 KB, 200 KB, and 375 KB (in order)? Rank the algorithms in terms of how efficiently they use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481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Any Queries?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4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storage allocation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Concerns how to satisfy a request of size n from a list of free holes</a:t>
            </a:r>
          </a:p>
          <a:p>
            <a:r>
              <a:rPr lang="en-US" dirty="0"/>
              <a:t>Commonly used Solutions are</a:t>
            </a:r>
          </a:p>
          <a:p>
            <a:pPr lvl="1"/>
            <a:r>
              <a:rPr lang="en-US" dirty="0"/>
              <a:t>First-ﬁt – Allocate the ﬁrst hole that is big enough</a:t>
            </a:r>
          </a:p>
          <a:p>
            <a:pPr lvl="1"/>
            <a:r>
              <a:rPr lang="en-US" dirty="0"/>
              <a:t>Best-ﬁt - Allocate the smallest hole that is big enough</a:t>
            </a:r>
          </a:p>
          <a:p>
            <a:pPr lvl="1"/>
            <a:r>
              <a:rPr lang="en-US" dirty="0"/>
              <a:t>Worst-ﬁt - Allocate the largest hole</a:t>
            </a:r>
          </a:p>
        </p:txBody>
      </p:sp>
    </p:spTree>
    <p:extLst>
      <p:ext uri="{BB962C8B-B14F-4D97-AF65-F5344CB8AC3E}">
        <p14:creationId xmlns:p14="http://schemas.microsoft.com/office/powerpoint/2010/main" val="195805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Processes(Size) 	</a:t>
            </a:r>
            <a:r>
              <a:rPr lang="en-US" dirty="0"/>
              <a:t>			</a:t>
            </a:r>
            <a:r>
              <a:rPr lang="en-US" b="1" dirty="0"/>
              <a:t>Memory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P1 (128k)					</a:t>
            </a:r>
          </a:p>
          <a:p>
            <a:pPr marL="0" indent="0">
              <a:buNone/>
            </a:pPr>
            <a:r>
              <a:rPr lang="en-US" dirty="0"/>
              <a:t>P2(20k)</a:t>
            </a:r>
          </a:p>
          <a:p>
            <a:pPr marL="0" indent="0">
              <a:buNone/>
            </a:pPr>
            <a:r>
              <a:rPr lang="en-US" dirty="0"/>
              <a:t>P3(68k)</a:t>
            </a:r>
          </a:p>
          <a:p>
            <a:pPr marL="0" indent="0">
              <a:buNone/>
            </a:pPr>
            <a:r>
              <a:rPr lang="en-US" dirty="0"/>
              <a:t>P4(32k)</a:t>
            </a:r>
          </a:p>
          <a:p>
            <a:pPr marL="0" indent="0">
              <a:buNone/>
            </a:pPr>
            <a:r>
              <a:rPr lang="en-US" dirty="0"/>
              <a:t>P5(178k)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145041"/>
              </p:ext>
            </p:extLst>
          </p:nvPr>
        </p:nvGraphicFramePr>
        <p:xfrm>
          <a:off x="5105400" y="1337310"/>
          <a:ext cx="3352800" cy="523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H1 (50k)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H2(25k)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H3(75k)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80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H4(200k)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H5(150k)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93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First Fit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Processes(Size) 	</a:t>
            </a:r>
            <a:r>
              <a:rPr lang="en-US" dirty="0"/>
              <a:t>			</a:t>
            </a:r>
            <a:r>
              <a:rPr lang="en-US" b="1" dirty="0"/>
              <a:t>Memory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P1 (128k)					</a:t>
            </a:r>
          </a:p>
          <a:p>
            <a:pPr marL="0" indent="0">
              <a:buNone/>
            </a:pPr>
            <a:r>
              <a:rPr lang="en-US" dirty="0"/>
              <a:t>P2(20k)</a:t>
            </a:r>
          </a:p>
          <a:p>
            <a:pPr marL="0" indent="0">
              <a:buNone/>
            </a:pPr>
            <a:r>
              <a:rPr lang="en-US" dirty="0"/>
              <a:t>P3(68k)</a:t>
            </a:r>
          </a:p>
          <a:p>
            <a:pPr marL="0" indent="0">
              <a:buNone/>
            </a:pPr>
            <a:r>
              <a:rPr lang="en-US" dirty="0"/>
              <a:t>P4(32k)</a:t>
            </a:r>
          </a:p>
          <a:p>
            <a:pPr marL="0" indent="0">
              <a:buNone/>
            </a:pPr>
            <a:r>
              <a:rPr lang="en-US" dirty="0"/>
              <a:t>P5(178k)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888463"/>
              </p:ext>
            </p:extLst>
          </p:nvPr>
        </p:nvGraphicFramePr>
        <p:xfrm>
          <a:off x="5105400" y="1550670"/>
          <a:ext cx="3352800" cy="523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H1 (50k)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H2(25k)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H3(75k)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80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H4(200k)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H5(150k)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533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First Fit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Processes(Size) 	</a:t>
            </a:r>
            <a:r>
              <a:rPr lang="en-US" dirty="0"/>
              <a:t>			</a:t>
            </a:r>
            <a:r>
              <a:rPr lang="en-US" b="1" dirty="0"/>
              <a:t>Memory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P1 (128k)</a:t>
            </a:r>
            <a:r>
              <a:rPr lang="en-US" dirty="0"/>
              <a:t>					</a:t>
            </a:r>
          </a:p>
          <a:p>
            <a:pPr marL="0" indent="0">
              <a:buNone/>
            </a:pPr>
            <a:r>
              <a:rPr lang="en-US" dirty="0"/>
              <a:t>P2(20k)</a:t>
            </a:r>
          </a:p>
          <a:p>
            <a:pPr marL="0" indent="0">
              <a:buNone/>
            </a:pPr>
            <a:r>
              <a:rPr lang="en-US" dirty="0"/>
              <a:t>P3(68k)</a:t>
            </a:r>
          </a:p>
          <a:p>
            <a:pPr marL="0" indent="0">
              <a:buNone/>
            </a:pPr>
            <a:r>
              <a:rPr lang="en-US" dirty="0"/>
              <a:t>P4(32k)</a:t>
            </a:r>
          </a:p>
          <a:p>
            <a:pPr marL="0" indent="0">
              <a:buNone/>
            </a:pPr>
            <a:r>
              <a:rPr lang="en-US" dirty="0"/>
              <a:t>P5(178k)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522198"/>
              </p:ext>
            </p:extLst>
          </p:nvPr>
        </p:nvGraphicFramePr>
        <p:xfrm>
          <a:off x="5105400" y="1550670"/>
          <a:ext cx="3352800" cy="523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H1 (50k)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H2(25k)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H3(75k)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8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H4(200k)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H5(150k)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08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First Fit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Processes(Size) 	</a:t>
            </a:r>
            <a:r>
              <a:rPr lang="en-US" dirty="0"/>
              <a:t>			</a:t>
            </a:r>
            <a:r>
              <a:rPr lang="en-US" b="1" dirty="0"/>
              <a:t>Memory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P1 (128k)</a:t>
            </a:r>
            <a:r>
              <a:rPr lang="en-US" dirty="0"/>
              <a:t>					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P2(20k)</a:t>
            </a:r>
          </a:p>
          <a:p>
            <a:pPr marL="0" indent="0">
              <a:buNone/>
            </a:pPr>
            <a:r>
              <a:rPr lang="en-US" dirty="0"/>
              <a:t>P3(68k)</a:t>
            </a:r>
          </a:p>
          <a:p>
            <a:pPr marL="0" indent="0">
              <a:buNone/>
            </a:pPr>
            <a:r>
              <a:rPr lang="en-US" dirty="0"/>
              <a:t>P4(32k)</a:t>
            </a:r>
          </a:p>
          <a:p>
            <a:pPr marL="0" indent="0">
              <a:buNone/>
            </a:pPr>
            <a:r>
              <a:rPr lang="en-US" dirty="0"/>
              <a:t>P5(178k)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809294"/>
              </p:ext>
            </p:extLst>
          </p:nvPr>
        </p:nvGraphicFramePr>
        <p:xfrm>
          <a:off x="5105400" y="1550670"/>
          <a:ext cx="3352800" cy="523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H1 (50k)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H2(25k)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H3(75k)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8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H4(200k)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H5(150k)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09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First Fit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Processes(Size) 	</a:t>
            </a:r>
            <a:r>
              <a:rPr lang="en-US" dirty="0"/>
              <a:t>			</a:t>
            </a:r>
            <a:r>
              <a:rPr lang="en-US" b="1" dirty="0"/>
              <a:t>Memory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P1 (128k)</a:t>
            </a:r>
            <a:r>
              <a:rPr lang="en-US" dirty="0"/>
              <a:t>					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P2(20k)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P3(68k)</a:t>
            </a:r>
          </a:p>
          <a:p>
            <a:pPr marL="0" indent="0">
              <a:buNone/>
            </a:pPr>
            <a:r>
              <a:rPr lang="en-US" dirty="0"/>
              <a:t>P4(32k)</a:t>
            </a:r>
          </a:p>
          <a:p>
            <a:pPr marL="0" indent="0">
              <a:buNone/>
            </a:pPr>
            <a:r>
              <a:rPr lang="en-US" dirty="0"/>
              <a:t>P5(178k)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603876"/>
              </p:ext>
            </p:extLst>
          </p:nvPr>
        </p:nvGraphicFramePr>
        <p:xfrm>
          <a:off x="5105400" y="1550670"/>
          <a:ext cx="3352800" cy="523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H1 (50k)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H2(25k)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H3(75k)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8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H4(200k)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H5(150k)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819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First Fit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Processes(Size) 	</a:t>
            </a:r>
            <a:r>
              <a:rPr lang="en-US" dirty="0"/>
              <a:t>			</a:t>
            </a:r>
            <a:r>
              <a:rPr lang="en-US" b="1" dirty="0"/>
              <a:t>Memory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P1 (128k)</a:t>
            </a:r>
            <a:r>
              <a:rPr lang="en-US" dirty="0"/>
              <a:t>					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P2(20k)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P3(68k)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P4(32k)</a:t>
            </a:r>
          </a:p>
          <a:p>
            <a:pPr marL="0" indent="0">
              <a:buNone/>
            </a:pPr>
            <a:r>
              <a:rPr lang="en-US" dirty="0"/>
              <a:t>P5(178k)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616746"/>
              </p:ext>
            </p:extLst>
          </p:nvPr>
        </p:nvGraphicFramePr>
        <p:xfrm>
          <a:off x="5105400" y="1550670"/>
          <a:ext cx="3352800" cy="523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H1 (50k)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H2(25k)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H3(75k)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8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H4(200k)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H5(150k)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46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1055</Words>
  <Application>Microsoft Office PowerPoint</Application>
  <PresentationFormat>On-screen Show (4:3)</PresentationFormat>
  <Paragraphs>310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Dynamic Memory Allocation Strategies</vt:lpstr>
      <vt:lpstr>Memory Allocation</vt:lpstr>
      <vt:lpstr>Dynamic storage allocation problem</vt:lpstr>
      <vt:lpstr>PowerPoint Presentation</vt:lpstr>
      <vt:lpstr>First Fit Strategy</vt:lpstr>
      <vt:lpstr>First Fit Strategy</vt:lpstr>
      <vt:lpstr>First Fit Strategy</vt:lpstr>
      <vt:lpstr>First Fit Strategy</vt:lpstr>
      <vt:lpstr>First Fit Strategy</vt:lpstr>
      <vt:lpstr>First Fit Strategy</vt:lpstr>
      <vt:lpstr>Best Fit Strategy</vt:lpstr>
      <vt:lpstr>Best Fit Strategy</vt:lpstr>
      <vt:lpstr>Best Fit Strategy</vt:lpstr>
      <vt:lpstr>Best Fit Strategy</vt:lpstr>
      <vt:lpstr>Best Fit Strategy</vt:lpstr>
      <vt:lpstr>Best Fit Strategy</vt:lpstr>
      <vt:lpstr>Worst Fit Strategy</vt:lpstr>
      <vt:lpstr>Worst Fit Strategy</vt:lpstr>
      <vt:lpstr>Worst Fit Strategy</vt:lpstr>
      <vt:lpstr>Worst Fit Strategy</vt:lpstr>
      <vt:lpstr>Worst Fit Strategy</vt:lpstr>
      <vt:lpstr>Worst Fit Strategy</vt:lpstr>
      <vt:lpstr>External Fragmentation</vt:lpstr>
      <vt:lpstr>Exercise</vt:lpstr>
      <vt:lpstr>Any Queries?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Allocation</dc:title>
  <dc:creator>Admin</dc:creator>
  <cp:lastModifiedBy>ASHUTOSH ARDU</cp:lastModifiedBy>
  <cp:revision>9</cp:revision>
  <dcterms:created xsi:type="dcterms:W3CDTF">2020-05-31T16:42:22Z</dcterms:created>
  <dcterms:modified xsi:type="dcterms:W3CDTF">2021-11-16T07:09:32Z</dcterms:modified>
</cp:coreProperties>
</file>