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333" autoAdjust="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1231C-A31F-D7FB-2FCA-D2CAEC9CAC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0EA995-D40E-FAC0-8D5F-FCC6FF1C69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7AF20A2-9402-E71A-F9D7-543046F915F3}"/>
              </a:ext>
            </a:extLst>
          </p:cNvPr>
          <p:cNvSpPr>
            <a:spLocks noGrp="1"/>
          </p:cNvSpPr>
          <p:nvPr>
            <p:ph type="dt" sz="half" idx="10"/>
          </p:nvPr>
        </p:nvSpPr>
        <p:spPr/>
        <p:txBody>
          <a:bodyPr/>
          <a:lstStyle/>
          <a:p>
            <a:fld id="{57F37EAC-3CC9-4B40-900D-2DDD167F6052}" type="datetimeFigureOut">
              <a:rPr lang="en-IN" smtClean="0"/>
              <a:t>31-07-2025</a:t>
            </a:fld>
            <a:endParaRPr lang="en-IN"/>
          </a:p>
        </p:txBody>
      </p:sp>
      <p:sp>
        <p:nvSpPr>
          <p:cNvPr id="5" name="Footer Placeholder 4">
            <a:extLst>
              <a:ext uri="{FF2B5EF4-FFF2-40B4-BE49-F238E27FC236}">
                <a16:creationId xmlns:a16="http://schemas.microsoft.com/office/drawing/2014/main" id="{3F6EE10C-E711-2026-1539-4BBC386BB9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A29949-3BA8-670B-99D1-6B0692691521}"/>
              </a:ext>
            </a:extLst>
          </p:cNvPr>
          <p:cNvSpPr>
            <a:spLocks noGrp="1"/>
          </p:cNvSpPr>
          <p:nvPr>
            <p:ph type="sldNum" sz="quarter" idx="12"/>
          </p:nvPr>
        </p:nvSpPr>
        <p:spPr/>
        <p:txBody>
          <a:bodyPr/>
          <a:lstStyle/>
          <a:p>
            <a:fld id="{91ADE391-96E6-456F-B631-F6CDE06517EE}" type="slidenum">
              <a:rPr lang="en-IN" smtClean="0"/>
              <a:t>‹#›</a:t>
            </a:fld>
            <a:endParaRPr lang="en-IN"/>
          </a:p>
        </p:txBody>
      </p:sp>
    </p:spTree>
    <p:extLst>
      <p:ext uri="{BB962C8B-B14F-4D97-AF65-F5344CB8AC3E}">
        <p14:creationId xmlns:p14="http://schemas.microsoft.com/office/powerpoint/2010/main" val="2638475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02915-A520-5572-B3C8-23004CB453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3EBD1C-DC00-A1C9-4D82-F2B286CADC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53CAE5-6DF3-0B5F-B2F3-55AEA5ED1DA5}"/>
              </a:ext>
            </a:extLst>
          </p:cNvPr>
          <p:cNvSpPr>
            <a:spLocks noGrp="1"/>
          </p:cNvSpPr>
          <p:nvPr>
            <p:ph type="dt" sz="half" idx="10"/>
          </p:nvPr>
        </p:nvSpPr>
        <p:spPr/>
        <p:txBody>
          <a:bodyPr/>
          <a:lstStyle/>
          <a:p>
            <a:fld id="{57F37EAC-3CC9-4B40-900D-2DDD167F6052}" type="datetimeFigureOut">
              <a:rPr lang="en-IN" smtClean="0"/>
              <a:t>31-07-2025</a:t>
            </a:fld>
            <a:endParaRPr lang="en-IN"/>
          </a:p>
        </p:txBody>
      </p:sp>
      <p:sp>
        <p:nvSpPr>
          <p:cNvPr id="5" name="Footer Placeholder 4">
            <a:extLst>
              <a:ext uri="{FF2B5EF4-FFF2-40B4-BE49-F238E27FC236}">
                <a16:creationId xmlns:a16="http://schemas.microsoft.com/office/drawing/2014/main" id="{EB83143E-CBE1-D129-3F98-198F0839C7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238D59-18C9-D025-FF3A-D7E1D6C12180}"/>
              </a:ext>
            </a:extLst>
          </p:cNvPr>
          <p:cNvSpPr>
            <a:spLocks noGrp="1"/>
          </p:cNvSpPr>
          <p:nvPr>
            <p:ph type="sldNum" sz="quarter" idx="12"/>
          </p:nvPr>
        </p:nvSpPr>
        <p:spPr/>
        <p:txBody>
          <a:bodyPr/>
          <a:lstStyle/>
          <a:p>
            <a:fld id="{91ADE391-96E6-456F-B631-F6CDE06517EE}" type="slidenum">
              <a:rPr lang="en-IN" smtClean="0"/>
              <a:t>‹#›</a:t>
            </a:fld>
            <a:endParaRPr lang="en-IN"/>
          </a:p>
        </p:txBody>
      </p:sp>
    </p:spTree>
    <p:extLst>
      <p:ext uri="{BB962C8B-B14F-4D97-AF65-F5344CB8AC3E}">
        <p14:creationId xmlns:p14="http://schemas.microsoft.com/office/powerpoint/2010/main" val="1124085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28F452-4FB7-6E22-A392-D246BBDBA2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E70407-3BDF-F3F2-5157-AECCF04E25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2A875B-DB3A-9BA5-EA45-48E10728BF4A}"/>
              </a:ext>
            </a:extLst>
          </p:cNvPr>
          <p:cNvSpPr>
            <a:spLocks noGrp="1"/>
          </p:cNvSpPr>
          <p:nvPr>
            <p:ph type="dt" sz="half" idx="10"/>
          </p:nvPr>
        </p:nvSpPr>
        <p:spPr/>
        <p:txBody>
          <a:bodyPr/>
          <a:lstStyle/>
          <a:p>
            <a:fld id="{57F37EAC-3CC9-4B40-900D-2DDD167F6052}" type="datetimeFigureOut">
              <a:rPr lang="en-IN" smtClean="0"/>
              <a:t>31-07-2025</a:t>
            </a:fld>
            <a:endParaRPr lang="en-IN"/>
          </a:p>
        </p:txBody>
      </p:sp>
      <p:sp>
        <p:nvSpPr>
          <p:cNvPr id="5" name="Footer Placeholder 4">
            <a:extLst>
              <a:ext uri="{FF2B5EF4-FFF2-40B4-BE49-F238E27FC236}">
                <a16:creationId xmlns:a16="http://schemas.microsoft.com/office/drawing/2014/main" id="{A062B8D8-62E4-C5E2-8922-AF3BA6BD22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D230B-D9CC-C041-4DFC-8267D4A1A2BE}"/>
              </a:ext>
            </a:extLst>
          </p:cNvPr>
          <p:cNvSpPr>
            <a:spLocks noGrp="1"/>
          </p:cNvSpPr>
          <p:nvPr>
            <p:ph type="sldNum" sz="quarter" idx="12"/>
          </p:nvPr>
        </p:nvSpPr>
        <p:spPr/>
        <p:txBody>
          <a:bodyPr/>
          <a:lstStyle/>
          <a:p>
            <a:fld id="{91ADE391-96E6-456F-B631-F6CDE06517EE}" type="slidenum">
              <a:rPr lang="en-IN" smtClean="0"/>
              <a:t>‹#›</a:t>
            </a:fld>
            <a:endParaRPr lang="en-IN"/>
          </a:p>
        </p:txBody>
      </p:sp>
    </p:spTree>
    <p:extLst>
      <p:ext uri="{BB962C8B-B14F-4D97-AF65-F5344CB8AC3E}">
        <p14:creationId xmlns:p14="http://schemas.microsoft.com/office/powerpoint/2010/main" val="2593303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390D9-27EA-ADF7-664D-EC62CE2D8B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AE3EF2-A90F-A3B1-AAF1-592996321E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78DA19-DEF3-0B54-4553-EC475F1AB2DC}"/>
              </a:ext>
            </a:extLst>
          </p:cNvPr>
          <p:cNvSpPr>
            <a:spLocks noGrp="1"/>
          </p:cNvSpPr>
          <p:nvPr>
            <p:ph type="dt" sz="half" idx="10"/>
          </p:nvPr>
        </p:nvSpPr>
        <p:spPr/>
        <p:txBody>
          <a:bodyPr/>
          <a:lstStyle/>
          <a:p>
            <a:fld id="{57F37EAC-3CC9-4B40-900D-2DDD167F6052}" type="datetimeFigureOut">
              <a:rPr lang="en-IN" smtClean="0"/>
              <a:t>31-07-2025</a:t>
            </a:fld>
            <a:endParaRPr lang="en-IN"/>
          </a:p>
        </p:txBody>
      </p:sp>
      <p:sp>
        <p:nvSpPr>
          <p:cNvPr id="5" name="Footer Placeholder 4">
            <a:extLst>
              <a:ext uri="{FF2B5EF4-FFF2-40B4-BE49-F238E27FC236}">
                <a16:creationId xmlns:a16="http://schemas.microsoft.com/office/drawing/2014/main" id="{8024AB00-25F4-C3D9-0FA6-662AD72319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ABBDCA-7165-01D5-9424-05185554062F}"/>
              </a:ext>
            </a:extLst>
          </p:cNvPr>
          <p:cNvSpPr>
            <a:spLocks noGrp="1"/>
          </p:cNvSpPr>
          <p:nvPr>
            <p:ph type="sldNum" sz="quarter" idx="12"/>
          </p:nvPr>
        </p:nvSpPr>
        <p:spPr/>
        <p:txBody>
          <a:bodyPr/>
          <a:lstStyle/>
          <a:p>
            <a:fld id="{91ADE391-96E6-456F-B631-F6CDE06517EE}" type="slidenum">
              <a:rPr lang="en-IN" smtClean="0"/>
              <a:t>‹#›</a:t>
            </a:fld>
            <a:endParaRPr lang="en-IN"/>
          </a:p>
        </p:txBody>
      </p:sp>
    </p:spTree>
    <p:extLst>
      <p:ext uri="{BB962C8B-B14F-4D97-AF65-F5344CB8AC3E}">
        <p14:creationId xmlns:p14="http://schemas.microsoft.com/office/powerpoint/2010/main" val="1710915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C98D7-3EA3-4B9C-22D3-FA109056EB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11A599-8155-E58D-E8D5-978C5C0D4F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12F57F-3C63-EFB2-0A50-3678D9E35A29}"/>
              </a:ext>
            </a:extLst>
          </p:cNvPr>
          <p:cNvSpPr>
            <a:spLocks noGrp="1"/>
          </p:cNvSpPr>
          <p:nvPr>
            <p:ph type="dt" sz="half" idx="10"/>
          </p:nvPr>
        </p:nvSpPr>
        <p:spPr/>
        <p:txBody>
          <a:bodyPr/>
          <a:lstStyle/>
          <a:p>
            <a:fld id="{57F37EAC-3CC9-4B40-900D-2DDD167F6052}" type="datetimeFigureOut">
              <a:rPr lang="en-IN" smtClean="0"/>
              <a:t>31-07-2025</a:t>
            </a:fld>
            <a:endParaRPr lang="en-IN"/>
          </a:p>
        </p:txBody>
      </p:sp>
      <p:sp>
        <p:nvSpPr>
          <p:cNvPr id="5" name="Footer Placeholder 4">
            <a:extLst>
              <a:ext uri="{FF2B5EF4-FFF2-40B4-BE49-F238E27FC236}">
                <a16:creationId xmlns:a16="http://schemas.microsoft.com/office/drawing/2014/main" id="{87AAB455-920B-8919-CF04-DC35A2931A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F99C89-9A86-9DE6-7C14-6D713E591DF0}"/>
              </a:ext>
            </a:extLst>
          </p:cNvPr>
          <p:cNvSpPr>
            <a:spLocks noGrp="1"/>
          </p:cNvSpPr>
          <p:nvPr>
            <p:ph type="sldNum" sz="quarter" idx="12"/>
          </p:nvPr>
        </p:nvSpPr>
        <p:spPr/>
        <p:txBody>
          <a:bodyPr/>
          <a:lstStyle/>
          <a:p>
            <a:fld id="{91ADE391-96E6-456F-B631-F6CDE06517EE}" type="slidenum">
              <a:rPr lang="en-IN" smtClean="0"/>
              <a:t>‹#›</a:t>
            </a:fld>
            <a:endParaRPr lang="en-IN"/>
          </a:p>
        </p:txBody>
      </p:sp>
    </p:spTree>
    <p:extLst>
      <p:ext uri="{BB962C8B-B14F-4D97-AF65-F5344CB8AC3E}">
        <p14:creationId xmlns:p14="http://schemas.microsoft.com/office/powerpoint/2010/main" val="1101055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27C8-0371-25AD-9370-1CB0DB0078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A10D99-AEE1-1E05-AD93-CB489CE141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50D9F5-837F-3B9A-41ED-6715D968E9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623789-237D-34DA-434D-39CE254FEBB4}"/>
              </a:ext>
            </a:extLst>
          </p:cNvPr>
          <p:cNvSpPr>
            <a:spLocks noGrp="1"/>
          </p:cNvSpPr>
          <p:nvPr>
            <p:ph type="dt" sz="half" idx="10"/>
          </p:nvPr>
        </p:nvSpPr>
        <p:spPr/>
        <p:txBody>
          <a:bodyPr/>
          <a:lstStyle/>
          <a:p>
            <a:fld id="{57F37EAC-3CC9-4B40-900D-2DDD167F6052}" type="datetimeFigureOut">
              <a:rPr lang="en-IN" smtClean="0"/>
              <a:t>31-07-2025</a:t>
            </a:fld>
            <a:endParaRPr lang="en-IN"/>
          </a:p>
        </p:txBody>
      </p:sp>
      <p:sp>
        <p:nvSpPr>
          <p:cNvPr id="6" name="Footer Placeholder 5">
            <a:extLst>
              <a:ext uri="{FF2B5EF4-FFF2-40B4-BE49-F238E27FC236}">
                <a16:creationId xmlns:a16="http://schemas.microsoft.com/office/drawing/2014/main" id="{0D80A523-88F9-5AF0-A928-5D9949A6B4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AFEA3F-77F7-AEDD-51B9-0CC0F1451306}"/>
              </a:ext>
            </a:extLst>
          </p:cNvPr>
          <p:cNvSpPr>
            <a:spLocks noGrp="1"/>
          </p:cNvSpPr>
          <p:nvPr>
            <p:ph type="sldNum" sz="quarter" idx="12"/>
          </p:nvPr>
        </p:nvSpPr>
        <p:spPr/>
        <p:txBody>
          <a:bodyPr/>
          <a:lstStyle/>
          <a:p>
            <a:fld id="{91ADE391-96E6-456F-B631-F6CDE06517EE}" type="slidenum">
              <a:rPr lang="en-IN" smtClean="0"/>
              <a:t>‹#›</a:t>
            </a:fld>
            <a:endParaRPr lang="en-IN"/>
          </a:p>
        </p:txBody>
      </p:sp>
    </p:spTree>
    <p:extLst>
      <p:ext uri="{BB962C8B-B14F-4D97-AF65-F5344CB8AC3E}">
        <p14:creationId xmlns:p14="http://schemas.microsoft.com/office/powerpoint/2010/main" val="364040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6A48A-74E7-F707-D2F8-DBD23B6284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3846DF-79F3-791F-67E0-96D1A6F5A1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4D6FD2-5506-4E55-CAF5-647752EA19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ABEB582-0B0A-CE3D-0C57-F3586189FF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99D369-669A-E79E-0BE3-EDE90B80DB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767CD9-050F-8057-06F7-FC5B3FB92E81}"/>
              </a:ext>
            </a:extLst>
          </p:cNvPr>
          <p:cNvSpPr>
            <a:spLocks noGrp="1"/>
          </p:cNvSpPr>
          <p:nvPr>
            <p:ph type="dt" sz="half" idx="10"/>
          </p:nvPr>
        </p:nvSpPr>
        <p:spPr/>
        <p:txBody>
          <a:bodyPr/>
          <a:lstStyle/>
          <a:p>
            <a:fld id="{57F37EAC-3CC9-4B40-900D-2DDD167F6052}" type="datetimeFigureOut">
              <a:rPr lang="en-IN" smtClean="0"/>
              <a:t>31-07-2025</a:t>
            </a:fld>
            <a:endParaRPr lang="en-IN"/>
          </a:p>
        </p:txBody>
      </p:sp>
      <p:sp>
        <p:nvSpPr>
          <p:cNvPr id="8" name="Footer Placeholder 7">
            <a:extLst>
              <a:ext uri="{FF2B5EF4-FFF2-40B4-BE49-F238E27FC236}">
                <a16:creationId xmlns:a16="http://schemas.microsoft.com/office/drawing/2014/main" id="{3CE7BA0C-6B08-73AA-47E6-0437DF3A1E9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C851466-09D0-B701-A6C9-51E65285B7DA}"/>
              </a:ext>
            </a:extLst>
          </p:cNvPr>
          <p:cNvSpPr>
            <a:spLocks noGrp="1"/>
          </p:cNvSpPr>
          <p:nvPr>
            <p:ph type="sldNum" sz="quarter" idx="12"/>
          </p:nvPr>
        </p:nvSpPr>
        <p:spPr/>
        <p:txBody>
          <a:bodyPr/>
          <a:lstStyle/>
          <a:p>
            <a:fld id="{91ADE391-96E6-456F-B631-F6CDE06517EE}" type="slidenum">
              <a:rPr lang="en-IN" smtClean="0"/>
              <a:t>‹#›</a:t>
            </a:fld>
            <a:endParaRPr lang="en-IN"/>
          </a:p>
        </p:txBody>
      </p:sp>
    </p:spTree>
    <p:extLst>
      <p:ext uri="{BB962C8B-B14F-4D97-AF65-F5344CB8AC3E}">
        <p14:creationId xmlns:p14="http://schemas.microsoft.com/office/powerpoint/2010/main" val="2830344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DC4E3-7F25-85A4-6D0E-75B4EBC86E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67613BA-0B3A-12B6-8369-244AAEF53BB4}"/>
              </a:ext>
            </a:extLst>
          </p:cNvPr>
          <p:cNvSpPr>
            <a:spLocks noGrp="1"/>
          </p:cNvSpPr>
          <p:nvPr>
            <p:ph type="dt" sz="half" idx="10"/>
          </p:nvPr>
        </p:nvSpPr>
        <p:spPr/>
        <p:txBody>
          <a:bodyPr/>
          <a:lstStyle/>
          <a:p>
            <a:fld id="{57F37EAC-3CC9-4B40-900D-2DDD167F6052}" type="datetimeFigureOut">
              <a:rPr lang="en-IN" smtClean="0"/>
              <a:t>31-07-2025</a:t>
            </a:fld>
            <a:endParaRPr lang="en-IN"/>
          </a:p>
        </p:txBody>
      </p:sp>
      <p:sp>
        <p:nvSpPr>
          <p:cNvPr id="4" name="Footer Placeholder 3">
            <a:extLst>
              <a:ext uri="{FF2B5EF4-FFF2-40B4-BE49-F238E27FC236}">
                <a16:creationId xmlns:a16="http://schemas.microsoft.com/office/drawing/2014/main" id="{6CB78188-01B3-836C-E98F-5E3D5CB6A5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388115-0E66-7B85-57B2-187A25C0AA57}"/>
              </a:ext>
            </a:extLst>
          </p:cNvPr>
          <p:cNvSpPr>
            <a:spLocks noGrp="1"/>
          </p:cNvSpPr>
          <p:nvPr>
            <p:ph type="sldNum" sz="quarter" idx="12"/>
          </p:nvPr>
        </p:nvSpPr>
        <p:spPr/>
        <p:txBody>
          <a:bodyPr/>
          <a:lstStyle/>
          <a:p>
            <a:fld id="{91ADE391-96E6-456F-B631-F6CDE06517EE}" type="slidenum">
              <a:rPr lang="en-IN" smtClean="0"/>
              <a:t>‹#›</a:t>
            </a:fld>
            <a:endParaRPr lang="en-IN"/>
          </a:p>
        </p:txBody>
      </p:sp>
    </p:spTree>
    <p:extLst>
      <p:ext uri="{BB962C8B-B14F-4D97-AF65-F5344CB8AC3E}">
        <p14:creationId xmlns:p14="http://schemas.microsoft.com/office/powerpoint/2010/main" val="1631069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49B5C2-7FD4-41FD-F931-A7EA00699E18}"/>
              </a:ext>
            </a:extLst>
          </p:cNvPr>
          <p:cNvSpPr>
            <a:spLocks noGrp="1"/>
          </p:cNvSpPr>
          <p:nvPr>
            <p:ph type="dt" sz="half" idx="10"/>
          </p:nvPr>
        </p:nvSpPr>
        <p:spPr/>
        <p:txBody>
          <a:bodyPr/>
          <a:lstStyle/>
          <a:p>
            <a:fld id="{57F37EAC-3CC9-4B40-900D-2DDD167F6052}" type="datetimeFigureOut">
              <a:rPr lang="en-IN" smtClean="0"/>
              <a:t>31-07-2025</a:t>
            </a:fld>
            <a:endParaRPr lang="en-IN"/>
          </a:p>
        </p:txBody>
      </p:sp>
      <p:sp>
        <p:nvSpPr>
          <p:cNvPr id="3" name="Footer Placeholder 2">
            <a:extLst>
              <a:ext uri="{FF2B5EF4-FFF2-40B4-BE49-F238E27FC236}">
                <a16:creationId xmlns:a16="http://schemas.microsoft.com/office/drawing/2014/main" id="{FA8FDF0C-B537-B1CC-AEAB-132D73DEBC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30784D-0A44-83C6-DDA0-A3C92A2A6AC6}"/>
              </a:ext>
            </a:extLst>
          </p:cNvPr>
          <p:cNvSpPr>
            <a:spLocks noGrp="1"/>
          </p:cNvSpPr>
          <p:nvPr>
            <p:ph type="sldNum" sz="quarter" idx="12"/>
          </p:nvPr>
        </p:nvSpPr>
        <p:spPr/>
        <p:txBody>
          <a:bodyPr/>
          <a:lstStyle/>
          <a:p>
            <a:fld id="{91ADE391-96E6-456F-B631-F6CDE06517EE}" type="slidenum">
              <a:rPr lang="en-IN" smtClean="0"/>
              <a:t>‹#›</a:t>
            </a:fld>
            <a:endParaRPr lang="en-IN"/>
          </a:p>
        </p:txBody>
      </p:sp>
    </p:spTree>
    <p:extLst>
      <p:ext uri="{BB962C8B-B14F-4D97-AF65-F5344CB8AC3E}">
        <p14:creationId xmlns:p14="http://schemas.microsoft.com/office/powerpoint/2010/main" val="2920258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738C4-C9A8-B0BA-C51D-787B991E00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C8505D-1054-45C7-64CC-5AFD340CC8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7BD3492-9467-79C8-A034-A981ED284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5C987-06C0-F934-6536-D020A70EDD76}"/>
              </a:ext>
            </a:extLst>
          </p:cNvPr>
          <p:cNvSpPr>
            <a:spLocks noGrp="1"/>
          </p:cNvSpPr>
          <p:nvPr>
            <p:ph type="dt" sz="half" idx="10"/>
          </p:nvPr>
        </p:nvSpPr>
        <p:spPr/>
        <p:txBody>
          <a:bodyPr/>
          <a:lstStyle/>
          <a:p>
            <a:fld id="{57F37EAC-3CC9-4B40-900D-2DDD167F6052}" type="datetimeFigureOut">
              <a:rPr lang="en-IN" smtClean="0"/>
              <a:t>31-07-2025</a:t>
            </a:fld>
            <a:endParaRPr lang="en-IN"/>
          </a:p>
        </p:txBody>
      </p:sp>
      <p:sp>
        <p:nvSpPr>
          <p:cNvPr id="6" name="Footer Placeholder 5">
            <a:extLst>
              <a:ext uri="{FF2B5EF4-FFF2-40B4-BE49-F238E27FC236}">
                <a16:creationId xmlns:a16="http://schemas.microsoft.com/office/drawing/2014/main" id="{E1B8B197-C721-2C8D-F77B-D6B1B27215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059801-DA6B-49DD-C391-78F53FD88101}"/>
              </a:ext>
            </a:extLst>
          </p:cNvPr>
          <p:cNvSpPr>
            <a:spLocks noGrp="1"/>
          </p:cNvSpPr>
          <p:nvPr>
            <p:ph type="sldNum" sz="quarter" idx="12"/>
          </p:nvPr>
        </p:nvSpPr>
        <p:spPr/>
        <p:txBody>
          <a:bodyPr/>
          <a:lstStyle/>
          <a:p>
            <a:fld id="{91ADE391-96E6-456F-B631-F6CDE06517EE}" type="slidenum">
              <a:rPr lang="en-IN" smtClean="0"/>
              <a:t>‹#›</a:t>
            </a:fld>
            <a:endParaRPr lang="en-IN"/>
          </a:p>
        </p:txBody>
      </p:sp>
    </p:spTree>
    <p:extLst>
      <p:ext uri="{BB962C8B-B14F-4D97-AF65-F5344CB8AC3E}">
        <p14:creationId xmlns:p14="http://schemas.microsoft.com/office/powerpoint/2010/main" val="3929681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C58BE-3925-F14A-E8E5-D28C9B2837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CD31A3-BF1D-79B8-A1D2-4407C0F8A2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E2978A-58F0-39B2-6DF4-E7E83FE8C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EF48C1-0B9C-8FAD-18FB-1459A88D8284}"/>
              </a:ext>
            </a:extLst>
          </p:cNvPr>
          <p:cNvSpPr>
            <a:spLocks noGrp="1"/>
          </p:cNvSpPr>
          <p:nvPr>
            <p:ph type="dt" sz="half" idx="10"/>
          </p:nvPr>
        </p:nvSpPr>
        <p:spPr/>
        <p:txBody>
          <a:bodyPr/>
          <a:lstStyle/>
          <a:p>
            <a:fld id="{57F37EAC-3CC9-4B40-900D-2DDD167F6052}" type="datetimeFigureOut">
              <a:rPr lang="en-IN" smtClean="0"/>
              <a:t>31-07-2025</a:t>
            </a:fld>
            <a:endParaRPr lang="en-IN"/>
          </a:p>
        </p:txBody>
      </p:sp>
      <p:sp>
        <p:nvSpPr>
          <p:cNvPr id="6" name="Footer Placeholder 5">
            <a:extLst>
              <a:ext uri="{FF2B5EF4-FFF2-40B4-BE49-F238E27FC236}">
                <a16:creationId xmlns:a16="http://schemas.microsoft.com/office/drawing/2014/main" id="{9D44828B-35BB-8C8B-CD92-6317B1D1A7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F0389B-01A3-E013-F3F0-FB69CC1567DE}"/>
              </a:ext>
            </a:extLst>
          </p:cNvPr>
          <p:cNvSpPr>
            <a:spLocks noGrp="1"/>
          </p:cNvSpPr>
          <p:nvPr>
            <p:ph type="sldNum" sz="quarter" idx="12"/>
          </p:nvPr>
        </p:nvSpPr>
        <p:spPr/>
        <p:txBody>
          <a:bodyPr/>
          <a:lstStyle/>
          <a:p>
            <a:fld id="{91ADE391-96E6-456F-B631-F6CDE06517EE}" type="slidenum">
              <a:rPr lang="en-IN" smtClean="0"/>
              <a:t>‹#›</a:t>
            </a:fld>
            <a:endParaRPr lang="en-IN"/>
          </a:p>
        </p:txBody>
      </p:sp>
    </p:spTree>
    <p:extLst>
      <p:ext uri="{BB962C8B-B14F-4D97-AF65-F5344CB8AC3E}">
        <p14:creationId xmlns:p14="http://schemas.microsoft.com/office/powerpoint/2010/main" val="2251577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7775B8-6275-743E-B73E-7365857218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64EA32-A2A2-EE9C-F55B-15A7165033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730DEE-19ED-81A9-56E9-BBB7262587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37EAC-3CC9-4B40-900D-2DDD167F6052}" type="datetimeFigureOut">
              <a:rPr lang="en-IN" smtClean="0"/>
              <a:t>31-07-2025</a:t>
            </a:fld>
            <a:endParaRPr lang="en-IN"/>
          </a:p>
        </p:txBody>
      </p:sp>
      <p:sp>
        <p:nvSpPr>
          <p:cNvPr id="5" name="Footer Placeholder 4">
            <a:extLst>
              <a:ext uri="{FF2B5EF4-FFF2-40B4-BE49-F238E27FC236}">
                <a16:creationId xmlns:a16="http://schemas.microsoft.com/office/drawing/2014/main" id="{D41CCBBB-34E7-F423-96D2-30A0D0795D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0FCFFA-D5BB-DFFB-245E-8BB9413C23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ADE391-96E6-456F-B631-F6CDE06517EE}" type="slidenum">
              <a:rPr lang="en-IN" smtClean="0"/>
              <a:t>‹#›</a:t>
            </a:fld>
            <a:endParaRPr lang="en-IN"/>
          </a:p>
        </p:txBody>
      </p:sp>
    </p:spTree>
    <p:extLst>
      <p:ext uri="{BB962C8B-B14F-4D97-AF65-F5344CB8AC3E}">
        <p14:creationId xmlns:p14="http://schemas.microsoft.com/office/powerpoint/2010/main" val="3959773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34A3FA7-82B8-C738-C42C-033E6FEAB6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2161062-E9C4-7D61-8BEF-EEED62D3D813}"/>
              </a:ext>
            </a:extLst>
          </p:cNvPr>
          <p:cNvSpPr>
            <a:spLocks noGrp="1"/>
          </p:cNvSpPr>
          <p:nvPr>
            <p:ph type="ctrTitle"/>
          </p:nvPr>
        </p:nvSpPr>
        <p:spPr>
          <a:xfrm>
            <a:off x="1371600" y="1956619"/>
            <a:ext cx="9448800" cy="2944762"/>
          </a:xfrm>
        </p:spPr>
        <p:txBody>
          <a:bodyPr anchor="ctr">
            <a:normAutofit/>
          </a:bodyPr>
          <a:lstStyle/>
          <a:p>
            <a:r>
              <a:rPr lang="en-IN" i="1" dirty="0">
                <a:ln>
                  <a:solidFill>
                    <a:srgbClr val="0070C0"/>
                  </a:solidFill>
                </a:ln>
                <a:solidFill>
                  <a:srgbClr val="00B0F0"/>
                </a:solidFill>
                <a:effectLst>
                  <a:outerShdw blurRad="38100" dist="38100" dir="2700000" algn="tl">
                    <a:srgbClr val="000000">
                      <a:alpha val="43137"/>
                    </a:srgbClr>
                  </a:outerShdw>
                </a:effectLst>
                <a:latin typeface="Broadway" panose="04040905080B02020502" pitchFamily="82" charset="0"/>
              </a:rPr>
              <a:t>Capstone Project:</a:t>
            </a:r>
            <a:br>
              <a:rPr lang="en-IN" dirty="0">
                <a:ln>
                  <a:solidFill>
                    <a:srgbClr val="0070C0"/>
                  </a:solidFill>
                </a:ln>
                <a:solidFill>
                  <a:srgbClr val="00B0F0"/>
                </a:solidFill>
                <a:effectLst>
                  <a:outerShdw blurRad="38100" dist="38100" dir="2700000" algn="tl">
                    <a:srgbClr val="000000">
                      <a:alpha val="43137"/>
                    </a:srgbClr>
                  </a:outerShdw>
                </a:effectLst>
                <a:latin typeface="Broadway" panose="04040905080B02020502" pitchFamily="82" charset="0"/>
              </a:rPr>
            </a:br>
            <a:r>
              <a:rPr lang="en-IN" i="1" dirty="0">
                <a:ln>
                  <a:solidFill>
                    <a:srgbClr val="0070C0"/>
                  </a:solidFill>
                </a:ln>
                <a:solidFill>
                  <a:srgbClr val="00B0F0"/>
                </a:solidFill>
                <a:effectLst>
                  <a:outerShdw blurRad="38100" dist="38100" dir="2700000" algn="tl">
                    <a:srgbClr val="000000">
                      <a:alpha val="43137"/>
                    </a:srgbClr>
                  </a:outerShdw>
                </a:effectLst>
                <a:latin typeface="Broadway" panose="04040905080B02020502" pitchFamily="82" charset="0"/>
              </a:rPr>
              <a:t>Northwind Sales Analytics</a:t>
            </a:r>
            <a:endParaRPr lang="en-IN" dirty="0">
              <a:ln>
                <a:solidFill>
                  <a:srgbClr val="0070C0"/>
                </a:solidFill>
              </a:ln>
              <a:solidFill>
                <a:srgbClr val="00B0F0"/>
              </a:solidFill>
              <a:effectLst>
                <a:outerShdw blurRad="38100" dist="38100" dir="2700000" algn="tl">
                  <a:srgbClr val="000000">
                    <a:alpha val="43137"/>
                  </a:srgbClr>
                </a:outerShdw>
              </a:effectLst>
              <a:latin typeface="Broadway" panose="04040905080B02020502" pitchFamily="82" charset="0"/>
            </a:endParaRPr>
          </a:p>
        </p:txBody>
      </p:sp>
      <p:sp>
        <p:nvSpPr>
          <p:cNvPr id="3" name="Subtitle 2">
            <a:extLst>
              <a:ext uri="{FF2B5EF4-FFF2-40B4-BE49-F238E27FC236}">
                <a16:creationId xmlns:a16="http://schemas.microsoft.com/office/drawing/2014/main" id="{88DFAB2D-96CA-28FB-04FF-1A6BFA2E8AA5}"/>
              </a:ext>
            </a:extLst>
          </p:cNvPr>
          <p:cNvSpPr>
            <a:spLocks noGrp="1"/>
          </p:cNvSpPr>
          <p:nvPr>
            <p:ph type="subTitle" idx="1"/>
          </p:nvPr>
        </p:nvSpPr>
        <p:spPr>
          <a:xfrm>
            <a:off x="7456591" y="6055496"/>
            <a:ext cx="4473677" cy="481780"/>
          </a:xfrm>
        </p:spPr>
        <p:txBody>
          <a:bodyPr>
            <a:normAutofit/>
          </a:bodyPr>
          <a:lstStyle/>
          <a:p>
            <a:r>
              <a:rPr lang="en-US" dirty="0">
                <a:solidFill>
                  <a:srgbClr val="002060"/>
                </a:solidFill>
                <a:effectLst>
                  <a:outerShdw blurRad="38100" dist="38100" dir="2700000" algn="tl">
                    <a:srgbClr val="000000">
                      <a:alpha val="43137"/>
                    </a:srgbClr>
                  </a:outerShdw>
                </a:effectLst>
              </a:rPr>
              <a:t>Power BI | SQL | Excel  Project</a:t>
            </a:r>
            <a:endParaRPr lang="en-IN"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57885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3F30B4-2064-1483-77E8-6FFD002C79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4">
            <a:extLst>
              <a:ext uri="{FF2B5EF4-FFF2-40B4-BE49-F238E27FC236}">
                <a16:creationId xmlns:a16="http://schemas.microsoft.com/office/drawing/2014/main" id="{41B870A0-41AF-EA07-9161-DED18478DFDD}"/>
              </a:ext>
            </a:extLst>
          </p:cNvPr>
          <p:cNvSpPr>
            <a:spLocks noGrp="1"/>
          </p:cNvSpPr>
          <p:nvPr>
            <p:ph type="title"/>
          </p:nvPr>
        </p:nvSpPr>
        <p:spPr>
          <a:xfrm>
            <a:off x="6447180" y="1048804"/>
            <a:ext cx="4906619" cy="1177560"/>
          </a:xfrm>
        </p:spPr>
        <p:txBody>
          <a:bodyPr>
            <a:noAutofit/>
          </a:bodyPr>
          <a:lstStyle/>
          <a:p>
            <a:r>
              <a:rPr lang="en-IN" sz="2400" b="1" dirty="0"/>
              <a:t>Problem Statement:</a:t>
            </a:r>
            <a:br>
              <a:rPr lang="en-IN" sz="2400" dirty="0"/>
            </a:br>
            <a:r>
              <a:rPr lang="en-IN" sz="2400" i="1" dirty="0"/>
              <a:t>How do customer order patterns vary by city or country?</a:t>
            </a:r>
            <a:endParaRPr lang="en-IN" sz="2400" dirty="0"/>
          </a:p>
        </p:txBody>
      </p:sp>
      <p:pic>
        <p:nvPicPr>
          <p:cNvPr id="9" name="Content Placeholder 8">
            <a:extLst>
              <a:ext uri="{FF2B5EF4-FFF2-40B4-BE49-F238E27FC236}">
                <a16:creationId xmlns:a16="http://schemas.microsoft.com/office/drawing/2014/main" id="{B2D44BD6-6546-9636-64ED-03E8EBD82D0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51183" y="1729413"/>
            <a:ext cx="5744817" cy="3617842"/>
          </a:xfrm>
        </p:spPr>
      </p:pic>
      <p:sp>
        <p:nvSpPr>
          <p:cNvPr id="7" name="Content Placeholder 6">
            <a:extLst>
              <a:ext uri="{FF2B5EF4-FFF2-40B4-BE49-F238E27FC236}">
                <a16:creationId xmlns:a16="http://schemas.microsoft.com/office/drawing/2014/main" id="{C6FA3F03-F3C1-D95B-F7BE-C8CB75FB7D7E}"/>
              </a:ext>
            </a:extLst>
          </p:cNvPr>
          <p:cNvSpPr>
            <a:spLocks noGrp="1"/>
          </p:cNvSpPr>
          <p:nvPr>
            <p:ph sz="half" idx="2"/>
          </p:nvPr>
        </p:nvSpPr>
        <p:spPr>
          <a:xfrm>
            <a:off x="6447180" y="2613991"/>
            <a:ext cx="4906620" cy="2971800"/>
          </a:xfrm>
        </p:spPr>
        <p:txBody>
          <a:bodyPr>
            <a:normAutofit/>
          </a:bodyPr>
          <a:lstStyle/>
          <a:p>
            <a:pPr marL="0" indent="0">
              <a:buNone/>
            </a:pPr>
            <a:r>
              <a:rPr lang="en-IN" sz="2400" b="1" dirty="0"/>
              <a:t>Analysis:</a:t>
            </a:r>
          </a:p>
          <a:p>
            <a:pPr marL="0" indent="0" algn="just">
              <a:buNone/>
            </a:pPr>
            <a:br>
              <a:rPr lang="en-IN" sz="2400" dirty="0"/>
            </a:br>
            <a:r>
              <a:rPr lang="en-IN" sz="2400" dirty="0"/>
              <a:t>Order behaviour differs by region. Cities like Cunewalde (Germany) and Boise (USA) show </a:t>
            </a:r>
            <a:r>
              <a:rPr lang="en-IN" sz="2400" b="1" dirty="0"/>
              <a:t>higher revenue per order</a:t>
            </a:r>
            <a:r>
              <a:rPr lang="en-IN" sz="2400" dirty="0"/>
              <a:t>, while cities like London (UK) generate </a:t>
            </a:r>
            <a:r>
              <a:rPr lang="en-IN" sz="2400" b="1" dirty="0"/>
              <a:t>more frequent but lower-value orders</a:t>
            </a:r>
            <a:r>
              <a:rPr lang="en-IN" sz="2400" dirty="0"/>
              <a:t>.</a:t>
            </a:r>
          </a:p>
        </p:txBody>
      </p:sp>
      <p:sp>
        <p:nvSpPr>
          <p:cNvPr id="10" name="TextBox 9">
            <a:extLst>
              <a:ext uri="{FF2B5EF4-FFF2-40B4-BE49-F238E27FC236}">
                <a16:creationId xmlns:a16="http://schemas.microsoft.com/office/drawing/2014/main" id="{F07D6DCA-F0A0-BA31-4663-AEAFF3CB0BB8}"/>
              </a:ext>
            </a:extLst>
          </p:cNvPr>
          <p:cNvSpPr txBox="1"/>
          <p:nvPr/>
        </p:nvSpPr>
        <p:spPr>
          <a:xfrm>
            <a:off x="351183" y="1158133"/>
            <a:ext cx="2501346" cy="461665"/>
          </a:xfrm>
          <a:prstGeom prst="rect">
            <a:avLst/>
          </a:prstGeom>
          <a:noFill/>
        </p:spPr>
        <p:txBody>
          <a:bodyPr wrap="square" rtlCol="0">
            <a:spAutoFit/>
          </a:bodyPr>
          <a:lstStyle/>
          <a:p>
            <a:r>
              <a:rPr lang="en-IN" sz="2400" i="1" dirty="0">
                <a:solidFill>
                  <a:srgbClr val="002060"/>
                </a:solidFill>
                <a:effectLst>
                  <a:outerShdw blurRad="38100" dist="38100" dir="2700000" algn="tl">
                    <a:srgbClr val="000000">
                      <a:alpha val="43137"/>
                    </a:srgbClr>
                  </a:outerShdw>
                </a:effectLst>
                <a:latin typeface="Arial Rounded MT Bold" panose="020F0704030504030204" pitchFamily="34" charset="0"/>
              </a:rPr>
              <a:t>Result Table:</a:t>
            </a:r>
          </a:p>
        </p:txBody>
      </p:sp>
    </p:spTree>
    <p:extLst>
      <p:ext uri="{BB962C8B-B14F-4D97-AF65-F5344CB8AC3E}">
        <p14:creationId xmlns:p14="http://schemas.microsoft.com/office/powerpoint/2010/main" val="2827983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77B8200-BDBB-4568-D67C-EED4AFD98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C2F31C3-8559-AE88-399C-AD0128248BB5}"/>
              </a:ext>
            </a:extLst>
          </p:cNvPr>
          <p:cNvSpPr>
            <a:spLocks noGrp="1"/>
          </p:cNvSpPr>
          <p:nvPr>
            <p:ph type="title"/>
          </p:nvPr>
        </p:nvSpPr>
        <p:spPr>
          <a:xfrm>
            <a:off x="838200" y="365125"/>
            <a:ext cx="10515600" cy="779463"/>
          </a:xfrm>
        </p:spPr>
        <p:txBody>
          <a:bodyPr/>
          <a:lstStyle/>
          <a:p>
            <a:pPr algn="ctr"/>
            <a:r>
              <a:rPr lang="en-US" b="1" i="1" dirty="0">
                <a:ln w="22225">
                  <a:solidFill>
                    <a:srgbClr val="0070C0"/>
                  </a:solidFill>
                  <a:prstDash val="solid"/>
                </a:ln>
                <a:solidFill>
                  <a:srgbClr val="00B0F0"/>
                </a:solidFill>
                <a:effectLst>
                  <a:outerShdw blurRad="38100" dist="38100" dir="2700000" algn="tl">
                    <a:srgbClr val="000000">
                      <a:alpha val="43137"/>
                    </a:srgbClr>
                  </a:outerShdw>
                </a:effectLst>
                <a:latin typeface="Arial Rounded MT Bold" panose="020F0704030504030204" pitchFamily="34" charset="0"/>
              </a:rPr>
              <a:t>Key Insights</a:t>
            </a:r>
            <a:endParaRPr lang="en-IN" b="1" i="1" dirty="0">
              <a:ln w="22225">
                <a:solidFill>
                  <a:srgbClr val="0070C0"/>
                </a:solidFill>
                <a:prstDash val="solid"/>
              </a:ln>
              <a:solidFill>
                <a:srgbClr val="00B0F0"/>
              </a:solidFill>
              <a:effectLst>
                <a:outerShdw blurRad="38100" dist="38100" dir="2700000" algn="tl">
                  <a:srgbClr val="000000">
                    <a:alpha val="43137"/>
                  </a:srgbClr>
                </a:outerShdw>
              </a:effectLst>
              <a:latin typeface="Arial Rounded MT Bold" panose="020F0704030504030204" pitchFamily="34" charset="0"/>
            </a:endParaRPr>
          </a:p>
        </p:txBody>
      </p:sp>
      <p:sp>
        <p:nvSpPr>
          <p:cNvPr id="7" name="Content Placeholder 6">
            <a:extLst>
              <a:ext uri="{FF2B5EF4-FFF2-40B4-BE49-F238E27FC236}">
                <a16:creationId xmlns:a16="http://schemas.microsoft.com/office/drawing/2014/main" id="{AA458BE0-40B7-96C9-BADB-2C4930B49397}"/>
              </a:ext>
            </a:extLst>
          </p:cNvPr>
          <p:cNvSpPr>
            <a:spLocks noGrp="1"/>
          </p:cNvSpPr>
          <p:nvPr>
            <p:ph idx="1"/>
          </p:nvPr>
        </p:nvSpPr>
        <p:spPr>
          <a:xfrm>
            <a:off x="838200" y="1509713"/>
            <a:ext cx="10515600" cy="4145652"/>
          </a:xfrm>
        </p:spPr>
        <p:txBody>
          <a:bodyPr>
            <a:normAutofit/>
          </a:bodyPr>
          <a:lstStyle/>
          <a:p>
            <a:pPr algn="just"/>
            <a:r>
              <a:rPr lang="en-IN" sz="2400" b="1" dirty="0"/>
              <a:t>Customer segmentation</a:t>
            </a:r>
            <a:r>
              <a:rPr lang="en-IN" sz="2400" dirty="0"/>
              <a:t> revealed that high-value customers place 3x more orders compared to low-value customers.</a:t>
            </a:r>
          </a:p>
          <a:p>
            <a:pPr algn="just"/>
            <a:r>
              <a:rPr lang="en-IN" sz="2400" b="1" dirty="0"/>
              <a:t>Beverages, Dairy Products, and Confections</a:t>
            </a:r>
            <a:r>
              <a:rPr lang="en-IN" sz="2400" dirty="0"/>
              <a:t> are the top-performing product categories.</a:t>
            </a:r>
          </a:p>
          <a:p>
            <a:pPr algn="just"/>
            <a:r>
              <a:rPr lang="en-IN" sz="2400" dirty="0"/>
              <a:t>Several products are </a:t>
            </a:r>
            <a:r>
              <a:rPr lang="en-IN" sz="2400" b="1" dirty="0"/>
              <a:t>below reorder level</a:t>
            </a:r>
            <a:r>
              <a:rPr lang="en-IN" sz="2400" dirty="0"/>
              <a:t>, indicating a need for proactive restocking.</a:t>
            </a:r>
          </a:p>
          <a:p>
            <a:pPr algn="just"/>
            <a:r>
              <a:rPr lang="en-IN" sz="2400" dirty="0"/>
              <a:t>Orders are unevenly distributed across employees, with a few handling significantly more workload.</a:t>
            </a:r>
          </a:p>
          <a:p>
            <a:pPr algn="just"/>
            <a:r>
              <a:rPr lang="en-IN" sz="2400" b="1" dirty="0"/>
              <a:t>France and Germany dominate supplier distribution</a:t>
            </a:r>
            <a:r>
              <a:rPr lang="en-IN" sz="2400" dirty="0"/>
              <a:t>, often offering higher-priced products.</a:t>
            </a:r>
          </a:p>
        </p:txBody>
      </p:sp>
    </p:spTree>
    <p:extLst>
      <p:ext uri="{BB962C8B-B14F-4D97-AF65-F5344CB8AC3E}">
        <p14:creationId xmlns:p14="http://schemas.microsoft.com/office/powerpoint/2010/main" val="3941648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C0DB3E-7BED-BBDA-9726-2A105EB5C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75FD7DEA-2549-4109-CB18-FE8C24679C60}"/>
              </a:ext>
            </a:extLst>
          </p:cNvPr>
          <p:cNvSpPr>
            <a:spLocks noGrp="1"/>
          </p:cNvSpPr>
          <p:nvPr>
            <p:ph type="title"/>
          </p:nvPr>
        </p:nvSpPr>
        <p:spPr>
          <a:xfrm>
            <a:off x="838200" y="1421296"/>
            <a:ext cx="10515600" cy="4154556"/>
          </a:xfrm>
        </p:spPr>
        <p:txBody>
          <a:bodyPr>
            <a:normAutofit/>
          </a:bodyPr>
          <a:lstStyle/>
          <a:p>
            <a:pPr algn="ctr"/>
            <a:r>
              <a:rPr lang="en-US" sz="7200" b="1" i="1" dirty="0">
                <a:ln w="22225">
                  <a:solidFill>
                    <a:srgbClr val="0070C0"/>
                  </a:solidFill>
                  <a:prstDash val="solid"/>
                </a:ln>
                <a:solidFill>
                  <a:srgbClr val="00B0F0"/>
                </a:solidFill>
                <a:effectLst>
                  <a:outerShdw blurRad="38100" dist="38100" dir="2700000" algn="tl">
                    <a:srgbClr val="000000">
                      <a:alpha val="43137"/>
                    </a:srgbClr>
                  </a:outerShdw>
                </a:effectLst>
                <a:latin typeface="Broadway" panose="04040905080B02020502" pitchFamily="82" charset="0"/>
              </a:rPr>
              <a:t>Thank You</a:t>
            </a:r>
            <a:endParaRPr lang="en-IN" sz="7200" b="1" i="1" dirty="0">
              <a:ln w="22225">
                <a:solidFill>
                  <a:srgbClr val="0070C0"/>
                </a:solidFill>
                <a:prstDash val="solid"/>
              </a:ln>
              <a:solidFill>
                <a:srgbClr val="00B0F0"/>
              </a:solidFill>
              <a:effectLst>
                <a:outerShdw blurRad="38100" dist="38100" dir="2700000" algn="tl">
                  <a:srgbClr val="000000">
                    <a:alpha val="43137"/>
                  </a:srgbClr>
                </a:outerShdw>
              </a:effectLst>
              <a:latin typeface="Broadway" panose="04040905080B02020502" pitchFamily="82" charset="0"/>
            </a:endParaRPr>
          </a:p>
        </p:txBody>
      </p:sp>
      <p:pic>
        <p:nvPicPr>
          <p:cNvPr id="7" name="Picture 6">
            <a:extLst>
              <a:ext uri="{FF2B5EF4-FFF2-40B4-BE49-F238E27FC236}">
                <a16:creationId xmlns:a16="http://schemas.microsoft.com/office/drawing/2014/main" id="{59A0653D-2B9F-1ABE-803C-76FFB8BC3F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4025" y="4035784"/>
            <a:ext cx="2009775" cy="2133600"/>
          </a:xfrm>
          <a:prstGeom prst="rect">
            <a:avLst/>
          </a:prstGeom>
        </p:spPr>
      </p:pic>
      <p:sp>
        <p:nvSpPr>
          <p:cNvPr id="8" name="Oval 7">
            <a:extLst>
              <a:ext uri="{FF2B5EF4-FFF2-40B4-BE49-F238E27FC236}">
                <a16:creationId xmlns:a16="http://schemas.microsoft.com/office/drawing/2014/main" id="{7E5EA89D-2F1F-AE5E-ECD4-677A4D458DCE}"/>
              </a:ext>
            </a:extLst>
          </p:cNvPr>
          <p:cNvSpPr/>
          <p:nvPr/>
        </p:nvSpPr>
        <p:spPr>
          <a:xfrm>
            <a:off x="9458325" y="6337024"/>
            <a:ext cx="1895475" cy="358140"/>
          </a:xfrm>
          <a:prstGeom prst="ellipse">
            <a:avLst/>
          </a:prstGeom>
        </p:spPr>
        <p:style>
          <a:lnRef idx="0">
            <a:schemeClr val="accent1"/>
          </a:lnRef>
          <a:fillRef idx="3">
            <a:schemeClr val="accent1"/>
          </a:fillRef>
          <a:effectRef idx="3">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Tree>
    <p:extLst>
      <p:ext uri="{BB962C8B-B14F-4D97-AF65-F5344CB8AC3E}">
        <p14:creationId xmlns:p14="http://schemas.microsoft.com/office/powerpoint/2010/main" val="317585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0A2FED-BDD0-7D14-D172-0C7DE1FE2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02F1A308-622A-1DE2-F763-3897997FD13C}"/>
              </a:ext>
            </a:extLst>
          </p:cNvPr>
          <p:cNvSpPr>
            <a:spLocks noGrp="1"/>
          </p:cNvSpPr>
          <p:nvPr>
            <p:ph type="title"/>
          </p:nvPr>
        </p:nvSpPr>
        <p:spPr>
          <a:xfrm>
            <a:off x="838200" y="365125"/>
            <a:ext cx="10515600" cy="5976681"/>
          </a:xfrm>
        </p:spPr>
        <p:txBody>
          <a:bodyPr anchor="t"/>
          <a:lstStyle/>
          <a:p>
            <a:endParaRPr lang="en-IN" dirty="0"/>
          </a:p>
        </p:txBody>
      </p:sp>
      <p:pic>
        <p:nvPicPr>
          <p:cNvPr id="6" name="Picture 5">
            <a:extLst>
              <a:ext uri="{FF2B5EF4-FFF2-40B4-BE49-F238E27FC236}">
                <a16:creationId xmlns:a16="http://schemas.microsoft.com/office/drawing/2014/main" id="{70086B9F-5FA7-1500-6857-378328AADD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19281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A28D81-AF21-9EDF-43CC-B750BE539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style>
          <a:lnRef idx="0">
            <a:schemeClr val="accent1"/>
          </a:lnRef>
          <a:fillRef idx="3">
            <a:schemeClr val="accent1"/>
          </a:fillRef>
          <a:effectRef idx="3">
            <a:schemeClr val="accent1"/>
          </a:effectRef>
          <a:fontRef idx="minor">
            <a:schemeClr val="lt1"/>
          </a:fontRef>
        </p:style>
      </p:pic>
      <p:sp>
        <p:nvSpPr>
          <p:cNvPr id="2" name="Title 1">
            <a:extLst>
              <a:ext uri="{FF2B5EF4-FFF2-40B4-BE49-F238E27FC236}">
                <a16:creationId xmlns:a16="http://schemas.microsoft.com/office/drawing/2014/main" id="{6B5619EB-C44E-A82B-3BF6-3B29FA8E7DE3}"/>
              </a:ext>
            </a:extLst>
          </p:cNvPr>
          <p:cNvSpPr>
            <a:spLocks noGrp="1"/>
          </p:cNvSpPr>
          <p:nvPr>
            <p:ph type="title"/>
          </p:nvPr>
        </p:nvSpPr>
        <p:spPr/>
        <p:txBody>
          <a:bodyPr/>
          <a:lstStyle/>
          <a:p>
            <a:r>
              <a:rPr lang="en-US" dirty="0"/>
              <a:t> </a:t>
            </a:r>
            <a:endParaRPr lang="en-IN" dirty="0"/>
          </a:p>
        </p:txBody>
      </p:sp>
      <p:sp>
        <p:nvSpPr>
          <p:cNvPr id="5" name="Rectangle: Rounded Corners 4">
            <a:extLst>
              <a:ext uri="{FF2B5EF4-FFF2-40B4-BE49-F238E27FC236}">
                <a16:creationId xmlns:a16="http://schemas.microsoft.com/office/drawing/2014/main" id="{C4746C5E-7F10-7EAA-9DCC-BD132B2408E8}"/>
              </a:ext>
            </a:extLst>
          </p:cNvPr>
          <p:cNvSpPr/>
          <p:nvPr/>
        </p:nvSpPr>
        <p:spPr>
          <a:xfrm>
            <a:off x="727587" y="796413"/>
            <a:ext cx="10626213" cy="1406013"/>
          </a:xfrm>
          <a:prstGeom prst="roundRect">
            <a:avLst/>
          </a:prstGeom>
        </p:spPr>
        <p:style>
          <a:lnRef idx="0">
            <a:schemeClr val="accent1"/>
          </a:lnRef>
          <a:fillRef idx="3">
            <a:schemeClr val="accent1"/>
          </a:fillRef>
          <a:effectRef idx="3">
            <a:schemeClr val="accent1"/>
          </a:effectRef>
          <a:fontRef idx="minor">
            <a:schemeClr val="lt1"/>
          </a:fontRef>
        </p:style>
        <p:txBody>
          <a:bodyPr rtlCol="0" anchor="t"/>
          <a:lstStyle/>
          <a:p>
            <a:pPr lvl="3" algn="just"/>
            <a:r>
              <a:rPr lang="en-US" sz="1600" b="1" i="1" u="sng" dirty="0">
                <a:effectLst>
                  <a:outerShdw blurRad="38100" dist="38100" dir="2700000" algn="tl">
                    <a:srgbClr val="000000">
                      <a:alpha val="43137"/>
                    </a:srgbClr>
                  </a:outerShdw>
                </a:effectLst>
              </a:rPr>
              <a:t>Objective</a:t>
            </a:r>
            <a:r>
              <a:rPr lang="en-US" sz="1600" b="1" i="1" dirty="0">
                <a:effectLst>
                  <a:outerShdw blurRad="38100" dist="38100" dir="2700000" algn="tl">
                    <a:srgbClr val="000000">
                      <a:alpha val="43137"/>
                    </a:srgbClr>
                  </a:outerShdw>
                </a:effectLst>
              </a:rPr>
              <a:t>:</a:t>
            </a:r>
            <a:r>
              <a:rPr lang="en-US" sz="1600" b="1" dirty="0">
                <a:effectLst>
                  <a:outerShdw blurRad="38100" dist="38100" dir="2700000" algn="tl">
                    <a:srgbClr val="000000">
                      <a:alpha val="43137"/>
                    </a:srgbClr>
                  </a:outerShdw>
                </a:effectLst>
              </a:rPr>
              <a:t> </a:t>
            </a:r>
            <a:r>
              <a:rPr lang="en-US" sz="1600" dirty="0">
                <a:effectLst>
                  <a:outerShdw blurRad="38100" dist="38100" dir="2700000" algn="tl">
                    <a:srgbClr val="000000">
                      <a:alpha val="43137"/>
                    </a:srgbClr>
                  </a:outerShdw>
                </a:effectLst>
              </a:rPr>
              <a:t>The objective of this project is to create an end-to-end data analytics solution using the Northwind database. By leveraging SQL for data extraction, Excel for exploratory data analysis, and Power BI for dashboarding, the project uncovers insights into customer behavior, sales trends, inventory management, employee performance, and supplier distribution. These insights aim to support data-driven decision-making and strategic planning.</a:t>
            </a:r>
            <a:endParaRPr lang="en-IN" sz="1600" dirty="0">
              <a:effectLst>
                <a:outerShdw blurRad="38100" dist="38100" dir="2700000" algn="tl">
                  <a:srgbClr val="000000">
                    <a:alpha val="43137"/>
                  </a:srgbClr>
                </a:outerShdw>
              </a:effectLst>
            </a:endParaRPr>
          </a:p>
        </p:txBody>
      </p:sp>
      <p:sp>
        <p:nvSpPr>
          <p:cNvPr id="10" name="Rectangle: Rounded Corners 9">
            <a:extLst>
              <a:ext uri="{FF2B5EF4-FFF2-40B4-BE49-F238E27FC236}">
                <a16:creationId xmlns:a16="http://schemas.microsoft.com/office/drawing/2014/main" id="{3AA1FBBA-C979-99E4-7870-6D8273072FE9}"/>
              </a:ext>
            </a:extLst>
          </p:cNvPr>
          <p:cNvSpPr/>
          <p:nvPr/>
        </p:nvSpPr>
        <p:spPr>
          <a:xfrm>
            <a:off x="727587" y="2578509"/>
            <a:ext cx="10626213" cy="140601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lvl="3" algn="just"/>
            <a:r>
              <a:rPr lang="en-US" sz="1600" b="1" i="1" u="sng" dirty="0">
                <a:effectLst>
                  <a:outerShdw blurRad="38100" dist="38100" dir="2700000" algn="tl">
                    <a:srgbClr val="000000">
                      <a:alpha val="43137"/>
                    </a:srgbClr>
                  </a:outerShdw>
                </a:effectLst>
              </a:rPr>
              <a:t>Analysis Scope</a:t>
            </a:r>
            <a:r>
              <a:rPr lang="en-US" sz="1600" b="1" i="1" dirty="0">
                <a:effectLst>
                  <a:outerShdw blurRad="38100" dist="38100" dir="2700000" algn="tl">
                    <a:srgbClr val="000000">
                      <a:alpha val="43137"/>
                    </a:srgbClr>
                  </a:outerShdw>
                </a:effectLst>
              </a:rPr>
              <a:t>: </a:t>
            </a:r>
            <a:r>
              <a:rPr lang="en-US" sz="1600" dirty="0">
                <a:effectLst>
                  <a:outerShdw blurRad="38100" dist="38100" dir="2700000" algn="tl">
                    <a:srgbClr val="000000">
                      <a:alpha val="43137"/>
                    </a:srgbClr>
                  </a:outerShdw>
                </a:effectLst>
              </a:rPr>
              <a:t>The analysis covers key aspects of Northwind’s operations, including customer segmentation, regional order patterns, sales by product category, inventory stock health, employee workload, and shipping efficiency. Historical transactional data is modeled to provide a comprehensive view of the company’s business processes and to highlight critical patterns and dependencies.</a:t>
            </a:r>
            <a:endParaRPr lang="en-IN" sz="1600" dirty="0">
              <a:effectLst>
                <a:outerShdw blurRad="38100" dist="38100" dir="2700000" algn="tl">
                  <a:srgbClr val="000000">
                    <a:alpha val="43137"/>
                  </a:srgbClr>
                </a:outerShdw>
              </a:effectLst>
            </a:endParaRPr>
          </a:p>
        </p:txBody>
      </p:sp>
      <p:sp>
        <p:nvSpPr>
          <p:cNvPr id="11" name="Rectangle: Rounded Corners 10">
            <a:extLst>
              <a:ext uri="{FF2B5EF4-FFF2-40B4-BE49-F238E27FC236}">
                <a16:creationId xmlns:a16="http://schemas.microsoft.com/office/drawing/2014/main" id="{676A2D5A-5B5E-C455-4879-02535821B1E2}"/>
              </a:ext>
            </a:extLst>
          </p:cNvPr>
          <p:cNvSpPr/>
          <p:nvPr/>
        </p:nvSpPr>
        <p:spPr>
          <a:xfrm>
            <a:off x="727587" y="4306529"/>
            <a:ext cx="10626213" cy="140601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lvl="3" algn="just"/>
            <a:r>
              <a:rPr lang="en-US" sz="1600" b="1" i="1" u="sng" dirty="0">
                <a:effectLst>
                  <a:outerShdw blurRad="38100" dist="38100" dir="2700000" algn="tl">
                    <a:srgbClr val="000000">
                      <a:alpha val="43137"/>
                    </a:srgbClr>
                  </a:outerShdw>
                </a:effectLst>
              </a:rPr>
              <a:t>Goal</a:t>
            </a:r>
            <a:r>
              <a:rPr lang="en-US" sz="1600" b="1" i="1" dirty="0">
                <a:effectLst>
                  <a:outerShdw blurRad="38100" dist="38100" dir="2700000" algn="tl">
                    <a:srgbClr val="000000">
                      <a:alpha val="43137"/>
                    </a:srgbClr>
                  </a:outerShdw>
                </a:effectLst>
              </a:rPr>
              <a:t>:</a:t>
            </a:r>
            <a:r>
              <a:rPr lang="en-US" sz="1600" b="1" dirty="0">
                <a:effectLst>
                  <a:outerShdw blurRad="38100" dist="38100" dir="2700000" algn="tl">
                    <a:srgbClr val="000000">
                      <a:alpha val="43137"/>
                    </a:srgbClr>
                  </a:outerShdw>
                </a:effectLst>
              </a:rPr>
              <a:t> </a:t>
            </a:r>
            <a:r>
              <a:rPr lang="en-US" sz="1600" dirty="0">
                <a:effectLst>
                  <a:outerShdw blurRad="38100" dist="38100" dir="2700000" algn="tl">
                    <a:srgbClr val="000000">
                      <a:alpha val="43137"/>
                    </a:srgbClr>
                  </a:outerShdw>
                </a:effectLst>
              </a:rPr>
              <a:t>The goal of this project is to deliver an interactive analytics framework that offers a holistic view of the company’s performance. It provides actionable insights to improve customer retention, optimize inventory levels, monitor employee productivity, and strengthen supply chain operations, thereby enabling better planning and sustainable business growth.</a:t>
            </a:r>
            <a:endParaRPr lang="en-IN" sz="1600" dirty="0">
              <a:effectLst>
                <a:outerShdw blurRad="38100" dist="38100" dir="2700000" algn="tl">
                  <a:srgbClr val="000000">
                    <a:alpha val="43137"/>
                  </a:srgbClr>
                </a:outerShdw>
              </a:effectLst>
            </a:endParaRPr>
          </a:p>
        </p:txBody>
      </p:sp>
      <p:pic>
        <p:nvPicPr>
          <p:cNvPr id="13" name="Graphic 12" descr="Target with solid fill">
            <a:extLst>
              <a:ext uri="{FF2B5EF4-FFF2-40B4-BE49-F238E27FC236}">
                <a16:creationId xmlns:a16="http://schemas.microsoft.com/office/drawing/2014/main" id="{A3DE6A6C-C201-ADFC-B203-C51D9B2CBB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8309" y="962334"/>
            <a:ext cx="1050361" cy="1050361"/>
          </a:xfrm>
          <a:prstGeom prst="rect">
            <a:avLst/>
          </a:prstGeom>
          <a:effectLst>
            <a:outerShdw blurRad="50800" dist="38100" dir="2700000" algn="tl" rotWithShape="0">
              <a:prstClr val="black">
                <a:alpha val="40000"/>
              </a:prstClr>
            </a:outerShdw>
          </a:effectLst>
        </p:spPr>
      </p:pic>
      <p:pic>
        <p:nvPicPr>
          <p:cNvPr id="15" name="Graphic 14" descr="Research with solid fill">
            <a:extLst>
              <a:ext uri="{FF2B5EF4-FFF2-40B4-BE49-F238E27FC236}">
                <a16:creationId xmlns:a16="http://schemas.microsoft.com/office/drawing/2014/main" id="{CF2F82BD-FC07-158C-F909-2CC3D8A31BE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6289" y="2824315"/>
            <a:ext cx="914400" cy="914400"/>
          </a:xfrm>
          <a:prstGeom prst="rect">
            <a:avLst/>
          </a:prstGeom>
          <a:effectLst>
            <a:outerShdw blurRad="50800" dist="38100" dir="2700000" algn="tl" rotWithShape="0">
              <a:prstClr val="black">
                <a:alpha val="40000"/>
              </a:prstClr>
            </a:outerShdw>
          </a:effectLst>
        </p:spPr>
      </p:pic>
      <p:pic>
        <p:nvPicPr>
          <p:cNvPr id="17" name="Graphic 16" descr="Bullseye with solid fill">
            <a:extLst>
              <a:ext uri="{FF2B5EF4-FFF2-40B4-BE49-F238E27FC236}">
                <a16:creationId xmlns:a16="http://schemas.microsoft.com/office/drawing/2014/main" id="{808AD2A3-E658-C597-28DD-A3B24478864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8309" y="4478591"/>
            <a:ext cx="1050361" cy="105036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29710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E2C73A-3629-FA6A-C7DA-D07C6A159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7FFCA13-3061-A457-7267-EB77CEA999EC}"/>
              </a:ext>
            </a:extLst>
          </p:cNvPr>
          <p:cNvSpPr>
            <a:spLocks noGrp="1"/>
          </p:cNvSpPr>
          <p:nvPr>
            <p:ph type="title"/>
          </p:nvPr>
        </p:nvSpPr>
        <p:spPr>
          <a:xfrm>
            <a:off x="838200" y="98323"/>
            <a:ext cx="10515600" cy="648929"/>
          </a:xfrm>
        </p:spPr>
        <p:txBody>
          <a:bodyPr>
            <a:normAutofit fontScale="90000"/>
          </a:bodyPr>
          <a:lstStyle/>
          <a:p>
            <a:pPr algn="ctr"/>
            <a:r>
              <a:rPr lang="en-US" b="1" i="1" dirty="0">
                <a:ln w="22225">
                  <a:solidFill>
                    <a:srgbClr val="0070C0"/>
                  </a:solidFill>
                  <a:prstDash val="solid"/>
                </a:ln>
                <a:solidFill>
                  <a:srgbClr val="00B0F0"/>
                </a:solidFill>
                <a:effectLst>
                  <a:outerShdw blurRad="38100" dist="38100" dir="2700000" algn="tl">
                    <a:srgbClr val="000000">
                      <a:alpha val="43137"/>
                    </a:srgbClr>
                  </a:outerShdw>
                </a:effectLst>
                <a:latin typeface="Arial Rounded MT Bold" panose="020F0704030504030204" pitchFamily="34" charset="0"/>
              </a:rPr>
              <a:t>ER Diagram</a:t>
            </a:r>
            <a:endParaRPr lang="en-IN" b="1" i="1" dirty="0">
              <a:ln w="22225">
                <a:solidFill>
                  <a:srgbClr val="0070C0"/>
                </a:solidFill>
                <a:prstDash val="solid"/>
              </a:ln>
              <a:solidFill>
                <a:srgbClr val="00B0F0"/>
              </a:solidFill>
              <a:effectLst>
                <a:outerShdw blurRad="38100" dist="38100" dir="2700000" algn="tl">
                  <a:srgbClr val="000000">
                    <a:alpha val="43137"/>
                  </a:srgbClr>
                </a:outerShdw>
              </a:effectLst>
              <a:latin typeface="Arial Rounded MT Bold" panose="020F0704030504030204" pitchFamily="34" charset="0"/>
            </a:endParaRPr>
          </a:p>
        </p:txBody>
      </p:sp>
      <p:pic>
        <p:nvPicPr>
          <p:cNvPr id="6" name="Picture 5">
            <a:extLst>
              <a:ext uri="{FF2B5EF4-FFF2-40B4-BE49-F238E27FC236}">
                <a16:creationId xmlns:a16="http://schemas.microsoft.com/office/drawing/2014/main" id="{817431C8-8A65-E5C5-DABD-8DD700DCEA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4503" y="845575"/>
            <a:ext cx="9202994" cy="5670454"/>
          </a:xfrm>
          <a:prstGeom prst="rect">
            <a:avLst/>
          </a:prstGeom>
        </p:spPr>
      </p:pic>
    </p:spTree>
    <p:extLst>
      <p:ext uri="{BB962C8B-B14F-4D97-AF65-F5344CB8AC3E}">
        <p14:creationId xmlns:p14="http://schemas.microsoft.com/office/powerpoint/2010/main" val="963059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EF5D46-7736-5C6E-FDF7-A97538504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9B00B86-5DA0-3831-3AE6-71C4C68366B6}"/>
              </a:ext>
            </a:extLst>
          </p:cNvPr>
          <p:cNvSpPr>
            <a:spLocks noGrp="1"/>
          </p:cNvSpPr>
          <p:nvPr>
            <p:ph type="title"/>
          </p:nvPr>
        </p:nvSpPr>
        <p:spPr>
          <a:xfrm>
            <a:off x="717755" y="206477"/>
            <a:ext cx="10636045" cy="943897"/>
          </a:xfrm>
        </p:spPr>
        <p:txBody>
          <a:bodyPr/>
          <a:lstStyle/>
          <a:p>
            <a:pPr algn="ctr"/>
            <a:r>
              <a:rPr lang="en-US" b="1" i="1" dirty="0">
                <a:ln w="22225">
                  <a:solidFill>
                    <a:srgbClr val="0070C0"/>
                  </a:solidFill>
                  <a:prstDash val="solid"/>
                </a:ln>
                <a:solidFill>
                  <a:srgbClr val="00B0F0"/>
                </a:solidFill>
                <a:effectLst>
                  <a:outerShdw blurRad="38100" dist="38100" dir="2700000" algn="tl">
                    <a:srgbClr val="000000">
                      <a:alpha val="43137"/>
                    </a:srgbClr>
                  </a:outerShdw>
                </a:effectLst>
                <a:latin typeface="Arial Rounded MT Bold" panose="020F0704030504030204" pitchFamily="34" charset="0"/>
              </a:rPr>
              <a:t>MECE Breakdown</a:t>
            </a:r>
            <a:endParaRPr lang="en-IN" b="1" i="1" dirty="0">
              <a:ln w="22225">
                <a:solidFill>
                  <a:srgbClr val="0070C0"/>
                </a:solidFill>
                <a:prstDash val="solid"/>
              </a:ln>
              <a:solidFill>
                <a:srgbClr val="00B0F0"/>
              </a:solidFill>
              <a:effectLst>
                <a:outerShdw blurRad="38100" dist="38100" dir="2700000" algn="tl">
                  <a:srgbClr val="000000">
                    <a:alpha val="43137"/>
                  </a:srgbClr>
                </a:outerShdw>
              </a:effectLst>
              <a:latin typeface="Arial Rounded MT Bold" panose="020F0704030504030204" pitchFamily="34" charset="0"/>
            </a:endParaRPr>
          </a:p>
        </p:txBody>
      </p:sp>
      <p:pic>
        <p:nvPicPr>
          <p:cNvPr id="12" name="Picture 11">
            <a:extLst>
              <a:ext uri="{FF2B5EF4-FFF2-40B4-BE49-F238E27FC236}">
                <a16:creationId xmlns:a16="http://schemas.microsoft.com/office/drawing/2014/main" id="{9E1A3EEF-E292-C317-07F0-8BEF114433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968" y="1150374"/>
            <a:ext cx="11572567" cy="5118117"/>
          </a:xfrm>
          <a:prstGeom prst="rect">
            <a:avLst/>
          </a:prstGeom>
        </p:spPr>
      </p:pic>
    </p:spTree>
    <p:extLst>
      <p:ext uri="{BB962C8B-B14F-4D97-AF65-F5344CB8AC3E}">
        <p14:creationId xmlns:p14="http://schemas.microsoft.com/office/powerpoint/2010/main" val="546519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ACBEDC-8C86-FFA0-EC62-51D784702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13227BA-B8E3-13B3-99F9-BB7DB1F19346}"/>
              </a:ext>
            </a:extLst>
          </p:cNvPr>
          <p:cNvSpPr>
            <a:spLocks noGrp="1"/>
          </p:cNvSpPr>
          <p:nvPr>
            <p:ph type="title"/>
          </p:nvPr>
        </p:nvSpPr>
        <p:spPr>
          <a:xfrm>
            <a:off x="708992" y="1870587"/>
            <a:ext cx="10774017" cy="3116826"/>
          </a:xfrm>
        </p:spPr>
        <p:txBody>
          <a:bodyPr>
            <a:normAutofit/>
          </a:bodyPr>
          <a:lstStyle/>
          <a:p>
            <a:r>
              <a:rPr lang="en-US" sz="8000" b="1" i="1" dirty="0">
                <a:ln w="22225">
                  <a:solidFill>
                    <a:srgbClr val="0070C0"/>
                  </a:solidFill>
                  <a:prstDash val="solid"/>
                </a:ln>
                <a:solidFill>
                  <a:srgbClr val="00B0F0"/>
                </a:solidFill>
                <a:effectLst>
                  <a:outerShdw blurRad="38100" dist="38100" dir="2700000" algn="tl">
                    <a:srgbClr val="000000">
                      <a:alpha val="43137"/>
                    </a:srgbClr>
                  </a:outerShdw>
                </a:effectLst>
                <a:latin typeface="Arial Rounded MT Bold" panose="020F0704030504030204" pitchFamily="34" charset="0"/>
              </a:rPr>
              <a:t>Power BI Dashboard</a:t>
            </a:r>
            <a:endParaRPr lang="en-IN" sz="8000" b="1" i="1" dirty="0">
              <a:ln w="22225">
                <a:solidFill>
                  <a:srgbClr val="0070C0"/>
                </a:solidFill>
                <a:prstDash val="solid"/>
              </a:ln>
              <a:solidFill>
                <a:srgbClr val="00B0F0"/>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782546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5257D5-215C-9195-77E7-7996F3234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E07884DD-6BAF-C314-C348-A5F018D4C701}"/>
              </a:ext>
            </a:extLst>
          </p:cNvPr>
          <p:cNvSpPr>
            <a:spLocks noGrp="1"/>
          </p:cNvSpPr>
          <p:nvPr>
            <p:ph type="title"/>
          </p:nvPr>
        </p:nvSpPr>
        <p:spPr/>
        <p:txBody>
          <a:bodyPr/>
          <a:lstStyle/>
          <a:p>
            <a:r>
              <a:rPr lang="en-US" dirty="0"/>
              <a:t> </a:t>
            </a:r>
            <a:endParaRPr lang="en-IN" dirty="0"/>
          </a:p>
        </p:txBody>
      </p:sp>
    </p:spTree>
    <p:extLst>
      <p:ext uri="{BB962C8B-B14F-4D97-AF65-F5344CB8AC3E}">
        <p14:creationId xmlns:p14="http://schemas.microsoft.com/office/powerpoint/2010/main" val="4071542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0FC030CB-EA7C-D7F1-7C15-298E67F2990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2C5F858E-42E8-1993-D0ED-5535389D5E0D}"/>
              </a:ext>
            </a:extLst>
          </p:cNvPr>
          <p:cNvSpPr>
            <a:spLocks noGrp="1"/>
          </p:cNvSpPr>
          <p:nvPr>
            <p:ph type="title"/>
          </p:nvPr>
        </p:nvSpPr>
        <p:spPr>
          <a:xfrm>
            <a:off x="6609522" y="1043605"/>
            <a:ext cx="5181600" cy="1341786"/>
          </a:xfrm>
        </p:spPr>
        <p:txBody>
          <a:bodyPr>
            <a:noAutofit/>
          </a:bodyPr>
          <a:lstStyle/>
          <a:p>
            <a:br>
              <a:rPr lang="en-IN" sz="2400" b="1" dirty="0"/>
            </a:br>
            <a:r>
              <a:rPr lang="en-IN" sz="2400" b="1" dirty="0"/>
              <a:t>Problem Statement:</a:t>
            </a:r>
            <a:br>
              <a:rPr lang="en-IN" sz="2400" b="1" dirty="0"/>
            </a:br>
            <a:r>
              <a:rPr lang="en-IN" sz="2400" i="1" dirty="0"/>
              <a:t>How has sales performance changed over time?</a:t>
            </a:r>
            <a:br>
              <a:rPr lang="en-IN" sz="2400" dirty="0"/>
            </a:br>
            <a:endParaRPr lang="en-IN" sz="2400" dirty="0"/>
          </a:p>
        </p:txBody>
      </p:sp>
      <p:sp>
        <p:nvSpPr>
          <p:cNvPr id="4" name="Content Placeholder 3">
            <a:extLst>
              <a:ext uri="{FF2B5EF4-FFF2-40B4-BE49-F238E27FC236}">
                <a16:creationId xmlns:a16="http://schemas.microsoft.com/office/drawing/2014/main" id="{B7653A4D-D229-2E9B-FB6F-0BEE1561D786}"/>
              </a:ext>
            </a:extLst>
          </p:cNvPr>
          <p:cNvSpPr>
            <a:spLocks noGrp="1"/>
          </p:cNvSpPr>
          <p:nvPr>
            <p:ph sz="half" idx="2"/>
          </p:nvPr>
        </p:nvSpPr>
        <p:spPr>
          <a:xfrm>
            <a:off x="6609521" y="2514600"/>
            <a:ext cx="5181599" cy="3448880"/>
          </a:xfrm>
        </p:spPr>
        <p:txBody>
          <a:bodyPr>
            <a:normAutofit/>
          </a:bodyPr>
          <a:lstStyle/>
          <a:p>
            <a:pPr marL="0" indent="0">
              <a:buNone/>
            </a:pPr>
            <a:r>
              <a:rPr lang="en-IN" sz="2000" b="1" dirty="0"/>
              <a:t>Analysis:</a:t>
            </a:r>
          </a:p>
          <a:p>
            <a:pPr marL="0" indent="0">
              <a:buNone/>
            </a:pPr>
            <a:br>
              <a:rPr lang="en-IN" sz="2000" dirty="0"/>
            </a:br>
            <a:r>
              <a:rPr lang="en-IN" sz="2000" dirty="0"/>
              <a:t>The </a:t>
            </a:r>
            <a:r>
              <a:rPr lang="en-IN" sz="2000" b="1" dirty="0"/>
              <a:t>line chart of sales by year and month</a:t>
            </a:r>
            <a:r>
              <a:rPr lang="en-IN" sz="2000" dirty="0"/>
              <a:t> show clear seasonality and growth trends.</a:t>
            </a:r>
          </a:p>
          <a:p>
            <a:r>
              <a:rPr lang="en-IN" sz="2000" dirty="0"/>
              <a:t>Peaks in certain months highlight </a:t>
            </a:r>
            <a:r>
              <a:rPr lang="en-IN" sz="2000" b="1" dirty="0"/>
              <a:t>periods of high customer demand</a:t>
            </a:r>
            <a:r>
              <a:rPr lang="en-IN" sz="2000" dirty="0"/>
              <a:t>.</a:t>
            </a:r>
          </a:p>
          <a:p>
            <a:r>
              <a:rPr lang="en-IN" sz="2000" dirty="0"/>
              <a:t>The year-on-year growth pattern provides insights into </a:t>
            </a:r>
            <a:r>
              <a:rPr lang="en-IN" sz="2000" b="1" dirty="0"/>
              <a:t>long-term business expansion</a:t>
            </a:r>
            <a:r>
              <a:rPr lang="en-IN" sz="2000" dirty="0"/>
              <a:t>.</a:t>
            </a:r>
          </a:p>
          <a:p>
            <a:pPr marL="0" indent="0">
              <a:buNone/>
            </a:pPr>
            <a:r>
              <a:rPr lang="en-IN" sz="2000" dirty="0"/>
              <a:t>This trend analysis supports </a:t>
            </a:r>
            <a:r>
              <a:rPr lang="en-IN" sz="2000" b="1" dirty="0"/>
              <a:t>strategic planning, inventory stocking, and forecasting</a:t>
            </a:r>
            <a:r>
              <a:rPr lang="en-IN" sz="2000" dirty="0"/>
              <a:t>.</a:t>
            </a:r>
          </a:p>
        </p:txBody>
      </p:sp>
      <p:pic>
        <p:nvPicPr>
          <p:cNvPr id="10" name="Picture 9">
            <a:extLst>
              <a:ext uri="{FF2B5EF4-FFF2-40B4-BE49-F238E27FC236}">
                <a16:creationId xmlns:a16="http://schemas.microsoft.com/office/drawing/2014/main" id="{38793D0A-B359-4B9A-557A-1EF7E1927B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64" y="1043605"/>
            <a:ext cx="6211167" cy="4791744"/>
          </a:xfrm>
          <a:prstGeom prst="rect">
            <a:avLst/>
          </a:prstGeom>
        </p:spPr>
      </p:pic>
    </p:spTree>
    <p:extLst>
      <p:ext uri="{BB962C8B-B14F-4D97-AF65-F5344CB8AC3E}">
        <p14:creationId xmlns:p14="http://schemas.microsoft.com/office/powerpoint/2010/main" val="649167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527EED-D9C1-B425-8B72-5E966203A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E16E79C-AE9A-D002-8F78-E88C9E2F8FFF}"/>
              </a:ext>
            </a:extLst>
          </p:cNvPr>
          <p:cNvSpPr>
            <a:spLocks noGrp="1"/>
          </p:cNvSpPr>
          <p:nvPr>
            <p:ph type="title"/>
          </p:nvPr>
        </p:nvSpPr>
        <p:spPr>
          <a:xfrm>
            <a:off x="520148" y="2276062"/>
            <a:ext cx="11151705" cy="3081130"/>
          </a:xfrm>
        </p:spPr>
        <p:txBody>
          <a:bodyPr>
            <a:normAutofit/>
          </a:bodyPr>
          <a:lstStyle/>
          <a:p>
            <a:pPr algn="ctr"/>
            <a:r>
              <a:rPr lang="en-US" sz="6600" b="1" i="1" dirty="0">
                <a:ln w="22225">
                  <a:solidFill>
                    <a:srgbClr val="0070C0"/>
                  </a:solidFill>
                  <a:prstDash val="solid"/>
                </a:ln>
                <a:solidFill>
                  <a:srgbClr val="00B0F0"/>
                </a:solidFill>
                <a:effectLst>
                  <a:outerShdw blurRad="38100" dist="38100" dir="2700000" algn="tl">
                    <a:srgbClr val="000000">
                      <a:alpha val="43137"/>
                    </a:srgbClr>
                  </a:outerShdw>
                </a:effectLst>
                <a:latin typeface="Arial Rounded MT Bold" panose="020F0704030504030204" pitchFamily="34" charset="0"/>
              </a:rPr>
              <a:t>Exploratory Data Analysis (EDA)</a:t>
            </a:r>
            <a:endParaRPr lang="en-IN" sz="6600" b="1" i="1" dirty="0">
              <a:ln w="22225">
                <a:solidFill>
                  <a:srgbClr val="0070C0"/>
                </a:solidFill>
                <a:prstDash val="solid"/>
              </a:ln>
              <a:solidFill>
                <a:srgbClr val="00B0F0"/>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1128998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281</TotalTime>
  <Words>414</Words>
  <Application>Microsoft Office PowerPoint</Application>
  <PresentationFormat>Widescreen</PresentationFormat>
  <Paragraphs>28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Rounded MT Bold</vt:lpstr>
      <vt:lpstr>Broadway</vt:lpstr>
      <vt:lpstr>Calibri</vt:lpstr>
      <vt:lpstr>Calibri Light</vt:lpstr>
      <vt:lpstr>Office Theme</vt:lpstr>
      <vt:lpstr>Capstone Project: Northwind Sales Analytics</vt:lpstr>
      <vt:lpstr>PowerPoint Presentation</vt:lpstr>
      <vt:lpstr> </vt:lpstr>
      <vt:lpstr>ER Diagram</vt:lpstr>
      <vt:lpstr>MECE Breakdown</vt:lpstr>
      <vt:lpstr>Power BI Dashboard</vt:lpstr>
      <vt:lpstr> </vt:lpstr>
      <vt:lpstr> Problem Statement: How has sales performance changed over time? </vt:lpstr>
      <vt:lpstr>Exploratory Data Analysis (EDA)</vt:lpstr>
      <vt:lpstr>Problem Statement: How do customer order patterns vary by city or country?</vt:lpstr>
      <vt:lpstr>Key 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Ashutosh Choudhury</dc:creator>
  <cp:lastModifiedBy>Ashutosh Choudhury</cp:lastModifiedBy>
  <cp:revision>15</cp:revision>
  <dcterms:created xsi:type="dcterms:W3CDTF">2025-07-31T08:58:11Z</dcterms:created>
  <dcterms:modified xsi:type="dcterms:W3CDTF">2025-07-31T13:40:11Z</dcterms:modified>
</cp:coreProperties>
</file>