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5.svg" ContentType="image/svg+xml"/>
  <Override PartName="/ppt/media/image7.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5" r:id="rId9"/>
    <p:sldId id="266" r:id="rId10"/>
    <p:sldId id="263" r:id="rId11"/>
    <p:sldId id="267" r:id="rId12"/>
    <p:sldId id="268"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4C1F305-7091-4563-9CA1-29158322927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77F2BB-76A1-4CA4-A218-7EA95618A38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4C1F305-7091-4563-9CA1-29158322927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77F2BB-76A1-4CA4-A218-7EA95618A38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4C1F305-7091-4563-9CA1-29158322927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77F2BB-76A1-4CA4-A218-7EA95618A38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4C1F305-7091-4563-9CA1-29158322927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77F2BB-76A1-4CA4-A218-7EA95618A38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4C1F305-7091-4563-9CA1-291583229273}"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77F2BB-76A1-4CA4-A218-7EA95618A38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24C1F305-7091-4563-9CA1-29158322927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77F2BB-76A1-4CA4-A218-7EA95618A38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24C1F305-7091-4563-9CA1-291583229273}"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77F2BB-76A1-4CA4-A218-7EA95618A38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4C1F305-7091-4563-9CA1-291583229273}"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77F2BB-76A1-4CA4-A218-7EA95618A38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1F305-7091-4563-9CA1-291583229273}"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77F2BB-76A1-4CA4-A218-7EA95618A38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4C1F305-7091-4563-9CA1-29158322927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77F2BB-76A1-4CA4-A218-7EA95618A38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4C1F305-7091-4563-9CA1-291583229273}"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77F2BB-76A1-4CA4-A218-7EA95618A38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1F305-7091-4563-9CA1-291583229273}"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7F2BB-76A1-4CA4-A218-7EA95618A38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6.xml"/><Relationship Id="rId7" Type="http://schemas.openxmlformats.org/officeDocument/2006/relationships/image" Target="../media/image9.svg"/><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988142" y="2088126"/>
            <a:ext cx="10215716" cy="2681748"/>
          </a:xfrm>
        </p:spPr>
        <p:txBody>
          <a:bodyPr/>
          <a:lstStyle/>
          <a:p>
            <a:pPr algn="ctr"/>
            <a:r>
              <a:rPr lang="en-IN" i="1" dirty="0">
                <a:ln>
                  <a:solidFill>
                    <a:srgbClr val="7030A0"/>
                  </a:solidFill>
                </a:ln>
                <a:solidFill>
                  <a:srgbClr val="CC99FF"/>
                </a:solidFill>
                <a:effectLst>
                  <a:outerShdw blurRad="38100" dist="38100" dir="2700000" algn="tl">
                    <a:srgbClr val="000000">
                      <a:alpha val="43137"/>
                    </a:srgbClr>
                  </a:outerShdw>
                </a:effectLst>
                <a:latin typeface="Broadway" panose="04040905080B02020502" pitchFamily="82" charset="0"/>
              </a:rPr>
              <a:t>Capstone Project:</a:t>
            </a:r>
            <a:br>
              <a:rPr lang="en-IN" dirty="0">
                <a:ln>
                  <a:solidFill>
                    <a:srgbClr val="7030A0"/>
                  </a:solidFill>
                </a:ln>
                <a:solidFill>
                  <a:srgbClr val="CC99FF"/>
                </a:solidFill>
                <a:effectLst>
                  <a:outerShdw blurRad="38100" dist="38100" dir="2700000" algn="tl">
                    <a:srgbClr val="000000">
                      <a:alpha val="43137"/>
                    </a:srgbClr>
                  </a:outerShdw>
                </a:effectLst>
                <a:latin typeface="Broadway" panose="04040905080B02020502" pitchFamily="82" charset="0"/>
              </a:rPr>
            </a:br>
            <a:r>
              <a:rPr lang="en-IN" i="1" dirty="0">
                <a:ln>
                  <a:solidFill>
                    <a:srgbClr val="7030A0"/>
                  </a:solidFill>
                </a:ln>
                <a:solidFill>
                  <a:srgbClr val="CC99FF"/>
                </a:solidFill>
                <a:effectLst>
                  <a:outerShdw blurRad="38100" dist="38100" dir="2700000" algn="tl">
                    <a:srgbClr val="000000">
                      <a:alpha val="43137"/>
                    </a:srgbClr>
                  </a:outerShdw>
                </a:effectLst>
                <a:latin typeface="Broadway" panose="04040905080B02020502" pitchFamily="82" charset="0"/>
              </a:rPr>
              <a:t>Sakila Movie Rental Analytics</a:t>
            </a:r>
            <a:endParaRPr lang="en-IN" dirty="0">
              <a:ln>
                <a:solidFill>
                  <a:srgbClr val="7030A0"/>
                </a:solidFill>
              </a:ln>
              <a:solidFill>
                <a:srgbClr val="CC99FF"/>
              </a:solidFill>
            </a:endParaRPr>
          </a:p>
        </p:txBody>
      </p:sp>
      <p:sp>
        <p:nvSpPr>
          <p:cNvPr id="3" name="Subtitle 2"/>
          <p:cNvSpPr>
            <a:spLocks noGrp="1"/>
          </p:cNvSpPr>
          <p:nvPr>
            <p:ph type="subTitle" idx="1"/>
          </p:nvPr>
        </p:nvSpPr>
        <p:spPr>
          <a:xfrm>
            <a:off x="8534400" y="6066504"/>
            <a:ext cx="3443474" cy="432619"/>
          </a:xfrm>
        </p:spPr>
        <p:txBody>
          <a:bodyPr>
            <a:normAutofit fontScale="85000" lnSpcReduction="10000"/>
          </a:bodyPr>
          <a:lstStyle/>
          <a:p>
            <a:r>
              <a:rPr lang="en-US" dirty="0">
                <a:effectLst>
                  <a:outerShdw blurRad="38100" dist="38100" dir="2700000" algn="tl">
                    <a:srgbClr val="000000">
                      <a:alpha val="43137"/>
                    </a:srgbClr>
                  </a:outerShdw>
                </a:effectLst>
              </a:rPr>
              <a:t>Power BI | SQL | Excel  Project</a:t>
            </a:r>
            <a:endParaRPr lang="en-IN"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971071" y="1027906"/>
            <a:ext cx="4825181" cy="1489151"/>
          </a:xfrm>
        </p:spPr>
        <p:txBody>
          <a:bodyPr>
            <a:noAutofit/>
          </a:bodyPr>
          <a:lstStyle/>
          <a:p>
            <a:r>
              <a:rPr lang="en-IN" sz="2400" b="1" dirty="0"/>
              <a:t>Problem Statement:</a:t>
            </a:r>
            <a:br>
              <a:rPr lang="en-IN" sz="2400" dirty="0"/>
            </a:br>
            <a:r>
              <a:rPr lang="en-IN" sz="2400" i="1" dirty="0"/>
              <a:t>What are the demographics and preferences of the highest-spending customers?</a:t>
            </a:r>
            <a:endParaRPr lang="en-IN" sz="2400" dirty="0"/>
          </a:p>
        </p:txBody>
      </p:sp>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95747" y="2026500"/>
            <a:ext cx="6372723" cy="3027281"/>
          </a:xfrm>
        </p:spPr>
      </p:pic>
      <p:sp>
        <p:nvSpPr>
          <p:cNvPr id="4" name="Content Placeholder 3"/>
          <p:cNvSpPr>
            <a:spLocks noGrp="1"/>
          </p:cNvSpPr>
          <p:nvPr>
            <p:ph sz="half" idx="2"/>
          </p:nvPr>
        </p:nvSpPr>
        <p:spPr>
          <a:xfrm>
            <a:off x="6971071" y="2723534"/>
            <a:ext cx="4945626" cy="3453427"/>
          </a:xfrm>
        </p:spPr>
        <p:txBody>
          <a:bodyPr>
            <a:normAutofit fontScale="70000" lnSpcReduction="20000"/>
          </a:bodyPr>
          <a:lstStyle/>
          <a:p>
            <a:pPr marL="0" indent="0">
              <a:buNone/>
            </a:pPr>
            <a:r>
              <a:rPr lang="en-IN" b="1" dirty="0"/>
              <a:t>Analysis:</a:t>
            </a:r>
            <a:endParaRPr lang="en-IN" b="1" dirty="0"/>
          </a:p>
          <a:p>
            <a:pPr marL="0" indent="0">
              <a:buNone/>
            </a:pPr>
            <a:r>
              <a:rPr lang="en-IN" dirty="0"/>
              <a:t>Profiling the top 10 customers by total spend shows that they span across various </a:t>
            </a:r>
            <a:r>
              <a:rPr lang="en-IN" b="1" dirty="0"/>
              <a:t>cities and countries</a:t>
            </a:r>
            <a:r>
              <a:rPr lang="en-IN" dirty="0"/>
              <a:t>, but share certain patterns:</a:t>
            </a:r>
            <a:endParaRPr lang="en-IN" dirty="0"/>
          </a:p>
          <a:p>
            <a:pPr lvl="0"/>
            <a:r>
              <a:rPr lang="en-IN" dirty="0"/>
              <a:t>Preferred categories include </a:t>
            </a:r>
            <a:r>
              <a:rPr lang="en-IN" b="1" dirty="0"/>
              <a:t>Animation, Sci-Fi, and Drama</a:t>
            </a:r>
            <a:r>
              <a:rPr lang="en-IN" dirty="0"/>
              <a:t>, indicating content appeal.</a:t>
            </a:r>
            <a:endParaRPr lang="en-IN" dirty="0"/>
          </a:p>
          <a:p>
            <a:r>
              <a:rPr lang="en-IN" dirty="0"/>
              <a:t>Most top spenders made </a:t>
            </a:r>
            <a:r>
              <a:rPr lang="en-IN" b="1" dirty="0"/>
              <a:t>5–9 rentals</a:t>
            </a:r>
            <a:r>
              <a:rPr lang="en-IN" dirty="0"/>
              <a:t>, highlighting repeat behaviour.</a:t>
            </a:r>
            <a:br>
              <a:rPr lang="en-IN" dirty="0"/>
            </a:br>
            <a:endParaRPr lang="en-IN" dirty="0"/>
          </a:p>
          <a:p>
            <a:pPr marL="0" indent="0">
              <a:buNone/>
            </a:pPr>
            <a:r>
              <a:rPr lang="en-IN" dirty="0"/>
              <a:t>This supports </a:t>
            </a:r>
            <a:r>
              <a:rPr lang="en-IN" b="1" dirty="0"/>
              <a:t>customer targeting, loyalty tracking</a:t>
            </a:r>
            <a:r>
              <a:rPr lang="en-IN" dirty="0"/>
              <a:t>, and is further visualized in the </a:t>
            </a:r>
            <a:r>
              <a:rPr lang="en-IN" b="1" dirty="0"/>
              <a:t>Customer &amp; Location dashboards</a:t>
            </a:r>
            <a:r>
              <a:rPr lang="en-IN" dirty="0"/>
              <a:t>.</a:t>
            </a:r>
            <a:endParaRPr lang="en-IN" dirty="0"/>
          </a:p>
        </p:txBody>
      </p:sp>
      <p:sp>
        <p:nvSpPr>
          <p:cNvPr id="6" name="TextBox 5"/>
          <p:cNvSpPr txBox="1"/>
          <p:nvPr/>
        </p:nvSpPr>
        <p:spPr>
          <a:xfrm>
            <a:off x="395747" y="1310816"/>
            <a:ext cx="2222090" cy="461665"/>
          </a:xfrm>
          <a:prstGeom prst="rect">
            <a:avLst/>
          </a:prstGeom>
          <a:noFill/>
        </p:spPr>
        <p:txBody>
          <a:bodyPr wrap="square">
            <a:spAutoFit/>
          </a:bodyPr>
          <a:lstStyle/>
          <a:p>
            <a:r>
              <a:rPr lang="en-IN" sz="2400" i="1" dirty="0">
                <a:solidFill>
                  <a:schemeClr val="accent4">
                    <a:lumMod val="50000"/>
                  </a:schemeClr>
                </a:solidFill>
                <a:effectLst>
                  <a:outerShdw blurRad="38100" dist="38100" dir="2700000" algn="tl">
                    <a:srgbClr val="000000">
                      <a:alpha val="43137"/>
                    </a:srgbClr>
                  </a:outerShdw>
                </a:effectLst>
                <a:latin typeface="Arial Rounded MT Bold" panose="020F0704030504030204" pitchFamily="34" charset="0"/>
              </a:rPr>
              <a:t>Result Table: </a:t>
            </a:r>
            <a:endParaRPr lang="en-IN" sz="2400" dirty="0">
              <a:solidFill>
                <a:schemeClr val="accent4">
                  <a:lumMod val="50000"/>
                </a:schemeClr>
              </a:solidFill>
              <a:effectLst>
                <a:outerShdw blurRad="38100" dist="38100" dir="2700000" algn="tl">
                  <a:srgbClr val="000000">
                    <a:alpha val="43137"/>
                  </a:srgbClr>
                </a:outerShdw>
              </a:effectLst>
              <a:latin typeface="Arial Rounded MT Bold" panose="020F07040305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6"/>
          <p:cNvSpPr>
            <a:spLocks noGrp="1"/>
          </p:cNvSpPr>
          <p:nvPr>
            <p:ph type="title"/>
          </p:nvPr>
        </p:nvSpPr>
        <p:spPr>
          <a:xfrm>
            <a:off x="838200" y="147484"/>
            <a:ext cx="10515600" cy="855405"/>
          </a:xfrm>
        </p:spPr>
        <p:txBody>
          <a:bodyPr>
            <a:normAutofit/>
          </a:bodyPr>
          <a:lstStyle/>
          <a:p>
            <a:pPr algn="ctr"/>
            <a:r>
              <a:rPr lang="en-US" b="1" i="1" dirty="0">
                <a:ln w="22225">
                  <a:solidFill>
                    <a:srgbClr val="7030A0"/>
                  </a:solidFill>
                  <a:prstDash val="solid"/>
                </a:ln>
                <a:solidFill>
                  <a:srgbClr val="CC99FF"/>
                </a:solidFill>
                <a:effectLst>
                  <a:outerShdw blurRad="38100" dist="38100" dir="2700000" algn="tl">
                    <a:srgbClr val="000000">
                      <a:alpha val="43137"/>
                    </a:srgbClr>
                  </a:outerShdw>
                </a:effectLst>
                <a:latin typeface="Arial Rounded MT Bold" panose="020F0704030504030204" pitchFamily="34" charset="0"/>
              </a:rPr>
              <a:t>Key Insights</a:t>
            </a:r>
            <a:endParaRPr lang="en-IN" dirty="0">
              <a:ln>
                <a:solidFill>
                  <a:srgbClr val="7030A0"/>
                </a:solidFill>
              </a:ln>
              <a:solidFill>
                <a:srgbClr val="CC99FF"/>
              </a:solidFill>
            </a:endParaRPr>
          </a:p>
        </p:txBody>
      </p:sp>
      <p:sp>
        <p:nvSpPr>
          <p:cNvPr id="8" name="Content Placeholder 7"/>
          <p:cNvSpPr>
            <a:spLocks noGrp="1"/>
          </p:cNvSpPr>
          <p:nvPr>
            <p:ph idx="1"/>
          </p:nvPr>
        </p:nvSpPr>
        <p:spPr>
          <a:xfrm>
            <a:off x="838200" y="1307689"/>
            <a:ext cx="10515600" cy="5043949"/>
          </a:xfrm>
        </p:spPr>
        <p:txBody>
          <a:bodyPr>
            <a:normAutofit fontScale="92500" lnSpcReduction="10000"/>
          </a:bodyPr>
          <a:lstStyle/>
          <a:p>
            <a:pPr algn="just"/>
            <a:r>
              <a:rPr lang="en-IN" dirty="0"/>
              <a:t>High-loyalty and mid-loyalty customers consistently generated the </a:t>
            </a:r>
            <a:r>
              <a:rPr lang="en-IN" b="1" dirty="0"/>
              <a:t>highest monthly revenues.</a:t>
            </a:r>
            <a:endParaRPr lang="en-IN" b="1" dirty="0"/>
          </a:p>
          <a:p>
            <a:pPr algn="just"/>
            <a:r>
              <a:rPr lang="en-IN" dirty="0"/>
              <a:t>Certain categories like Sci-Fi and Animation were rented for longer, indicating deeper engagement with these genres.</a:t>
            </a:r>
            <a:endParaRPr lang="en-IN" dirty="0"/>
          </a:p>
          <a:p>
            <a:pPr algn="just"/>
            <a:r>
              <a:rPr lang="en-IN" dirty="0"/>
              <a:t>Overwhelmingly preferred English films—highlighting a </a:t>
            </a:r>
            <a:r>
              <a:rPr lang="en-IN" b="1" dirty="0"/>
              <a:t>lack of language diversity in content offerings</a:t>
            </a:r>
            <a:r>
              <a:rPr lang="en-IN" dirty="0"/>
              <a:t>.</a:t>
            </a:r>
            <a:endParaRPr lang="en-IN" dirty="0"/>
          </a:p>
          <a:p>
            <a:pPr algn="just"/>
            <a:r>
              <a:rPr lang="en-IN" dirty="0"/>
              <a:t>Different </a:t>
            </a:r>
            <a:r>
              <a:rPr lang="en-IN" b="1" dirty="0"/>
              <a:t>age groups preferred different genres</a:t>
            </a:r>
            <a:r>
              <a:rPr lang="en-IN" dirty="0"/>
              <a:t>: Teens leaned toward Action and Sports, Seniors preferred Animation and Drama, while Adults showed a balanced mix.</a:t>
            </a:r>
            <a:endParaRPr lang="en-IN" dirty="0"/>
          </a:p>
          <a:p>
            <a:pPr algn="just"/>
            <a:r>
              <a:rPr lang="en-IN" dirty="0"/>
              <a:t>Countries like the </a:t>
            </a:r>
            <a:r>
              <a:rPr lang="en-IN" b="1" dirty="0"/>
              <a:t>United States, India, and Brazil</a:t>
            </a:r>
            <a:r>
              <a:rPr lang="en-IN" dirty="0"/>
              <a:t> contributed the highest revenue and rental activity.</a:t>
            </a:r>
            <a:endParaRPr lang="en-IN" dirty="0"/>
          </a:p>
          <a:p>
            <a:pPr algn="just"/>
            <a:r>
              <a:rPr lang="en-IN" dirty="0"/>
              <a:t>A small group of </a:t>
            </a:r>
            <a:r>
              <a:rPr lang="en-IN" b="1" dirty="0"/>
              <a:t>top-spending customers</a:t>
            </a:r>
            <a:r>
              <a:rPr lang="en-IN" dirty="0"/>
              <a:t> contributed significantly more than the average customer.</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53961" y="1639530"/>
            <a:ext cx="11484078" cy="3578941"/>
          </a:xfrm>
        </p:spPr>
        <p:txBody>
          <a:bodyPr>
            <a:normAutofit/>
          </a:bodyPr>
          <a:lstStyle/>
          <a:p>
            <a:pPr algn="ctr"/>
            <a:r>
              <a:rPr lang="en-US" sz="7200" b="1" i="1" dirty="0">
                <a:ln w="22225">
                  <a:solidFill>
                    <a:srgbClr val="7030A0"/>
                  </a:solidFill>
                  <a:prstDash val="solid"/>
                </a:ln>
                <a:solidFill>
                  <a:srgbClr val="CC99FF"/>
                </a:solidFill>
                <a:effectLst>
                  <a:outerShdw blurRad="38100" dist="38100" dir="2700000" algn="tl">
                    <a:srgbClr val="000000">
                      <a:alpha val="43137"/>
                    </a:srgbClr>
                  </a:outerShdw>
                </a:effectLst>
                <a:latin typeface="Broadway" panose="04040905080B02020502" pitchFamily="82" charset="0"/>
              </a:rPr>
              <a:t>Thank You</a:t>
            </a:r>
            <a:endParaRPr lang="en-IN" sz="7200" b="1" i="1" dirty="0">
              <a:ln w="22225">
                <a:solidFill>
                  <a:srgbClr val="7030A0"/>
                </a:solidFill>
                <a:prstDash val="solid"/>
              </a:ln>
              <a:solidFill>
                <a:srgbClr val="CC99FF"/>
              </a:solidFill>
              <a:effectLst>
                <a:outerShdw blurRad="38100" dist="38100" dir="2700000" algn="tl">
                  <a:srgbClr val="000000">
                    <a:alpha val="43137"/>
                  </a:srgbClr>
                </a:outerShdw>
              </a:effectLst>
              <a:latin typeface="Broadway" panose="04040905080B020205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458"/>
            <a:ext cx="12192000" cy="6858000"/>
          </a:xfrm>
          <a:prstGeom prst="rect">
            <a:avLst/>
          </a:prstGeom>
        </p:spPr>
      </p:pic>
      <p:sp>
        <p:nvSpPr>
          <p:cNvPr id="5" name="Rectangle: Rounded Corners 4"/>
          <p:cNvSpPr/>
          <p:nvPr/>
        </p:nvSpPr>
        <p:spPr>
          <a:xfrm>
            <a:off x="838200" y="577788"/>
            <a:ext cx="10515600" cy="1717693"/>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lvl="3" algn="just"/>
            <a:r>
              <a:rPr lang="en-US" sz="1600" b="1" i="1" u="sng" dirty="0">
                <a:effectLst>
                  <a:outerShdw blurRad="38100" dist="38100" dir="2700000" algn="tl">
                    <a:srgbClr val="000000">
                      <a:alpha val="43137"/>
                    </a:srgbClr>
                  </a:outerShdw>
                </a:effectLst>
              </a:rPr>
              <a:t>Objective</a:t>
            </a:r>
            <a:r>
              <a:rPr lang="en-US" sz="1600" b="1" i="1" dirty="0">
                <a:effectLst>
                  <a:outerShdw blurRad="38100" dist="38100" dir="2700000" algn="tl">
                    <a:srgbClr val="000000">
                      <a:alpha val="43137"/>
                    </a:srgbClr>
                  </a:outerShdw>
                </a:effectLst>
              </a:rPr>
              <a:t>:</a:t>
            </a:r>
            <a:r>
              <a:rPr lang="en-US" sz="1600" b="1" dirty="0">
                <a:effectLst>
                  <a:outerShdw blurRad="38100" dist="38100" dir="2700000" algn="tl">
                    <a:srgbClr val="000000">
                      <a:alpha val="43137"/>
                    </a:srgbClr>
                  </a:outerShdw>
                </a:effectLst>
              </a:rPr>
              <a:t> </a:t>
            </a:r>
            <a:r>
              <a:rPr lang="en-US" sz="1600" dirty="0">
                <a:effectLst>
                  <a:outerShdw blurRad="38100" dist="38100" dir="2700000" algn="tl">
                    <a:srgbClr val="000000">
                      <a:alpha val="43137"/>
                    </a:srgbClr>
                  </a:outerShdw>
                </a:effectLst>
              </a:rPr>
              <a:t>The objective of this project is to develop a comprehensive data analytics solution using the Sakila Movie Rental database. Through the use of </a:t>
            </a:r>
            <a:r>
              <a:rPr lang="en-US" sz="1600" b="1" dirty="0">
                <a:effectLst>
                  <a:outerShdw blurRad="38100" dist="38100" dir="2700000" algn="tl">
                    <a:srgbClr val="000000">
                      <a:alpha val="43137"/>
                    </a:srgbClr>
                  </a:outerShdw>
                </a:effectLst>
              </a:rPr>
              <a:t>SQL for data extraction</a:t>
            </a:r>
            <a:r>
              <a:rPr lang="en-US" sz="1600" dirty="0">
                <a:effectLst>
                  <a:outerShdw blurRad="38100" dist="38100" dir="2700000" algn="tl">
                    <a:srgbClr val="000000">
                      <a:alpha val="43137"/>
                    </a:srgbClr>
                  </a:outerShdw>
                </a:effectLst>
              </a:rPr>
              <a:t>, </a:t>
            </a:r>
            <a:r>
              <a:rPr lang="en-US" sz="1600" b="1" dirty="0">
                <a:effectLst>
                  <a:outerShdw blurRad="38100" dist="38100" dir="2700000" algn="tl">
                    <a:srgbClr val="000000">
                      <a:alpha val="43137"/>
                    </a:srgbClr>
                  </a:outerShdw>
                </a:effectLst>
              </a:rPr>
              <a:t>Excel for exploratory data analysis (EDA)</a:t>
            </a:r>
            <a:r>
              <a:rPr lang="en-US" sz="1600" dirty="0">
                <a:effectLst>
                  <a:outerShdw blurRad="38100" dist="38100" dir="2700000" algn="tl">
                    <a:srgbClr val="000000">
                      <a:alpha val="43137"/>
                    </a:srgbClr>
                  </a:outerShdw>
                </a:effectLst>
              </a:rPr>
              <a:t>, and </a:t>
            </a:r>
            <a:r>
              <a:rPr lang="en-US" sz="1600" b="1" dirty="0">
                <a:effectLst>
                  <a:outerShdw blurRad="38100" dist="38100" dir="2700000" algn="tl">
                    <a:srgbClr val="000000">
                      <a:alpha val="43137"/>
                    </a:srgbClr>
                  </a:outerShdw>
                </a:effectLst>
              </a:rPr>
              <a:t>Power BI for visualization and dashboarding</a:t>
            </a:r>
            <a:r>
              <a:rPr lang="en-US" sz="1600" dirty="0">
                <a:effectLst>
                  <a:outerShdw blurRad="38100" dist="38100" dir="2700000" algn="tl">
                    <a:srgbClr val="000000">
                      <a:alpha val="43137"/>
                    </a:srgbClr>
                  </a:outerShdw>
                </a:effectLst>
              </a:rPr>
              <a:t>, the project aims to uncover actionable insights related to customer engagement, rental behavior, film performance, actor contribution, and regional store operations. These insights are designed to support strategic decisions and enhance overall business efficiency in a highly competitive media rental environment.</a:t>
            </a:r>
            <a:endParaRPr lang="en-US" sz="1600" dirty="0">
              <a:effectLst>
                <a:outerShdw blurRad="38100" dist="38100" dir="2700000" algn="tl">
                  <a:srgbClr val="000000">
                    <a:alpha val="43137"/>
                  </a:srgbClr>
                </a:outerShdw>
              </a:effectLst>
            </a:endParaRPr>
          </a:p>
        </p:txBody>
      </p:sp>
      <p:sp>
        <p:nvSpPr>
          <p:cNvPr id="6" name="Rectangle: Rounded Corners 5"/>
          <p:cNvSpPr/>
          <p:nvPr/>
        </p:nvSpPr>
        <p:spPr>
          <a:xfrm>
            <a:off x="838200" y="2646352"/>
            <a:ext cx="10515600" cy="1604273"/>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lvl="3" algn="just"/>
            <a:r>
              <a:rPr lang="en-US" sz="1600" b="1" i="1" u="sng" dirty="0">
                <a:effectLst>
                  <a:outerShdw blurRad="38100" dist="38100" dir="2700000" algn="tl">
                    <a:srgbClr val="000000">
                      <a:alpha val="43137"/>
                    </a:srgbClr>
                  </a:outerShdw>
                </a:effectLst>
              </a:rPr>
              <a:t>Analysis Scope</a:t>
            </a:r>
            <a:r>
              <a:rPr lang="en-US" sz="1600" b="1" i="1" dirty="0">
                <a:effectLst>
                  <a:outerShdw blurRad="38100" dist="38100" dir="2700000" algn="tl">
                    <a:srgbClr val="000000">
                      <a:alpha val="43137"/>
                    </a:srgbClr>
                  </a:outerShdw>
                </a:effectLst>
              </a:rPr>
              <a:t>: </a:t>
            </a:r>
            <a:r>
              <a:rPr lang="en-US" sz="1600" dirty="0">
                <a:effectLst>
                  <a:outerShdw blurRad="38100" dist="38100" dir="2700000" algn="tl">
                    <a:srgbClr val="000000">
                      <a:alpha val="43137"/>
                    </a:srgbClr>
                  </a:outerShdw>
                </a:effectLst>
              </a:rPr>
              <a:t>The analysis explores multiple dimensions of Sakila’s operations, including </a:t>
            </a:r>
            <a:r>
              <a:rPr lang="en-US" sz="1600" b="1" dirty="0">
                <a:effectLst>
                  <a:outerShdw blurRad="38100" dist="38100" dir="2700000" algn="tl">
                    <a:srgbClr val="000000">
                      <a:alpha val="43137"/>
                    </a:srgbClr>
                  </a:outerShdw>
                </a:effectLst>
              </a:rPr>
              <a:t>customer segmentation</a:t>
            </a:r>
            <a:r>
              <a:rPr lang="en-US" sz="1600" dirty="0">
                <a:effectLst>
                  <a:outerShdw blurRad="38100" dist="38100" dir="2700000" algn="tl">
                    <a:srgbClr val="000000">
                      <a:alpha val="43137"/>
                    </a:srgbClr>
                  </a:outerShdw>
                </a:effectLst>
              </a:rPr>
              <a:t>, </a:t>
            </a:r>
            <a:r>
              <a:rPr lang="en-US" sz="1600" b="1" dirty="0">
                <a:effectLst>
                  <a:outerShdw blurRad="38100" dist="38100" dir="2700000" algn="tl">
                    <a:srgbClr val="000000">
                      <a:alpha val="43137"/>
                    </a:srgbClr>
                  </a:outerShdw>
                </a:effectLst>
              </a:rPr>
              <a:t>rental frequency patterns</a:t>
            </a:r>
            <a:r>
              <a:rPr lang="en-US" sz="1600" dirty="0">
                <a:effectLst>
                  <a:outerShdw blurRad="38100" dist="38100" dir="2700000" algn="tl">
                    <a:srgbClr val="000000">
                      <a:alpha val="43137"/>
                    </a:srgbClr>
                  </a:outerShdw>
                </a:effectLst>
              </a:rPr>
              <a:t>, </a:t>
            </a:r>
            <a:r>
              <a:rPr lang="en-US" sz="1600" b="1" dirty="0">
                <a:effectLst>
                  <a:outerShdw blurRad="38100" dist="38100" dir="2700000" algn="tl">
                    <a:srgbClr val="000000">
                      <a:alpha val="43137"/>
                    </a:srgbClr>
                  </a:outerShdw>
                </a:effectLst>
              </a:rPr>
              <a:t>genre preferences</a:t>
            </a:r>
            <a:r>
              <a:rPr lang="en-US" sz="1600" dirty="0">
                <a:effectLst>
                  <a:outerShdw blurRad="38100" dist="38100" dir="2700000" algn="tl">
                    <a:srgbClr val="000000">
                      <a:alpha val="43137"/>
                    </a:srgbClr>
                  </a:outerShdw>
                </a:effectLst>
              </a:rPr>
              <a:t>, </a:t>
            </a:r>
            <a:r>
              <a:rPr lang="en-US" sz="1600" b="1" dirty="0">
                <a:effectLst>
                  <a:outerShdw blurRad="38100" dist="38100" dir="2700000" algn="tl">
                    <a:srgbClr val="000000">
                      <a:alpha val="43137"/>
                    </a:srgbClr>
                  </a:outerShdw>
                </a:effectLst>
              </a:rPr>
              <a:t>film inventory characteristics</a:t>
            </a:r>
            <a:r>
              <a:rPr lang="en-US" sz="1600" dirty="0">
                <a:effectLst>
                  <a:outerShdw blurRad="38100" dist="38100" dir="2700000" algn="tl">
                    <a:srgbClr val="000000">
                      <a:alpha val="43137"/>
                    </a:srgbClr>
                  </a:outerShdw>
                </a:effectLst>
              </a:rPr>
              <a:t>, </a:t>
            </a:r>
            <a:r>
              <a:rPr lang="en-US" sz="1600" b="1" dirty="0">
                <a:effectLst>
                  <a:outerShdw blurRad="38100" dist="38100" dir="2700000" algn="tl">
                    <a:srgbClr val="000000">
                      <a:alpha val="43137"/>
                    </a:srgbClr>
                  </a:outerShdw>
                </a:effectLst>
              </a:rPr>
              <a:t>actor popularity</a:t>
            </a:r>
            <a:r>
              <a:rPr lang="en-US" sz="1600" dirty="0">
                <a:effectLst>
                  <a:outerShdw blurRad="38100" dist="38100" dir="2700000" algn="tl">
                    <a:srgbClr val="000000">
                      <a:alpha val="43137"/>
                    </a:srgbClr>
                  </a:outerShdw>
                </a:effectLst>
              </a:rPr>
              <a:t>, and </a:t>
            </a:r>
            <a:r>
              <a:rPr lang="en-US" sz="1600" b="1" dirty="0">
                <a:effectLst>
                  <a:outerShdw blurRad="38100" dist="38100" dir="2700000" algn="tl">
                    <a:srgbClr val="000000">
                      <a:alpha val="43137"/>
                    </a:srgbClr>
                  </a:outerShdw>
                </a:effectLst>
              </a:rPr>
              <a:t>store-level performance across global locations</a:t>
            </a:r>
            <a:r>
              <a:rPr lang="en-US" sz="1600" dirty="0">
                <a:effectLst>
                  <a:outerShdw blurRad="38100" dist="38100" dir="2700000" algn="tl">
                    <a:srgbClr val="000000">
                      <a:alpha val="43137"/>
                    </a:srgbClr>
                  </a:outerShdw>
                </a:effectLst>
              </a:rPr>
              <a:t>. Using transactional and master data, relationships are modeled to reveal </a:t>
            </a:r>
            <a:r>
              <a:rPr lang="en-US" sz="1600" b="1" dirty="0">
                <a:effectLst>
                  <a:outerShdw blurRad="38100" dist="38100" dir="2700000" algn="tl">
                    <a:srgbClr val="000000">
                      <a:alpha val="43137"/>
                    </a:srgbClr>
                  </a:outerShdw>
                </a:effectLst>
              </a:rPr>
              <a:t>usage trends</a:t>
            </a:r>
            <a:r>
              <a:rPr lang="en-US" sz="1600" dirty="0">
                <a:effectLst>
                  <a:outerShdw blurRad="38100" dist="38100" dir="2700000" algn="tl">
                    <a:srgbClr val="000000">
                      <a:alpha val="43137"/>
                    </a:srgbClr>
                  </a:outerShdw>
                </a:effectLst>
              </a:rPr>
              <a:t>, </a:t>
            </a:r>
            <a:r>
              <a:rPr lang="en-US" sz="1600" b="1" dirty="0">
                <a:effectLst>
                  <a:outerShdw blurRad="38100" dist="38100" dir="2700000" algn="tl">
                    <a:srgbClr val="000000">
                      <a:alpha val="43137"/>
                    </a:srgbClr>
                  </a:outerShdw>
                </a:effectLst>
              </a:rPr>
              <a:t>demographic influences</a:t>
            </a:r>
            <a:r>
              <a:rPr lang="en-US" sz="1600" dirty="0">
                <a:effectLst>
                  <a:outerShdw blurRad="38100" dist="38100" dir="2700000" algn="tl">
                    <a:srgbClr val="000000">
                      <a:alpha val="43137"/>
                    </a:srgbClr>
                  </a:outerShdw>
                </a:effectLst>
              </a:rPr>
              <a:t>, and </a:t>
            </a:r>
            <a:r>
              <a:rPr lang="en-US" sz="1600" b="1" dirty="0">
                <a:effectLst>
                  <a:outerShdw blurRad="38100" dist="38100" dir="2700000" algn="tl">
                    <a:srgbClr val="000000">
                      <a:alpha val="43137"/>
                    </a:srgbClr>
                  </a:outerShdw>
                </a:effectLst>
              </a:rPr>
              <a:t>category-level profitability</a:t>
            </a:r>
            <a:r>
              <a:rPr lang="en-US" sz="1600" dirty="0">
                <a:effectLst>
                  <a:outerShdw blurRad="38100" dist="38100" dir="2700000" algn="tl">
                    <a:srgbClr val="000000">
                      <a:alpha val="43137"/>
                    </a:srgbClr>
                  </a:outerShdw>
                </a:effectLst>
              </a:rPr>
              <a:t>, thus providing a well-rounded view of the company’s business dynamics.</a:t>
            </a:r>
            <a:endParaRPr lang="en-IN" sz="1600" dirty="0">
              <a:effectLst>
                <a:outerShdw blurRad="38100" dist="38100" dir="2700000" algn="tl">
                  <a:srgbClr val="000000">
                    <a:alpha val="43137"/>
                  </a:srgbClr>
                </a:outerShdw>
              </a:effectLst>
            </a:endParaRPr>
          </a:p>
        </p:txBody>
      </p:sp>
      <p:sp>
        <p:nvSpPr>
          <p:cNvPr id="7" name="Rectangle: Rounded Corners 6"/>
          <p:cNvSpPr/>
          <p:nvPr/>
        </p:nvSpPr>
        <p:spPr>
          <a:xfrm>
            <a:off x="838200" y="4601496"/>
            <a:ext cx="10515600" cy="1565293"/>
          </a:xfrm>
          <a:prstGeom prst="roundRect">
            <a:avLst/>
          </a:prstGeom>
          <a:solidFill>
            <a:srgbClr val="7030A0"/>
          </a:solidFill>
        </p:spPr>
        <p:style>
          <a:lnRef idx="0">
            <a:schemeClr val="accent1"/>
          </a:lnRef>
          <a:fillRef idx="3">
            <a:schemeClr val="accent1"/>
          </a:fillRef>
          <a:effectRef idx="3">
            <a:schemeClr val="accent1"/>
          </a:effectRef>
          <a:fontRef idx="minor">
            <a:schemeClr val="lt1"/>
          </a:fontRef>
        </p:style>
        <p:txBody>
          <a:bodyPr rtlCol="0" anchor="ctr"/>
          <a:lstStyle/>
          <a:p>
            <a:pPr lvl="3" algn="just"/>
            <a:r>
              <a:rPr lang="en-US" sz="1600" b="1" i="1" u="sng" dirty="0">
                <a:effectLst>
                  <a:outerShdw blurRad="38100" dist="38100" dir="2700000" algn="tl">
                    <a:srgbClr val="000000">
                      <a:alpha val="43137"/>
                    </a:srgbClr>
                  </a:outerShdw>
                </a:effectLst>
              </a:rPr>
              <a:t>Goal</a:t>
            </a:r>
            <a:r>
              <a:rPr lang="en-US" sz="1600" b="1" i="1" dirty="0">
                <a:effectLst>
                  <a:outerShdw blurRad="38100" dist="38100" dir="2700000" algn="tl">
                    <a:srgbClr val="000000">
                      <a:alpha val="43137"/>
                    </a:srgbClr>
                  </a:outerShdw>
                </a:effectLst>
              </a:rPr>
              <a:t>:</a:t>
            </a:r>
            <a:r>
              <a:rPr lang="en-US" sz="1600" b="1" dirty="0">
                <a:effectLst>
                  <a:outerShdw blurRad="38100" dist="38100" dir="2700000" algn="tl">
                    <a:srgbClr val="000000">
                      <a:alpha val="43137"/>
                    </a:srgbClr>
                  </a:outerShdw>
                </a:effectLst>
              </a:rPr>
              <a:t> </a:t>
            </a:r>
            <a:r>
              <a:rPr lang="en-US" sz="1600" dirty="0">
                <a:effectLst>
                  <a:outerShdw blurRad="38100" dist="38100" dir="2700000" algn="tl">
                    <a:srgbClr val="000000">
                      <a:alpha val="43137"/>
                    </a:srgbClr>
                  </a:outerShdw>
                </a:effectLst>
              </a:rPr>
              <a:t>The goal of the project is to deliver an </a:t>
            </a:r>
            <a:r>
              <a:rPr lang="en-US" sz="1600" b="1" dirty="0">
                <a:effectLst>
                  <a:outerShdw blurRad="38100" dist="38100" dir="2700000" algn="tl">
                    <a:srgbClr val="000000">
                      <a:alpha val="43137"/>
                    </a:srgbClr>
                  </a:outerShdw>
                </a:effectLst>
              </a:rPr>
              <a:t>interactive, MECE-structured analytics framework</a:t>
            </a:r>
            <a:r>
              <a:rPr lang="en-US" sz="1600" dirty="0">
                <a:effectLst>
                  <a:outerShdw blurRad="38100" dist="38100" dir="2700000" algn="tl">
                    <a:srgbClr val="000000">
                      <a:alpha val="43137"/>
                    </a:srgbClr>
                  </a:outerShdw>
                </a:effectLst>
              </a:rPr>
              <a:t> that equips business stakeholders with the tools to monitor KPIs, identify trends, and make informed decisions. By combining statistical exploration with intuitive visuals, the solution enables management to </a:t>
            </a:r>
            <a:r>
              <a:rPr lang="en-US" sz="1600" b="1" dirty="0">
                <a:effectLst>
                  <a:outerShdw blurRad="38100" dist="38100" dir="2700000" algn="tl">
                    <a:srgbClr val="000000">
                      <a:alpha val="43137"/>
                    </a:srgbClr>
                  </a:outerShdw>
                </a:effectLst>
              </a:rPr>
              <a:t>optimize film offerings</a:t>
            </a:r>
            <a:r>
              <a:rPr lang="en-US" sz="1600" dirty="0">
                <a:effectLst>
                  <a:outerShdw blurRad="38100" dist="38100" dir="2700000" algn="tl">
                    <a:srgbClr val="000000">
                      <a:alpha val="43137"/>
                    </a:srgbClr>
                  </a:outerShdw>
                </a:effectLst>
              </a:rPr>
              <a:t>, </a:t>
            </a:r>
            <a:r>
              <a:rPr lang="en-US" sz="1600" b="1" dirty="0">
                <a:effectLst>
                  <a:outerShdw blurRad="38100" dist="38100" dir="2700000" algn="tl">
                    <a:srgbClr val="000000">
                      <a:alpha val="43137"/>
                    </a:srgbClr>
                  </a:outerShdw>
                </a:effectLst>
              </a:rPr>
              <a:t>retain high-value customers</a:t>
            </a:r>
            <a:r>
              <a:rPr lang="en-US" sz="1600" dirty="0">
                <a:effectLst>
                  <a:outerShdw blurRad="38100" dist="38100" dir="2700000" algn="tl">
                    <a:srgbClr val="000000">
                      <a:alpha val="43137"/>
                    </a:srgbClr>
                  </a:outerShdw>
                </a:effectLst>
              </a:rPr>
              <a:t>, </a:t>
            </a:r>
            <a:r>
              <a:rPr lang="en-US" sz="1600" b="1" dirty="0">
                <a:effectLst>
                  <a:outerShdw blurRad="38100" dist="38100" dir="2700000" algn="tl">
                    <a:srgbClr val="000000">
                      <a:alpha val="43137"/>
                    </a:srgbClr>
                  </a:outerShdw>
                </a:effectLst>
              </a:rPr>
              <a:t>improve content strategy</a:t>
            </a:r>
            <a:r>
              <a:rPr lang="en-US" sz="1600" dirty="0">
                <a:effectLst>
                  <a:outerShdw blurRad="38100" dist="38100" dir="2700000" algn="tl">
                    <a:srgbClr val="000000">
                      <a:alpha val="43137"/>
                    </a:srgbClr>
                  </a:outerShdw>
                </a:effectLst>
              </a:rPr>
              <a:t>, and </a:t>
            </a:r>
            <a:r>
              <a:rPr lang="en-US" sz="1600" b="1" dirty="0">
                <a:effectLst>
                  <a:outerShdw blurRad="38100" dist="38100" dir="2700000" algn="tl">
                    <a:srgbClr val="000000">
                      <a:alpha val="43137"/>
                    </a:srgbClr>
                  </a:outerShdw>
                </a:effectLst>
              </a:rPr>
              <a:t>drive performance across different geographies</a:t>
            </a:r>
            <a:r>
              <a:rPr lang="en-US" sz="1600" dirty="0">
                <a:effectLst>
                  <a:outerShdw blurRad="38100" dist="38100" dir="2700000" algn="tl">
                    <a:srgbClr val="000000">
                      <a:alpha val="43137"/>
                    </a:srgbClr>
                  </a:outerShdw>
                </a:effectLst>
              </a:rPr>
              <a:t>—ultimately leading to </a:t>
            </a:r>
            <a:r>
              <a:rPr lang="en-US" sz="1600" b="1" dirty="0">
                <a:effectLst>
                  <a:outerShdw blurRad="38100" dist="38100" dir="2700000" algn="tl">
                    <a:srgbClr val="000000">
                      <a:alpha val="43137"/>
                    </a:srgbClr>
                  </a:outerShdw>
                </a:effectLst>
              </a:rPr>
              <a:t>sustainable growth and improved customer satisfaction</a:t>
            </a:r>
            <a:r>
              <a:rPr lang="en-US" sz="1600" dirty="0">
                <a:effectLst>
                  <a:outerShdw blurRad="38100" dist="38100" dir="2700000" algn="tl">
                    <a:srgbClr val="000000">
                      <a:alpha val="43137"/>
                    </a:srgbClr>
                  </a:outerShdw>
                </a:effectLst>
              </a:rPr>
              <a:t>.</a:t>
            </a:r>
            <a:endParaRPr lang="en-IN" sz="1600" dirty="0">
              <a:effectLst>
                <a:outerShdw blurRad="38100" dist="38100" dir="2700000" algn="tl">
                  <a:srgbClr val="000000">
                    <a:alpha val="43137"/>
                  </a:srgbClr>
                </a:outerShdw>
              </a:effectLst>
            </a:endParaRPr>
          </a:p>
        </p:txBody>
      </p:sp>
      <p:pic>
        <p:nvPicPr>
          <p:cNvPr id="8" name="Graphic 7" descr="Target with solid fill"/>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0221" y="810113"/>
            <a:ext cx="1216877" cy="1216877"/>
          </a:xfrm>
          <a:prstGeom prst="rect">
            <a:avLst/>
          </a:prstGeom>
          <a:effectLst>
            <a:outerShdw blurRad="50800" dist="38100" dir="2700000" algn="tl" rotWithShape="0">
              <a:prstClr val="black">
                <a:alpha val="40000"/>
              </a:prstClr>
            </a:outerShdw>
          </a:effectLst>
        </p:spPr>
      </p:pic>
      <p:pic>
        <p:nvPicPr>
          <p:cNvPr id="9" name="Graphic 8" descr="Research with solid fill"/>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76737" y="2903819"/>
            <a:ext cx="1050361" cy="1050361"/>
          </a:xfrm>
          <a:prstGeom prst="rect">
            <a:avLst/>
          </a:prstGeom>
          <a:effectLst>
            <a:outerShdw blurRad="50800" dist="38100" dir="2700000" algn="tl" rotWithShape="0">
              <a:prstClr val="black">
                <a:alpha val="40000"/>
              </a:prstClr>
            </a:outerShdw>
          </a:effectLst>
        </p:spPr>
      </p:pic>
      <p:pic>
        <p:nvPicPr>
          <p:cNvPr id="10" name="Graphic 9" descr="Bullseye with solid fill"/>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0221" y="4693711"/>
            <a:ext cx="1245582" cy="1245582"/>
          </a:xfrm>
          <a:prstGeom prst="rect">
            <a:avLst/>
          </a:prstGeom>
          <a:effectLst>
            <a:outerShdw blurRad="50800" dist="38100" dir="2700000" algn="tl"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8200" y="176981"/>
            <a:ext cx="10515600" cy="904567"/>
          </a:xfrm>
        </p:spPr>
        <p:txBody>
          <a:bodyPr/>
          <a:lstStyle/>
          <a:p>
            <a:pPr algn="ctr"/>
            <a:r>
              <a:rPr lang="en-US" b="1" i="1" dirty="0">
                <a:ln w="22225">
                  <a:solidFill>
                    <a:srgbClr val="7030A0"/>
                  </a:solidFill>
                  <a:prstDash val="solid"/>
                </a:ln>
                <a:solidFill>
                  <a:srgbClr val="CC99FF"/>
                </a:solidFill>
                <a:effectLst>
                  <a:outerShdw blurRad="38100" dist="38100" dir="2700000" algn="tl">
                    <a:srgbClr val="000000">
                      <a:alpha val="43137"/>
                    </a:srgbClr>
                  </a:outerShdw>
                </a:effectLst>
                <a:latin typeface="Arial Rounded MT Bold" panose="020F0704030504030204" pitchFamily="34" charset="0"/>
              </a:rPr>
              <a:t>ER Diagram</a:t>
            </a:r>
            <a:endParaRPr lang="en-IN" b="1" i="1" dirty="0">
              <a:ln w="22225">
                <a:solidFill>
                  <a:srgbClr val="7030A0"/>
                </a:solidFill>
                <a:prstDash val="solid"/>
              </a:ln>
              <a:solidFill>
                <a:srgbClr val="CC99FF"/>
              </a:solidFill>
              <a:effectLst>
                <a:outerShdw blurRad="38100" dist="38100" dir="2700000" algn="tl">
                  <a:srgbClr val="000000">
                    <a:alpha val="43137"/>
                  </a:srgbClr>
                </a:outerShdw>
              </a:effectLst>
              <a:latin typeface="Arial Rounded MT Bold" panose="020F07040305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23" y="1258529"/>
            <a:ext cx="11690555" cy="52568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8200" y="78659"/>
            <a:ext cx="10515600" cy="1022554"/>
          </a:xfrm>
        </p:spPr>
        <p:txBody>
          <a:bodyPr/>
          <a:lstStyle/>
          <a:p>
            <a:pPr algn="ctr"/>
            <a:r>
              <a:rPr lang="en-US" b="1" i="1" dirty="0">
                <a:ln w="22225">
                  <a:solidFill>
                    <a:srgbClr val="7030A0"/>
                  </a:solidFill>
                  <a:prstDash val="solid"/>
                </a:ln>
                <a:solidFill>
                  <a:srgbClr val="CC99FF"/>
                </a:solidFill>
                <a:effectLst>
                  <a:outerShdw blurRad="38100" dist="38100" dir="2700000" algn="tl">
                    <a:srgbClr val="000000">
                      <a:alpha val="43137"/>
                    </a:srgbClr>
                  </a:outerShdw>
                </a:effectLst>
                <a:latin typeface="Arial Rounded MT Bold" panose="020F0704030504030204" pitchFamily="34" charset="0"/>
              </a:rPr>
              <a:t>MECE Breakdown</a:t>
            </a:r>
            <a:endParaRPr lang="en-IN" b="1" i="1" dirty="0">
              <a:ln w="22225">
                <a:solidFill>
                  <a:srgbClr val="7030A0"/>
                </a:solidFill>
                <a:prstDash val="solid"/>
              </a:ln>
              <a:solidFill>
                <a:srgbClr val="CC99FF"/>
              </a:solidFill>
              <a:effectLst>
                <a:outerShdw blurRad="38100" dist="38100" dir="2700000" algn="tl">
                  <a:srgbClr val="000000">
                    <a:alpha val="43137"/>
                  </a:srgbClr>
                </a:outerShdw>
              </a:effectLst>
              <a:latin typeface="Arial Rounded MT Bold" panose="020F0704030504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834" y="1032387"/>
            <a:ext cx="11698333" cy="54831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8200" y="1543665"/>
            <a:ext cx="10515600" cy="3578941"/>
          </a:xfrm>
        </p:spPr>
        <p:txBody>
          <a:bodyPr>
            <a:normAutofit/>
          </a:bodyPr>
          <a:lstStyle/>
          <a:p>
            <a:pPr algn="ctr"/>
            <a:r>
              <a:rPr lang="en-US" sz="8000" b="1" i="1" dirty="0">
                <a:ln w="22225">
                  <a:solidFill>
                    <a:srgbClr val="7030A0"/>
                  </a:solidFill>
                  <a:prstDash val="solid"/>
                </a:ln>
                <a:solidFill>
                  <a:srgbClr val="CC99FF"/>
                </a:solidFill>
                <a:effectLst>
                  <a:outerShdw blurRad="38100" dist="38100" dir="2700000" algn="tl">
                    <a:srgbClr val="000000">
                      <a:alpha val="43137"/>
                    </a:srgbClr>
                  </a:outerShdw>
                </a:effectLst>
                <a:latin typeface="Arial Rounded MT Bold" panose="020F0704030504030204" pitchFamily="34" charset="0"/>
              </a:rPr>
              <a:t>Power BI Dashboard</a:t>
            </a:r>
            <a:endParaRPr lang="en-IN" sz="8000" b="1" i="1" dirty="0">
              <a:ln w="22225">
                <a:solidFill>
                  <a:srgbClr val="7030A0"/>
                </a:solidFill>
                <a:prstDash val="solid"/>
              </a:ln>
              <a:solidFill>
                <a:srgbClr val="CC99FF"/>
              </a:solidFill>
              <a:effectLst>
                <a:outerShdw blurRad="38100" dist="38100" dir="2700000" algn="tl">
                  <a:srgbClr val="000000">
                    <a:alpha val="43137"/>
                  </a:srgbClr>
                </a:outerShdw>
              </a:effectLst>
              <a:latin typeface="Arial Rounded MT Bold" panose="020F07040305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587613" y="762870"/>
            <a:ext cx="4998350" cy="1242910"/>
          </a:xfrm>
        </p:spPr>
        <p:txBody>
          <a:bodyPr>
            <a:noAutofit/>
          </a:bodyPr>
          <a:lstStyle/>
          <a:p>
            <a:r>
              <a:rPr lang="en-IN" sz="2400" b="1" dirty="0"/>
              <a:t>Problem Statement:</a:t>
            </a:r>
            <a:br>
              <a:rPr lang="en-IN" sz="2400" dirty="0"/>
            </a:br>
            <a:r>
              <a:rPr lang="en-IN" sz="2400" i="1" dirty="0"/>
              <a:t>Which film genres are rented the most?</a:t>
            </a:r>
            <a:endParaRPr lang="en-IN" sz="2400"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6037" y="762870"/>
            <a:ext cx="5768819" cy="5332260"/>
          </a:xfrm>
        </p:spPr>
      </p:pic>
      <p:sp>
        <p:nvSpPr>
          <p:cNvPr id="4" name="Content Placeholder 3"/>
          <p:cNvSpPr>
            <a:spLocks noGrp="1"/>
          </p:cNvSpPr>
          <p:nvPr>
            <p:ph sz="half" idx="2"/>
          </p:nvPr>
        </p:nvSpPr>
        <p:spPr>
          <a:xfrm>
            <a:off x="6587612" y="2005781"/>
            <a:ext cx="4998350" cy="4089350"/>
          </a:xfrm>
        </p:spPr>
        <p:txBody>
          <a:bodyPr>
            <a:normAutofit fontScale="92500"/>
          </a:bodyPr>
          <a:lstStyle/>
          <a:p>
            <a:pPr marL="0" indent="0">
              <a:buNone/>
            </a:pPr>
            <a:r>
              <a:rPr lang="en-IN" sz="2400" b="1" dirty="0"/>
              <a:t>Analysis:</a:t>
            </a:r>
            <a:br>
              <a:rPr lang="en-IN" sz="2400" dirty="0"/>
            </a:br>
            <a:endParaRPr lang="en-IN" sz="2400" dirty="0"/>
          </a:p>
          <a:p>
            <a:pPr marL="0" indent="0">
              <a:buNone/>
            </a:pPr>
            <a:r>
              <a:rPr lang="en-IN" sz="2400" dirty="0"/>
              <a:t>A bar chart displays rental volume across categories like Action, Comedy, Sci-Fi, etc.</a:t>
            </a:r>
            <a:endParaRPr lang="en-IN" sz="2400" dirty="0"/>
          </a:p>
          <a:p>
            <a:pPr lvl="0"/>
            <a:r>
              <a:rPr lang="en-IN" sz="2400" dirty="0"/>
              <a:t>Helps identify high-demand genres.</a:t>
            </a:r>
            <a:endParaRPr lang="en-IN" sz="2400" dirty="0"/>
          </a:p>
          <a:p>
            <a:pPr lvl="0"/>
            <a:r>
              <a:rPr lang="en-IN" sz="2400" dirty="0"/>
              <a:t>Indicates customer preferences and content trends.</a:t>
            </a:r>
            <a:endParaRPr lang="en-IN" sz="2400" dirty="0"/>
          </a:p>
          <a:p>
            <a:pPr lvl="0"/>
            <a:r>
              <a:rPr lang="en-IN" sz="2400" dirty="0"/>
              <a:t>Informs purchase decisions and marketing prioritization for new films.</a:t>
            </a:r>
            <a:endParaRPr lang="en-IN" sz="2400" dirty="0"/>
          </a:p>
          <a:p>
            <a:pPr marL="0" indent="0">
              <a:buNone/>
            </a:pPr>
            <a:r>
              <a:rPr lang="en-IN" sz="2400" dirty="0"/>
              <a:t>This analysis supports better content acquisition and personalization.</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353961" y="1639530"/>
            <a:ext cx="11484078" cy="3578941"/>
          </a:xfrm>
        </p:spPr>
        <p:txBody>
          <a:bodyPr>
            <a:normAutofit/>
          </a:bodyPr>
          <a:lstStyle/>
          <a:p>
            <a:pPr algn="ctr"/>
            <a:r>
              <a:rPr lang="en-US" sz="6600" b="1" i="1" dirty="0">
                <a:ln w="22225">
                  <a:solidFill>
                    <a:srgbClr val="7030A0"/>
                  </a:solidFill>
                  <a:prstDash val="solid"/>
                </a:ln>
                <a:solidFill>
                  <a:srgbClr val="CC99FF"/>
                </a:solidFill>
                <a:effectLst>
                  <a:outerShdw blurRad="38100" dist="38100" dir="2700000" algn="tl">
                    <a:srgbClr val="000000">
                      <a:alpha val="43137"/>
                    </a:srgbClr>
                  </a:outerShdw>
                </a:effectLst>
                <a:latin typeface="Arial Rounded MT Bold" panose="020F0704030504030204" pitchFamily="34" charset="0"/>
              </a:rPr>
              <a:t>Exploratory Data Analysis (EDA)</a:t>
            </a:r>
            <a:endParaRPr lang="en-IN" sz="6600" b="1" i="1" dirty="0">
              <a:ln w="22225">
                <a:solidFill>
                  <a:srgbClr val="7030A0"/>
                </a:solidFill>
                <a:prstDash val="solid"/>
              </a:ln>
              <a:solidFill>
                <a:srgbClr val="CC99FF"/>
              </a:solidFill>
              <a:effectLst>
                <a:outerShdw blurRad="38100" dist="38100" dir="2700000" algn="tl">
                  <a:srgbClr val="000000">
                    <a:alpha val="43137"/>
                  </a:srgbClr>
                </a:outerShdw>
              </a:effectLst>
              <a:latin typeface="Arial Rounded MT Bold" panose="020F070403050403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3313</Words>
  <Application>WPS Presentation</Application>
  <PresentationFormat>Widescreen</PresentationFormat>
  <Paragraphs>48</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Broadway</vt:lpstr>
      <vt:lpstr>Arial Rounded MT Bold</vt:lpstr>
      <vt:lpstr>Calibri Light</vt:lpstr>
      <vt:lpstr>Calibri</vt:lpstr>
      <vt:lpstr>Microsoft YaHei</vt:lpstr>
      <vt:lpstr>Arial Unicode MS</vt:lpstr>
      <vt:lpstr>Office Theme</vt:lpstr>
      <vt:lpstr>Capstone Project: Sakila Movie Rental Analytics</vt:lpstr>
      <vt:lpstr>PowerPoint 演示文稿</vt:lpstr>
      <vt:lpstr>PowerPoint 演示文稿</vt:lpstr>
      <vt:lpstr>ER Diagram</vt:lpstr>
      <vt:lpstr>MECE Breakdown</vt:lpstr>
      <vt:lpstr>Power BI Dashboard</vt:lpstr>
      <vt:lpstr>PowerPoint 演示文稿</vt:lpstr>
      <vt:lpstr>Problem Statement: Which film genres are rented the most?</vt:lpstr>
      <vt:lpstr>Exploratory Data Analysis (EDA)</vt:lpstr>
      <vt:lpstr>Problem Statement: What are the demographics and preferences of the highest-spending customers?</vt:lpstr>
      <vt:lpstr>Key Insights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Ashutosh Choudhury</dc:creator>
  <cp:lastModifiedBy>Ashutosh Choudhury</cp:lastModifiedBy>
  <cp:revision>9</cp:revision>
  <dcterms:created xsi:type="dcterms:W3CDTF">2025-07-31T12:50:00Z</dcterms:created>
  <dcterms:modified xsi:type="dcterms:W3CDTF">2025-07-31T17:02:57Z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ED4DC670D9C043BE95B2A1DE83E43E2B_12</vt:lpwstr>
  </property>
  <property fmtid="{D5CDD505-2E9C-101B-9397-08002B2CF9AE}" pid="3" name="KSOProductBuildVer">
    <vt:lpwstr>1033-12.2.0.21931</vt:lpwstr>
  </property>
</Properties>
</file>