
<file path=[Content_Types].xml><?xml version="1.0" encoding="utf-8"?>
<Types xmlns="http://schemas.openxmlformats.org/package/2006/content-types">
  <Default Extension="png" ContentType="image/png"/>
  <Default Extension="svg" ContentType="image/sv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</p:sldIdLst>
  <p:sldSz cx="18288000" cy="10287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10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8" Type="http://schemas.openxmlformats.org/officeDocument/2006/relationships/slideMaster" Target="slideMasters/slideMaster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DB42275-3D89-49BA-82BC-049186D7B54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7B0C573F-6EC3-40FC-B59D-28736857DAE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FAC16B31-F918-4E8D-A9A9-050A73E5162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54DE953-F8B9-4103-B169-0B0F41AF054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753367DD-DF81-4CC6-B30A-AF938A5BA13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19FFCF77-A5C9-4B74-AFFA-8FDA1E8F1FE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C868A94F-A924-4C08-81E7-C2B49120444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2D30446C-D70F-4070-A59C-B5EE7B05811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EFD1A337-587C-4FA5-A618-EEEAD92A675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C9DD817D-29CA-4CA5-B610-EFD6D0A6028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A87FD8BE-E73F-45BD-AC62-39F420C3D63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271CA1C-05BB-47ED-AF62-670930C806C0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ftr" idx="28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sldNum" idx="29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77A79290-B250-4821-A20D-1C4DD4263555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30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ftr" idx="31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8" name="PlaceHolder 2"/>
          <p:cNvSpPr>
            <a:spLocks noGrp="1"/>
          </p:cNvSpPr>
          <p:nvPr>
            <p:ph type="sldNum" idx="32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692942B4-20A5-43D3-A6D5-C02C6AB68BBE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33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E7BEFABA-4915-48AE-B07E-C8D7BEF8739B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ftr" idx="7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0" name="PlaceHolder 2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1FDBCC5-4E90-4596-8DAF-A1E656D9FBAC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4" name="PlaceHolder 3"/>
          <p:cNvSpPr>
            <a:spLocks noGrp="1"/>
          </p:cNvSpPr>
          <p:nvPr>
            <p:ph type="ftr" idx="10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5" name="PlaceHolder 4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F4192F8-18EA-49C3-B960-9DB4112CA6A6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dt" idx="12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ftr" idx="13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0" name="PlaceHolder 2"/>
          <p:cNvSpPr>
            <a:spLocks noGrp="1"/>
          </p:cNvSpPr>
          <p:nvPr>
            <p:ph type="sldNum" idx="14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5EE9EAAF-7CCC-43F2-8825-703966CE38B0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dt" idx="15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240" cy="596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240" cy="596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5" name="PlaceHolder 4"/>
          <p:cNvSpPr>
            <a:spLocks noGrp="1"/>
          </p:cNvSpPr>
          <p:nvPr>
            <p:ph type="ftr" idx="16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6" name="PlaceHolder 5"/>
          <p:cNvSpPr>
            <a:spLocks noGrp="1"/>
          </p:cNvSpPr>
          <p:nvPr>
            <p:ph type="sldNum" idx="17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D8F270F9-A1B4-4D2B-9DFF-5CD2A8929DF7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6"/>
          <p:cNvSpPr>
            <a:spLocks noGrp="1"/>
          </p:cNvSpPr>
          <p:nvPr>
            <p:ph type="dt" idx="18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ftr" idx="19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2" name="PlaceHolder 2"/>
          <p:cNvSpPr>
            <a:spLocks noGrp="1"/>
          </p:cNvSpPr>
          <p:nvPr>
            <p:ph type="sldNum" idx="20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D932B1A9-CC06-43D4-A116-39249738F2C4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dt" idx="21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5" name="PlaceHolder 2"/>
          <p:cNvSpPr>
            <a:spLocks noGrp="1"/>
          </p:cNvSpPr>
          <p:nvPr>
            <p:ph type="ftr" idx="22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6" name="PlaceHolder 3"/>
          <p:cNvSpPr>
            <a:spLocks noGrp="1"/>
          </p:cNvSpPr>
          <p:nvPr>
            <p:ph type="sldNum" idx="23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88D58E56-E796-422E-B5F4-B101729B2B16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dt" idx="24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25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sldNum" idx="26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0B830F5D-FB7B-49B3-87BB-59499F10BFD1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27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autolog-app.onrender.com/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2"/>
          <p:cNvSpPr/>
          <p:nvPr/>
        </p:nvSpPr>
        <p:spPr>
          <a:xfrm>
            <a:off x="-217440" y="208440"/>
            <a:ext cx="18504360" cy="10077480"/>
          </a:xfrm>
          <a:custGeom>
            <a:avLst/>
            <a:gdLst>
              <a:gd name="textAreaLeft" fmla="*/ 0 w 18504360"/>
              <a:gd name="textAreaRight" fmla="*/ 18505440 w 18504360"/>
              <a:gd name="textAreaTop" fmla="*/ 0 h 10077480"/>
              <a:gd name="textAreaBottom" fmla="*/ 10078560 h 10077480"/>
            </a:gdLst>
            <a:ahLst/>
            <a:cxnLst/>
            <a:rect l="textAreaLeft" t="textAreaTop" r="textAreaRight" b="textAreaBottom"/>
            <a:pathLst>
              <a:path w="18505360" h="10078396">
                <a:moveTo>
                  <a:pt x="0" y="0"/>
                </a:moveTo>
                <a:lnTo>
                  <a:pt x="18505360" y="0"/>
                </a:lnTo>
                <a:lnTo>
                  <a:pt x="18505360" y="10078396"/>
                </a:lnTo>
                <a:lnTo>
                  <a:pt x="0" y="1007839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"/>
          <p:cNvGrpSpPr/>
          <p:nvPr/>
        </p:nvGrpSpPr>
        <p:grpSpPr>
          <a:xfrm>
            <a:off x="383760" y="4299840"/>
            <a:ext cx="7718760" cy="2097720"/>
            <a:chOff x="383760" y="4299840"/>
            <a:chExt cx="7718760" cy="2097720"/>
          </a:xfrm>
        </p:grpSpPr>
        <p:sp>
          <p:nvSpPr>
            <p:cNvPr id="218" name="Freeform 3"/>
            <p:cNvSpPr/>
            <p:nvPr/>
          </p:nvSpPr>
          <p:spPr>
            <a:xfrm>
              <a:off x="383760" y="4392720"/>
              <a:ext cx="7718760" cy="2004840"/>
            </a:xfrm>
            <a:custGeom>
              <a:avLst/>
              <a:gdLst>
                <a:gd name="textAreaLeft" fmla="*/ 0 w 7718760"/>
                <a:gd name="textAreaRight" fmla="*/ 7719840 w 7718760"/>
                <a:gd name="textAreaTop" fmla="*/ 0 h 2004840"/>
                <a:gd name="textAreaBottom" fmla="*/ 2005920 h 2004840"/>
              </a:gdLst>
              <a:ahLst/>
              <a:cxnLst/>
              <a:rect l="textAreaLeft" t="textAreaTop" r="textAreaRight" b="textAreaBottom"/>
              <a:pathLst>
                <a:path w="10293120" h="2674560">
                  <a:moveTo>
                    <a:pt x="0" y="0"/>
                  </a:moveTo>
                  <a:lnTo>
                    <a:pt x="10293120" y="0"/>
                  </a:lnTo>
                  <a:lnTo>
                    <a:pt x="10293120" y="2674560"/>
                  </a:lnTo>
                  <a:lnTo>
                    <a:pt x="0" y="267456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9" name="TextBox 4"/>
            <p:cNvSpPr/>
            <p:nvPr/>
          </p:nvSpPr>
          <p:spPr>
            <a:xfrm>
              <a:off x="383760" y="4299840"/>
              <a:ext cx="7718760" cy="2097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defTabSz="914400">
                <a:lnSpc>
                  <a:spcPts val="7200"/>
                </a:lnSpc>
              </a:pPr>
              <a:r>
                <a:rPr lang="en-US" sz="6000" b="1" strike="noStrike" spc="-1">
                  <a:solidFill>
                    <a:srgbClr val="003A4E"/>
                  </a:solidFill>
                  <a:latin typeface="Times New Roman Bold"/>
                  <a:ea typeface="Times New Roman Bold"/>
                </a:rPr>
                <a:t>SYSTEM </a:t>
              </a:r>
              <a:r>
                <a:rPr lang="en-US" sz="6000" b="1" strike="noStrike" spc="-1">
                  <a:solidFill>
                    <a:srgbClr val="E42121"/>
                  </a:solidFill>
                  <a:latin typeface="Times New Roman Bold"/>
                  <a:ea typeface="Times New Roman Bold"/>
                </a:rPr>
                <a:t>ARCHITECTURE</a:t>
              </a:r>
              <a:endParaRPr lang="en-US" sz="60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20" name="Freeform 5"/>
          <p:cNvSpPr/>
          <p:nvPr/>
        </p:nvSpPr>
        <p:spPr>
          <a:xfrm>
            <a:off x="4369680" y="-1573920"/>
            <a:ext cx="12086280" cy="12086280"/>
          </a:xfrm>
          <a:custGeom>
            <a:avLst/>
            <a:gdLst>
              <a:gd name="textAreaLeft" fmla="*/ 0 w 12086280"/>
              <a:gd name="textAreaRight" fmla="*/ 12087360 w 12086280"/>
              <a:gd name="textAreaTop" fmla="*/ 0 h 12086280"/>
              <a:gd name="textAreaBottom" fmla="*/ 12087360 h 12086280"/>
            </a:gdLst>
            <a:ahLst/>
            <a:cxnLst/>
            <a:rect l="textAreaLeft" t="textAreaTop" r="textAreaRight" b="textAreaBottom"/>
            <a:pathLst>
              <a:path w="12087360" h="12087360">
                <a:moveTo>
                  <a:pt x="0" y="0"/>
                </a:moveTo>
                <a:lnTo>
                  <a:pt x="12087360" y="0"/>
                </a:lnTo>
                <a:lnTo>
                  <a:pt x="12087360" y="12087360"/>
                </a:lnTo>
                <a:lnTo>
                  <a:pt x="0" y="1208736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17A3D1-0D04-4983-93C2-9378C958DC00}"/>
              </a:ext>
            </a:extLst>
          </p:cNvPr>
          <p:cNvSpPr/>
          <p:nvPr/>
        </p:nvSpPr>
        <p:spPr>
          <a:xfrm>
            <a:off x="11501438" y="400050"/>
            <a:ext cx="1271587" cy="40005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0830AB-9E0B-48D8-9EB5-C6EBA7303053}"/>
              </a:ext>
            </a:extLst>
          </p:cNvPr>
          <p:cNvSpPr/>
          <p:nvPr/>
        </p:nvSpPr>
        <p:spPr>
          <a:xfrm>
            <a:off x="4369680" y="0"/>
            <a:ext cx="12218108" cy="222885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2A8BCE-3CB9-467A-8560-9470E678D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133" y="485778"/>
            <a:ext cx="9429748" cy="17145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AutoShape 2"/>
          <p:cNvSpPr/>
          <p:nvPr/>
        </p:nvSpPr>
        <p:spPr>
          <a:xfrm>
            <a:off x="-487800" y="539640"/>
            <a:ext cx="19398600" cy="81360"/>
          </a:xfrm>
          <a:prstGeom prst="line">
            <a:avLst/>
          </a:prstGeom>
          <a:ln w="28575" cap="rnd">
            <a:solidFill>
              <a:srgbClr val="003A4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6360" rIns="90000" bIns="36360" anchor="t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2" name="Group 3"/>
          <p:cNvGrpSpPr/>
          <p:nvPr/>
        </p:nvGrpSpPr>
        <p:grpSpPr>
          <a:xfrm>
            <a:off x="-3200400" y="905760"/>
            <a:ext cx="15401880" cy="1232280"/>
            <a:chOff x="-3200400" y="905760"/>
            <a:chExt cx="15401880" cy="1232280"/>
          </a:xfrm>
        </p:grpSpPr>
        <p:sp>
          <p:nvSpPr>
            <p:cNvPr id="223" name="Freeform 4"/>
            <p:cNvSpPr/>
            <p:nvPr/>
          </p:nvSpPr>
          <p:spPr>
            <a:xfrm>
              <a:off x="-3200400" y="998640"/>
              <a:ext cx="15401880" cy="1139400"/>
            </a:xfrm>
            <a:custGeom>
              <a:avLst/>
              <a:gdLst>
                <a:gd name="textAreaLeft" fmla="*/ 0 w 15401880"/>
                <a:gd name="textAreaRight" fmla="*/ 15402960 w 15401880"/>
                <a:gd name="textAreaTop" fmla="*/ 0 h 1139400"/>
                <a:gd name="textAreaBottom" fmla="*/ 1140480 h 1139400"/>
              </a:gdLst>
              <a:ahLst/>
              <a:cxnLst/>
              <a:rect l="textAreaLeft" t="textAreaTop" r="textAreaRight" b="textAreaBottom"/>
              <a:pathLst>
                <a:path w="20537280" h="1520640">
                  <a:moveTo>
                    <a:pt x="0" y="0"/>
                  </a:moveTo>
                  <a:lnTo>
                    <a:pt x="20537280" y="0"/>
                  </a:lnTo>
                  <a:lnTo>
                    <a:pt x="20537280" y="1520640"/>
                  </a:lnTo>
                  <a:lnTo>
                    <a:pt x="0" y="152064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4" name="TextBox 5"/>
            <p:cNvSpPr/>
            <p:nvPr/>
          </p:nvSpPr>
          <p:spPr>
            <a:xfrm>
              <a:off x="-3200400" y="905760"/>
              <a:ext cx="15401880" cy="1232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noAutofit/>
            </a:bodyPr>
            <a:lstStyle/>
            <a:p>
              <a:pPr algn="ctr" defTabSz="914400">
                <a:lnSpc>
                  <a:spcPts val="7679"/>
                </a:lnSpc>
              </a:pPr>
              <a:r>
                <a:rPr lang="en-US" sz="6400" b="1" strike="noStrike" spc="-4">
                  <a:solidFill>
                    <a:srgbClr val="003A4E"/>
                  </a:solidFill>
                  <a:latin typeface="Times New Roman Bold"/>
                  <a:ea typeface="Times New Roman Bold"/>
                </a:rPr>
                <a:t>TECHNOLGY </a:t>
              </a:r>
              <a:r>
                <a:rPr lang="en-US" sz="6400" b="1" strike="noStrike" spc="-4">
                  <a:solidFill>
                    <a:srgbClr val="E42121"/>
                  </a:solidFill>
                  <a:latin typeface="Times New Roman Bold"/>
                  <a:ea typeface="Times New Roman Bold"/>
                </a:rPr>
                <a:t>USED</a:t>
              </a:r>
              <a:endParaRPr lang="en-US" sz="6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25" name="Freeform 6"/>
          <p:cNvSpPr/>
          <p:nvPr/>
        </p:nvSpPr>
        <p:spPr>
          <a:xfrm>
            <a:off x="15544800" y="401040"/>
            <a:ext cx="2373120" cy="2335320"/>
          </a:xfrm>
          <a:custGeom>
            <a:avLst/>
            <a:gdLst>
              <a:gd name="textAreaLeft" fmla="*/ 0 w 2373120"/>
              <a:gd name="textAreaRight" fmla="*/ 2374200 w 2373120"/>
              <a:gd name="textAreaTop" fmla="*/ 0 h 2335320"/>
              <a:gd name="textAreaBottom" fmla="*/ 2336400 h 2335320"/>
            </a:gdLst>
            <a:ahLst/>
            <a:cxnLst/>
            <a:rect l="textAreaLeft" t="textAreaTop" r="textAreaRight" b="textAreaBottom"/>
            <a:pathLst>
              <a:path w="2374076" h="2336450">
                <a:moveTo>
                  <a:pt x="0" y="0"/>
                </a:moveTo>
                <a:lnTo>
                  <a:pt x="2374076" y="0"/>
                </a:lnTo>
                <a:lnTo>
                  <a:pt x="2374076" y="2336450"/>
                </a:lnTo>
                <a:lnTo>
                  <a:pt x="0" y="233645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6" name="Group 7"/>
          <p:cNvGrpSpPr/>
          <p:nvPr/>
        </p:nvGrpSpPr>
        <p:grpSpPr>
          <a:xfrm>
            <a:off x="1524240" y="3006360"/>
            <a:ext cx="15237000" cy="5542560"/>
            <a:chOff x="1524240" y="3006360"/>
            <a:chExt cx="15237000" cy="5542560"/>
          </a:xfrm>
        </p:grpSpPr>
        <p:sp>
          <p:nvSpPr>
            <p:cNvPr id="227" name="Freeform 8"/>
            <p:cNvSpPr/>
            <p:nvPr/>
          </p:nvSpPr>
          <p:spPr>
            <a:xfrm>
              <a:off x="1524240" y="3056400"/>
              <a:ext cx="15237000" cy="5492520"/>
            </a:xfrm>
            <a:custGeom>
              <a:avLst/>
              <a:gdLst>
                <a:gd name="textAreaLeft" fmla="*/ 0 w 15237000"/>
                <a:gd name="textAreaRight" fmla="*/ 15238080 w 15237000"/>
                <a:gd name="textAreaTop" fmla="*/ 0 h 5492520"/>
                <a:gd name="textAreaBottom" fmla="*/ 5493600 h 5492520"/>
              </a:gdLst>
              <a:ahLst/>
              <a:cxnLst/>
              <a:rect l="textAreaLeft" t="textAreaTop" r="textAreaRight" b="textAreaBottom"/>
              <a:pathLst>
                <a:path w="20317440" h="7324800">
                  <a:moveTo>
                    <a:pt x="0" y="0"/>
                  </a:moveTo>
                  <a:lnTo>
                    <a:pt x="20317440" y="0"/>
                  </a:lnTo>
                  <a:lnTo>
                    <a:pt x="20317440" y="7324800"/>
                  </a:lnTo>
                  <a:lnTo>
                    <a:pt x="0" y="732480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8" name="TextBox 9"/>
            <p:cNvSpPr/>
            <p:nvPr/>
          </p:nvSpPr>
          <p:spPr>
            <a:xfrm>
              <a:off x="1524240" y="3006360"/>
              <a:ext cx="15237000" cy="5542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defTabSz="914400">
                <a:lnSpc>
                  <a:spcPts val="3841"/>
                </a:lnSpc>
              </a:pPr>
              <a:r>
                <a:rPr lang="en-US" sz="3400" b="1" strike="noStrike" spc="-4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 Bold"/>
                  <a:cs typeface="Times New Roman" panose="02020603050405020304" pitchFamily="18" charset="0"/>
                </a:rPr>
                <a:t>🔍 For Image Processing &amp; OCR</a:t>
              </a:r>
              <a:r>
                <a:rPr lang="en-US" sz="3400" b="0" strike="noStrike" spc="-4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: LLM Model and </a:t>
              </a:r>
              <a:r>
                <a:rPr lang="en-US" sz="3400" spc="-4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Traditional Image Processing</a:t>
              </a:r>
              <a:endParaRPr lang="en-US" sz="3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defTabSz="914400">
                <a:lnSpc>
                  <a:spcPts val="3841"/>
                </a:lnSpc>
              </a:pPr>
              <a:endParaRPr lang="en-US" sz="3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defTabSz="914400">
                <a:lnSpc>
                  <a:spcPts val="3841"/>
                </a:lnSpc>
              </a:pPr>
              <a:r>
                <a:rPr lang="en-US" sz="3400" b="0" strike="noStrike" spc="-4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sz="3400" b="1" strike="noStrike" spc="-4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 Bold"/>
                  <a:cs typeface="Times New Roman" panose="02020603050405020304" pitchFamily="18" charset="0"/>
                </a:rPr>
                <a:t>💻  Frontend</a:t>
              </a:r>
              <a:r>
                <a:rPr lang="en-US" sz="3400" b="0" strike="noStrike" spc="-4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:  React, HTML, CSS, Tailwind</a:t>
              </a:r>
              <a:endParaRPr lang="en-US" sz="3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defTabSz="914400">
                <a:lnSpc>
                  <a:spcPts val="3841"/>
                </a:lnSpc>
              </a:pPr>
              <a:endParaRPr lang="en-US" sz="3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defTabSz="914400">
                <a:lnSpc>
                  <a:spcPts val="3841"/>
                </a:lnSpc>
              </a:pPr>
              <a:r>
                <a:rPr lang="en-US" sz="3400" b="1" strike="noStrike" spc="-4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 Bold"/>
                  <a:cs typeface="Times New Roman" panose="02020603050405020304" pitchFamily="18" charset="0"/>
                </a:rPr>
                <a:t>🛠️ Backend</a:t>
              </a:r>
              <a:r>
                <a:rPr lang="en-US" sz="3400" b="0" strike="noStrike" spc="-4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: Python with </a:t>
              </a:r>
              <a:r>
                <a:rPr lang="en-US" sz="3400" b="0" strike="noStrike" spc="-4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FastAPI</a:t>
              </a:r>
              <a:r>
                <a:rPr lang="en-US" sz="3400" b="0" strike="noStrike" spc="-4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for API handling</a:t>
              </a:r>
              <a:endParaRPr lang="en-US" sz="3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defTabSz="914400">
                <a:lnSpc>
                  <a:spcPts val="3841"/>
                </a:lnSpc>
              </a:pPr>
              <a:endParaRPr lang="en-US" sz="3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defTabSz="914400">
                <a:lnSpc>
                  <a:spcPts val="3841"/>
                </a:lnSpc>
              </a:pPr>
              <a:r>
                <a:rPr lang="en-US" sz="3400" b="1" strike="noStrike" spc="-4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 Bold"/>
                  <a:cs typeface="Times New Roman" panose="02020603050405020304" pitchFamily="18" charset="0"/>
                </a:rPr>
                <a:t>🗄️Database</a:t>
              </a:r>
              <a:r>
                <a:rPr lang="en-US" sz="3400" b="0" strike="noStrike" spc="-4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: PostgreSQL (cloud-hosted)</a:t>
              </a:r>
              <a:endParaRPr lang="en-US" sz="3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defTabSz="914400">
                <a:lnSpc>
                  <a:spcPts val="3841"/>
                </a:lnSpc>
              </a:pPr>
              <a:endParaRPr lang="en-US" sz="3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defTabSz="914400">
                <a:lnSpc>
                  <a:spcPts val="3841"/>
                </a:lnSpc>
              </a:pPr>
              <a:r>
                <a:rPr lang="en-US" sz="3400" b="1" strike="noStrike" spc="-4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 Bold"/>
                  <a:cs typeface="Times New Roman" panose="02020603050405020304" pitchFamily="18" charset="0"/>
                </a:rPr>
                <a:t>☁️ Cloud Storage</a:t>
              </a:r>
              <a:r>
                <a:rPr lang="en-US" sz="3400" b="0" strike="noStrike" spc="-4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: For real-time and secure data access</a:t>
              </a:r>
              <a:endParaRPr lang="en-US" sz="3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defTabSz="914400">
                <a:lnSpc>
                  <a:spcPts val="3841"/>
                </a:lnSpc>
              </a:pPr>
              <a:endParaRPr lang="en-US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reeform 2"/>
          <p:cNvSpPr/>
          <p:nvPr/>
        </p:nvSpPr>
        <p:spPr>
          <a:xfrm>
            <a:off x="15874560" y="514080"/>
            <a:ext cx="1940760" cy="947880"/>
          </a:xfrm>
          <a:custGeom>
            <a:avLst/>
            <a:gdLst>
              <a:gd name="textAreaLeft" fmla="*/ 0 w 1940760"/>
              <a:gd name="textAreaRight" fmla="*/ 1941840 w 1940760"/>
              <a:gd name="textAreaTop" fmla="*/ 0 h 947880"/>
              <a:gd name="textAreaBottom" fmla="*/ 948960 h 947880"/>
            </a:gdLst>
            <a:ahLst/>
            <a:cxnLst/>
            <a:rect l="textAreaLeft" t="textAreaTop" r="textAreaRight" b="textAreaBottom"/>
            <a:pathLst>
              <a:path w="1941840" h="948960">
                <a:moveTo>
                  <a:pt x="0" y="0"/>
                </a:moveTo>
                <a:lnTo>
                  <a:pt x="1941840" y="0"/>
                </a:lnTo>
                <a:lnTo>
                  <a:pt x="1941840" y="948960"/>
                </a:lnTo>
                <a:lnTo>
                  <a:pt x="0" y="94896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AutoShape 3"/>
          <p:cNvSpPr/>
          <p:nvPr/>
        </p:nvSpPr>
        <p:spPr>
          <a:xfrm>
            <a:off x="-50400" y="1875240"/>
            <a:ext cx="4391280" cy="81360"/>
          </a:xfrm>
          <a:prstGeom prst="line">
            <a:avLst/>
          </a:prstGeom>
          <a:ln w="28575" cap="rnd">
            <a:solidFill>
              <a:srgbClr val="003A4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6360" rIns="90000" bIns="36360" anchor="t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AutoShape 4"/>
          <p:cNvSpPr/>
          <p:nvPr/>
        </p:nvSpPr>
        <p:spPr>
          <a:xfrm>
            <a:off x="13958280" y="1875240"/>
            <a:ext cx="4392720" cy="81360"/>
          </a:xfrm>
          <a:prstGeom prst="line">
            <a:avLst/>
          </a:prstGeom>
          <a:ln w="28575" cap="rnd">
            <a:solidFill>
              <a:srgbClr val="003A4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6360" rIns="90000" bIns="36360" anchor="t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32" name="Group 5"/>
          <p:cNvGrpSpPr/>
          <p:nvPr/>
        </p:nvGrpSpPr>
        <p:grpSpPr>
          <a:xfrm>
            <a:off x="893520" y="2577960"/>
            <a:ext cx="16824600" cy="6180278"/>
            <a:chOff x="893520" y="2577960"/>
            <a:chExt cx="16824600" cy="6203520"/>
          </a:xfrm>
        </p:grpSpPr>
        <p:sp>
          <p:nvSpPr>
            <p:cNvPr id="233" name="Freeform 6"/>
            <p:cNvSpPr/>
            <p:nvPr/>
          </p:nvSpPr>
          <p:spPr>
            <a:xfrm>
              <a:off x="893520" y="2628000"/>
              <a:ext cx="16824600" cy="6153480"/>
            </a:xfrm>
            <a:custGeom>
              <a:avLst/>
              <a:gdLst>
                <a:gd name="textAreaLeft" fmla="*/ 0 w 16824600"/>
                <a:gd name="textAreaRight" fmla="*/ 16825680 w 16824600"/>
                <a:gd name="textAreaTop" fmla="*/ 0 h 6153480"/>
                <a:gd name="textAreaBottom" fmla="*/ 6154560 h 6153480"/>
              </a:gdLst>
              <a:ahLst/>
              <a:cxnLst/>
              <a:rect l="textAreaLeft" t="textAreaTop" r="textAreaRight" b="textAreaBottom"/>
              <a:pathLst>
                <a:path w="22434240" h="8206080">
                  <a:moveTo>
                    <a:pt x="0" y="0"/>
                  </a:moveTo>
                  <a:lnTo>
                    <a:pt x="22434240" y="0"/>
                  </a:lnTo>
                  <a:lnTo>
                    <a:pt x="22434240" y="8206080"/>
                  </a:lnTo>
                  <a:lnTo>
                    <a:pt x="0" y="820608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2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4" name="TextBox 7"/>
            <p:cNvSpPr/>
            <p:nvPr/>
          </p:nvSpPr>
          <p:spPr>
            <a:xfrm>
              <a:off x="893520" y="2577960"/>
              <a:ext cx="16824600" cy="6203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algn="just" defTabSz="914400">
                <a:lnSpc>
                  <a:spcPts val="3600"/>
                </a:lnSpc>
              </a:pPr>
              <a:r>
                <a:rPr lang="en-US" sz="2800" b="0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🧠 </a:t>
              </a:r>
              <a:r>
                <a:rPr lang="en-US" sz="2800" b="1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 Bold"/>
                  <a:cs typeface="Times New Roman" panose="02020603050405020304" pitchFamily="18" charset="0"/>
                </a:rPr>
                <a:t>High Accuracy</a:t>
              </a:r>
              <a:r>
                <a:rPr lang="en-US" sz="2800" b="0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: LLMs handle distorted, angled, or low-light license plates better than traditional OCR.</a:t>
              </a:r>
              <a:endParaRPr lang="en-US" sz="2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 defTabSz="914400">
                <a:lnSpc>
                  <a:spcPts val="3600"/>
                </a:lnSpc>
              </a:pPr>
              <a:endParaRPr lang="en-US" sz="2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 defTabSz="914400">
                <a:lnSpc>
                  <a:spcPts val="3600"/>
                </a:lnSpc>
              </a:pPr>
              <a:r>
                <a:rPr lang="en-US" sz="2800" b="0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🏎️ </a:t>
              </a:r>
              <a:r>
                <a:rPr lang="en-US" sz="2800" b="1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 Bold"/>
                  <a:cs typeface="Times New Roman" panose="02020603050405020304" pitchFamily="18" charset="0"/>
                </a:rPr>
                <a:t>Speed &amp; Real-Time Capability</a:t>
              </a:r>
              <a:r>
                <a:rPr lang="en-US" sz="2800" b="0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: Processes image data quickly for seamless entry/exit logging.</a:t>
              </a:r>
              <a:endParaRPr lang="en-US" sz="2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 defTabSz="914400">
                <a:lnSpc>
                  <a:spcPts val="3600"/>
                </a:lnSpc>
              </a:pPr>
              <a:endParaRPr lang="en-US" sz="2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 defTabSz="914400">
                <a:lnSpc>
                  <a:spcPts val="3600"/>
                </a:lnSpc>
              </a:pPr>
              <a:r>
                <a:rPr lang="en-US" sz="2800" b="0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🧩 </a:t>
              </a:r>
              <a:r>
                <a:rPr lang="en-US" sz="2800" b="1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 Bold"/>
                  <a:cs typeface="Times New Roman" panose="02020603050405020304" pitchFamily="18" charset="0"/>
                </a:rPr>
                <a:t>Multi-Tasking</a:t>
              </a:r>
              <a:r>
                <a:rPr lang="en-US" sz="2800" b="0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: Recognizes both </a:t>
              </a:r>
              <a:r>
                <a:rPr lang="en-US" sz="2800" b="1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 Bold"/>
                  <a:cs typeface="Times New Roman" panose="02020603050405020304" pitchFamily="18" charset="0"/>
                </a:rPr>
                <a:t>vehicle number</a:t>
              </a:r>
              <a:r>
                <a:rPr lang="en-US" sz="2800" b="0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and </a:t>
              </a:r>
              <a:r>
                <a:rPr lang="en-US" sz="2800" b="1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 Bold"/>
                  <a:cs typeface="Times New Roman" panose="02020603050405020304" pitchFamily="18" charset="0"/>
                </a:rPr>
                <a:t>vehicle type</a:t>
              </a:r>
              <a:r>
                <a:rPr lang="en-US" sz="2800" b="0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in one shot.</a:t>
              </a:r>
              <a:endParaRPr lang="en-US" sz="2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 defTabSz="914400">
                <a:lnSpc>
                  <a:spcPts val="3600"/>
                </a:lnSpc>
              </a:pPr>
              <a:endParaRPr lang="en-US" sz="2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 defTabSz="914400">
                <a:lnSpc>
                  <a:spcPts val="3600"/>
                </a:lnSpc>
              </a:pPr>
              <a:r>
                <a:rPr lang="en-US" sz="2800" b="0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🌐 </a:t>
              </a:r>
              <a:r>
                <a:rPr lang="en-US" sz="2800" b="1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 Bold"/>
                  <a:cs typeface="Times New Roman" panose="02020603050405020304" pitchFamily="18" charset="0"/>
                </a:rPr>
                <a:t>Context-Aware Understanding</a:t>
              </a:r>
              <a:r>
                <a:rPr lang="en-US" sz="2800" b="0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: Adapts to various license formats and environments intelligently.</a:t>
              </a:r>
              <a:endParaRPr lang="en-US" sz="2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 defTabSz="914400">
                <a:lnSpc>
                  <a:spcPts val="3600"/>
                </a:lnSpc>
              </a:pPr>
              <a:endParaRPr lang="en-US" sz="2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 defTabSz="914400">
                <a:lnSpc>
                  <a:spcPts val="3600"/>
                </a:lnSpc>
              </a:pPr>
              <a:r>
                <a:rPr lang="en-US" sz="2800" b="0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🚀 </a:t>
              </a:r>
              <a:r>
                <a:rPr lang="en-US" sz="2800" b="1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 Bold"/>
                  <a:cs typeface="Times New Roman" panose="02020603050405020304" pitchFamily="18" charset="0"/>
                </a:rPr>
                <a:t>Future-Ready</a:t>
              </a:r>
              <a:r>
                <a:rPr lang="en-US" sz="2800" b="0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: Scalable for more complex tasks like driver ID detection, behavior prediction, etc.</a:t>
              </a:r>
              <a:endParaRPr lang="en-US" sz="2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defTabSz="914400">
                <a:lnSpc>
                  <a:spcPts val="3600"/>
                </a:lnSpc>
              </a:pPr>
              <a:endParaRPr lang="en-US" sz="28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ts val="3600"/>
                </a:lnSpc>
              </a:pPr>
              <a:endParaRPr lang="en-US" sz="28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ts val="3600"/>
                </a:lnSpc>
              </a:pPr>
              <a:endParaRPr lang="en-US" sz="2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35" name="Group 8"/>
          <p:cNvGrpSpPr/>
          <p:nvPr/>
        </p:nvGrpSpPr>
        <p:grpSpPr>
          <a:xfrm>
            <a:off x="-3814560" y="299520"/>
            <a:ext cx="15401880" cy="1232280"/>
            <a:chOff x="-3814560" y="299520"/>
            <a:chExt cx="15401880" cy="1232280"/>
          </a:xfrm>
        </p:grpSpPr>
        <p:sp>
          <p:nvSpPr>
            <p:cNvPr id="236" name="Freeform 9"/>
            <p:cNvSpPr/>
            <p:nvPr/>
          </p:nvSpPr>
          <p:spPr>
            <a:xfrm>
              <a:off x="-3814560" y="392400"/>
              <a:ext cx="15401880" cy="1139400"/>
            </a:xfrm>
            <a:custGeom>
              <a:avLst/>
              <a:gdLst>
                <a:gd name="textAreaLeft" fmla="*/ 0 w 15401880"/>
                <a:gd name="textAreaRight" fmla="*/ 15402960 w 15401880"/>
                <a:gd name="textAreaTop" fmla="*/ 0 h 1139400"/>
                <a:gd name="textAreaBottom" fmla="*/ 1140480 h 1139400"/>
              </a:gdLst>
              <a:ahLst/>
              <a:cxnLst/>
              <a:rect l="textAreaLeft" t="textAreaTop" r="textAreaRight" b="textAreaBottom"/>
              <a:pathLst>
                <a:path w="20537280" h="1520640">
                  <a:moveTo>
                    <a:pt x="0" y="0"/>
                  </a:moveTo>
                  <a:lnTo>
                    <a:pt x="20537280" y="0"/>
                  </a:lnTo>
                  <a:lnTo>
                    <a:pt x="20537280" y="1520640"/>
                  </a:lnTo>
                  <a:lnTo>
                    <a:pt x="0" y="152064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7" name="TextBox 10"/>
            <p:cNvSpPr/>
            <p:nvPr/>
          </p:nvSpPr>
          <p:spPr>
            <a:xfrm>
              <a:off x="-3814560" y="299520"/>
              <a:ext cx="15401880" cy="1232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noAutofit/>
            </a:bodyPr>
            <a:lstStyle/>
            <a:p>
              <a:pPr algn="ctr" defTabSz="914400">
                <a:lnSpc>
                  <a:spcPts val="7679"/>
                </a:lnSpc>
              </a:pPr>
              <a:r>
                <a:rPr lang="en-US" sz="6400" b="1" strike="noStrike" spc="-4">
                  <a:solidFill>
                    <a:srgbClr val="003A4E"/>
                  </a:solidFill>
                  <a:latin typeface="Times New Roman Bold"/>
                  <a:ea typeface="Times New Roman Bold"/>
                </a:rPr>
                <a:t>Why LLM 🤖?</a:t>
              </a:r>
              <a:endParaRPr lang="en-US" sz="6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38" name="Freeform 11"/>
          <p:cNvSpPr/>
          <p:nvPr/>
        </p:nvSpPr>
        <p:spPr>
          <a:xfrm>
            <a:off x="14556960" y="6989040"/>
            <a:ext cx="3161160" cy="3161160"/>
          </a:xfrm>
          <a:custGeom>
            <a:avLst/>
            <a:gdLst>
              <a:gd name="textAreaLeft" fmla="*/ 0 w 3161160"/>
              <a:gd name="textAreaRight" fmla="*/ 3162240 w 3161160"/>
              <a:gd name="textAreaTop" fmla="*/ 0 h 3161160"/>
              <a:gd name="textAreaBottom" fmla="*/ 3162240 h 3161160"/>
            </a:gdLst>
            <a:ahLst/>
            <a:cxnLst/>
            <a:rect l="textAreaLeft" t="textAreaTop" r="textAreaRight" b="textAreaBottom"/>
            <a:pathLst>
              <a:path w="3162240" h="3162240">
                <a:moveTo>
                  <a:pt x="0" y="0"/>
                </a:moveTo>
                <a:lnTo>
                  <a:pt x="3162240" y="0"/>
                </a:lnTo>
                <a:lnTo>
                  <a:pt x="3162240" y="3162240"/>
                </a:lnTo>
                <a:lnTo>
                  <a:pt x="0" y="316224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Freeform 12"/>
          <p:cNvSpPr/>
          <p:nvPr/>
        </p:nvSpPr>
        <p:spPr>
          <a:xfrm>
            <a:off x="-320400" y="7084800"/>
            <a:ext cx="6261480" cy="3178440"/>
          </a:xfrm>
          <a:custGeom>
            <a:avLst/>
            <a:gdLst>
              <a:gd name="textAreaLeft" fmla="*/ 0 w 6261480"/>
              <a:gd name="textAreaRight" fmla="*/ 6262560 w 6261480"/>
              <a:gd name="textAreaTop" fmla="*/ 0 h 3178440"/>
              <a:gd name="textAreaBottom" fmla="*/ 3179520 h 3178440"/>
            </a:gdLst>
            <a:ahLst/>
            <a:cxnLst/>
            <a:rect l="textAreaLeft" t="textAreaTop" r="textAreaRight" b="textAreaBottom"/>
            <a:pathLst>
              <a:path w="6262560" h="3179520">
                <a:moveTo>
                  <a:pt x="0" y="0"/>
                </a:moveTo>
                <a:lnTo>
                  <a:pt x="6262560" y="0"/>
                </a:lnTo>
                <a:lnTo>
                  <a:pt x="6262560" y="3179520"/>
                </a:lnTo>
                <a:lnTo>
                  <a:pt x="0" y="317952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2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2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Freeform 2"/>
          <p:cNvSpPr/>
          <p:nvPr/>
        </p:nvSpPr>
        <p:spPr>
          <a:xfrm>
            <a:off x="15874560" y="514080"/>
            <a:ext cx="1940760" cy="947880"/>
          </a:xfrm>
          <a:custGeom>
            <a:avLst/>
            <a:gdLst>
              <a:gd name="textAreaLeft" fmla="*/ 0 w 1940760"/>
              <a:gd name="textAreaRight" fmla="*/ 1941840 w 1940760"/>
              <a:gd name="textAreaTop" fmla="*/ 0 h 947880"/>
              <a:gd name="textAreaBottom" fmla="*/ 948960 h 947880"/>
            </a:gdLst>
            <a:ahLst/>
            <a:cxnLst/>
            <a:rect l="textAreaLeft" t="textAreaTop" r="textAreaRight" b="textAreaBottom"/>
            <a:pathLst>
              <a:path w="1941840" h="948960">
                <a:moveTo>
                  <a:pt x="0" y="0"/>
                </a:moveTo>
                <a:lnTo>
                  <a:pt x="1941840" y="0"/>
                </a:lnTo>
                <a:lnTo>
                  <a:pt x="1941840" y="948960"/>
                </a:lnTo>
                <a:lnTo>
                  <a:pt x="0" y="94896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AutoShape 3"/>
          <p:cNvSpPr/>
          <p:nvPr/>
        </p:nvSpPr>
        <p:spPr>
          <a:xfrm>
            <a:off x="-50400" y="1875240"/>
            <a:ext cx="4391280" cy="81360"/>
          </a:xfrm>
          <a:prstGeom prst="line">
            <a:avLst/>
          </a:prstGeom>
          <a:ln w="28575" cap="rnd">
            <a:solidFill>
              <a:srgbClr val="003A4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6360" rIns="90000" bIns="36360" anchor="t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AutoShape 4"/>
          <p:cNvSpPr/>
          <p:nvPr/>
        </p:nvSpPr>
        <p:spPr>
          <a:xfrm>
            <a:off x="13958280" y="1875240"/>
            <a:ext cx="4392720" cy="81360"/>
          </a:xfrm>
          <a:prstGeom prst="line">
            <a:avLst/>
          </a:prstGeom>
          <a:ln w="28575" cap="rnd">
            <a:solidFill>
              <a:srgbClr val="003A4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6360" rIns="90000" bIns="36360" anchor="t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43" name="Group 5"/>
          <p:cNvGrpSpPr/>
          <p:nvPr/>
        </p:nvGrpSpPr>
        <p:grpSpPr>
          <a:xfrm>
            <a:off x="893520" y="2577960"/>
            <a:ext cx="16824600" cy="6203520"/>
            <a:chOff x="893520" y="2577960"/>
            <a:chExt cx="16824600" cy="6203520"/>
          </a:xfrm>
        </p:grpSpPr>
        <p:sp>
          <p:nvSpPr>
            <p:cNvPr id="244" name="Freeform 6"/>
            <p:cNvSpPr/>
            <p:nvPr/>
          </p:nvSpPr>
          <p:spPr>
            <a:xfrm>
              <a:off x="893520" y="2628000"/>
              <a:ext cx="16824600" cy="6153480"/>
            </a:xfrm>
            <a:custGeom>
              <a:avLst/>
              <a:gdLst>
                <a:gd name="textAreaLeft" fmla="*/ 0 w 16824600"/>
                <a:gd name="textAreaRight" fmla="*/ 16825680 w 16824600"/>
                <a:gd name="textAreaTop" fmla="*/ 0 h 6153480"/>
                <a:gd name="textAreaBottom" fmla="*/ 6154560 h 6153480"/>
              </a:gdLst>
              <a:ahLst/>
              <a:cxnLst/>
              <a:rect l="textAreaLeft" t="textAreaTop" r="textAreaRight" b="textAreaBottom"/>
              <a:pathLst>
                <a:path w="22434240" h="8206080">
                  <a:moveTo>
                    <a:pt x="0" y="0"/>
                  </a:moveTo>
                  <a:lnTo>
                    <a:pt x="22434240" y="0"/>
                  </a:lnTo>
                  <a:lnTo>
                    <a:pt x="22434240" y="8206080"/>
                  </a:lnTo>
                  <a:lnTo>
                    <a:pt x="0" y="820608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5" name="TextBox 7"/>
            <p:cNvSpPr/>
            <p:nvPr/>
          </p:nvSpPr>
          <p:spPr>
            <a:xfrm>
              <a:off x="893520" y="2577960"/>
              <a:ext cx="16824600" cy="6203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defTabSz="914400">
                <a:lnSpc>
                  <a:spcPts val="3600"/>
                </a:lnSpc>
              </a:pPr>
              <a:r>
                <a:rPr lang="en-US" sz="3000" b="0" strike="noStrike" spc="-1" dirty="0">
                  <a:solidFill>
                    <a:srgbClr val="000000"/>
                  </a:solidFill>
                  <a:latin typeface="Times New Roman"/>
                  <a:ea typeface="Times New Roman"/>
                </a:rPr>
                <a:t>🚀 </a:t>
              </a:r>
              <a:r>
                <a:rPr lang="en-US" sz="3000" b="1" strike="noStrike" spc="-1" dirty="0">
                  <a:solidFill>
                    <a:srgbClr val="000000"/>
                  </a:solidFill>
                  <a:latin typeface="Times New Roman Bold"/>
                  <a:ea typeface="Times New Roman Bold"/>
                </a:rPr>
                <a:t>High Performance</a:t>
              </a:r>
              <a:r>
                <a:rPr lang="en-US" sz="3000" b="0" strike="noStrike" spc="-1" dirty="0">
                  <a:solidFill>
                    <a:srgbClr val="000000"/>
                  </a:solidFill>
                  <a:latin typeface="Times New Roman"/>
                  <a:ea typeface="Times New Roman"/>
                </a:rPr>
                <a:t>: One of the fastest Python frameworks, ideal for real-time systems</a:t>
              </a:r>
              <a:endParaRPr lang="en-US" sz="30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ts val="3600"/>
                </a:lnSpc>
              </a:pPr>
              <a:endParaRPr lang="en-US" sz="18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ts val="3600"/>
                </a:lnSpc>
              </a:pPr>
              <a:r>
                <a:rPr lang="en-US" sz="3000" b="0" strike="noStrike" spc="-1" dirty="0">
                  <a:solidFill>
                    <a:srgbClr val="000000"/>
                  </a:solidFill>
                  <a:latin typeface="Times New Roman"/>
                  <a:ea typeface="Times New Roman"/>
                </a:rPr>
                <a:t>🧩 </a:t>
              </a:r>
              <a:r>
                <a:rPr lang="en-US" sz="3000" b="1" strike="noStrike" spc="-1" dirty="0">
                  <a:solidFill>
                    <a:srgbClr val="000000"/>
                  </a:solidFill>
                  <a:latin typeface="Times New Roman Bold"/>
                  <a:ea typeface="Times New Roman Bold"/>
                </a:rPr>
                <a:t>Easy Integration</a:t>
              </a:r>
              <a:r>
                <a:rPr lang="en-US" sz="3000" b="0" strike="noStrike" spc="-1" dirty="0">
                  <a:solidFill>
                    <a:srgbClr val="000000"/>
                  </a:solidFill>
                  <a:latin typeface="Times New Roman"/>
                  <a:ea typeface="Times New Roman"/>
                </a:rPr>
                <a:t>: Smoothly connects backend logic with frontend dashboards</a:t>
              </a:r>
              <a:endParaRPr lang="en-US" sz="30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ts val="3600"/>
                </a:lnSpc>
              </a:pPr>
              <a:endParaRPr lang="en-US" sz="18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ts val="3600"/>
                </a:lnSpc>
              </a:pPr>
              <a:r>
                <a:rPr lang="en-US" sz="3000" b="0" strike="noStrike" spc="-1" dirty="0">
                  <a:solidFill>
                    <a:srgbClr val="000000"/>
                  </a:solidFill>
                  <a:latin typeface="Times New Roman"/>
                  <a:ea typeface="Times New Roman"/>
                </a:rPr>
                <a:t>📦 </a:t>
              </a:r>
              <a:r>
                <a:rPr lang="en-US" sz="3000" b="1" strike="noStrike" spc="-1" dirty="0">
                  <a:solidFill>
                    <a:srgbClr val="000000"/>
                  </a:solidFill>
                  <a:latin typeface="Times New Roman Bold"/>
                  <a:ea typeface="Times New Roman Bold"/>
                </a:rPr>
                <a:t>Built-in Data Validation</a:t>
              </a:r>
              <a:r>
                <a:rPr lang="en-US" sz="3000" b="0" strike="noStrike" spc="-1" dirty="0">
                  <a:solidFill>
                    <a:srgbClr val="000000"/>
                  </a:solidFill>
                  <a:latin typeface="Times New Roman"/>
                  <a:ea typeface="Times New Roman"/>
                </a:rPr>
                <a:t>: Ensures clean and reliable API communication</a:t>
              </a:r>
              <a:endParaRPr lang="en-US" sz="30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ts val="3600"/>
                </a:lnSpc>
              </a:pPr>
              <a:endParaRPr lang="en-US" sz="18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ts val="3600"/>
                </a:lnSpc>
              </a:pPr>
              <a:r>
                <a:rPr lang="en-US" sz="3000" b="0" strike="noStrike" spc="-1" dirty="0">
                  <a:solidFill>
                    <a:srgbClr val="000000"/>
                  </a:solidFill>
                  <a:latin typeface="Times New Roman"/>
                  <a:ea typeface="Times New Roman"/>
                </a:rPr>
                <a:t>⚙️ </a:t>
              </a:r>
              <a:r>
                <a:rPr lang="en-US" sz="3000" b="1" strike="noStrike" spc="-1" dirty="0">
                  <a:solidFill>
                    <a:srgbClr val="000000"/>
                  </a:solidFill>
                  <a:latin typeface="Times New Roman Bold"/>
                  <a:ea typeface="Times New Roman Bold"/>
                </a:rPr>
                <a:t>Asynchronous Support</a:t>
              </a:r>
              <a:r>
                <a:rPr lang="en-US" sz="3000" b="0" strike="noStrike" spc="-1" dirty="0">
                  <a:solidFill>
                    <a:srgbClr val="000000"/>
                  </a:solidFill>
                  <a:latin typeface="Times New Roman"/>
                  <a:ea typeface="Times New Roman"/>
                </a:rPr>
                <a:t>: Handles multiple requests efficiently (great for camera-triggered events)</a:t>
              </a:r>
              <a:endParaRPr lang="en-US" sz="30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ts val="3600"/>
                </a:lnSpc>
              </a:pPr>
              <a:endParaRPr lang="en-US" sz="18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ts val="3600"/>
                </a:lnSpc>
              </a:pPr>
              <a:r>
                <a:rPr lang="en-US" sz="3000" b="0" strike="noStrike" spc="-1" dirty="0">
                  <a:solidFill>
                    <a:srgbClr val="000000"/>
                  </a:solidFill>
                  <a:latin typeface="Times New Roman"/>
                  <a:ea typeface="Times New Roman"/>
                </a:rPr>
                <a:t>🧪 </a:t>
              </a:r>
              <a:r>
                <a:rPr lang="en-US" sz="3000" b="1" strike="noStrike" spc="-1" dirty="0">
                  <a:solidFill>
                    <a:srgbClr val="000000"/>
                  </a:solidFill>
                  <a:latin typeface="Times New Roman Bold"/>
                  <a:ea typeface="Times New Roman Bold"/>
                </a:rPr>
                <a:t>Interactive Docs (Swagger UI)</a:t>
              </a:r>
              <a:r>
                <a:rPr lang="en-US" sz="3000" b="0" strike="noStrike" spc="-1" dirty="0">
                  <a:solidFill>
                    <a:srgbClr val="000000"/>
                  </a:solidFill>
                  <a:latin typeface="Times New Roman"/>
                  <a:ea typeface="Times New Roman"/>
                </a:rPr>
                <a:t>: Auto-generated API testing interface for quick debugging</a:t>
              </a:r>
              <a:endParaRPr lang="en-US" sz="30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ts val="3600"/>
                </a:lnSpc>
              </a:pPr>
              <a:endParaRPr lang="en-US" sz="18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ts val="3600"/>
                </a:lnSpc>
              </a:pPr>
              <a:endParaRPr lang="en-US" sz="18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ts val="3600"/>
                </a:lnSpc>
              </a:pPr>
              <a:endParaRPr lang="en-US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46" name="Group 8"/>
          <p:cNvGrpSpPr/>
          <p:nvPr/>
        </p:nvGrpSpPr>
        <p:grpSpPr>
          <a:xfrm>
            <a:off x="-3814560" y="299520"/>
            <a:ext cx="15401880" cy="1232280"/>
            <a:chOff x="-3814560" y="299520"/>
            <a:chExt cx="15401880" cy="1232280"/>
          </a:xfrm>
        </p:grpSpPr>
        <p:sp>
          <p:nvSpPr>
            <p:cNvPr id="247" name="Freeform 9"/>
            <p:cNvSpPr/>
            <p:nvPr/>
          </p:nvSpPr>
          <p:spPr>
            <a:xfrm>
              <a:off x="-3814560" y="392400"/>
              <a:ext cx="15401880" cy="1139400"/>
            </a:xfrm>
            <a:custGeom>
              <a:avLst/>
              <a:gdLst>
                <a:gd name="textAreaLeft" fmla="*/ 0 w 15401880"/>
                <a:gd name="textAreaRight" fmla="*/ 15402960 w 15401880"/>
                <a:gd name="textAreaTop" fmla="*/ 0 h 1139400"/>
                <a:gd name="textAreaBottom" fmla="*/ 1140480 h 1139400"/>
              </a:gdLst>
              <a:ahLst/>
              <a:cxnLst/>
              <a:rect l="textAreaLeft" t="textAreaTop" r="textAreaRight" b="textAreaBottom"/>
              <a:pathLst>
                <a:path w="20537280" h="1520640">
                  <a:moveTo>
                    <a:pt x="0" y="0"/>
                  </a:moveTo>
                  <a:lnTo>
                    <a:pt x="20537280" y="0"/>
                  </a:lnTo>
                  <a:lnTo>
                    <a:pt x="20537280" y="1520640"/>
                  </a:lnTo>
                  <a:lnTo>
                    <a:pt x="0" y="152064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8" name="TextBox 10"/>
            <p:cNvSpPr/>
            <p:nvPr/>
          </p:nvSpPr>
          <p:spPr>
            <a:xfrm>
              <a:off x="-3814560" y="299520"/>
              <a:ext cx="15401880" cy="1232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noAutofit/>
            </a:bodyPr>
            <a:lstStyle/>
            <a:p>
              <a:pPr algn="ctr" defTabSz="914400">
                <a:lnSpc>
                  <a:spcPts val="7679"/>
                </a:lnSpc>
              </a:pPr>
              <a:r>
                <a:rPr lang="en-US" sz="6400" b="1" strike="noStrike" spc="-4">
                  <a:solidFill>
                    <a:srgbClr val="003A4E"/>
                  </a:solidFill>
                  <a:latin typeface="Times New Roman Bold"/>
                  <a:ea typeface="Times New Roman Bold"/>
                </a:rPr>
                <a:t>Why FastAPI⚡ ?</a:t>
              </a:r>
              <a:endParaRPr lang="en-US" sz="6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49" name="Freeform 11"/>
          <p:cNvSpPr/>
          <p:nvPr/>
        </p:nvSpPr>
        <p:spPr>
          <a:xfrm>
            <a:off x="1525680" y="7564320"/>
            <a:ext cx="5789160" cy="2036520"/>
          </a:xfrm>
          <a:custGeom>
            <a:avLst/>
            <a:gdLst>
              <a:gd name="textAreaLeft" fmla="*/ 0 w 5789160"/>
              <a:gd name="textAreaRight" fmla="*/ 5789880 w 5789160"/>
              <a:gd name="textAreaTop" fmla="*/ 0 h 2036520"/>
              <a:gd name="textAreaBottom" fmla="*/ 2037240 h 2036520"/>
            </a:gdLst>
            <a:ahLst/>
            <a:cxnLst/>
            <a:rect l="textAreaLeft" t="textAreaTop" r="textAreaRight" b="textAreaBottom"/>
            <a:pathLst>
              <a:path w="6000480" h="2164320">
                <a:moveTo>
                  <a:pt x="0" y="0"/>
                </a:moveTo>
                <a:lnTo>
                  <a:pt x="6000480" y="0"/>
                </a:lnTo>
                <a:lnTo>
                  <a:pt x="6000480" y="2164320"/>
                </a:lnTo>
                <a:lnTo>
                  <a:pt x="0" y="216432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Freeform 12"/>
          <p:cNvSpPr/>
          <p:nvPr/>
        </p:nvSpPr>
        <p:spPr>
          <a:xfrm>
            <a:off x="10515600" y="8001000"/>
            <a:ext cx="5486040" cy="1371240"/>
          </a:xfrm>
          <a:custGeom>
            <a:avLst/>
            <a:gdLst>
              <a:gd name="textAreaLeft" fmla="*/ 0 w 5486040"/>
              <a:gd name="textAreaRight" fmla="*/ 5486760 w 5486040"/>
              <a:gd name="textAreaTop" fmla="*/ 0 h 1371240"/>
              <a:gd name="textAreaBottom" fmla="*/ 1371960 h 1371240"/>
            </a:gdLst>
            <a:ahLst/>
            <a:cxnLst/>
            <a:rect l="textAreaLeft" t="textAreaTop" r="textAreaRight" b="textAreaBottom"/>
            <a:pathLst>
              <a:path w="6723360" h="1949760">
                <a:moveTo>
                  <a:pt x="0" y="0"/>
                </a:moveTo>
                <a:lnTo>
                  <a:pt x="6723360" y="0"/>
                </a:lnTo>
                <a:lnTo>
                  <a:pt x="6723360" y="1949760"/>
                </a:lnTo>
                <a:lnTo>
                  <a:pt x="0" y="194976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1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2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Freeform 2"/>
          <p:cNvSpPr/>
          <p:nvPr/>
        </p:nvSpPr>
        <p:spPr>
          <a:xfrm>
            <a:off x="15874560" y="514080"/>
            <a:ext cx="1940760" cy="947880"/>
          </a:xfrm>
          <a:custGeom>
            <a:avLst/>
            <a:gdLst>
              <a:gd name="textAreaLeft" fmla="*/ 0 w 1940760"/>
              <a:gd name="textAreaRight" fmla="*/ 1941840 w 1940760"/>
              <a:gd name="textAreaTop" fmla="*/ 0 h 947880"/>
              <a:gd name="textAreaBottom" fmla="*/ 948960 h 947880"/>
            </a:gdLst>
            <a:ahLst/>
            <a:cxnLst/>
            <a:rect l="textAreaLeft" t="textAreaTop" r="textAreaRight" b="textAreaBottom"/>
            <a:pathLst>
              <a:path w="1941840" h="948960">
                <a:moveTo>
                  <a:pt x="0" y="0"/>
                </a:moveTo>
                <a:lnTo>
                  <a:pt x="1941840" y="0"/>
                </a:lnTo>
                <a:lnTo>
                  <a:pt x="1941840" y="948960"/>
                </a:lnTo>
                <a:lnTo>
                  <a:pt x="0" y="94896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AutoShape 3"/>
          <p:cNvSpPr/>
          <p:nvPr/>
        </p:nvSpPr>
        <p:spPr>
          <a:xfrm>
            <a:off x="-50400" y="1875240"/>
            <a:ext cx="4391280" cy="81360"/>
          </a:xfrm>
          <a:prstGeom prst="line">
            <a:avLst/>
          </a:prstGeom>
          <a:ln w="28575" cap="rnd">
            <a:solidFill>
              <a:srgbClr val="003A4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6360" rIns="90000" bIns="36360" anchor="t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AutoShape 4"/>
          <p:cNvSpPr/>
          <p:nvPr/>
        </p:nvSpPr>
        <p:spPr>
          <a:xfrm>
            <a:off x="13958280" y="1875240"/>
            <a:ext cx="4392720" cy="81360"/>
          </a:xfrm>
          <a:prstGeom prst="line">
            <a:avLst/>
          </a:prstGeom>
          <a:ln w="28575" cap="rnd">
            <a:solidFill>
              <a:srgbClr val="003A4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6360" rIns="90000" bIns="36360" anchor="t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54" name="Group 5"/>
          <p:cNvGrpSpPr/>
          <p:nvPr/>
        </p:nvGrpSpPr>
        <p:grpSpPr>
          <a:xfrm>
            <a:off x="893520" y="2542320"/>
            <a:ext cx="16824600" cy="6239160"/>
            <a:chOff x="893520" y="2542320"/>
            <a:chExt cx="16824600" cy="6239160"/>
          </a:xfrm>
        </p:grpSpPr>
        <p:sp>
          <p:nvSpPr>
            <p:cNvPr id="255" name="Freeform 6"/>
            <p:cNvSpPr/>
            <p:nvPr/>
          </p:nvSpPr>
          <p:spPr>
            <a:xfrm>
              <a:off x="893520" y="2628000"/>
              <a:ext cx="16824600" cy="6153480"/>
            </a:xfrm>
            <a:custGeom>
              <a:avLst/>
              <a:gdLst>
                <a:gd name="textAreaLeft" fmla="*/ 0 w 16824600"/>
                <a:gd name="textAreaRight" fmla="*/ 16825680 w 16824600"/>
                <a:gd name="textAreaTop" fmla="*/ 0 h 6153480"/>
                <a:gd name="textAreaBottom" fmla="*/ 6154560 h 6153480"/>
              </a:gdLst>
              <a:ahLst/>
              <a:cxnLst/>
              <a:rect l="textAreaLeft" t="textAreaTop" r="textAreaRight" b="textAreaBottom"/>
              <a:pathLst>
                <a:path w="22434240" h="8206080">
                  <a:moveTo>
                    <a:pt x="0" y="0"/>
                  </a:moveTo>
                  <a:lnTo>
                    <a:pt x="22434240" y="0"/>
                  </a:lnTo>
                  <a:lnTo>
                    <a:pt x="22434240" y="8206080"/>
                  </a:lnTo>
                  <a:lnTo>
                    <a:pt x="0" y="820608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6" name="TextBox 7"/>
            <p:cNvSpPr/>
            <p:nvPr/>
          </p:nvSpPr>
          <p:spPr>
            <a:xfrm>
              <a:off x="893520" y="2542320"/>
              <a:ext cx="16824600" cy="6239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marL="990360" lvl="1" indent="-495000" defTabSz="914400">
                <a:lnSpc>
                  <a:spcPts val="4141"/>
                </a:lnSpc>
                <a:buClr>
                  <a:srgbClr val="000000"/>
                </a:buClr>
                <a:buFont typeface="Arial"/>
                <a:buChar char="•"/>
              </a:pPr>
              <a:r>
                <a:rPr lang="en-US" sz="3000" b="0" strike="noStrike" spc="-1">
                  <a:solidFill>
                    <a:srgbClr val="000000"/>
                  </a:solidFill>
                  <a:latin typeface="Times New Roman"/>
                  <a:ea typeface="Times New Roman"/>
                </a:rPr>
                <a:t>🗄️ </a:t>
              </a:r>
              <a:r>
                <a:rPr lang="en-US" sz="3000" b="1" strike="noStrike" spc="-1">
                  <a:solidFill>
                    <a:srgbClr val="000000"/>
                  </a:solidFill>
                  <a:latin typeface="Times New Roman Bold"/>
                  <a:ea typeface="Times New Roman Bold"/>
                </a:rPr>
                <a:t>Reliable &amp; Robust</a:t>
              </a:r>
              <a:r>
                <a:rPr lang="en-US" sz="3000" b="0" strike="noStrike" spc="-1">
                  <a:solidFill>
                    <a:srgbClr val="000000"/>
                  </a:solidFill>
                  <a:latin typeface="Times New Roman"/>
                  <a:ea typeface="Times New Roman"/>
                </a:rPr>
                <a:t>: Handles structured vehicle data (number, type, timestamps) efficiently</a:t>
              </a:r>
              <a:endParaRPr lang="en-US" sz="3000" b="0" strike="noStrike" spc="-1">
                <a:solidFill>
                  <a:srgbClr val="000000"/>
                </a:solidFill>
                <a:latin typeface="Arial"/>
              </a:endParaRPr>
            </a:p>
            <a:p>
              <a:pPr marL="990360" indent="-495000" defTabSz="914400">
                <a:lnSpc>
                  <a:spcPts val="4141"/>
                </a:lnSpc>
                <a:tabLst>
                  <a:tab pos="0" algn="l"/>
                </a:tabLst>
              </a:pPr>
              <a:r>
                <a:rPr lang="en-US" sz="3000" b="0" strike="noStrike" spc="-1">
                  <a:solidFill>
                    <a:srgbClr val="000000"/>
                  </a:solidFill>
                  <a:latin typeface="Times New Roman"/>
                  <a:ea typeface="Times New Roman"/>
                </a:rPr>
                <a:t> </a:t>
              </a:r>
              <a:endParaRPr lang="en-US" sz="3000" b="0" strike="noStrike" spc="-1">
                <a:solidFill>
                  <a:srgbClr val="000000"/>
                </a:solidFill>
                <a:latin typeface="Arial"/>
              </a:endParaRPr>
            </a:p>
            <a:p>
              <a:pPr marL="990360" lvl="1" indent="-495000" defTabSz="914400">
                <a:lnSpc>
                  <a:spcPts val="4141"/>
                </a:lnSpc>
                <a:buClr>
                  <a:srgbClr val="000000"/>
                </a:buClr>
                <a:buFont typeface="Arial"/>
                <a:buChar char="•"/>
                <a:tabLst>
                  <a:tab pos="0" algn="l"/>
                </a:tabLst>
              </a:pPr>
              <a:r>
                <a:rPr lang="en-US" sz="3000" b="0" strike="noStrike" spc="-1">
                  <a:solidFill>
                    <a:srgbClr val="000000"/>
                  </a:solidFill>
                  <a:latin typeface="Times New Roman"/>
                  <a:ea typeface="Times New Roman"/>
                </a:rPr>
                <a:t>🔒 </a:t>
              </a:r>
              <a:r>
                <a:rPr lang="en-US" sz="3000" b="1" strike="noStrike" spc="-1">
                  <a:solidFill>
                    <a:srgbClr val="000000"/>
                  </a:solidFill>
                  <a:latin typeface="Times New Roman Bold"/>
                  <a:ea typeface="Times New Roman Bold"/>
                </a:rPr>
                <a:t>Secure</a:t>
              </a:r>
              <a:r>
                <a:rPr lang="en-US" sz="3000" b="0" strike="noStrike" spc="-1">
                  <a:solidFill>
                    <a:srgbClr val="000000"/>
                  </a:solidFill>
                  <a:latin typeface="Times New Roman"/>
                  <a:ea typeface="Times New Roman"/>
                </a:rPr>
                <a:t>: Advanced authentication and data protection features</a:t>
              </a:r>
              <a:endParaRPr lang="en-US" sz="3000" b="0" strike="noStrike" spc="-1">
                <a:solidFill>
                  <a:srgbClr val="000000"/>
                </a:solidFill>
                <a:latin typeface="Arial"/>
              </a:endParaRPr>
            </a:p>
            <a:p>
              <a:pPr marL="990360" indent="-495000" defTabSz="914400">
                <a:lnSpc>
                  <a:spcPts val="4141"/>
                </a:lnSpc>
                <a:tabLst>
                  <a:tab pos="0" algn="l"/>
                </a:tabLst>
              </a:pPr>
              <a:r>
                <a:rPr lang="en-US" sz="3000" b="0" strike="noStrike" spc="-1">
                  <a:solidFill>
                    <a:srgbClr val="000000"/>
                  </a:solidFill>
                  <a:latin typeface="Times New Roman"/>
                  <a:ea typeface="Times New Roman"/>
                </a:rPr>
                <a:t> </a:t>
              </a:r>
              <a:endParaRPr lang="en-US" sz="3000" b="0" strike="noStrike" spc="-1">
                <a:solidFill>
                  <a:srgbClr val="000000"/>
                </a:solidFill>
                <a:latin typeface="Arial"/>
              </a:endParaRPr>
            </a:p>
            <a:p>
              <a:pPr marL="990360" lvl="1" indent="-495000" defTabSz="914400">
                <a:lnSpc>
                  <a:spcPts val="4141"/>
                </a:lnSpc>
                <a:buClr>
                  <a:srgbClr val="000000"/>
                </a:buClr>
                <a:buFont typeface="Arial"/>
                <a:buChar char="•"/>
                <a:tabLst>
                  <a:tab pos="0" algn="l"/>
                </a:tabLst>
              </a:pPr>
              <a:r>
                <a:rPr lang="en-US" sz="3000" b="0" strike="noStrike" spc="-1">
                  <a:solidFill>
                    <a:srgbClr val="000000"/>
                  </a:solidFill>
                  <a:latin typeface="Times New Roman"/>
                  <a:ea typeface="Times New Roman"/>
                </a:rPr>
                <a:t>⚡ </a:t>
              </a:r>
              <a:r>
                <a:rPr lang="en-US" sz="3000" b="1" strike="noStrike" spc="-1">
                  <a:solidFill>
                    <a:srgbClr val="000000"/>
                  </a:solidFill>
                  <a:latin typeface="Times New Roman Bold"/>
                  <a:ea typeface="Times New Roman Bold"/>
                </a:rPr>
                <a:t>High Performance</a:t>
              </a:r>
              <a:r>
                <a:rPr lang="en-US" sz="3000" b="0" strike="noStrike" spc="-1">
                  <a:solidFill>
                    <a:srgbClr val="000000"/>
                  </a:solidFill>
                  <a:latin typeface="Times New Roman"/>
                  <a:ea typeface="Times New Roman"/>
                </a:rPr>
                <a:t>: Optimized for complex queries and large datasets</a:t>
              </a:r>
              <a:endParaRPr lang="en-US" sz="3000" b="0" strike="noStrike" spc="-1">
                <a:solidFill>
                  <a:srgbClr val="000000"/>
                </a:solidFill>
                <a:latin typeface="Arial"/>
              </a:endParaRPr>
            </a:p>
            <a:p>
              <a:pPr marL="990360" indent="-495000" defTabSz="914400">
                <a:lnSpc>
                  <a:spcPts val="4141"/>
                </a:lnSpc>
                <a:tabLst>
                  <a:tab pos="0" algn="l"/>
                </a:tabLst>
              </a:pPr>
              <a:r>
                <a:rPr lang="en-US" sz="3000" b="0" strike="noStrike" spc="-1">
                  <a:solidFill>
                    <a:srgbClr val="000000"/>
                  </a:solidFill>
                  <a:latin typeface="Times New Roman"/>
                  <a:ea typeface="Times New Roman"/>
                </a:rPr>
                <a:t> </a:t>
              </a:r>
              <a:endParaRPr lang="en-US" sz="3000" b="0" strike="noStrike" spc="-1">
                <a:solidFill>
                  <a:srgbClr val="000000"/>
                </a:solidFill>
                <a:latin typeface="Arial"/>
              </a:endParaRPr>
            </a:p>
            <a:p>
              <a:pPr marL="990360" lvl="1" indent="-495000" defTabSz="914400">
                <a:lnSpc>
                  <a:spcPts val="4141"/>
                </a:lnSpc>
                <a:buClr>
                  <a:srgbClr val="000000"/>
                </a:buClr>
                <a:buFont typeface="Arial"/>
                <a:buChar char="•"/>
                <a:tabLst>
                  <a:tab pos="0" algn="l"/>
                </a:tabLst>
              </a:pPr>
              <a:r>
                <a:rPr lang="en-US" sz="3000" b="0" strike="noStrike" spc="-1">
                  <a:solidFill>
                    <a:srgbClr val="000000"/>
                  </a:solidFill>
                  <a:latin typeface="Times New Roman"/>
                  <a:ea typeface="Times New Roman"/>
                </a:rPr>
                <a:t>🔄 </a:t>
              </a:r>
              <a:r>
                <a:rPr lang="en-US" sz="3000" b="1" strike="noStrike" spc="-1">
                  <a:solidFill>
                    <a:srgbClr val="000000"/>
                  </a:solidFill>
                  <a:latin typeface="Times New Roman Bold"/>
                  <a:ea typeface="Times New Roman Bold"/>
                </a:rPr>
                <a:t>ACID Compliant</a:t>
              </a:r>
              <a:r>
                <a:rPr lang="en-US" sz="3000" b="0" strike="noStrike" spc="-1">
                  <a:solidFill>
                    <a:srgbClr val="000000"/>
                  </a:solidFill>
                  <a:latin typeface="Times New Roman"/>
                  <a:ea typeface="Times New Roman"/>
                </a:rPr>
                <a:t>: Ensures accurate logging without data loss</a:t>
              </a:r>
              <a:endParaRPr lang="en-US" sz="3000" b="0" strike="noStrike" spc="-1">
                <a:solidFill>
                  <a:srgbClr val="000000"/>
                </a:solidFill>
                <a:latin typeface="Arial"/>
              </a:endParaRPr>
            </a:p>
            <a:p>
              <a:pPr marL="990360" indent="-495000" defTabSz="914400">
                <a:lnSpc>
                  <a:spcPts val="4141"/>
                </a:lnSpc>
                <a:tabLst>
                  <a:tab pos="0" algn="l"/>
                </a:tabLst>
              </a:pPr>
              <a:r>
                <a:rPr lang="en-US" sz="3000" b="0" strike="noStrike" spc="-1">
                  <a:solidFill>
                    <a:srgbClr val="000000"/>
                  </a:solidFill>
                  <a:latin typeface="Times New Roman"/>
                  <a:ea typeface="Times New Roman"/>
                </a:rPr>
                <a:t> </a:t>
              </a:r>
              <a:endParaRPr lang="en-US" sz="3000" b="0" strike="noStrike" spc="-1">
                <a:solidFill>
                  <a:srgbClr val="000000"/>
                </a:solidFill>
                <a:latin typeface="Arial"/>
              </a:endParaRPr>
            </a:p>
            <a:p>
              <a:pPr marL="990360" lvl="1" indent="-495000" defTabSz="914400">
                <a:lnSpc>
                  <a:spcPts val="4141"/>
                </a:lnSpc>
                <a:buClr>
                  <a:srgbClr val="000000"/>
                </a:buClr>
                <a:buFont typeface="Arial"/>
                <a:buChar char="•"/>
                <a:tabLst>
                  <a:tab pos="0" algn="l"/>
                </a:tabLst>
              </a:pPr>
              <a:r>
                <a:rPr lang="en-US" sz="3000" b="0" strike="noStrike" spc="-1">
                  <a:solidFill>
                    <a:srgbClr val="000000"/>
                  </a:solidFill>
                  <a:latin typeface="Times New Roman"/>
                  <a:ea typeface="Times New Roman"/>
                </a:rPr>
                <a:t>☁️ </a:t>
              </a:r>
              <a:r>
                <a:rPr lang="en-US" sz="3000" b="1" strike="noStrike" spc="-1">
                  <a:solidFill>
                    <a:srgbClr val="000000"/>
                  </a:solidFill>
                  <a:latin typeface="Times New Roman Bold"/>
                  <a:ea typeface="Times New Roman Bold"/>
                </a:rPr>
                <a:t>Cloud-Friendly</a:t>
              </a:r>
              <a:r>
                <a:rPr lang="en-US" sz="3000" b="0" strike="noStrike" spc="-1">
                  <a:solidFill>
                    <a:srgbClr val="000000"/>
                  </a:solidFill>
                  <a:latin typeface="Times New Roman"/>
                  <a:ea typeface="Times New Roman"/>
                </a:rPr>
                <a:t>: Easily deployable on cloud platforms for remote access</a:t>
              </a:r>
              <a:endParaRPr lang="en-US" sz="3000" b="0" strike="noStrike" spc="-1">
                <a:solidFill>
                  <a:srgbClr val="000000"/>
                </a:solidFill>
                <a:latin typeface="Arial"/>
              </a:endParaRPr>
            </a:p>
            <a:p>
              <a:pPr marL="990360" indent="-495000" defTabSz="914400">
                <a:lnSpc>
                  <a:spcPts val="36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  <a:p>
              <a:pPr marL="990360" indent="-495000" defTabSz="914400">
                <a:lnSpc>
                  <a:spcPts val="36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  <a:p>
              <a:pPr marL="990360" indent="-495000" defTabSz="914400">
                <a:lnSpc>
                  <a:spcPts val="36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  <a:p>
              <a:pPr marL="990360" indent="-495000" defTabSz="914400">
                <a:lnSpc>
                  <a:spcPts val="36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57" name="Group 8"/>
          <p:cNvGrpSpPr/>
          <p:nvPr/>
        </p:nvGrpSpPr>
        <p:grpSpPr>
          <a:xfrm>
            <a:off x="-2779920" y="270720"/>
            <a:ext cx="15401880" cy="1232280"/>
            <a:chOff x="-2779920" y="270720"/>
            <a:chExt cx="15401880" cy="1232280"/>
          </a:xfrm>
        </p:grpSpPr>
        <p:sp>
          <p:nvSpPr>
            <p:cNvPr id="258" name="Freeform 9"/>
            <p:cNvSpPr/>
            <p:nvPr/>
          </p:nvSpPr>
          <p:spPr>
            <a:xfrm>
              <a:off x="-2779920" y="363600"/>
              <a:ext cx="15401880" cy="1139400"/>
            </a:xfrm>
            <a:custGeom>
              <a:avLst/>
              <a:gdLst>
                <a:gd name="textAreaLeft" fmla="*/ 0 w 15401880"/>
                <a:gd name="textAreaRight" fmla="*/ 15402960 w 15401880"/>
                <a:gd name="textAreaTop" fmla="*/ 0 h 1139400"/>
                <a:gd name="textAreaBottom" fmla="*/ 1140480 h 1139400"/>
              </a:gdLst>
              <a:ahLst/>
              <a:cxnLst/>
              <a:rect l="textAreaLeft" t="textAreaTop" r="textAreaRight" b="textAreaBottom"/>
              <a:pathLst>
                <a:path w="20537280" h="1520640">
                  <a:moveTo>
                    <a:pt x="0" y="0"/>
                  </a:moveTo>
                  <a:lnTo>
                    <a:pt x="20537280" y="0"/>
                  </a:lnTo>
                  <a:lnTo>
                    <a:pt x="20537280" y="1520640"/>
                  </a:lnTo>
                  <a:lnTo>
                    <a:pt x="0" y="152064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9" name="TextBox 10"/>
            <p:cNvSpPr/>
            <p:nvPr/>
          </p:nvSpPr>
          <p:spPr>
            <a:xfrm>
              <a:off x="-2779920" y="270720"/>
              <a:ext cx="15401880" cy="1232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noAutofit/>
            </a:bodyPr>
            <a:lstStyle/>
            <a:p>
              <a:pPr algn="ctr" defTabSz="914400">
                <a:lnSpc>
                  <a:spcPts val="7679"/>
                </a:lnSpc>
              </a:pPr>
              <a:r>
                <a:rPr lang="en-US" sz="6400" b="1" strike="noStrike" spc="-4">
                  <a:solidFill>
                    <a:srgbClr val="003A4E"/>
                  </a:solidFill>
                  <a:latin typeface="Times New Roman Bold"/>
                  <a:ea typeface="Times New Roman Bold"/>
                </a:rPr>
                <a:t>Why PostgreSQL🐘?</a:t>
              </a:r>
              <a:endParaRPr lang="en-US" sz="6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60" name="Freeform 11"/>
          <p:cNvSpPr/>
          <p:nvPr/>
        </p:nvSpPr>
        <p:spPr>
          <a:xfrm>
            <a:off x="1491120" y="6628320"/>
            <a:ext cx="4345560" cy="4345560"/>
          </a:xfrm>
          <a:custGeom>
            <a:avLst/>
            <a:gdLst>
              <a:gd name="textAreaLeft" fmla="*/ 0 w 4345560"/>
              <a:gd name="textAreaRight" fmla="*/ 4346640 w 4345560"/>
              <a:gd name="textAreaTop" fmla="*/ 0 h 4345560"/>
              <a:gd name="textAreaBottom" fmla="*/ 4346640 h 4345560"/>
            </a:gdLst>
            <a:ahLst/>
            <a:cxnLst/>
            <a:rect l="textAreaLeft" t="textAreaTop" r="textAreaRight" b="textAreaBottom"/>
            <a:pathLst>
              <a:path w="4346640" h="4346640">
                <a:moveTo>
                  <a:pt x="0" y="0"/>
                </a:moveTo>
                <a:lnTo>
                  <a:pt x="4346640" y="0"/>
                </a:lnTo>
                <a:lnTo>
                  <a:pt x="4346640" y="4346640"/>
                </a:lnTo>
                <a:lnTo>
                  <a:pt x="0" y="434664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Freeform 12"/>
          <p:cNvSpPr/>
          <p:nvPr/>
        </p:nvSpPr>
        <p:spPr>
          <a:xfrm>
            <a:off x="13716000" y="5557680"/>
            <a:ext cx="4282920" cy="4282920"/>
          </a:xfrm>
          <a:custGeom>
            <a:avLst/>
            <a:gdLst>
              <a:gd name="textAreaLeft" fmla="*/ 0 w 4282920"/>
              <a:gd name="textAreaRight" fmla="*/ 4284000 w 4282920"/>
              <a:gd name="textAreaTop" fmla="*/ 0 h 4282920"/>
              <a:gd name="textAreaBottom" fmla="*/ 4284000 h 4282920"/>
            </a:gdLst>
            <a:ahLst/>
            <a:cxnLst/>
            <a:rect l="textAreaLeft" t="textAreaTop" r="textAreaRight" b="textAreaBottom"/>
            <a:pathLst>
              <a:path w="4284000" h="4284000">
                <a:moveTo>
                  <a:pt x="0" y="0"/>
                </a:moveTo>
                <a:lnTo>
                  <a:pt x="4284000" y="0"/>
                </a:lnTo>
                <a:lnTo>
                  <a:pt x="4284000" y="4284000"/>
                </a:lnTo>
                <a:lnTo>
                  <a:pt x="0" y="4284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1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2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roup 2"/>
          <p:cNvGrpSpPr/>
          <p:nvPr/>
        </p:nvGrpSpPr>
        <p:grpSpPr>
          <a:xfrm>
            <a:off x="-4200840" y="596160"/>
            <a:ext cx="15401880" cy="1232280"/>
            <a:chOff x="-4200840" y="596160"/>
            <a:chExt cx="15401880" cy="1232280"/>
          </a:xfrm>
        </p:grpSpPr>
        <p:sp>
          <p:nvSpPr>
            <p:cNvPr id="263" name="Freeform 3"/>
            <p:cNvSpPr/>
            <p:nvPr/>
          </p:nvSpPr>
          <p:spPr>
            <a:xfrm>
              <a:off x="-4200840" y="689040"/>
              <a:ext cx="15401880" cy="1139400"/>
            </a:xfrm>
            <a:custGeom>
              <a:avLst/>
              <a:gdLst>
                <a:gd name="textAreaLeft" fmla="*/ 0 w 15401880"/>
                <a:gd name="textAreaRight" fmla="*/ 15402960 w 15401880"/>
                <a:gd name="textAreaTop" fmla="*/ 0 h 1139400"/>
                <a:gd name="textAreaBottom" fmla="*/ 1140480 h 1139400"/>
              </a:gdLst>
              <a:ahLst/>
              <a:cxnLst/>
              <a:rect l="textAreaLeft" t="textAreaTop" r="textAreaRight" b="textAreaBottom"/>
              <a:pathLst>
                <a:path w="20537280" h="1520640">
                  <a:moveTo>
                    <a:pt x="0" y="0"/>
                  </a:moveTo>
                  <a:lnTo>
                    <a:pt x="20537280" y="0"/>
                  </a:lnTo>
                  <a:lnTo>
                    <a:pt x="20537280" y="1520640"/>
                  </a:lnTo>
                  <a:lnTo>
                    <a:pt x="0" y="152064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4" name="TextBox 4"/>
            <p:cNvSpPr/>
            <p:nvPr/>
          </p:nvSpPr>
          <p:spPr>
            <a:xfrm>
              <a:off x="-4200840" y="596160"/>
              <a:ext cx="15401880" cy="1232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noAutofit/>
            </a:bodyPr>
            <a:lstStyle/>
            <a:p>
              <a:pPr algn="ctr" defTabSz="914400">
                <a:lnSpc>
                  <a:spcPts val="7679"/>
                </a:lnSpc>
              </a:pPr>
              <a:r>
                <a:rPr lang="en-US" sz="6400" b="1" strike="noStrike" spc="-4">
                  <a:solidFill>
                    <a:srgbClr val="003A4E"/>
                  </a:solidFill>
                  <a:latin typeface="Times New Roman Bold"/>
                  <a:ea typeface="Times New Roman Bold"/>
                </a:rPr>
                <a:t>Use Cases</a:t>
              </a:r>
              <a:endParaRPr lang="en-US" sz="6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65" name="Group 5"/>
          <p:cNvGrpSpPr/>
          <p:nvPr/>
        </p:nvGrpSpPr>
        <p:grpSpPr>
          <a:xfrm>
            <a:off x="883800" y="1919160"/>
            <a:ext cx="7789320" cy="4024080"/>
            <a:chOff x="883800" y="1919160"/>
            <a:chExt cx="7789320" cy="4024080"/>
          </a:xfrm>
        </p:grpSpPr>
        <p:sp>
          <p:nvSpPr>
            <p:cNvPr id="266" name="Freeform 6"/>
            <p:cNvSpPr/>
            <p:nvPr/>
          </p:nvSpPr>
          <p:spPr>
            <a:xfrm>
              <a:off x="883800" y="1969200"/>
              <a:ext cx="7789320" cy="3974040"/>
            </a:xfrm>
            <a:custGeom>
              <a:avLst/>
              <a:gdLst>
                <a:gd name="textAreaLeft" fmla="*/ 0 w 7789320"/>
                <a:gd name="textAreaRight" fmla="*/ 7790400 w 7789320"/>
                <a:gd name="textAreaTop" fmla="*/ 0 h 3974040"/>
                <a:gd name="textAreaBottom" fmla="*/ 3975120 h 3974040"/>
              </a:gdLst>
              <a:ahLst/>
              <a:cxnLst/>
              <a:rect l="textAreaLeft" t="textAreaTop" r="textAreaRight" b="textAreaBottom"/>
              <a:pathLst>
                <a:path w="10387200" h="5300160">
                  <a:moveTo>
                    <a:pt x="0" y="0"/>
                  </a:moveTo>
                  <a:lnTo>
                    <a:pt x="10387200" y="0"/>
                  </a:lnTo>
                  <a:lnTo>
                    <a:pt x="10387200" y="5300160"/>
                  </a:lnTo>
                  <a:lnTo>
                    <a:pt x="0" y="530016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7" name="TextBox 7"/>
            <p:cNvSpPr/>
            <p:nvPr/>
          </p:nvSpPr>
          <p:spPr>
            <a:xfrm>
              <a:off x="883800" y="1919160"/>
              <a:ext cx="7789320" cy="4024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noAutofit/>
            </a:bodyPr>
            <a:lstStyle/>
            <a:p>
              <a:pPr defTabSz="914400">
                <a:lnSpc>
                  <a:spcPts val="3600"/>
                </a:lnSpc>
              </a:pPr>
              <a:r>
                <a:rPr lang="en-US" sz="3000" b="1" strike="noStrike" spc="-1">
                  <a:solidFill>
                    <a:srgbClr val="000000"/>
                  </a:solidFill>
                  <a:latin typeface="Times New Roman Bold"/>
                  <a:ea typeface="Times New Roman Bold"/>
                </a:rPr>
                <a:t>🚗 Malls &amp; Shopping Complexes</a:t>
              </a:r>
              <a:endParaRPr lang="en-US" sz="3000" b="0" strike="noStrike" spc="-1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ts val="3600"/>
                </a:lnSpc>
              </a:pPr>
              <a:endParaRPr lang="en-US" sz="3000" b="0" strike="noStrike" spc="-1">
                <a:solidFill>
                  <a:srgbClr val="000000"/>
                </a:solidFill>
                <a:latin typeface="Arial"/>
              </a:endParaRPr>
            </a:p>
            <a:p>
              <a:pPr marL="675720" lvl="2" indent="-225360" defTabSz="914400">
                <a:lnSpc>
                  <a:spcPts val="3359"/>
                </a:lnSpc>
                <a:buClr>
                  <a:srgbClr val="000000"/>
                </a:buClr>
                <a:buFont typeface="Arial"/>
                <a:buChar char="⚬"/>
              </a:pPr>
              <a:r>
                <a:rPr lang="en-US" sz="2800" b="0" strike="noStrike" spc="-1">
                  <a:solidFill>
                    <a:srgbClr val="000000"/>
                  </a:solidFill>
                  <a:latin typeface="Times New Roman"/>
                  <a:ea typeface="Times New Roman"/>
                </a:rPr>
                <a:t>Automatically detects vehicle entry and exit</a:t>
              </a:r>
              <a:endParaRPr lang="en-US" sz="2800" b="0" strike="noStrike" spc="-1">
                <a:solidFill>
                  <a:srgbClr val="000000"/>
                </a:solidFill>
                <a:latin typeface="Arial"/>
              </a:endParaRPr>
            </a:p>
            <a:p>
              <a:pPr marL="675720" lvl="2" indent="-225360" defTabSz="914400">
                <a:lnSpc>
                  <a:spcPts val="3359"/>
                </a:lnSpc>
                <a:buClr>
                  <a:srgbClr val="000000"/>
                </a:buClr>
                <a:buFont typeface="Arial"/>
                <a:buChar char="⚬"/>
              </a:pPr>
              <a:r>
                <a:rPr lang="en-US" sz="2800" b="0" strike="noStrike" spc="-1">
                  <a:solidFill>
                    <a:srgbClr val="000000"/>
                  </a:solidFill>
                  <a:latin typeface="Times New Roman"/>
                  <a:ea typeface="Times New Roman"/>
                </a:rPr>
                <a:t>Logs license plate, vehicle type, and time</a:t>
              </a:r>
              <a:endParaRPr lang="en-US" sz="2800" b="0" strike="noStrike" spc="-1">
                <a:solidFill>
                  <a:srgbClr val="000000"/>
                </a:solidFill>
                <a:latin typeface="Arial"/>
              </a:endParaRPr>
            </a:p>
            <a:p>
              <a:pPr marL="675720" lvl="2" indent="-225360" defTabSz="914400">
                <a:lnSpc>
                  <a:spcPts val="3359"/>
                </a:lnSpc>
                <a:buClr>
                  <a:srgbClr val="000000"/>
                </a:buClr>
                <a:buFont typeface="Arial"/>
                <a:buChar char="⚬"/>
              </a:pPr>
              <a:r>
                <a:rPr lang="en-US" sz="2800" b="0" strike="noStrike" spc="-1">
                  <a:solidFill>
                    <a:srgbClr val="000000"/>
                  </a:solidFill>
                  <a:latin typeface="Times New Roman"/>
                  <a:ea typeface="Times New Roman"/>
                </a:rPr>
                <a:t>Real-time fare calculation and digital ticketing</a:t>
              </a:r>
              <a:endParaRPr lang="en-US" sz="2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68" name="Group 8"/>
          <p:cNvGrpSpPr/>
          <p:nvPr/>
        </p:nvGrpSpPr>
        <p:grpSpPr>
          <a:xfrm>
            <a:off x="8673480" y="2806920"/>
            <a:ext cx="9842760" cy="3307680"/>
            <a:chOff x="8673480" y="2806920"/>
            <a:chExt cx="9842760" cy="3307680"/>
          </a:xfrm>
        </p:grpSpPr>
        <p:sp>
          <p:nvSpPr>
            <p:cNvPr id="269" name="Freeform 9"/>
            <p:cNvSpPr/>
            <p:nvPr/>
          </p:nvSpPr>
          <p:spPr>
            <a:xfrm>
              <a:off x="8673480" y="2856960"/>
              <a:ext cx="9842760" cy="3257640"/>
            </a:xfrm>
            <a:custGeom>
              <a:avLst/>
              <a:gdLst>
                <a:gd name="textAreaLeft" fmla="*/ 0 w 9842760"/>
                <a:gd name="textAreaRight" fmla="*/ 9843840 w 9842760"/>
                <a:gd name="textAreaTop" fmla="*/ 0 h 3257640"/>
                <a:gd name="textAreaBottom" fmla="*/ 3258720 h 3257640"/>
              </a:gdLst>
              <a:ahLst/>
              <a:cxnLst/>
              <a:rect l="textAreaLeft" t="textAreaTop" r="textAreaRight" b="textAreaBottom"/>
              <a:pathLst>
                <a:path w="13125120" h="4344960">
                  <a:moveTo>
                    <a:pt x="0" y="0"/>
                  </a:moveTo>
                  <a:lnTo>
                    <a:pt x="13125120" y="0"/>
                  </a:lnTo>
                  <a:lnTo>
                    <a:pt x="13125120" y="4344960"/>
                  </a:lnTo>
                  <a:lnTo>
                    <a:pt x="0" y="434496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0" name="TextBox 10"/>
            <p:cNvSpPr/>
            <p:nvPr/>
          </p:nvSpPr>
          <p:spPr>
            <a:xfrm>
              <a:off x="8673480" y="2806920"/>
              <a:ext cx="9842760" cy="3307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defTabSz="914400">
                <a:lnSpc>
                  <a:spcPts val="3600"/>
                </a:lnSpc>
              </a:pPr>
              <a:r>
                <a:rPr lang="en-US" sz="3000" b="1" strike="noStrike" spc="-1">
                  <a:solidFill>
                    <a:srgbClr val="000000"/>
                  </a:solidFill>
                  <a:latin typeface="Times New Roman Bold"/>
                  <a:ea typeface="Times New Roman Bold"/>
                </a:rPr>
                <a:t>🏢 Corporate Office Premises</a:t>
              </a:r>
              <a:endParaRPr lang="en-US" sz="3000" b="0" strike="noStrike" spc="-1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ts val="3600"/>
                </a:lnSpc>
              </a:pPr>
              <a:endParaRPr lang="en-US" sz="3000" b="0" strike="noStrike" spc="-1">
                <a:solidFill>
                  <a:srgbClr val="000000"/>
                </a:solidFill>
                <a:latin typeface="Arial"/>
              </a:endParaRPr>
            </a:p>
            <a:p>
              <a:pPr marL="675720" lvl="2" indent="-225360" defTabSz="914400">
                <a:lnSpc>
                  <a:spcPts val="3359"/>
                </a:lnSpc>
                <a:buClr>
                  <a:srgbClr val="000000"/>
                </a:buClr>
                <a:buFont typeface="Arial"/>
                <a:buChar char="⚬"/>
              </a:pPr>
              <a:r>
                <a:rPr lang="en-US" sz="2800" b="0" strike="noStrike" spc="-1">
                  <a:solidFill>
                    <a:srgbClr val="000000"/>
                  </a:solidFill>
                  <a:latin typeface="Times New Roman"/>
                  <a:ea typeface="Times New Roman"/>
                </a:rPr>
                <a:t>Ensures secure vehicle tracking for employees and visitors</a:t>
              </a:r>
              <a:endParaRPr lang="en-US" sz="2800" b="0" strike="noStrike" spc="-1">
                <a:solidFill>
                  <a:srgbClr val="000000"/>
                </a:solidFill>
                <a:latin typeface="Arial"/>
              </a:endParaRPr>
            </a:p>
            <a:p>
              <a:pPr marL="675720" lvl="2" indent="-225360" defTabSz="914400">
                <a:lnSpc>
                  <a:spcPts val="3359"/>
                </a:lnSpc>
                <a:buClr>
                  <a:srgbClr val="000000"/>
                </a:buClr>
                <a:buFont typeface="Arial"/>
                <a:buChar char="⚬"/>
              </a:pPr>
              <a:r>
                <a:rPr lang="en-US" sz="2800" b="0" strike="noStrike" spc="-1">
                  <a:solidFill>
                    <a:srgbClr val="000000"/>
                  </a:solidFill>
                  <a:latin typeface="Times New Roman"/>
                  <a:ea typeface="Times New Roman"/>
                </a:rPr>
                <a:t>Dashboards for security/admin to monitor logs</a:t>
              </a:r>
              <a:endParaRPr lang="en-US" sz="2800" b="0" strike="noStrike" spc="-1">
                <a:solidFill>
                  <a:srgbClr val="000000"/>
                </a:solidFill>
                <a:latin typeface="Arial"/>
              </a:endParaRPr>
            </a:p>
            <a:p>
              <a:pPr marL="675720" lvl="2" indent="-225360" defTabSz="914400">
                <a:lnSpc>
                  <a:spcPts val="3359"/>
                </a:lnSpc>
                <a:buClr>
                  <a:srgbClr val="000000"/>
                </a:buClr>
                <a:buFont typeface="Arial"/>
                <a:buChar char="⚬"/>
              </a:pPr>
              <a:r>
                <a:rPr lang="en-US" sz="2800" b="0" strike="noStrike" spc="-1">
                  <a:solidFill>
                    <a:srgbClr val="000000"/>
                  </a:solidFill>
                  <a:latin typeface="Times New Roman"/>
                  <a:ea typeface="Times New Roman"/>
                </a:rPr>
                <a:t>Prevents unauthorized vehicle access</a:t>
              </a:r>
              <a:endParaRPr lang="en-US" sz="2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71" name="Freeform 11"/>
          <p:cNvSpPr/>
          <p:nvPr/>
        </p:nvSpPr>
        <p:spPr>
          <a:xfrm>
            <a:off x="16005600" y="460800"/>
            <a:ext cx="1824840" cy="1824840"/>
          </a:xfrm>
          <a:custGeom>
            <a:avLst/>
            <a:gdLst>
              <a:gd name="textAreaLeft" fmla="*/ 0 w 1824840"/>
              <a:gd name="textAreaRight" fmla="*/ 1825920 w 1824840"/>
              <a:gd name="textAreaTop" fmla="*/ 0 h 1824840"/>
              <a:gd name="textAreaBottom" fmla="*/ 1825920 h 1824840"/>
            </a:gdLst>
            <a:ahLst/>
            <a:cxnLst/>
            <a:rect l="textAreaLeft" t="textAreaTop" r="textAreaRight" b="textAreaBottom"/>
            <a:pathLst>
              <a:path w="1825920" h="1825920">
                <a:moveTo>
                  <a:pt x="0" y="0"/>
                </a:moveTo>
                <a:lnTo>
                  <a:pt x="1825920" y="0"/>
                </a:lnTo>
                <a:lnTo>
                  <a:pt x="1825920" y="1825920"/>
                </a:lnTo>
                <a:lnTo>
                  <a:pt x="0" y="182592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72" name="Group 4"/>
          <p:cNvGrpSpPr/>
          <p:nvPr/>
        </p:nvGrpSpPr>
        <p:grpSpPr>
          <a:xfrm>
            <a:off x="1125720" y="6400800"/>
            <a:ext cx="7789320" cy="2617200"/>
            <a:chOff x="1125720" y="6400800"/>
            <a:chExt cx="7789320" cy="2617200"/>
          </a:xfrm>
        </p:grpSpPr>
        <p:sp>
          <p:nvSpPr>
            <p:cNvPr id="273" name="Freeform 17"/>
            <p:cNvSpPr/>
            <p:nvPr/>
          </p:nvSpPr>
          <p:spPr>
            <a:xfrm>
              <a:off x="1125720" y="6450840"/>
              <a:ext cx="7789320" cy="2567160"/>
            </a:xfrm>
            <a:custGeom>
              <a:avLst/>
              <a:gdLst>
                <a:gd name="textAreaLeft" fmla="*/ 0 w 7789320"/>
                <a:gd name="textAreaRight" fmla="*/ 7790400 w 7789320"/>
                <a:gd name="textAreaTop" fmla="*/ 0 h 2567160"/>
                <a:gd name="textAreaBottom" fmla="*/ 2568240 h 2567160"/>
              </a:gdLst>
              <a:ahLst/>
              <a:cxnLst/>
              <a:rect l="textAreaLeft" t="textAreaTop" r="textAreaRight" b="textAreaBottom"/>
              <a:pathLst>
                <a:path w="10387200" h="3424320">
                  <a:moveTo>
                    <a:pt x="0" y="0"/>
                  </a:moveTo>
                  <a:lnTo>
                    <a:pt x="10387200" y="0"/>
                  </a:lnTo>
                  <a:lnTo>
                    <a:pt x="10387200" y="3424320"/>
                  </a:lnTo>
                  <a:lnTo>
                    <a:pt x="0" y="342432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4" name="TextBox 2"/>
            <p:cNvSpPr/>
            <p:nvPr/>
          </p:nvSpPr>
          <p:spPr>
            <a:xfrm>
              <a:off x="1125720" y="6400800"/>
              <a:ext cx="7789320" cy="2617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defTabSz="914400">
                <a:lnSpc>
                  <a:spcPts val="3600"/>
                </a:lnSpc>
              </a:pPr>
              <a:r>
                <a:rPr lang="en-US" sz="3000" b="1" strike="noStrike" spc="-1">
                  <a:solidFill>
                    <a:srgbClr val="000000"/>
                  </a:solidFill>
                  <a:latin typeface="Times New Roman Bold"/>
                  <a:ea typeface="Times New Roman Bold"/>
                </a:rPr>
                <a:t>🏘️ Residential Societies</a:t>
              </a:r>
              <a:endParaRPr lang="en-US" sz="3000" b="0" strike="noStrike" spc="-1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ts val="3600"/>
                </a:lnSpc>
              </a:pPr>
              <a:endParaRPr lang="en-US" sz="3000" b="0" strike="noStrike" spc="-1">
                <a:solidFill>
                  <a:srgbClr val="000000"/>
                </a:solidFill>
                <a:latin typeface="Arial"/>
              </a:endParaRPr>
            </a:p>
            <a:p>
              <a:pPr marL="675720" lvl="2" indent="-225360" defTabSz="914400">
                <a:lnSpc>
                  <a:spcPts val="3359"/>
                </a:lnSpc>
                <a:buClr>
                  <a:srgbClr val="000000"/>
                </a:buClr>
                <a:buFont typeface="Arial"/>
                <a:buChar char="⚬"/>
              </a:pPr>
              <a:r>
                <a:rPr lang="en-US" sz="2800" b="0" strike="noStrike" spc="-1">
                  <a:solidFill>
                    <a:srgbClr val="000000"/>
                  </a:solidFill>
                  <a:latin typeface="Times New Roman"/>
                  <a:ea typeface="Times New Roman"/>
                </a:rPr>
                <a:t>Efficient entry for residents and visitors</a:t>
              </a:r>
              <a:endParaRPr lang="en-US" sz="2800" b="0" strike="noStrike" spc="-1">
                <a:solidFill>
                  <a:srgbClr val="000000"/>
                </a:solidFill>
                <a:latin typeface="Arial"/>
              </a:endParaRPr>
            </a:p>
            <a:p>
              <a:pPr marL="675720" lvl="2" indent="-225360" defTabSz="914400">
                <a:lnSpc>
                  <a:spcPts val="3359"/>
                </a:lnSpc>
                <a:buClr>
                  <a:srgbClr val="000000"/>
                </a:buClr>
                <a:buFont typeface="Arial"/>
                <a:buChar char="⚬"/>
              </a:pPr>
              <a:r>
                <a:rPr lang="en-US" sz="2800" b="0" strike="noStrike" spc="-1">
                  <a:solidFill>
                    <a:srgbClr val="000000"/>
                  </a:solidFill>
                  <a:latin typeface="Times New Roman"/>
                  <a:ea typeface="Times New Roman"/>
                </a:rPr>
                <a:t>Maintains logs for security reference</a:t>
              </a:r>
              <a:endParaRPr lang="en-US" sz="2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75" name="Group 9"/>
          <p:cNvGrpSpPr/>
          <p:nvPr/>
        </p:nvGrpSpPr>
        <p:grpSpPr>
          <a:xfrm>
            <a:off x="8898120" y="6328080"/>
            <a:ext cx="7789320" cy="3044160"/>
            <a:chOff x="8898120" y="6328080"/>
            <a:chExt cx="7789320" cy="3044160"/>
          </a:xfrm>
        </p:grpSpPr>
        <p:sp>
          <p:nvSpPr>
            <p:cNvPr id="276" name="Freeform 20"/>
            <p:cNvSpPr/>
            <p:nvPr/>
          </p:nvSpPr>
          <p:spPr>
            <a:xfrm>
              <a:off x="8898120" y="6378120"/>
              <a:ext cx="7789320" cy="2994120"/>
            </a:xfrm>
            <a:custGeom>
              <a:avLst/>
              <a:gdLst>
                <a:gd name="textAreaLeft" fmla="*/ 0 w 7789320"/>
                <a:gd name="textAreaRight" fmla="*/ 7790400 w 7789320"/>
                <a:gd name="textAreaTop" fmla="*/ 0 h 2994120"/>
                <a:gd name="textAreaBottom" fmla="*/ 2995200 h 2994120"/>
              </a:gdLst>
              <a:ahLst/>
              <a:cxnLst/>
              <a:rect l="textAreaLeft" t="textAreaTop" r="textAreaRight" b="textAreaBottom"/>
              <a:pathLst>
                <a:path w="10387200" h="3993600">
                  <a:moveTo>
                    <a:pt x="0" y="0"/>
                  </a:moveTo>
                  <a:lnTo>
                    <a:pt x="10387200" y="0"/>
                  </a:lnTo>
                  <a:lnTo>
                    <a:pt x="10387200" y="3993600"/>
                  </a:lnTo>
                  <a:lnTo>
                    <a:pt x="0" y="399360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7" name="TextBox 3"/>
            <p:cNvSpPr/>
            <p:nvPr/>
          </p:nvSpPr>
          <p:spPr>
            <a:xfrm>
              <a:off x="8898120" y="6328080"/>
              <a:ext cx="7789320" cy="3044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defTabSz="914400">
                <a:lnSpc>
                  <a:spcPts val="3600"/>
                </a:lnSpc>
              </a:pPr>
              <a:r>
                <a:rPr lang="en-US" sz="3000" b="1" strike="noStrike" spc="-1">
                  <a:solidFill>
                    <a:srgbClr val="000000"/>
                  </a:solidFill>
                  <a:latin typeface="Times New Roman Bold"/>
                  <a:ea typeface="Times New Roman Bold"/>
                </a:rPr>
                <a:t>🌆 Smart City Parking Solutions</a:t>
              </a:r>
              <a:endParaRPr lang="en-US" sz="3000" b="0" strike="noStrike" spc="-1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ts val="3600"/>
                </a:lnSpc>
              </a:pPr>
              <a:endParaRPr lang="en-US" sz="3000" b="0" strike="noStrike" spc="-1">
                <a:solidFill>
                  <a:srgbClr val="000000"/>
                </a:solidFill>
                <a:latin typeface="Arial"/>
              </a:endParaRPr>
            </a:p>
            <a:p>
              <a:pPr marL="675720" lvl="2" indent="-225360" defTabSz="914400">
                <a:lnSpc>
                  <a:spcPts val="3359"/>
                </a:lnSpc>
                <a:buClr>
                  <a:srgbClr val="000000"/>
                </a:buClr>
                <a:buFont typeface="Arial"/>
                <a:buChar char="⚬"/>
              </a:pPr>
              <a:r>
                <a:rPr lang="en-US" sz="2800" b="0" strike="noStrike" spc="-1">
                  <a:solidFill>
                    <a:srgbClr val="000000"/>
                  </a:solidFill>
                  <a:latin typeface="Times New Roman"/>
                  <a:ea typeface="Times New Roman"/>
                </a:rPr>
                <a:t>Scalable solution for public parking areas</a:t>
              </a:r>
              <a:endParaRPr lang="en-US" sz="2800" b="0" strike="noStrike" spc="-1">
                <a:solidFill>
                  <a:srgbClr val="000000"/>
                </a:solidFill>
                <a:latin typeface="Arial"/>
              </a:endParaRPr>
            </a:p>
            <a:p>
              <a:pPr marL="675720" lvl="2" indent="-225360" defTabSz="914400">
                <a:lnSpc>
                  <a:spcPts val="3359"/>
                </a:lnSpc>
                <a:buClr>
                  <a:srgbClr val="000000"/>
                </a:buClr>
                <a:buFont typeface="Arial"/>
                <a:buChar char="⚬"/>
              </a:pPr>
              <a:r>
                <a:rPr lang="en-US" sz="2800" b="0" strike="noStrike" spc="-1">
                  <a:solidFill>
                    <a:srgbClr val="000000"/>
                  </a:solidFill>
                  <a:latin typeface="Times New Roman"/>
                  <a:ea typeface="Times New Roman"/>
                </a:rPr>
                <a:t>Cloud-based centralized vehicle data management</a:t>
              </a:r>
              <a:endParaRPr lang="en-US" sz="2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1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1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1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1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Freeform 2"/>
          <p:cNvSpPr/>
          <p:nvPr/>
        </p:nvSpPr>
        <p:spPr>
          <a:xfrm>
            <a:off x="15874560" y="514080"/>
            <a:ext cx="1940760" cy="947880"/>
          </a:xfrm>
          <a:custGeom>
            <a:avLst/>
            <a:gdLst>
              <a:gd name="textAreaLeft" fmla="*/ 0 w 1940760"/>
              <a:gd name="textAreaRight" fmla="*/ 1941840 w 1940760"/>
              <a:gd name="textAreaTop" fmla="*/ 0 h 947880"/>
              <a:gd name="textAreaBottom" fmla="*/ 948960 h 947880"/>
            </a:gdLst>
            <a:ahLst/>
            <a:cxnLst/>
            <a:rect l="textAreaLeft" t="textAreaTop" r="textAreaRight" b="textAreaBottom"/>
            <a:pathLst>
              <a:path w="1941840" h="948960">
                <a:moveTo>
                  <a:pt x="0" y="0"/>
                </a:moveTo>
                <a:lnTo>
                  <a:pt x="1941840" y="0"/>
                </a:lnTo>
                <a:lnTo>
                  <a:pt x="1941840" y="948960"/>
                </a:lnTo>
                <a:lnTo>
                  <a:pt x="0" y="94896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AutoShape 3"/>
          <p:cNvSpPr/>
          <p:nvPr/>
        </p:nvSpPr>
        <p:spPr>
          <a:xfrm>
            <a:off x="-50400" y="1875240"/>
            <a:ext cx="4391280" cy="81360"/>
          </a:xfrm>
          <a:prstGeom prst="line">
            <a:avLst/>
          </a:prstGeom>
          <a:ln w="28575" cap="rnd">
            <a:solidFill>
              <a:srgbClr val="003A4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6360" rIns="90000" bIns="36360" anchor="t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AutoShape 4"/>
          <p:cNvSpPr/>
          <p:nvPr/>
        </p:nvSpPr>
        <p:spPr>
          <a:xfrm>
            <a:off x="13958280" y="1875240"/>
            <a:ext cx="4392720" cy="81360"/>
          </a:xfrm>
          <a:prstGeom prst="line">
            <a:avLst/>
          </a:prstGeom>
          <a:ln w="28575" cap="rnd">
            <a:solidFill>
              <a:srgbClr val="003A4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6360" rIns="90000" bIns="36360" anchor="t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81" name="Group 5"/>
          <p:cNvGrpSpPr/>
          <p:nvPr/>
        </p:nvGrpSpPr>
        <p:grpSpPr>
          <a:xfrm>
            <a:off x="893520" y="2585160"/>
            <a:ext cx="16824600" cy="6196320"/>
            <a:chOff x="893520" y="2585160"/>
            <a:chExt cx="16824600" cy="6196320"/>
          </a:xfrm>
        </p:grpSpPr>
        <p:sp>
          <p:nvSpPr>
            <p:cNvPr id="282" name="Freeform 6"/>
            <p:cNvSpPr/>
            <p:nvPr/>
          </p:nvSpPr>
          <p:spPr>
            <a:xfrm>
              <a:off x="893520" y="2628000"/>
              <a:ext cx="16824600" cy="6153480"/>
            </a:xfrm>
            <a:custGeom>
              <a:avLst/>
              <a:gdLst>
                <a:gd name="textAreaLeft" fmla="*/ 0 w 16824600"/>
                <a:gd name="textAreaRight" fmla="*/ 16825680 w 16824600"/>
                <a:gd name="textAreaTop" fmla="*/ 0 h 6153480"/>
                <a:gd name="textAreaBottom" fmla="*/ 6154560 h 6153480"/>
              </a:gdLst>
              <a:ahLst/>
              <a:cxnLst/>
              <a:rect l="textAreaLeft" t="textAreaTop" r="textAreaRight" b="textAreaBottom"/>
              <a:pathLst>
                <a:path w="22434240" h="8206080">
                  <a:moveTo>
                    <a:pt x="0" y="0"/>
                  </a:moveTo>
                  <a:lnTo>
                    <a:pt x="22434240" y="0"/>
                  </a:lnTo>
                  <a:lnTo>
                    <a:pt x="22434240" y="8206080"/>
                  </a:lnTo>
                  <a:lnTo>
                    <a:pt x="0" y="820608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3" name="TextBox 7"/>
            <p:cNvSpPr/>
            <p:nvPr/>
          </p:nvSpPr>
          <p:spPr>
            <a:xfrm>
              <a:off x="893520" y="2585160"/>
              <a:ext cx="16824600" cy="6196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marL="675720" lvl="2" indent="-225360" defTabSz="914400">
                <a:lnSpc>
                  <a:spcPts val="3359"/>
                </a:lnSpc>
                <a:buClr>
                  <a:srgbClr val="000000"/>
                </a:buClr>
                <a:buFont typeface="Arial"/>
                <a:buChar char="⚬"/>
              </a:pPr>
              <a:r>
                <a:rPr lang="en-US" sz="2800" b="1" strike="noStrike" spc="-1" dirty="0">
                  <a:solidFill>
                    <a:srgbClr val="000000"/>
                  </a:solidFill>
                  <a:latin typeface="Arial Bold"/>
                  <a:ea typeface="Arial Bold"/>
                </a:rPr>
                <a:t>Multiple Camera Support :</a:t>
              </a:r>
              <a:endParaRPr lang="en-US" sz="28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marL="675720" indent="-225360" defTabSz="914400">
                <a:lnSpc>
                  <a:spcPts val="3359"/>
                </a:lnSpc>
                <a:tabLst>
                  <a:tab pos="0" algn="l"/>
                </a:tabLst>
              </a:pPr>
              <a:r>
                <a:rPr lang="en-US" sz="2800" b="0" strike="noStrike" spc="-1" dirty="0">
                  <a:solidFill>
                    <a:srgbClr val="000000"/>
                  </a:solidFill>
                  <a:latin typeface="Arial"/>
                  <a:ea typeface="Arial"/>
                </a:rPr>
                <a:t>   Deploy across multiple gates with centralized monitoring and unified database access.</a:t>
              </a:r>
              <a:endParaRPr lang="en-US" sz="28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marL="675720" indent="-225360" defTabSz="914400">
                <a:lnSpc>
                  <a:spcPts val="3359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marL="675720" lvl="2" indent="-225360" defTabSz="914400">
                <a:lnSpc>
                  <a:spcPts val="3359"/>
                </a:lnSpc>
                <a:buClr>
                  <a:srgbClr val="000000"/>
                </a:buClr>
                <a:buFont typeface="Arial"/>
                <a:buChar char="⚬"/>
                <a:tabLst>
                  <a:tab pos="0" algn="l"/>
                </a:tabLst>
              </a:pPr>
              <a:r>
                <a:rPr lang="en-US" sz="2800" b="1" strike="noStrike" spc="-1" dirty="0">
                  <a:solidFill>
                    <a:srgbClr val="000000"/>
                  </a:solidFill>
                  <a:latin typeface="Arial Bold"/>
                  <a:ea typeface="Arial Bold"/>
                </a:rPr>
                <a:t>AI Improvement :</a:t>
              </a:r>
              <a:endParaRPr lang="en-US" sz="28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marL="675720" indent="-225360" defTabSz="914400">
                <a:lnSpc>
                  <a:spcPts val="3359"/>
                </a:lnSpc>
                <a:tabLst>
                  <a:tab pos="0" algn="l"/>
                </a:tabLst>
              </a:pPr>
              <a:r>
                <a:rPr lang="en-US" sz="2800" b="0" strike="noStrike" spc="-1" dirty="0">
                  <a:solidFill>
                    <a:srgbClr val="000000"/>
                  </a:solidFill>
                  <a:latin typeface="Arial"/>
                  <a:ea typeface="Arial"/>
                </a:rPr>
                <a:t>   Enhance ML model accuracy using larger, more diverse datasets to handle poor lighting and angle variations.</a:t>
              </a:r>
              <a:endParaRPr lang="en-US" sz="28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marL="675720" indent="-225360" defTabSz="914400">
                <a:lnSpc>
                  <a:spcPts val="3359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marL="675720" lvl="2" indent="-225360" defTabSz="914400">
                <a:lnSpc>
                  <a:spcPts val="3359"/>
                </a:lnSpc>
                <a:buClr>
                  <a:srgbClr val="000000"/>
                </a:buClr>
                <a:buFont typeface="Arial"/>
                <a:buChar char="⚬"/>
                <a:tabLst>
                  <a:tab pos="0" algn="l"/>
                </a:tabLst>
              </a:pPr>
              <a:r>
                <a:rPr lang="en-US" sz="2800" b="1" strike="noStrike" spc="-1" dirty="0">
                  <a:solidFill>
                    <a:srgbClr val="000000"/>
                  </a:solidFill>
                  <a:latin typeface="Arial Bold"/>
                  <a:ea typeface="Arial Bold"/>
                </a:rPr>
                <a:t>Integration with RFID or Smart ID Systems :</a:t>
              </a:r>
              <a:endParaRPr lang="en-US" sz="28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marL="675720" indent="-225360" defTabSz="914400">
                <a:lnSpc>
                  <a:spcPts val="3359"/>
                </a:lnSpc>
                <a:tabLst>
                  <a:tab pos="0" algn="l"/>
                </a:tabLst>
              </a:pPr>
              <a:r>
                <a:rPr lang="en-US" sz="2800" b="0" strike="noStrike" spc="-1" dirty="0">
                  <a:solidFill>
                    <a:srgbClr val="000000"/>
                  </a:solidFill>
                  <a:latin typeface="Arial"/>
                  <a:ea typeface="Arial"/>
                </a:rPr>
                <a:t> Allow seamless verification by linking vehicle data with employee or student ID cards.</a:t>
              </a:r>
              <a:endParaRPr lang="en-US" sz="28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marL="675720" indent="-225360" defTabSz="914400">
                <a:lnSpc>
                  <a:spcPts val="3359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marL="675720" lvl="2" indent="-225360" defTabSz="914400">
                <a:lnSpc>
                  <a:spcPts val="3359"/>
                </a:lnSpc>
                <a:buClr>
                  <a:srgbClr val="000000"/>
                </a:buClr>
                <a:buFont typeface="Arial"/>
                <a:buChar char="⚬"/>
                <a:tabLst>
                  <a:tab pos="0" algn="l"/>
                </a:tabLst>
              </a:pPr>
              <a:r>
                <a:rPr lang="en-US" sz="2800" b="1" strike="noStrike" spc="-1" dirty="0">
                  <a:solidFill>
                    <a:srgbClr val="000000"/>
                  </a:solidFill>
                  <a:latin typeface="Arial Bold"/>
                  <a:ea typeface="Arial Bold"/>
                </a:rPr>
                <a:t>Integration with Parking Management :</a:t>
              </a:r>
              <a:endParaRPr lang="en-US" sz="28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marL="675720" indent="-225360" defTabSz="914400">
                <a:lnSpc>
                  <a:spcPts val="3359"/>
                </a:lnSpc>
                <a:tabLst>
                  <a:tab pos="0" algn="l"/>
                </a:tabLst>
              </a:pPr>
              <a:r>
                <a:rPr lang="en-US" sz="2800" b="0" strike="noStrike" spc="-1" dirty="0">
                  <a:solidFill>
                    <a:srgbClr val="000000"/>
                  </a:solidFill>
                  <a:latin typeface="Arial"/>
                  <a:ea typeface="Arial"/>
                </a:rPr>
                <a:t>   Track available parking spots and assign slots automatically based on entry.</a:t>
              </a:r>
              <a:endParaRPr lang="en-US" sz="28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marL="675720" indent="-225360" defTabSz="914400">
                <a:lnSpc>
                  <a:spcPts val="3359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marL="675720" indent="-225360" defTabSz="914400">
                <a:lnSpc>
                  <a:spcPts val="3359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84" name="Group 8"/>
          <p:cNvGrpSpPr/>
          <p:nvPr/>
        </p:nvGrpSpPr>
        <p:grpSpPr>
          <a:xfrm>
            <a:off x="-3814560" y="299520"/>
            <a:ext cx="15401880" cy="1232280"/>
            <a:chOff x="-3814560" y="299520"/>
            <a:chExt cx="15401880" cy="1232280"/>
          </a:xfrm>
        </p:grpSpPr>
        <p:sp>
          <p:nvSpPr>
            <p:cNvPr id="285" name="Freeform 9"/>
            <p:cNvSpPr/>
            <p:nvPr/>
          </p:nvSpPr>
          <p:spPr>
            <a:xfrm>
              <a:off x="-3814560" y="392400"/>
              <a:ext cx="15401880" cy="1139400"/>
            </a:xfrm>
            <a:custGeom>
              <a:avLst/>
              <a:gdLst>
                <a:gd name="textAreaLeft" fmla="*/ 0 w 15401880"/>
                <a:gd name="textAreaRight" fmla="*/ 15402960 w 15401880"/>
                <a:gd name="textAreaTop" fmla="*/ 0 h 1139400"/>
                <a:gd name="textAreaBottom" fmla="*/ 1140480 h 1139400"/>
              </a:gdLst>
              <a:ahLst/>
              <a:cxnLst/>
              <a:rect l="textAreaLeft" t="textAreaTop" r="textAreaRight" b="textAreaBottom"/>
              <a:pathLst>
                <a:path w="20537280" h="1520640">
                  <a:moveTo>
                    <a:pt x="0" y="0"/>
                  </a:moveTo>
                  <a:lnTo>
                    <a:pt x="20537280" y="0"/>
                  </a:lnTo>
                  <a:lnTo>
                    <a:pt x="20537280" y="1520640"/>
                  </a:lnTo>
                  <a:lnTo>
                    <a:pt x="0" y="152064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6" name="TextBox 10"/>
            <p:cNvSpPr/>
            <p:nvPr/>
          </p:nvSpPr>
          <p:spPr>
            <a:xfrm>
              <a:off x="-3814560" y="299520"/>
              <a:ext cx="15401880" cy="1232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noAutofit/>
            </a:bodyPr>
            <a:lstStyle/>
            <a:p>
              <a:pPr algn="ctr" defTabSz="914400">
                <a:lnSpc>
                  <a:spcPts val="7679"/>
                </a:lnSpc>
              </a:pPr>
              <a:r>
                <a:rPr lang="en-US" sz="6400" b="1" strike="noStrike" spc="-4">
                  <a:solidFill>
                    <a:srgbClr val="003A4E"/>
                  </a:solidFill>
                  <a:latin typeface="Times New Roman Bold"/>
                  <a:ea typeface="Times New Roman Bold"/>
                </a:rPr>
                <a:t>FUTURE </a:t>
              </a:r>
              <a:r>
                <a:rPr lang="en-US" sz="6400" b="1" strike="noStrike" spc="-4">
                  <a:solidFill>
                    <a:srgbClr val="E42121"/>
                  </a:solidFill>
                  <a:latin typeface="Times New Roman Bold"/>
                  <a:ea typeface="Times New Roman Bold"/>
                </a:rPr>
                <a:t>SCOPE</a:t>
              </a:r>
              <a:endParaRPr lang="en-US" sz="6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AutoShape 2"/>
          <p:cNvSpPr/>
          <p:nvPr/>
        </p:nvSpPr>
        <p:spPr>
          <a:xfrm>
            <a:off x="-487800" y="539640"/>
            <a:ext cx="19398600" cy="81360"/>
          </a:xfrm>
          <a:prstGeom prst="line">
            <a:avLst/>
          </a:prstGeom>
          <a:ln w="28575" cap="rnd">
            <a:solidFill>
              <a:srgbClr val="003A4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6360" rIns="90000" bIns="36360" anchor="t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88" name="Group 3"/>
          <p:cNvGrpSpPr/>
          <p:nvPr/>
        </p:nvGrpSpPr>
        <p:grpSpPr>
          <a:xfrm>
            <a:off x="-3751200" y="984240"/>
            <a:ext cx="15401880" cy="1232280"/>
            <a:chOff x="-3751200" y="984240"/>
            <a:chExt cx="15401880" cy="1232280"/>
          </a:xfrm>
        </p:grpSpPr>
        <p:sp>
          <p:nvSpPr>
            <p:cNvPr id="289" name="Freeform 4"/>
            <p:cNvSpPr/>
            <p:nvPr/>
          </p:nvSpPr>
          <p:spPr>
            <a:xfrm>
              <a:off x="-3751200" y="1077120"/>
              <a:ext cx="15401880" cy="1139400"/>
            </a:xfrm>
            <a:custGeom>
              <a:avLst/>
              <a:gdLst>
                <a:gd name="textAreaLeft" fmla="*/ 0 w 15401880"/>
                <a:gd name="textAreaRight" fmla="*/ 15402960 w 15401880"/>
                <a:gd name="textAreaTop" fmla="*/ 0 h 1139400"/>
                <a:gd name="textAreaBottom" fmla="*/ 1140480 h 1139400"/>
              </a:gdLst>
              <a:ahLst/>
              <a:cxnLst/>
              <a:rect l="textAreaLeft" t="textAreaTop" r="textAreaRight" b="textAreaBottom"/>
              <a:pathLst>
                <a:path w="20537280" h="1520640">
                  <a:moveTo>
                    <a:pt x="0" y="0"/>
                  </a:moveTo>
                  <a:lnTo>
                    <a:pt x="20537280" y="0"/>
                  </a:lnTo>
                  <a:lnTo>
                    <a:pt x="20537280" y="1520640"/>
                  </a:lnTo>
                  <a:lnTo>
                    <a:pt x="0" y="152064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90" name="TextBox 5"/>
            <p:cNvSpPr/>
            <p:nvPr/>
          </p:nvSpPr>
          <p:spPr>
            <a:xfrm>
              <a:off x="-3751200" y="984240"/>
              <a:ext cx="15401880" cy="1232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noAutofit/>
            </a:bodyPr>
            <a:lstStyle/>
            <a:p>
              <a:pPr algn="ctr" defTabSz="914400">
                <a:lnSpc>
                  <a:spcPts val="7679"/>
                </a:lnSpc>
              </a:pPr>
              <a:r>
                <a:rPr lang="en-US" sz="6400" b="1" strike="noStrike" spc="-4">
                  <a:solidFill>
                    <a:srgbClr val="003A4E"/>
                  </a:solidFill>
                  <a:latin typeface="Times New Roman Bold"/>
                  <a:ea typeface="Times New Roman Bold"/>
                </a:rPr>
                <a:t>CONCLUSION</a:t>
              </a:r>
              <a:endParaRPr lang="en-US" sz="6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91" name="Group 6"/>
          <p:cNvGrpSpPr/>
          <p:nvPr/>
        </p:nvGrpSpPr>
        <p:grpSpPr>
          <a:xfrm>
            <a:off x="912960" y="3474000"/>
            <a:ext cx="16456680" cy="2922120"/>
            <a:chOff x="912960" y="3474000"/>
            <a:chExt cx="16456680" cy="2922120"/>
          </a:xfrm>
        </p:grpSpPr>
        <p:sp>
          <p:nvSpPr>
            <p:cNvPr id="292" name="Freeform 7"/>
            <p:cNvSpPr/>
            <p:nvPr/>
          </p:nvSpPr>
          <p:spPr>
            <a:xfrm>
              <a:off x="912960" y="3659760"/>
              <a:ext cx="16456680" cy="2736360"/>
            </a:xfrm>
            <a:custGeom>
              <a:avLst/>
              <a:gdLst>
                <a:gd name="textAreaLeft" fmla="*/ 0 w 16456680"/>
                <a:gd name="textAreaRight" fmla="*/ 16457760 w 16456680"/>
                <a:gd name="textAreaTop" fmla="*/ 0 h 2736360"/>
                <a:gd name="textAreaBottom" fmla="*/ 2737440 h 2736360"/>
              </a:gdLst>
              <a:ahLst/>
              <a:cxnLst/>
              <a:rect l="textAreaLeft" t="textAreaTop" r="textAreaRight" b="textAreaBottom"/>
              <a:pathLst>
                <a:path w="21943681" h="3649920">
                  <a:moveTo>
                    <a:pt x="0" y="0"/>
                  </a:moveTo>
                  <a:lnTo>
                    <a:pt x="21943681" y="0"/>
                  </a:lnTo>
                  <a:lnTo>
                    <a:pt x="21943681" y="3649920"/>
                  </a:lnTo>
                  <a:lnTo>
                    <a:pt x="0" y="364992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93" name="TextBox 8"/>
            <p:cNvSpPr/>
            <p:nvPr/>
          </p:nvSpPr>
          <p:spPr>
            <a:xfrm>
              <a:off x="912960" y="3474000"/>
              <a:ext cx="16456680" cy="2922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algn="just" defTabSz="914400">
                <a:lnSpc>
                  <a:spcPts val="5760"/>
                </a:lnSpc>
              </a:pPr>
              <a:r>
                <a:rPr lang="en-US" sz="3200" b="0" strike="noStrike" spc="-4" dirty="0" err="1">
                  <a:solidFill>
                    <a:srgbClr val="000000"/>
                  </a:solidFill>
                  <a:latin typeface="Times New Roman"/>
                  <a:ea typeface="Times New Roman"/>
                </a:rPr>
                <a:t>AutoLog</a:t>
              </a:r>
              <a:r>
                <a:rPr lang="en-US" sz="3200" b="0" strike="noStrike" spc="-4" dirty="0">
                  <a:solidFill>
                    <a:srgbClr val="000000"/>
                  </a:solidFill>
                  <a:latin typeface="Times New Roman"/>
                  <a:ea typeface="Times New Roman"/>
                </a:rPr>
                <a:t> bridges the gap between traditional manual systems and modern smart parking solutions. By leveraging AI and cloud integration, it provides a reliable, scalable, and accurate system that enhances operational efficiency and user experience. It lays the foundation for future smart city traffic and parking automation.</a:t>
              </a:r>
              <a:endParaRPr lang="en-US" sz="32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94" name="Freeform 9"/>
          <p:cNvSpPr/>
          <p:nvPr/>
        </p:nvSpPr>
        <p:spPr>
          <a:xfrm>
            <a:off x="15091200" y="414720"/>
            <a:ext cx="2556360" cy="2736360"/>
          </a:xfrm>
          <a:custGeom>
            <a:avLst/>
            <a:gdLst>
              <a:gd name="textAreaLeft" fmla="*/ 0 w 2556360"/>
              <a:gd name="textAreaRight" fmla="*/ 2557440 w 2556360"/>
              <a:gd name="textAreaTop" fmla="*/ 0 h 2736360"/>
              <a:gd name="textAreaBottom" fmla="*/ 2737440 h 2736360"/>
            </a:gdLst>
            <a:ahLst/>
            <a:cxnLst/>
            <a:rect l="textAreaLeft" t="textAreaTop" r="textAreaRight" b="textAreaBottom"/>
            <a:pathLst>
              <a:path w="2557440" h="2737440">
                <a:moveTo>
                  <a:pt x="0" y="0"/>
                </a:moveTo>
                <a:lnTo>
                  <a:pt x="2557440" y="0"/>
                </a:lnTo>
                <a:lnTo>
                  <a:pt x="2557440" y="2737440"/>
                </a:lnTo>
                <a:lnTo>
                  <a:pt x="0" y="273744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Freeform 2"/>
          <p:cNvSpPr/>
          <p:nvPr/>
        </p:nvSpPr>
        <p:spPr>
          <a:xfrm>
            <a:off x="15874560" y="514080"/>
            <a:ext cx="1940760" cy="947880"/>
          </a:xfrm>
          <a:custGeom>
            <a:avLst/>
            <a:gdLst>
              <a:gd name="textAreaLeft" fmla="*/ 0 w 1940760"/>
              <a:gd name="textAreaRight" fmla="*/ 1941840 w 1940760"/>
              <a:gd name="textAreaTop" fmla="*/ 0 h 947880"/>
              <a:gd name="textAreaBottom" fmla="*/ 948960 h 947880"/>
            </a:gdLst>
            <a:ahLst/>
            <a:cxnLst/>
            <a:rect l="textAreaLeft" t="textAreaTop" r="textAreaRight" b="textAreaBottom"/>
            <a:pathLst>
              <a:path w="1941840" h="948960">
                <a:moveTo>
                  <a:pt x="0" y="0"/>
                </a:moveTo>
                <a:lnTo>
                  <a:pt x="1941840" y="0"/>
                </a:lnTo>
                <a:lnTo>
                  <a:pt x="1941840" y="948960"/>
                </a:lnTo>
                <a:lnTo>
                  <a:pt x="0" y="94896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AutoShape 3"/>
          <p:cNvSpPr/>
          <p:nvPr/>
        </p:nvSpPr>
        <p:spPr>
          <a:xfrm>
            <a:off x="-50400" y="1875240"/>
            <a:ext cx="4391280" cy="81360"/>
          </a:xfrm>
          <a:prstGeom prst="line">
            <a:avLst/>
          </a:prstGeom>
          <a:ln w="28575" cap="rnd">
            <a:solidFill>
              <a:srgbClr val="003A4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6360" rIns="90000" bIns="36360" anchor="t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AutoShape 4"/>
          <p:cNvSpPr/>
          <p:nvPr/>
        </p:nvSpPr>
        <p:spPr>
          <a:xfrm>
            <a:off x="13958280" y="1875240"/>
            <a:ext cx="4392720" cy="81360"/>
          </a:xfrm>
          <a:prstGeom prst="line">
            <a:avLst/>
          </a:prstGeom>
          <a:ln w="28575" cap="rnd">
            <a:solidFill>
              <a:srgbClr val="003A4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6360" rIns="90000" bIns="36360" anchor="t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98" name="Group 5"/>
          <p:cNvGrpSpPr/>
          <p:nvPr/>
        </p:nvGrpSpPr>
        <p:grpSpPr>
          <a:xfrm>
            <a:off x="6002640" y="7210800"/>
            <a:ext cx="13428360" cy="2616840"/>
            <a:chOff x="6002640" y="7210800"/>
            <a:chExt cx="13428360" cy="2616840"/>
          </a:xfrm>
        </p:grpSpPr>
        <p:sp>
          <p:nvSpPr>
            <p:cNvPr id="299" name="Freeform 6"/>
            <p:cNvSpPr/>
            <p:nvPr/>
          </p:nvSpPr>
          <p:spPr>
            <a:xfrm>
              <a:off x="6002640" y="7382160"/>
              <a:ext cx="13428360" cy="2445480"/>
            </a:xfrm>
            <a:custGeom>
              <a:avLst/>
              <a:gdLst>
                <a:gd name="textAreaLeft" fmla="*/ 0 w 13428360"/>
                <a:gd name="textAreaRight" fmla="*/ 13429440 w 13428360"/>
                <a:gd name="textAreaTop" fmla="*/ 0 h 2445480"/>
                <a:gd name="textAreaBottom" fmla="*/ 2446560 h 2445480"/>
              </a:gdLst>
              <a:ahLst/>
              <a:cxnLst/>
              <a:rect l="textAreaLeft" t="textAreaTop" r="textAreaRight" b="textAreaBottom"/>
              <a:pathLst>
                <a:path w="17905919" h="3262080">
                  <a:moveTo>
                    <a:pt x="0" y="0"/>
                  </a:moveTo>
                  <a:lnTo>
                    <a:pt x="17905919" y="0"/>
                  </a:lnTo>
                  <a:lnTo>
                    <a:pt x="17905919" y="3262080"/>
                  </a:lnTo>
                  <a:lnTo>
                    <a:pt x="0" y="326208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0" name="TextBox 7"/>
            <p:cNvSpPr/>
            <p:nvPr/>
          </p:nvSpPr>
          <p:spPr>
            <a:xfrm>
              <a:off x="6002640" y="7210800"/>
              <a:ext cx="13428360" cy="2616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defTabSz="914400">
                <a:lnSpc>
                  <a:spcPts val="14159"/>
                </a:lnSpc>
              </a:pPr>
              <a:r>
                <a:rPr lang="en-US" sz="11800" b="1" strike="noStrike" spc="-1">
                  <a:solidFill>
                    <a:srgbClr val="003A4E"/>
                  </a:solidFill>
                  <a:latin typeface="Times New Roman Bold"/>
                  <a:ea typeface="Times New Roman Bold"/>
                </a:rPr>
                <a:t>THANK </a:t>
              </a:r>
              <a:r>
                <a:rPr lang="en-US" sz="11800" b="1" strike="noStrike" spc="-1">
                  <a:solidFill>
                    <a:srgbClr val="E42121"/>
                  </a:solidFill>
                  <a:latin typeface="Times New Roman Bold"/>
                  <a:ea typeface="Times New Roman Bold"/>
                </a:rPr>
                <a:t>YOU</a:t>
              </a:r>
              <a:r>
                <a:rPr lang="en-US" sz="11800" b="1" strike="noStrike" spc="-1">
                  <a:solidFill>
                    <a:srgbClr val="003A4E"/>
                  </a:solidFill>
                  <a:latin typeface="Times New Roman Bold"/>
                  <a:ea typeface="Times New Roman Bold"/>
                </a:rPr>
                <a:t>...</a:t>
              </a:r>
              <a:endParaRPr lang="en-US" sz="11800" b="0" strike="noStrike" spc="-1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ts val="14159"/>
                </a:lnSpc>
              </a:pP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01" name="Freeform 8"/>
          <p:cNvSpPr/>
          <p:nvPr/>
        </p:nvSpPr>
        <p:spPr>
          <a:xfrm>
            <a:off x="5486400" y="3482280"/>
            <a:ext cx="7314120" cy="2539440"/>
          </a:xfrm>
          <a:custGeom>
            <a:avLst/>
            <a:gdLst>
              <a:gd name="textAreaLeft" fmla="*/ 0 w 7314120"/>
              <a:gd name="textAreaRight" fmla="*/ 7315200 w 7314120"/>
              <a:gd name="textAreaTop" fmla="*/ 0 h 2539440"/>
              <a:gd name="textAreaBottom" fmla="*/ 2540520 h 2539440"/>
            </a:gdLst>
            <a:ahLst/>
            <a:cxnLst/>
            <a:rect l="textAreaLeft" t="textAreaTop" r="textAreaRight" b="textAreaBottom"/>
            <a:pathLst>
              <a:path w="7315200" h="2540369">
                <a:moveTo>
                  <a:pt x="0" y="0"/>
                </a:moveTo>
                <a:lnTo>
                  <a:pt x="7315200" y="0"/>
                </a:lnTo>
                <a:lnTo>
                  <a:pt x="7315200" y="2540369"/>
                </a:lnTo>
                <a:lnTo>
                  <a:pt x="0" y="254036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6" dur="1000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" dur="1000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 additive="repl">
                                        <p:cTn id="8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Video 3">
            <a:hlinkClick r:id="rId2" highlightClick="1"/>
            <a:extLst>
              <a:ext uri="{FF2B5EF4-FFF2-40B4-BE49-F238E27FC236}">
                <a16:creationId xmlns:a16="http://schemas.microsoft.com/office/drawing/2014/main" id="{781D5F69-2FB3-4A12-AEA1-0257135FEE74}"/>
              </a:ext>
            </a:extLst>
          </p:cNvPr>
          <p:cNvSpPr/>
          <p:nvPr/>
        </p:nvSpPr>
        <p:spPr>
          <a:xfrm>
            <a:off x="7343775" y="4400549"/>
            <a:ext cx="2100263" cy="1814513"/>
          </a:xfrm>
          <a:prstGeom prst="actionButtonMovie">
            <a:avLst/>
          </a:prstGeom>
          <a:solidFill>
            <a:schemeClr val="bg1">
              <a:lumMod val="75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3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2"/>
          <p:cNvGrpSpPr/>
          <p:nvPr/>
        </p:nvGrpSpPr>
        <p:grpSpPr>
          <a:xfrm>
            <a:off x="914400" y="410400"/>
            <a:ext cx="16453080" cy="1711800"/>
            <a:chOff x="914400" y="410400"/>
            <a:chExt cx="16453080" cy="1711800"/>
          </a:xfrm>
        </p:grpSpPr>
        <p:sp>
          <p:nvSpPr>
            <p:cNvPr id="52" name="Freeform 3"/>
            <p:cNvSpPr/>
            <p:nvPr/>
          </p:nvSpPr>
          <p:spPr>
            <a:xfrm>
              <a:off x="914400" y="410400"/>
              <a:ext cx="16453080" cy="1711800"/>
            </a:xfrm>
            <a:custGeom>
              <a:avLst/>
              <a:gdLst>
                <a:gd name="textAreaLeft" fmla="*/ 0 w 16453080"/>
                <a:gd name="textAreaRight" fmla="*/ 16454160 w 16453080"/>
                <a:gd name="textAreaTop" fmla="*/ 0 h 1711800"/>
                <a:gd name="textAreaBottom" fmla="*/ 1712880 h 1711800"/>
              </a:gdLst>
              <a:ahLst/>
              <a:cxnLst/>
              <a:rect l="textAreaLeft" t="textAreaTop" r="textAreaRight" b="textAreaBottom"/>
              <a:pathLst>
                <a:path w="21938879" h="2283840">
                  <a:moveTo>
                    <a:pt x="0" y="0"/>
                  </a:moveTo>
                  <a:lnTo>
                    <a:pt x="21938879" y="0"/>
                  </a:lnTo>
                  <a:lnTo>
                    <a:pt x="21938879" y="2283840"/>
                  </a:lnTo>
                  <a:lnTo>
                    <a:pt x="0" y="228384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3" name="TextBox 4"/>
            <p:cNvSpPr/>
            <p:nvPr/>
          </p:nvSpPr>
          <p:spPr>
            <a:xfrm>
              <a:off x="914400" y="410400"/>
              <a:ext cx="16453080" cy="1711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noAutofit/>
            </a:bodyPr>
            <a:lstStyle/>
            <a:p>
              <a:pPr algn="ctr" defTabSz="914400">
                <a:lnSpc>
                  <a:spcPts val="6959"/>
                </a:lnSpc>
              </a:pPr>
              <a:r>
                <a:rPr lang="en-US" sz="5800" b="1" strike="noStrike" spc="-4">
                  <a:solidFill>
                    <a:srgbClr val="000000"/>
                  </a:solidFill>
                  <a:latin typeface="Antonio Bold"/>
                  <a:ea typeface="Antonio Bold"/>
                </a:rPr>
                <a:t>Project </a:t>
              </a:r>
              <a:r>
                <a:rPr lang="en-US" sz="5800" b="1" strike="noStrike" spc="-4">
                  <a:solidFill>
                    <a:srgbClr val="E42121"/>
                  </a:solidFill>
                  <a:latin typeface="Antonio Bold"/>
                  <a:ea typeface="Antonio Bold"/>
                </a:rPr>
                <a:t>Team</a:t>
              </a:r>
              <a:endParaRPr lang="en-US" sz="5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4" name="Freeform 5"/>
          <p:cNvSpPr/>
          <p:nvPr/>
        </p:nvSpPr>
        <p:spPr>
          <a:xfrm>
            <a:off x="2347920" y="1929600"/>
            <a:ext cx="1701360" cy="2250000"/>
          </a:xfrm>
          <a:custGeom>
            <a:avLst/>
            <a:gdLst>
              <a:gd name="textAreaLeft" fmla="*/ 0 w 1701360"/>
              <a:gd name="textAreaRight" fmla="*/ 1702440 w 1701360"/>
              <a:gd name="textAreaTop" fmla="*/ 0 h 2250000"/>
              <a:gd name="textAreaBottom" fmla="*/ 2251080 h 2250000"/>
            </a:gdLst>
            <a:ahLst/>
            <a:cxnLst/>
            <a:rect l="textAreaLeft" t="textAreaTop" r="textAreaRight" b="textAreaBottom"/>
            <a:pathLst>
              <a:path w="1702613" h="2251051">
                <a:moveTo>
                  <a:pt x="0" y="0"/>
                </a:moveTo>
                <a:lnTo>
                  <a:pt x="1702613" y="0"/>
                </a:lnTo>
                <a:lnTo>
                  <a:pt x="1702613" y="2251051"/>
                </a:lnTo>
                <a:lnTo>
                  <a:pt x="0" y="225105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Freeform 6"/>
          <p:cNvSpPr/>
          <p:nvPr/>
        </p:nvSpPr>
        <p:spPr>
          <a:xfrm>
            <a:off x="14252400" y="3693240"/>
            <a:ext cx="1701360" cy="2250000"/>
          </a:xfrm>
          <a:custGeom>
            <a:avLst/>
            <a:gdLst>
              <a:gd name="textAreaLeft" fmla="*/ 0 w 1701360"/>
              <a:gd name="textAreaRight" fmla="*/ 1702440 w 1701360"/>
              <a:gd name="textAreaTop" fmla="*/ 0 h 2250000"/>
              <a:gd name="textAreaBottom" fmla="*/ 2251080 h 2250000"/>
            </a:gdLst>
            <a:ahLst/>
            <a:cxnLst/>
            <a:rect l="textAreaLeft" t="textAreaTop" r="textAreaRight" b="textAreaBottom"/>
            <a:pathLst>
              <a:path w="1702613" h="2251051">
                <a:moveTo>
                  <a:pt x="0" y="0"/>
                </a:moveTo>
                <a:lnTo>
                  <a:pt x="1702613" y="0"/>
                </a:lnTo>
                <a:lnTo>
                  <a:pt x="1702613" y="2251050"/>
                </a:lnTo>
                <a:lnTo>
                  <a:pt x="0" y="225105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TextBox 7"/>
          <p:cNvSpPr/>
          <p:nvPr/>
        </p:nvSpPr>
        <p:spPr>
          <a:xfrm>
            <a:off x="4050360" y="2655720"/>
            <a:ext cx="5627160" cy="68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ts val="5400"/>
              </a:lnSpc>
            </a:pPr>
            <a:r>
              <a:rPr lang="en-US" sz="4500" b="1" strike="noStrike" spc="-4">
                <a:solidFill>
                  <a:srgbClr val="000000"/>
                </a:solidFill>
                <a:latin typeface="Antonio Bold"/>
                <a:ea typeface="Antonio Bold"/>
              </a:rPr>
              <a:t>Sujal Jamsandekar</a:t>
            </a:r>
            <a:endParaRPr lang="en-US" sz="4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TextBox 8"/>
          <p:cNvSpPr/>
          <p:nvPr/>
        </p:nvSpPr>
        <p:spPr>
          <a:xfrm>
            <a:off x="9541080" y="5072760"/>
            <a:ext cx="4103280" cy="47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ts val="3719"/>
              </a:lnSpc>
            </a:pPr>
            <a:r>
              <a:rPr lang="en-US" sz="3100" b="0" strike="noStrike" spc="-1">
                <a:solidFill>
                  <a:srgbClr val="000000"/>
                </a:solidFill>
                <a:latin typeface="Antonio"/>
                <a:ea typeface="Antonio"/>
              </a:rPr>
              <a:t>LLM Model Engineer</a:t>
            </a:r>
            <a:endParaRPr lang="en-US" sz="3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TextBox 9"/>
          <p:cNvSpPr/>
          <p:nvPr/>
        </p:nvSpPr>
        <p:spPr>
          <a:xfrm>
            <a:off x="9151200" y="4180680"/>
            <a:ext cx="488376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ts val="5040"/>
              </a:lnSpc>
            </a:pPr>
            <a:r>
              <a:rPr lang="en-US" sz="4200" b="1" strike="noStrike" spc="-1">
                <a:solidFill>
                  <a:srgbClr val="000000"/>
                </a:solidFill>
                <a:latin typeface="Antonio Bold"/>
                <a:ea typeface="Antonio Bold"/>
              </a:rPr>
              <a:t>Ashutosh Jarag</a:t>
            </a:r>
            <a:endParaRPr lang="en-US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TextBox 10"/>
          <p:cNvSpPr/>
          <p:nvPr/>
        </p:nvSpPr>
        <p:spPr>
          <a:xfrm>
            <a:off x="4812480" y="3560400"/>
            <a:ext cx="4103280" cy="47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ts val="3719"/>
              </a:lnSpc>
            </a:pPr>
            <a:r>
              <a:rPr lang="en-US" sz="3100" b="0" strike="noStrike" spc="-1">
                <a:solidFill>
                  <a:srgbClr val="000000"/>
                </a:solidFill>
                <a:latin typeface="Antonio"/>
                <a:ea typeface="Antonio"/>
              </a:rPr>
              <a:t>Front End Developer</a:t>
            </a:r>
            <a:endParaRPr lang="en-US" sz="3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TextBox 11"/>
          <p:cNvSpPr/>
          <p:nvPr/>
        </p:nvSpPr>
        <p:spPr>
          <a:xfrm>
            <a:off x="4050360" y="6807240"/>
            <a:ext cx="444996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ts val="5040"/>
              </a:lnSpc>
            </a:pPr>
            <a:r>
              <a:rPr lang="en-US" sz="4200" b="1" strike="noStrike" spc="-1">
                <a:solidFill>
                  <a:srgbClr val="000000"/>
                </a:solidFill>
                <a:latin typeface="Antonio Bold"/>
                <a:ea typeface="Antonio Bold"/>
              </a:rPr>
              <a:t>Aditya Khadke</a:t>
            </a:r>
            <a:endParaRPr lang="en-US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TextBox 12"/>
          <p:cNvSpPr/>
          <p:nvPr/>
        </p:nvSpPr>
        <p:spPr>
          <a:xfrm>
            <a:off x="9367920" y="7912440"/>
            <a:ext cx="444996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ts val="5040"/>
              </a:lnSpc>
            </a:pPr>
            <a:r>
              <a:rPr lang="en-US" sz="4200" b="1" strike="noStrike" spc="-1">
                <a:solidFill>
                  <a:srgbClr val="000000"/>
                </a:solidFill>
                <a:latin typeface="Antonio Bold"/>
                <a:ea typeface="Antonio Bold"/>
              </a:rPr>
              <a:t>Aniket Mali</a:t>
            </a:r>
            <a:endParaRPr lang="en-US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TextBox 13"/>
          <p:cNvSpPr/>
          <p:nvPr/>
        </p:nvSpPr>
        <p:spPr>
          <a:xfrm>
            <a:off x="4223880" y="7764480"/>
            <a:ext cx="4103280" cy="47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ts val="3719"/>
              </a:lnSpc>
            </a:pPr>
            <a:r>
              <a:rPr lang="en-US" sz="3100" b="0" strike="noStrike" spc="-1">
                <a:solidFill>
                  <a:srgbClr val="000000"/>
                </a:solidFill>
                <a:latin typeface="Antonio"/>
                <a:ea typeface="Antonio"/>
              </a:rPr>
              <a:t>Database Engineer</a:t>
            </a:r>
            <a:endParaRPr lang="en-US" sz="3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TextBox 14"/>
          <p:cNvSpPr/>
          <p:nvPr/>
        </p:nvSpPr>
        <p:spPr>
          <a:xfrm>
            <a:off x="9541080" y="8791560"/>
            <a:ext cx="4103280" cy="47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ts val="3719"/>
              </a:lnSpc>
            </a:pPr>
            <a:r>
              <a:rPr lang="en-US" sz="3100" b="0" strike="noStrike" spc="-1">
                <a:solidFill>
                  <a:srgbClr val="000000"/>
                </a:solidFill>
                <a:latin typeface="Antonio"/>
                <a:ea typeface="Antonio"/>
              </a:rPr>
              <a:t>Back End Developer</a:t>
            </a:r>
            <a:endParaRPr lang="en-US" sz="3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Freeform 15"/>
          <p:cNvSpPr/>
          <p:nvPr/>
        </p:nvSpPr>
        <p:spPr>
          <a:xfrm>
            <a:off x="2347920" y="6431760"/>
            <a:ext cx="1701360" cy="2250000"/>
          </a:xfrm>
          <a:custGeom>
            <a:avLst/>
            <a:gdLst>
              <a:gd name="textAreaLeft" fmla="*/ 0 w 1701360"/>
              <a:gd name="textAreaRight" fmla="*/ 1702440 w 1701360"/>
              <a:gd name="textAreaTop" fmla="*/ 0 h 2250000"/>
              <a:gd name="textAreaBottom" fmla="*/ 2251080 h 2250000"/>
            </a:gdLst>
            <a:ahLst/>
            <a:cxnLst/>
            <a:rect l="textAreaLeft" t="textAreaTop" r="textAreaRight" b="textAreaBottom"/>
            <a:pathLst>
              <a:path w="1702613" h="2251051">
                <a:moveTo>
                  <a:pt x="0" y="0"/>
                </a:moveTo>
                <a:lnTo>
                  <a:pt x="1702613" y="0"/>
                </a:lnTo>
                <a:lnTo>
                  <a:pt x="1702613" y="2251050"/>
                </a:lnTo>
                <a:lnTo>
                  <a:pt x="0" y="225105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Freeform 16"/>
          <p:cNvSpPr/>
          <p:nvPr/>
        </p:nvSpPr>
        <p:spPr>
          <a:xfrm>
            <a:off x="14252400" y="7666200"/>
            <a:ext cx="1701360" cy="2250000"/>
          </a:xfrm>
          <a:custGeom>
            <a:avLst/>
            <a:gdLst>
              <a:gd name="textAreaLeft" fmla="*/ 0 w 1701360"/>
              <a:gd name="textAreaRight" fmla="*/ 1702440 w 1701360"/>
              <a:gd name="textAreaTop" fmla="*/ 0 h 2250000"/>
              <a:gd name="textAreaBottom" fmla="*/ 2251080 h 2250000"/>
            </a:gdLst>
            <a:ahLst/>
            <a:cxnLst/>
            <a:rect l="textAreaLeft" t="textAreaTop" r="textAreaRight" b="textAreaBottom"/>
            <a:pathLst>
              <a:path w="1702613" h="2251051">
                <a:moveTo>
                  <a:pt x="0" y="0"/>
                </a:moveTo>
                <a:lnTo>
                  <a:pt x="1702613" y="0"/>
                </a:lnTo>
                <a:lnTo>
                  <a:pt x="1702613" y="2251050"/>
                </a:lnTo>
                <a:lnTo>
                  <a:pt x="0" y="225105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2"/>
          <p:cNvGrpSpPr/>
          <p:nvPr/>
        </p:nvGrpSpPr>
        <p:grpSpPr>
          <a:xfrm>
            <a:off x="504000" y="5453640"/>
            <a:ext cx="17320680" cy="4415760"/>
            <a:chOff x="504000" y="5453640"/>
            <a:chExt cx="17320680" cy="4415760"/>
          </a:xfrm>
        </p:grpSpPr>
        <p:sp>
          <p:nvSpPr>
            <p:cNvPr id="67" name="Freeform 3"/>
            <p:cNvSpPr/>
            <p:nvPr/>
          </p:nvSpPr>
          <p:spPr>
            <a:xfrm>
              <a:off x="504000" y="5596560"/>
              <a:ext cx="17320680" cy="4272840"/>
            </a:xfrm>
            <a:custGeom>
              <a:avLst/>
              <a:gdLst>
                <a:gd name="textAreaLeft" fmla="*/ 0 w 17320680"/>
                <a:gd name="textAreaRight" fmla="*/ 17321760 w 17320680"/>
                <a:gd name="textAreaTop" fmla="*/ 0 h 4272840"/>
                <a:gd name="textAreaBottom" fmla="*/ 4273920 h 4272840"/>
              </a:gdLst>
              <a:ahLst/>
              <a:cxnLst/>
              <a:rect l="textAreaLeft" t="textAreaTop" r="textAreaRight" b="textAreaBottom"/>
              <a:pathLst>
                <a:path w="23095680" h="5698560">
                  <a:moveTo>
                    <a:pt x="0" y="0"/>
                  </a:moveTo>
                  <a:lnTo>
                    <a:pt x="23095680" y="0"/>
                  </a:lnTo>
                  <a:lnTo>
                    <a:pt x="23095680" y="5698560"/>
                  </a:lnTo>
                  <a:lnTo>
                    <a:pt x="0" y="569856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" name="TextBox 4"/>
            <p:cNvSpPr/>
            <p:nvPr/>
          </p:nvSpPr>
          <p:spPr>
            <a:xfrm>
              <a:off x="504000" y="5453640"/>
              <a:ext cx="17320680" cy="4415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noAutofit/>
            </a:bodyPr>
            <a:lstStyle/>
            <a:p>
              <a:pPr defTabSz="914400">
                <a:lnSpc>
                  <a:spcPts val="11520"/>
                </a:lnSpc>
              </a:pPr>
              <a:r>
                <a:rPr lang="en-US" sz="9600" b="1" strike="noStrike" spc="-4">
                  <a:solidFill>
                    <a:srgbClr val="202A41"/>
                  </a:solidFill>
                  <a:latin typeface="Times New Roman Bold"/>
                  <a:ea typeface="Times New Roman Bold"/>
                </a:rPr>
                <a:t>AutoLog: Vehicle Identification and Logging</a:t>
              </a:r>
              <a:endParaRPr lang="en-US" sz="9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9" name="AutoShape 5"/>
          <p:cNvSpPr/>
          <p:nvPr/>
        </p:nvSpPr>
        <p:spPr>
          <a:xfrm>
            <a:off x="-599400" y="5194440"/>
            <a:ext cx="19398600" cy="81360"/>
          </a:xfrm>
          <a:prstGeom prst="line">
            <a:avLst/>
          </a:prstGeom>
          <a:ln w="28575" cap="rnd">
            <a:solidFill>
              <a:srgbClr val="003A4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6360" rIns="90000" bIns="36360" anchor="t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AutoShape 6"/>
          <p:cNvSpPr/>
          <p:nvPr/>
        </p:nvSpPr>
        <p:spPr>
          <a:xfrm>
            <a:off x="16714440" y="-531360"/>
            <a:ext cx="2481840" cy="5807160"/>
          </a:xfrm>
          <a:prstGeom prst="line">
            <a:avLst/>
          </a:prstGeom>
          <a:ln w="28575" cap="rnd">
            <a:solidFill>
              <a:srgbClr val="003A4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AutoShape 7"/>
          <p:cNvSpPr/>
          <p:nvPr/>
        </p:nvSpPr>
        <p:spPr>
          <a:xfrm>
            <a:off x="12308040" y="-531360"/>
            <a:ext cx="2481840" cy="5807160"/>
          </a:xfrm>
          <a:prstGeom prst="line">
            <a:avLst/>
          </a:prstGeom>
          <a:ln w="28575" cap="rnd">
            <a:solidFill>
              <a:srgbClr val="003A4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AutoShape 8"/>
          <p:cNvSpPr/>
          <p:nvPr/>
        </p:nvSpPr>
        <p:spPr>
          <a:xfrm>
            <a:off x="7902360" y="-531360"/>
            <a:ext cx="2481840" cy="5807160"/>
          </a:xfrm>
          <a:prstGeom prst="line">
            <a:avLst/>
          </a:prstGeom>
          <a:ln w="28575" cap="rnd">
            <a:solidFill>
              <a:srgbClr val="003A4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AutoShape 9"/>
          <p:cNvSpPr/>
          <p:nvPr/>
        </p:nvSpPr>
        <p:spPr>
          <a:xfrm>
            <a:off x="3496680" y="-531360"/>
            <a:ext cx="2481840" cy="5807160"/>
          </a:xfrm>
          <a:prstGeom prst="line">
            <a:avLst/>
          </a:prstGeom>
          <a:ln w="28575" cap="rnd">
            <a:solidFill>
              <a:srgbClr val="003A4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AutoShape 10"/>
          <p:cNvSpPr/>
          <p:nvPr/>
        </p:nvSpPr>
        <p:spPr>
          <a:xfrm>
            <a:off x="-907200" y="-531360"/>
            <a:ext cx="2480040" cy="5807160"/>
          </a:xfrm>
          <a:prstGeom prst="line">
            <a:avLst/>
          </a:prstGeom>
          <a:ln w="28575" cap="rnd">
            <a:solidFill>
              <a:srgbClr val="003A4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Freeform 11"/>
          <p:cNvSpPr/>
          <p:nvPr/>
        </p:nvSpPr>
        <p:spPr>
          <a:xfrm>
            <a:off x="13618440" y="-448920"/>
            <a:ext cx="4205160" cy="5259960"/>
          </a:xfrm>
          <a:custGeom>
            <a:avLst/>
            <a:gdLst>
              <a:gd name="textAreaLeft" fmla="*/ 0 w 4205160"/>
              <a:gd name="textAreaRight" fmla="*/ 4206240 w 4205160"/>
              <a:gd name="textAreaTop" fmla="*/ 0 h 5259960"/>
              <a:gd name="textAreaBottom" fmla="*/ 5261040 h 5259960"/>
            </a:gdLst>
            <a:ahLst/>
            <a:cxnLst/>
            <a:rect l="textAreaLeft" t="textAreaTop" r="textAreaRight" b="textAreaBottom"/>
            <a:pathLst>
              <a:path w="4206332" h="5261018">
                <a:moveTo>
                  <a:pt x="0" y="0"/>
                </a:moveTo>
                <a:lnTo>
                  <a:pt x="4206333" y="0"/>
                </a:lnTo>
                <a:lnTo>
                  <a:pt x="4206333" y="5261018"/>
                </a:lnTo>
                <a:lnTo>
                  <a:pt x="0" y="526101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Freeform 12"/>
          <p:cNvSpPr/>
          <p:nvPr/>
        </p:nvSpPr>
        <p:spPr>
          <a:xfrm>
            <a:off x="9473400" y="-720"/>
            <a:ext cx="3827880" cy="4698000"/>
          </a:xfrm>
          <a:custGeom>
            <a:avLst/>
            <a:gdLst>
              <a:gd name="textAreaLeft" fmla="*/ 0 w 3827880"/>
              <a:gd name="textAreaRight" fmla="*/ 3828960 w 3827880"/>
              <a:gd name="textAreaTop" fmla="*/ 0 h 4698000"/>
              <a:gd name="textAreaBottom" fmla="*/ 4699080 h 4698000"/>
            </a:gdLst>
            <a:ahLst/>
            <a:cxnLst/>
            <a:rect l="textAreaLeft" t="textAreaTop" r="textAreaRight" b="textAreaBottom"/>
            <a:pathLst>
              <a:path w="3829054" h="4699072">
                <a:moveTo>
                  <a:pt x="0" y="0"/>
                </a:moveTo>
                <a:lnTo>
                  <a:pt x="3829054" y="0"/>
                </a:lnTo>
                <a:lnTo>
                  <a:pt x="3829054" y="4699072"/>
                </a:lnTo>
                <a:lnTo>
                  <a:pt x="0" y="469907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Freeform 13"/>
          <p:cNvSpPr/>
          <p:nvPr/>
        </p:nvSpPr>
        <p:spPr>
          <a:xfrm>
            <a:off x="663840" y="-2880"/>
            <a:ext cx="3829320" cy="4890600"/>
          </a:xfrm>
          <a:custGeom>
            <a:avLst/>
            <a:gdLst>
              <a:gd name="textAreaLeft" fmla="*/ 0 w 3829320"/>
              <a:gd name="textAreaRight" fmla="*/ 3830400 w 3829320"/>
              <a:gd name="textAreaTop" fmla="*/ 0 h 4890600"/>
              <a:gd name="textAreaBottom" fmla="*/ 4891680 h 4890600"/>
            </a:gdLst>
            <a:ahLst/>
            <a:cxnLst/>
            <a:rect l="textAreaLeft" t="textAreaTop" r="textAreaRight" b="textAreaBottom"/>
            <a:pathLst>
              <a:path w="3830280" h="4891557">
                <a:moveTo>
                  <a:pt x="0" y="0"/>
                </a:moveTo>
                <a:lnTo>
                  <a:pt x="3830280" y="0"/>
                </a:lnTo>
                <a:lnTo>
                  <a:pt x="3830280" y="4891557"/>
                </a:lnTo>
                <a:lnTo>
                  <a:pt x="0" y="489155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AutoShape 14"/>
          <p:cNvSpPr/>
          <p:nvPr/>
        </p:nvSpPr>
        <p:spPr>
          <a:xfrm>
            <a:off x="14569920" y="7705080"/>
            <a:ext cx="1659960" cy="81360"/>
          </a:xfrm>
          <a:prstGeom prst="line">
            <a:avLst/>
          </a:prstGeom>
          <a:ln w="28575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6360" rIns="90000" bIns="36360" anchor="t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9" name="Group 15"/>
          <p:cNvGrpSpPr/>
          <p:nvPr/>
        </p:nvGrpSpPr>
        <p:grpSpPr>
          <a:xfrm>
            <a:off x="15513480" y="7055640"/>
            <a:ext cx="731520" cy="1353240"/>
            <a:chOff x="15513480" y="7055640"/>
            <a:chExt cx="731520" cy="1353240"/>
          </a:xfrm>
        </p:grpSpPr>
        <p:sp>
          <p:nvSpPr>
            <p:cNvPr id="80" name="Freeform 16"/>
            <p:cNvSpPr/>
            <p:nvPr/>
          </p:nvSpPr>
          <p:spPr>
            <a:xfrm>
              <a:off x="15513480" y="7055640"/>
              <a:ext cx="731520" cy="1353240"/>
            </a:xfrm>
            <a:custGeom>
              <a:avLst/>
              <a:gdLst>
                <a:gd name="textAreaLeft" fmla="*/ 0 w 731520"/>
                <a:gd name="textAreaRight" fmla="*/ 732600 w 731520"/>
                <a:gd name="textAreaTop" fmla="*/ 0 h 1353240"/>
                <a:gd name="textAreaBottom" fmla="*/ 1354320 h 1353240"/>
              </a:gdLst>
              <a:ahLst/>
              <a:cxnLst/>
              <a:rect l="textAreaLeft" t="textAreaTop" r="textAreaRight" b="textAreaBottom"/>
              <a:pathLst>
                <a:path w="977011" h="1805559">
                  <a:moveTo>
                    <a:pt x="72009" y="0"/>
                  </a:moveTo>
                  <a:lnTo>
                    <a:pt x="957199" y="888111"/>
                  </a:lnTo>
                  <a:cubicBezTo>
                    <a:pt x="977011" y="907923"/>
                    <a:pt x="977011" y="940054"/>
                    <a:pt x="957199" y="959866"/>
                  </a:cubicBezTo>
                  <a:lnTo>
                    <a:pt x="117475" y="1805559"/>
                  </a:lnTo>
                  <a:lnTo>
                    <a:pt x="45339" y="1733804"/>
                  </a:lnTo>
                  <a:lnTo>
                    <a:pt x="885063" y="888238"/>
                  </a:lnTo>
                  <a:lnTo>
                    <a:pt x="921131" y="924052"/>
                  </a:lnTo>
                  <a:lnTo>
                    <a:pt x="885063" y="959993"/>
                  </a:lnTo>
                  <a:lnTo>
                    <a:pt x="0" y="7175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 additive="repl">
                                        <p:cTn id="7" dur="53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" calcmode="lin" valueType="num">
                                      <p:cBhvr additive="repl">
                                        <p:cTn id="8" dur="179" autoRev="1" fill="hold">
                                          <p:stCondLst>
                                            <p:cond delay="537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179" autoRev="1" fill="hold">
                                          <p:stCondLst>
                                            <p:cond delay="537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repl">
                                        <p:cTn id="10" dur="179" autoRev="1" fill="hold">
                                          <p:stCondLst>
                                            <p:cond delay="537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47" presetClass="entr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2"/>
          <p:cNvGrpSpPr/>
          <p:nvPr/>
        </p:nvGrpSpPr>
        <p:grpSpPr>
          <a:xfrm>
            <a:off x="1432800" y="162000"/>
            <a:ext cx="15401880" cy="1139400"/>
            <a:chOff x="1432800" y="162000"/>
            <a:chExt cx="15401880" cy="1139400"/>
          </a:xfrm>
        </p:grpSpPr>
        <p:sp>
          <p:nvSpPr>
            <p:cNvPr id="82" name="Freeform 3"/>
            <p:cNvSpPr/>
            <p:nvPr/>
          </p:nvSpPr>
          <p:spPr>
            <a:xfrm>
              <a:off x="1432800" y="162000"/>
              <a:ext cx="15401880" cy="1139400"/>
            </a:xfrm>
            <a:custGeom>
              <a:avLst/>
              <a:gdLst>
                <a:gd name="textAreaLeft" fmla="*/ 0 w 15401880"/>
                <a:gd name="textAreaRight" fmla="*/ 15402960 w 15401880"/>
                <a:gd name="textAreaTop" fmla="*/ 0 h 1139400"/>
                <a:gd name="textAreaBottom" fmla="*/ 1140480 h 1139400"/>
              </a:gdLst>
              <a:ahLst/>
              <a:cxnLst/>
              <a:rect l="textAreaLeft" t="textAreaTop" r="textAreaRight" b="textAreaBottom"/>
              <a:pathLst>
                <a:path w="20537280" h="1520640">
                  <a:moveTo>
                    <a:pt x="0" y="0"/>
                  </a:moveTo>
                  <a:lnTo>
                    <a:pt x="20537280" y="0"/>
                  </a:lnTo>
                  <a:lnTo>
                    <a:pt x="20537280" y="1520640"/>
                  </a:lnTo>
                  <a:lnTo>
                    <a:pt x="0" y="152064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3" name="TextBox 4"/>
            <p:cNvSpPr/>
            <p:nvPr/>
          </p:nvSpPr>
          <p:spPr>
            <a:xfrm>
              <a:off x="1432800" y="162000"/>
              <a:ext cx="15401880" cy="1139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noAutofit/>
            </a:bodyPr>
            <a:lstStyle/>
            <a:p>
              <a:pPr algn="ctr" defTabSz="914400">
                <a:lnSpc>
                  <a:spcPts val="6959"/>
                </a:lnSpc>
              </a:pPr>
              <a:r>
                <a:rPr lang="en-US" sz="5800" b="1" strike="noStrike" spc="-4">
                  <a:solidFill>
                    <a:srgbClr val="003A4E"/>
                  </a:solidFill>
                  <a:latin typeface="Antonio Bold"/>
                  <a:ea typeface="Antonio Bold"/>
                </a:rPr>
                <a:t>TABLE OF </a:t>
              </a:r>
              <a:r>
                <a:rPr lang="en-US" sz="5800" b="1" strike="noStrike" spc="-4">
                  <a:solidFill>
                    <a:srgbClr val="E42121"/>
                  </a:solidFill>
                  <a:latin typeface="Antonio Bold"/>
                  <a:ea typeface="Antonio Bold"/>
                </a:rPr>
                <a:t>CONTENTS</a:t>
              </a:r>
              <a:endParaRPr lang="en-US" sz="5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84" name="Group 5"/>
          <p:cNvGrpSpPr/>
          <p:nvPr/>
        </p:nvGrpSpPr>
        <p:grpSpPr>
          <a:xfrm>
            <a:off x="4809240" y="1696680"/>
            <a:ext cx="4240800" cy="1029600"/>
            <a:chOff x="4809240" y="1696680"/>
            <a:chExt cx="4240800" cy="1029600"/>
          </a:xfrm>
        </p:grpSpPr>
        <p:sp>
          <p:nvSpPr>
            <p:cNvPr id="85" name="Freeform 6"/>
            <p:cNvSpPr/>
            <p:nvPr/>
          </p:nvSpPr>
          <p:spPr>
            <a:xfrm>
              <a:off x="4999680" y="1882800"/>
              <a:ext cx="4050360" cy="843480"/>
            </a:xfrm>
            <a:custGeom>
              <a:avLst/>
              <a:gdLst>
                <a:gd name="textAreaLeft" fmla="*/ 0 w 4050360"/>
                <a:gd name="textAreaRight" fmla="*/ 4051440 w 4050360"/>
                <a:gd name="textAreaTop" fmla="*/ 0 h 843480"/>
                <a:gd name="textAreaBottom" fmla="*/ 844560 h 843480"/>
              </a:gdLst>
              <a:ahLst/>
              <a:cxnLst/>
              <a:rect l="textAreaLeft" t="textAreaTop" r="textAreaRight" b="textAreaBottom"/>
              <a:pathLst>
                <a:path w="5401920" h="1126080">
                  <a:moveTo>
                    <a:pt x="0" y="0"/>
                  </a:moveTo>
                  <a:lnTo>
                    <a:pt x="5401920" y="0"/>
                  </a:lnTo>
                  <a:lnTo>
                    <a:pt x="5401920" y="1126080"/>
                  </a:lnTo>
                  <a:lnTo>
                    <a:pt x="0" y="112608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6" name="TextBox 7"/>
            <p:cNvSpPr/>
            <p:nvPr/>
          </p:nvSpPr>
          <p:spPr>
            <a:xfrm>
              <a:off x="4809240" y="1696680"/>
              <a:ext cx="4050360" cy="84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b">
              <a:noAutofit/>
            </a:bodyPr>
            <a:lstStyle/>
            <a:p>
              <a:pPr algn="ctr" defTabSz="914400">
                <a:lnSpc>
                  <a:spcPts val="3841"/>
                </a:lnSpc>
              </a:pPr>
              <a:r>
                <a:rPr lang="en-US" sz="3200" b="1" strike="noStrike" spc="-4" dirty="0">
                  <a:solidFill>
                    <a:srgbClr val="003A4E"/>
                  </a:solidFill>
                  <a:latin typeface="Antonio Bold"/>
                  <a:ea typeface="Antonio Bold"/>
                </a:rPr>
                <a:t>INTRODUCTION</a:t>
              </a:r>
              <a:endParaRPr lang="en-US" sz="32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87" name="Group 8"/>
          <p:cNvGrpSpPr/>
          <p:nvPr/>
        </p:nvGrpSpPr>
        <p:grpSpPr>
          <a:xfrm>
            <a:off x="1790640" y="1655280"/>
            <a:ext cx="2377800" cy="1215720"/>
            <a:chOff x="1790640" y="1655280"/>
            <a:chExt cx="2377800" cy="1215720"/>
          </a:xfrm>
        </p:grpSpPr>
        <p:sp>
          <p:nvSpPr>
            <p:cNvPr id="88" name="Freeform 9"/>
            <p:cNvSpPr/>
            <p:nvPr/>
          </p:nvSpPr>
          <p:spPr>
            <a:xfrm>
              <a:off x="1790640" y="1655280"/>
              <a:ext cx="2377800" cy="1215720"/>
            </a:xfrm>
            <a:custGeom>
              <a:avLst/>
              <a:gdLst>
                <a:gd name="textAreaLeft" fmla="*/ 0 w 2377800"/>
                <a:gd name="textAreaRight" fmla="*/ 2378880 w 2377800"/>
                <a:gd name="textAreaTop" fmla="*/ 0 h 1215720"/>
                <a:gd name="textAreaBottom" fmla="*/ 1216800 h 1215720"/>
              </a:gdLst>
              <a:ahLst/>
              <a:cxnLst/>
              <a:rect l="textAreaLeft" t="textAreaTop" r="textAreaRight" b="textAreaBottom"/>
              <a:pathLst>
                <a:path w="3171840" h="1622400">
                  <a:moveTo>
                    <a:pt x="0" y="0"/>
                  </a:moveTo>
                  <a:lnTo>
                    <a:pt x="3171840" y="0"/>
                  </a:lnTo>
                  <a:lnTo>
                    <a:pt x="3171840" y="1622400"/>
                  </a:lnTo>
                  <a:lnTo>
                    <a:pt x="0" y="162240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9" name="TextBox 10"/>
            <p:cNvSpPr/>
            <p:nvPr/>
          </p:nvSpPr>
          <p:spPr>
            <a:xfrm>
              <a:off x="1790640" y="1655280"/>
              <a:ext cx="2377800" cy="1215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noAutofit/>
            </a:bodyPr>
            <a:lstStyle/>
            <a:p>
              <a:pPr algn="ctr" defTabSz="914400">
                <a:lnSpc>
                  <a:spcPts val="5760"/>
                </a:lnSpc>
              </a:pPr>
              <a:r>
                <a:rPr lang="en-US" sz="4800" b="1" strike="noStrike" spc="-4">
                  <a:solidFill>
                    <a:srgbClr val="FFFFFF"/>
                  </a:solidFill>
                  <a:latin typeface="Antonio Bold"/>
                  <a:ea typeface="Antonio Bold"/>
                </a:rPr>
                <a:t>01</a:t>
              </a:r>
              <a:endParaRPr lang="en-US" sz="4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90" name="Group 11"/>
          <p:cNvGrpSpPr/>
          <p:nvPr/>
        </p:nvGrpSpPr>
        <p:grpSpPr>
          <a:xfrm>
            <a:off x="8791920" y="1772640"/>
            <a:ext cx="5375160" cy="804600"/>
            <a:chOff x="8801280" y="1915200"/>
            <a:chExt cx="5375160" cy="804600"/>
          </a:xfrm>
        </p:grpSpPr>
        <p:sp>
          <p:nvSpPr>
            <p:cNvPr id="91" name="Freeform 12"/>
            <p:cNvSpPr/>
            <p:nvPr/>
          </p:nvSpPr>
          <p:spPr>
            <a:xfrm>
              <a:off x="8801280" y="1915200"/>
              <a:ext cx="5375160" cy="804600"/>
            </a:xfrm>
            <a:custGeom>
              <a:avLst/>
              <a:gdLst>
                <a:gd name="textAreaLeft" fmla="*/ 0 w 5375160"/>
                <a:gd name="textAreaRight" fmla="*/ 5376240 w 5375160"/>
                <a:gd name="textAreaTop" fmla="*/ 0 h 804600"/>
                <a:gd name="textAreaBottom" fmla="*/ 805680 h 804600"/>
              </a:gdLst>
              <a:ahLst/>
              <a:cxnLst/>
              <a:rect l="textAreaLeft" t="textAreaTop" r="textAreaRight" b="textAreaBottom"/>
              <a:pathLst>
                <a:path w="7168320" h="1074240">
                  <a:moveTo>
                    <a:pt x="0" y="0"/>
                  </a:moveTo>
                  <a:lnTo>
                    <a:pt x="7168320" y="0"/>
                  </a:lnTo>
                  <a:lnTo>
                    <a:pt x="7168320" y="1074240"/>
                  </a:lnTo>
                  <a:lnTo>
                    <a:pt x="0" y="107424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2" name="TextBox 13"/>
            <p:cNvSpPr/>
            <p:nvPr/>
          </p:nvSpPr>
          <p:spPr>
            <a:xfrm>
              <a:off x="8801280" y="1915200"/>
              <a:ext cx="5375160" cy="80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b">
              <a:noAutofit/>
            </a:bodyPr>
            <a:lstStyle/>
            <a:p>
              <a:pPr algn="ctr" defTabSz="914400">
                <a:lnSpc>
                  <a:spcPts val="3841"/>
                </a:lnSpc>
              </a:pPr>
              <a:r>
                <a:rPr lang="en-US" sz="3200" b="1" strike="noStrike" spc="-4">
                  <a:solidFill>
                    <a:srgbClr val="003A4E"/>
                  </a:solidFill>
                  <a:latin typeface="Antonio Bold"/>
                  <a:ea typeface="Antonio Bold"/>
                </a:rPr>
                <a:t>PROBLEM STATEMENT</a:t>
              </a:r>
              <a:endParaRPr lang="en-US" sz="3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93" name="AutoShape 14"/>
          <p:cNvSpPr/>
          <p:nvPr/>
        </p:nvSpPr>
        <p:spPr>
          <a:xfrm flipH="1">
            <a:off x="9086400" y="1401480"/>
            <a:ext cx="99720" cy="8483760"/>
          </a:xfrm>
          <a:prstGeom prst="line">
            <a:avLst/>
          </a:prstGeom>
          <a:ln w="28575" cap="rnd">
            <a:solidFill>
              <a:srgbClr val="003A4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AutoShape 15"/>
          <p:cNvSpPr/>
          <p:nvPr/>
        </p:nvSpPr>
        <p:spPr>
          <a:xfrm>
            <a:off x="1418400" y="9804600"/>
            <a:ext cx="15416640" cy="81360"/>
          </a:xfrm>
          <a:prstGeom prst="line">
            <a:avLst/>
          </a:prstGeom>
          <a:ln w="28575" cap="rnd">
            <a:solidFill>
              <a:srgbClr val="003A4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6360" rIns="90000" bIns="36360" anchor="t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AutoShape 16"/>
          <p:cNvSpPr/>
          <p:nvPr/>
        </p:nvSpPr>
        <p:spPr>
          <a:xfrm>
            <a:off x="1341360" y="3138120"/>
            <a:ext cx="15550200" cy="113760"/>
          </a:xfrm>
          <a:prstGeom prst="line">
            <a:avLst/>
          </a:prstGeom>
          <a:ln w="28575" cap="rnd">
            <a:solidFill>
              <a:srgbClr val="003A4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6" name="Group 17"/>
          <p:cNvGrpSpPr/>
          <p:nvPr/>
        </p:nvGrpSpPr>
        <p:grpSpPr>
          <a:xfrm>
            <a:off x="14135040" y="1645920"/>
            <a:ext cx="2358360" cy="1215720"/>
            <a:chOff x="14135040" y="1645920"/>
            <a:chExt cx="2358360" cy="1215720"/>
          </a:xfrm>
        </p:grpSpPr>
        <p:sp>
          <p:nvSpPr>
            <p:cNvPr id="97" name="Freeform 18"/>
            <p:cNvSpPr/>
            <p:nvPr/>
          </p:nvSpPr>
          <p:spPr>
            <a:xfrm>
              <a:off x="14173200" y="1684080"/>
              <a:ext cx="2282040" cy="1139400"/>
            </a:xfrm>
            <a:custGeom>
              <a:avLst/>
              <a:gdLst>
                <a:gd name="textAreaLeft" fmla="*/ 0 w 2282040"/>
                <a:gd name="textAreaRight" fmla="*/ 2283120 w 2282040"/>
                <a:gd name="textAreaTop" fmla="*/ 0 h 1139400"/>
                <a:gd name="textAreaBottom" fmla="*/ 1140480 h 1139400"/>
              </a:gdLst>
              <a:ahLst/>
              <a:cxnLst/>
              <a:rect l="textAreaLeft" t="textAreaTop" r="textAreaRight" b="textAreaBottom"/>
              <a:pathLst>
                <a:path w="3044063" h="1520571">
                  <a:moveTo>
                    <a:pt x="0" y="0"/>
                  </a:moveTo>
                  <a:lnTo>
                    <a:pt x="3044063" y="0"/>
                  </a:lnTo>
                  <a:lnTo>
                    <a:pt x="3044063" y="1520571"/>
                  </a:lnTo>
                  <a:lnTo>
                    <a:pt x="0" y="1520571"/>
                  </a:lnTo>
                  <a:close/>
                </a:path>
              </a:pathLst>
            </a:custGeom>
            <a:solidFill>
              <a:srgbClr val="E4212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8" name="Freeform 19"/>
            <p:cNvSpPr/>
            <p:nvPr/>
          </p:nvSpPr>
          <p:spPr>
            <a:xfrm>
              <a:off x="14135040" y="1645920"/>
              <a:ext cx="2358360" cy="1215720"/>
            </a:xfrm>
            <a:custGeom>
              <a:avLst/>
              <a:gdLst>
                <a:gd name="textAreaLeft" fmla="*/ 0 w 2358360"/>
                <a:gd name="textAreaRight" fmla="*/ 2359440 w 2358360"/>
                <a:gd name="textAreaTop" fmla="*/ 0 h 1215720"/>
                <a:gd name="textAreaBottom" fmla="*/ 1216800 h 1215720"/>
              </a:gdLst>
              <a:ahLst/>
              <a:cxnLst/>
              <a:rect l="textAreaLeft" t="textAreaTop" r="textAreaRight" b="textAreaBottom"/>
              <a:pathLst>
                <a:path w="3145917" h="1622425">
                  <a:moveTo>
                    <a:pt x="50927" y="0"/>
                  </a:moveTo>
                  <a:lnTo>
                    <a:pt x="3094990" y="0"/>
                  </a:lnTo>
                  <a:cubicBezTo>
                    <a:pt x="3123057" y="0"/>
                    <a:pt x="3145917" y="22733"/>
                    <a:pt x="3145917" y="50927"/>
                  </a:cubicBezTo>
                  <a:lnTo>
                    <a:pt x="3145917" y="1571498"/>
                  </a:lnTo>
                  <a:cubicBezTo>
                    <a:pt x="3145917" y="1599565"/>
                    <a:pt x="3123184" y="1622425"/>
                    <a:pt x="3094990" y="1622425"/>
                  </a:cubicBezTo>
                  <a:lnTo>
                    <a:pt x="50927" y="1622425"/>
                  </a:lnTo>
                  <a:cubicBezTo>
                    <a:pt x="22860" y="1622425"/>
                    <a:pt x="0" y="1599692"/>
                    <a:pt x="0" y="1571498"/>
                  </a:cubicBezTo>
                  <a:lnTo>
                    <a:pt x="0" y="50927"/>
                  </a:lnTo>
                  <a:cubicBezTo>
                    <a:pt x="0" y="22733"/>
                    <a:pt x="22733" y="0"/>
                    <a:pt x="50927" y="0"/>
                  </a:cubicBezTo>
                  <a:moveTo>
                    <a:pt x="50927" y="101727"/>
                  </a:moveTo>
                  <a:lnTo>
                    <a:pt x="50927" y="50927"/>
                  </a:lnTo>
                  <a:lnTo>
                    <a:pt x="101727" y="50927"/>
                  </a:lnTo>
                  <a:lnTo>
                    <a:pt x="101727" y="1571498"/>
                  </a:lnTo>
                  <a:lnTo>
                    <a:pt x="50927" y="1571498"/>
                  </a:lnTo>
                  <a:lnTo>
                    <a:pt x="50927" y="1520571"/>
                  </a:lnTo>
                  <a:lnTo>
                    <a:pt x="3094990" y="1520571"/>
                  </a:lnTo>
                  <a:lnTo>
                    <a:pt x="3094990" y="1571498"/>
                  </a:lnTo>
                  <a:lnTo>
                    <a:pt x="3044190" y="1571498"/>
                  </a:lnTo>
                  <a:lnTo>
                    <a:pt x="3044190" y="50927"/>
                  </a:lnTo>
                  <a:lnTo>
                    <a:pt x="3095117" y="50927"/>
                  </a:lnTo>
                  <a:lnTo>
                    <a:pt x="3095117" y="101727"/>
                  </a:lnTo>
                  <a:lnTo>
                    <a:pt x="50927" y="101727"/>
                  </a:lnTo>
                  <a:close/>
                </a:path>
              </a:pathLst>
            </a:custGeom>
            <a:solidFill>
              <a:srgbClr val="003A4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9" name="TextBox 20"/>
            <p:cNvSpPr/>
            <p:nvPr/>
          </p:nvSpPr>
          <p:spPr>
            <a:xfrm>
              <a:off x="14135040" y="1645920"/>
              <a:ext cx="2358360" cy="1215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 algn="ctr" defTabSz="914400">
                <a:lnSpc>
                  <a:spcPts val="5040"/>
                </a:lnSpc>
              </a:pPr>
              <a:r>
                <a:rPr lang="en-US" sz="4200" b="1" strike="noStrike" spc="-4">
                  <a:solidFill>
                    <a:srgbClr val="FFFFFF"/>
                  </a:solidFill>
                  <a:latin typeface="Antonio Bold"/>
                  <a:ea typeface="Antonio Bold"/>
                </a:rPr>
                <a:t>02</a:t>
              </a:r>
              <a:endParaRPr lang="en-US" sz="4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00" name="Group 21"/>
          <p:cNvGrpSpPr/>
          <p:nvPr/>
        </p:nvGrpSpPr>
        <p:grpSpPr>
          <a:xfrm>
            <a:off x="4659120" y="3809767"/>
            <a:ext cx="4420440" cy="532913"/>
            <a:chOff x="4659120" y="3809767"/>
            <a:chExt cx="4420440" cy="532913"/>
          </a:xfrm>
        </p:grpSpPr>
        <p:sp>
          <p:nvSpPr>
            <p:cNvPr id="101" name="Freeform 22"/>
            <p:cNvSpPr/>
            <p:nvPr/>
          </p:nvSpPr>
          <p:spPr>
            <a:xfrm>
              <a:off x="5029200" y="3886200"/>
              <a:ext cx="4050360" cy="456480"/>
            </a:xfrm>
            <a:custGeom>
              <a:avLst/>
              <a:gdLst>
                <a:gd name="textAreaLeft" fmla="*/ 0 w 4050360"/>
                <a:gd name="textAreaRight" fmla="*/ 4051440 w 4050360"/>
                <a:gd name="textAreaTop" fmla="*/ 0 h 456480"/>
                <a:gd name="textAreaBottom" fmla="*/ 457560 h 456480"/>
              </a:gdLst>
              <a:ahLst/>
              <a:cxnLst/>
              <a:rect l="textAreaLeft" t="textAreaTop" r="textAreaRight" b="textAreaBottom"/>
              <a:pathLst>
                <a:path w="5401920" h="1126080">
                  <a:moveTo>
                    <a:pt x="0" y="0"/>
                  </a:moveTo>
                  <a:lnTo>
                    <a:pt x="5401920" y="0"/>
                  </a:lnTo>
                  <a:lnTo>
                    <a:pt x="5401920" y="1126080"/>
                  </a:lnTo>
                  <a:lnTo>
                    <a:pt x="0" y="112608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2" name="TextBox 23"/>
            <p:cNvSpPr/>
            <p:nvPr/>
          </p:nvSpPr>
          <p:spPr>
            <a:xfrm>
              <a:off x="4659120" y="3809767"/>
              <a:ext cx="4050360" cy="456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b">
              <a:noAutofit/>
            </a:bodyPr>
            <a:lstStyle/>
            <a:p>
              <a:pPr algn="ctr" defTabSz="914400">
                <a:lnSpc>
                  <a:spcPts val="3841"/>
                </a:lnSpc>
              </a:pPr>
              <a:r>
                <a:rPr lang="en-US" sz="3200" b="1" strike="noStrike" spc="-4" dirty="0">
                  <a:solidFill>
                    <a:srgbClr val="003A4E"/>
                  </a:solidFill>
                  <a:latin typeface="Antonio Bold"/>
                  <a:ea typeface="Antonio Bold"/>
                </a:rPr>
                <a:t>OBJECTIVE</a:t>
              </a:r>
              <a:endParaRPr lang="en-US" sz="32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03" name="Group 24"/>
          <p:cNvGrpSpPr/>
          <p:nvPr/>
        </p:nvGrpSpPr>
        <p:grpSpPr>
          <a:xfrm>
            <a:off x="1828800" y="3429000"/>
            <a:ext cx="2357640" cy="1215720"/>
            <a:chOff x="1828800" y="3429000"/>
            <a:chExt cx="2357640" cy="1215720"/>
          </a:xfrm>
        </p:grpSpPr>
        <p:sp>
          <p:nvSpPr>
            <p:cNvPr id="104" name="Freeform 25"/>
            <p:cNvSpPr/>
            <p:nvPr/>
          </p:nvSpPr>
          <p:spPr>
            <a:xfrm>
              <a:off x="1866960" y="3467160"/>
              <a:ext cx="2281320" cy="1139400"/>
            </a:xfrm>
            <a:custGeom>
              <a:avLst/>
              <a:gdLst>
                <a:gd name="textAreaLeft" fmla="*/ 0 w 2281320"/>
                <a:gd name="textAreaRight" fmla="*/ 2282400 w 2281320"/>
                <a:gd name="textAreaTop" fmla="*/ 0 h 1139400"/>
                <a:gd name="textAreaBottom" fmla="*/ 1140480 h 1139400"/>
              </a:gdLst>
              <a:ahLst/>
              <a:cxnLst/>
              <a:rect l="textAreaLeft" t="textAreaTop" r="textAreaRight" b="textAreaBottom"/>
              <a:pathLst>
                <a:path w="3043174" h="1520571">
                  <a:moveTo>
                    <a:pt x="0" y="0"/>
                  </a:moveTo>
                  <a:lnTo>
                    <a:pt x="3043174" y="0"/>
                  </a:lnTo>
                  <a:lnTo>
                    <a:pt x="3043174" y="1520571"/>
                  </a:lnTo>
                  <a:lnTo>
                    <a:pt x="0" y="1520571"/>
                  </a:lnTo>
                  <a:close/>
                </a:path>
              </a:pathLst>
            </a:custGeom>
            <a:solidFill>
              <a:srgbClr val="E4212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5" name="Freeform 26"/>
            <p:cNvSpPr/>
            <p:nvPr/>
          </p:nvSpPr>
          <p:spPr>
            <a:xfrm>
              <a:off x="1828800" y="3429000"/>
              <a:ext cx="2357640" cy="1215720"/>
            </a:xfrm>
            <a:custGeom>
              <a:avLst/>
              <a:gdLst>
                <a:gd name="textAreaLeft" fmla="*/ 0 w 2357640"/>
                <a:gd name="textAreaRight" fmla="*/ 2358720 w 2357640"/>
                <a:gd name="textAreaTop" fmla="*/ 0 h 1215720"/>
                <a:gd name="textAreaBottom" fmla="*/ 1216800 h 1215720"/>
              </a:gdLst>
              <a:ahLst/>
              <a:cxnLst/>
              <a:rect l="textAreaLeft" t="textAreaTop" r="textAreaRight" b="textAreaBottom"/>
              <a:pathLst>
                <a:path w="3145028" h="1622425">
                  <a:moveTo>
                    <a:pt x="50927" y="0"/>
                  </a:moveTo>
                  <a:lnTo>
                    <a:pt x="3094101" y="0"/>
                  </a:lnTo>
                  <a:cubicBezTo>
                    <a:pt x="3122168" y="0"/>
                    <a:pt x="3145028" y="22733"/>
                    <a:pt x="3145028" y="50927"/>
                  </a:cubicBezTo>
                  <a:lnTo>
                    <a:pt x="3145028" y="1571498"/>
                  </a:lnTo>
                  <a:cubicBezTo>
                    <a:pt x="3145028" y="1599565"/>
                    <a:pt x="3122295" y="1622425"/>
                    <a:pt x="3094101" y="1622425"/>
                  </a:cubicBezTo>
                  <a:lnTo>
                    <a:pt x="50927" y="1622425"/>
                  </a:lnTo>
                  <a:cubicBezTo>
                    <a:pt x="22860" y="1622425"/>
                    <a:pt x="0" y="1599692"/>
                    <a:pt x="0" y="1571498"/>
                  </a:cubicBezTo>
                  <a:lnTo>
                    <a:pt x="0" y="50927"/>
                  </a:lnTo>
                  <a:cubicBezTo>
                    <a:pt x="0" y="22733"/>
                    <a:pt x="22733" y="0"/>
                    <a:pt x="50927" y="0"/>
                  </a:cubicBezTo>
                  <a:moveTo>
                    <a:pt x="50927" y="101727"/>
                  </a:moveTo>
                  <a:lnTo>
                    <a:pt x="50927" y="50927"/>
                  </a:lnTo>
                  <a:lnTo>
                    <a:pt x="101727" y="50927"/>
                  </a:lnTo>
                  <a:lnTo>
                    <a:pt x="101727" y="1571498"/>
                  </a:lnTo>
                  <a:lnTo>
                    <a:pt x="50927" y="1571498"/>
                  </a:lnTo>
                  <a:lnTo>
                    <a:pt x="50927" y="1520571"/>
                  </a:lnTo>
                  <a:lnTo>
                    <a:pt x="3094101" y="1520571"/>
                  </a:lnTo>
                  <a:lnTo>
                    <a:pt x="3094101" y="1571498"/>
                  </a:lnTo>
                  <a:lnTo>
                    <a:pt x="3043174" y="1571498"/>
                  </a:lnTo>
                  <a:lnTo>
                    <a:pt x="3043174" y="50927"/>
                  </a:lnTo>
                  <a:lnTo>
                    <a:pt x="3094101" y="50927"/>
                  </a:lnTo>
                  <a:lnTo>
                    <a:pt x="3094101" y="101727"/>
                  </a:lnTo>
                  <a:lnTo>
                    <a:pt x="50927" y="101727"/>
                  </a:lnTo>
                  <a:close/>
                </a:path>
              </a:pathLst>
            </a:custGeom>
            <a:solidFill>
              <a:srgbClr val="003A4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6" name="TextBox 27"/>
            <p:cNvSpPr/>
            <p:nvPr/>
          </p:nvSpPr>
          <p:spPr>
            <a:xfrm>
              <a:off x="1828800" y="3429000"/>
              <a:ext cx="2357640" cy="1215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 algn="ctr" defTabSz="914400">
                <a:lnSpc>
                  <a:spcPts val="5040"/>
                </a:lnSpc>
                <a:spcBef>
                  <a:spcPts val="1191"/>
                </a:spcBef>
                <a:spcAft>
                  <a:spcPts val="992"/>
                </a:spcAft>
              </a:pPr>
              <a:r>
                <a:rPr lang="en-US" sz="4200" b="1" strike="noStrike" spc="-4">
                  <a:solidFill>
                    <a:srgbClr val="FFFFFF"/>
                  </a:solidFill>
                  <a:latin typeface="Antonio Bold"/>
                  <a:ea typeface="Antonio Bold"/>
                </a:rPr>
                <a:t>03</a:t>
              </a:r>
              <a:endParaRPr lang="en-US" sz="4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07" name="Group 28"/>
          <p:cNvGrpSpPr/>
          <p:nvPr/>
        </p:nvGrpSpPr>
        <p:grpSpPr>
          <a:xfrm>
            <a:off x="4114800" y="5095755"/>
            <a:ext cx="5407560" cy="958365"/>
            <a:chOff x="4114800" y="5095755"/>
            <a:chExt cx="5407560" cy="958365"/>
          </a:xfrm>
        </p:grpSpPr>
        <p:sp>
          <p:nvSpPr>
            <p:cNvPr id="108" name="Freeform 29"/>
            <p:cNvSpPr/>
            <p:nvPr/>
          </p:nvSpPr>
          <p:spPr>
            <a:xfrm>
              <a:off x="4114800" y="5210640"/>
              <a:ext cx="5407560" cy="843480"/>
            </a:xfrm>
            <a:custGeom>
              <a:avLst/>
              <a:gdLst>
                <a:gd name="textAreaLeft" fmla="*/ 0 w 5407560"/>
                <a:gd name="textAreaRight" fmla="*/ 5408640 w 5407560"/>
                <a:gd name="textAreaTop" fmla="*/ 0 h 843480"/>
                <a:gd name="textAreaBottom" fmla="*/ 844560 h 843480"/>
              </a:gdLst>
              <a:ahLst/>
              <a:cxnLst/>
              <a:rect l="textAreaLeft" t="textAreaTop" r="textAreaRight" b="textAreaBottom"/>
              <a:pathLst>
                <a:path w="7211520" h="1126080">
                  <a:moveTo>
                    <a:pt x="0" y="0"/>
                  </a:moveTo>
                  <a:lnTo>
                    <a:pt x="7211520" y="0"/>
                  </a:lnTo>
                  <a:lnTo>
                    <a:pt x="7211520" y="1126080"/>
                  </a:lnTo>
                  <a:lnTo>
                    <a:pt x="0" y="112608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9" name="TextBox 30"/>
            <p:cNvSpPr/>
            <p:nvPr/>
          </p:nvSpPr>
          <p:spPr>
            <a:xfrm>
              <a:off x="4114800" y="5095755"/>
              <a:ext cx="5407560" cy="84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b">
              <a:noAutofit/>
            </a:bodyPr>
            <a:lstStyle/>
            <a:p>
              <a:pPr algn="ctr" defTabSz="914400">
                <a:lnSpc>
                  <a:spcPts val="3841"/>
                </a:lnSpc>
              </a:pPr>
              <a:r>
                <a:rPr lang="en-US" sz="3200" b="1" strike="noStrike" spc="-4" dirty="0">
                  <a:solidFill>
                    <a:srgbClr val="003A4E"/>
                  </a:solidFill>
                  <a:latin typeface="Antonio Bold"/>
                  <a:ea typeface="Antonio Bold"/>
                </a:rPr>
                <a:t>PROJECT WORKFLOW</a:t>
              </a:r>
              <a:endParaRPr lang="en-US" sz="32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10" name="Group 31"/>
          <p:cNvGrpSpPr/>
          <p:nvPr/>
        </p:nvGrpSpPr>
        <p:grpSpPr>
          <a:xfrm>
            <a:off x="1790640" y="5028480"/>
            <a:ext cx="2357640" cy="1215720"/>
            <a:chOff x="1790640" y="5028480"/>
            <a:chExt cx="2357640" cy="1215720"/>
          </a:xfrm>
        </p:grpSpPr>
        <p:sp>
          <p:nvSpPr>
            <p:cNvPr id="111" name="Freeform 32"/>
            <p:cNvSpPr/>
            <p:nvPr/>
          </p:nvSpPr>
          <p:spPr>
            <a:xfrm>
              <a:off x="1828800" y="5066640"/>
              <a:ext cx="2281320" cy="1139400"/>
            </a:xfrm>
            <a:custGeom>
              <a:avLst/>
              <a:gdLst>
                <a:gd name="textAreaLeft" fmla="*/ 0 w 2281320"/>
                <a:gd name="textAreaRight" fmla="*/ 2282400 w 2281320"/>
                <a:gd name="textAreaTop" fmla="*/ 0 h 1139400"/>
                <a:gd name="textAreaBottom" fmla="*/ 1140480 h 1139400"/>
              </a:gdLst>
              <a:ahLst/>
              <a:cxnLst/>
              <a:rect l="textAreaLeft" t="textAreaTop" r="textAreaRight" b="textAreaBottom"/>
              <a:pathLst>
                <a:path w="3043174" h="1520571">
                  <a:moveTo>
                    <a:pt x="0" y="0"/>
                  </a:moveTo>
                  <a:lnTo>
                    <a:pt x="3043174" y="0"/>
                  </a:lnTo>
                  <a:lnTo>
                    <a:pt x="3043174" y="1520571"/>
                  </a:lnTo>
                  <a:lnTo>
                    <a:pt x="0" y="1520571"/>
                  </a:lnTo>
                  <a:close/>
                </a:path>
              </a:pathLst>
            </a:custGeom>
            <a:solidFill>
              <a:srgbClr val="E4212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2" name="Freeform 33"/>
            <p:cNvSpPr/>
            <p:nvPr/>
          </p:nvSpPr>
          <p:spPr>
            <a:xfrm>
              <a:off x="1790640" y="5028480"/>
              <a:ext cx="2357640" cy="1215720"/>
            </a:xfrm>
            <a:custGeom>
              <a:avLst/>
              <a:gdLst>
                <a:gd name="textAreaLeft" fmla="*/ 0 w 2357640"/>
                <a:gd name="textAreaRight" fmla="*/ 2358720 w 2357640"/>
                <a:gd name="textAreaTop" fmla="*/ 0 h 1215720"/>
                <a:gd name="textAreaBottom" fmla="*/ 1216800 h 1215720"/>
              </a:gdLst>
              <a:ahLst/>
              <a:cxnLst/>
              <a:rect l="textAreaLeft" t="textAreaTop" r="textAreaRight" b="textAreaBottom"/>
              <a:pathLst>
                <a:path w="3145028" h="1622425">
                  <a:moveTo>
                    <a:pt x="50927" y="0"/>
                  </a:moveTo>
                  <a:lnTo>
                    <a:pt x="3094101" y="0"/>
                  </a:lnTo>
                  <a:cubicBezTo>
                    <a:pt x="3122168" y="0"/>
                    <a:pt x="3145028" y="22733"/>
                    <a:pt x="3145028" y="50927"/>
                  </a:cubicBezTo>
                  <a:lnTo>
                    <a:pt x="3145028" y="1571498"/>
                  </a:lnTo>
                  <a:cubicBezTo>
                    <a:pt x="3145028" y="1599565"/>
                    <a:pt x="3122295" y="1622425"/>
                    <a:pt x="3094101" y="1622425"/>
                  </a:cubicBezTo>
                  <a:lnTo>
                    <a:pt x="50927" y="1622425"/>
                  </a:lnTo>
                  <a:cubicBezTo>
                    <a:pt x="22860" y="1622425"/>
                    <a:pt x="0" y="1599692"/>
                    <a:pt x="0" y="1571498"/>
                  </a:cubicBezTo>
                  <a:lnTo>
                    <a:pt x="0" y="50927"/>
                  </a:lnTo>
                  <a:cubicBezTo>
                    <a:pt x="0" y="22733"/>
                    <a:pt x="22733" y="0"/>
                    <a:pt x="50927" y="0"/>
                  </a:cubicBezTo>
                  <a:moveTo>
                    <a:pt x="50927" y="101727"/>
                  </a:moveTo>
                  <a:lnTo>
                    <a:pt x="50927" y="50927"/>
                  </a:lnTo>
                  <a:lnTo>
                    <a:pt x="101727" y="50927"/>
                  </a:lnTo>
                  <a:lnTo>
                    <a:pt x="101727" y="1571498"/>
                  </a:lnTo>
                  <a:lnTo>
                    <a:pt x="50927" y="1571498"/>
                  </a:lnTo>
                  <a:lnTo>
                    <a:pt x="50927" y="1520571"/>
                  </a:lnTo>
                  <a:lnTo>
                    <a:pt x="3094101" y="1520571"/>
                  </a:lnTo>
                  <a:lnTo>
                    <a:pt x="3094101" y="1571498"/>
                  </a:lnTo>
                  <a:lnTo>
                    <a:pt x="3043174" y="1571498"/>
                  </a:lnTo>
                  <a:lnTo>
                    <a:pt x="3043174" y="50927"/>
                  </a:lnTo>
                  <a:lnTo>
                    <a:pt x="3094101" y="50927"/>
                  </a:lnTo>
                  <a:lnTo>
                    <a:pt x="3094101" y="101727"/>
                  </a:lnTo>
                  <a:lnTo>
                    <a:pt x="50927" y="101727"/>
                  </a:lnTo>
                  <a:close/>
                </a:path>
              </a:pathLst>
            </a:custGeom>
            <a:solidFill>
              <a:srgbClr val="003A4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3" name="TextBox 34"/>
            <p:cNvSpPr/>
            <p:nvPr/>
          </p:nvSpPr>
          <p:spPr>
            <a:xfrm>
              <a:off x="1790640" y="5028480"/>
              <a:ext cx="2357640" cy="1215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 algn="ctr" defTabSz="914400">
                <a:lnSpc>
                  <a:spcPts val="5040"/>
                </a:lnSpc>
              </a:pPr>
              <a:r>
                <a:rPr lang="en-US" sz="4200" b="1" strike="noStrike" spc="-4">
                  <a:solidFill>
                    <a:srgbClr val="FFFFFF"/>
                  </a:solidFill>
                  <a:latin typeface="Antonio Bold"/>
                  <a:ea typeface="Antonio Bold"/>
                </a:rPr>
                <a:t>05</a:t>
              </a:r>
              <a:endParaRPr lang="en-US" sz="4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14" name="Group 35"/>
          <p:cNvGrpSpPr/>
          <p:nvPr/>
        </p:nvGrpSpPr>
        <p:grpSpPr>
          <a:xfrm>
            <a:off x="3832605" y="6692782"/>
            <a:ext cx="5467995" cy="973868"/>
            <a:chOff x="4088205" y="6689452"/>
            <a:chExt cx="5467995" cy="973868"/>
          </a:xfrm>
        </p:grpSpPr>
        <p:sp>
          <p:nvSpPr>
            <p:cNvPr id="115" name="Freeform 36"/>
            <p:cNvSpPr/>
            <p:nvPr/>
          </p:nvSpPr>
          <p:spPr>
            <a:xfrm>
              <a:off x="4112640" y="6819840"/>
              <a:ext cx="5443560" cy="843480"/>
            </a:xfrm>
            <a:custGeom>
              <a:avLst/>
              <a:gdLst>
                <a:gd name="textAreaLeft" fmla="*/ 0 w 5443560"/>
                <a:gd name="textAreaRight" fmla="*/ 5444640 w 5443560"/>
                <a:gd name="textAreaTop" fmla="*/ 0 h 843480"/>
                <a:gd name="textAreaBottom" fmla="*/ 844560 h 843480"/>
              </a:gdLst>
              <a:ahLst/>
              <a:cxnLst/>
              <a:rect l="textAreaLeft" t="textAreaTop" r="textAreaRight" b="textAreaBottom"/>
              <a:pathLst>
                <a:path w="7259520" h="1126080">
                  <a:moveTo>
                    <a:pt x="0" y="0"/>
                  </a:moveTo>
                  <a:lnTo>
                    <a:pt x="7259520" y="0"/>
                  </a:lnTo>
                  <a:lnTo>
                    <a:pt x="7259520" y="1126080"/>
                  </a:lnTo>
                  <a:lnTo>
                    <a:pt x="0" y="112608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6" name="TextBox 37"/>
            <p:cNvSpPr/>
            <p:nvPr/>
          </p:nvSpPr>
          <p:spPr>
            <a:xfrm>
              <a:off x="4088205" y="6689452"/>
              <a:ext cx="5443560" cy="84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b">
              <a:noAutofit/>
            </a:bodyPr>
            <a:lstStyle/>
            <a:p>
              <a:pPr algn="ctr" defTabSz="914400">
                <a:lnSpc>
                  <a:spcPts val="3841"/>
                </a:lnSpc>
              </a:pPr>
              <a:r>
                <a:rPr lang="en-US" sz="3200" b="1" strike="noStrike" spc="-4" dirty="0">
                  <a:solidFill>
                    <a:srgbClr val="003A4E"/>
                  </a:solidFill>
                  <a:latin typeface="Antonio Bold"/>
                  <a:ea typeface="Antonio Bold"/>
                </a:rPr>
                <a:t>TECHNOLOGIES USED</a:t>
              </a:r>
              <a:endParaRPr lang="en-US" sz="32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17" name="Group 38"/>
          <p:cNvGrpSpPr/>
          <p:nvPr/>
        </p:nvGrpSpPr>
        <p:grpSpPr>
          <a:xfrm>
            <a:off x="1790640" y="6646320"/>
            <a:ext cx="2357640" cy="1215720"/>
            <a:chOff x="1790640" y="6646320"/>
            <a:chExt cx="2357640" cy="1215720"/>
          </a:xfrm>
        </p:grpSpPr>
        <p:sp>
          <p:nvSpPr>
            <p:cNvPr id="118" name="Freeform 39"/>
            <p:cNvSpPr/>
            <p:nvPr/>
          </p:nvSpPr>
          <p:spPr>
            <a:xfrm>
              <a:off x="1828800" y="6684480"/>
              <a:ext cx="2281320" cy="1139400"/>
            </a:xfrm>
            <a:custGeom>
              <a:avLst/>
              <a:gdLst>
                <a:gd name="textAreaLeft" fmla="*/ 0 w 2281320"/>
                <a:gd name="textAreaRight" fmla="*/ 2282400 w 2281320"/>
                <a:gd name="textAreaTop" fmla="*/ 0 h 1139400"/>
                <a:gd name="textAreaBottom" fmla="*/ 1140480 h 1139400"/>
              </a:gdLst>
              <a:ahLst/>
              <a:cxnLst/>
              <a:rect l="textAreaLeft" t="textAreaTop" r="textAreaRight" b="textAreaBottom"/>
              <a:pathLst>
                <a:path w="3043174" h="1520571">
                  <a:moveTo>
                    <a:pt x="0" y="0"/>
                  </a:moveTo>
                  <a:lnTo>
                    <a:pt x="3043174" y="0"/>
                  </a:lnTo>
                  <a:lnTo>
                    <a:pt x="3043174" y="1520571"/>
                  </a:lnTo>
                  <a:lnTo>
                    <a:pt x="0" y="1520571"/>
                  </a:lnTo>
                  <a:close/>
                </a:path>
              </a:pathLst>
            </a:custGeom>
            <a:solidFill>
              <a:srgbClr val="E4212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9" name="Freeform 40"/>
            <p:cNvSpPr/>
            <p:nvPr/>
          </p:nvSpPr>
          <p:spPr>
            <a:xfrm>
              <a:off x="1790640" y="6646320"/>
              <a:ext cx="2357640" cy="1215720"/>
            </a:xfrm>
            <a:custGeom>
              <a:avLst/>
              <a:gdLst>
                <a:gd name="textAreaLeft" fmla="*/ 0 w 2357640"/>
                <a:gd name="textAreaRight" fmla="*/ 2358720 w 2357640"/>
                <a:gd name="textAreaTop" fmla="*/ 0 h 1215720"/>
                <a:gd name="textAreaBottom" fmla="*/ 1216800 h 1215720"/>
              </a:gdLst>
              <a:ahLst/>
              <a:cxnLst/>
              <a:rect l="textAreaLeft" t="textAreaTop" r="textAreaRight" b="textAreaBottom"/>
              <a:pathLst>
                <a:path w="3145028" h="1622425">
                  <a:moveTo>
                    <a:pt x="50927" y="0"/>
                  </a:moveTo>
                  <a:lnTo>
                    <a:pt x="3094101" y="0"/>
                  </a:lnTo>
                  <a:cubicBezTo>
                    <a:pt x="3122168" y="0"/>
                    <a:pt x="3145028" y="22733"/>
                    <a:pt x="3145028" y="50927"/>
                  </a:cubicBezTo>
                  <a:lnTo>
                    <a:pt x="3145028" y="1571498"/>
                  </a:lnTo>
                  <a:cubicBezTo>
                    <a:pt x="3145028" y="1599565"/>
                    <a:pt x="3122295" y="1622425"/>
                    <a:pt x="3094101" y="1622425"/>
                  </a:cubicBezTo>
                  <a:lnTo>
                    <a:pt x="50927" y="1622425"/>
                  </a:lnTo>
                  <a:cubicBezTo>
                    <a:pt x="22860" y="1622425"/>
                    <a:pt x="0" y="1599692"/>
                    <a:pt x="0" y="1571498"/>
                  </a:cubicBezTo>
                  <a:lnTo>
                    <a:pt x="0" y="50927"/>
                  </a:lnTo>
                  <a:cubicBezTo>
                    <a:pt x="0" y="22733"/>
                    <a:pt x="22733" y="0"/>
                    <a:pt x="50927" y="0"/>
                  </a:cubicBezTo>
                  <a:moveTo>
                    <a:pt x="50927" y="101727"/>
                  </a:moveTo>
                  <a:lnTo>
                    <a:pt x="50927" y="50927"/>
                  </a:lnTo>
                  <a:lnTo>
                    <a:pt x="101727" y="50927"/>
                  </a:lnTo>
                  <a:lnTo>
                    <a:pt x="101727" y="1571498"/>
                  </a:lnTo>
                  <a:lnTo>
                    <a:pt x="50927" y="1571498"/>
                  </a:lnTo>
                  <a:lnTo>
                    <a:pt x="50927" y="1520571"/>
                  </a:lnTo>
                  <a:lnTo>
                    <a:pt x="3094101" y="1520571"/>
                  </a:lnTo>
                  <a:lnTo>
                    <a:pt x="3094101" y="1571498"/>
                  </a:lnTo>
                  <a:lnTo>
                    <a:pt x="3043174" y="1571498"/>
                  </a:lnTo>
                  <a:lnTo>
                    <a:pt x="3043174" y="50927"/>
                  </a:lnTo>
                  <a:lnTo>
                    <a:pt x="3094101" y="50927"/>
                  </a:lnTo>
                  <a:lnTo>
                    <a:pt x="3094101" y="101727"/>
                  </a:lnTo>
                  <a:lnTo>
                    <a:pt x="50927" y="101727"/>
                  </a:lnTo>
                  <a:close/>
                </a:path>
              </a:pathLst>
            </a:custGeom>
            <a:solidFill>
              <a:srgbClr val="003A4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0" name="TextBox 41"/>
            <p:cNvSpPr/>
            <p:nvPr/>
          </p:nvSpPr>
          <p:spPr>
            <a:xfrm>
              <a:off x="1790640" y="6646320"/>
              <a:ext cx="2357640" cy="1215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 algn="ctr" defTabSz="914400">
                <a:lnSpc>
                  <a:spcPts val="5040"/>
                </a:lnSpc>
              </a:pPr>
              <a:r>
                <a:rPr lang="en-US" sz="4200" b="1" strike="noStrike" spc="-4">
                  <a:solidFill>
                    <a:srgbClr val="FFFFFF"/>
                  </a:solidFill>
                  <a:latin typeface="Antonio Bold"/>
                  <a:ea typeface="Antonio Bold"/>
                </a:rPr>
                <a:t>07</a:t>
              </a:r>
              <a:endParaRPr lang="en-US" sz="4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21" name="Group 42"/>
          <p:cNvGrpSpPr/>
          <p:nvPr/>
        </p:nvGrpSpPr>
        <p:grpSpPr>
          <a:xfrm>
            <a:off x="9459180" y="8384377"/>
            <a:ext cx="4402800" cy="923760"/>
            <a:chOff x="8855640" y="8496360"/>
            <a:chExt cx="4402800" cy="923760"/>
          </a:xfrm>
        </p:grpSpPr>
        <p:sp>
          <p:nvSpPr>
            <p:cNvPr id="122" name="Freeform 43"/>
            <p:cNvSpPr/>
            <p:nvPr/>
          </p:nvSpPr>
          <p:spPr>
            <a:xfrm>
              <a:off x="8855640" y="8496360"/>
              <a:ext cx="4402800" cy="923760"/>
            </a:xfrm>
            <a:custGeom>
              <a:avLst/>
              <a:gdLst>
                <a:gd name="textAreaLeft" fmla="*/ 0 w 4402800"/>
                <a:gd name="textAreaRight" fmla="*/ 4403880 w 4402800"/>
                <a:gd name="textAreaTop" fmla="*/ 0 h 923760"/>
                <a:gd name="textAreaBottom" fmla="*/ 924840 h 923760"/>
              </a:gdLst>
              <a:ahLst/>
              <a:cxnLst/>
              <a:rect l="textAreaLeft" t="textAreaTop" r="textAreaRight" b="textAreaBottom"/>
              <a:pathLst>
                <a:path w="5401920" h="1126080">
                  <a:moveTo>
                    <a:pt x="0" y="0"/>
                  </a:moveTo>
                  <a:lnTo>
                    <a:pt x="5401920" y="0"/>
                  </a:lnTo>
                  <a:lnTo>
                    <a:pt x="5401920" y="1126080"/>
                  </a:lnTo>
                  <a:lnTo>
                    <a:pt x="0" y="112608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3" name="TextBox 44"/>
            <p:cNvSpPr/>
            <p:nvPr/>
          </p:nvSpPr>
          <p:spPr>
            <a:xfrm>
              <a:off x="8855640" y="8496360"/>
              <a:ext cx="4402800" cy="923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b">
              <a:noAutofit/>
            </a:bodyPr>
            <a:lstStyle/>
            <a:p>
              <a:pPr algn="ctr" defTabSz="914400">
                <a:lnSpc>
                  <a:spcPts val="3841"/>
                </a:lnSpc>
              </a:pPr>
              <a:r>
                <a:rPr lang="en-US" sz="3200" b="1" strike="noStrike" spc="-4">
                  <a:solidFill>
                    <a:srgbClr val="003A4E"/>
                  </a:solidFill>
                  <a:latin typeface="Antonio Bold"/>
                  <a:ea typeface="Antonio Bold"/>
                </a:rPr>
                <a:t>CONCLUSION</a:t>
              </a:r>
              <a:endParaRPr lang="en-US" sz="3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24" name="Group 45"/>
          <p:cNvGrpSpPr/>
          <p:nvPr/>
        </p:nvGrpSpPr>
        <p:grpSpPr>
          <a:xfrm>
            <a:off x="1791360" y="8417520"/>
            <a:ext cx="2357640" cy="1217880"/>
            <a:chOff x="1791360" y="8417520"/>
            <a:chExt cx="2357640" cy="1217880"/>
          </a:xfrm>
        </p:grpSpPr>
        <p:sp>
          <p:nvSpPr>
            <p:cNvPr id="125" name="Freeform 46"/>
            <p:cNvSpPr/>
            <p:nvPr/>
          </p:nvSpPr>
          <p:spPr>
            <a:xfrm>
              <a:off x="1829520" y="8455680"/>
              <a:ext cx="2281320" cy="1141560"/>
            </a:xfrm>
            <a:custGeom>
              <a:avLst/>
              <a:gdLst>
                <a:gd name="textAreaLeft" fmla="*/ 0 w 2281320"/>
                <a:gd name="textAreaRight" fmla="*/ 2282400 w 2281320"/>
                <a:gd name="textAreaTop" fmla="*/ 0 h 1141560"/>
                <a:gd name="textAreaBottom" fmla="*/ 1142640 h 1141560"/>
              </a:gdLst>
              <a:ahLst/>
              <a:cxnLst/>
              <a:rect l="textAreaLeft" t="textAreaTop" r="textAreaRight" b="textAreaBottom"/>
              <a:pathLst>
                <a:path w="3043174" h="1523492">
                  <a:moveTo>
                    <a:pt x="0" y="0"/>
                  </a:moveTo>
                  <a:lnTo>
                    <a:pt x="3043174" y="0"/>
                  </a:lnTo>
                  <a:lnTo>
                    <a:pt x="3043174" y="1523492"/>
                  </a:lnTo>
                  <a:lnTo>
                    <a:pt x="0" y="1523492"/>
                  </a:lnTo>
                  <a:close/>
                </a:path>
              </a:pathLst>
            </a:custGeom>
            <a:solidFill>
              <a:srgbClr val="E4212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6" name="Freeform 47"/>
            <p:cNvSpPr/>
            <p:nvPr/>
          </p:nvSpPr>
          <p:spPr>
            <a:xfrm>
              <a:off x="1791360" y="8417520"/>
              <a:ext cx="2357640" cy="1217880"/>
            </a:xfrm>
            <a:custGeom>
              <a:avLst/>
              <a:gdLst>
                <a:gd name="textAreaLeft" fmla="*/ 0 w 2357640"/>
                <a:gd name="textAreaRight" fmla="*/ 2358720 w 2357640"/>
                <a:gd name="textAreaTop" fmla="*/ 0 h 1217880"/>
                <a:gd name="textAreaBottom" fmla="*/ 1218960 h 1217880"/>
              </a:gdLst>
              <a:ahLst/>
              <a:cxnLst/>
              <a:rect l="textAreaLeft" t="textAreaTop" r="textAreaRight" b="textAreaBottom"/>
              <a:pathLst>
                <a:path w="3145028" h="1625346">
                  <a:moveTo>
                    <a:pt x="50927" y="0"/>
                  </a:moveTo>
                  <a:lnTo>
                    <a:pt x="3094101" y="0"/>
                  </a:lnTo>
                  <a:cubicBezTo>
                    <a:pt x="3122168" y="0"/>
                    <a:pt x="3145028" y="22733"/>
                    <a:pt x="3145028" y="50927"/>
                  </a:cubicBezTo>
                  <a:lnTo>
                    <a:pt x="3145028" y="1574419"/>
                  </a:lnTo>
                  <a:cubicBezTo>
                    <a:pt x="3145028" y="1602486"/>
                    <a:pt x="3122295" y="1625346"/>
                    <a:pt x="3094101" y="1625346"/>
                  </a:cubicBezTo>
                  <a:lnTo>
                    <a:pt x="50927" y="1625346"/>
                  </a:lnTo>
                  <a:cubicBezTo>
                    <a:pt x="22860" y="1625346"/>
                    <a:pt x="0" y="1602613"/>
                    <a:pt x="0" y="1574419"/>
                  </a:cubicBezTo>
                  <a:lnTo>
                    <a:pt x="0" y="50927"/>
                  </a:lnTo>
                  <a:cubicBezTo>
                    <a:pt x="0" y="22733"/>
                    <a:pt x="22733" y="0"/>
                    <a:pt x="50927" y="0"/>
                  </a:cubicBezTo>
                  <a:moveTo>
                    <a:pt x="50927" y="101727"/>
                  </a:moveTo>
                  <a:lnTo>
                    <a:pt x="50927" y="50927"/>
                  </a:lnTo>
                  <a:lnTo>
                    <a:pt x="101727" y="50927"/>
                  </a:lnTo>
                  <a:lnTo>
                    <a:pt x="101727" y="1574419"/>
                  </a:lnTo>
                  <a:lnTo>
                    <a:pt x="50927" y="1574419"/>
                  </a:lnTo>
                  <a:lnTo>
                    <a:pt x="50927" y="1523492"/>
                  </a:lnTo>
                  <a:lnTo>
                    <a:pt x="3094101" y="1523492"/>
                  </a:lnTo>
                  <a:lnTo>
                    <a:pt x="3094101" y="1574419"/>
                  </a:lnTo>
                  <a:lnTo>
                    <a:pt x="3043174" y="1574419"/>
                  </a:lnTo>
                  <a:lnTo>
                    <a:pt x="3043174" y="50927"/>
                  </a:lnTo>
                  <a:lnTo>
                    <a:pt x="3094101" y="50927"/>
                  </a:lnTo>
                  <a:lnTo>
                    <a:pt x="3094101" y="101727"/>
                  </a:lnTo>
                  <a:lnTo>
                    <a:pt x="50927" y="101727"/>
                  </a:lnTo>
                  <a:close/>
                </a:path>
              </a:pathLst>
            </a:custGeom>
            <a:solidFill>
              <a:srgbClr val="003A4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7" name="TextBox 48"/>
            <p:cNvSpPr/>
            <p:nvPr/>
          </p:nvSpPr>
          <p:spPr>
            <a:xfrm>
              <a:off x="1791360" y="8417520"/>
              <a:ext cx="2357640" cy="1217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 algn="ctr" defTabSz="914400">
                <a:lnSpc>
                  <a:spcPts val="5040"/>
                </a:lnSpc>
              </a:pPr>
              <a:r>
                <a:rPr lang="en-US" sz="4200" b="1" strike="noStrike" spc="-4">
                  <a:solidFill>
                    <a:srgbClr val="FFFFFF"/>
                  </a:solidFill>
                  <a:latin typeface="Antonio Bold"/>
                  <a:ea typeface="Antonio Bold"/>
                </a:rPr>
                <a:t>09</a:t>
              </a:r>
              <a:endParaRPr lang="en-US" sz="4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28" name="AutoShape 49"/>
          <p:cNvSpPr/>
          <p:nvPr/>
        </p:nvSpPr>
        <p:spPr>
          <a:xfrm>
            <a:off x="1332720" y="1401480"/>
            <a:ext cx="15415920" cy="81360"/>
          </a:xfrm>
          <a:prstGeom prst="line">
            <a:avLst/>
          </a:prstGeom>
          <a:ln w="28575" cap="rnd">
            <a:solidFill>
              <a:srgbClr val="003A4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6360" rIns="90000" bIns="36360" anchor="t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AutoShape 50"/>
          <p:cNvSpPr/>
          <p:nvPr/>
        </p:nvSpPr>
        <p:spPr>
          <a:xfrm flipV="1">
            <a:off x="1275480" y="4815000"/>
            <a:ext cx="15747480" cy="113040"/>
          </a:xfrm>
          <a:prstGeom prst="line">
            <a:avLst/>
          </a:prstGeom>
          <a:ln w="28575" cap="rnd">
            <a:solidFill>
              <a:srgbClr val="003A4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AutoShape 51"/>
          <p:cNvSpPr/>
          <p:nvPr/>
        </p:nvSpPr>
        <p:spPr>
          <a:xfrm>
            <a:off x="1242360" y="6356520"/>
            <a:ext cx="15813360" cy="113760"/>
          </a:xfrm>
          <a:prstGeom prst="line">
            <a:avLst/>
          </a:prstGeom>
          <a:ln w="28575" cap="rnd">
            <a:solidFill>
              <a:srgbClr val="003A4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AutoShape 52"/>
          <p:cNvSpPr/>
          <p:nvPr/>
        </p:nvSpPr>
        <p:spPr>
          <a:xfrm flipV="1">
            <a:off x="1352160" y="8142120"/>
            <a:ext cx="15670800" cy="32400"/>
          </a:xfrm>
          <a:prstGeom prst="line">
            <a:avLst/>
          </a:prstGeom>
          <a:ln w="28575" cap="rnd">
            <a:solidFill>
              <a:srgbClr val="003A4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2" name="Group 53"/>
          <p:cNvGrpSpPr/>
          <p:nvPr/>
        </p:nvGrpSpPr>
        <p:grpSpPr>
          <a:xfrm>
            <a:off x="8535600" y="3551760"/>
            <a:ext cx="5266800" cy="905400"/>
            <a:chOff x="8535600" y="3551760"/>
            <a:chExt cx="5266800" cy="905400"/>
          </a:xfrm>
        </p:grpSpPr>
        <p:sp>
          <p:nvSpPr>
            <p:cNvPr id="133" name="Freeform 54"/>
            <p:cNvSpPr/>
            <p:nvPr/>
          </p:nvSpPr>
          <p:spPr>
            <a:xfrm>
              <a:off x="8535600" y="3652560"/>
              <a:ext cx="4722840" cy="804600"/>
            </a:xfrm>
            <a:custGeom>
              <a:avLst/>
              <a:gdLst>
                <a:gd name="textAreaLeft" fmla="*/ 0 w 4722840"/>
                <a:gd name="textAreaRight" fmla="*/ 4723920 w 4722840"/>
                <a:gd name="textAreaTop" fmla="*/ 0 h 804600"/>
                <a:gd name="textAreaBottom" fmla="*/ 805680 h 804600"/>
              </a:gdLst>
              <a:ahLst/>
              <a:cxnLst/>
              <a:rect l="textAreaLeft" t="textAreaTop" r="textAreaRight" b="textAreaBottom"/>
              <a:pathLst>
                <a:path w="6298560" h="1074240">
                  <a:moveTo>
                    <a:pt x="0" y="0"/>
                  </a:moveTo>
                  <a:lnTo>
                    <a:pt x="6298560" y="0"/>
                  </a:lnTo>
                  <a:lnTo>
                    <a:pt x="6298560" y="1074240"/>
                  </a:lnTo>
                  <a:lnTo>
                    <a:pt x="0" y="107424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4" name="TextBox 55"/>
            <p:cNvSpPr/>
            <p:nvPr/>
          </p:nvSpPr>
          <p:spPr>
            <a:xfrm>
              <a:off x="9079560" y="3551760"/>
              <a:ext cx="4722840" cy="80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b">
              <a:noAutofit/>
            </a:bodyPr>
            <a:lstStyle/>
            <a:p>
              <a:pPr algn="ctr" defTabSz="914400">
                <a:lnSpc>
                  <a:spcPts val="3841"/>
                </a:lnSpc>
              </a:pPr>
              <a:r>
                <a:rPr lang="en-US" sz="3200" b="1" strike="noStrike" spc="-4" dirty="0">
                  <a:solidFill>
                    <a:srgbClr val="003A4E"/>
                  </a:solidFill>
                  <a:latin typeface="Antonio Bold"/>
                  <a:ea typeface="Antonio Bold"/>
                </a:rPr>
                <a:t>SCOPE AND LIMITATIONS</a:t>
              </a:r>
              <a:endParaRPr lang="en-US" sz="32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35" name="Group 56"/>
          <p:cNvGrpSpPr/>
          <p:nvPr/>
        </p:nvGrpSpPr>
        <p:grpSpPr>
          <a:xfrm>
            <a:off x="14135040" y="3390480"/>
            <a:ext cx="2358360" cy="1215720"/>
            <a:chOff x="14008320" y="3390480"/>
            <a:chExt cx="2485080" cy="1215720"/>
          </a:xfrm>
        </p:grpSpPr>
        <p:sp>
          <p:nvSpPr>
            <p:cNvPr id="136" name="Freeform 57"/>
            <p:cNvSpPr/>
            <p:nvPr/>
          </p:nvSpPr>
          <p:spPr>
            <a:xfrm>
              <a:off x="14046480" y="3428640"/>
              <a:ext cx="2408760" cy="1139400"/>
            </a:xfrm>
            <a:custGeom>
              <a:avLst/>
              <a:gdLst>
                <a:gd name="textAreaLeft" fmla="*/ 0 w 2408760"/>
                <a:gd name="textAreaRight" fmla="*/ 2409840 w 2408760"/>
                <a:gd name="textAreaTop" fmla="*/ 0 h 1139400"/>
                <a:gd name="textAreaBottom" fmla="*/ 1140480 h 1139400"/>
              </a:gdLst>
              <a:ahLst/>
              <a:cxnLst/>
              <a:rect l="textAreaLeft" t="textAreaTop" r="textAreaRight" b="textAreaBottom"/>
              <a:pathLst>
                <a:path w="3213100" h="1520571">
                  <a:moveTo>
                    <a:pt x="0" y="0"/>
                  </a:moveTo>
                  <a:lnTo>
                    <a:pt x="3213100" y="0"/>
                  </a:lnTo>
                  <a:lnTo>
                    <a:pt x="3213100" y="1520571"/>
                  </a:lnTo>
                  <a:lnTo>
                    <a:pt x="0" y="1520571"/>
                  </a:lnTo>
                  <a:close/>
                </a:path>
              </a:pathLst>
            </a:custGeom>
            <a:solidFill>
              <a:srgbClr val="E4212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7" name="Freeform 58"/>
            <p:cNvSpPr/>
            <p:nvPr/>
          </p:nvSpPr>
          <p:spPr>
            <a:xfrm>
              <a:off x="14008320" y="3390480"/>
              <a:ext cx="2485080" cy="1215720"/>
            </a:xfrm>
            <a:custGeom>
              <a:avLst/>
              <a:gdLst>
                <a:gd name="textAreaLeft" fmla="*/ 0 w 2485080"/>
                <a:gd name="textAreaRight" fmla="*/ 2486160 w 2485080"/>
                <a:gd name="textAreaTop" fmla="*/ 0 h 1215720"/>
                <a:gd name="textAreaBottom" fmla="*/ 1216800 h 1215720"/>
              </a:gdLst>
              <a:ahLst/>
              <a:cxnLst/>
              <a:rect l="textAreaLeft" t="textAreaTop" r="textAreaRight" b="textAreaBottom"/>
              <a:pathLst>
                <a:path w="3314954" h="1622425">
                  <a:moveTo>
                    <a:pt x="50927" y="0"/>
                  </a:moveTo>
                  <a:lnTo>
                    <a:pt x="3264027" y="0"/>
                  </a:lnTo>
                  <a:cubicBezTo>
                    <a:pt x="3292094" y="0"/>
                    <a:pt x="3314954" y="22733"/>
                    <a:pt x="3314954" y="50927"/>
                  </a:cubicBezTo>
                  <a:lnTo>
                    <a:pt x="3314954" y="1571498"/>
                  </a:lnTo>
                  <a:cubicBezTo>
                    <a:pt x="3314954" y="1599565"/>
                    <a:pt x="3292221" y="1622425"/>
                    <a:pt x="3264027" y="1622425"/>
                  </a:cubicBezTo>
                  <a:lnTo>
                    <a:pt x="50927" y="1622425"/>
                  </a:lnTo>
                  <a:cubicBezTo>
                    <a:pt x="22860" y="1622425"/>
                    <a:pt x="0" y="1599692"/>
                    <a:pt x="0" y="1571498"/>
                  </a:cubicBezTo>
                  <a:lnTo>
                    <a:pt x="0" y="50927"/>
                  </a:lnTo>
                  <a:cubicBezTo>
                    <a:pt x="0" y="22733"/>
                    <a:pt x="22733" y="0"/>
                    <a:pt x="50927" y="0"/>
                  </a:cubicBezTo>
                  <a:moveTo>
                    <a:pt x="50927" y="101727"/>
                  </a:moveTo>
                  <a:lnTo>
                    <a:pt x="50927" y="50927"/>
                  </a:lnTo>
                  <a:lnTo>
                    <a:pt x="101727" y="50927"/>
                  </a:lnTo>
                  <a:lnTo>
                    <a:pt x="101727" y="1571498"/>
                  </a:lnTo>
                  <a:lnTo>
                    <a:pt x="50927" y="1571498"/>
                  </a:lnTo>
                  <a:lnTo>
                    <a:pt x="50927" y="1520571"/>
                  </a:lnTo>
                  <a:lnTo>
                    <a:pt x="3264027" y="1520571"/>
                  </a:lnTo>
                  <a:lnTo>
                    <a:pt x="3264027" y="1571498"/>
                  </a:lnTo>
                  <a:lnTo>
                    <a:pt x="3213100" y="1571498"/>
                  </a:lnTo>
                  <a:lnTo>
                    <a:pt x="3213100" y="50927"/>
                  </a:lnTo>
                  <a:lnTo>
                    <a:pt x="3264027" y="50927"/>
                  </a:lnTo>
                  <a:lnTo>
                    <a:pt x="3264027" y="101727"/>
                  </a:lnTo>
                  <a:lnTo>
                    <a:pt x="50927" y="101727"/>
                  </a:lnTo>
                  <a:close/>
                </a:path>
              </a:pathLst>
            </a:custGeom>
            <a:solidFill>
              <a:srgbClr val="003A4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8" name="TextBox 59"/>
            <p:cNvSpPr/>
            <p:nvPr/>
          </p:nvSpPr>
          <p:spPr>
            <a:xfrm>
              <a:off x="14008320" y="3390480"/>
              <a:ext cx="2485080" cy="1215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 algn="ctr" defTabSz="914400">
                <a:lnSpc>
                  <a:spcPts val="5040"/>
                </a:lnSpc>
              </a:pPr>
              <a:r>
                <a:rPr lang="en-US" sz="4200" b="1" strike="noStrike" spc="-4">
                  <a:solidFill>
                    <a:srgbClr val="FFFFFF"/>
                  </a:solidFill>
                  <a:latin typeface="Antonio Bold"/>
                  <a:ea typeface="Antonio Bold"/>
                </a:rPr>
                <a:t>04</a:t>
              </a:r>
              <a:endParaRPr lang="en-US" sz="4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39" name="Group 60"/>
          <p:cNvGrpSpPr/>
          <p:nvPr/>
        </p:nvGrpSpPr>
        <p:grpSpPr>
          <a:xfrm>
            <a:off x="9679320" y="5098500"/>
            <a:ext cx="4487760" cy="1105380"/>
            <a:chOff x="9679320" y="5098500"/>
            <a:chExt cx="4487760" cy="1105380"/>
          </a:xfrm>
        </p:grpSpPr>
        <p:sp>
          <p:nvSpPr>
            <p:cNvPr id="140" name="Freeform 61"/>
            <p:cNvSpPr/>
            <p:nvPr/>
          </p:nvSpPr>
          <p:spPr>
            <a:xfrm>
              <a:off x="9722160" y="5399280"/>
              <a:ext cx="4444920" cy="804600"/>
            </a:xfrm>
            <a:custGeom>
              <a:avLst/>
              <a:gdLst>
                <a:gd name="textAreaLeft" fmla="*/ 0 w 4444920"/>
                <a:gd name="textAreaRight" fmla="*/ 4446000 w 4444920"/>
                <a:gd name="textAreaTop" fmla="*/ 0 h 804600"/>
                <a:gd name="textAreaBottom" fmla="*/ 805680 h 804600"/>
              </a:gdLst>
              <a:ahLst/>
              <a:cxnLst/>
              <a:rect l="textAreaLeft" t="textAreaTop" r="textAreaRight" b="textAreaBottom"/>
              <a:pathLst>
                <a:path w="5928000" h="1074240">
                  <a:moveTo>
                    <a:pt x="0" y="0"/>
                  </a:moveTo>
                  <a:lnTo>
                    <a:pt x="5928000" y="0"/>
                  </a:lnTo>
                  <a:lnTo>
                    <a:pt x="5928000" y="1074240"/>
                  </a:lnTo>
                  <a:lnTo>
                    <a:pt x="0" y="107424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1" name="TextBox 62"/>
            <p:cNvSpPr/>
            <p:nvPr/>
          </p:nvSpPr>
          <p:spPr>
            <a:xfrm>
              <a:off x="9679320" y="5098500"/>
              <a:ext cx="4444920" cy="80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b">
              <a:noAutofit/>
            </a:bodyPr>
            <a:lstStyle/>
            <a:p>
              <a:pPr defTabSz="914400">
                <a:lnSpc>
                  <a:spcPts val="3841"/>
                </a:lnSpc>
              </a:pPr>
              <a:r>
                <a:rPr lang="en-US" sz="3200" b="1" strike="noStrike" spc="-4" dirty="0">
                  <a:solidFill>
                    <a:srgbClr val="003A4E"/>
                  </a:solidFill>
                  <a:latin typeface="Antonio Bold"/>
                  <a:ea typeface="Antonio Bold"/>
                </a:rPr>
                <a:t>SYSTEM ARCHITECTURE</a:t>
              </a:r>
              <a:endParaRPr lang="en-US" sz="32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42" name="Group 63"/>
          <p:cNvGrpSpPr/>
          <p:nvPr/>
        </p:nvGrpSpPr>
        <p:grpSpPr>
          <a:xfrm>
            <a:off x="14135040" y="5026320"/>
            <a:ext cx="2286360" cy="1215720"/>
            <a:chOff x="13955760" y="5026320"/>
            <a:chExt cx="2465640" cy="1215720"/>
          </a:xfrm>
        </p:grpSpPr>
        <p:sp>
          <p:nvSpPr>
            <p:cNvPr id="143" name="Freeform 64"/>
            <p:cNvSpPr/>
            <p:nvPr/>
          </p:nvSpPr>
          <p:spPr>
            <a:xfrm>
              <a:off x="13993920" y="5064480"/>
              <a:ext cx="2389320" cy="1139400"/>
            </a:xfrm>
            <a:custGeom>
              <a:avLst/>
              <a:gdLst>
                <a:gd name="textAreaLeft" fmla="*/ 0 w 2389320"/>
                <a:gd name="textAreaRight" fmla="*/ 2390400 w 2389320"/>
                <a:gd name="textAreaTop" fmla="*/ 0 h 1139400"/>
                <a:gd name="textAreaBottom" fmla="*/ 1140480 h 1139400"/>
              </a:gdLst>
              <a:ahLst/>
              <a:cxnLst/>
              <a:rect l="textAreaLeft" t="textAreaTop" r="textAreaRight" b="textAreaBottom"/>
              <a:pathLst>
                <a:path w="3187192" h="1520571">
                  <a:moveTo>
                    <a:pt x="0" y="0"/>
                  </a:moveTo>
                  <a:lnTo>
                    <a:pt x="3187192" y="0"/>
                  </a:lnTo>
                  <a:lnTo>
                    <a:pt x="3187192" y="1520571"/>
                  </a:lnTo>
                  <a:lnTo>
                    <a:pt x="0" y="1520571"/>
                  </a:lnTo>
                  <a:close/>
                </a:path>
              </a:pathLst>
            </a:custGeom>
            <a:solidFill>
              <a:srgbClr val="E4212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4" name="Freeform 65"/>
            <p:cNvSpPr/>
            <p:nvPr/>
          </p:nvSpPr>
          <p:spPr>
            <a:xfrm>
              <a:off x="13955760" y="5026320"/>
              <a:ext cx="2465640" cy="1215720"/>
            </a:xfrm>
            <a:custGeom>
              <a:avLst/>
              <a:gdLst>
                <a:gd name="textAreaLeft" fmla="*/ 0 w 2465640"/>
                <a:gd name="textAreaRight" fmla="*/ 2466720 w 2465640"/>
                <a:gd name="textAreaTop" fmla="*/ 0 h 1215720"/>
                <a:gd name="textAreaBottom" fmla="*/ 1216800 h 1215720"/>
              </a:gdLst>
              <a:ahLst/>
              <a:cxnLst/>
              <a:rect l="textAreaLeft" t="textAreaTop" r="textAreaRight" b="textAreaBottom"/>
              <a:pathLst>
                <a:path w="3289046" h="1622425">
                  <a:moveTo>
                    <a:pt x="50927" y="0"/>
                  </a:moveTo>
                  <a:lnTo>
                    <a:pt x="3238119" y="0"/>
                  </a:lnTo>
                  <a:cubicBezTo>
                    <a:pt x="3266186" y="0"/>
                    <a:pt x="3289046" y="22733"/>
                    <a:pt x="3289046" y="50927"/>
                  </a:cubicBezTo>
                  <a:lnTo>
                    <a:pt x="3289046" y="1571498"/>
                  </a:lnTo>
                  <a:cubicBezTo>
                    <a:pt x="3289046" y="1599565"/>
                    <a:pt x="3266313" y="1622425"/>
                    <a:pt x="3238119" y="1622425"/>
                  </a:cubicBezTo>
                  <a:lnTo>
                    <a:pt x="50927" y="1622425"/>
                  </a:lnTo>
                  <a:cubicBezTo>
                    <a:pt x="22860" y="1622425"/>
                    <a:pt x="0" y="1599692"/>
                    <a:pt x="0" y="1571498"/>
                  </a:cubicBezTo>
                  <a:lnTo>
                    <a:pt x="0" y="50927"/>
                  </a:lnTo>
                  <a:cubicBezTo>
                    <a:pt x="0" y="22733"/>
                    <a:pt x="22733" y="0"/>
                    <a:pt x="50927" y="0"/>
                  </a:cubicBezTo>
                  <a:moveTo>
                    <a:pt x="50927" y="101727"/>
                  </a:moveTo>
                  <a:lnTo>
                    <a:pt x="50927" y="50927"/>
                  </a:lnTo>
                  <a:lnTo>
                    <a:pt x="101727" y="50927"/>
                  </a:lnTo>
                  <a:lnTo>
                    <a:pt x="101727" y="1571498"/>
                  </a:lnTo>
                  <a:lnTo>
                    <a:pt x="50927" y="1571498"/>
                  </a:lnTo>
                  <a:lnTo>
                    <a:pt x="50927" y="1520571"/>
                  </a:lnTo>
                  <a:lnTo>
                    <a:pt x="3238119" y="1520571"/>
                  </a:lnTo>
                  <a:lnTo>
                    <a:pt x="3238119" y="1571498"/>
                  </a:lnTo>
                  <a:lnTo>
                    <a:pt x="3187192" y="1571498"/>
                  </a:lnTo>
                  <a:lnTo>
                    <a:pt x="3187192" y="50927"/>
                  </a:lnTo>
                  <a:lnTo>
                    <a:pt x="3238119" y="50927"/>
                  </a:lnTo>
                  <a:lnTo>
                    <a:pt x="3238119" y="101727"/>
                  </a:lnTo>
                  <a:lnTo>
                    <a:pt x="50927" y="101727"/>
                  </a:lnTo>
                  <a:close/>
                </a:path>
              </a:pathLst>
            </a:custGeom>
            <a:solidFill>
              <a:srgbClr val="003A4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5" name="TextBox 66"/>
            <p:cNvSpPr/>
            <p:nvPr/>
          </p:nvSpPr>
          <p:spPr>
            <a:xfrm>
              <a:off x="13955760" y="5026320"/>
              <a:ext cx="2465640" cy="1215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 algn="ctr" defTabSz="914400">
                <a:lnSpc>
                  <a:spcPts val="5040"/>
                </a:lnSpc>
              </a:pPr>
              <a:r>
                <a:rPr lang="en-US" sz="4200" b="1" strike="noStrike" spc="-4">
                  <a:solidFill>
                    <a:srgbClr val="FFFFFF"/>
                  </a:solidFill>
                  <a:latin typeface="Antonio Bold"/>
                  <a:ea typeface="Antonio Bold"/>
                </a:rPr>
                <a:t>06</a:t>
              </a:r>
              <a:endParaRPr lang="en-US" sz="4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46" name="Group 67"/>
          <p:cNvGrpSpPr/>
          <p:nvPr/>
        </p:nvGrpSpPr>
        <p:grpSpPr>
          <a:xfrm>
            <a:off x="9606240" y="6706980"/>
            <a:ext cx="4849920" cy="936900"/>
            <a:chOff x="9606240" y="6706980"/>
            <a:chExt cx="4722840" cy="936900"/>
          </a:xfrm>
        </p:grpSpPr>
        <p:sp>
          <p:nvSpPr>
            <p:cNvPr id="147" name="Freeform 68"/>
            <p:cNvSpPr/>
            <p:nvPr/>
          </p:nvSpPr>
          <p:spPr>
            <a:xfrm>
              <a:off x="9606240" y="6839280"/>
              <a:ext cx="4722840" cy="804600"/>
            </a:xfrm>
            <a:custGeom>
              <a:avLst/>
              <a:gdLst>
                <a:gd name="textAreaLeft" fmla="*/ 0 w 4722840"/>
                <a:gd name="textAreaRight" fmla="*/ 4723920 w 4722840"/>
                <a:gd name="textAreaTop" fmla="*/ 0 h 804600"/>
                <a:gd name="textAreaBottom" fmla="*/ 805680 h 804600"/>
              </a:gdLst>
              <a:ahLst/>
              <a:cxnLst/>
              <a:rect l="textAreaLeft" t="textAreaTop" r="textAreaRight" b="textAreaBottom"/>
              <a:pathLst>
                <a:path w="6298560" h="1074240">
                  <a:moveTo>
                    <a:pt x="0" y="0"/>
                  </a:moveTo>
                  <a:lnTo>
                    <a:pt x="6298560" y="0"/>
                  </a:lnTo>
                  <a:lnTo>
                    <a:pt x="6298560" y="1074240"/>
                  </a:lnTo>
                  <a:lnTo>
                    <a:pt x="0" y="107424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8" name="TextBox 69"/>
            <p:cNvSpPr/>
            <p:nvPr/>
          </p:nvSpPr>
          <p:spPr>
            <a:xfrm>
              <a:off x="10748279" y="6706980"/>
              <a:ext cx="1980923" cy="80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b">
              <a:noAutofit/>
            </a:bodyPr>
            <a:lstStyle/>
            <a:p>
              <a:pPr defTabSz="914400">
                <a:lnSpc>
                  <a:spcPts val="3841"/>
                </a:lnSpc>
              </a:pPr>
              <a:r>
                <a:rPr lang="en-US" sz="3200" b="1" strike="noStrike" spc="-4" dirty="0">
                  <a:solidFill>
                    <a:srgbClr val="003A4E"/>
                  </a:solidFill>
                  <a:latin typeface="Antonio Bold"/>
                  <a:ea typeface="Antonio Bold"/>
                </a:rPr>
                <a:t>USE CASES</a:t>
              </a:r>
              <a:endParaRPr lang="en-US" sz="32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49" name="Group 70"/>
          <p:cNvGrpSpPr/>
          <p:nvPr/>
        </p:nvGrpSpPr>
        <p:grpSpPr>
          <a:xfrm>
            <a:off x="14167080" y="6656400"/>
            <a:ext cx="2326320" cy="1215720"/>
            <a:chOff x="13986000" y="6656400"/>
            <a:chExt cx="2507400" cy="1215720"/>
          </a:xfrm>
        </p:grpSpPr>
        <p:sp>
          <p:nvSpPr>
            <p:cNvPr id="150" name="Freeform 71"/>
            <p:cNvSpPr/>
            <p:nvPr/>
          </p:nvSpPr>
          <p:spPr>
            <a:xfrm>
              <a:off x="14024160" y="6694560"/>
              <a:ext cx="2431080" cy="1139400"/>
            </a:xfrm>
            <a:custGeom>
              <a:avLst/>
              <a:gdLst>
                <a:gd name="textAreaLeft" fmla="*/ 0 w 2431080"/>
                <a:gd name="textAreaRight" fmla="*/ 2432160 w 2431080"/>
                <a:gd name="textAreaTop" fmla="*/ 0 h 1139400"/>
                <a:gd name="textAreaBottom" fmla="*/ 1140480 h 1139400"/>
              </a:gdLst>
              <a:ahLst/>
              <a:cxnLst/>
              <a:rect l="textAreaLeft" t="textAreaTop" r="textAreaRight" b="textAreaBottom"/>
              <a:pathLst>
                <a:path w="3242818" h="1520571">
                  <a:moveTo>
                    <a:pt x="0" y="0"/>
                  </a:moveTo>
                  <a:lnTo>
                    <a:pt x="3242818" y="0"/>
                  </a:lnTo>
                  <a:lnTo>
                    <a:pt x="3242818" y="1520571"/>
                  </a:lnTo>
                  <a:lnTo>
                    <a:pt x="0" y="1520571"/>
                  </a:lnTo>
                  <a:close/>
                </a:path>
              </a:pathLst>
            </a:custGeom>
            <a:solidFill>
              <a:srgbClr val="E4212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1" name="Freeform 72"/>
            <p:cNvSpPr/>
            <p:nvPr/>
          </p:nvSpPr>
          <p:spPr>
            <a:xfrm>
              <a:off x="13986000" y="6656400"/>
              <a:ext cx="2507400" cy="1215720"/>
            </a:xfrm>
            <a:custGeom>
              <a:avLst/>
              <a:gdLst>
                <a:gd name="textAreaLeft" fmla="*/ 0 w 2507400"/>
                <a:gd name="textAreaRight" fmla="*/ 2508480 w 2507400"/>
                <a:gd name="textAreaTop" fmla="*/ 0 h 1215720"/>
                <a:gd name="textAreaBottom" fmla="*/ 1216800 h 1215720"/>
              </a:gdLst>
              <a:ahLst/>
              <a:cxnLst/>
              <a:rect l="textAreaLeft" t="textAreaTop" r="textAreaRight" b="textAreaBottom"/>
              <a:pathLst>
                <a:path w="3344672" h="1622425">
                  <a:moveTo>
                    <a:pt x="50927" y="0"/>
                  </a:moveTo>
                  <a:lnTo>
                    <a:pt x="3293745" y="0"/>
                  </a:lnTo>
                  <a:cubicBezTo>
                    <a:pt x="3321812" y="0"/>
                    <a:pt x="3344672" y="22733"/>
                    <a:pt x="3344672" y="50927"/>
                  </a:cubicBezTo>
                  <a:lnTo>
                    <a:pt x="3344672" y="1571498"/>
                  </a:lnTo>
                  <a:cubicBezTo>
                    <a:pt x="3344672" y="1599565"/>
                    <a:pt x="3321939" y="1622425"/>
                    <a:pt x="3293745" y="1622425"/>
                  </a:cubicBezTo>
                  <a:lnTo>
                    <a:pt x="50927" y="1622425"/>
                  </a:lnTo>
                  <a:cubicBezTo>
                    <a:pt x="22860" y="1622425"/>
                    <a:pt x="0" y="1599692"/>
                    <a:pt x="0" y="1571498"/>
                  </a:cubicBezTo>
                  <a:lnTo>
                    <a:pt x="0" y="50927"/>
                  </a:lnTo>
                  <a:cubicBezTo>
                    <a:pt x="0" y="22733"/>
                    <a:pt x="22733" y="0"/>
                    <a:pt x="50927" y="0"/>
                  </a:cubicBezTo>
                  <a:moveTo>
                    <a:pt x="50927" y="101727"/>
                  </a:moveTo>
                  <a:lnTo>
                    <a:pt x="50927" y="50927"/>
                  </a:lnTo>
                  <a:lnTo>
                    <a:pt x="101727" y="50927"/>
                  </a:lnTo>
                  <a:lnTo>
                    <a:pt x="101727" y="1571498"/>
                  </a:lnTo>
                  <a:lnTo>
                    <a:pt x="50927" y="1571498"/>
                  </a:lnTo>
                  <a:lnTo>
                    <a:pt x="50927" y="1520571"/>
                  </a:lnTo>
                  <a:lnTo>
                    <a:pt x="3293745" y="1520571"/>
                  </a:lnTo>
                  <a:lnTo>
                    <a:pt x="3293745" y="1571498"/>
                  </a:lnTo>
                  <a:lnTo>
                    <a:pt x="3242818" y="1571498"/>
                  </a:lnTo>
                  <a:lnTo>
                    <a:pt x="3242818" y="50927"/>
                  </a:lnTo>
                  <a:lnTo>
                    <a:pt x="3293745" y="50927"/>
                  </a:lnTo>
                  <a:lnTo>
                    <a:pt x="3293745" y="101727"/>
                  </a:lnTo>
                  <a:lnTo>
                    <a:pt x="50927" y="101727"/>
                  </a:lnTo>
                  <a:close/>
                </a:path>
              </a:pathLst>
            </a:custGeom>
            <a:solidFill>
              <a:srgbClr val="003A4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2" name="TextBox 73"/>
            <p:cNvSpPr/>
            <p:nvPr/>
          </p:nvSpPr>
          <p:spPr>
            <a:xfrm>
              <a:off x="13986000" y="6656400"/>
              <a:ext cx="2507400" cy="1215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 algn="ctr" defTabSz="914400">
                <a:lnSpc>
                  <a:spcPts val="5040"/>
                </a:lnSpc>
              </a:pPr>
              <a:r>
                <a:rPr lang="en-US" sz="4200" b="1" strike="noStrike" spc="-4">
                  <a:solidFill>
                    <a:srgbClr val="FFFFFF"/>
                  </a:solidFill>
                  <a:latin typeface="Antonio Bold"/>
                  <a:ea typeface="Antonio Bold"/>
                </a:rPr>
                <a:t>08</a:t>
              </a:r>
              <a:endParaRPr lang="en-US" sz="4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53" name="Group 74"/>
          <p:cNvGrpSpPr/>
          <p:nvPr/>
        </p:nvGrpSpPr>
        <p:grpSpPr>
          <a:xfrm>
            <a:off x="14135040" y="8416800"/>
            <a:ext cx="2357640" cy="1217880"/>
            <a:chOff x="14135040" y="8416800"/>
            <a:chExt cx="2357640" cy="1217880"/>
          </a:xfrm>
        </p:grpSpPr>
        <p:sp>
          <p:nvSpPr>
            <p:cNvPr id="154" name="Freeform 75"/>
            <p:cNvSpPr/>
            <p:nvPr/>
          </p:nvSpPr>
          <p:spPr>
            <a:xfrm>
              <a:off x="14173200" y="8454960"/>
              <a:ext cx="2281320" cy="1141560"/>
            </a:xfrm>
            <a:custGeom>
              <a:avLst/>
              <a:gdLst>
                <a:gd name="textAreaLeft" fmla="*/ 0 w 2281320"/>
                <a:gd name="textAreaRight" fmla="*/ 2282400 w 2281320"/>
                <a:gd name="textAreaTop" fmla="*/ 0 h 1141560"/>
                <a:gd name="textAreaBottom" fmla="*/ 1142640 h 1141560"/>
              </a:gdLst>
              <a:ahLst/>
              <a:cxnLst/>
              <a:rect l="textAreaLeft" t="textAreaTop" r="textAreaRight" b="textAreaBottom"/>
              <a:pathLst>
                <a:path w="3043174" h="1523492">
                  <a:moveTo>
                    <a:pt x="0" y="0"/>
                  </a:moveTo>
                  <a:lnTo>
                    <a:pt x="3043174" y="0"/>
                  </a:lnTo>
                  <a:lnTo>
                    <a:pt x="3043174" y="1523492"/>
                  </a:lnTo>
                  <a:lnTo>
                    <a:pt x="0" y="1523492"/>
                  </a:lnTo>
                  <a:close/>
                </a:path>
              </a:pathLst>
            </a:custGeom>
            <a:solidFill>
              <a:srgbClr val="E4212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5" name="Freeform 76"/>
            <p:cNvSpPr/>
            <p:nvPr/>
          </p:nvSpPr>
          <p:spPr>
            <a:xfrm>
              <a:off x="14135040" y="8416800"/>
              <a:ext cx="2357640" cy="1217880"/>
            </a:xfrm>
            <a:custGeom>
              <a:avLst/>
              <a:gdLst>
                <a:gd name="textAreaLeft" fmla="*/ 0 w 2357640"/>
                <a:gd name="textAreaRight" fmla="*/ 2358720 w 2357640"/>
                <a:gd name="textAreaTop" fmla="*/ 0 h 1217880"/>
                <a:gd name="textAreaBottom" fmla="*/ 1218960 h 1217880"/>
              </a:gdLst>
              <a:ahLst/>
              <a:cxnLst/>
              <a:rect l="textAreaLeft" t="textAreaTop" r="textAreaRight" b="textAreaBottom"/>
              <a:pathLst>
                <a:path w="3145028" h="1625346">
                  <a:moveTo>
                    <a:pt x="50927" y="0"/>
                  </a:moveTo>
                  <a:lnTo>
                    <a:pt x="3094101" y="0"/>
                  </a:lnTo>
                  <a:cubicBezTo>
                    <a:pt x="3122168" y="0"/>
                    <a:pt x="3145028" y="22733"/>
                    <a:pt x="3145028" y="50927"/>
                  </a:cubicBezTo>
                  <a:lnTo>
                    <a:pt x="3145028" y="1574419"/>
                  </a:lnTo>
                  <a:cubicBezTo>
                    <a:pt x="3145028" y="1602486"/>
                    <a:pt x="3122295" y="1625346"/>
                    <a:pt x="3094101" y="1625346"/>
                  </a:cubicBezTo>
                  <a:lnTo>
                    <a:pt x="50927" y="1625346"/>
                  </a:lnTo>
                  <a:cubicBezTo>
                    <a:pt x="22860" y="1625346"/>
                    <a:pt x="0" y="1602613"/>
                    <a:pt x="0" y="1574419"/>
                  </a:cubicBezTo>
                  <a:lnTo>
                    <a:pt x="0" y="50927"/>
                  </a:lnTo>
                  <a:cubicBezTo>
                    <a:pt x="0" y="22733"/>
                    <a:pt x="22733" y="0"/>
                    <a:pt x="50927" y="0"/>
                  </a:cubicBezTo>
                  <a:moveTo>
                    <a:pt x="50927" y="101727"/>
                  </a:moveTo>
                  <a:lnTo>
                    <a:pt x="50927" y="50927"/>
                  </a:lnTo>
                  <a:lnTo>
                    <a:pt x="101727" y="50927"/>
                  </a:lnTo>
                  <a:lnTo>
                    <a:pt x="101727" y="1574419"/>
                  </a:lnTo>
                  <a:lnTo>
                    <a:pt x="50927" y="1574419"/>
                  </a:lnTo>
                  <a:lnTo>
                    <a:pt x="50927" y="1523492"/>
                  </a:lnTo>
                  <a:lnTo>
                    <a:pt x="3094101" y="1523492"/>
                  </a:lnTo>
                  <a:lnTo>
                    <a:pt x="3094101" y="1574419"/>
                  </a:lnTo>
                  <a:lnTo>
                    <a:pt x="3043174" y="1574419"/>
                  </a:lnTo>
                  <a:lnTo>
                    <a:pt x="3043174" y="50927"/>
                  </a:lnTo>
                  <a:lnTo>
                    <a:pt x="3094101" y="50927"/>
                  </a:lnTo>
                  <a:lnTo>
                    <a:pt x="3094101" y="101727"/>
                  </a:lnTo>
                  <a:lnTo>
                    <a:pt x="50927" y="101727"/>
                  </a:lnTo>
                  <a:close/>
                </a:path>
              </a:pathLst>
            </a:custGeom>
            <a:solidFill>
              <a:srgbClr val="003A4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6" name="TextBox 77"/>
            <p:cNvSpPr/>
            <p:nvPr/>
          </p:nvSpPr>
          <p:spPr>
            <a:xfrm>
              <a:off x="14135040" y="8416800"/>
              <a:ext cx="2357640" cy="1217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 algn="ctr" defTabSz="914400">
                <a:lnSpc>
                  <a:spcPts val="5040"/>
                </a:lnSpc>
              </a:pPr>
              <a:r>
                <a:rPr lang="en-US" sz="4200" b="1" strike="noStrike" spc="-4">
                  <a:solidFill>
                    <a:srgbClr val="FFFFFF"/>
                  </a:solidFill>
                  <a:latin typeface="Antonio Bold"/>
                  <a:ea typeface="Antonio Bold"/>
                </a:rPr>
                <a:t>10</a:t>
              </a:r>
              <a:endParaRPr lang="en-US" sz="4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57" name="Group 78"/>
          <p:cNvGrpSpPr/>
          <p:nvPr/>
        </p:nvGrpSpPr>
        <p:grpSpPr>
          <a:xfrm>
            <a:off x="4586760" y="8395492"/>
            <a:ext cx="4122720" cy="911768"/>
            <a:chOff x="4999680" y="8508352"/>
            <a:chExt cx="4122720" cy="911768"/>
          </a:xfrm>
        </p:grpSpPr>
        <p:sp>
          <p:nvSpPr>
            <p:cNvPr id="158" name="Freeform 79"/>
            <p:cNvSpPr/>
            <p:nvPr/>
          </p:nvSpPr>
          <p:spPr>
            <a:xfrm>
              <a:off x="4999680" y="8576640"/>
              <a:ext cx="4050360" cy="843480"/>
            </a:xfrm>
            <a:custGeom>
              <a:avLst/>
              <a:gdLst>
                <a:gd name="textAreaLeft" fmla="*/ 0 w 4050360"/>
                <a:gd name="textAreaRight" fmla="*/ 4051440 w 4050360"/>
                <a:gd name="textAreaTop" fmla="*/ 0 h 843480"/>
                <a:gd name="textAreaBottom" fmla="*/ 844560 h 843480"/>
              </a:gdLst>
              <a:ahLst/>
              <a:cxnLst/>
              <a:rect l="textAreaLeft" t="textAreaTop" r="textAreaRight" b="textAreaBottom"/>
              <a:pathLst>
                <a:path w="5401920" h="1126080">
                  <a:moveTo>
                    <a:pt x="0" y="0"/>
                  </a:moveTo>
                  <a:lnTo>
                    <a:pt x="5401920" y="0"/>
                  </a:lnTo>
                  <a:lnTo>
                    <a:pt x="5401920" y="1126080"/>
                  </a:lnTo>
                  <a:lnTo>
                    <a:pt x="0" y="112608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9" name="TextBox 80"/>
            <p:cNvSpPr/>
            <p:nvPr/>
          </p:nvSpPr>
          <p:spPr>
            <a:xfrm>
              <a:off x="5072040" y="8508352"/>
              <a:ext cx="4050360" cy="84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b">
              <a:noAutofit/>
            </a:bodyPr>
            <a:lstStyle/>
            <a:p>
              <a:pPr algn="ctr" defTabSz="914400">
                <a:lnSpc>
                  <a:spcPts val="3841"/>
                </a:lnSpc>
              </a:pPr>
              <a:r>
                <a:rPr lang="en-US" sz="3200" b="1" strike="noStrike" spc="-4" dirty="0">
                  <a:solidFill>
                    <a:srgbClr val="003A4E"/>
                  </a:solidFill>
                  <a:latin typeface="Antonio Bold"/>
                  <a:ea typeface="Antonio Bold"/>
                </a:rPr>
                <a:t>FUTURE SCOPE</a:t>
              </a:r>
              <a:endParaRPr lang="en-US" sz="32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60" name="Rectangle 159"/>
          <p:cNvSpPr/>
          <p:nvPr/>
        </p:nvSpPr>
        <p:spPr>
          <a:xfrm>
            <a:off x="9210600" y="5178240"/>
            <a:ext cx="180000" cy="231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1" name="Group 1"/>
          <p:cNvGrpSpPr/>
          <p:nvPr/>
        </p:nvGrpSpPr>
        <p:grpSpPr>
          <a:xfrm>
            <a:off x="1810800" y="1655280"/>
            <a:ext cx="2357640" cy="1215720"/>
            <a:chOff x="1810800" y="1655280"/>
            <a:chExt cx="2357640" cy="1215720"/>
          </a:xfrm>
        </p:grpSpPr>
        <p:sp>
          <p:nvSpPr>
            <p:cNvPr id="162" name="Freeform 1"/>
            <p:cNvSpPr/>
            <p:nvPr/>
          </p:nvSpPr>
          <p:spPr>
            <a:xfrm>
              <a:off x="1848960" y="1693440"/>
              <a:ext cx="2281320" cy="1139400"/>
            </a:xfrm>
            <a:custGeom>
              <a:avLst/>
              <a:gdLst>
                <a:gd name="textAreaLeft" fmla="*/ 0 w 2281320"/>
                <a:gd name="textAreaRight" fmla="*/ 2282400 w 2281320"/>
                <a:gd name="textAreaTop" fmla="*/ 0 h 1139400"/>
                <a:gd name="textAreaBottom" fmla="*/ 1140480 h 1139400"/>
              </a:gdLst>
              <a:ahLst/>
              <a:cxnLst/>
              <a:rect l="textAreaLeft" t="textAreaTop" r="textAreaRight" b="textAreaBottom"/>
              <a:pathLst>
                <a:path w="3043174" h="1520571">
                  <a:moveTo>
                    <a:pt x="0" y="0"/>
                  </a:moveTo>
                  <a:lnTo>
                    <a:pt x="3043174" y="0"/>
                  </a:lnTo>
                  <a:lnTo>
                    <a:pt x="3043174" y="1520571"/>
                  </a:lnTo>
                  <a:lnTo>
                    <a:pt x="0" y="1520571"/>
                  </a:lnTo>
                  <a:close/>
                </a:path>
              </a:pathLst>
            </a:custGeom>
            <a:solidFill>
              <a:srgbClr val="E4212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3" name="Freeform 14"/>
            <p:cNvSpPr/>
            <p:nvPr/>
          </p:nvSpPr>
          <p:spPr>
            <a:xfrm>
              <a:off x="1810800" y="1655280"/>
              <a:ext cx="2357640" cy="1215720"/>
            </a:xfrm>
            <a:custGeom>
              <a:avLst/>
              <a:gdLst>
                <a:gd name="textAreaLeft" fmla="*/ 0 w 2357640"/>
                <a:gd name="textAreaRight" fmla="*/ 2358720 w 2357640"/>
                <a:gd name="textAreaTop" fmla="*/ 0 h 1215720"/>
                <a:gd name="textAreaBottom" fmla="*/ 1216800 h 1215720"/>
              </a:gdLst>
              <a:ahLst/>
              <a:cxnLst/>
              <a:rect l="textAreaLeft" t="textAreaTop" r="textAreaRight" b="textAreaBottom"/>
              <a:pathLst>
                <a:path w="3145028" h="1622425">
                  <a:moveTo>
                    <a:pt x="50927" y="0"/>
                  </a:moveTo>
                  <a:lnTo>
                    <a:pt x="3094101" y="0"/>
                  </a:lnTo>
                  <a:cubicBezTo>
                    <a:pt x="3122168" y="0"/>
                    <a:pt x="3145028" y="22733"/>
                    <a:pt x="3145028" y="50927"/>
                  </a:cubicBezTo>
                  <a:lnTo>
                    <a:pt x="3145028" y="1571498"/>
                  </a:lnTo>
                  <a:cubicBezTo>
                    <a:pt x="3145028" y="1599565"/>
                    <a:pt x="3122295" y="1622425"/>
                    <a:pt x="3094101" y="1622425"/>
                  </a:cubicBezTo>
                  <a:lnTo>
                    <a:pt x="50927" y="1622425"/>
                  </a:lnTo>
                  <a:cubicBezTo>
                    <a:pt x="22860" y="1622425"/>
                    <a:pt x="0" y="1599692"/>
                    <a:pt x="0" y="1571498"/>
                  </a:cubicBezTo>
                  <a:lnTo>
                    <a:pt x="0" y="50927"/>
                  </a:lnTo>
                  <a:cubicBezTo>
                    <a:pt x="0" y="22733"/>
                    <a:pt x="22733" y="0"/>
                    <a:pt x="50927" y="0"/>
                  </a:cubicBezTo>
                  <a:moveTo>
                    <a:pt x="50927" y="101727"/>
                  </a:moveTo>
                  <a:lnTo>
                    <a:pt x="50927" y="50927"/>
                  </a:lnTo>
                  <a:lnTo>
                    <a:pt x="101727" y="50927"/>
                  </a:lnTo>
                  <a:lnTo>
                    <a:pt x="101727" y="1571498"/>
                  </a:lnTo>
                  <a:lnTo>
                    <a:pt x="50927" y="1571498"/>
                  </a:lnTo>
                  <a:lnTo>
                    <a:pt x="50927" y="1520571"/>
                  </a:lnTo>
                  <a:lnTo>
                    <a:pt x="3094101" y="1520571"/>
                  </a:lnTo>
                  <a:lnTo>
                    <a:pt x="3094101" y="1571498"/>
                  </a:lnTo>
                  <a:lnTo>
                    <a:pt x="3043174" y="1571498"/>
                  </a:lnTo>
                  <a:lnTo>
                    <a:pt x="3043174" y="50927"/>
                  </a:lnTo>
                  <a:lnTo>
                    <a:pt x="3094101" y="50927"/>
                  </a:lnTo>
                  <a:lnTo>
                    <a:pt x="3094101" y="101727"/>
                  </a:lnTo>
                  <a:lnTo>
                    <a:pt x="50927" y="101727"/>
                  </a:lnTo>
                  <a:close/>
                </a:path>
              </a:pathLst>
            </a:custGeom>
            <a:solidFill>
              <a:srgbClr val="003A4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4" name="TextBox 1"/>
            <p:cNvSpPr/>
            <p:nvPr/>
          </p:nvSpPr>
          <p:spPr>
            <a:xfrm>
              <a:off x="1810800" y="1655280"/>
              <a:ext cx="2357640" cy="1215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 algn="ctr" defTabSz="914400">
                <a:lnSpc>
                  <a:spcPts val="5040"/>
                </a:lnSpc>
                <a:spcBef>
                  <a:spcPts val="1191"/>
                </a:spcBef>
                <a:spcAft>
                  <a:spcPts val="992"/>
                </a:spcAft>
              </a:pPr>
              <a:r>
                <a:rPr lang="en-US" sz="4200" b="1" strike="noStrike" spc="-4">
                  <a:solidFill>
                    <a:srgbClr val="FFFFFF"/>
                  </a:solidFill>
                  <a:latin typeface="Antonio Bold"/>
                  <a:ea typeface="Antonio Bold"/>
                </a:rPr>
                <a:t>01</a:t>
              </a:r>
              <a:endParaRPr lang="en-US" sz="4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2"/>
          <p:cNvGrpSpPr/>
          <p:nvPr/>
        </p:nvGrpSpPr>
        <p:grpSpPr>
          <a:xfrm>
            <a:off x="0" y="632880"/>
            <a:ext cx="7743240" cy="1699560"/>
            <a:chOff x="0" y="632880"/>
            <a:chExt cx="7743240" cy="1699560"/>
          </a:xfrm>
        </p:grpSpPr>
        <p:sp>
          <p:nvSpPr>
            <p:cNvPr id="166" name="Freeform 3"/>
            <p:cNvSpPr/>
            <p:nvPr/>
          </p:nvSpPr>
          <p:spPr>
            <a:xfrm>
              <a:off x="0" y="725760"/>
              <a:ext cx="7743240" cy="1606680"/>
            </a:xfrm>
            <a:custGeom>
              <a:avLst/>
              <a:gdLst>
                <a:gd name="textAreaLeft" fmla="*/ 0 w 7743240"/>
                <a:gd name="textAreaRight" fmla="*/ 7744320 w 7743240"/>
                <a:gd name="textAreaTop" fmla="*/ 0 h 1606680"/>
                <a:gd name="textAreaBottom" fmla="*/ 1607760 h 1606680"/>
              </a:gdLst>
              <a:ahLst/>
              <a:cxnLst/>
              <a:rect l="textAreaLeft" t="textAreaTop" r="textAreaRight" b="textAreaBottom"/>
              <a:pathLst>
                <a:path w="10325760" h="2143680">
                  <a:moveTo>
                    <a:pt x="0" y="0"/>
                  </a:moveTo>
                  <a:lnTo>
                    <a:pt x="10325760" y="0"/>
                  </a:lnTo>
                  <a:lnTo>
                    <a:pt x="10325760" y="2143680"/>
                  </a:lnTo>
                  <a:lnTo>
                    <a:pt x="0" y="214368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7" name="TextBox 4"/>
            <p:cNvSpPr/>
            <p:nvPr/>
          </p:nvSpPr>
          <p:spPr>
            <a:xfrm>
              <a:off x="0" y="632880"/>
              <a:ext cx="7743240" cy="1699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algn="r" defTabSz="914400">
                <a:lnSpc>
                  <a:spcPts val="7679"/>
                </a:lnSpc>
              </a:pPr>
              <a:r>
                <a:rPr lang="en-US" sz="6400" b="1" strike="noStrike" spc="-4">
                  <a:solidFill>
                    <a:srgbClr val="003A4E"/>
                  </a:solidFill>
                  <a:latin typeface="Times New Roman Bold"/>
                  <a:ea typeface="Times New Roman Bold"/>
                </a:rPr>
                <a:t>INTRODUCTION</a:t>
              </a:r>
              <a:endParaRPr lang="en-US" sz="6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68" name="Freeform 5"/>
          <p:cNvSpPr/>
          <p:nvPr/>
        </p:nvSpPr>
        <p:spPr>
          <a:xfrm>
            <a:off x="16680600" y="5972400"/>
            <a:ext cx="1355040" cy="2608920"/>
          </a:xfrm>
          <a:custGeom>
            <a:avLst/>
            <a:gdLst>
              <a:gd name="textAreaLeft" fmla="*/ 0 w 1355040"/>
              <a:gd name="textAreaRight" fmla="*/ 1356120 w 1355040"/>
              <a:gd name="textAreaTop" fmla="*/ 0 h 2608920"/>
              <a:gd name="textAreaBottom" fmla="*/ 2610000 h 2608920"/>
            </a:gdLst>
            <a:ahLst/>
            <a:cxnLst/>
            <a:rect l="textAreaLeft" t="textAreaTop" r="textAreaRight" b="textAreaBottom"/>
            <a:pathLst>
              <a:path w="1355992" h="2609851">
                <a:moveTo>
                  <a:pt x="0" y="0"/>
                </a:moveTo>
                <a:lnTo>
                  <a:pt x="1355992" y="0"/>
                </a:lnTo>
                <a:lnTo>
                  <a:pt x="1355992" y="2609850"/>
                </a:lnTo>
                <a:lnTo>
                  <a:pt x="0" y="260985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Freeform 6"/>
          <p:cNvSpPr/>
          <p:nvPr/>
        </p:nvSpPr>
        <p:spPr>
          <a:xfrm>
            <a:off x="16527600" y="1799280"/>
            <a:ext cx="1681560" cy="2724120"/>
          </a:xfrm>
          <a:custGeom>
            <a:avLst/>
            <a:gdLst>
              <a:gd name="textAreaLeft" fmla="*/ 0 w 1681560"/>
              <a:gd name="textAreaRight" fmla="*/ 1682640 w 1681560"/>
              <a:gd name="textAreaTop" fmla="*/ 0 h 2724120"/>
              <a:gd name="textAreaBottom" fmla="*/ 2725200 h 2724120"/>
            </a:gdLst>
            <a:ahLst/>
            <a:cxnLst/>
            <a:rect l="textAreaLeft" t="textAreaTop" r="textAreaRight" b="textAreaBottom"/>
            <a:pathLst>
              <a:path w="1682640" h="2725200">
                <a:moveTo>
                  <a:pt x="0" y="0"/>
                </a:moveTo>
                <a:lnTo>
                  <a:pt x="1682640" y="0"/>
                </a:lnTo>
                <a:lnTo>
                  <a:pt x="1682640" y="2725200"/>
                </a:lnTo>
                <a:lnTo>
                  <a:pt x="0" y="27252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AutoShape 7"/>
          <p:cNvSpPr/>
          <p:nvPr/>
        </p:nvSpPr>
        <p:spPr>
          <a:xfrm flipV="1">
            <a:off x="16170840" y="-47520"/>
            <a:ext cx="81720" cy="10470600"/>
          </a:xfrm>
          <a:prstGeom prst="line">
            <a:avLst/>
          </a:prstGeom>
          <a:ln w="28575" cap="rnd">
            <a:solidFill>
              <a:srgbClr val="003A4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AutoShape 8"/>
          <p:cNvSpPr/>
          <p:nvPr/>
        </p:nvSpPr>
        <p:spPr>
          <a:xfrm flipH="1">
            <a:off x="16158240" y="5121000"/>
            <a:ext cx="2172960" cy="81360"/>
          </a:xfrm>
          <a:prstGeom prst="line">
            <a:avLst/>
          </a:prstGeom>
          <a:ln w="28575" cap="rnd">
            <a:solidFill>
              <a:srgbClr val="003A4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6360" rIns="90000" bIns="36360" anchor="t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AutoShape 9"/>
          <p:cNvSpPr/>
          <p:nvPr/>
        </p:nvSpPr>
        <p:spPr>
          <a:xfrm flipH="1">
            <a:off x="16158240" y="9187560"/>
            <a:ext cx="2172960" cy="81360"/>
          </a:xfrm>
          <a:prstGeom prst="line">
            <a:avLst/>
          </a:prstGeom>
          <a:ln w="28575" cap="rnd">
            <a:solidFill>
              <a:srgbClr val="003A4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6360" rIns="90000" bIns="36360" anchor="t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AutoShape 10"/>
          <p:cNvSpPr/>
          <p:nvPr/>
        </p:nvSpPr>
        <p:spPr>
          <a:xfrm flipH="1">
            <a:off x="16158240" y="1058040"/>
            <a:ext cx="2172960" cy="81360"/>
          </a:xfrm>
          <a:prstGeom prst="line">
            <a:avLst/>
          </a:prstGeom>
          <a:ln w="28575" cap="rnd">
            <a:solidFill>
              <a:srgbClr val="003A4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6360" rIns="90000" bIns="36360" anchor="t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74" name="Group 11"/>
          <p:cNvGrpSpPr/>
          <p:nvPr/>
        </p:nvGrpSpPr>
        <p:grpSpPr>
          <a:xfrm>
            <a:off x="424080" y="2656440"/>
            <a:ext cx="15573960" cy="4196880"/>
            <a:chOff x="424080" y="2656440"/>
            <a:chExt cx="15573960" cy="4196880"/>
          </a:xfrm>
        </p:grpSpPr>
        <p:sp>
          <p:nvSpPr>
            <p:cNvPr id="175" name="Freeform 12"/>
            <p:cNvSpPr/>
            <p:nvPr/>
          </p:nvSpPr>
          <p:spPr>
            <a:xfrm>
              <a:off x="424080" y="2706480"/>
              <a:ext cx="15573960" cy="4146840"/>
            </a:xfrm>
            <a:custGeom>
              <a:avLst/>
              <a:gdLst>
                <a:gd name="textAreaLeft" fmla="*/ 0 w 15573960"/>
                <a:gd name="textAreaRight" fmla="*/ 15575040 w 15573960"/>
                <a:gd name="textAreaTop" fmla="*/ 0 h 4146840"/>
                <a:gd name="textAreaBottom" fmla="*/ 4147920 h 4146840"/>
              </a:gdLst>
              <a:ahLst/>
              <a:cxnLst/>
              <a:rect l="textAreaLeft" t="textAreaTop" r="textAreaRight" b="textAreaBottom"/>
              <a:pathLst>
                <a:path w="20766720" h="5530560">
                  <a:moveTo>
                    <a:pt x="0" y="0"/>
                  </a:moveTo>
                  <a:lnTo>
                    <a:pt x="20766720" y="0"/>
                  </a:lnTo>
                  <a:lnTo>
                    <a:pt x="20766720" y="5530560"/>
                  </a:lnTo>
                  <a:lnTo>
                    <a:pt x="0" y="553056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6" name="TextBox 13"/>
            <p:cNvSpPr/>
            <p:nvPr/>
          </p:nvSpPr>
          <p:spPr>
            <a:xfrm>
              <a:off x="424080" y="2656440"/>
              <a:ext cx="15573960" cy="4196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noAutofit/>
            </a:bodyPr>
            <a:lstStyle/>
            <a:p>
              <a:pPr algn="just" defTabSz="914400">
                <a:lnSpc>
                  <a:spcPts val="4079"/>
                </a:lnSpc>
              </a:pPr>
              <a:r>
                <a:rPr lang="en-US" sz="3400" b="0" strike="noStrike" spc="-4" dirty="0" err="1">
                  <a:solidFill>
                    <a:srgbClr val="000000"/>
                  </a:solidFill>
                  <a:latin typeface="Times New Roman"/>
                  <a:ea typeface="Times New Roman"/>
                </a:rPr>
                <a:t>AutoLog</a:t>
              </a:r>
              <a:r>
                <a:rPr lang="en-US" sz="3400" b="0" strike="noStrike" spc="-4" dirty="0">
                  <a:solidFill>
                    <a:srgbClr val="000000"/>
                  </a:solidFill>
                  <a:latin typeface="Times New Roman"/>
                  <a:ea typeface="Times New Roman"/>
                </a:rPr>
                <a:t> is a smart, automated vehicle logging system designed for parking areas and entry gates. It leverages camera-based detection and AI to capture vehicle identity, type, and time logs, eliminating the need for manual tracking. With real-time data stored in the cloud and presented via a web dashboard, </a:t>
              </a:r>
              <a:r>
                <a:rPr lang="en-US" sz="3400" b="0" strike="noStrike" spc="-4" dirty="0" err="1">
                  <a:solidFill>
                    <a:srgbClr val="000000"/>
                  </a:solidFill>
                  <a:latin typeface="Times New Roman"/>
                  <a:ea typeface="Times New Roman"/>
                </a:rPr>
                <a:t>AutoLog</a:t>
              </a:r>
              <a:r>
                <a:rPr lang="en-US" sz="3400" b="0" strike="noStrike" spc="-4" dirty="0">
                  <a:solidFill>
                    <a:srgbClr val="000000"/>
                  </a:solidFill>
                  <a:latin typeface="Times New Roman"/>
                  <a:ea typeface="Times New Roman"/>
                </a:rPr>
                <a:t> enhances speed, accuracy, and transparency in vehicle monitoring.</a:t>
              </a:r>
              <a:endParaRPr lang="en-US" sz="34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ts val="4079"/>
                </a:lnSpc>
              </a:pPr>
              <a:endParaRPr lang="en-US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9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1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2" presetClass="entr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2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AutoShape 2"/>
          <p:cNvSpPr/>
          <p:nvPr/>
        </p:nvSpPr>
        <p:spPr>
          <a:xfrm>
            <a:off x="-487800" y="539640"/>
            <a:ext cx="19398600" cy="81360"/>
          </a:xfrm>
          <a:prstGeom prst="line">
            <a:avLst/>
          </a:prstGeom>
          <a:ln w="28575" cap="rnd">
            <a:solidFill>
              <a:srgbClr val="003A4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6360" rIns="90000" bIns="36360" anchor="t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78" name="Group 3"/>
          <p:cNvGrpSpPr/>
          <p:nvPr/>
        </p:nvGrpSpPr>
        <p:grpSpPr>
          <a:xfrm>
            <a:off x="1033200" y="3161160"/>
            <a:ext cx="16219080" cy="3594240"/>
            <a:chOff x="1033200" y="3161160"/>
            <a:chExt cx="16219080" cy="3594240"/>
          </a:xfrm>
        </p:grpSpPr>
        <p:sp>
          <p:nvSpPr>
            <p:cNvPr id="179" name="Freeform 4"/>
            <p:cNvSpPr/>
            <p:nvPr/>
          </p:nvSpPr>
          <p:spPr>
            <a:xfrm>
              <a:off x="1033200" y="3211200"/>
              <a:ext cx="16219080" cy="3544200"/>
            </a:xfrm>
            <a:custGeom>
              <a:avLst/>
              <a:gdLst>
                <a:gd name="textAreaLeft" fmla="*/ 0 w 16219080"/>
                <a:gd name="textAreaRight" fmla="*/ 16220160 w 16219080"/>
                <a:gd name="textAreaTop" fmla="*/ 0 h 3544200"/>
                <a:gd name="textAreaBottom" fmla="*/ 3545280 h 3544200"/>
              </a:gdLst>
              <a:ahLst/>
              <a:cxnLst/>
              <a:rect l="textAreaLeft" t="textAreaTop" r="textAreaRight" b="textAreaBottom"/>
              <a:pathLst>
                <a:path w="21626880" h="4727040">
                  <a:moveTo>
                    <a:pt x="0" y="0"/>
                  </a:moveTo>
                  <a:lnTo>
                    <a:pt x="21626880" y="0"/>
                  </a:lnTo>
                  <a:lnTo>
                    <a:pt x="21626880" y="4727040"/>
                  </a:lnTo>
                  <a:lnTo>
                    <a:pt x="0" y="472704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0" name="TextBox 5"/>
            <p:cNvSpPr/>
            <p:nvPr/>
          </p:nvSpPr>
          <p:spPr>
            <a:xfrm>
              <a:off x="1033200" y="3161160"/>
              <a:ext cx="16219080" cy="3594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algn="just" defTabSz="914400">
                <a:lnSpc>
                  <a:spcPts val="3841"/>
                </a:lnSpc>
              </a:pPr>
              <a:r>
                <a:rPr lang="en-US" sz="3400" b="0" strike="noStrike" spc="-4" dirty="0">
                  <a:solidFill>
                    <a:srgbClr val="000000"/>
                  </a:solidFill>
                  <a:latin typeface="Times New Roman"/>
                  <a:ea typeface="Times New Roman"/>
                </a:rPr>
                <a:t>Traditional vehicle logging is often manual, time-consuming, and error-prone. Security personal must physically record license plates and entry/exit times, leading to delays and inaccuracies. Lack of real-time monitoring and inefficient fare calculation further impacts operations. There's a pressing need for an intelligent, automated solution</a:t>
              </a:r>
              <a:r>
                <a:rPr lang="en-US" sz="3200" b="0" strike="noStrike" spc="-4" dirty="0">
                  <a:solidFill>
                    <a:srgbClr val="000000"/>
                  </a:solidFill>
                  <a:latin typeface="Times New Roman"/>
                  <a:ea typeface="Times New Roman"/>
                </a:rPr>
                <a:t>.</a:t>
              </a:r>
              <a:endParaRPr lang="en-US" sz="32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ts val="3841"/>
                </a:lnSpc>
              </a:pPr>
              <a:endParaRPr lang="en-US" sz="18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ts val="3841"/>
                </a:lnSpc>
              </a:pPr>
              <a:endParaRPr lang="en-US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81" name="Freeform 6"/>
          <p:cNvSpPr/>
          <p:nvPr/>
        </p:nvSpPr>
        <p:spPr>
          <a:xfrm>
            <a:off x="9468720" y="5486400"/>
            <a:ext cx="7901640" cy="4434840"/>
          </a:xfrm>
          <a:custGeom>
            <a:avLst/>
            <a:gdLst>
              <a:gd name="textAreaLeft" fmla="*/ 0 w 7901640"/>
              <a:gd name="textAreaRight" fmla="*/ 7902720 w 7901640"/>
              <a:gd name="textAreaTop" fmla="*/ 0 h 4434840"/>
              <a:gd name="textAreaBottom" fmla="*/ 4435920 h 4434840"/>
            </a:gdLst>
            <a:ahLst/>
            <a:cxnLst/>
            <a:rect l="textAreaLeft" t="textAreaTop" r="textAreaRight" b="textAreaBottom"/>
            <a:pathLst>
              <a:path w="7902720" h="4435920">
                <a:moveTo>
                  <a:pt x="0" y="0"/>
                </a:moveTo>
                <a:lnTo>
                  <a:pt x="7902720" y="0"/>
                </a:lnTo>
                <a:lnTo>
                  <a:pt x="7902720" y="4435920"/>
                </a:lnTo>
                <a:lnTo>
                  <a:pt x="0" y="443592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82" name="Group 7"/>
          <p:cNvGrpSpPr/>
          <p:nvPr/>
        </p:nvGrpSpPr>
        <p:grpSpPr>
          <a:xfrm>
            <a:off x="-2473920" y="951840"/>
            <a:ext cx="13473720" cy="1699560"/>
            <a:chOff x="-2473920" y="951840"/>
            <a:chExt cx="13473720" cy="1699560"/>
          </a:xfrm>
        </p:grpSpPr>
        <p:sp>
          <p:nvSpPr>
            <p:cNvPr id="183" name="Freeform 8"/>
            <p:cNvSpPr/>
            <p:nvPr/>
          </p:nvSpPr>
          <p:spPr>
            <a:xfrm>
              <a:off x="-2473920" y="1044720"/>
              <a:ext cx="13473720" cy="1606680"/>
            </a:xfrm>
            <a:custGeom>
              <a:avLst/>
              <a:gdLst>
                <a:gd name="textAreaLeft" fmla="*/ 0 w 13473720"/>
                <a:gd name="textAreaRight" fmla="*/ 13474800 w 13473720"/>
                <a:gd name="textAreaTop" fmla="*/ 0 h 1606680"/>
                <a:gd name="textAreaBottom" fmla="*/ 1607760 h 1606680"/>
              </a:gdLst>
              <a:ahLst/>
              <a:cxnLst/>
              <a:rect l="textAreaLeft" t="textAreaTop" r="textAreaRight" b="textAreaBottom"/>
              <a:pathLst>
                <a:path w="17966399" h="2143680">
                  <a:moveTo>
                    <a:pt x="0" y="0"/>
                  </a:moveTo>
                  <a:lnTo>
                    <a:pt x="17966399" y="0"/>
                  </a:lnTo>
                  <a:lnTo>
                    <a:pt x="17966399" y="2143680"/>
                  </a:lnTo>
                  <a:lnTo>
                    <a:pt x="0" y="214368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4" name="TextBox 9"/>
            <p:cNvSpPr/>
            <p:nvPr/>
          </p:nvSpPr>
          <p:spPr>
            <a:xfrm>
              <a:off x="-2473920" y="951840"/>
              <a:ext cx="13473720" cy="1699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algn="r" defTabSz="914400">
                <a:lnSpc>
                  <a:spcPts val="7679"/>
                </a:lnSpc>
              </a:pPr>
              <a:r>
                <a:rPr lang="en-US" sz="6400" b="1" strike="noStrike" spc="-4">
                  <a:solidFill>
                    <a:srgbClr val="003A4E"/>
                  </a:solidFill>
                  <a:latin typeface="Times New Roman Bold"/>
                  <a:ea typeface="Times New Roman Bold"/>
                </a:rPr>
                <a:t>PROBLEM </a:t>
              </a:r>
              <a:r>
                <a:rPr lang="en-US" sz="6400" b="1" strike="noStrike" spc="-4">
                  <a:solidFill>
                    <a:srgbClr val="E42121"/>
                  </a:solidFill>
                  <a:latin typeface="Times New Roman Bold"/>
                  <a:ea typeface="Times New Roman Bold"/>
                </a:rPr>
                <a:t>STATEMENT</a:t>
              </a:r>
              <a:endParaRPr lang="en-US" sz="6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Freeform 2"/>
          <p:cNvSpPr/>
          <p:nvPr/>
        </p:nvSpPr>
        <p:spPr>
          <a:xfrm>
            <a:off x="10516320" y="1964160"/>
            <a:ext cx="9233280" cy="8999640"/>
          </a:xfrm>
          <a:custGeom>
            <a:avLst/>
            <a:gdLst>
              <a:gd name="textAreaLeft" fmla="*/ 0 w 9233280"/>
              <a:gd name="textAreaRight" fmla="*/ 9234360 w 9233280"/>
              <a:gd name="textAreaTop" fmla="*/ 0 h 8999640"/>
              <a:gd name="textAreaBottom" fmla="*/ 9000720 h 8999640"/>
            </a:gdLst>
            <a:ahLst/>
            <a:cxnLst/>
            <a:rect l="textAreaLeft" t="textAreaTop" r="textAreaRight" b="textAreaBottom"/>
            <a:pathLst>
              <a:path w="9234398" h="9000843">
                <a:moveTo>
                  <a:pt x="0" y="0"/>
                </a:moveTo>
                <a:lnTo>
                  <a:pt x="9234397" y="0"/>
                </a:lnTo>
                <a:lnTo>
                  <a:pt x="9234397" y="9000844"/>
                </a:lnTo>
                <a:lnTo>
                  <a:pt x="0" y="900084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86" name="Group 3"/>
          <p:cNvGrpSpPr/>
          <p:nvPr/>
        </p:nvGrpSpPr>
        <p:grpSpPr>
          <a:xfrm>
            <a:off x="1180080" y="288000"/>
            <a:ext cx="5883480" cy="1501560"/>
            <a:chOff x="1180080" y="288000"/>
            <a:chExt cx="5883480" cy="1501560"/>
          </a:xfrm>
        </p:grpSpPr>
        <p:sp>
          <p:nvSpPr>
            <p:cNvPr id="187" name="Freeform 4"/>
            <p:cNvSpPr/>
            <p:nvPr/>
          </p:nvSpPr>
          <p:spPr>
            <a:xfrm>
              <a:off x="1180080" y="659520"/>
              <a:ext cx="5883480" cy="1130040"/>
            </a:xfrm>
            <a:custGeom>
              <a:avLst/>
              <a:gdLst>
                <a:gd name="textAreaLeft" fmla="*/ 0 w 5883480"/>
                <a:gd name="textAreaRight" fmla="*/ 5884560 w 5883480"/>
                <a:gd name="textAreaTop" fmla="*/ 0 h 1130040"/>
                <a:gd name="textAreaBottom" fmla="*/ 1131120 h 1130040"/>
              </a:gdLst>
              <a:ahLst/>
              <a:cxnLst/>
              <a:rect l="textAreaLeft" t="textAreaTop" r="textAreaRight" b="textAreaBottom"/>
              <a:pathLst>
                <a:path w="7846080" h="1508160">
                  <a:moveTo>
                    <a:pt x="0" y="0"/>
                  </a:moveTo>
                  <a:lnTo>
                    <a:pt x="7846080" y="0"/>
                  </a:lnTo>
                  <a:lnTo>
                    <a:pt x="7846080" y="1508160"/>
                  </a:lnTo>
                  <a:lnTo>
                    <a:pt x="0" y="150816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8" name="TextBox 5"/>
            <p:cNvSpPr/>
            <p:nvPr/>
          </p:nvSpPr>
          <p:spPr>
            <a:xfrm>
              <a:off x="1180080" y="288000"/>
              <a:ext cx="5883480" cy="1501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noAutofit/>
            </a:bodyPr>
            <a:lstStyle/>
            <a:p>
              <a:pPr defTabSz="914400">
                <a:lnSpc>
                  <a:spcPts val="11520"/>
                </a:lnSpc>
              </a:pPr>
              <a:r>
                <a:rPr lang="en-US" sz="6400" b="1" strike="noStrike" spc="-4">
                  <a:solidFill>
                    <a:srgbClr val="003A4E"/>
                  </a:solidFill>
                  <a:latin typeface="Times New Roman Bold"/>
                  <a:ea typeface="Times New Roman Bold"/>
                </a:rPr>
                <a:t>OBJECTIVE</a:t>
              </a:r>
              <a:endParaRPr lang="en-US" sz="6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89" name="Group 6"/>
          <p:cNvGrpSpPr/>
          <p:nvPr/>
        </p:nvGrpSpPr>
        <p:grpSpPr>
          <a:xfrm>
            <a:off x="316080" y="2656440"/>
            <a:ext cx="11452680" cy="6026400"/>
            <a:chOff x="316080" y="2656440"/>
            <a:chExt cx="11452680" cy="6026400"/>
          </a:xfrm>
        </p:grpSpPr>
        <p:sp>
          <p:nvSpPr>
            <p:cNvPr id="190" name="Freeform 7"/>
            <p:cNvSpPr/>
            <p:nvPr/>
          </p:nvSpPr>
          <p:spPr>
            <a:xfrm>
              <a:off x="316080" y="2706480"/>
              <a:ext cx="11452680" cy="5976360"/>
            </a:xfrm>
            <a:custGeom>
              <a:avLst/>
              <a:gdLst>
                <a:gd name="textAreaLeft" fmla="*/ 0 w 11452680"/>
                <a:gd name="textAreaRight" fmla="*/ 11453760 w 11452680"/>
                <a:gd name="textAreaTop" fmla="*/ 0 h 5976360"/>
                <a:gd name="textAreaBottom" fmla="*/ 5977440 h 5976360"/>
              </a:gdLst>
              <a:ahLst/>
              <a:cxnLst/>
              <a:rect l="textAreaLeft" t="textAreaTop" r="textAreaRight" b="textAreaBottom"/>
              <a:pathLst>
                <a:path w="15271680" h="7969920">
                  <a:moveTo>
                    <a:pt x="0" y="0"/>
                  </a:moveTo>
                  <a:lnTo>
                    <a:pt x="15271680" y="0"/>
                  </a:lnTo>
                  <a:lnTo>
                    <a:pt x="15271680" y="7969920"/>
                  </a:lnTo>
                  <a:lnTo>
                    <a:pt x="0" y="796992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1" name="TextBox 8"/>
            <p:cNvSpPr/>
            <p:nvPr/>
          </p:nvSpPr>
          <p:spPr>
            <a:xfrm>
              <a:off x="316080" y="2656440"/>
              <a:ext cx="11256795" cy="6026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noAutofit/>
            </a:bodyPr>
            <a:lstStyle/>
            <a:p>
              <a:pPr marL="1026360" lvl="1" indent="-513000" algn="just" defTabSz="914400">
                <a:lnSpc>
                  <a:spcPts val="3841"/>
                </a:lnSpc>
                <a:buClr>
                  <a:srgbClr val="003A4E"/>
                </a:buClr>
                <a:buFont typeface="Arial"/>
                <a:buChar char="•"/>
              </a:pPr>
              <a:r>
                <a:rPr lang="en-US" sz="3400" b="0" strike="noStrike" spc="-4" dirty="0">
                  <a:solidFill>
                    <a:srgbClr val="003A4E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Eliminate manual entry to reduce errors and save time.</a:t>
              </a:r>
              <a:endParaRPr lang="en-US" sz="3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026360" lvl="1" indent="-513000" algn="just" defTabSz="914400">
                <a:lnSpc>
                  <a:spcPts val="3841"/>
                </a:lnSpc>
                <a:buClr>
                  <a:srgbClr val="003A4E"/>
                </a:buClr>
                <a:buFont typeface="Arial"/>
                <a:buChar char="•"/>
              </a:pPr>
              <a:r>
                <a:rPr lang="en-US" sz="3400" b="0" strike="noStrike" spc="-4" dirty="0">
                  <a:solidFill>
                    <a:srgbClr val="003A4E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Automatically log vehicle data using advanced AI-based image processing and OCR techniques.</a:t>
              </a:r>
              <a:endParaRPr lang="en-US" sz="3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026360" lvl="1" indent="-513000" algn="just" defTabSz="914400">
                <a:lnSpc>
                  <a:spcPts val="3841"/>
                </a:lnSpc>
                <a:buClr>
                  <a:srgbClr val="003A4E"/>
                </a:buClr>
                <a:buFont typeface="Arial"/>
                <a:buChar char="•"/>
              </a:pPr>
              <a:r>
                <a:rPr lang="en-US" sz="3400" b="0" strike="noStrike" spc="-4" dirty="0">
                  <a:solidFill>
                    <a:srgbClr val="003A4E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Provide real-time access to logs through an admin dashboard.</a:t>
              </a:r>
              <a:endParaRPr lang="en-US" sz="3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026360" lvl="1" indent="-513000" algn="just" defTabSz="914400">
                <a:lnSpc>
                  <a:spcPts val="3841"/>
                </a:lnSpc>
                <a:buClr>
                  <a:srgbClr val="003A4E"/>
                </a:buClr>
                <a:buFont typeface="Arial"/>
                <a:buChar char="•"/>
              </a:pPr>
              <a:r>
                <a:rPr lang="en-US" sz="3400" b="0" strike="noStrike" spc="-4" dirty="0">
                  <a:solidFill>
                    <a:srgbClr val="003A4E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Enable automated fare calculations based on parking duration.</a:t>
              </a:r>
              <a:endParaRPr lang="en-US" sz="3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026360" lvl="1" indent="-513000" algn="just" defTabSz="914400">
                <a:lnSpc>
                  <a:spcPts val="3841"/>
                </a:lnSpc>
                <a:buClr>
                  <a:srgbClr val="003A4E"/>
                </a:buClr>
                <a:buFont typeface="Arial"/>
                <a:buChar char="•"/>
              </a:pPr>
              <a:r>
                <a:rPr lang="en-US" sz="3400" b="0" strike="noStrike" spc="-4" dirty="0">
                  <a:solidFill>
                    <a:srgbClr val="003A4E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Enhance parking management for residential, commercial, and smart city ecosystems.</a:t>
              </a:r>
              <a:endParaRPr lang="en-US" sz="3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026360" lvl="1" indent="-513000" algn="just" defTabSz="914400">
                <a:lnSpc>
                  <a:spcPts val="3841"/>
                </a:lnSpc>
                <a:buClr>
                  <a:srgbClr val="003A4E"/>
                </a:buClr>
                <a:buFont typeface="Arial"/>
                <a:buChar char="•"/>
              </a:pPr>
              <a:r>
                <a:rPr lang="en-US" sz="3400" b="0" strike="noStrike" spc="-4" dirty="0">
                  <a:solidFill>
                    <a:srgbClr val="003A4E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To present all data via a user-friendly web dashboard.</a:t>
              </a:r>
              <a:endParaRPr lang="en-US" sz="3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026360" indent="-513000" defTabSz="914400">
                <a:lnSpc>
                  <a:spcPts val="3841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92" name="AutoShape 9"/>
          <p:cNvSpPr/>
          <p:nvPr/>
        </p:nvSpPr>
        <p:spPr>
          <a:xfrm>
            <a:off x="11980440" y="-98640"/>
            <a:ext cx="81720" cy="10470600"/>
          </a:xfrm>
          <a:prstGeom prst="line">
            <a:avLst/>
          </a:prstGeom>
          <a:ln w="28575" cap="rnd">
            <a:solidFill>
              <a:srgbClr val="003A4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Freeform 10"/>
          <p:cNvSpPr/>
          <p:nvPr/>
        </p:nvSpPr>
        <p:spPr>
          <a:xfrm>
            <a:off x="14558400" y="1038960"/>
            <a:ext cx="1644120" cy="1571400"/>
          </a:xfrm>
          <a:custGeom>
            <a:avLst/>
            <a:gdLst>
              <a:gd name="textAreaLeft" fmla="*/ 0 w 1644120"/>
              <a:gd name="textAreaRight" fmla="*/ 1645200 w 1644120"/>
              <a:gd name="textAreaTop" fmla="*/ 0 h 1571400"/>
              <a:gd name="textAreaBottom" fmla="*/ 1572480 h 1571400"/>
            </a:gdLst>
            <a:ahLst/>
            <a:cxnLst/>
            <a:rect l="textAreaLeft" t="textAreaTop" r="textAreaRight" b="textAreaBottom"/>
            <a:pathLst>
              <a:path w="1645200" h="1572480">
                <a:moveTo>
                  <a:pt x="0" y="0"/>
                </a:moveTo>
                <a:lnTo>
                  <a:pt x="1645200" y="0"/>
                </a:lnTo>
                <a:lnTo>
                  <a:pt x="1645200" y="1572480"/>
                </a:lnTo>
                <a:lnTo>
                  <a:pt x="0" y="157248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333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333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199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133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2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roup 2"/>
          <p:cNvGrpSpPr/>
          <p:nvPr/>
        </p:nvGrpSpPr>
        <p:grpSpPr>
          <a:xfrm>
            <a:off x="366480" y="3361680"/>
            <a:ext cx="8903880" cy="6440040"/>
            <a:chOff x="366480" y="3361680"/>
            <a:chExt cx="8903880" cy="6440040"/>
          </a:xfrm>
        </p:grpSpPr>
        <p:sp>
          <p:nvSpPr>
            <p:cNvPr id="195" name="Freeform 3"/>
            <p:cNvSpPr/>
            <p:nvPr/>
          </p:nvSpPr>
          <p:spPr>
            <a:xfrm>
              <a:off x="366480" y="3361680"/>
              <a:ext cx="8903880" cy="6440040"/>
            </a:xfrm>
            <a:custGeom>
              <a:avLst/>
              <a:gdLst>
                <a:gd name="textAreaLeft" fmla="*/ 0 w 8903880"/>
                <a:gd name="textAreaRight" fmla="*/ 8904960 w 8903880"/>
                <a:gd name="textAreaTop" fmla="*/ 0 h 6440040"/>
                <a:gd name="textAreaBottom" fmla="*/ 6441120 h 6440040"/>
              </a:gdLst>
              <a:ahLst/>
              <a:cxnLst/>
              <a:rect l="textAreaLeft" t="textAreaTop" r="textAreaRight" b="textAreaBottom"/>
              <a:pathLst>
                <a:path w="11873280" h="8588160">
                  <a:moveTo>
                    <a:pt x="0" y="0"/>
                  </a:moveTo>
                  <a:lnTo>
                    <a:pt x="11873280" y="0"/>
                  </a:lnTo>
                  <a:lnTo>
                    <a:pt x="11873280" y="8588160"/>
                  </a:lnTo>
                  <a:lnTo>
                    <a:pt x="0" y="858816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6" name="TextBox 4"/>
            <p:cNvSpPr/>
            <p:nvPr/>
          </p:nvSpPr>
          <p:spPr>
            <a:xfrm>
              <a:off x="366480" y="3361680"/>
              <a:ext cx="8091720" cy="6440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defTabSz="914400">
                <a:lnSpc>
                  <a:spcPts val="4320"/>
                </a:lnSpc>
              </a:pPr>
              <a:r>
                <a:rPr lang="en-US" sz="3600" b="1" strike="noStrike" spc="-4" dirty="0">
                  <a:solidFill>
                    <a:srgbClr val="000000"/>
                  </a:solidFill>
                  <a:latin typeface="Barlow Bold"/>
                  <a:ea typeface="Barlow Bold"/>
                </a:rPr>
                <a:t>🔍 Scope</a:t>
              </a:r>
              <a:endParaRPr lang="en-US" sz="36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ts val="4320"/>
                </a:lnSpc>
              </a:pPr>
              <a:endParaRPr lang="en-US" sz="36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marL="1026360" lvl="1" indent="-513000" algn="just" defTabSz="914400">
                <a:lnSpc>
                  <a:spcPts val="3841"/>
                </a:lnSpc>
                <a:buClr>
                  <a:srgbClr val="000000"/>
                </a:buClr>
                <a:buFont typeface="Arial"/>
                <a:buChar char="•"/>
              </a:pPr>
              <a:r>
                <a:rPr lang="en-US" sz="3400" b="0" strike="noStrike" spc="-4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Suitable for malls, corporate offices, apartments, and smart city parking</a:t>
              </a:r>
              <a:endParaRPr lang="en-US" sz="3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026360" lvl="1" indent="-513000" algn="just" defTabSz="914400">
                <a:lnSpc>
                  <a:spcPts val="3841"/>
                </a:lnSpc>
                <a:buClr>
                  <a:srgbClr val="000000"/>
                </a:buClr>
                <a:buFont typeface="Arial"/>
                <a:buChar char="•"/>
              </a:pPr>
              <a:r>
                <a:rPr lang="en-US" sz="3400" b="0" strike="noStrike" spc="-4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Works with various vehicle types (bike, car, etc.)</a:t>
              </a:r>
              <a:endParaRPr lang="en-US" sz="3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026360" lvl="1" indent="-513000" algn="just" defTabSz="914400">
                <a:lnSpc>
                  <a:spcPts val="3841"/>
                </a:lnSpc>
                <a:buClr>
                  <a:srgbClr val="000000"/>
                </a:buClr>
                <a:buFont typeface="Arial"/>
                <a:buChar char="•"/>
              </a:pPr>
              <a:r>
                <a:rPr lang="en-US" sz="3400" b="0" strike="noStrike" spc="-4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Real-time dashboard and data insights for admin</a:t>
              </a:r>
              <a:endParaRPr lang="en-US" sz="3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026360" indent="-513000" defTabSz="914400">
                <a:lnSpc>
                  <a:spcPts val="3841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marL="1026360" indent="-513000" defTabSz="914400">
                <a:lnSpc>
                  <a:spcPts val="3841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marL="1026360" indent="-513000" defTabSz="914400">
                <a:lnSpc>
                  <a:spcPts val="3841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marL="1026360" indent="-513000" defTabSz="914400">
                <a:lnSpc>
                  <a:spcPts val="3841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97" name="Group 5"/>
          <p:cNvGrpSpPr/>
          <p:nvPr/>
        </p:nvGrpSpPr>
        <p:grpSpPr>
          <a:xfrm>
            <a:off x="-1924560" y="745200"/>
            <a:ext cx="14190120" cy="1460520"/>
            <a:chOff x="-1924560" y="745200"/>
            <a:chExt cx="14190120" cy="1460520"/>
          </a:xfrm>
        </p:grpSpPr>
        <p:sp>
          <p:nvSpPr>
            <p:cNvPr id="198" name="Freeform 6"/>
            <p:cNvSpPr/>
            <p:nvPr/>
          </p:nvSpPr>
          <p:spPr>
            <a:xfrm>
              <a:off x="-1924560" y="838080"/>
              <a:ext cx="14190120" cy="1367640"/>
            </a:xfrm>
            <a:custGeom>
              <a:avLst/>
              <a:gdLst>
                <a:gd name="textAreaLeft" fmla="*/ 0 w 14190120"/>
                <a:gd name="textAreaRight" fmla="*/ 14191200 w 14190120"/>
                <a:gd name="textAreaTop" fmla="*/ 0 h 1367640"/>
                <a:gd name="textAreaBottom" fmla="*/ 1368720 h 1367640"/>
              </a:gdLst>
              <a:ahLst/>
              <a:cxnLst/>
              <a:rect l="textAreaLeft" t="textAreaTop" r="textAreaRight" b="textAreaBottom"/>
              <a:pathLst>
                <a:path w="18921600" h="1824960">
                  <a:moveTo>
                    <a:pt x="0" y="0"/>
                  </a:moveTo>
                  <a:lnTo>
                    <a:pt x="18921600" y="0"/>
                  </a:lnTo>
                  <a:lnTo>
                    <a:pt x="18921600" y="1824960"/>
                  </a:lnTo>
                  <a:lnTo>
                    <a:pt x="0" y="182496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9" name="TextBox 7"/>
            <p:cNvSpPr/>
            <p:nvPr/>
          </p:nvSpPr>
          <p:spPr>
            <a:xfrm>
              <a:off x="-1924560" y="745200"/>
              <a:ext cx="14190120" cy="1460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algn="r" defTabSz="914400">
                <a:lnSpc>
                  <a:spcPts val="7679"/>
                </a:lnSpc>
              </a:pPr>
              <a:r>
                <a:rPr lang="en-US" sz="6400" b="1" strike="noStrike" spc="-4">
                  <a:solidFill>
                    <a:srgbClr val="003A4E"/>
                  </a:solidFill>
                  <a:latin typeface="Times New Roman Bold"/>
                  <a:ea typeface="Times New Roman Bold"/>
                </a:rPr>
                <a:t>SCOPE AND </a:t>
              </a:r>
              <a:r>
                <a:rPr lang="en-US" sz="6400" b="1" strike="noStrike" spc="-4">
                  <a:solidFill>
                    <a:srgbClr val="E42121"/>
                  </a:solidFill>
                  <a:latin typeface="Times New Roman Bold"/>
                  <a:ea typeface="Times New Roman Bold"/>
                </a:rPr>
                <a:t>LIMITATIONS</a:t>
              </a:r>
              <a:endParaRPr lang="en-US" sz="6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00" name="Freeform 8"/>
          <p:cNvSpPr/>
          <p:nvPr/>
        </p:nvSpPr>
        <p:spPr>
          <a:xfrm>
            <a:off x="15544800" y="305280"/>
            <a:ext cx="2629800" cy="2433960"/>
          </a:xfrm>
          <a:custGeom>
            <a:avLst/>
            <a:gdLst>
              <a:gd name="textAreaLeft" fmla="*/ 0 w 2629800"/>
              <a:gd name="textAreaRight" fmla="*/ 2630880 w 2629800"/>
              <a:gd name="textAreaTop" fmla="*/ 0 h 2433960"/>
              <a:gd name="textAreaBottom" fmla="*/ 2435040 h 2433960"/>
            </a:gdLst>
            <a:ahLst/>
            <a:cxnLst/>
            <a:rect l="textAreaLeft" t="textAreaTop" r="textAreaRight" b="textAreaBottom"/>
            <a:pathLst>
              <a:path w="2630880" h="2435040">
                <a:moveTo>
                  <a:pt x="0" y="0"/>
                </a:moveTo>
                <a:lnTo>
                  <a:pt x="2630880" y="0"/>
                </a:lnTo>
                <a:lnTo>
                  <a:pt x="2630880" y="2435040"/>
                </a:lnTo>
                <a:lnTo>
                  <a:pt x="0" y="243504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AutoShape 9"/>
          <p:cNvSpPr/>
          <p:nvPr/>
        </p:nvSpPr>
        <p:spPr>
          <a:xfrm>
            <a:off x="9144000" y="2655000"/>
            <a:ext cx="26438" cy="6886800"/>
          </a:xfrm>
          <a:prstGeom prst="line">
            <a:avLst/>
          </a:prstGeom>
          <a:ln w="28575" cap="rnd">
            <a:solidFill>
              <a:srgbClr val="003A4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02" name="Group 10"/>
          <p:cNvGrpSpPr/>
          <p:nvPr/>
        </p:nvGrpSpPr>
        <p:grpSpPr>
          <a:xfrm>
            <a:off x="9270720" y="3361680"/>
            <a:ext cx="8903880" cy="5580360"/>
            <a:chOff x="9270720" y="3361680"/>
            <a:chExt cx="8903880" cy="5580360"/>
          </a:xfrm>
        </p:grpSpPr>
        <p:sp>
          <p:nvSpPr>
            <p:cNvPr id="203" name="Freeform 11"/>
            <p:cNvSpPr/>
            <p:nvPr/>
          </p:nvSpPr>
          <p:spPr>
            <a:xfrm>
              <a:off x="9270720" y="3361680"/>
              <a:ext cx="8903880" cy="5580360"/>
            </a:xfrm>
            <a:custGeom>
              <a:avLst/>
              <a:gdLst>
                <a:gd name="textAreaLeft" fmla="*/ 0 w 8903880"/>
                <a:gd name="textAreaRight" fmla="*/ 8904960 w 8903880"/>
                <a:gd name="textAreaTop" fmla="*/ 0 h 5580360"/>
                <a:gd name="textAreaBottom" fmla="*/ 5581440 h 5580360"/>
              </a:gdLst>
              <a:ahLst/>
              <a:cxnLst/>
              <a:rect l="textAreaLeft" t="textAreaTop" r="textAreaRight" b="textAreaBottom"/>
              <a:pathLst>
                <a:path w="11873280" h="7441920">
                  <a:moveTo>
                    <a:pt x="0" y="0"/>
                  </a:moveTo>
                  <a:lnTo>
                    <a:pt x="11873280" y="0"/>
                  </a:lnTo>
                  <a:lnTo>
                    <a:pt x="11873280" y="7441920"/>
                  </a:lnTo>
                  <a:lnTo>
                    <a:pt x="0" y="744192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4" name="TextBox 12"/>
            <p:cNvSpPr/>
            <p:nvPr/>
          </p:nvSpPr>
          <p:spPr>
            <a:xfrm>
              <a:off x="9856238" y="3361680"/>
              <a:ext cx="8318362" cy="5580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defTabSz="914400">
                <a:lnSpc>
                  <a:spcPts val="4320"/>
                </a:lnSpc>
              </a:pPr>
              <a:r>
                <a:rPr lang="en-US" sz="3600" b="1" strike="noStrike" spc="-4" dirty="0">
                  <a:solidFill>
                    <a:srgbClr val="000000"/>
                  </a:solidFill>
                  <a:latin typeface="Barlow Bold"/>
                  <a:ea typeface="Barlow Bold"/>
                </a:rPr>
                <a:t>⚠️ Limitations</a:t>
              </a:r>
              <a:endParaRPr lang="en-US" sz="36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ts val="4320"/>
                </a:lnSpc>
              </a:pPr>
              <a:endParaRPr lang="en-US" sz="3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026360" lvl="1" indent="-513000" defTabSz="914400">
                <a:lnSpc>
                  <a:spcPts val="3841"/>
                </a:lnSpc>
                <a:buClr>
                  <a:srgbClr val="000000"/>
                </a:buClr>
                <a:buFont typeface="Arial"/>
                <a:buChar char="•"/>
              </a:pPr>
              <a:r>
                <a:rPr lang="en-US" sz="3400" b="0" strike="noStrike" spc="-4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Performance may vary with poor lighting or blurred plates</a:t>
              </a:r>
              <a:endParaRPr lang="en-US" sz="3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026360" lvl="1" indent="-513000" defTabSz="914400">
                <a:lnSpc>
                  <a:spcPts val="3841"/>
                </a:lnSpc>
                <a:buClr>
                  <a:srgbClr val="000000"/>
                </a:buClr>
                <a:buFont typeface="Arial"/>
                <a:buChar char="•"/>
              </a:pPr>
              <a:r>
                <a:rPr lang="en-US" sz="3400" b="0" strike="noStrike" spc="-4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Internet connection required for cloud operations</a:t>
              </a:r>
              <a:endParaRPr lang="en-US" sz="3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026360" lvl="1" indent="-513000" defTabSz="914400">
                <a:lnSpc>
                  <a:spcPts val="3841"/>
                </a:lnSpc>
                <a:buClr>
                  <a:srgbClr val="000000"/>
                </a:buClr>
                <a:buFont typeface="Arial"/>
                <a:buChar char="•"/>
              </a:pPr>
              <a:r>
                <a:rPr lang="en-US" sz="3400" b="0" strike="noStrike" spc="-4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Currently supports single-camera input (can be expanded)</a:t>
              </a:r>
              <a:endParaRPr lang="en-US" sz="3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026360" indent="-513000" defTabSz="914400">
                <a:lnSpc>
                  <a:spcPts val="3841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marL="1026360" indent="-513000" defTabSz="914400">
                <a:lnSpc>
                  <a:spcPts val="3841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marL="1026360" indent="-513000" defTabSz="914400">
                <a:lnSpc>
                  <a:spcPts val="3841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7" dur="4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3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49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y-sin(pi*$)/3">
                                          <p:val>
                                            <p:strVal val="0.5"/>
                                          </p:val>
                                        </p:tav>
                                        <p:tav tm="100000" fmla="y-sin(pi*$)/3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498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y-sin(pi*$)/9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y-sin(pi*$)/9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" dur="249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y-sin(pi*$)/27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y-sin(pi*$)/27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123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y-sin(pi*$)/81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y-sin(pi*$)/81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9" fill="hold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fill="hold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9" fill="hold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fill="hold">
                                          <p:stCondLst>
                                            <p:cond delay="1002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9" fill="hold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fill="hold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9" fill="hold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fill="hold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2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" dur="2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oup 2"/>
          <p:cNvGrpSpPr/>
          <p:nvPr/>
        </p:nvGrpSpPr>
        <p:grpSpPr>
          <a:xfrm>
            <a:off x="1051200" y="111600"/>
            <a:ext cx="10291320" cy="1232280"/>
            <a:chOff x="1051200" y="111600"/>
            <a:chExt cx="10291320" cy="1232280"/>
          </a:xfrm>
        </p:grpSpPr>
        <p:sp>
          <p:nvSpPr>
            <p:cNvPr id="206" name="Freeform 3"/>
            <p:cNvSpPr/>
            <p:nvPr/>
          </p:nvSpPr>
          <p:spPr>
            <a:xfrm>
              <a:off x="1051200" y="204480"/>
              <a:ext cx="10291320" cy="1139400"/>
            </a:xfrm>
            <a:custGeom>
              <a:avLst/>
              <a:gdLst>
                <a:gd name="textAreaLeft" fmla="*/ 0 w 10291320"/>
                <a:gd name="textAreaRight" fmla="*/ 10292400 w 10291320"/>
                <a:gd name="textAreaTop" fmla="*/ 0 h 1139400"/>
                <a:gd name="textAreaBottom" fmla="*/ 1140480 h 1139400"/>
              </a:gdLst>
              <a:ahLst/>
              <a:cxnLst/>
              <a:rect l="textAreaLeft" t="textAreaTop" r="textAreaRight" b="textAreaBottom"/>
              <a:pathLst>
                <a:path w="13723200" h="1520640">
                  <a:moveTo>
                    <a:pt x="0" y="0"/>
                  </a:moveTo>
                  <a:lnTo>
                    <a:pt x="13723200" y="0"/>
                  </a:lnTo>
                  <a:lnTo>
                    <a:pt x="13723200" y="1520640"/>
                  </a:lnTo>
                  <a:lnTo>
                    <a:pt x="0" y="152064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7" name="TextBox 4"/>
            <p:cNvSpPr/>
            <p:nvPr/>
          </p:nvSpPr>
          <p:spPr>
            <a:xfrm>
              <a:off x="1051200" y="111600"/>
              <a:ext cx="10291320" cy="1232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noAutofit/>
            </a:bodyPr>
            <a:lstStyle/>
            <a:p>
              <a:pPr defTabSz="914400">
                <a:lnSpc>
                  <a:spcPts val="7679"/>
                </a:lnSpc>
              </a:pPr>
              <a:r>
                <a:rPr lang="en-US" sz="6400" b="1" strike="noStrike" spc="-4">
                  <a:solidFill>
                    <a:srgbClr val="003A4E"/>
                  </a:solidFill>
                  <a:latin typeface="Times New Roman Bold"/>
                  <a:ea typeface="Times New Roman Bold"/>
                </a:rPr>
                <a:t>PROJECT </a:t>
              </a:r>
              <a:r>
                <a:rPr lang="en-US" sz="6400" b="1" strike="noStrike" spc="-4">
                  <a:solidFill>
                    <a:srgbClr val="E42121"/>
                  </a:solidFill>
                  <a:latin typeface="Times New Roman Bold"/>
                  <a:ea typeface="Times New Roman Bold"/>
                </a:rPr>
                <a:t>WORKFLOW</a:t>
              </a:r>
              <a:endParaRPr lang="en-US" sz="6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08" name="AutoShape 5"/>
          <p:cNvSpPr/>
          <p:nvPr/>
        </p:nvSpPr>
        <p:spPr>
          <a:xfrm flipV="1">
            <a:off x="13876920" y="-73440"/>
            <a:ext cx="82440" cy="10470600"/>
          </a:xfrm>
          <a:prstGeom prst="line">
            <a:avLst/>
          </a:prstGeom>
          <a:ln w="28575" cap="rnd">
            <a:solidFill>
              <a:srgbClr val="003A4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AutoShape 6"/>
          <p:cNvSpPr/>
          <p:nvPr/>
        </p:nvSpPr>
        <p:spPr>
          <a:xfrm flipH="1" flipV="1">
            <a:off x="13862160" y="5095800"/>
            <a:ext cx="4469040" cy="103680"/>
          </a:xfrm>
          <a:prstGeom prst="line">
            <a:avLst/>
          </a:prstGeom>
          <a:ln w="28575" cap="rnd">
            <a:solidFill>
              <a:srgbClr val="003A4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AutoShape 7"/>
          <p:cNvSpPr/>
          <p:nvPr/>
        </p:nvSpPr>
        <p:spPr>
          <a:xfrm flipH="1">
            <a:off x="13861800" y="9187560"/>
            <a:ext cx="4469400" cy="41400"/>
          </a:xfrm>
          <a:prstGeom prst="line">
            <a:avLst/>
          </a:prstGeom>
          <a:ln w="28575" cap="rnd">
            <a:solidFill>
              <a:srgbClr val="003A4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AutoShape 8"/>
          <p:cNvSpPr/>
          <p:nvPr/>
        </p:nvSpPr>
        <p:spPr>
          <a:xfrm flipH="1">
            <a:off x="13861800" y="1058040"/>
            <a:ext cx="4469040" cy="144000"/>
          </a:xfrm>
          <a:prstGeom prst="line">
            <a:avLst/>
          </a:prstGeom>
          <a:ln w="28575" cap="rnd">
            <a:solidFill>
              <a:srgbClr val="003A4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Freeform 9"/>
          <p:cNvSpPr/>
          <p:nvPr/>
        </p:nvSpPr>
        <p:spPr>
          <a:xfrm>
            <a:off x="14010840" y="1972800"/>
            <a:ext cx="4482720" cy="2331360"/>
          </a:xfrm>
          <a:custGeom>
            <a:avLst/>
            <a:gdLst>
              <a:gd name="textAreaLeft" fmla="*/ 0 w 4482720"/>
              <a:gd name="textAreaRight" fmla="*/ 4483800 w 4482720"/>
              <a:gd name="textAreaTop" fmla="*/ 0 h 2331360"/>
              <a:gd name="textAreaBottom" fmla="*/ 2332440 h 2331360"/>
            </a:gdLst>
            <a:ahLst/>
            <a:cxnLst/>
            <a:rect l="textAreaLeft" t="textAreaTop" r="textAreaRight" b="textAreaBottom"/>
            <a:pathLst>
              <a:path w="4483803" h="2332480">
                <a:moveTo>
                  <a:pt x="0" y="0"/>
                </a:moveTo>
                <a:lnTo>
                  <a:pt x="4483803" y="0"/>
                </a:lnTo>
                <a:lnTo>
                  <a:pt x="4483803" y="2332480"/>
                </a:lnTo>
                <a:lnTo>
                  <a:pt x="0" y="233248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Freeform 10"/>
          <p:cNvSpPr/>
          <p:nvPr/>
        </p:nvSpPr>
        <p:spPr>
          <a:xfrm>
            <a:off x="15375600" y="6396480"/>
            <a:ext cx="1756800" cy="1606320"/>
          </a:xfrm>
          <a:custGeom>
            <a:avLst/>
            <a:gdLst>
              <a:gd name="textAreaLeft" fmla="*/ 0 w 1756800"/>
              <a:gd name="textAreaRight" fmla="*/ 1757880 w 1756800"/>
              <a:gd name="textAreaTop" fmla="*/ 0 h 1606320"/>
              <a:gd name="textAreaBottom" fmla="*/ 1607400 h 1606320"/>
            </a:gdLst>
            <a:ahLst/>
            <a:cxnLst/>
            <a:rect l="textAreaLeft" t="textAreaTop" r="textAreaRight" b="textAreaBottom"/>
            <a:pathLst>
              <a:path w="1757880" h="1607400">
                <a:moveTo>
                  <a:pt x="0" y="0"/>
                </a:moveTo>
                <a:lnTo>
                  <a:pt x="1757880" y="0"/>
                </a:lnTo>
                <a:lnTo>
                  <a:pt x="1757880" y="1607400"/>
                </a:lnTo>
                <a:lnTo>
                  <a:pt x="0" y="16074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4" name="Group 11"/>
          <p:cNvGrpSpPr/>
          <p:nvPr/>
        </p:nvGrpSpPr>
        <p:grpSpPr>
          <a:xfrm>
            <a:off x="302400" y="1636200"/>
            <a:ext cx="13274010" cy="8331120"/>
            <a:chOff x="302400" y="1636200"/>
            <a:chExt cx="13610520" cy="8331120"/>
          </a:xfrm>
        </p:grpSpPr>
        <p:sp>
          <p:nvSpPr>
            <p:cNvPr id="215" name="Freeform 12"/>
            <p:cNvSpPr/>
            <p:nvPr/>
          </p:nvSpPr>
          <p:spPr>
            <a:xfrm>
              <a:off x="302400" y="1679040"/>
              <a:ext cx="13610520" cy="8288280"/>
            </a:xfrm>
            <a:custGeom>
              <a:avLst/>
              <a:gdLst>
                <a:gd name="textAreaLeft" fmla="*/ 0 w 13610520"/>
                <a:gd name="textAreaRight" fmla="*/ 13611600 w 13610520"/>
                <a:gd name="textAreaTop" fmla="*/ 0 h 8288280"/>
                <a:gd name="textAreaBottom" fmla="*/ 8289360 h 8288280"/>
              </a:gdLst>
              <a:ahLst/>
              <a:cxnLst/>
              <a:rect l="textAreaLeft" t="textAreaTop" r="textAreaRight" b="textAreaBottom"/>
              <a:pathLst>
                <a:path w="18148801" h="11052480">
                  <a:moveTo>
                    <a:pt x="0" y="0"/>
                  </a:moveTo>
                  <a:lnTo>
                    <a:pt x="18148801" y="0"/>
                  </a:lnTo>
                  <a:lnTo>
                    <a:pt x="18148801" y="11052480"/>
                  </a:lnTo>
                  <a:lnTo>
                    <a:pt x="0" y="1105248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6" name="TextBox 13"/>
            <p:cNvSpPr/>
            <p:nvPr/>
          </p:nvSpPr>
          <p:spPr>
            <a:xfrm>
              <a:off x="302400" y="1636200"/>
              <a:ext cx="13610520" cy="8331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b">
              <a:noAutofit/>
            </a:bodyPr>
            <a:lstStyle/>
            <a:p>
              <a:pPr marL="955080" lvl="1" indent="-477360" algn="just" defTabSz="914400">
                <a:lnSpc>
                  <a:spcPts val="3359"/>
                </a:lnSpc>
                <a:buClr>
                  <a:srgbClr val="000000"/>
                </a:buClr>
                <a:buFont typeface="Arial"/>
                <a:buChar char="•"/>
              </a:pPr>
              <a:r>
                <a:rPr lang="en-US" sz="2800" b="1" strike="noStrike" spc="-1" dirty="0">
                  <a:solidFill>
                    <a:srgbClr val="000000"/>
                  </a:solidFill>
                  <a:latin typeface="Times New Roman Bold"/>
                  <a:ea typeface="Times New Roman Bold"/>
                </a:rPr>
                <a:t> Vehicle Detection</a:t>
              </a:r>
              <a:endParaRPr lang="en-US" sz="28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marL="955080" indent="-477360" algn="just" defTabSz="914400">
                <a:lnSpc>
                  <a:spcPts val="3359"/>
                </a:lnSpc>
                <a:tabLst>
                  <a:tab pos="0" algn="l"/>
                </a:tabLst>
              </a:pPr>
              <a:r>
                <a:rPr lang="en-US" sz="2800" b="0" strike="noStrike" spc="-1" dirty="0">
                  <a:solidFill>
                    <a:srgbClr val="000000"/>
                  </a:solidFill>
                  <a:latin typeface="Times New Roman"/>
                  <a:ea typeface="Times New Roman"/>
                </a:rPr>
                <a:t>      Entry gate camera continuously monitors for approaching vehicles and triggers image capture when motion is detected.</a:t>
              </a:r>
              <a:endParaRPr lang="en-US" sz="28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marL="955080" indent="-477360" algn="just" defTabSz="914400">
                <a:lnSpc>
                  <a:spcPts val="3359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marL="955080" lvl="1" indent="-477360" algn="just" defTabSz="914400">
                <a:lnSpc>
                  <a:spcPts val="3359"/>
                </a:lnSpc>
                <a:buClr>
                  <a:srgbClr val="000000"/>
                </a:buClr>
                <a:buFont typeface="Arial"/>
                <a:buChar char="•"/>
                <a:tabLst>
                  <a:tab pos="0" algn="l"/>
                </a:tabLst>
              </a:pPr>
              <a:r>
                <a:rPr lang="en-US" sz="2800" b="1" strike="noStrike" spc="-1" dirty="0">
                  <a:solidFill>
                    <a:srgbClr val="000000"/>
                  </a:solidFill>
                  <a:latin typeface="Times New Roman Bold"/>
                  <a:ea typeface="Times New Roman Bold"/>
                </a:rPr>
                <a:t>  Image Capture &amp; Preprocessing</a:t>
              </a:r>
              <a:endParaRPr lang="en-US" sz="28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marL="955080" indent="-477360" algn="just" defTabSz="914400">
                <a:lnSpc>
                  <a:spcPts val="3359"/>
                </a:lnSpc>
                <a:tabLst>
                  <a:tab pos="0" algn="l"/>
                </a:tabLst>
              </a:pPr>
              <a:r>
                <a:rPr lang="en-US" sz="2800" b="0" strike="noStrike" spc="-1" dirty="0">
                  <a:solidFill>
                    <a:srgbClr val="000000"/>
                  </a:solidFill>
                  <a:latin typeface="Times New Roman"/>
                  <a:ea typeface="Times New Roman"/>
                </a:rPr>
                <a:t>     The system captures a clear frame and enhances it (cropping, denoising, contrast          adjustment) for better number plate visibility.</a:t>
              </a:r>
              <a:endParaRPr lang="en-US" sz="28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marL="955080" indent="-477360" algn="just" defTabSz="914400">
                <a:lnSpc>
                  <a:spcPts val="3359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marL="955080" lvl="1" indent="-477360" algn="just" defTabSz="914400">
                <a:lnSpc>
                  <a:spcPts val="3359"/>
                </a:lnSpc>
                <a:buClr>
                  <a:srgbClr val="000000"/>
                </a:buClr>
                <a:buFont typeface="Arial"/>
                <a:buChar char="•"/>
                <a:tabLst>
                  <a:tab pos="0" algn="l"/>
                </a:tabLst>
              </a:pPr>
              <a:r>
                <a:rPr lang="en-US" sz="2800" b="1" strike="noStrike" spc="-1" dirty="0">
                  <a:solidFill>
                    <a:srgbClr val="000000"/>
                  </a:solidFill>
                  <a:latin typeface="Times New Roman Bold"/>
                  <a:ea typeface="Times New Roman Bold"/>
                </a:rPr>
                <a:t> Number Plate Recognition (LLM-based) </a:t>
              </a:r>
              <a:endParaRPr lang="en-US" sz="28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marL="955080" indent="-477360" algn="just" defTabSz="914400">
                <a:lnSpc>
                  <a:spcPts val="3359"/>
                </a:lnSpc>
                <a:tabLst>
                  <a:tab pos="0" algn="l"/>
                </a:tabLst>
              </a:pPr>
              <a:r>
                <a:rPr lang="en-US" sz="2800" b="0" strike="noStrike" spc="-1" dirty="0">
                  <a:solidFill>
                    <a:srgbClr val="000000"/>
                  </a:solidFill>
                  <a:latin typeface="Times New Roman"/>
                  <a:ea typeface="Times New Roman"/>
                </a:rPr>
                <a:t>     The system uses an LLM to process. The captured image of the number plate, accurately extracting the vehicle number, even in challenging conditions</a:t>
              </a:r>
              <a:endParaRPr lang="en-US" sz="28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marL="955080" indent="-477360" algn="just" defTabSz="914400">
                <a:lnSpc>
                  <a:spcPts val="3359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marL="955080" lvl="1" indent="-477360" algn="just" defTabSz="914400">
                <a:lnSpc>
                  <a:spcPts val="3359"/>
                </a:lnSpc>
                <a:buClr>
                  <a:srgbClr val="000000"/>
                </a:buClr>
                <a:buFont typeface="Arial"/>
                <a:buChar char="•"/>
                <a:tabLst>
                  <a:tab pos="0" algn="l"/>
                </a:tabLst>
              </a:pPr>
              <a:r>
                <a:rPr lang="en-US" sz="2800" b="1" strike="noStrike" spc="-1" dirty="0">
                  <a:solidFill>
                    <a:srgbClr val="000000"/>
                  </a:solidFill>
                  <a:latin typeface="Times New Roman Bold"/>
                  <a:ea typeface="Times New Roman Bold"/>
                </a:rPr>
                <a:t> Data Logging in Database</a:t>
              </a:r>
              <a:endParaRPr lang="en-US" sz="28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marL="955080" indent="-477360" algn="just" defTabSz="914400">
                <a:lnSpc>
                  <a:spcPts val="3359"/>
                </a:lnSpc>
                <a:tabLst>
                  <a:tab pos="0" algn="l"/>
                </a:tabLst>
              </a:pPr>
              <a:r>
                <a:rPr lang="en-US" sz="2800" b="0" strike="noStrike" spc="-1" dirty="0">
                  <a:solidFill>
                    <a:srgbClr val="000000"/>
                  </a:solidFill>
                  <a:latin typeface="Times New Roman"/>
                  <a:ea typeface="Times New Roman"/>
                </a:rPr>
                <a:t>      The extracted number, timestamp, and vehicle image are automatically stored in a  secure database for tracking and audit.</a:t>
              </a:r>
              <a:endParaRPr lang="en-US" sz="28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marL="955080" indent="-477360" algn="just" defTabSz="914400">
                <a:lnSpc>
                  <a:spcPts val="3359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marL="955080" lvl="1" indent="-477360" algn="just" defTabSz="914400">
                <a:lnSpc>
                  <a:spcPts val="3359"/>
                </a:lnSpc>
                <a:buClr>
                  <a:srgbClr val="000000"/>
                </a:buClr>
                <a:buFont typeface="Arial"/>
                <a:buChar char="•"/>
                <a:tabLst>
                  <a:tab pos="0" algn="l"/>
                </a:tabLst>
              </a:pPr>
              <a:r>
                <a:rPr lang="en-US" sz="2800" b="1" strike="noStrike" spc="-1" dirty="0">
                  <a:solidFill>
                    <a:srgbClr val="000000"/>
                  </a:solidFill>
                  <a:latin typeface="Times New Roman Bold"/>
                  <a:ea typeface="Times New Roman Bold"/>
                </a:rPr>
                <a:t>  Admin Dashboard Access</a:t>
              </a:r>
              <a:endParaRPr lang="en-US" sz="28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marL="955080" indent="-477360" algn="just" defTabSz="914400">
                <a:lnSpc>
                  <a:spcPts val="3359"/>
                </a:lnSpc>
                <a:tabLst>
                  <a:tab pos="0" algn="l"/>
                </a:tabLst>
              </a:pPr>
              <a:r>
                <a:rPr lang="en-US" sz="2800" b="0" strike="noStrike" spc="-1" dirty="0">
                  <a:solidFill>
                    <a:srgbClr val="000000"/>
                  </a:solidFill>
                  <a:latin typeface="Times New Roman"/>
                  <a:ea typeface="Times New Roman"/>
                </a:rPr>
                <a:t>      Admin/staff can log in to view live logs, search past entries, and generate reports        through a user-friendly dashboard.</a:t>
              </a:r>
              <a:endParaRPr lang="en-US" sz="2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5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6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6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899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" dur="899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2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947</Words>
  <Application>Microsoft Office PowerPoint</Application>
  <PresentationFormat>Custom</PresentationFormat>
  <Paragraphs>151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19</vt:i4>
      </vt:variant>
    </vt:vector>
  </HeadingPairs>
  <TitlesOfParts>
    <vt:vector size="40" baseType="lpstr">
      <vt:lpstr>Antonio</vt:lpstr>
      <vt:lpstr>Antonio Bold</vt:lpstr>
      <vt:lpstr>Arial</vt:lpstr>
      <vt:lpstr>Arial Bold</vt:lpstr>
      <vt:lpstr>Barlow Bold</vt:lpstr>
      <vt:lpstr>Calibri</vt:lpstr>
      <vt:lpstr>Symbol</vt:lpstr>
      <vt:lpstr>Times New Roman</vt:lpstr>
      <vt:lpstr>Times New Roman Bold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Project-AutoLog.pptx</dc:title>
  <dc:subject/>
  <dc:creator>Aniket Mali</dc:creator>
  <dc:description/>
  <cp:lastModifiedBy>Aniket Mali</cp:lastModifiedBy>
  <cp:revision>22</cp:revision>
  <dcterms:created xsi:type="dcterms:W3CDTF">2006-08-16T00:00:00Z</dcterms:created>
  <dcterms:modified xsi:type="dcterms:W3CDTF">2025-04-30T06:04:01Z</dcterms:modified>
  <dc:identifier>DAGl7qWtMMY</dc:identifier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