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9144000" cy="5143500"/>
  <p:notesSz cx="6858000" cy="9144000"/>
  <p:embeddedFontLst>
    <p:embeddedFont>
      <p:font typeface="Maven Pro"/>
      <p:regular r:id="rId30"/>
    </p:embeddedFont>
    <p:embeddedFont>
      <p:font typeface="Nunito" panose="00000500000000000000"/>
      <p:italic r:id="rId31"/>
      <p:boldItalic r:id="rId32"/>
    </p:embeddedFont>
    <p:embeddedFont>
      <p:font typeface="Caveat" panose="00000500000000000000"/>
      <p:regular r:id="rId33"/>
      <p:bold r:id="rId34"/>
    </p:embeddedFont>
    <p:embeddedFont>
      <p:font typeface="Comic Sans MS" panose="030F0702030302020204"/>
      <p:regular r:id="rId35"/>
      <p:bold r:id="rId36"/>
      <p:italic r:id="rId37"/>
      <p:boldItalic r:id="rId38"/>
    </p:embeddedFont>
    <p:embeddedFont>
      <p:font typeface="Merriweather" panose="00000500000000000000"/>
      <p:regular r:id="rId39"/>
    </p:embeddedFont>
    <p:embeddedFont>
      <p:font typeface="Oswald"/>
      <p:regular r:id="rId40"/>
      <p:bold r:id="rId41"/>
    </p:embeddedFont>
    <p:embeddedFont>
      <p:font typeface="Georgia" panose="02040502050405020303"/>
      <p:regular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2" Type="http://schemas.openxmlformats.org/officeDocument/2006/relationships/font" Target="fonts/font13.fntdata"/><Relationship Id="rId41" Type="http://schemas.openxmlformats.org/officeDocument/2006/relationships/font" Target="fonts/font12.fntdata"/><Relationship Id="rId40" Type="http://schemas.openxmlformats.org/officeDocument/2006/relationships/font" Target="fonts/font11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10.fntdata"/><Relationship Id="rId38" Type="http://schemas.openxmlformats.org/officeDocument/2006/relationships/font" Target="fonts/font9.fntdata"/><Relationship Id="rId37" Type="http://schemas.openxmlformats.org/officeDocument/2006/relationships/font" Target="fonts/font8.fntdata"/><Relationship Id="rId36" Type="http://schemas.openxmlformats.org/officeDocument/2006/relationships/font" Target="fonts/font7.fntdata"/><Relationship Id="rId35" Type="http://schemas.openxmlformats.org/officeDocument/2006/relationships/font" Target="fonts/font6.fntdata"/><Relationship Id="rId34" Type="http://schemas.openxmlformats.org/officeDocument/2006/relationships/font" Target="fonts/font5.fntdata"/><Relationship Id="rId33" Type="http://schemas.openxmlformats.org/officeDocument/2006/relationships/font" Target="fonts/font4.fntdata"/><Relationship Id="rId32" Type="http://schemas.openxmlformats.org/officeDocument/2006/relationships/font" Target="fonts/font3.fntdata"/><Relationship Id="rId31" Type="http://schemas.openxmlformats.org/officeDocument/2006/relationships/font" Target="fonts/font2.fntdata"/><Relationship Id="rId30" Type="http://schemas.openxmlformats.org/officeDocument/2006/relationships/font" Target="fonts/font1.fntdata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81f1d7552a_1_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81f1d7552a_1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81f1d7552a_0_95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81f1d7552a_0_95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81f1d7552a_0_95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81f1d7552a_0_95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81f1d7552a_1_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81f1d7552a_1_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1f1d7552a_0_96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1f1d7552a_0_96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81f1d7552a_0_97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81f1d7552a_0_97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1f1d7552a_0_9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1f1d7552a_0_9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81f1d7552a_0_98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81f1d7552a_0_98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81f1d7552a_0_99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81f1d7552a_0_99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81f1d7552a_0_99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81f1d7552a_0_99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81f1d7552a_0_64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81f1d7552a_0_64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81f1d7552a_0_100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81f1d7552a_0_100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81f1d7552a_0_10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81f1d7552a_0_10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81f1d7552a_0_10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81f1d7552a_0_10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81f1d7552a_0_102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81f1d7552a_0_10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81f1d7552a_0_91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81f1d7552a_0_9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1f1d7552a_0_91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1f1d7552a_0_9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81f1d7552a_0_92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81f1d7552a_0_92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81f1d7552a_0_92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81f1d7552a_0_92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81f1d7552a_0_93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81f1d7552a_0_93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81f1d7552a_0_93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81f1d7552a_0_93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81f1d7552a_0_94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81f1d7552a_0_9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accent3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268" name="Google Shape;268;p11"/>
          <p:cNvSpPr txBox="1"/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9" name="Google Shape;139;p10"/>
          <p:cNvSpPr txBox="1"/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 panose="00000500000000000000"/>
              <a:buChar char="●"/>
              <a:defRPr sz="13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○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■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●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○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■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●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○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 panose="00000500000000000000"/>
              <a:buChar char="■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300"/>
              <a:t>  </a:t>
            </a:r>
            <a:r>
              <a:rPr lang="en-GB" sz="4300"/>
              <a:t>Titanic Survivor Prediction</a:t>
            </a:r>
            <a:endParaRPr sz="4300"/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Using Random </a:t>
            </a:r>
            <a:r>
              <a:rPr lang="en-GB" sz="2800"/>
              <a:t>Forest</a:t>
            </a:r>
            <a:r>
              <a:rPr lang="en-GB" sz="2800"/>
              <a:t> Classifier</a:t>
            </a:r>
            <a:endParaRPr sz="2800"/>
          </a:p>
        </p:txBody>
      </p:sp>
      <p:sp>
        <p:nvSpPr>
          <p:cNvPr id="278" name="Google Shape;278;p13"/>
          <p:cNvSpPr txBox="1"/>
          <p:nvPr>
            <p:ph type="subTitle" idx="1"/>
          </p:nvPr>
        </p:nvSpPr>
        <p:spPr>
          <a:xfrm>
            <a:off x="690875" y="3110300"/>
            <a:ext cx="4255500" cy="14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>
                <a:latin typeface="Caveat" panose="00000500000000000000"/>
                <a:ea typeface="Caveat" panose="00000500000000000000"/>
                <a:cs typeface="Caveat" panose="00000500000000000000"/>
                <a:sym typeface="Caveat" panose="00000500000000000000"/>
              </a:rPr>
              <a:t>Presented By:</a:t>
            </a:r>
            <a:r>
              <a:rPr lang="en-GB" sz="2000" b="1">
                <a:latin typeface="Caveat" panose="00000500000000000000"/>
                <a:ea typeface="Caveat" panose="00000500000000000000"/>
                <a:cs typeface="Caveat" panose="00000500000000000000"/>
                <a:sym typeface="Caveat" panose="00000500000000000000"/>
              </a:rPr>
              <a:t> </a:t>
            </a:r>
            <a:endParaRPr sz="2000" b="1">
              <a:latin typeface="Caveat" panose="00000500000000000000"/>
              <a:ea typeface="Caveat" panose="00000500000000000000"/>
              <a:cs typeface="Caveat" panose="00000500000000000000"/>
              <a:sym typeface="Caveat" panose="000005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Mr.Aditya Viswabhusan </a:t>
            </a:r>
            <a:endParaRPr b="1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Mr.</a:t>
            </a:r>
            <a:r>
              <a:rPr lang="en-GB" b="1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Ashutosh</a:t>
            </a:r>
            <a:r>
              <a:rPr lang="en-GB" b="1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Kar</a:t>
            </a:r>
            <a:endParaRPr b="1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5173575" y="3108150"/>
            <a:ext cx="3278700" cy="14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>
                <a:solidFill>
                  <a:srgbClr val="FFFFFF"/>
                </a:solidFill>
                <a:latin typeface="Caveat" panose="00000500000000000000"/>
                <a:ea typeface="Caveat" panose="00000500000000000000"/>
                <a:cs typeface="Caveat" panose="00000500000000000000"/>
                <a:sym typeface="Caveat" panose="00000500000000000000"/>
              </a:rPr>
              <a:t>Submitted To:</a:t>
            </a:r>
            <a:endParaRPr sz="2100" b="1">
              <a:solidFill>
                <a:srgbClr val="FFFFFF"/>
              </a:solidFill>
              <a:latin typeface="Caveat" panose="00000500000000000000"/>
              <a:ea typeface="Caveat" panose="00000500000000000000"/>
              <a:cs typeface="Caveat" panose="00000500000000000000"/>
              <a:sym typeface="Caveat" panose="000005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Nunito" panose="00000500000000000000"/>
              <a:ea typeface="Nunito" panose="00000500000000000000"/>
              <a:cs typeface="Nunito" panose="00000500000000000000"/>
              <a:sym typeface="Nunito" panose="00000500000000000000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FFFFFF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ICT Cell</a:t>
            </a:r>
            <a:endParaRPr sz="1500" b="1">
              <a:solidFill>
                <a:srgbClr val="FFFFFF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FFFFFF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IIT Kanpur</a:t>
            </a:r>
            <a:endParaRPr sz="1500" b="1">
              <a:solidFill>
                <a:srgbClr val="FFFFFF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Pclass Vs. Survived</a:t>
            </a:r>
            <a:endParaRPr u="sng"/>
          </a:p>
        </p:txBody>
      </p:sp>
      <p:pic>
        <p:nvPicPr>
          <p:cNvPr id="333" name="Google Shape;333;p2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11850" y="2327775"/>
            <a:ext cx="7720275" cy="1993825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2"/>
          <p:cNvSpPr txBox="1"/>
          <p:nvPr/>
        </p:nvSpPr>
        <p:spPr>
          <a:xfrm>
            <a:off x="1333500" y="1253300"/>
            <a:ext cx="6477000" cy="5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The passengers having Pclass as 1,2 had higher Survival rate.</a:t>
            </a:r>
            <a:endParaRPr b="1">
              <a:latin typeface="Merriweather" panose="00000500000000000000"/>
              <a:ea typeface="Merriweather" panose="00000500000000000000"/>
              <a:cs typeface="Merriweather" panose="00000500000000000000"/>
              <a:sym typeface="Merriweather" panose="0000050000000000000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Sex vs. Survived:</a:t>
            </a:r>
            <a:endParaRPr u="sng"/>
          </a:p>
        </p:txBody>
      </p:sp>
      <p:pic>
        <p:nvPicPr>
          <p:cNvPr id="340" name="Google Shape;340;p2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52650" y="2031025"/>
            <a:ext cx="8839199" cy="224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23"/>
          <p:cNvSpPr txBox="1"/>
          <p:nvPr/>
        </p:nvSpPr>
        <p:spPr>
          <a:xfrm>
            <a:off x="1303800" y="1383625"/>
            <a:ext cx="7549800" cy="7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The Female passengers had a higher rate of survival.</a:t>
            </a:r>
            <a:endParaRPr b="1">
              <a:latin typeface="Merriweather" panose="00000500000000000000"/>
              <a:ea typeface="Merriweather" panose="00000500000000000000"/>
              <a:cs typeface="Merriweather" panose="00000500000000000000"/>
              <a:sym typeface="Merriweather" panose="0000050000000000000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SibSp vs. Survived</a:t>
            </a:r>
            <a:endParaRPr u="sng"/>
          </a:p>
        </p:txBody>
      </p:sp>
      <p:pic>
        <p:nvPicPr>
          <p:cNvPr id="347" name="Google Shape;347;p24"/>
          <p:cNvPicPr preferRelativeResize="0"/>
          <p:nvPr/>
        </p:nvPicPr>
        <p:blipFill rotWithShape="1">
          <a:blip r:embed="rId1"/>
          <a:srcRect l="4439" r="18613"/>
          <a:stretch>
            <a:fillRect/>
          </a:stretch>
        </p:blipFill>
        <p:spPr>
          <a:xfrm>
            <a:off x="771876" y="2151350"/>
            <a:ext cx="7910927" cy="275285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24"/>
          <p:cNvSpPr txBox="1"/>
          <p:nvPr/>
        </p:nvSpPr>
        <p:spPr>
          <a:xfrm>
            <a:off x="1303800" y="1357700"/>
            <a:ext cx="7229100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The passenger having less SibSp had higher rate of survival.</a:t>
            </a:r>
            <a:endParaRPr b="1">
              <a:latin typeface="Merriweather" panose="00000500000000000000"/>
              <a:ea typeface="Merriweather" panose="00000500000000000000"/>
              <a:cs typeface="Merriweather" panose="00000500000000000000"/>
              <a:sym typeface="Merriweather" panose="0000050000000000000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5"/>
          <p:cNvSpPr txBox="1"/>
          <p:nvPr>
            <p:ph type="title"/>
          </p:nvPr>
        </p:nvSpPr>
        <p:spPr>
          <a:xfrm>
            <a:off x="1283750" y="57852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Parch Vs. Survived</a:t>
            </a:r>
            <a:endParaRPr u="sng"/>
          </a:p>
        </p:txBody>
      </p:sp>
      <p:pic>
        <p:nvPicPr>
          <p:cNvPr id="354" name="Google Shape;354;p2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931850" y="1815325"/>
            <a:ext cx="6818500" cy="295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25"/>
          <p:cNvSpPr txBox="1"/>
          <p:nvPr/>
        </p:nvSpPr>
        <p:spPr>
          <a:xfrm>
            <a:off x="1283750" y="1273225"/>
            <a:ext cx="7030500" cy="5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The passengers having Parch as 1,2,3 had a higher rate of Survival.</a:t>
            </a:r>
            <a:endParaRPr b="1">
              <a:latin typeface="Merriweather" panose="00000500000000000000"/>
              <a:ea typeface="Merriweather" panose="00000500000000000000"/>
              <a:cs typeface="Merriweather" panose="00000500000000000000"/>
              <a:sym typeface="Merriweather" panose="0000050000000000000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Embarked Vs. Survived</a:t>
            </a:r>
            <a:endParaRPr u="sng"/>
          </a:p>
        </p:txBody>
      </p:sp>
      <p:pic>
        <p:nvPicPr>
          <p:cNvPr id="361" name="Google Shape;361;p2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85725" y="1996900"/>
            <a:ext cx="8224625" cy="2050125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26"/>
          <p:cNvSpPr txBox="1"/>
          <p:nvPr/>
        </p:nvSpPr>
        <p:spPr>
          <a:xfrm>
            <a:off x="1303800" y="1323475"/>
            <a:ext cx="7158600" cy="6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The passengers Embarked from ‘C’ had a higher rate of Survival.</a:t>
            </a:r>
            <a:endParaRPr b="1">
              <a:latin typeface="Merriweather" panose="00000500000000000000"/>
              <a:ea typeface="Merriweather" panose="00000500000000000000"/>
              <a:cs typeface="Merriweather" panose="00000500000000000000"/>
              <a:sym typeface="Merriweather" panose="0000050000000000000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Findings:</a:t>
            </a:r>
            <a:endParaRPr u="sng"/>
          </a:p>
        </p:txBody>
      </p:sp>
      <p:sp>
        <p:nvSpPr>
          <p:cNvPr id="368" name="Google Shape;368;p27"/>
          <p:cNvSpPr txBox="1"/>
          <p:nvPr>
            <p:ph type="body" idx="1"/>
          </p:nvPr>
        </p:nvSpPr>
        <p:spPr>
          <a:xfrm>
            <a:off x="459900" y="1358400"/>
            <a:ext cx="7926900" cy="32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From the above analysis , we determine that ‘Pclass’ , ‘Sex’, ‘Age’, ‘Fare’ , ‘Embarked’ majorly determine the survival outcome.</a:t>
            </a:r>
            <a:endParaRPr b="1">
              <a:latin typeface="Merriweather" panose="00000500000000000000"/>
              <a:ea typeface="Merriweather" panose="00000500000000000000"/>
              <a:cs typeface="Merriweather" panose="00000500000000000000"/>
              <a:sym typeface="Merriweather" panose="00000500000000000000"/>
            </a:endParaRPr>
          </a:p>
        </p:txBody>
      </p:sp>
      <p:pic>
        <p:nvPicPr>
          <p:cNvPr id="369" name="Google Shape;369;p27"/>
          <p:cNvPicPr preferRelativeResize="0"/>
          <p:nvPr/>
        </p:nvPicPr>
        <p:blipFill rotWithShape="1">
          <a:blip r:embed="rId1"/>
          <a:srcRect l="1775" r="23608"/>
          <a:stretch>
            <a:fillRect/>
          </a:stretch>
        </p:blipFill>
        <p:spPr>
          <a:xfrm>
            <a:off x="520400" y="2139325"/>
            <a:ext cx="7563974" cy="249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Finding the NULL values in our dataset:</a:t>
            </a:r>
            <a:endParaRPr u="sng"/>
          </a:p>
        </p:txBody>
      </p:sp>
      <p:sp>
        <p:nvSpPr>
          <p:cNvPr id="375" name="Google Shape;375;p28"/>
          <p:cNvSpPr txBox="1"/>
          <p:nvPr>
            <p:ph type="body" idx="1"/>
          </p:nvPr>
        </p:nvSpPr>
        <p:spPr>
          <a:xfrm>
            <a:off x="1303800" y="14185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erriweather" panose="00000500000000000000"/>
              <a:buChar char="●"/>
            </a:pPr>
            <a:r>
              <a:rPr lang="en-GB" sz="1400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The Null values found in the dataset were majorly from two classes i.e. Age and Embarked</a:t>
            </a:r>
            <a:endParaRPr sz="1400" b="1">
              <a:latin typeface="Merriweather" panose="00000500000000000000"/>
              <a:ea typeface="Merriweather" panose="00000500000000000000"/>
              <a:cs typeface="Merriweather" panose="00000500000000000000"/>
              <a:sym typeface="Merriweather" panose="0000050000000000000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The Age had 177 Null values and the Embarked had 2 Null values.</a:t>
            </a:r>
            <a:r>
              <a:rPr lang="en-GB" sz="1400" b="1"/>
              <a:t> </a:t>
            </a:r>
            <a:endParaRPr sz="1400" b="1"/>
          </a:p>
        </p:txBody>
      </p:sp>
      <p:pic>
        <p:nvPicPr>
          <p:cNvPr id="376" name="Google Shape;376;p28"/>
          <p:cNvPicPr preferRelativeResize="0"/>
          <p:nvPr/>
        </p:nvPicPr>
        <p:blipFill rotWithShape="1">
          <a:blip r:embed="rId1"/>
          <a:srcRect l="3919" r="32446"/>
          <a:stretch>
            <a:fillRect/>
          </a:stretch>
        </p:blipFill>
        <p:spPr>
          <a:xfrm>
            <a:off x="1452275" y="2759325"/>
            <a:ext cx="6583676" cy="149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Filling up the NULL values:</a:t>
            </a:r>
            <a:endParaRPr u="sng"/>
          </a:p>
        </p:txBody>
      </p:sp>
      <p:sp>
        <p:nvSpPr>
          <p:cNvPr id="382" name="Google Shape;382;p29"/>
          <p:cNvSpPr txBox="1"/>
          <p:nvPr/>
        </p:nvSpPr>
        <p:spPr>
          <a:xfrm>
            <a:off x="1113425" y="1415975"/>
            <a:ext cx="6474900" cy="13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erriweather" panose="00000500000000000000"/>
              <a:buChar char="●"/>
            </a:pPr>
            <a:r>
              <a:rPr lang="en-GB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The Embarked feature was </a:t>
            </a:r>
            <a:r>
              <a:rPr lang="en-GB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substituted</a:t>
            </a:r>
            <a:r>
              <a:rPr lang="en-GB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 with ‘S’ as  many passengers had embarked from ‘S’.</a:t>
            </a:r>
            <a:endParaRPr b="1">
              <a:latin typeface="Merriweather" panose="00000500000000000000"/>
              <a:ea typeface="Merriweather" panose="00000500000000000000"/>
              <a:cs typeface="Merriweather" panose="00000500000000000000"/>
              <a:sym typeface="Merriweather" panose="0000050000000000000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erriweather" panose="00000500000000000000"/>
              <a:buChar char="●"/>
            </a:pPr>
            <a:r>
              <a:rPr lang="en-GB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The Age was substituted with the mean value.</a:t>
            </a:r>
            <a:endParaRPr b="1">
              <a:latin typeface="Merriweather" panose="00000500000000000000"/>
              <a:ea typeface="Merriweather" panose="00000500000000000000"/>
              <a:cs typeface="Merriweather" panose="00000500000000000000"/>
              <a:sym typeface="Merriweather" panose="00000500000000000000"/>
            </a:endParaRPr>
          </a:p>
        </p:txBody>
      </p:sp>
      <p:pic>
        <p:nvPicPr>
          <p:cNvPr id="383" name="Google Shape;383;p2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253725" y="2463900"/>
            <a:ext cx="6213426" cy="154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Final Attributes Considered:</a:t>
            </a:r>
            <a:endParaRPr u="sng"/>
          </a:p>
        </p:txBody>
      </p:sp>
      <p:sp>
        <p:nvSpPr>
          <p:cNvPr id="389" name="Google Shape;389;p30"/>
          <p:cNvSpPr txBox="1"/>
          <p:nvPr>
            <p:ph type="body" idx="1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Merriweather" panose="00000500000000000000"/>
              <a:buChar char="●"/>
            </a:pPr>
            <a:r>
              <a:rPr lang="en-GB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The final attributes considered were : ‘Sex’, ‘Pclass’, ‘Age’, ‘Fare’ and ‘Embarked’</a:t>
            </a:r>
            <a:endParaRPr b="1">
              <a:latin typeface="Merriweather" panose="00000500000000000000"/>
              <a:ea typeface="Merriweather" panose="00000500000000000000"/>
              <a:cs typeface="Merriweather" panose="00000500000000000000"/>
              <a:sym typeface="Merriweather" panose="0000050000000000000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Merriweather" panose="00000500000000000000"/>
              <a:buChar char="●"/>
            </a:pPr>
            <a:r>
              <a:rPr lang="en-GB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Encoding was done on ‘Sex’ and ‘Embarked’ attributes.</a:t>
            </a:r>
            <a:endParaRPr b="1">
              <a:latin typeface="Merriweather" panose="00000500000000000000"/>
              <a:ea typeface="Merriweather" panose="00000500000000000000"/>
              <a:cs typeface="Merriweather" panose="00000500000000000000"/>
              <a:sym typeface="Merriweather" panose="0000050000000000000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  </a:t>
            </a:r>
            <a:endParaRPr lang="en-GB"/>
          </a:p>
        </p:txBody>
      </p:sp>
      <p:pic>
        <p:nvPicPr>
          <p:cNvPr id="390" name="Google Shape;390;p30"/>
          <p:cNvPicPr preferRelativeResize="0"/>
          <p:nvPr/>
        </p:nvPicPr>
        <p:blipFill rotWithShape="1">
          <a:blip r:embed="rId1"/>
          <a:srcRect l="4463" r="24794"/>
          <a:stretch>
            <a:fillRect/>
          </a:stretch>
        </p:blipFill>
        <p:spPr>
          <a:xfrm>
            <a:off x="1514550" y="2126975"/>
            <a:ext cx="6114901" cy="301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1"/>
          <p:cNvSpPr txBox="1"/>
          <p:nvPr>
            <p:ph type="title"/>
          </p:nvPr>
        </p:nvSpPr>
        <p:spPr>
          <a:xfrm>
            <a:off x="1303800" y="42815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Selecting The K-Best Features and Scaling the data:</a:t>
            </a:r>
            <a:endParaRPr u="sng"/>
          </a:p>
        </p:txBody>
      </p:sp>
      <p:sp>
        <p:nvSpPr>
          <p:cNvPr id="396" name="Google Shape;396;p31"/>
          <p:cNvSpPr txBox="1"/>
          <p:nvPr/>
        </p:nvSpPr>
        <p:spPr>
          <a:xfrm>
            <a:off x="1303800" y="1614250"/>
            <a:ext cx="6867900" cy="20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 panose="00000500000000000000"/>
              <a:buChar char="●"/>
            </a:pPr>
            <a:r>
              <a:rPr lang="en-GB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To select the best features, SelectKBest method was used.</a:t>
            </a:r>
            <a:endParaRPr b="1">
              <a:latin typeface="Merriweather" panose="00000500000000000000"/>
              <a:ea typeface="Merriweather" panose="00000500000000000000"/>
              <a:cs typeface="Merriweather" panose="00000500000000000000"/>
              <a:sym typeface="Merriweather" panose="00000500000000000000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 panose="00000500000000000000"/>
              <a:buChar char="●"/>
            </a:pPr>
            <a:r>
              <a:rPr lang="en-GB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To scale the data, Standard scaler was implemented.</a:t>
            </a:r>
            <a:endParaRPr b="1">
              <a:latin typeface="Merriweather" panose="00000500000000000000"/>
              <a:ea typeface="Merriweather" panose="00000500000000000000"/>
              <a:cs typeface="Merriweather" panose="00000500000000000000"/>
              <a:sym typeface="Merriweather" panose="00000500000000000000"/>
            </a:endParaRPr>
          </a:p>
        </p:txBody>
      </p:sp>
      <p:pic>
        <p:nvPicPr>
          <p:cNvPr id="397" name="Google Shape;397;p3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12200" y="2707100"/>
            <a:ext cx="7719599" cy="144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283750" y="58855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INTRODUCTION</a:t>
            </a:r>
            <a:endParaRPr u="sng"/>
          </a:p>
        </p:txBody>
      </p:sp>
      <p:sp>
        <p:nvSpPr>
          <p:cNvPr id="285" name="Google Shape;285;p14"/>
          <p:cNvSpPr txBox="1"/>
          <p:nvPr>
            <p:ph type="body" idx="1"/>
          </p:nvPr>
        </p:nvSpPr>
        <p:spPr>
          <a:xfrm>
            <a:off x="1283750" y="1629125"/>
            <a:ext cx="7030500" cy="30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erriweather" panose="00000500000000000000"/>
              <a:buChar char="●"/>
            </a:pPr>
            <a:r>
              <a:rPr lang="en-GB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The sinking of the RMS Titanic is one of the most infamous shipwrecks in history.</a:t>
            </a:r>
            <a:endParaRPr b="1">
              <a:latin typeface="Merriweather" panose="00000500000000000000"/>
              <a:ea typeface="Merriweather" panose="00000500000000000000"/>
              <a:cs typeface="Merriweather" panose="00000500000000000000"/>
              <a:sym typeface="Merriweather" panose="00000500000000000000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erriweather" panose="00000500000000000000"/>
              <a:buChar char="●"/>
            </a:pPr>
            <a:r>
              <a:rPr lang="en-GB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In this project, we were asked to analyse what sorts of people were likely to survive in the disaster.</a:t>
            </a:r>
            <a:endParaRPr b="1">
              <a:latin typeface="Merriweather" panose="00000500000000000000"/>
              <a:ea typeface="Merriweather" panose="00000500000000000000"/>
              <a:cs typeface="Merriweather" panose="00000500000000000000"/>
              <a:sym typeface="Merriweather" panose="00000500000000000000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erriweather" panose="00000500000000000000"/>
              <a:buChar char="●"/>
            </a:pPr>
            <a:r>
              <a:rPr lang="en-GB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The project was completed by applying different tools of machine learning to predict which passengers survived the tragedy.</a:t>
            </a:r>
            <a:endParaRPr b="1">
              <a:latin typeface="Merriweather" panose="00000500000000000000"/>
              <a:ea typeface="Merriweather" panose="00000500000000000000"/>
              <a:cs typeface="Merriweather" panose="00000500000000000000"/>
              <a:sym typeface="Merriweather" panose="00000500000000000000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erriweather" panose="00000500000000000000"/>
              <a:buChar char="●"/>
            </a:pPr>
            <a:r>
              <a:rPr lang="en-GB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Before feeding on the data to our machine learning model, different pre-processing techniques were applied.</a:t>
            </a:r>
            <a:endParaRPr b="1">
              <a:latin typeface="Merriweather" panose="00000500000000000000"/>
              <a:ea typeface="Merriweather" panose="00000500000000000000"/>
              <a:cs typeface="Merriweather" panose="00000500000000000000"/>
              <a:sym typeface="Merriweather" panose="00000500000000000000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erriweather" panose="00000500000000000000"/>
              <a:buChar char="●"/>
            </a:pPr>
            <a:r>
              <a:rPr lang="en-GB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Once the data was ready, different machine learning models were tried upon to find the best accuracy.</a:t>
            </a:r>
            <a:endParaRPr b="1">
              <a:latin typeface="Merriweather" panose="00000500000000000000"/>
              <a:ea typeface="Merriweather" panose="00000500000000000000"/>
              <a:cs typeface="Merriweather" panose="00000500000000000000"/>
              <a:sym typeface="Merriweather" panose="0000050000000000000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Building The Model:</a:t>
            </a:r>
            <a:endParaRPr u="sng"/>
          </a:p>
        </p:txBody>
      </p:sp>
      <p:pic>
        <p:nvPicPr>
          <p:cNvPr id="403" name="Google Shape;403;p32"/>
          <p:cNvPicPr preferRelativeResize="0"/>
          <p:nvPr/>
        </p:nvPicPr>
        <p:blipFill rotWithShape="1">
          <a:blip r:embed="rId1"/>
          <a:srcRect l="4573" r="17246"/>
          <a:stretch>
            <a:fillRect/>
          </a:stretch>
        </p:blipFill>
        <p:spPr>
          <a:xfrm>
            <a:off x="556700" y="2343300"/>
            <a:ext cx="7507951" cy="2529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32"/>
          <p:cNvSpPr txBox="1"/>
          <p:nvPr/>
        </p:nvSpPr>
        <p:spPr>
          <a:xfrm>
            <a:off x="895550" y="1433175"/>
            <a:ext cx="7438800" cy="8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erriweather" panose="00000500000000000000"/>
              <a:buChar char="●"/>
            </a:pPr>
            <a:r>
              <a:rPr lang="en-GB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The train size is considered to be 80% and the test size is considered to be 20%.</a:t>
            </a:r>
            <a:endParaRPr b="1">
              <a:latin typeface="Merriweather" panose="00000500000000000000"/>
              <a:ea typeface="Merriweather" panose="00000500000000000000"/>
              <a:cs typeface="Merriweather" panose="00000500000000000000"/>
              <a:sym typeface="Merriweather" panose="0000050000000000000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erriweather" panose="00000500000000000000"/>
              <a:buChar char="●"/>
            </a:pPr>
            <a:r>
              <a:rPr lang="en-GB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n_estimators were fixed at 40.</a:t>
            </a:r>
            <a:endParaRPr b="1">
              <a:latin typeface="Merriweather" panose="00000500000000000000"/>
              <a:ea typeface="Merriweather" panose="00000500000000000000"/>
              <a:cs typeface="Merriweather" panose="00000500000000000000"/>
              <a:sym typeface="Merriweather" panose="000005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rPr>
              <a:t> </a:t>
            </a:r>
            <a:endParaRPr>
              <a:latin typeface="Nunito" panose="00000500000000000000"/>
              <a:ea typeface="Nunito" panose="00000500000000000000"/>
              <a:cs typeface="Nunito" panose="00000500000000000000"/>
              <a:sym typeface="Nunito" panose="0000050000000000000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Accuracy Score and Confusion Matrix:</a:t>
            </a:r>
            <a:endParaRPr u="sng"/>
          </a:p>
        </p:txBody>
      </p:sp>
      <p:sp>
        <p:nvSpPr>
          <p:cNvPr id="411" name="Google Shape;411;p33"/>
          <p:cNvSpPr txBox="1"/>
          <p:nvPr/>
        </p:nvSpPr>
        <p:spPr>
          <a:xfrm>
            <a:off x="1205300" y="1403875"/>
            <a:ext cx="7128900" cy="8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Accuracy was found to be 8</a:t>
            </a:r>
            <a:r>
              <a:rPr lang="en-IN" altLang="en-GB" sz="1500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5</a:t>
            </a:r>
            <a:r>
              <a:rPr lang="en-GB" sz="1500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.</a:t>
            </a:r>
            <a:r>
              <a:rPr lang="en-IN" altLang="en-GB" sz="1500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47</a:t>
            </a:r>
            <a:r>
              <a:rPr lang="en-GB" sz="1500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% for the following prediction</a:t>
            </a:r>
            <a:endParaRPr sz="1500" b="1">
              <a:latin typeface="Merriweather" panose="00000500000000000000"/>
              <a:ea typeface="Merriweather" panose="00000500000000000000"/>
              <a:cs typeface="Merriweather" panose="00000500000000000000"/>
              <a:sym typeface="Merriweather" panose="00000500000000000000"/>
            </a:endParaRPr>
          </a:p>
        </p:txBody>
      </p:sp>
      <p:pic>
        <p:nvPicPr>
          <p:cNvPr id="1" name="Picture 0" descr="Screenshot (40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425" y="2366010"/>
            <a:ext cx="8328025" cy="204216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Conclusion:</a:t>
            </a:r>
            <a:endParaRPr u="sng"/>
          </a:p>
        </p:txBody>
      </p:sp>
      <p:sp>
        <p:nvSpPr>
          <p:cNvPr id="417" name="Google Shape;417;p34"/>
          <p:cNvSpPr txBox="1"/>
          <p:nvPr>
            <p:ph type="body" idx="1"/>
          </p:nvPr>
        </p:nvSpPr>
        <p:spPr>
          <a:xfrm>
            <a:off x="1303800" y="1597875"/>
            <a:ext cx="7030500" cy="29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erriweather" panose="00000500000000000000"/>
              <a:buChar char="●"/>
            </a:pPr>
            <a:r>
              <a:rPr lang="en-GB" sz="1400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All previous classifications model gave accuracy which was less than 82.00%.</a:t>
            </a:r>
            <a:endParaRPr sz="1400" b="1">
              <a:latin typeface="Merriweather" panose="00000500000000000000"/>
              <a:ea typeface="Merriweather" panose="00000500000000000000"/>
              <a:cs typeface="Merriweather" panose="00000500000000000000"/>
              <a:sym typeface="Merriweather" panose="00000500000000000000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erriweather" panose="00000500000000000000"/>
              <a:buChar char="●"/>
            </a:pPr>
            <a:r>
              <a:rPr lang="en-GB" sz="1400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No algorithm was able to give accuracy of 100.00%.</a:t>
            </a:r>
            <a:endParaRPr sz="1400" b="1">
              <a:latin typeface="Merriweather" panose="00000500000000000000"/>
              <a:ea typeface="Merriweather" panose="00000500000000000000"/>
              <a:cs typeface="Merriweather" panose="00000500000000000000"/>
              <a:sym typeface="Merriweather" panose="0000050000000000000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erriweather" panose="00000500000000000000"/>
              <a:buChar char="●"/>
            </a:pPr>
            <a:r>
              <a:rPr lang="en-GB" sz="1400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Certain attributes like ‘PassengerId’, ’Ticket’, ’Cabin’, ‘Name’, ‘SibSp’, ‘Parch’ were not considered as they were not much affecting the target variable.</a:t>
            </a:r>
            <a:endParaRPr sz="1400" b="1">
              <a:latin typeface="Merriweather" panose="00000500000000000000"/>
              <a:ea typeface="Merriweather" panose="00000500000000000000"/>
              <a:cs typeface="Merriweather" panose="00000500000000000000"/>
              <a:sym typeface="Merriweather" panose="00000500000000000000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1600"/>
              </a:spcAft>
              <a:buSzPts val="1400"/>
              <a:buFont typeface="Merriweather" panose="00000500000000000000"/>
              <a:buChar char="●"/>
            </a:pPr>
            <a:r>
              <a:rPr lang="en-GB" sz="1400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From the analysis we found that Women,Children and First Class Passengers had a higher chance of survival, as compared to others.</a:t>
            </a:r>
            <a:endParaRPr sz="1400" b="1">
              <a:latin typeface="Merriweather" panose="00000500000000000000"/>
              <a:ea typeface="Merriweather" panose="00000500000000000000"/>
              <a:cs typeface="Merriweather" panose="00000500000000000000"/>
              <a:sym typeface="Merriweather" panose="0000050000000000000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5"/>
          <p:cNvSpPr txBox="1"/>
          <p:nvPr>
            <p:ph type="title" idx="4294967295"/>
          </p:nvPr>
        </p:nvSpPr>
        <p:spPr>
          <a:xfrm>
            <a:off x="1293775" y="207210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/>
              <a:t>Thank You !</a:t>
            </a:r>
            <a:endParaRPr sz="4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Goals And Objective:</a:t>
            </a:r>
            <a:endParaRPr u="sng"/>
          </a:p>
        </p:txBody>
      </p:sp>
      <p:sp>
        <p:nvSpPr>
          <p:cNvPr id="291" name="Google Shape;291;p15"/>
          <p:cNvSpPr txBox="1"/>
          <p:nvPr>
            <p:ph type="body" idx="1"/>
          </p:nvPr>
        </p:nvSpPr>
        <p:spPr>
          <a:xfrm>
            <a:off x="1388525" y="159787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4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 panose="00000500000000000000"/>
              <a:buChar char="●"/>
            </a:pPr>
            <a:r>
              <a:rPr lang="en-GB" sz="1400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Purpose</a:t>
            </a:r>
            <a:r>
              <a:rPr lang="en-GB" sz="1400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 of the Project is to generate predictions for Titanic Passengers.</a:t>
            </a:r>
            <a:endParaRPr sz="1400" b="1">
              <a:latin typeface="Merriweather" panose="00000500000000000000"/>
              <a:ea typeface="Merriweather" panose="00000500000000000000"/>
              <a:cs typeface="Merriweather" panose="00000500000000000000"/>
              <a:sym typeface="Merriweather" panose="00000500000000000000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erriweather" panose="00000500000000000000"/>
              <a:buChar char="●"/>
            </a:pPr>
            <a:r>
              <a:rPr lang="en-GB" sz="1400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Objective of the Project is to build a </a:t>
            </a:r>
            <a:r>
              <a:rPr lang="en-GB" sz="1400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Classification model and determine whether a passenger has survived or not.</a:t>
            </a:r>
            <a:endParaRPr sz="1400" b="1">
              <a:latin typeface="Merriweather" panose="00000500000000000000"/>
              <a:ea typeface="Merriweather" panose="00000500000000000000"/>
              <a:cs typeface="Merriweather" panose="00000500000000000000"/>
              <a:sym typeface="Merriweather" panose="0000050000000000000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7852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Software Required:</a:t>
            </a:r>
            <a:endParaRPr u="sng"/>
          </a:p>
        </p:txBody>
      </p:sp>
      <p:sp>
        <p:nvSpPr>
          <p:cNvPr id="297" name="Google Shape;297;p16"/>
          <p:cNvSpPr txBox="1"/>
          <p:nvPr>
            <p:ph type="body" idx="1"/>
          </p:nvPr>
        </p:nvSpPr>
        <p:spPr>
          <a:xfrm>
            <a:off x="1303800" y="1483900"/>
            <a:ext cx="7030500" cy="30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Merriweather" panose="00000500000000000000"/>
              <a:buAutoNum type="arabicPeriod"/>
            </a:pPr>
            <a:r>
              <a:rPr lang="en-GB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Python v3.8</a:t>
            </a:r>
            <a:endParaRPr b="1">
              <a:latin typeface="Merriweather" panose="00000500000000000000"/>
              <a:ea typeface="Merriweather" panose="00000500000000000000"/>
              <a:cs typeface="Merriweather" panose="00000500000000000000"/>
              <a:sym typeface="Merriweather" panose="0000050000000000000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Merriweather" panose="00000500000000000000"/>
              <a:buAutoNum type="arabicPeriod"/>
            </a:pPr>
            <a:r>
              <a:rPr lang="en-GB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Anaconda Navigator v1.9.12</a:t>
            </a:r>
            <a:endParaRPr b="1">
              <a:latin typeface="Merriweather" panose="00000500000000000000"/>
              <a:ea typeface="Merriweather" panose="00000500000000000000"/>
              <a:cs typeface="Merriweather" panose="00000500000000000000"/>
              <a:sym typeface="Merriweather" panose="0000050000000000000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Merriweather" panose="00000500000000000000"/>
              <a:buAutoNum type="arabicPeriod"/>
            </a:pPr>
            <a:r>
              <a:rPr lang="en-GB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Jupyter Notebook v6.0.3</a:t>
            </a:r>
            <a:endParaRPr b="1">
              <a:latin typeface="Merriweather" panose="00000500000000000000"/>
              <a:ea typeface="Merriweather" panose="00000500000000000000"/>
              <a:cs typeface="Merriweather" panose="00000500000000000000"/>
              <a:sym typeface="Merriweather" panose="00000500000000000000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 b="1">
                <a:latin typeface="Oswald"/>
                <a:ea typeface="Oswald"/>
                <a:cs typeface="Oswald"/>
                <a:sym typeface="Oswald"/>
              </a:rPr>
              <a:t>Libraries Used</a:t>
            </a:r>
            <a:r>
              <a:rPr lang="en-GB" sz="1600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:</a:t>
            </a:r>
            <a:endParaRPr sz="1600" b="1">
              <a:latin typeface="Merriweather" panose="00000500000000000000"/>
              <a:ea typeface="Merriweather" panose="00000500000000000000"/>
              <a:cs typeface="Merriweather" panose="00000500000000000000"/>
              <a:sym typeface="Merriweather" panose="00000500000000000000"/>
            </a:endParaRPr>
          </a:p>
          <a:p>
            <a:pPr marL="9144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Font typeface="Merriweather" panose="00000500000000000000"/>
              <a:buChar char="●"/>
            </a:pPr>
            <a:r>
              <a:rPr lang="en-GB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Pandas</a:t>
            </a:r>
            <a:endParaRPr b="1">
              <a:latin typeface="Merriweather" panose="00000500000000000000"/>
              <a:ea typeface="Merriweather" panose="00000500000000000000"/>
              <a:cs typeface="Merriweather" panose="00000500000000000000"/>
              <a:sym typeface="Merriweather" panose="00000500000000000000"/>
            </a:endParaRPr>
          </a:p>
          <a:p>
            <a:pPr marL="9144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Merriweather" panose="00000500000000000000"/>
              <a:buChar char="●"/>
            </a:pPr>
            <a:r>
              <a:rPr lang="en-GB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Numpy</a:t>
            </a:r>
            <a:endParaRPr b="1">
              <a:latin typeface="Merriweather" panose="00000500000000000000"/>
              <a:ea typeface="Merriweather" panose="00000500000000000000"/>
              <a:cs typeface="Merriweather" panose="00000500000000000000"/>
              <a:sym typeface="Merriweather" panose="00000500000000000000"/>
            </a:endParaRPr>
          </a:p>
          <a:p>
            <a:pPr marL="9144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Merriweather" panose="00000500000000000000"/>
              <a:buChar char="●"/>
            </a:pPr>
            <a:r>
              <a:rPr lang="en-GB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Scikit</a:t>
            </a:r>
            <a:r>
              <a:rPr lang="en-GB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 Learn</a:t>
            </a:r>
            <a:endParaRPr b="1">
              <a:latin typeface="Merriweather" panose="00000500000000000000"/>
              <a:ea typeface="Merriweather" panose="00000500000000000000"/>
              <a:cs typeface="Merriweather" panose="00000500000000000000"/>
              <a:sym typeface="Merriweather" panose="0000050000000000000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Random Forest Classifier</a:t>
            </a:r>
            <a:endParaRPr u="sng"/>
          </a:p>
        </p:txBody>
      </p:sp>
      <p:sp>
        <p:nvSpPr>
          <p:cNvPr id="303" name="Google Shape;303;p17"/>
          <p:cNvSpPr txBox="1"/>
          <p:nvPr>
            <p:ph type="body" idx="1"/>
          </p:nvPr>
        </p:nvSpPr>
        <p:spPr>
          <a:xfrm>
            <a:off x="1028700" y="1355475"/>
            <a:ext cx="77940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600" b="1">
                <a:solidFill>
                  <a:srgbClr val="292929"/>
                </a:solidFill>
                <a:highlight>
                  <a:srgbClr val="FFFFFF"/>
                </a:highlight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Random Forest Classifier is a set of decision trees from randomly selected subset of training set. It aggregates the votes from different decision trees to decide the final class of the test object.</a:t>
            </a:r>
            <a:endParaRPr sz="1600" b="1">
              <a:solidFill>
                <a:srgbClr val="292929"/>
              </a:solidFill>
              <a:highlight>
                <a:srgbClr val="FFFFFF"/>
              </a:highlight>
              <a:latin typeface="Merriweather" panose="00000500000000000000"/>
              <a:ea typeface="Merriweather" panose="00000500000000000000"/>
              <a:cs typeface="Merriweather" panose="00000500000000000000"/>
              <a:sym typeface="Merriweather" panose="00000500000000000000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Merriweather" panose="00000500000000000000"/>
              <a:buChar char="●"/>
            </a:pPr>
            <a:r>
              <a:rPr lang="en-GB" sz="1600" b="1">
                <a:solidFill>
                  <a:srgbClr val="292929"/>
                </a:solidFill>
                <a:highlight>
                  <a:srgbClr val="FFFFFF"/>
                </a:highlight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It runs efficiently on large databases and produces highly accurate classifier</a:t>
            </a:r>
            <a:endParaRPr sz="1600" b="1">
              <a:solidFill>
                <a:srgbClr val="292929"/>
              </a:solidFill>
              <a:highlight>
                <a:srgbClr val="FFFFFF"/>
              </a:highlight>
              <a:latin typeface="Merriweather" panose="00000500000000000000"/>
              <a:ea typeface="Merriweather" panose="00000500000000000000"/>
              <a:cs typeface="Merriweather" panose="00000500000000000000"/>
              <a:sym typeface="Merriweather" panose="00000500000000000000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 panose="02040502050405020303"/>
              <a:buChar char="●"/>
            </a:pPr>
            <a:r>
              <a:rPr lang="en-GB" sz="1600" b="1">
                <a:solidFill>
                  <a:srgbClr val="292929"/>
                </a:solidFill>
                <a:highlight>
                  <a:srgbClr val="FFFFFF"/>
                </a:highlight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It generates an internal unbiased estimate of the generalization error as the forest building progresses.</a:t>
            </a:r>
            <a:endParaRPr sz="1600" b="1">
              <a:solidFill>
                <a:srgbClr val="292929"/>
              </a:solidFill>
              <a:highlight>
                <a:srgbClr val="FFFFFF"/>
              </a:highlight>
              <a:latin typeface="Merriweather" panose="00000500000000000000"/>
              <a:ea typeface="Merriweather" panose="00000500000000000000"/>
              <a:cs typeface="Merriweather" panose="00000500000000000000"/>
              <a:sym typeface="Merriweather" panose="00000500000000000000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 panose="02040502050405020303"/>
              <a:buChar char="●"/>
            </a:pPr>
            <a:r>
              <a:rPr lang="en-GB" sz="1600" b="1">
                <a:solidFill>
                  <a:srgbClr val="292929"/>
                </a:solidFill>
                <a:highlight>
                  <a:srgbClr val="FFFFFF"/>
                </a:highlight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It has an effective method for estimating missing data and maintains accuracy when a large proportion of the data are missing</a:t>
            </a:r>
            <a:r>
              <a:rPr lang="en-GB" sz="1600">
                <a:solidFill>
                  <a:srgbClr val="292929"/>
                </a:solidFill>
                <a:highlight>
                  <a:srgbClr val="FFFFFF"/>
                </a:highlight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Implementation:</a:t>
            </a:r>
            <a:endParaRPr u="sng"/>
          </a:p>
        </p:txBody>
      </p:sp>
      <p:sp>
        <p:nvSpPr>
          <p:cNvPr id="309" name="Google Shape;309;p18"/>
          <p:cNvSpPr txBox="1"/>
          <p:nvPr>
            <p:ph type="body" idx="1"/>
          </p:nvPr>
        </p:nvSpPr>
        <p:spPr>
          <a:xfrm>
            <a:off x="1303800" y="1544050"/>
            <a:ext cx="7030500" cy="29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erriweather" panose="00000500000000000000"/>
              <a:buChar char="●"/>
            </a:pPr>
            <a:r>
              <a:rPr lang="en-GB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Importing necessary libraries.</a:t>
            </a:r>
            <a:endParaRPr b="1">
              <a:latin typeface="Merriweather" panose="00000500000000000000"/>
              <a:ea typeface="Merriweather" panose="00000500000000000000"/>
              <a:cs typeface="Merriweather" panose="00000500000000000000"/>
              <a:sym typeface="Merriweather" panose="00000500000000000000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erriweather" panose="00000500000000000000"/>
              <a:buChar char="●"/>
            </a:pPr>
            <a:r>
              <a:rPr lang="en-GB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Importing the datasets.</a:t>
            </a:r>
            <a:endParaRPr b="1">
              <a:latin typeface="Merriweather" panose="00000500000000000000"/>
              <a:ea typeface="Merriweather" panose="00000500000000000000"/>
              <a:cs typeface="Merriweather" panose="00000500000000000000"/>
              <a:sym typeface="Merriweather" panose="00000500000000000000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erriweather" panose="00000500000000000000"/>
              <a:buChar char="●"/>
            </a:pPr>
            <a:r>
              <a:rPr lang="en-GB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Cleaning and Analyzing the dataset</a:t>
            </a:r>
            <a:endParaRPr b="1">
              <a:latin typeface="Merriweather" panose="00000500000000000000"/>
              <a:ea typeface="Merriweather" panose="00000500000000000000"/>
              <a:cs typeface="Merriweather" panose="00000500000000000000"/>
              <a:sym typeface="Merriweather" panose="00000500000000000000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erriweather" panose="00000500000000000000"/>
              <a:buChar char="●"/>
            </a:pPr>
            <a:r>
              <a:rPr lang="en-GB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Building the model.</a:t>
            </a:r>
            <a:endParaRPr b="1">
              <a:latin typeface="Merriweather" panose="00000500000000000000"/>
              <a:ea typeface="Merriweather" panose="00000500000000000000"/>
              <a:cs typeface="Merriweather" panose="00000500000000000000"/>
              <a:sym typeface="Merriweather" panose="00000500000000000000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Using Random Forest for making the prediction</a:t>
            </a:r>
            <a:r>
              <a:rPr lang="en-GB"/>
              <a:t>.</a:t>
            </a:r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Importing Necessary Libraries:</a:t>
            </a:r>
            <a:endParaRPr u="sng"/>
          </a:p>
        </p:txBody>
      </p:sp>
      <p:pic>
        <p:nvPicPr>
          <p:cNvPr id="315" name="Google Shape;315;p1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2400" y="1880625"/>
            <a:ext cx="8839200" cy="206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Reading The Data from dataset:</a:t>
            </a:r>
            <a:endParaRPr u="sng"/>
          </a:p>
        </p:txBody>
      </p:sp>
      <p:pic>
        <p:nvPicPr>
          <p:cNvPr id="321" name="Google Shape;321;p2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2400" y="1750275"/>
            <a:ext cx="8839200" cy="257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Analyzing the Data:</a:t>
            </a:r>
            <a:endParaRPr u="sng"/>
          </a:p>
        </p:txBody>
      </p:sp>
      <p:pic>
        <p:nvPicPr>
          <p:cNvPr id="327" name="Google Shape;327;p2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2400" y="1750275"/>
            <a:ext cx="8839199" cy="270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3635</Words>
  <Application>WPS Presentation</Application>
  <PresentationFormat/>
  <Paragraphs>122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7" baseType="lpstr">
      <vt:lpstr>Arial</vt:lpstr>
      <vt:lpstr>SimSun</vt:lpstr>
      <vt:lpstr>Wingdings</vt:lpstr>
      <vt:lpstr>Arial</vt:lpstr>
      <vt:lpstr>Maven Pro</vt:lpstr>
      <vt:lpstr>Nunito</vt:lpstr>
      <vt:lpstr>Caveat</vt:lpstr>
      <vt:lpstr>Comic Sans MS</vt:lpstr>
      <vt:lpstr>Merriweather</vt:lpstr>
      <vt:lpstr>Oswald</vt:lpstr>
      <vt:lpstr>Georgia</vt:lpstr>
      <vt:lpstr>Microsoft YaHei</vt:lpstr>
      <vt:lpstr>Arial Unicode MS</vt:lpstr>
      <vt:lpstr>Momentum</vt:lpstr>
      <vt:lpstr>Using Random Forest Classifier</vt:lpstr>
      <vt:lpstr>INTRODUCTION</vt:lpstr>
      <vt:lpstr>Goals And Objective:</vt:lpstr>
      <vt:lpstr>Software Required:</vt:lpstr>
      <vt:lpstr>Random Forest Classifier</vt:lpstr>
      <vt:lpstr>Implementation:</vt:lpstr>
      <vt:lpstr>Importing Necessary Libraries:</vt:lpstr>
      <vt:lpstr>Reading The Data from dataset:</vt:lpstr>
      <vt:lpstr>Analyzing the Data:</vt:lpstr>
      <vt:lpstr>Pclass Vs. Survived</vt:lpstr>
      <vt:lpstr>Sex vs. Survived:</vt:lpstr>
      <vt:lpstr>SibSp vs. Survived</vt:lpstr>
      <vt:lpstr>Parch Vs. Survived</vt:lpstr>
      <vt:lpstr>Embarked Vs. Survived</vt:lpstr>
      <vt:lpstr>Findings:</vt:lpstr>
      <vt:lpstr>Finding the NULL values in our dataset:</vt:lpstr>
      <vt:lpstr>Filling up the NULL values:</vt:lpstr>
      <vt:lpstr>Final Attributes Considered:</vt:lpstr>
      <vt:lpstr>Selecting The K-Best Features and Scaling the data:</vt:lpstr>
      <vt:lpstr>Building The Model:</vt:lpstr>
      <vt:lpstr>Accuracy Score and Confusion Matrix:</vt:lpstr>
      <vt:lpstr>Conclusion:</vt:lpstr>
      <vt:lpstr>Thank You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Titanic Survivor PredictionUsing Random Forest Classifier</dc:title>
  <dc:creator/>
  <cp:lastModifiedBy>KIIT</cp:lastModifiedBy>
  <cp:revision>2</cp:revision>
  <dcterms:created xsi:type="dcterms:W3CDTF">2020-06-19T13:50:24Z</dcterms:created>
  <dcterms:modified xsi:type="dcterms:W3CDTF">2020-06-19T13:52:42Z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1033-11.2.0.9431</vt:lpwstr>
  </property>
</Properties>
</file>