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5" r:id="rId2"/>
    <p:sldId id="256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74DB-4D09-28D6-BA4F-CDB69CA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2FB6A23-41A6-A0EB-2754-0B43CA715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5" y="627732"/>
            <a:ext cx="4681881" cy="328316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17480E-564E-B00E-0A45-DDCA4206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79" y="950976"/>
            <a:ext cx="5196782" cy="2813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42BF4-97E4-B8B4-4EEB-F191F3159B0A}"/>
              </a:ext>
            </a:extLst>
          </p:cNvPr>
          <p:cNvSpPr txBox="1"/>
          <p:nvPr/>
        </p:nvSpPr>
        <p:spPr>
          <a:xfrm>
            <a:off x="976464" y="3926056"/>
            <a:ext cx="311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F3900-0A96-4EEE-A4CF-B0CE0701E859}"/>
              </a:ext>
            </a:extLst>
          </p:cNvPr>
          <p:cNvSpPr txBox="1"/>
          <p:nvPr/>
        </p:nvSpPr>
        <p:spPr>
          <a:xfrm>
            <a:off x="6779172" y="3626069"/>
            <a:ext cx="410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-Quantum Encoding</a:t>
            </a:r>
          </a:p>
          <a:p>
            <a:r>
              <a:rPr lang="en-US" dirty="0"/>
              <a:t>-Amp. Estimation (get Expectation)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FD6E1E-36AB-2E83-3C63-32A72097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55" y="5146246"/>
            <a:ext cx="2184400" cy="431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10E73A-0BF3-BF8E-D2C8-12F41EB735DF}"/>
              </a:ext>
            </a:extLst>
          </p:cNvPr>
          <p:cNvCxnSpPr/>
          <p:nvPr/>
        </p:nvCxnSpPr>
        <p:spPr>
          <a:xfrm>
            <a:off x="8581055" y="4327553"/>
            <a:ext cx="0" cy="5518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424218-BB8B-A014-7E83-5A14C575BB8F}"/>
              </a:ext>
            </a:extLst>
          </p:cNvPr>
          <p:cNvSpPr txBox="1"/>
          <p:nvPr/>
        </p:nvSpPr>
        <p:spPr>
          <a:xfrm>
            <a:off x="7488855" y="5722358"/>
            <a:ext cx="22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estimate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F654896F-F294-596F-89D9-4D3076E00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92" y="4328855"/>
            <a:ext cx="3015754" cy="2206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040275-A67D-8109-C511-CAC2C43DC5C8}"/>
              </a:ext>
            </a:extLst>
          </p:cNvPr>
          <p:cNvSpPr txBox="1"/>
          <p:nvPr/>
        </p:nvSpPr>
        <p:spPr>
          <a:xfrm>
            <a:off x="3866451" y="5537692"/>
            <a:ext cx="172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5-Qubit </a:t>
            </a:r>
            <a:r>
              <a:rPr lang="en-US" dirty="0" err="1"/>
              <a:t>represantation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5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0506D-66FF-8544-2C5C-A7B33B6E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750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026B-CA0A-28C7-CFE2-E4D18916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Quantum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7F34-75BB-5015-5396-30910F53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4270342"/>
            <a:ext cx="4814316" cy="17785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Lindblad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7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801-48CA-1351-9F80-2780019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C33B-D8EC-F0EF-CD4F-5527863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 Neue" panose="02000503000000020004" pitchFamily="2" charset="0"/>
              </a:rPr>
              <a:t>Quantum = Explorations by Water  |  Classical = Explorations by Land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Quantum = Vertical Progress (0 -&gt; 1)  |  Classical = Horizontal Progress (think mass-scaling)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The world works on Quantum Mechanics, advanced math is involved! 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801-48CA-1351-9F80-2780019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C33B-D8EC-F0EF-CD4F-5527863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 Neue" panose="02000503000000020004" pitchFamily="2" charset="0"/>
              </a:rPr>
              <a:t>In Finance and QML </a:t>
            </a:r>
          </a:p>
          <a:p>
            <a:pPr marL="0" indent="0">
              <a:buNone/>
            </a:pPr>
            <a:r>
              <a:rPr lang="en-IN" dirty="0">
                <a:latin typeface="Helvetica Neue" panose="02000503000000020004" pitchFamily="2" charset="0"/>
              </a:rPr>
              <a:t>	</a:t>
            </a:r>
            <a:r>
              <a:rPr lang="en-IN" dirty="0">
                <a:effectLst/>
                <a:latin typeface="Helvetica Neue" panose="02000503000000020004" pitchFamily="2" charset="0"/>
              </a:rPr>
              <a:t>– Recession Prediction 7% (Moody’s), Handwritten Digit Generation 9.5% (Zapata)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In Search and Graph Theory (supply chain, scheduling)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</a:rPr>
              <a:t>	– Studies on Graph QAOA (Google Quantum AI)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In Chemistry 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</a:rPr>
              <a:t>	– </a:t>
            </a:r>
            <a:r>
              <a:rPr lang="en-IN" dirty="0">
                <a:effectLst/>
                <a:latin typeface="Helvetica Neue" panose="02000503000000020004" pitchFamily="2" charset="0"/>
              </a:rPr>
              <a:t> Most accurate H</a:t>
            </a:r>
            <a:r>
              <a:rPr lang="en-IN" baseline="-25000" dirty="0">
                <a:effectLst/>
                <a:latin typeface="Helvetica Neue" panose="02000503000000020004" pitchFamily="2" charset="0"/>
              </a:rPr>
              <a:t>2</a:t>
            </a:r>
            <a:r>
              <a:rPr lang="en-IN" dirty="0">
                <a:effectLst/>
                <a:latin typeface="Helvetica Neue" panose="02000503000000020004" pitchFamily="2" charset="0"/>
              </a:rPr>
              <a:t>O VQE simulation (IBM), Gaussian Boson Sampling 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9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801-48CA-1351-9F80-2780019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C33B-D8EC-F0EF-CD4F-5527863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 Neue" panose="02000503000000020004" pitchFamily="2" charset="0"/>
              </a:rPr>
              <a:t>Cost Implications</a:t>
            </a:r>
          </a:p>
          <a:p>
            <a:pPr lvl="3">
              <a:buFont typeface="Wingdings" pitchFamily="2" charset="2"/>
              <a:buChar char="ü"/>
            </a:pPr>
            <a:r>
              <a:rPr lang="en-IN" sz="2000" dirty="0">
                <a:latin typeface="Helvetica Neue" panose="02000503000000020004" pitchFamily="2" charset="0"/>
              </a:rPr>
              <a:t> </a:t>
            </a:r>
            <a:r>
              <a:rPr lang="en-IN" sz="2000" dirty="0" err="1">
                <a:latin typeface="Helvetica Neue" panose="02000503000000020004" pitchFamily="2" charset="0"/>
              </a:rPr>
              <a:t>Upto</a:t>
            </a:r>
            <a:r>
              <a:rPr lang="en-IN" sz="2000" dirty="0">
                <a:latin typeface="Helvetica Neue" panose="02000503000000020004" pitchFamily="2" charset="0"/>
              </a:rPr>
              <a:t> €10 billion savings in financial services industry</a:t>
            </a:r>
          </a:p>
          <a:p>
            <a:pPr lvl="3">
              <a:buFont typeface="Wingdings" pitchFamily="2" charset="2"/>
              <a:buChar char="ü"/>
            </a:pPr>
            <a:r>
              <a:rPr lang="en-IN" sz="2000" dirty="0">
                <a:latin typeface="Helvetica Neue" panose="02000503000000020004" pitchFamily="2" charset="0"/>
              </a:rPr>
              <a:t> Quantum-accelerated workflows forecasted to have at least quadratic improvement</a:t>
            </a:r>
            <a:endParaRPr lang="en-IN" sz="2000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Future Directions</a:t>
            </a:r>
          </a:p>
          <a:p>
            <a:pPr lvl="3">
              <a:buFont typeface="Wingdings" pitchFamily="2" charset="2"/>
              <a:buChar char="ü"/>
            </a:pPr>
            <a:r>
              <a:rPr lang="en-US" sz="2000" dirty="0">
                <a:latin typeface="Helvetica Neue" panose="02000503000000020004" pitchFamily="2" charset="0"/>
              </a:rPr>
              <a:t> Killer Apps in Quantum Monte Carlo</a:t>
            </a:r>
          </a:p>
          <a:p>
            <a:pPr lvl="3">
              <a:buFont typeface="Wingdings" pitchFamily="2" charset="2"/>
              <a:buChar char="ü"/>
            </a:pPr>
            <a:r>
              <a:rPr lang="en-US" sz="2000" dirty="0">
                <a:latin typeface="Helvetica Neue" panose="02000503000000020004" pitchFamily="2" charset="0"/>
              </a:rPr>
              <a:t> Early quantum adopters uniquely positioned for rapid growth upon tech maturement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801-48CA-1351-9F80-2780019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Electricity!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C33B-D8EC-F0EF-CD4F-5527863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Michael Faraday / Electricity</a:t>
            </a:r>
          </a:p>
          <a:p>
            <a:pPr marL="0" indent="0" algn="ctr">
              <a:buNone/>
            </a:pPr>
            <a:r>
              <a:rPr lang="en-IN" dirty="0">
                <a:latin typeface="Helvetica Neue" panose="02000503000000020004" pitchFamily="2" charset="0"/>
              </a:rPr>
              <a:t>“One Day Sir, You May Tax It”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 algn="ctr">
              <a:buNone/>
            </a:pPr>
            <a:endParaRPr lang="en-US" dirty="0">
              <a:latin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Team Lindblad / Quantum Computing</a:t>
            </a: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</a:rPr>
              <a:t>“</a:t>
            </a:r>
            <a:r>
              <a:rPr lang="en-IN" dirty="0">
                <a:latin typeface="Helvetica Neue" panose="02000503000000020004" pitchFamily="2" charset="0"/>
              </a:rPr>
              <a:t>One Day Sir, You May Make Billions out of It</a:t>
            </a:r>
            <a:r>
              <a:rPr lang="en-US" dirty="0">
                <a:latin typeface="Helvetica Neue" panose="02000503000000020004" pitchFamily="2" charset="0"/>
              </a:rPr>
              <a:t>”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206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 Medium</vt:lpstr>
      <vt:lpstr>Arial</vt:lpstr>
      <vt:lpstr>Helvetica Neue</vt:lpstr>
      <vt:lpstr>Univers Light</vt:lpstr>
      <vt:lpstr>Wingdings</vt:lpstr>
      <vt:lpstr>TribuneVTI</vt:lpstr>
      <vt:lpstr>PowerPoint Presentation</vt:lpstr>
      <vt:lpstr>Quantum Pitch</vt:lpstr>
      <vt:lpstr>The Primer</vt:lpstr>
      <vt:lpstr>Some explorations</vt:lpstr>
      <vt:lpstr>Quantum Inspirations</vt:lpstr>
      <vt:lpstr>The New Electricity!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Rochish Manda</dc:creator>
  <cp:lastModifiedBy>Rochish Manda</cp:lastModifiedBy>
  <cp:revision>2</cp:revision>
  <dcterms:created xsi:type="dcterms:W3CDTF">2023-05-07T00:29:38Z</dcterms:created>
  <dcterms:modified xsi:type="dcterms:W3CDTF">2023-05-07T09:25:40Z</dcterms:modified>
</cp:coreProperties>
</file>