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6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40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0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6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1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45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4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138A-641A-DC4C-489B-70BB07F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D40B-DBB1-D5D7-4D49-E72F926B3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DC1F-D6B9-D536-358D-123B7640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BF12-A6C7-853B-6BC8-9A5B3B2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E296-1F71-095C-2D40-A97B85A0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7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2A9B66-7FED-4543-B894-CE5CE360B709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1104ED-7FF5-4B7D-A4C4-D6E5D913B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44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  <p:sldLayoutId id="214748403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623A-EBD1-9F79-034F-1F387E9B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</p:spPr>
        <p:txBody>
          <a:bodyPr>
            <a:noAutofit/>
          </a:bodyPr>
          <a:lstStyle/>
          <a:p>
            <a:r>
              <a:rPr lang="en-US" sz="3800" dirty="0"/>
              <a:t>Predicting Company Profitability: Regression Analysis of R&amp;D Spend, Administration Costs, and Marketing Spend</a:t>
            </a:r>
            <a:endParaRPr lang="en-IN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51CE-1545-0FB3-B3CD-22AE7A3B7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677507"/>
            <a:ext cx="9296400" cy="1037493"/>
          </a:xfrm>
        </p:spPr>
        <p:txBody>
          <a:bodyPr>
            <a:normAutofit/>
          </a:bodyPr>
          <a:lstStyle/>
          <a:p>
            <a:r>
              <a:rPr lang="en-US" sz="1400" dirty="0"/>
              <a:t>Presented by: Ashutosh Mishra</a:t>
            </a:r>
          </a:p>
          <a:p>
            <a:r>
              <a:rPr lang="en-US" sz="1400" dirty="0"/>
              <a:t>Xavier University, School of Computer Science &amp; Engineering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0927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54F2-96B6-CE8C-6080-82AAAA48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7B5C-A5EE-98F0-AB91-53C5932C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777805"/>
            <a:ext cx="10058400" cy="3931920"/>
          </a:xfrm>
        </p:spPr>
        <p:txBody>
          <a:bodyPr/>
          <a:lstStyle/>
          <a:p>
            <a:r>
              <a:rPr lang="en-US" dirty="0"/>
              <a:t>Compare model performances.</a:t>
            </a:r>
          </a:p>
          <a:p>
            <a:pPr marL="560070" lvl="1" indent="-285750"/>
            <a:r>
              <a:rPr lang="en-US" sz="1400" dirty="0"/>
              <a:t>Metrics of Multiple Linear Regression model is:</a:t>
            </a:r>
          </a:p>
          <a:p>
            <a:pPr marL="274320" lvl="1" indent="0">
              <a:buNone/>
            </a:pPr>
            <a:r>
              <a:rPr lang="en-US" sz="1400" dirty="0"/>
              <a:t>		MSE: 0.020744206029190554, MAE: 0.1318548053584457, R2': 0.9827789020862663</a:t>
            </a:r>
          </a:p>
          <a:p>
            <a:pPr marL="560070" lvl="1" indent="-285750"/>
            <a:r>
              <a:rPr lang="en-US" sz="1400" dirty="0"/>
              <a:t>Metrics of Gradient Boosting Regression model is:  </a:t>
            </a:r>
          </a:p>
          <a:p>
            <a:pPr marL="274320" lvl="1" indent="0">
              <a:buNone/>
            </a:pPr>
            <a:r>
              <a:rPr lang="en-US" sz="1400" dirty="0"/>
              <a:t>		MSE: 0.06590558925493431, MAE: 0.18819564950624237, R2: 0.9452875369621543</a:t>
            </a:r>
          </a:p>
          <a:p>
            <a:pPr marL="560070" lvl="1" indent="-285750"/>
            <a:r>
              <a:rPr lang="en-US" sz="1400" dirty="0"/>
              <a:t>Metrics of Decision Tree Regression model is:  </a:t>
            </a:r>
          </a:p>
          <a:p>
            <a:pPr marL="274320" lvl="1" indent="0">
              <a:buNone/>
            </a:pPr>
            <a:r>
              <a:rPr lang="en-US" sz="1400" dirty="0"/>
              <a:t>		MSE: 0.02348896007247095, MAE: 0.125096354475731, R2: 0.9805003054476706</a:t>
            </a:r>
          </a:p>
          <a:p>
            <a:r>
              <a:rPr lang="en-US" dirty="0"/>
              <a:t>Best performing model is Multiple Linear Regression with 98.27% accuracy</a:t>
            </a:r>
          </a:p>
          <a:p>
            <a:r>
              <a:rPr lang="en-US" dirty="0"/>
              <a:t>Conduct feature importance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45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531-F056-6761-CFBC-52B567D2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03B0-D290-7A24-C7FB-5A81EF8B8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Regression modeling provides insights into predicting startup profits.</a:t>
            </a:r>
          </a:p>
          <a:p>
            <a:r>
              <a:rPr lang="en-US"/>
              <a:t>Understanding spending patterns can guide strategic decisions.</a:t>
            </a:r>
          </a:p>
          <a:p>
            <a:r>
              <a:rPr lang="en-US"/>
              <a:t>Effective regression techniques capture relationships between variables.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69F-4CD9-CB87-C56C-AB190969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19D73-7158-2AF9-5195-D594CDD6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Performing Model: Multiple Linear Regression</a:t>
            </a:r>
          </a:p>
          <a:p>
            <a:r>
              <a:rPr lang="en-US" dirty="0"/>
              <a:t>Achieved: Highest R² value (0.9827) for Multiple Linear Regression on testing dataset.</a:t>
            </a:r>
          </a:p>
          <a:p>
            <a:r>
              <a:rPr lang="en-US" dirty="0"/>
              <a:t>Feature Importance: Identified most influential features on profitability.</a:t>
            </a:r>
          </a:p>
          <a:p>
            <a:r>
              <a:rPr lang="en-US" dirty="0"/>
              <a:t>Practical Implications: Model provides actionable insights for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31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ACD-75D2-A651-029F-289D9B0A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 and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2826-83A0-7740-DE1E-F55718514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Dataset Limitations: Limited sample size, lack of additional features.</a:t>
            </a:r>
          </a:p>
          <a:p>
            <a:r>
              <a:rPr lang="en-US"/>
              <a:t>Model Refinement: Continuous optimization, explore advanced techniques, incorporate more data.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C566-0203-74B1-7540-A32903FF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7FFB-83E5-5AB9-BF5A-D275E851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07067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 and Interpretation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Limitations and Future Directions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05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A4D-A063-4458-0110-6BAC3E0A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C8C7-6FA4-427A-4ABC-D116888B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07067"/>
            <a:ext cx="8534400" cy="3188025"/>
          </a:xfrm>
        </p:spPr>
        <p:txBody>
          <a:bodyPr/>
          <a:lstStyle/>
          <a:p>
            <a:r>
              <a:rPr lang="en-IN" dirty="0"/>
              <a:t>Analysed a dataset of 50 startups with variables: R&amp;D Spend, Administration Costs, Marketing Spend, and Profit.</a:t>
            </a:r>
          </a:p>
          <a:p>
            <a:r>
              <a:rPr lang="en-IN" dirty="0"/>
              <a:t>Developed regression models to predict profit.</a:t>
            </a:r>
          </a:p>
          <a:p>
            <a:r>
              <a:rPr lang="en-IN" dirty="0"/>
              <a:t>Techniques: Linear Regression, Gradient Boosting Regression, Decision Tree Regression.</a:t>
            </a:r>
          </a:p>
          <a:p>
            <a:r>
              <a:rPr lang="en-IN" dirty="0"/>
              <a:t>Metrics: Mean Squared Error (MSE), Mean Absolute Error (MAE), R-squared (R²).</a:t>
            </a:r>
          </a:p>
        </p:txBody>
      </p:sp>
    </p:spTree>
    <p:extLst>
      <p:ext uri="{BB962C8B-B14F-4D97-AF65-F5344CB8AC3E}">
        <p14:creationId xmlns:p14="http://schemas.microsoft.com/office/powerpoint/2010/main" val="348178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F9C2-411D-A3C1-8526-D5B579E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8534400" cy="15070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E605-710B-716F-D273-6E6CCD10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3" y="1507067"/>
            <a:ext cx="10364452" cy="1478661"/>
          </a:xfrm>
        </p:spPr>
        <p:txBody>
          <a:bodyPr/>
          <a:lstStyle/>
          <a:p>
            <a:r>
              <a:rPr lang="en-US" dirty="0"/>
              <a:t>Dataset contains information on 50 startups.</a:t>
            </a:r>
          </a:p>
          <a:p>
            <a:r>
              <a:rPr lang="en-US" dirty="0"/>
              <a:t>Variables: R&amp;D Spend, Administration Costs, Marketing Spend, Profit.</a:t>
            </a:r>
          </a:p>
          <a:p>
            <a:r>
              <a:rPr lang="en-US" dirty="0"/>
              <a:t>Objective: Explore the relationship between spending patterns and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1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256DB-C7E8-8211-F6D8-08FA7E27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" y="1492852"/>
            <a:ext cx="11767037" cy="387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8B60F-D9A1-98EE-E193-7DFBB253C51E}"/>
              </a:ext>
            </a:extLst>
          </p:cNvPr>
          <p:cNvSpPr txBox="1"/>
          <p:nvPr/>
        </p:nvSpPr>
        <p:spPr>
          <a:xfrm>
            <a:off x="571499" y="369277"/>
            <a:ext cx="671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Relationship between spending patterns and profit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2968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C78E-511D-94ED-DC3B-6391DFED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406768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01F8-0477-FCBA-9512-52304097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06769"/>
            <a:ext cx="8534400" cy="2911882"/>
          </a:xfrm>
        </p:spPr>
        <p:txBody>
          <a:bodyPr/>
          <a:lstStyle/>
          <a:p>
            <a:r>
              <a:rPr lang="en-US" dirty="0"/>
              <a:t>R&amp;D Spend: Investment in innovation and product development.</a:t>
            </a:r>
          </a:p>
          <a:p>
            <a:r>
              <a:rPr lang="en-US" dirty="0"/>
              <a:t>Administration: Expenditure on administrative tasks.</a:t>
            </a:r>
          </a:p>
          <a:p>
            <a:r>
              <a:rPr lang="en-US" dirty="0"/>
              <a:t>Marketing Spend: Financial resources allocated to marketing efforts.</a:t>
            </a:r>
          </a:p>
          <a:p>
            <a:r>
              <a:rPr lang="en-US" dirty="0"/>
              <a:t>Profit: Net profit earned by each startup.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EA00DE-206D-F978-8111-1ECC1A947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8833"/>
              </p:ext>
            </p:extLst>
          </p:nvPr>
        </p:nvGraphicFramePr>
        <p:xfrm>
          <a:off x="2823014" y="3429000"/>
          <a:ext cx="6545972" cy="291188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84239">
                  <a:extLst>
                    <a:ext uri="{9D8B030D-6E8A-4147-A177-3AD203B41FA5}">
                      <a16:colId xmlns:a16="http://schemas.microsoft.com/office/drawing/2014/main" val="2171713185"/>
                    </a:ext>
                  </a:extLst>
                </a:gridCol>
                <a:gridCol w="1375312">
                  <a:extLst>
                    <a:ext uri="{9D8B030D-6E8A-4147-A177-3AD203B41FA5}">
                      <a16:colId xmlns:a16="http://schemas.microsoft.com/office/drawing/2014/main" val="4001613332"/>
                    </a:ext>
                  </a:extLst>
                </a:gridCol>
                <a:gridCol w="1434254">
                  <a:extLst>
                    <a:ext uri="{9D8B030D-6E8A-4147-A177-3AD203B41FA5}">
                      <a16:colId xmlns:a16="http://schemas.microsoft.com/office/drawing/2014/main" val="61549933"/>
                    </a:ext>
                  </a:extLst>
                </a:gridCol>
                <a:gridCol w="1676855">
                  <a:extLst>
                    <a:ext uri="{9D8B030D-6E8A-4147-A177-3AD203B41FA5}">
                      <a16:colId xmlns:a16="http://schemas.microsoft.com/office/drawing/2014/main" val="842746784"/>
                    </a:ext>
                  </a:extLst>
                </a:gridCol>
                <a:gridCol w="1375312">
                  <a:extLst>
                    <a:ext uri="{9D8B030D-6E8A-4147-A177-3AD203B41FA5}">
                      <a16:colId xmlns:a16="http://schemas.microsoft.com/office/drawing/2014/main" val="453326306"/>
                    </a:ext>
                  </a:extLst>
                </a:gridCol>
              </a:tblGrid>
              <a:tr h="3235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R&amp;D_Spend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Administration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Marketing_Spend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Profit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157484"/>
                  </a:ext>
                </a:extLst>
              </a:tr>
              <a:tr h="32350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</a:pPr>
                      <a:r>
                        <a:rPr lang="en-IN" sz="1200">
                          <a:effectLst/>
                        </a:rPr>
                        <a:t>Count</a:t>
                      </a:r>
                      <a:endParaRPr lang="en-IN" sz="105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50.00000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50.00000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50.00000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50.00000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47937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Mean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73721.615600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121344.639600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211025.097800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112012.639200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6351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Std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45902.256482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28017.802755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122290.310726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40306.180338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18604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Min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51283.140000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0.000000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14681.400000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70351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25%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39936.370000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103730.875000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129300.132500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90138.902500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825269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50%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73051.080000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122699.795000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212716.240000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107978.190000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2363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75%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101602.800000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144842.180000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299469.085000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139765.977500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45280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Max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165349.200000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182645.560000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471784.100000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192261.830000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78E6-D778-3269-AF10-C767BB38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12832"/>
            <a:ext cx="10353762" cy="97045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F152C-CA2D-D36D-55E0-54FB8E8F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083" y="1383282"/>
            <a:ext cx="10364452" cy="3424107"/>
          </a:xfrm>
        </p:spPr>
        <p:txBody>
          <a:bodyPr/>
          <a:lstStyle/>
          <a:p>
            <a:r>
              <a:rPr lang="en-US" dirty="0"/>
              <a:t>Develop regression models to predict startup profit based on spending patterns.</a:t>
            </a:r>
          </a:p>
          <a:p>
            <a:pPr lvl="1"/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Gradient Boosting Regression</a:t>
            </a:r>
          </a:p>
          <a:p>
            <a:pPr lvl="1"/>
            <a:r>
              <a:rPr lang="en-US" dirty="0"/>
              <a:t>Decision Tree Regression</a:t>
            </a:r>
          </a:p>
          <a:p>
            <a:r>
              <a:rPr lang="en-US" dirty="0"/>
              <a:t>Most influential factors contributing to startup success is “R&amp;D spend”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737BA-7363-0B43-2B29-C62C439F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34" y="3631223"/>
            <a:ext cx="3506550" cy="28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E7C3-AD09-3CF2-9EC1-1EC71D4E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0C96-4B0B-3B27-4DAB-114979666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401632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Data Preprocessing: </a:t>
            </a:r>
          </a:p>
          <a:p>
            <a:pPr lvl="1"/>
            <a:r>
              <a:rPr lang="en-IN" dirty="0"/>
              <a:t>Handle missing values: missing values can be replaced by mean, mode of the data</a:t>
            </a:r>
          </a:p>
          <a:p>
            <a:pPr lvl="1"/>
            <a:r>
              <a:rPr lang="en-IN" dirty="0"/>
              <a:t>Scale features: feature is scaled using standardization </a:t>
            </a:r>
          </a:p>
          <a:p>
            <a:pPr lvl="1"/>
            <a:r>
              <a:rPr lang="en-IN" dirty="0"/>
              <a:t>Split data into training and testing sets.</a:t>
            </a:r>
          </a:p>
          <a:p>
            <a:r>
              <a:rPr lang="en-IN" dirty="0"/>
              <a:t>Regression Modelling: </a:t>
            </a:r>
          </a:p>
          <a:p>
            <a:pPr lvl="1"/>
            <a:r>
              <a:rPr lang="en-IN" dirty="0"/>
              <a:t>Linear Regression</a:t>
            </a:r>
          </a:p>
          <a:p>
            <a:pPr lvl="1"/>
            <a:r>
              <a:rPr lang="en-IN" dirty="0"/>
              <a:t>Gradient Boosting Regression</a:t>
            </a:r>
          </a:p>
          <a:p>
            <a:pPr lvl="1"/>
            <a:r>
              <a:rPr lang="en-IN" dirty="0"/>
              <a:t>Decision Tree Regression.</a:t>
            </a:r>
          </a:p>
          <a:p>
            <a:r>
              <a:rPr lang="en-IN" dirty="0"/>
              <a:t>Model Evaluation Metrics: </a:t>
            </a:r>
          </a:p>
          <a:p>
            <a:pPr lvl="1"/>
            <a:r>
              <a:rPr lang="en-IN" dirty="0"/>
              <a:t>MSE</a:t>
            </a:r>
          </a:p>
          <a:p>
            <a:pPr lvl="1"/>
            <a:r>
              <a:rPr lang="en-IN" dirty="0"/>
              <a:t>MAE</a:t>
            </a:r>
          </a:p>
          <a:p>
            <a:pPr lvl="1"/>
            <a:r>
              <a:rPr lang="en-IN" dirty="0"/>
              <a:t>R²</a:t>
            </a:r>
          </a:p>
        </p:txBody>
      </p:sp>
    </p:spTree>
    <p:extLst>
      <p:ext uri="{BB962C8B-B14F-4D97-AF65-F5344CB8AC3E}">
        <p14:creationId xmlns:p14="http://schemas.microsoft.com/office/powerpoint/2010/main" val="736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FDAC-56F9-2E00-DBCF-D3F21161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4F22-1DBC-43B5-858B-36240686A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Preprocessing: </a:t>
            </a:r>
          </a:p>
          <a:p>
            <a:pPr lvl="1"/>
            <a:r>
              <a:rPr lang="en-IN" dirty="0"/>
              <a:t>Handle missing values: There are no missing values</a:t>
            </a:r>
          </a:p>
          <a:p>
            <a:pPr lvl="1"/>
            <a:r>
              <a:rPr lang="en-IN" dirty="0"/>
              <a:t>Scale features: Features scaled using “</a:t>
            </a:r>
            <a:r>
              <a:rPr lang="en-IN" dirty="0" err="1"/>
              <a:t>StandardScaler</a:t>
            </a:r>
            <a:r>
              <a:rPr lang="en-IN" dirty="0"/>
              <a:t>” function</a:t>
            </a:r>
          </a:p>
          <a:p>
            <a:pPr lvl="1"/>
            <a:r>
              <a:rPr lang="en-IN" dirty="0"/>
              <a:t>Split dataset: Split the data in 80% training and 20% testing.</a:t>
            </a:r>
          </a:p>
          <a:p>
            <a:r>
              <a:rPr lang="en-IN" dirty="0"/>
              <a:t>Model Training: Multiple Linear Regression, Gradient Boosting Regression, Decision Tree Regression.</a:t>
            </a:r>
          </a:p>
          <a:p>
            <a:r>
              <a:rPr lang="en-IN" dirty="0"/>
              <a:t>Model Evaluation: Use MSE, MAE, R².</a:t>
            </a:r>
          </a:p>
        </p:txBody>
      </p:sp>
    </p:spTree>
    <p:extLst>
      <p:ext uri="{BB962C8B-B14F-4D97-AF65-F5344CB8AC3E}">
        <p14:creationId xmlns:p14="http://schemas.microsoft.com/office/powerpoint/2010/main" val="3123211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47</TotalTime>
  <Words>589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Predicting Company Profitability: Regression Analysis of R&amp;D Spend, Administration Costs, and Marketing Spend</vt:lpstr>
      <vt:lpstr>Table of Contents</vt:lpstr>
      <vt:lpstr>Abstract</vt:lpstr>
      <vt:lpstr>Introduction</vt:lpstr>
      <vt:lpstr>PowerPoint Presentation</vt:lpstr>
      <vt:lpstr>Dataset Overview</vt:lpstr>
      <vt:lpstr>Objectives</vt:lpstr>
      <vt:lpstr>Methodology</vt:lpstr>
      <vt:lpstr>Implementation</vt:lpstr>
      <vt:lpstr>Results and Interpretation</vt:lpstr>
      <vt:lpstr>Conclusion</vt:lpstr>
      <vt:lpstr>Key Findings</vt:lpstr>
      <vt:lpstr>Limitations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Company Profitability: A Regression Analysis of R&amp;D Spend, Administration Costs, and Marketing Spend</dc:title>
  <dc:creator>Ashutosh Mishra</dc:creator>
  <cp:lastModifiedBy>Ashutosh Mishra</cp:lastModifiedBy>
  <cp:revision>12</cp:revision>
  <dcterms:created xsi:type="dcterms:W3CDTF">2024-05-20T14:11:11Z</dcterms:created>
  <dcterms:modified xsi:type="dcterms:W3CDTF">2024-06-02T06:45:14Z</dcterms:modified>
</cp:coreProperties>
</file>