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9"/>
  </p:notesMasterIdLst>
  <p:sldIdLst>
    <p:sldId id="259" r:id="rId3"/>
    <p:sldId id="264" r:id="rId4"/>
    <p:sldId id="270" r:id="rId5"/>
    <p:sldId id="275" r:id="rId6"/>
    <p:sldId id="278" r:id="rId7"/>
    <p:sldId id="288" r:id="rId8"/>
    <p:sldId id="281" r:id="rId9"/>
    <p:sldId id="280" r:id="rId10"/>
    <p:sldId id="282" r:id="rId11"/>
    <p:sldId id="283" r:id="rId12"/>
    <p:sldId id="284" r:id="rId13"/>
    <p:sldId id="285" r:id="rId14"/>
    <p:sldId id="289" r:id="rId15"/>
    <p:sldId id="290" r:id="rId16"/>
    <p:sldId id="291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70" d="100"/>
          <a:sy n="70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BAC39-8B75-4EC0-B4B9-C66D5FE978D5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C950A-27A6-49D2-9DFC-EFB695B3A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9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2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344068"/>
                </a:solidFill>
              </a:rPr>
              <a:pPr/>
              <a:t>‹#›</a:t>
            </a:fld>
            <a:endParaRPr lang="en-US" dirty="0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0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3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9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96DFF08F-DC6B-4601-B491-B0F83F6DD2DA}" type="datetimeFigureOut">
              <a:rPr lang="en-US" dirty="0"/>
              <a:pPr defTabSz="45720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/>
              <a:pPr defTabSz="45720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8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>
                <a:latin typeface="Copperplate Gothic Light" panose="020E0507020206020404" pitchFamily="34" charset="0"/>
                <a:cs typeface="Segoe UI" panose="020B0502040204020203" pitchFamily="34" charset="0"/>
              </a:rPr>
              <a:t>Loan Approval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latin typeface="Copperplate Gothic Light" panose="020E0507020206020404" pitchFamily="34" charset="0"/>
              </a:rPr>
              <a:t>Project Presentation 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667512"/>
          </a:xfrm>
        </p:spPr>
        <p:txBody>
          <a:bodyPr/>
          <a:lstStyle/>
          <a:p>
            <a:r>
              <a:rPr lang="en-US" b="1" dirty="0">
                <a:latin typeface="Sitka Banner" pitchFamily="2" charset="0"/>
              </a:rPr>
              <a:t>Outlier Treatment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r="1750" b="2540"/>
          <a:stretch/>
        </p:blipFill>
        <p:spPr>
          <a:xfrm>
            <a:off x="1831376" y="220229"/>
            <a:ext cx="8192232" cy="437752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833872"/>
            <a:ext cx="10113264" cy="66751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itka Banner" pitchFamily="2" charset="0"/>
              </a:rPr>
              <a:t>As we take the log transformation, it does not affect the smaller values much, but reduces the larger values. So, we get a distribution similar to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8401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594360"/>
          </a:xfrm>
        </p:spPr>
        <p:txBody>
          <a:bodyPr/>
          <a:lstStyle/>
          <a:p>
            <a:r>
              <a:rPr lang="en-US" b="1" dirty="0">
                <a:latin typeface="Sitka Banner" pitchFamily="2" charset="0"/>
              </a:rPr>
              <a:t>Feature Engineering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705856"/>
            <a:ext cx="10113264" cy="914400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itka Banner" pitchFamily="2" charset="0"/>
              </a:rPr>
              <a:t>Total Income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itka Banner" pitchFamily="2" charset="0"/>
              </a:rPr>
              <a:t>EMI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itka Banner" pitchFamily="2" charset="0"/>
              </a:rPr>
              <a:t>Balance income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" r="18823"/>
          <a:stretch/>
        </p:blipFill>
        <p:spPr>
          <a:xfrm>
            <a:off x="500408" y="0"/>
            <a:ext cx="10515600" cy="142395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-1" r="14724" b="-12108"/>
          <a:stretch/>
        </p:blipFill>
        <p:spPr>
          <a:xfrm>
            <a:off x="500408" y="1517300"/>
            <a:ext cx="10515600" cy="1463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386" b="-13509"/>
          <a:stretch/>
        </p:blipFill>
        <p:spPr>
          <a:xfrm>
            <a:off x="500407" y="3001901"/>
            <a:ext cx="10515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itka Banner" pitchFamily="2" charset="0"/>
              </a:rPr>
              <a:t>Model Building: Logistic Regression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" r="1750" b="131"/>
          <a:stretch/>
        </p:blipFill>
        <p:spPr>
          <a:xfrm>
            <a:off x="988858" y="312730"/>
            <a:ext cx="9620503" cy="4406337"/>
          </a:xfrm>
        </p:spPr>
      </p:pic>
    </p:spTree>
    <p:extLst>
      <p:ext uri="{BB962C8B-B14F-4D97-AF65-F5344CB8AC3E}">
        <p14:creationId xmlns:p14="http://schemas.microsoft.com/office/powerpoint/2010/main" val="28401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itka Banner" pitchFamily="2" charset="0"/>
              </a:rPr>
              <a:t>Decision Tree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" r="999" b="397"/>
          <a:stretch/>
        </p:blipFill>
        <p:spPr>
          <a:xfrm>
            <a:off x="1569553" y="384850"/>
            <a:ext cx="8615636" cy="4438358"/>
          </a:xfrm>
        </p:spPr>
      </p:pic>
    </p:spTree>
    <p:extLst>
      <p:ext uri="{BB962C8B-B14F-4D97-AF65-F5344CB8AC3E}">
        <p14:creationId xmlns:p14="http://schemas.microsoft.com/office/powerpoint/2010/main" val="399545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itka Banner" pitchFamily="2" charset="0"/>
              </a:rPr>
              <a:t>Random Forest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" r="249" b="2079"/>
          <a:stretch/>
        </p:blipFill>
        <p:spPr>
          <a:xfrm>
            <a:off x="1567558" y="401933"/>
            <a:ext cx="8779324" cy="4290647"/>
          </a:xfrm>
        </p:spPr>
      </p:pic>
    </p:spTree>
    <p:extLst>
      <p:ext uri="{BB962C8B-B14F-4D97-AF65-F5344CB8AC3E}">
        <p14:creationId xmlns:p14="http://schemas.microsoft.com/office/powerpoint/2010/main" val="99958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612648"/>
          </a:xfrm>
        </p:spPr>
        <p:txBody>
          <a:bodyPr/>
          <a:lstStyle/>
          <a:p>
            <a:r>
              <a:rPr lang="en-US" b="1" dirty="0">
                <a:latin typeface="Sitka Banner" pitchFamily="2" charset="0"/>
              </a:rPr>
              <a:t>XGBoost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" b="2188"/>
          <a:stretch/>
        </p:blipFill>
        <p:spPr>
          <a:xfrm>
            <a:off x="1607751" y="517489"/>
            <a:ext cx="9006289" cy="4160911"/>
          </a:xfrm>
        </p:spPr>
      </p:pic>
    </p:spTree>
    <p:extLst>
      <p:ext uri="{BB962C8B-B14F-4D97-AF65-F5344CB8AC3E}">
        <p14:creationId xmlns:p14="http://schemas.microsoft.com/office/powerpoint/2010/main" val="17858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05678"/>
            <a:ext cx="10058400" cy="1031682"/>
          </a:xfrm>
        </p:spPr>
        <p:txBody>
          <a:bodyPr/>
          <a:lstStyle/>
          <a:p>
            <a:r>
              <a:rPr lang="en-US" b="1" dirty="0">
                <a:latin typeface="Sitka Banner" pitchFamily="2" charset="0"/>
              </a:rPr>
              <a:t>Conclusion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07704"/>
            <a:ext cx="10058400" cy="33506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itka Banner" pitchFamily="2" charset="0"/>
              </a:rPr>
              <a:t>Out of all the classification algorithms used on the dataset, </a:t>
            </a:r>
            <a:r>
              <a:rPr lang="en-US" sz="2400" b="1" dirty="0">
                <a:latin typeface="Sitka Banner" pitchFamily="2" charset="0"/>
              </a:rPr>
              <a:t>Logistic Regression </a:t>
            </a:r>
            <a:r>
              <a:rPr lang="en-US" sz="2400" dirty="0">
                <a:latin typeface="Sitka Banner" pitchFamily="2" charset="0"/>
              </a:rPr>
              <a:t>algorithm gives the best overall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itka Banner" pitchFamily="2" charset="0"/>
              </a:rPr>
              <a:t>Credit History, Balance Income, Property Area are the most important factors for predicting the class of the loan applicant.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itka Banner" pitchFamily="2" charset="0"/>
              </a:rPr>
              <a:t>We can optimize the hyper parameters of our model and improve the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itka Banner" pitchFamily="2" charset="0"/>
              </a:rPr>
              <a:t>An app with proper UI can be built, which will take various inputs from the user like income, loan amount, loan duration, etc. and give a prediction of whether their Loan application can be approved by the banks.</a:t>
            </a:r>
          </a:p>
        </p:txBody>
      </p:sp>
    </p:spTree>
    <p:extLst>
      <p:ext uri="{BB962C8B-B14F-4D97-AF65-F5344CB8AC3E}">
        <p14:creationId xmlns:p14="http://schemas.microsoft.com/office/powerpoint/2010/main" val="290850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itka Banner" pitchFamily="2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74918"/>
            <a:ext cx="10058400" cy="3640666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itka Banner" pitchFamily="2" charset="0"/>
              </a:rPr>
              <a:t>Business Problem</a:t>
            </a: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  <a:latin typeface="Sitka Banner" pitchFamily="2" charset="0"/>
            </a:endParaRP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itka Banner" pitchFamily="2" charset="0"/>
              </a:rPr>
              <a:t>Scope and Objective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itka Banner" pitchFamily="2" charset="0"/>
              </a:rPr>
              <a:t>Process Model (Use case Diagram)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itka Banner" pitchFamily="2" charset="0"/>
              </a:rPr>
              <a:t>Demonstration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itka Banner" pitchFamily="2" charset="0"/>
              </a:rPr>
              <a:t>Exploratory Data Analysis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itka Banner" pitchFamily="2" charset="0"/>
              </a:rPr>
              <a:t>Missing Values &amp; Outlier Treatment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itka Banner" pitchFamily="2" charset="0"/>
              </a:rPr>
              <a:t>Feature Engineering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itka Banner" pitchFamily="2" charset="0"/>
              </a:rPr>
              <a:t>Model Building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itka Banner" pitchFamily="2" charset="0"/>
              </a:rPr>
              <a:t>Conclusion and Future Scope</a:t>
            </a: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  <a:latin typeface="Sitka Banner" pitchFamily="2" charset="0"/>
            </a:endParaRPr>
          </a:p>
          <a:p>
            <a:pPr marL="201168" lvl="1" indent="0">
              <a:buClr>
                <a:srgbClr val="1CADE4"/>
              </a:buClr>
              <a:buNone/>
            </a:pP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  <a:latin typeface="Sitka Banner" pitchFamily="2" charset="0"/>
            </a:endParaRP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itka Banner" pitchFamily="2" charset="0"/>
            </a:endParaRPr>
          </a:p>
          <a:p>
            <a:pPr marL="0" indent="0">
              <a:buNone/>
            </a:pPr>
            <a:endParaRPr lang="en-US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4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87" y="579502"/>
            <a:ext cx="3495112" cy="1986463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  <a:reflection stA="46000" endPos="23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39940" y="289199"/>
            <a:ext cx="10004259" cy="873395"/>
          </a:xfrm>
        </p:spPr>
        <p:txBody>
          <a:bodyPr/>
          <a:lstStyle/>
          <a:p>
            <a:r>
              <a:rPr lang="en-US" b="1" dirty="0">
                <a:latin typeface="Sitka Banner" pitchFamily="2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0550" y="2372209"/>
            <a:ext cx="10726738" cy="1316037"/>
          </a:xfrm>
        </p:spPr>
        <p:txBody>
          <a:bodyPr numCol="1"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latin typeface="Sitka Banner" pitchFamily="2" charset="0"/>
              </a:rPr>
              <a:t>Dream Housing Finance company deals in all home loans.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latin typeface="Sitka Banner" pitchFamily="2" charset="0"/>
              </a:rPr>
              <a:t>Time Taking : Customer first apply for home loan after that company validates the customer eligibility for loan.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Sitka Bann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550" y="3993796"/>
            <a:ext cx="10726738" cy="17543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Sitka Banner" pitchFamily="2" charset="0"/>
              </a:rPr>
              <a:t>What company knows?</a:t>
            </a:r>
          </a:p>
          <a:p>
            <a:r>
              <a:rPr lang="en-US" b="1" i="1" dirty="0">
                <a:latin typeface="Sitka Banner" pitchFamily="2" charset="0"/>
              </a:rPr>
              <a:t>Customer details like Gender, Marital Status, Education,</a:t>
            </a:r>
          </a:p>
          <a:p>
            <a:r>
              <a:rPr lang="en-US" b="1" i="1" dirty="0">
                <a:latin typeface="Sitka Banner" pitchFamily="2" charset="0"/>
              </a:rPr>
              <a:t>Number of Dependents, Income, Loan Amount, Credit History and others. </a:t>
            </a:r>
          </a:p>
          <a:p>
            <a:endParaRPr lang="en-US" b="1" i="1" dirty="0">
              <a:latin typeface="Sitka Banner" pitchFamily="2" charset="0"/>
            </a:endParaRPr>
          </a:p>
          <a:p>
            <a:r>
              <a:rPr lang="en-US" b="1" i="1" dirty="0">
                <a:solidFill>
                  <a:srgbClr val="FF1515"/>
                </a:solidFill>
                <a:latin typeface="Sitka Banner" pitchFamily="2" charset="0"/>
              </a:rPr>
              <a:t>	</a:t>
            </a:r>
          </a:p>
          <a:p>
            <a:pPr algn="just"/>
            <a:r>
              <a:rPr lang="en-US" b="1" i="1" dirty="0">
                <a:solidFill>
                  <a:srgbClr val="FF1515"/>
                </a:solidFill>
                <a:latin typeface="Sitka Banner" pitchFamily="2" charset="0"/>
              </a:rPr>
              <a:t>What company wants?</a:t>
            </a:r>
          </a:p>
          <a:p>
            <a:pPr algn="just"/>
            <a:r>
              <a:rPr lang="en-US" b="1" i="1" dirty="0">
                <a:latin typeface="Sitka Banner" pitchFamily="2" charset="0"/>
              </a:rPr>
              <a:t>Company wants to automate the loan eligibility process based on customer details provided while filling online application form.</a:t>
            </a:r>
          </a:p>
          <a:p>
            <a:endParaRPr lang="en-US" dirty="0">
              <a:latin typeface="Sitka Banner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F1ED04-CA45-657A-16BF-E6582F3C9C60}"/>
              </a:ext>
            </a:extLst>
          </p:cNvPr>
          <p:cNvCxnSpPr>
            <a:cxnSpLocks/>
          </p:cNvCxnSpPr>
          <p:nvPr/>
        </p:nvCxnSpPr>
        <p:spPr>
          <a:xfrm flipV="1">
            <a:off x="859536" y="1109878"/>
            <a:ext cx="7068312" cy="52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89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05678"/>
            <a:ext cx="10058400" cy="1031682"/>
          </a:xfrm>
        </p:spPr>
        <p:txBody>
          <a:bodyPr/>
          <a:lstStyle/>
          <a:p>
            <a:r>
              <a:rPr lang="en-US" b="1" dirty="0">
                <a:latin typeface="Sitka Banner" pitchFamily="2" charset="0"/>
              </a:rPr>
              <a:t>Scope and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07704"/>
            <a:ext cx="10058400" cy="38613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itka Banner" pitchFamily="2" charset="0"/>
              </a:rPr>
              <a:t>The prime objective of our project is very clear from the project title itself. We want to predict whether an applicant can be approved of a desired loan from the bank or not by applying machine learning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itka Banner" pitchFamily="2" charset="0"/>
              </a:rPr>
              <a:t>Learn to analyze given data by performing exploratory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itka Banner" pitchFamily="2" charset="0"/>
              </a:rPr>
              <a:t>Learn to deal with missing data and treat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itka Banner" pitchFamily="2" charset="0"/>
              </a:rPr>
              <a:t>Understand and perform Feature engineering.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itka Banner" pitchFamily="2" charset="0"/>
              </a:rPr>
              <a:t>Go through different Machine Learning algorithms and understand how they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itka Banner" pitchFamily="2" charset="0"/>
              </a:rPr>
              <a:t>Finally build a Machine Learning Model to predict loan approval.</a:t>
            </a:r>
          </a:p>
        </p:txBody>
      </p:sp>
    </p:spTree>
    <p:extLst>
      <p:ext uri="{BB962C8B-B14F-4D97-AF65-F5344CB8AC3E}">
        <p14:creationId xmlns:p14="http://schemas.microsoft.com/office/powerpoint/2010/main" val="82389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itka Banner" pitchFamily="2" charset="0"/>
              </a:rPr>
              <a:t>Process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r="1863"/>
          <a:stretch/>
        </p:blipFill>
        <p:spPr>
          <a:xfrm>
            <a:off x="4144616" y="106550"/>
            <a:ext cx="8010941" cy="67514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itka Banner" pitchFamily="2" charset="0"/>
              </a:rPr>
              <a:t>Use Case Diagram for  Loan Approval Prediction</a:t>
            </a:r>
          </a:p>
        </p:txBody>
      </p:sp>
    </p:spTree>
    <p:extLst>
      <p:ext uri="{BB962C8B-B14F-4D97-AF65-F5344CB8AC3E}">
        <p14:creationId xmlns:p14="http://schemas.microsoft.com/office/powerpoint/2010/main" val="126273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itka Banner" pitchFamily="2" charset="0"/>
              </a:rPr>
              <a:t>Demonstration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itka Banner" pitchFamily="2" charset="0"/>
              </a:rPr>
              <a:t>Sample code and their 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61" y="1788607"/>
            <a:ext cx="6169657" cy="2896553"/>
          </a:xfrm>
        </p:spPr>
      </p:pic>
    </p:spTree>
    <p:extLst>
      <p:ext uri="{BB962C8B-B14F-4D97-AF65-F5344CB8AC3E}">
        <p14:creationId xmlns:p14="http://schemas.microsoft.com/office/powerpoint/2010/main" val="126273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20056"/>
            <a:ext cx="10113645" cy="530352"/>
          </a:xfrm>
        </p:spPr>
        <p:txBody>
          <a:bodyPr/>
          <a:lstStyle/>
          <a:p>
            <a:r>
              <a:rPr lang="en-US" b="1" dirty="0">
                <a:latin typeface="Sitka Banner" pitchFamily="2" charset="0"/>
              </a:rPr>
              <a:t>Univariate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650992"/>
            <a:ext cx="10113264" cy="694944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itka Banner" pitchFamily="2" charset="0"/>
              </a:rPr>
              <a:t>Around 80% of the applicants were male.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itka Banner" pitchFamily="2" charset="0"/>
              </a:rPr>
              <a:t>Around 65% applicants were married.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4" b="19643"/>
          <a:stretch/>
        </p:blipFill>
        <p:spPr>
          <a:xfrm>
            <a:off x="630835" y="222069"/>
            <a:ext cx="10579709" cy="4681527"/>
          </a:xfrm>
        </p:spPr>
      </p:pic>
    </p:spTree>
    <p:extLst>
      <p:ext uri="{BB962C8B-B14F-4D97-AF65-F5344CB8AC3E}">
        <p14:creationId xmlns:p14="http://schemas.microsoft.com/office/powerpoint/2010/main" val="28401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646331"/>
          </a:xfrm>
        </p:spPr>
        <p:txBody>
          <a:bodyPr/>
          <a:lstStyle/>
          <a:p>
            <a:r>
              <a:rPr lang="en-US" b="1" dirty="0">
                <a:latin typeface="Sitka Banner" pitchFamily="2" charset="0"/>
              </a:rPr>
              <a:t>Bivariate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80" y="5751576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Banner" pitchFamily="2" charset="0"/>
              </a:rPr>
              <a:t>Married Applicants have a higher rate of loan approval compared to unmarried.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" t="832" r="40184" b="52649"/>
          <a:stretch/>
        </p:blipFill>
        <p:spPr>
          <a:xfrm>
            <a:off x="358726" y="353702"/>
            <a:ext cx="7476340" cy="31230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1439"/>
          <a:stretch/>
        </p:blipFill>
        <p:spPr>
          <a:xfrm>
            <a:off x="7968302" y="353702"/>
            <a:ext cx="3873702" cy="39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658368"/>
          </a:xfrm>
        </p:spPr>
        <p:txBody>
          <a:bodyPr/>
          <a:lstStyle/>
          <a:p>
            <a:r>
              <a:rPr lang="en-US" b="1" dirty="0">
                <a:latin typeface="Sitka Banner" pitchFamily="2" charset="0"/>
              </a:rPr>
              <a:t>Missing Value Imputation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0702"/>
          <a:stretch/>
        </p:blipFill>
        <p:spPr>
          <a:xfrm>
            <a:off x="203781" y="371789"/>
            <a:ext cx="2559516" cy="39088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806440"/>
            <a:ext cx="10113264" cy="594360"/>
          </a:xfrm>
        </p:spPr>
        <p:txBody>
          <a:bodyPr>
            <a:normAutofit lnSpcReduction="10000"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latin typeface="Sitka Banner" pitchFamily="2" charset="0"/>
              </a:rPr>
              <a:t>For numerical variables:</a:t>
            </a:r>
            <a:r>
              <a:rPr lang="en-US" sz="1800" dirty="0">
                <a:latin typeface="Sitka Banner" pitchFamily="2" charset="0"/>
              </a:rPr>
              <a:t> imputation using mean or median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latin typeface="Sitka Banner" pitchFamily="2" charset="0"/>
              </a:rPr>
              <a:t>For categorical variables:</a:t>
            </a:r>
            <a:r>
              <a:rPr lang="en-US" sz="1800" dirty="0">
                <a:latin typeface="Sitka Banner" pitchFamily="2" charset="0"/>
              </a:rPr>
              <a:t> imputation using mode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Sitka Banner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3" t="2469" r="9488" b="63495"/>
          <a:stretch/>
        </p:blipFill>
        <p:spPr>
          <a:xfrm>
            <a:off x="2763297" y="1651158"/>
            <a:ext cx="6363538" cy="165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53" y="371789"/>
            <a:ext cx="2727690" cy="39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l" id="{DFEEFC02-24A0-4C71-90AC-F6F9FC136C8A}" vid="{557BBFE8-6971-4D57-B999-BC53D8C95704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l" id="{DFEEFC02-24A0-4C71-90AC-F6F9FC136C8A}" vid="{3F283F82-A3E7-4D5A-A44A-D81449F30A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9440</TotalTime>
  <Words>437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Copperplate Gothic Light</vt:lpstr>
      <vt:lpstr>Sitka Banner</vt:lpstr>
      <vt:lpstr>1_Office Theme</vt:lpstr>
      <vt:lpstr>Retrospect</vt:lpstr>
      <vt:lpstr>Loan Approval Prediction</vt:lpstr>
      <vt:lpstr>Presentation Outline</vt:lpstr>
      <vt:lpstr>Problem Statement</vt:lpstr>
      <vt:lpstr>Scope and Objective</vt:lpstr>
      <vt:lpstr>Process Model</vt:lpstr>
      <vt:lpstr>Demonstration</vt:lpstr>
      <vt:lpstr>Univariate Analysis</vt:lpstr>
      <vt:lpstr>Bivariate analysis</vt:lpstr>
      <vt:lpstr>Missing Value Imputation</vt:lpstr>
      <vt:lpstr>Outlier Treatment</vt:lpstr>
      <vt:lpstr>Feature Engineering</vt:lpstr>
      <vt:lpstr>Model Building: Logistic Regression</vt:lpstr>
      <vt:lpstr>Decision Tree</vt:lpstr>
      <vt:lpstr>Random Forest</vt:lpstr>
      <vt:lpstr>XGBoost</vt:lpstr>
      <vt:lpstr>Conclusion and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Prediction</dc:title>
  <dc:creator>Vishal Kumar</dc:creator>
  <cp:lastModifiedBy>Ashutosh Ojha</cp:lastModifiedBy>
  <cp:revision>54</cp:revision>
  <dcterms:created xsi:type="dcterms:W3CDTF">2018-11-05T12:08:00Z</dcterms:created>
  <dcterms:modified xsi:type="dcterms:W3CDTF">2024-02-04T12:26:26Z</dcterms:modified>
</cp:coreProperties>
</file>