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431" r:id="rId2"/>
    <p:sldId id="2387" r:id="rId3"/>
    <p:sldId id="2470" r:id="rId4"/>
    <p:sldId id="2468" r:id="rId5"/>
    <p:sldId id="2395" r:id="rId6"/>
    <p:sldId id="2391" r:id="rId7"/>
    <p:sldId id="2472" r:id="rId8"/>
    <p:sldId id="2471" r:id="rId9"/>
    <p:sldId id="2473" r:id="rId10"/>
    <p:sldId id="2474" r:id="rId11"/>
    <p:sldId id="2397" r:id="rId12"/>
    <p:sldId id="2398" r:id="rId13"/>
    <p:sldId id="2469" r:id="rId14"/>
    <p:sldId id="2477" r:id="rId15"/>
    <p:sldId id="2487" r:id="rId16"/>
    <p:sldId id="2480" r:id="rId17"/>
    <p:sldId id="2488" r:id="rId18"/>
    <p:sldId id="2484" r:id="rId19"/>
    <p:sldId id="2485" r:id="rId20"/>
    <p:sldId id="2486" r:id="rId21"/>
    <p:sldId id="2489" r:id="rId2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7" pos="7654" userDrawn="1">
          <p15:clr>
            <a:srgbClr val="A4A3A4"/>
          </p15:clr>
        </p15:guide>
        <p15:guide id="18" pos="14302" userDrawn="1">
          <p15:clr>
            <a:srgbClr val="A4A3A4"/>
          </p15:clr>
        </p15:guide>
        <p15:guide id="21" orient="horz" pos="4296" userDrawn="1">
          <p15:clr>
            <a:srgbClr val="A4A3A4"/>
          </p15:clr>
        </p15:guide>
        <p15:guide id="22" pos="10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8BBC1"/>
    <a:srgbClr val="F4F3F5"/>
    <a:srgbClr val="F3F3F3"/>
    <a:srgbClr val="FAF8FC"/>
    <a:srgbClr val="AA8A78"/>
    <a:srgbClr val="55677C"/>
    <a:srgbClr val="3C3B41"/>
    <a:srgbClr val="FAF8FB"/>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064" autoAdjust="0"/>
  </p:normalViewPr>
  <p:slideViewPr>
    <p:cSldViewPr snapToGrid="0" snapToObjects="1">
      <p:cViewPr>
        <p:scale>
          <a:sx n="34" d="100"/>
          <a:sy n="34" d="100"/>
        </p:scale>
        <p:origin x="604" y="72"/>
      </p:cViewPr>
      <p:guideLst>
        <p:guide pos="7654"/>
        <p:guide pos="14302"/>
        <p:guide orient="horz" pos="4296"/>
        <p:guide pos="1078"/>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12/13/2018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36002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50278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11</a:t>
            </a:fld>
            <a:endParaRPr lang="en-US"/>
          </a:p>
        </p:txBody>
      </p:sp>
    </p:spTree>
    <p:extLst>
      <p:ext uri="{BB962C8B-B14F-4D97-AF65-F5344CB8AC3E}">
        <p14:creationId xmlns:p14="http://schemas.microsoft.com/office/powerpoint/2010/main" val="6456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12</a:t>
            </a:fld>
            <a:endParaRPr lang="en-US"/>
          </a:p>
        </p:txBody>
      </p:sp>
    </p:spTree>
    <p:extLst>
      <p:ext uri="{BB962C8B-B14F-4D97-AF65-F5344CB8AC3E}">
        <p14:creationId xmlns:p14="http://schemas.microsoft.com/office/powerpoint/2010/main" val="2131058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userDrawn="1"/>
        </p:nvSpPr>
        <p:spPr>
          <a:xfrm>
            <a:off x="0" y="0"/>
            <a:ext cx="4876800" cy="3091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621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430000" y="0"/>
            <a:ext cx="12947650"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13696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1673225" y="2220686"/>
            <a:ext cx="8753554" cy="11495314"/>
          </a:xfrm>
        </p:spPr>
        <p:txBody>
          <a:bodyPr>
            <a:normAutofit/>
          </a:bodyPr>
          <a:lstStyle>
            <a:lvl1pPr>
              <a:defRPr sz="2800"/>
            </a:lvl1pPr>
          </a:lstStyle>
          <a:p>
            <a:endParaRPr lang="en-US"/>
          </a:p>
        </p:txBody>
      </p:sp>
      <p:sp>
        <p:nvSpPr>
          <p:cNvPr id="3" name="Picture Placeholder 2"/>
          <p:cNvSpPr>
            <a:spLocks noGrp="1"/>
          </p:cNvSpPr>
          <p:nvPr>
            <p:ph type="pic" sz="quarter" idx="10"/>
          </p:nvPr>
        </p:nvSpPr>
        <p:spPr>
          <a:xfrm>
            <a:off x="7620000" y="566057"/>
            <a:ext cx="13489668" cy="6291943"/>
          </a:xfrm>
        </p:spPr>
        <p:txBody>
          <a:bodyPr>
            <a:normAutofit/>
          </a:bodyPr>
          <a:lstStyle>
            <a:lvl1pPr>
              <a:defRPr sz="2800"/>
            </a:lvl1pPr>
          </a:lstStyle>
          <a:p>
            <a:endParaRPr lang="en-US"/>
          </a:p>
        </p:txBody>
      </p:sp>
    </p:spTree>
    <p:extLst>
      <p:ext uri="{BB962C8B-B14F-4D97-AF65-F5344CB8AC3E}">
        <p14:creationId xmlns:p14="http://schemas.microsoft.com/office/powerpoint/2010/main" val="197009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921240"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120486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456410" y="1"/>
            <a:ext cx="9921240"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30757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3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1981200" y="5158739"/>
            <a:ext cx="6461760" cy="4023361"/>
          </a:xfrm>
          <a:solidFill>
            <a:schemeClr val="bg1">
              <a:lumMod val="95000"/>
            </a:schemeClr>
          </a:solidFill>
        </p:spPr>
        <p:txBody>
          <a:bodyPr>
            <a:normAutofit/>
          </a:bodyPr>
          <a:lstStyle>
            <a:lvl1pPr>
              <a:defRPr sz="2800"/>
            </a:lvl1pPr>
          </a:lstStyle>
          <a:p>
            <a:endParaRPr lang="en-US"/>
          </a:p>
        </p:txBody>
      </p:sp>
      <p:sp>
        <p:nvSpPr>
          <p:cNvPr id="19" name="Picture Placeholder 2"/>
          <p:cNvSpPr>
            <a:spLocks noGrp="1"/>
          </p:cNvSpPr>
          <p:nvPr>
            <p:ph type="pic" sz="quarter" idx="25"/>
          </p:nvPr>
        </p:nvSpPr>
        <p:spPr>
          <a:xfrm>
            <a:off x="9027855" y="5158739"/>
            <a:ext cx="6461760" cy="4023361"/>
          </a:xfrm>
          <a:solidFill>
            <a:schemeClr val="bg1">
              <a:lumMod val="95000"/>
            </a:schemeClr>
          </a:solidFill>
        </p:spPr>
        <p:txBody>
          <a:bodyPr>
            <a:normAutofit/>
          </a:bodyPr>
          <a:lstStyle>
            <a:lvl1pPr>
              <a:defRPr sz="2800"/>
            </a:lvl1pPr>
          </a:lstStyle>
          <a:p>
            <a:endParaRPr lang="en-US"/>
          </a:p>
        </p:txBody>
      </p:sp>
      <p:sp>
        <p:nvSpPr>
          <p:cNvPr id="20" name="Picture Placeholder 2"/>
          <p:cNvSpPr>
            <a:spLocks noGrp="1"/>
          </p:cNvSpPr>
          <p:nvPr>
            <p:ph type="pic" sz="quarter" idx="26"/>
          </p:nvPr>
        </p:nvSpPr>
        <p:spPr>
          <a:xfrm>
            <a:off x="16074510" y="5158739"/>
            <a:ext cx="6461760" cy="4023361"/>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22202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4_Placeholder">
    <p:spTree>
      <p:nvGrpSpPr>
        <p:cNvPr id="1" name=""/>
        <p:cNvGrpSpPr/>
        <p:nvPr/>
      </p:nvGrpSpPr>
      <p:grpSpPr>
        <a:xfrm>
          <a:off x="0" y="0"/>
          <a:ext cx="0" cy="0"/>
          <a:chOff x="0" y="0"/>
          <a:chExt cx="0" cy="0"/>
        </a:xfrm>
      </p:grpSpPr>
      <p:sp>
        <p:nvSpPr>
          <p:cNvPr id="19" name="Picture Placeholder 2"/>
          <p:cNvSpPr>
            <a:spLocks noGrp="1"/>
          </p:cNvSpPr>
          <p:nvPr>
            <p:ph type="pic" sz="quarter" idx="25"/>
          </p:nvPr>
        </p:nvSpPr>
        <p:spPr>
          <a:xfrm>
            <a:off x="6963410" y="1451867"/>
            <a:ext cx="10359390" cy="6757768"/>
          </a:xfrm>
          <a:solidFill>
            <a:schemeClr val="bg1">
              <a:lumMod val="95000"/>
            </a:schemeClr>
          </a:solidFill>
        </p:spPr>
        <p:txBody>
          <a:bodyPr>
            <a:normAutofit/>
          </a:bodyPr>
          <a:lstStyle>
            <a:lvl1pPr>
              <a:defRPr sz="2800"/>
            </a:lvl1pPr>
          </a:lstStyle>
          <a:p>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
        <p:nvSpPr>
          <p:cNvPr id="6" name="Rounded Rectangle 5"/>
          <p:cNvSpPr/>
          <p:nvPr userDrawn="1"/>
        </p:nvSpPr>
        <p:spPr>
          <a:xfrm>
            <a:off x="501004" y="714705"/>
            <a:ext cx="1812469" cy="6454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1004882" y="690390"/>
            <a:ext cx="1021680" cy="615517"/>
          </a:xfrm>
          <a:prstGeom prst="rect">
            <a:avLst/>
          </a:prstGeom>
          <a:noFill/>
        </p:spPr>
        <p:txBody>
          <a:bodyPr wrap="none" lIns="182843" tIns="91422" rIns="182843" bIns="91422" rtlCol="0">
            <a:spAutoFit/>
          </a:bodyPr>
          <a:lstStyle/>
          <a:p>
            <a:pPr algn="ctr"/>
            <a:fld id="{260E2A6B-A809-4840-BF14-8648BC0BDF87}" type="slidenum">
              <a:rPr lang="id-ID" sz="2800" b="0" i="0" smtClean="0">
                <a:solidFill>
                  <a:schemeClr val="bg1"/>
                </a:solidFill>
                <a:latin typeface="Montserrat Light" charset="0"/>
                <a:ea typeface="Montserrat Light" charset="0"/>
                <a:cs typeface="Montserrat Light" charset="0"/>
              </a:rPr>
              <a:pPr algn="ctr"/>
              <a:t>‹#›</a:t>
            </a:fld>
            <a:r>
              <a:rPr lang="id-ID" sz="2800" b="0" i="0" dirty="0">
                <a:solidFill>
                  <a:schemeClr val="bg1"/>
                </a:solidFill>
                <a:latin typeface="Montserrat Light" charset="0"/>
                <a:ea typeface="Montserrat Light" charset="0"/>
                <a:cs typeface="Montserrat Light" charset="0"/>
              </a:rPr>
              <a:t>  </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937" r:id="rId1"/>
    <p:sldLayoutId id="2147483901" r:id="rId2"/>
    <p:sldLayoutId id="2147483938" r:id="rId3"/>
    <p:sldLayoutId id="2147483939" r:id="rId4"/>
    <p:sldLayoutId id="2147483940" r:id="rId5"/>
    <p:sldLayoutId id="2147483941" r:id="rId6"/>
    <p:sldLayoutId id="2147483949" r:id="rId7"/>
    <p:sldLayoutId id="2147483950" r:id="rId8"/>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kaggle.com/c/mercari-price-suggestion-challeng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286" b="6286"/>
          <a:stretch>
            <a:fillRect/>
          </a:stretch>
        </p:blipFill>
        <p:spPr/>
      </p:pic>
      <p:sp>
        <p:nvSpPr>
          <p:cNvPr id="8" name="TextBox 7"/>
          <p:cNvSpPr txBox="1"/>
          <p:nvPr/>
        </p:nvSpPr>
        <p:spPr>
          <a:xfrm>
            <a:off x="-1351580" y="5615302"/>
            <a:ext cx="14097686" cy="1938992"/>
          </a:xfrm>
          <a:prstGeom prst="rect">
            <a:avLst/>
          </a:prstGeom>
          <a:noFill/>
        </p:spPr>
        <p:txBody>
          <a:bodyPr wrap="square" rtlCol="0">
            <a:spAutoFit/>
          </a:bodyPr>
          <a:lstStyle/>
          <a:p>
            <a:r>
              <a:rPr lang="en-US" sz="6000" b="1" spc="600" dirty="0">
                <a:solidFill>
                  <a:schemeClr val="bg1"/>
                </a:solidFill>
                <a:latin typeface="Playfair Display SC" charset="0"/>
                <a:ea typeface="Playfair Display SC" charset="0"/>
                <a:cs typeface="Playfair Display SC" charset="0"/>
              </a:rPr>
              <a:t> 		price </a:t>
            </a:r>
          </a:p>
          <a:p>
            <a:pPr algn="ctr"/>
            <a:r>
              <a:rPr lang="en-US" sz="6000" b="1" spc="600" dirty="0">
                <a:solidFill>
                  <a:schemeClr val="bg1"/>
                </a:solidFill>
                <a:latin typeface="Playfair Display SC" charset="0"/>
                <a:ea typeface="Playfair Display SC" charset="0"/>
                <a:cs typeface="Playfair Display SC" charset="0"/>
              </a:rPr>
              <a:t>suggestion model</a:t>
            </a:r>
          </a:p>
        </p:txBody>
      </p:sp>
      <p:sp>
        <p:nvSpPr>
          <p:cNvPr id="9" name="TextBox 8"/>
          <p:cNvSpPr txBox="1"/>
          <p:nvPr/>
        </p:nvSpPr>
        <p:spPr>
          <a:xfrm>
            <a:off x="19847511" y="12294351"/>
            <a:ext cx="5631603" cy="1295868"/>
          </a:xfrm>
          <a:prstGeom prst="rect">
            <a:avLst/>
          </a:prstGeom>
          <a:noFill/>
        </p:spPr>
        <p:txBody>
          <a:bodyPr wrap="square" rtlCol="0">
            <a:spAutoFit/>
          </a:bodyPr>
          <a:lstStyle/>
          <a:p>
            <a:pPr algn="ctr">
              <a:lnSpc>
                <a:spcPct val="150000"/>
              </a:lnSpc>
            </a:pPr>
            <a:r>
              <a:rPr lang="en-US" sz="1800" b="1" spc="600" dirty="0">
                <a:solidFill>
                  <a:schemeClr val="bg1"/>
                </a:solidFill>
                <a:latin typeface="Montserrat Semi" charset="0"/>
                <a:ea typeface="Montserrat Semi" charset="0"/>
                <a:cs typeface="Montserrat Semi" charset="0"/>
              </a:rPr>
              <a:t>Shweta Choudhary</a:t>
            </a:r>
          </a:p>
          <a:p>
            <a:pPr algn="ctr">
              <a:lnSpc>
                <a:spcPct val="150000"/>
              </a:lnSpc>
            </a:pPr>
            <a:r>
              <a:rPr lang="en-US" sz="1800" b="1" spc="600" dirty="0" err="1">
                <a:solidFill>
                  <a:schemeClr val="bg1"/>
                </a:solidFill>
                <a:latin typeface="Montserrat Semi" charset="0"/>
                <a:ea typeface="Montserrat Semi" charset="0"/>
                <a:cs typeface="Montserrat Semi" charset="0"/>
              </a:rPr>
              <a:t>Foram</a:t>
            </a:r>
            <a:r>
              <a:rPr lang="en-US" sz="1800" b="1" spc="600" dirty="0">
                <a:solidFill>
                  <a:schemeClr val="bg1"/>
                </a:solidFill>
                <a:latin typeface="Montserrat Semi" charset="0"/>
                <a:ea typeface="Montserrat Semi" charset="0"/>
                <a:cs typeface="Montserrat Semi" charset="0"/>
              </a:rPr>
              <a:t> </a:t>
            </a:r>
            <a:r>
              <a:rPr lang="en-US" sz="1800" b="1" spc="600" dirty="0" err="1">
                <a:solidFill>
                  <a:schemeClr val="bg1"/>
                </a:solidFill>
                <a:latin typeface="Montserrat Semi" charset="0"/>
                <a:ea typeface="Montserrat Semi" charset="0"/>
                <a:cs typeface="Montserrat Semi" charset="0"/>
              </a:rPr>
              <a:t>Javia</a:t>
            </a:r>
            <a:endParaRPr lang="en-US" sz="1800" b="1" spc="600" dirty="0">
              <a:solidFill>
                <a:schemeClr val="bg1"/>
              </a:solidFill>
              <a:latin typeface="Montserrat Semi" charset="0"/>
              <a:ea typeface="Montserrat Semi" charset="0"/>
              <a:cs typeface="Montserrat Semi" charset="0"/>
            </a:endParaRPr>
          </a:p>
          <a:p>
            <a:pPr algn="ctr">
              <a:lnSpc>
                <a:spcPct val="150000"/>
              </a:lnSpc>
            </a:pPr>
            <a:r>
              <a:rPr lang="en-US" sz="1800" b="1" spc="600" dirty="0">
                <a:solidFill>
                  <a:schemeClr val="bg1"/>
                </a:solidFill>
                <a:latin typeface="Montserrat Semi" charset="0"/>
                <a:ea typeface="Montserrat Semi" charset="0"/>
                <a:cs typeface="Montserrat Semi" charset="0"/>
              </a:rPr>
              <a:t>Ashutosh Shukla</a:t>
            </a:r>
          </a:p>
        </p:txBody>
      </p:sp>
      <p:cxnSp>
        <p:nvCxnSpPr>
          <p:cNvPr id="7" name="Straight Connector 6"/>
          <p:cNvCxnSpPr/>
          <p:nvPr/>
        </p:nvCxnSpPr>
        <p:spPr>
          <a:xfrm>
            <a:off x="2392680" y="7802880"/>
            <a:ext cx="35862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hape 2943"/>
          <p:cNvSpPr/>
          <p:nvPr/>
        </p:nvSpPr>
        <p:spPr>
          <a:xfrm>
            <a:off x="9654160" y="5913360"/>
            <a:ext cx="1545973" cy="1889520"/>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cxnSp>
        <p:nvCxnSpPr>
          <p:cNvPr id="10" name="Straight Connector 9">
            <a:extLst>
              <a:ext uri="{FF2B5EF4-FFF2-40B4-BE49-F238E27FC236}">
                <a16:creationId xmlns:a16="http://schemas.microsoft.com/office/drawing/2014/main" id="{58AC9140-8C47-4631-9921-0A713E7555B4}"/>
              </a:ext>
            </a:extLst>
          </p:cNvPr>
          <p:cNvCxnSpPr/>
          <p:nvPr/>
        </p:nvCxnSpPr>
        <p:spPr>
          <a:xfrm>
            <a:off x="20791382" y="12248631"/>
            <a:ext cx="35862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48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07902" y="11532111"/>
            <a:ext cx="13398759" cy="1200329"/>
          </a:xfrm>
          <a:prstGeom prst="rect">
            <a:avLst/>
          </a:prstGeom>
          <a:noFill/>
        </p:spPr>
        <p:txBody>
          <a:bodyPr wrap="square" rtlCol="0">
            <a:spAutoFit/>
          </a:bodyPr>
          <a:lstStyle/>
          <a:p>
            <a:pPr defTabSz="914400">
              <a:lnSpc>
                <a:spcPct val="90000"/>
              </a:lnSpc>
              <a:spcBef>
                <a:spcPct val="0"/>
              </a:spcBef>
              <a:spcAft>
                <a:spcPts val="600"/>
              </a:spcAft>
            </a:pPr>
            <a:r>
              <a:rPr lang="en-US" sz="4000" b="1" spc="600" dirty="0">
                <a:solidFill>
                  <a:schemeClr val="accent1"/>
                </a:solidFill>
              </a:rPr>
              <a:t>Price of products from top brands based on the condition divided in 5 types </a:t>
            </a:r>
          </a:p>
        </p:txBody>
      </p:sp>
      <p:pic>
        <p:nvPicPr>
          <p:cNvPr id="7" name="Picture Placeholder 2">
            <a:extLst>
              <a:ext uri="{FF2B5EF4-FFF2-40B4-BE49-F238E27FC236}">
                <a16:creationId xmlns:a16="http://schemas.microsoft.com/office/drawing/2014/main" id="{C2F9F53C-07DA-43CA-9E42-29C6E37F6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162" y="1719407"/>
            <a:ext cx="15031326" cy="9299298"/>
          </a:xfrm>
          <a:prstGeom prst="rect">
            <a:avLst/>
          </a:prstGeom>
        </p:spPr>
      </p:pic>
    </p:spTree>
    <p:extLst>
      <p:ext uri="{BB962C8B-B14F-4D97-AF65-F5344CB8AC3E}">
        <p14:creationId xmlns:p14="http://schemas.microsoft.com/office/powerpoint/2010/main" val="24886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9845031" y="12294336"/>
            <a:ext cx="10591800" cy="1015663"/>
          </a:xfrm>
          <a:prstGeom prst="rect">
            <a:avLst/>
          </a:prstGeom>
          <a:noFill/>
        </p:spPr>
        <p:txBody>
          <a:bodyPr wrap="square" rtlCol="0">
            <a:spAutoFit/>
          </a:bodyPr>
          <a:lstStyle/>
          <a:p>
            <a:r>
              <a:rPr lang="en-US" sz="6000" b="1" spc="600" dirty="0">
                <a:solidFill>
                  <a:schemeClr val="tx2"/>
                </a:solidFill>
                <a:latin typeface="Playfair Display SC" charset="0"/>
                <a:ea typeface="Playfair Display SC" charset="0"/>
                <a:cs typeface="Playfair Display SC" charset="0"/>
              </a:rPr>
              <a:t>Top Brands and std prices</a:t>
            </a:r>
          </a:p>
        </p:txBody>
      </p:sp>
      <p:pic>
        <p:nvPicPr>
          <p:cNvPr id="6" name="Picture Placeholder 5">
            <a:extLst>
              <a:ext uri="{FF2B5EF4-FFF2-40B4-BE49-F238E27FC236}">
                <a16:creationId xmlns:a16="http://schemas.microsoft.com/office/drawing/2014/main" id="{64B1BD81-BFDD-4517-8F91-C4EB19943D7D}"/>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68" r="22569" b="2614"/>
          <a:stretch/>
        </p:blipFill>
        <p:spPr>
          <a:xfrm>
            <a:off x="1978429" y="1553090"/>
            <a:ext cx="9486737" cy="10609819"/>
          </a:xfrm>
        </p:spPr>
      </p:pic>
      <p:pic>
        <p:nvPicPr>
          <p:cNvPr id="7" name="Picture 6">
            <a:extLst>
              <a:ext uri="{FF2B5EF4-FFF2-40B4-BE49-F238E27FC236}">
                <a16:creationId xmlns:a16="http://schemas.microsoft.com/office/drawing/2014/main" id="{0BB57E6F-9270-4F8A-A514-D900B172836E}"/>
              </a:ext>
            </a:extLst>
          </p:cNvPr>
          <p:cNvPicPr>
            <a:picLocks noChangeAspect="1"/>
          </p:cNvPicPr>
          <p:nvPr/>
        </p:nvPicPr>
        <p:blipFill>
          <a:blip r:embed="rId4"/>
          <a:stretch>
            <a:fillRect/>
          </a:stretch>
        </p:blipFill>
        <p:spPr>
          <a:xfrm>
            <a:off x="11465166" y="1980285"/>
            <a:ext cx="6814531" cy="10018282"/>
          </a:xfrm>
          <a:prstGeom prst="rect">
            <a:avLst/>
          </a:prstGeom>
        </p:spPr>
      </p:pic>
    </p:spTree>
    <p:extLst>
      <p:ext uri="{BB962C8B-B14F-4D97-AF65-F5344CB8AC3E}">
        <p14:creationId xmlns:p14="http://schemas.microsoft.com/office/powerpoint/2010/main" val="12705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2167437" y="1845025"/>
            <a:ext cx="10591800" cy="1938992"/>
          </a:xfrm>
          <a:prstGeom prst="rect">
            <a:avLst/>
          </a:prstGeom>
          <a:noFill/>
        </p:spPr>
        <p:txBody>
          <a:bodyPr wrap="square" rtlCol="0">
            <a:spAutoFit/>
          </a:bodyPr>
          <a:lstStyle/>
          <a:p>
            <a:r>
              <a:rPr lang="en-US" sz="6000" b="1" spc="600" dirty="0">
                <a:solidFill>
                  <a:schemeClr val="tx2"/>
                </a:solidFill>
                <a:latin typeface="Playfair Display SC" charset="0"/>
                <a:ea typeface="Playfair Display SC" charset="0"/>
                <a:cs typeface="Playfair Display SC" charset="0"/>
              </a:rPr>
              <a:t>We found that 42% of the brand names are null</a:t>
            </a:r>
          </a:p>
        </p:txBody>
      </p:sp>
      <p:sp>
        <p:nvSpPr>
          <p:cNvPr id="34" name="TextBox 33"/>
          <p:cNvSpPr txBox="1"/>
          <p:nvPr/>
        </p:nvSpPr>
        <p:spPr>
          <a:xfrm>
            <a:off x="2167437" y="3962769"/>
            <a:ext cx="5631603" cy="507831"/>
          </a:xfrm>
          <a:prstGeom prst="rect">
            <a:avLst/>
          </a:prstGeom>
          <a:noFill/>
        </p:spPr>
        <p:txBody>
          <a:bodyPr wrap="square" rtlCol="0">
            <a:spAutoFit/>
          </a:bodyPr>
          <a:lstStyle/>
          <a:p>
            <a:pPr>
              <a:lnSpc>
                <a:spcPct val="150000"/>
              </a:lnSpc>
            </a:pPr>
            <a:r>
              <a:rPr lang="en-US" sz="1800" b="1" spc="600" dirty="0">
                <a:solidFill>
                  <a:schemeClr val="accent2"/>
                </a:solidFill>
                <a:latin typeface="Montserrat Semi" charset="0"/>
                <a:ea typeface="Montserrat Semi" charset="0"/>
                <a:cs typeface="Montserrat Semi" charset="0"/>
              </a:rPr>
              <a:t>WRITE SOMETHING HERE</a:t>
            </a:r>
          </a:p>
        </p:txBody>
      </p:sp>
      <p:sp>
        <p:nvSpPr>
          <p:cNvPr id="35" name="TextBox 34"/>
          <p:cNvSpPr txBox="1"/>
          <p:nvPr/>
        </p:nvSpPr>
        <p:spPr>
          <a:xfrm>
            <a:off x="2167437" y="5001024"/>
            <a:ext cx="5010603" cy="3359061"/>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Instead of removing these columns we tried to fill these values from the item description using </a:t>
            </a:r>
            <a:r>
              <a:rPr lang="en-US" sz="2400" dirty="0" err="1">
                <a:latin typeface="Montserrat Light" charset="0"/>
                <a:ea typeface="Montserrat Light" charset="0"/>
                <a:cs typeface="Montserrat Light" charset="0"/>
              </a:rPr>
              <a:t>fuzzyset</a:t>
            </a:r>
            <a:r>
              <a:rPr lang="en-US" sz="2400" dirty="0">
                <a:latin typeface="Montserrat Light" charset="0"/>
                <a:ea typeface="Montserrat Light" charset="0"/>
                <a:cs typeface="Montserrat Light" charset="0"/>
              </a:rPr>
              <a:t> library and using the most common word with the confidence level as 1 replaced the brand name with that.</a:t>
            </a:r>
          </a:p>
        </p:txBody>
      </p:sp>
      <p:pic>
        <p:nvPicPr>
          <p:cNvPr id="12" name="Picture Placeholder 2">
            <a:extLst>
              <a:ext uri="{FF2B5EF4-FFF2-40B4-BE49-F238E27FC236}">
                <a16:creationId xmlns:a16="http://schemas.microsoft.com/office/drawing/2014/main" id="{43989E24-63C7-4055-A81E-DB903145F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7882" y="4792959"/>
            <a:ext cx="15031326" cy="7645111"/>
          </a:xfrm>
          <a:prstGeom prst="rect">
            <a:avLst/>
          </a:prstGeom>
        </p:spPr>
      </p:pic>
    </p:spTree>
    <p:extLst>
      <p:ext uri="{BB962C8B-B14F-4D97-AF65-F5344CB8AC3E}">
        <p14:creationId xmlns:p14="http://schemas.microsoft.com/office/powerpoint/2010/main" val="11099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8233976" y="940640"/>
            <a:ext cx="6859146" cy="1446550"/>
          </a:xfrm>
          <a:prstGeom prst="rect">
            <a:avLst/>
          </a:prstGeom>
          <a:noFill/>
        </p:spPr>
        <p:txBody>
          <a:bodyPr wrap="square" rtlCol="0">
            <a:spAutoFit/>
          </a:bodyPr>
          <a:lstStyle/>
          <a:p>
            <a:r>
              <a:rPr lang="en-US" sz="8800" b="1" spc="600" dirty="0">
                <a:solidFill>
                  <a:schemeClr val="tx2"/>
                </a:solidFill>
                <a:latin typeface="Playfair Display SC" charset="0"/>
                <a:ea typeface="Playfair Display SC" charset="0"/>
                <a:cs typeface="Playfair Display SC" charset="0"/>
              </a:rPr>
              <a:t>Word cloud</a:t>
            </a:r>
          </a:p>
        </p:txBody>
      </p:sp>
      <p:pic>
        <p:nvPicPr>
          <p:cNvPr id="276" name="Picture Placeholder 2">
            <a:extLst>
              <a:ext uri="{FF2B5EF4-FFF2-40B4-BE49-F238E27FC236}">
                <a16:creationId xmlns:a16="http://schemas.microsoft.com/office/drawing/2014/main" id="{9283F8B1-8758-4823-B581-88BBA201F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56" y="2724539"/>
            <a:ext cx="12122002" cy="9890209"/>
          </a:xfrm>
          <a:prstGeom prst="rect">
            <a:avLst/>
          </a:prstGeom>
        </p:spPr>
      </p:pic>
    </p:spTree>
    <p:extLst>
      <p:ext uri="{BB962C8B-B14F-4D97-AF65-F5344CB8AC3E}">
        <p14:creationId xmlns:p14="http://schemas.microsoft.com/office/powerpoint/2010/main" val="97552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95538-BFCB-44BF-B347-56463E44D965}"/>
              </a:ext>
            </a:extLst>
          </p:cNvPr>
          <p:cNvSpPr txBox="1"/>
          <p:nvPr/>
        </p:nvSpPr>
        <p:spPr>
          <a:xfrm>
            <a:off x="6800850" y="1352550"/>
            <a:ext cx="9658350" cy="1323439"/>
          </a:xfrm>
          <a:prstGeom prst="rect">
            <a:avLst/>
          </a:prstGeom>
          <a:noFill/>
        </p:spPr>
        <p:txBody>
          <a:bodyPr wrap="square" rtlCol="0">
            <a:spAutoFit/>
          </a:bodyPr>
          <a:lstStyle/>
          <a:p>
            <a:pPr algn="ctr"/>
            <a:r>
              <a:rPr lang="en-US" sz="8000" b="1" dirty="0">
                <a:solidFill>
                  <a:schemeClr val="accent1"/>
                </a:solidFill>
                <a:latin typeface="Playfair Display SC"/>
              </a:rPr>
              <a:t>The Models used are:</a:t>
            </a:r>
            <a:endParaRPr lang="en-US" dirty="0"/>
          </a:p>
        </p:txBody>
      </p:sp>
      <p:sp>
        <p:nvSpPr>
          <p:cNvPr id="3" name="TextBox 2">
            <a:extLst>
              <a:ext uri="{FF2B5EF4-FFF2-40B4-BE49-F238E27FC236}">
                <a16:creationId xmlns:a16="http://schemas.microsoft.com/office/drawing/2014/main" id="{A7208BC1-784B-4FF9-8629-C75086494067}"/>
              </a:ext>
            </a:extLst>
          </p:cNvPr>
          <p:cNvSpPr txBox="1"/>
          <p:nvPr/>
        </p:nvSpPr>
        <p:spPr>
          <a:xfrm>
            <a:off x="7086600" y="3771900"/>
            <a:ext cx="8610600" cy="2554545"/>
          </a:xfrm>
          <a:prstGeom prst="rect">
            <a:avLst/>
          </a:prstGeom>
          <a:noFill/>
        </p:spPr>
        <p:txBody>
          <a:bodyPr wrap="square" rtlCol="0">
            <a:spAutoFit/>
          </a:bodyPr>
          <a:lstStyle/>
          <a:p>
            <a:r>
              <a:rPr lang="en-US" sz="4000" dirty="0">
                <a:solidFill>
                  <a:schemeClr val="accent1"/>
                </a:solidFill>
              </a:rPr>
              <a:t>1. Ridge Regression model.</a:t>
            </a:r>
          </a:p>
          <a:p>
            <a:r>
              <a:rPr lang="en-US" sz="4000" dirty="0">
                <a:solidFill>
                  <a:schemeClr val="accent1"/>
                </a:solidFill>
              </a:rPr>
              <a:t>2. Recurrent Neural Network Model.</a:t>
            </a:r>
          </a:p>
          <a:p>
            <a:r>
              <a:rPr lang="en-US" sz="4000" dirty="0">
                <a:solidFill>
                  <a:schemeClr val="accent1"/>
                </a:solidFill>
              </a:rPr>
              <a:t>3. Multi Feature Tensor Flow Model.</a:t>
            </a:r>
          </a:p>
          <a:p>
            <a:r>
              <a:rPr lang="en-US" sz="4000" dirty="0">
                <a:solidFill>
                  <a:schemeClr val="accent1"/>
                </a:solidFill>
              </a:rPr>
              <a:t>4. Random Forest Regression Model</a:t>
            </a:r>
            <a:r>
              <a:rPr lang="en-US" dirty="0">
                <a:solidFill>
                  <a:schemeClr val="accent1"/>
                </a:solidFill>
              </a:rPr>
              <a:t>.</a:t>
            </a:r>
          </a:p>
        </p:txBody>
      </p:sp>
    </p:spTree>
    <p:extLst>
      <p:ext uri="{BB962C8B-B14F-4D97-AF65-F5344CB8AC3E}">
        <p14:creationId xmlns:p14="http://schemas.microsoft.com/office/powerpoint/2010/main" val="15439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F40C5E-22EC-43D7-99CE-580AAE4ACE16}"/>
              </a:ext>
            </a:extLst>
          </p:cNvPr>
          <p:cNvSpPr/>
          <p:nvPr/>
        </p:nvSpPr>
        <p:spPr>
          <a:xfrm>
            <a:off x="4885507" y="2008808"/>
            <a:ext cx="9580956" cy="1107996"/>
          </a:xfrm>
          <a:prstGeom prst="rect">
            <a:avLst/>
          </a:prstGeom>
        </p:spPr>
        <p:txBody>
          <a:bodyPr wrap="none">
            <a:spAutoFit/>
          </a:bodyPr>
          <a:lstStyle/>
          <a:p>
            <a:r>
              <a:rPr lang="en-US" sz="6600" b="1" dirty="0">
                <a:solidFill>
                  <a:schemeClr val="accent1"/>
                </a:solidFill>
                <a:latin typeface="Playfair Display SC"/>
              </a:rPr>
              <a:t>1. Ridge Regression Model</a:t>
            </a:r>
            <a:r>
              <a:rPr lang="en-US" sz="4000" b="1" dirty="0"/>
              <a:t> </a:t>
            </a:r>
          </a:p>
        </p:txBody>
      </p:sp>
      <p:sp>
        <p:nvSpPr>
          <p:cNvPr id="4" name="Rectangle 3">
            <a:extLst>
              <a:ext uri="{FF2B5EF4-FFF2-40B4-BE49-F238E27FC236}">
                <a16:creationId xmlns:a16="http://schemas.microsoft.com/office/drawing/2014/main" id="{F06D9127-21B2-4D22-94C1-AD9A724F3CA2}"/>
              </a:ext>
            </a:extLst>
          </p:cNvPr>
          <p:cNvSpPr/>
          <p:nvPr/>
        </p:nvSpPr>
        <p:spPr>
          <a:xfrm>
            <a:off x="2948974" y="3861026"/>
            <a:ext cx="18061609" cy="2862322"/>
          </a:xfrm>
          <a:prstGeom prst="rect">
            <a:avLst/>
          </a:prstGeom>
        </p:spPr>
        <p:txBody>
          <a:bodyPr wrap="square">
            <a:spAutoFit/>
          </a:bodyPr>
          <a:lstStyle/>
          <a:p>
            <a:pPr marL="571500" indent="-571500">
              <a:buFont typeface="Wingdings" panose="05000000000000000000" pitchFamily="2" charset="2"/>
              <a:buChar char="Ø"/>
            </a:pPr>
            <a:r>
              <a:rPr lang="en-US" dirty="0">
                <a:solidFill>
                  <a:schemeClr val="accent1"/>
                </a:solidFill>
              </a:rPr>
              <a:t>The more inputs the better with Ridge, but it does cost a bit of time.</a:t>
            </a:r>
          </a:p>
          <a:p>
            <a:pPr marL="571500" indent="-571500">
              <a:buFont typeface="Wingdings" panose="05000000000000000000" pitchFamily="2" charset="2"/>
              <a:buChar char="Ø"/>
            </a:pPr>
            <a:r>
              <a:rPr lang="en-US" dirty="0">
                <a:solidFill>
                  <a:schemeClr val="accent1"/>
                </a:solidFill>
              </a:rPr>
              <a:t>The Root Mean Square Logarithmic Error for our Ridge Regression Model came out to be approximately  0.6359, which is slightly better than the other models that we have used .</a:t>
            </a:r>
          </a:p>
          <a:p>
            <a:pPr marL="571500" indent="-571500">
              <a:buFont typeface="Wingdings" panose="05000000000000000000" pitchFamily="2" charset="2"/>
              <a:buChar char="Ø"/>
            </a:pPr>
            <a:r>
              <a:rPr lang="en-US" dirty="0">
                <a:solidFill>
                  <a:schemeClr val="accent1"/>
                </a:solidFill>
              </a:rPr>
              <a:t> This actually is a good model to predict the prices on our data set.</a:t>
            </a:r>
          </a:p>
        </p:txBody>
      </p:sp>
      <p:pic>
        <p:nvPicPr>
          <p:cNvPr id="10" name="Picture 9" descr="A screenshot of a social media post&#10;&#10;Description generated with very high confidence">
            <a:extLst>
              <a:ext uri="{FF2B5EF4-FFF2-40B4-BE49-F238E27FC236}">
                <a16:creationId xmlns:a16="http://schemas.microsoft.com/office/drawing/2014/main" id="{CD18D411-F3D0-48F5-9AF2-549DB3611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974" y="7286715"/>
            <a:ext cx="17415476" cy="5529029"/>
          </a:xfrm>
          <a:prstGeom prst="rect">
            <a:avLst/>
          </a:prstGeom>
        </p:spPr>
      </p:pic>
    </p:spTree>
    <p:extLst>
      <p:ext uri="{BB962C8B-B14F-4D97-AF65-F5344CB8AC3E}">
        <p14:creationId xmlns:p14="http://schemas.microsoft.com/office/powerpoint/2010/main" val="118754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close up of a map&#10;&#10;Description generated with high confidence">
            <a:extLst>
              <a:ext uri="{FF2B5EF4-FFF2-40B4-BE49-F238E27FC236}">
                <a16:creationId xmlns:a16="http://schemas.microsoft.com/office/drawing/2014/main" id="{29EA24BA-71D7-4B11-92B9-1A6AB7CF5BB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369" b="2369"/>
          <a:stretch>
            <a:fillRect/>
          </a:stretch>
        </p:blipFill>
        <p:spPr>
          <a:xfrm>
            <a:off x="11753850" y="647700"/>
            <a:ext cx="12623800" cy="12763500"/>
          </a:xfrm>
        </p:spPr>
      </p:pic>
      <p:sp>
        <p:nvSpPr>
          <p:cNvPr id="3" name="Rectangle 2">
            <a:extLst>
              <a:ext uri="{FF2B5EF4-FFF2-40B4-BE49-F238E27FC236}">
                <a16:creationId xmlns:a16="http://schemas.microsoft.com/office/drawing/2014/main" id="{60964FFA-8732-46DE-AEDC-625EC5DCEDE7}"/>
              </a:ext>
            </a:extLst>
          </p:cNvPr>
          <p:cNvSpPr/>
          <p:nvPr/>
        </p:nvSpPr>
        <p:spPr>
          <a:xfrm>
            <a:off x="1707158" y="1810435"/>
            <a:ext cx="9362307" cy="1015663"/>
          </a:xfrm>
          <a:prstGeom prst="rect">
            <a:avLst/>
          </a:prstGeom>
        </p:spPr>
        <p:txBody>
          <a:bodyPr wrap="none">
            <a:spAutoFit/>
          </a:bodyPr>
          <a:lstStyle/>
          <a:p>
            <a:r>
              <a:rPr lang="en-US" sz="6000" b="1" dirty="0">
                <a:solidFill>
                  <a:schemeClr val="accent1"/>
                </a:solidFill>
                <a:latin typeface="Playfair Display SC"/>
              </a:rPr>
              <a:t>2. Recurrent Neural Network</a:t>
            </a:r>
          </a:p>
        </p:txBody>
      </p:sp>
      <p:sp>
        <p:nvSpPr>
          <p:cNvPr id="6" name="Rectangle 5">
            <a:extLst>
              <a:ext uri="{FF2B5EF4-FFF2-40B4-BE49-F238E27FC236}">
                <a16:creationId xmlns:a16="http://schemas.microsoft.com/office/drawing/2014/main" id="{F39A21E7-CF53-42F9-A901-EEA76C92CEEF}"/>
              </a:ext>
            </a:extLst>
          </p:cNvPr>
          <p:cNvSpPr/>
          <p:nvPr/>
        </p:nvSpPr>
        <p:spPr>
          <a:xfrm>
            <a:off x="1465263" y="3993267"/>
            <a:ext cx="10136187" cy="6740307"/>
          </a:xfrm>
          <a:prstGeom prst="rect">
            <a:avLst/>
          </a:prstGeom>
        </p:spPr>
        <p:txBody>
          <a:bodyPr wrap="square">
            <a:spAutoFit/>
          </a:bodyPr>
          <a:lstStyle/>
          <a:p>
            <a:pPr marL="571500" indent="-571500">
              <a:buFont typeface="Wingdings" panose="05000000000000000000" pitchFamily="2" charset="2"/>
              <a:buChar char="Ø"/>
            </a:pPr>
            <a:r>
              <a:rPr lang="en-US" dirty="0">
                <a:solidFill>
                  <a:schemeClr val="accent1"/>
                </a:solidFill>
              </a:rPr>
              <a:t>Neural Networks always have lots of parameters to play with, it is a time for predictive power trade. (learning rate/decay, batch size, embedding output dimension, adding or removing layers, etc.)</a:t>
            </a:r>
          </a:p>
          <a:p>
            <a:pPr marL="571500" indent="-571500">
              <a:buFont typeface="Wingdings" panose="05000000000000000000" pitchFamily="2" charset="2"/>
              <a:buChar char="Ø"/>
            </a:pPr>
            <a:r>
              <a:rPr lang="en-US" dirty="0">
                <a:solidFill>
                  <a:schemeClr val="accent1"/>
                </a:solidFill>
              </a:rPr>
              <a:t>The RNN model trained on our dataset gave the following values:</a:t>
            </a:r>
          </a:p>
          <a:p>
            <a:r>
              <a:rPr lang="en-US" dirty="0">
                <a:solidFill>
                  <a:schemeClr val="accent1"/>
                </a:solidFill>
              </a:rPr>
              <a:t>    *Root Mean Square Logarithmic Error - 0.4932</a:t>
            </a:r>
          </a:p>
          <a:p>
            <a:pPr marL="571500" indent="-571500">
              <a:buFont typeface="Wingdings" panose="05000000000000000000" pitchFamily="2" charset="2"/>
              <a:buChar char="Ø"/>
            </a:pPr>
            <a:r>
              <a:rPr lang="en-US" dirty="0">
                <a:solidFill>
                  <a:schemeClr val="accent1"/>
                </a:solidFill>
              </a:rPr>
              <a:t>Parameters used as Inputs - "Name" , "Item_Desc" ,  "Brand Name" , "Category Name“ </a:t>
            </a:r>
          </a:p>
          <a:p>
            <a:pPr marL="571500" indent="-571500">
              <a:buFont typeface="Wingdings" panose="05000000000000000000" pitchFamily="2" charset="2"/>
              <a:buChar char="Ø"/>
            </a:pPr>
            <a:r>
              <a:rPr lang="en-US" dirty="0">
                <a:solidFill>
                  <a:schemeClr val="accent1"/>
                </a:solidFill>
              </a:rPr>
              <a:t>Target Output - "Price"</a:t>
            </a:r>
          </a:p>
        </p:txBody>
      </p:sp>
    </p:spTree>
    <p:extLst>
      <p:ext uri="{BB962C8B-B14F-4D97-AF65-F5344CB8AC3E}">
        <p14:creationId xmlns:p14="http://schemas.microsoft.com/office/powerpoint/2010/main" val="1615211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7515AA-3FE6-4CFB-A1EE-7F1CF1B35A9F}"/>
              </a:ext>
            </a:extLst>
          </p:cNvPr>
          <p:cNvPicPr>
            <a:picLocks noChangeAspect="1"/>
          </p:cNvPicPr>
          <p:nvPr/>
        </p:nvPicPr>
        <p:blipFill>
          <a:blip r:embed="rId2"/>
          <a:stretch>
            <a:fillRect/>
          </a:stretch>
        </p:blipFill>
        <p:spPr>
          <a:xfrm>
            <a:off x="563562" y="457199"/>
            <a:ext cx="12333324" cy="5638801"/>
          </a:xfrm>
          <a:prstGeom prst="rect">
            <a:avLst/>
          </a:prstGeom>
        </p:spPr>
      </p:pic>
      <p:pic>
        <p:nvPicPr>
          <p:cNvPr id="3" name="Picture 2">
            <a:extLst>
              <a:ext uri="{FF2B5EF4-FFF2-40B4-BE49-F238E27FC236}">
                <a16:creationId xmlns:a16="http://schemas.microsoft.com/office/drawing/2014/main" id="{C55F5217-1596-43DC-8085-C7FF65DB49A8}"/>
              </a:ext>
            </a:extLst>
          </p:cNvPr>
          <p:cNvPicPr>
            <a:picLocks noChangeAspect="1"/>
          </p:cNvPicPr>
          <p:nvPr/>
        </p:nvPicPr>
        <p:blipFill>
          <a:blip r:embed="rId3"/>
          <a:stretch>
            <a:fillRect/>
          </a:stretch>
        </p:blipFill>
        <p:spPr>
          <a:xfrm>
            <a:off x="10293350" y="6572974"/>
            <a:ext cx="12333324" cy="6685827"/>
          </a:xfrm>
          <a:prstGeom prst="rect">
            <a:avLst/>
          </a:prstGeom>
        </p:spPr>
      </p:pic>
    </p:spTree>
    <p:extLst>
      <p:ext uri="{BB962C8B-B14F-4D97-AF65-F5344CB8AC3E}">
        <p14:creationId xmlns:p14="http://schemas.microsoft.com/office/powerpoint/2010/main" val="172001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screenshot of a cell phone&#10;&#10;Description generated with high confidence">
            <a:extLst>
              <a:ext uri="{FF2B5EF4-FFF2-40B4-BE49-F238E27FC236}">
                <a16:creationId xmlns:a16="http://schemas.microsoft.com/office/drawing/2014/main" id="{45D7C0A6-4CB0-4C75-8E80-FA7F6F1B402D}"/>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2251" b="2251"/>
          <a:stretch>
            <a:fillRect/>
          </a:stretch>
        </p:blipFill>
        <p:spPr>
          <a:xfrm>
            <a:off x="12990672" y="2694176"/>
            <a:ext cx="11202490" cy="5225142"/>
          </a:xfrm>
        </p:spPr>
      </p:pic>
      <p:sp>
        <p:nvSpPr>
          <p:cNvPr id="6" name="Rectangle 5">
            <a:extLst>
              <a:ext uri="{FF2B5EF4-FFF2-40B4-BE49-F238E27FC236}">
                <a16:creationId xmlns:a16="http://schemas.microsoft.com/office/drawing/2014/main" id="{2F119161-2AC9-45B0-816E-1776F8F82032}"/>
              </a:ext>
            </a:extLst>
          </p:cNvPr>
          <p:cNvSpPr/>
          <p:nvPr/>
        </p:nvSpPr>
        <p:spPr>
          <a:xfrm>
            <a:off x="358244" y="1924735"/>
            <a:ext cx="12589280" cy="769441"/>
          </a:xfrm>
          <a:prstGeom prst="rect">
            <a:avLst/>
          </a:prstGeom>
        </p:spPr>
        <p:txBody>
          <a:bodyPr wrap="none">
            <a:spAutoFit/>
          </a:bodyPr>
          <a:lstStyle/>
          <a:p>
            <a:pPr algn="ctr"/>
            <a:r>
              <a:rPr lang="en-US" sz="4400" b="1" dirty="0">
                <a:solidFill>
                  <a:schemeClr val="accent1"/>
                </a:solidFill>
                <a:latin typeface="Playfair Display SC"/>
              </a:rPr>
              <a:t>3. Multi Feature Regression Model Using Tensor Flow</a:t>
            </a:r>
          </a:p>
        </p:txBody>
      </p:sp>
      <p:sp>
        <p:nvSpPr>
          <p:cNvPr id="7" name="Rectangle 6">
            <a:extLst>
              <a:ext uri="{FF2B5EF4-FFF2-40B4-BE49-F238E27FC236}">
                <a16:creationId xmlns:a16="http://schemas.microsoft.com/office/drawing/2014/main" id="{09A63AF2-4245-4F71-857A-ED887101D904}"/>
              </a:ext>
            </a:extLst>
          </p:cNvPr>
          <p:cNvSpPr/>
          <p:nvPr/>
        </p:nvSpPr>
        <p:spPr>
          <a:xfrm>
            <a:off x="801847" y="3385855"/>
            <a:ext cx="12188825" cy="9941183"/>
          </a:xfrm>
          <a:prstGeom prst="rect">
            <a:avLst/>
          </a:prstGeom>
        </p:spPr>
        <p:txBody>
          <a:bodyPr>
            <a:spAutoFit/>
          </a:bodyPr>
          <a:lstStyle/>
          <a:p>
            <a:pPr marL="457200" indent="-457200">
              <a:buFont typeface="Wingdings" panose="05000000000000000000" pitchFamily="2" charset="2"/>
              <a:buChar char="Ø"/>
            </a:pPr>
            <a:r>
              <a:rPr lang="en-US" sz="3200" dirty="0">
                <a:solidFill>
                  <a:schemeClr val="accent1"/>
                </a:solidFill>
              </a:rPr>
              <a:t>In the multi feature Regression model Data is represented in multi-dimensions, which fits the way we want to represent a </a:t>
            </a:r>
            <a:r>
              <a:rPr lang="en-US" sz="3200" dirty="0" err="1">
                <a:solidFill>
                  <a:schemeClr val="accent1"/>
                </a:solidFill>
              </a:rPr>
              <a:t>datapoint</a:t>
            </a:r>
            <a:r>
              <a:rPr lang="en-US" sz="3200" dirty="0">
                <a:solidFill>
                  <a:schemeClr val="accent1"/>
                </a:solidFill>
              </a:rPr>
              <a:t> with n features (also known as the feature matrix) and a model with n weights (also known as the weight matrix)</a:t>
            </a:r>
          </a:p>
          <a:p>
            <a:r>
              <a:rPr lang="en-US" sz="3200" dirty="0">
                <a:solidFill>
                  <a:schemeClr val="accent1"/>
                </a:solidFill>
              </a:rPr>
              <a:t> </a:t>
            </a:r>
          </a:p>
          <a:p>
            <a:pPr marL="457200" indent="-457200">
              <a:buFont typeface="Wingdings" panose="05000000000000000000" pitchFamily="2" charset="2"/>
              <a:buChar char="Ø"/>
            </a:pPr>
            <a:r>
              <a:rPr lang="en-US" sz="3200" dirty="0">
                <a:solidFill>
                  <a:schemeClr val="accent1"/>
                </a:solidFill>
              </a:rPr>
              <a:t>An n feature model , in mathematical form can be written as :</a:t>
            </a:r>
          </a:p>
          <a:p>
            <a:r>
              <a:rPr lang="en-US" sz="3200" dirty="0">
                <a:solidFill>
                  <a:schemeClr val="accent1"/>
                </a:solidFill>
              </a:rPr>
              <a:t> y = (x1.W1 + x2.W2 + ....... + </a:t>
            </a:r>
            <a:r>
              <a:rPr lang="en-US" sz="3200" dirty="0" err="1">
                <a:solidFill>
                  <a:schemeClr val="accent1"/>
                </a:solidFill>
              </a:rPr>
              <a:t>xn.Wn</a:t>
            </a:r>
            <a:r>
              <a:rPr lang="en-US" sz="3200" dirty="0">
                <a:solidFill>
                  <a:schemeClr val="accent1"/>
                </a:solidFill>
              </a:rPr>
              <a:t>) + b</a:t>
            </a:r>
          </a:p>
          <a:p>
            <a:r>
              <a:rPr lang="en-US" sz="3200" dirty="0">
                <a:solidFill>
                  <a:schemeClr val="accent1"/>
                </a:solidFill>
              </a:rPr>
              <a:t> where, x1,x2,.....</a:t>
            </a:r>
            <a:r>
              <a:rPr lang="en-US" sz="3200" dirty="0" err="1">
                <a:solidFill>
                  <a:schemeClr val="accent1"/>
                </a:solidFill>
              </a:rPr>
              <a:t>xn</a:t>
            </a:r>
            <a:r>
              <a:rPr lang="en-US" sz="3200" dirty="0">
                <a:solidFill>
                  <a:schemeClr val="accent1"/>
                </a:solidFill>
              </a:rPr>
              <a:t> -- Placeholders for each value of feature (1 to n ) to each data point. W1, W2, W3,..... ,</a:t>
            </a:r>
            <a:r>
              <a:rPr lang="en-US" sz="3200" dirty="0" err="1">
                <a:solidFill>
                  <a:schemeClr val="accent1"/>
                </a:solidFill>
              </a:rPr>
              <a:t>Wn</a:t>
            </a:r>
            <a:r>
              <a:rPr lang="en-US" sz="3200" dirty="0">
                <a:solidFill>
                  <a:schemeClr val="accent1"/>
                </a:solidFill>
              </a:rPr>
              <a:t> -- Weights for each feature . b is the bias.</a:t>
            </a:r>
          </a:p>
          <a:p>
            <a:r>
              <a:rPr lang="en-US" sz="3200" dirty="0">
                <a:solidFill>
                  <a:schemeClr val="accent1"/>
                </a:solidFill>
              </a:rPr>
              <a:t> </a:t>
            </a:r>
          </a:p>
          <a:p>
            <a:pPr marL="457200" indent="-457200">
              <a:buFont typeface="Wingdings" panose="05000000000000000000" pitchFamily="2" charset="2"/>
              <a:buChar char="Ø"/>
            </a:pPr>
            <a:r>
              <a:rPr lang="en-US" sz="3200" dirty="0">
                <a:solidFill>
                  <a:schemeClr val="accent1"/>
                </a:solidFill>
              </a:rPr>
              <a:t>In Tensor Flow, the features and the weights would be written as:</a:t>
            </a:r>
          </a:p>
          <a:p>
            <a:r>
              <a:rPr lang="en-US" sz="3200" dirty="0">
                <a:solidFill>
                  <a:schemeClr val="accent1"/>
                </a:solidFill>
              </a:rPr>
              <a:t>    x = </a:t>
            </a:r>
            <a:r>
              <a:rPr lang="en-US" sz="3200" dirty="0" err="1">
                <a:solidFill>
                  <a:schemeClr val="accent1"/>
                </a:solidFill>
              </a:rPr>
              <a:t>tf.placeholder</a:t>
            </a:r>
            <a:r>
              <a:rPr lang="en-US" sz="3200" dirty="0">
                <a:solidFill>
                  <a:schemeClr val="accent1"/>
                </a:solidFill>
              </a:rPr>
              <a:t>(</a:t>
            </a:r>
            <a:r>
              <a:rPr lang="en-US" sz="3200" dirty="0" err="1">
                <a:solidFill>
                  <a:schemeClr val="accent1"/>
                </a:solidFill>
              </a:rPr>
              <a:t>tf.float</a:t>
            </a:r>
            <a:r>
              <a:rPr lang="en-US" sz="3200" dirty="0">
                <a:solidFill>
                  <a:schemeClr val="accent1"/>
                </a:solidFill>
              </a:rPr>
              <a:t>, [1,n])</a:t>
            </a:r>
          </a:p>
          <a:p>
            <a:r>
              <a:rPr lang="en-US" sz="3200" dirty="0">
                <a:solidFill>
                  <a:schemeClr val="accent1"/>
                </a:solidFill>
              </a:rPr>
              <a:t>    W = </a:t>
            </a:r>
            <a:r>
              <a:rPr lang="en-US" sz="3200" dirty="0" err="1">
                <a:solidFill>
                  <a:schemeClr val="accent1"/>
                </a:solidFill>
              </a:rPr>
              <a:t>tf.Variable</a:t>
            </a:r>
            <a:r>
              <a:rPr lang="en-US" sz="3200" dirty="0">
                <a:solidFill>
                  <a:schemeClr val="accent1"/>
                </a:solidFill>
              </a:rPr>
              <a:t>(</a:t>
            </a:r>
            <a:r>
              <a:rPr lang="en-US" sz="3200" dirty="0" err="1">
                <a:solidFill>
                  <a:schemeClr val="accent1"/>
                </a:solidFill>
              </a:rPr>
              <a:t>tf.zeros</a:t>
            </a:r>
            <a:r>
              <a:rPr lang="en-US" sz="3200" dirty="0">
                <a:solidFill>
                  <a:schemeClr val="accent1"/>
                </a:solidFill>
              </a:rPr>
              <a:t>[n,1])</a:t>
            </a:r>
          </a:p>
          <a:p>
            <a:endParaRPr lang="en-US" sz="3200" dirty="0">
              <a:solidFill>
                <a:schemeClr val="accent1"/>
              </a:solidFill>
            </a:endParaRPr>
          </a:p>
          <a:p>
            <a:pPr marL="457200" indent="-457200">
              <a:buFont typeface="Wingdings" panose="05000000000000000000" pitchFamily="2" charset="2"/>
              <a:buChar char="Ø"/>
            </a:pPr>
            <a:r>
              <a:rPr lang="en-US" sz="3200" dirty="0">
                <a:solidFill>
                  <a:schemeClr val="accent1"/>
                </a:solidFill>
              </a:rPr>
              <a:t>This model gave us an RMSE of -0.2 .We see that the accuracy is low for this model as well. We need to optimize the model for better accuracy. Maybe by changing the number of features or the kind of features.</a:t>
            </a:r>
          </a:p>
        </p:txBody>
      </p:sp>
      <p:pic>
        <p:nvPicPr>
          <p:cNvPr id="9" name="Picture 8" descr="A screenshot of a cell phone&#10;&#10;Description generated with very high confidence">
            <a:extLst>
              <a:ext uri="{FF2B5EF4-FFF2-40B4-BE49-F238E27FC236}">
                <a16:creationId xmlns:a16="http://schemas.microsoft.com/office/drawing/2014/main" id="{27C8CACF-5D15-4885-B6F7-68057F775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9136" y="8262178"/>
            <a:ext cx="11538514" cy="4882282"/>
          </a:xfrm>
          <a:prstGeom prst="rect">
            <a:avLst/>
          </a:prstGeom>
        </p:spPr>
      </p:pic>
    </p:spTree>
    <p:extLst>
      <p:ext uri="{BB962C8B-B14F-4D97-AF65-F5344CB8AC3E}">
        <p14:creationId xmlns:p14="http://schemas.microsoft.com/office/powerpoint/2010/main" val="2697074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63CBCF-7A3F-41BF-B7AC-820EDF735F9F}"/>
              </a:ext>
            </a:extLst>
          </p:cNvPr>
          <p:cNvSpPr/>
          <p:nvPr/>
        </p:nvSpPr>
        <p:spPr>
          <a:xfrm>
            <a:off x="5443529" y="1350942"/>
            <a:ext cx="11442428" cy="1015663"/>
          </a:xfrm>
          <a:prstGeom prst="rect">
            <a:avLst/>
          </a:prstGeom>
        </p:spPr>
        <p:txBody>
          <a:bodyPr wrap="none">
            <a:spAutoFit/>
          </a:bodyPr>
          <a:lstStyle/>
          <a:p>
            <a:r>
              <a:rPr lang="en-US" sz="6000" b="1" dirty="0">
                <a:solidFill>
                  <a:schemeClr val="accent1"/>
                </a:solidFill>
                <a:latin typeface="Playfair Display SC"/>
              </a:rPr>
              <a:t>4.Random Forest Regression model</a:t>
            </a:r>
          </a:p>
        </p:txBody>
      </p:sp>
      <p:sp>
        <p:nvSpPr>
          <p:cNvPr id="4" name="Rectangle 3">
            <a:extLst>
              <a:ext uri="{FF2B5EF4-FFF2-40B4-BE49-F238E27FC236}">
                <a16:creationId xmlns:a16="http://schemas.microsoft.com/office/drawing/2014/main" id="{70798C6D-0621-4D82-AC57-B43B7FAF5CFC}"/>
              </a:ext>
            </a:extLst>
          </p:cNvPr>
          <p:cNvSpPr/>
          <p:nvPr/>
        </p:nvSpPr>
        <p:spPr>
          <a:xfrm>
            <a:off x="8479265" y="10992001"/>
            <a:ext cx="5370957" cy="769441"/>
          </a:xfrm>
          <a:prstGeom prst="rect">
            <a:avLst/>
          </a:prstGeom>
        </p:spPr>
        <p:txBody>
          <a:bodyPr wrap="none">
            <a:spAutoFit/>
          </a:bodyPr>
          <a:lstStyle/>
          <a:p>
            <a:r>
              <a:rPr lang="en-US" sz="4400" dirty="0">
                <a:solidFill>
                  <a:schemeClr val="accent1"/>
                </a:solidFill>
              </a:rPr>
              <a:t>RMSE Score :  0.7932</a:t>
            </a:r>
          </a:p>
        </p:txBody>
      </p:sp>
      <p:pic>
        <p:nvPicPr>
          <p:cNvPr id="6" name="Picture 5" descr="A screenshot of a cell phone&#10;&#10;Description generated with very high confidence">
            <a:extLst>
              <a:ext uri="{FF2B5EF4-FFF2-40B4-BE49-F238E27FC236}">
                <a16:creationId xmlns:a16="http://schemas.microsoft.com/office/drawing/2014/main" id="{DDF05DDE-336E-4D5D-8893-93A69A00A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317" y="3300206"/>
            <a:ext cx="16602126" cy="6758194"/>
          </a:xfrm>
          <a:prstGeom prst="rect">
            <a:avLst/>
          </a:prstGeom>
        </p:spPr>
      </p:pic>
    </p:spTree>
    <p:extLst>
      <p:ext uri="{BB962C8B-B14F-4D97-AF65-F5344CB8AC3E}">
        <p14:creationId xmlns:p14="http://schemas.microsoft.com/office/powerpoint/2010/main" val="267200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73225" y="2440457"/>
            <a:ext cx="16067619" cy="1446550"/>
          </a:xfrm>
          <a:prstGeom prst="rect">
            <a:avLst/>
          </a:prstGeom>
          <a:noFill/>
        </p:spPr>
        <p:txBody>
          <a:bodyPr wrap="square" rtlCol="0">
            <a:spAutoFit/>
          </a:bodyPr>
          <a:lstStyle/>
          <a:p>
            <a:r>
              <a:rPr lang="en-US" sz="8800" b="1" spc="600" dirty="0">
                <a:solidFill>
                  <a:schemeClr val="tx2"/>
                </a:solidFill>
                <a:latin typeface="Playfair Display SC" charset="0"/>
                <a:ea typeface="Playfair Display SC" charset="0"/>
                <a:cs typeface="Playfair Display SC" charset="0"/>
              </a:rPr>
              <a:t>Introduction</a:t>
            </a:r>
          </a:p>
        </p:txBody>
      </p:sp>
      <p:sp>
        <p:nvSpPr>
          <p:cNvPr id="13" name="TextBox 12"/>
          <p:cNvSpPr txBox="1"/>
          <p:nvPr/>
        </p:nvSpPr>
        <p:spPr>
          <a:xfrm>
            <a:off x="5230530" y="4115607"/>
            <a:ext cx="16662316" cy="3416320"/>
          </a:xfrm>
          <a:prstGeom prst="rect">
            <a:avLst/>
          </a:prstGeom>
          <a:noFill/>
        </p:spPr>
        <p:txBody>
          <a:bodyPr wrap="square" rtlCol="0">
            <a:spAutoFit/>
          </a:bodyPr>
          <a:lstStyle/>
          <a:p>
            <a:r>
              <a:rPr lang="en-US" dirty="0"/>
              <a:t>Product pricing is  hard  at scale, considering just how many products are sold online. Clothing has strong seasonal pricing trends and is heavily influenced by brand names, while electronics have fluctuating prices based on product specs. Mercari, would  like to offer pricing suggestions to sellers, but this is tough because their sellers are enabled to put just about anything, or any bundle of things, on Mercari's marketplace.</a:t>
            </a:r>
          </a:p>
        </p:txBody>
      </p:sp>
      <p:sp>
        <p:nvSpPr>
          <p:cNvPr id="7" name="TextBox 6">
            <a:extLst>
              <a:ext uri="{FF2B5EF4-FFF2-40B4-BE49-F238E27FC236}">
                <a16:creationId xmlns:a16="http://schemas.microsoft.com/office/drawing/2014/main" id="{52E84292-B530-456E-A70F-99D0052153D7}"/>
              </a:ext>
            </a:extLst>
          </p:cNvPr>
          <p:cNvSpPr txBox="1"/>
          <p:nvPr/>
        </p:nvSpPr>
        <p:spPr>
          <a:xfrm>
            <a:off x="1673224" y="7804413"/>
            <a:ext cx="16067619" cy="1446550"/>
          </a:xfrm>
          <a:prstGeom prst="rect">
            <a:avLst/>
          </a:prstGeom>
          <a:noFill/>
        </p:spPr>
        <p:txBody>
          <a:bodyPr wrap="square" rtlCol="0">
            <a:spAutoFit/>
          </a:bodyPr>
          <a:lstStyle/>
          <a:p>
            <a:r>
              <a:rPr lang="en-US" sz="8800" b="1" spc="600" dirty="0">
                <a:solidFill>
                  <a:schemeClr val="tx2"/>
                </a:solidFill>
                <a:latin typeface="Playfair Display SC" charset="0"/>
                <a:ea typeface="Playfair Display SC" charset="0"/>
                <a:cs typeface="Playfair Display SC" charset="0"/>
              </a:rPr>
              <a:t>The Problem</a:t>
            </a:r>
          </a:p>
        </p:txBody>
      </p:sp>
      <p:sp>
        <p:nvSpPr>
          <p:cNvPr id="8" name="TextBox 7">
            <a:extLst>
              <a:ext uri="{FF2B5EF4-FFF2-40B4-BE49-F238E27FC236}">
                <a16:creationId xmlns:a16="http://schemas.microsoft.com/office/drawing/2014/main" id="{1336CA32-D6DB-4DD2-81F7-584CBFB609D9}"/>
              </a:ext>
            </a:extLst>
          </p:cNvPr>
          <p:cNvSpPr txBox="1"/>
          <p:nvPr/>
        </p:nvSpPr>
        <p:spPr>
          <a:xfrm>
            <a:off x="5230530" y="9523449"/>
            <a:ext cx="16662316" cy="2308324"/>
          </a:xfrm>
          <a:prstGeom prst="rect">
            <a:avLst/>
          </a:prstGeom>
          <a:noFill/>
        </p:spPr>
        <p:txBody>
          <a:bodyPr wrap="square" rtlCol="0">
            <a:spAutoFit/>
          </a:bodyPr>
          <a:lstStyle/>
          <a:p>
            <a:r>
              <a:rPr lang="en-US" dirty="0"/>
              <a:t>The idea is to build an algorithm that automatically suggests the right product prices, to be able to  guide the customers who are placing the products to sell (thus increasing their chances of selling the product for the right price and gaining the buyers’ trust of buying the product for the right price as well).</a:t>
            </a:r>
          </a:p>
        </p:txBody>
      </p:sp>
      <p:sp>
        <p:nvSpPr>
          <p:cNvPr id="5" name="Picture Placeholder 4">
            <a:extLst>
              <a:ext uri="{FF2B5EF4-FFF2-40B4-BE49-F238E27FC236}">
                <a16:creationId xmlns:a16="http://schemas.microsoft.com/office/drawing/2014/main" id="{27740945-370E-4790-92BD-EFD6A4CAAC82}"/>
              </a:ext>
            </a:extLst>
          </p:cNvPr>
          <p:cNvSpPr>
            <a:spLocks noGrp="1"/>
          </p:cNvSpPr>
          <p:nvPr>
            <p:ph type="pic" sz="quarter" idx="10"/>
          </p:nvPr>
        </p:nvSpPr>
        <p:spPr/>
      </p:sp>
    </p:spTree>
    <p:extLst>
      <p:ext uri="{BB962C8B-B14F-4D97-AF65-F5344CB8AC3E}">
        <p14:creationId xmlns:p14="http://schemas.microsoft.com/office/powerpoint/2010/main" val="1421186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86810E-1413-4F69-A290-C8D4CE1E93D7}"/>
              </a:ext>
            </a:extLst>
          </p:cNvPr>
          <p:cNvSpPr txBox="1"/>
          <p:nvPr/>
        </p:nvSpPr>
        <p:spPr>
          <a:xfrm>
            <a:off x="5714360" y="5010150"/>
            <a:ext cx="12948929" cy="2646878"/>
          </a:xfrm>
          <a:prstGeom prst="rect">
            <a:avLst/>
          </a:prstGeom>
          <a:noFill/>
        </p:spPr>
        <p:txBody>
          <a:bodyPr wrap="none" rtlCol="0">
            <a:spAutoFit/>
          </a:bodyPr>
          <a:lstStyle/>
          <a:p>
            <a:r>
              <a:rPr lang="en-US" sz="16600" b="1" dirty="0">
                <a:solidFill>
                  <a:schemeClr val="accent1"/>
                </a:solidFill>
                <a:latin typeface="Playfair Display SC"/>
              </a:rPr>
              <a:t>Thank you…!!!</a:t>
            </a:r>
            <a:endParaRPr lang="en-US" b="1" dirty="0">
              <a:solidFill>
                <a:schemeClr val="accent1"/>
              </a:solidFill>
              <a:latin typeface="Playfair Display SC"/>
            </a:endParaRPr>
          </a:p>
        </p:txBody>
      </p:sp>
    </p:spTree>
    <p:extLst>
      <p:ext uri="{BB962C8B-B14F-4D97-AF65-F5344CB8AC3E}">
        <p14:creationId xmlns:p14="http://schemas.microsoft.com/office/powerpoint/2010/main" val="1803632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2EDDA-595F-43A2-9361-FD0D3F7A294E}"/>
              </a:ext>
            </a:extLst>
          </p:cNvPr>
          <p:cNvSpPr txBox="1"/>
          <p:nvPr/>
        </p:nvSpPr>
        <p:spPr>
          <a:xfrm>
            <a:off x="8702922" y="1485900"/>
            <a:ext cx="4387355" cy="1200329"/>
          </a:xfrm>
          <a:prstGeom prst="rect">
            <a:avLst/>
          </a:prstGeom>
          <a:noFill/>
        </p:spPr>
        <p:txBody>
          <a:bodyPr wrap="none" rtlCol="0">
            <a:spAutoFit/>
          </a:bodyPr>
          <a:lstStyle/>
          <a:p>
            <a:r>
              <a:rPr lang="en-US" sz="7200" b="1" dirty="0">
                <a:solidFill>
                  <a:schemeClr val="accent1"/>
                </a:solidFill>
                <a:latin typeface="Playfair Display SC"/>
              </a:rPr>
              <a:t>References</a:t>
            </a:r>
            <a:endParaRPr lang="en-US" b="1" dirty="0">
              <a:solidFill>
                <a:schemeClr val="accent1"/>
              </a:solidFill>
              <a:latin typeface="Playfair Display SC"/>
            </a:endParaRPr>
          </a:p>
        </p:txBody>
      </p:sp>
      <p:sp>
        <p:nvSpPr>
          <p:cNvPr id="3" name="TextBox 2">
            <a:extLst>
              <a:ext uri="{FF2B5EF4-FFF2-40B4-BE49-F238E27FC236}">
                <a16:creationId xmlns:a16="http://schemas.microsoft.com/office/drawing/2014/main" id="{4D43E9F7-84BA-4ECA-8649-7C29E7F8A923}"/>
              </a:ext>
            </a:extLst>
          </p:cNvPr>
          <p:cNvSpPr txBox="1"/>
          <p:nvPr/>
        </p:nvSpPr>
        <p:spPr>
          <a:xfrm>
            <a:off x="4476750" y="3562350"/>
            <a:ext cx="14597009" cy="1754326"/>
          </a:xfrm>
          <a:prstGeom prst="rect">
            <a:avLst/>
          </a:prstGeom>
          <a:noFill/>
        </p:spPr>
        <p:txBody>
          <a:bodyPr wrap="none" rtlCol="0">
            <a:spAutoFit/>
          </a:bodyPr>
          <a:lstStyle/>
          <a:p>
            <a:pPr marL="571500" indent="-571500">
              <a:buFont typeface="Wingdings" panose="05000000000000000000" pitchFamily="2" charset="2"/>
              <a:buChar char="Ø"/>
            </a:pPr>
            <a:r>
              <a:rPr lang="en-US" dirty="0">
                <a:solidFill>
                  <a:schemeClr val="accent1"/>
                </a:solidFill>
                <a:hlinkClick r:id="rId2"/>
              </a:rPr>
              <a:t>https://www.kaggle.com/c/mercari-price-suggestion-challenge</a:t>
            </a:r>
            <a:endParaRPr lang="en-US" dirty="0">
              <a:solidFill>
                <a:schemeClr val="accent1"/>
              </a:solidFill>
            </a:endParaRPr>
          </a:p>
          <a:p>
            <a:pPr marL="571500" indent="-571500">
              <a:buFont typeface="Wingdings" panose="05000000000000000000" pitchFamily="2" charset="2"/>
              <a:buChar char="Ø"/>
            </a:pPr>
            <a:r>
              <a:rPr lang="en-US" dirty="0">
                <a:solidFill>
                  <a:schemeClr val="accent1"/>
                </a:solidFill>
              </a:rPr>
              <a:t>https://www.kaggle.com/c/mercari-price-suggestion-challenge/data</a:t>
            </a:r>
          </a:p>
          <a:p>
            <a:endParaRPr lang="en-US" dirty="0"/>
          </a:p>
        </p:txBody>
      </p:sp>
    </p:spTree>
    <p:extLst>
      <p:ext uri="{BB962C8B-B14F-4D97-AF65-F5344CB8AC3E}">
        <p14:creationId xmlns:p14="http://schemas.microsoft.com/office/powerpoint/2010/main" val="134289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73224" y="1661301"/>
            <a:ext cx="16067619" cy="1558312"/>
          </a:xfrm>
          <a:prstGeom prst="rect">
            <a:avLst/>
          </a:prstGeom>
          <a:noFill/>
        </p:spPr>
        <p:txBody>
          <a:bodyPr wrap="square" rtlCol="0">
            <a:spAutoFit/>
          </a:bodyPr>
          <a:lstStyle/>
          <a:p>
            <a:pPr>
              <a:lnSpc>
                <a:spcPct val="115000"/>
              </a:lnSpc>
              <a:spcAft>
                <a:spcPts val="1000"/>
              </a:spcAft>
            </a:pPr>
            <a:r>
              <a:rPr lang="en-US" sz="8800" b="1" spc="600" dirty="0">
                <a:solidFill>
                  <a:schemeClr val="tx2"/>
                </a:solidFill>
                <a:latin typeface="Playfair Display SC" charset="0"/>
              </a:rPr>
              <a:t>The Dataset :</a:t>
            </a:r>
          </a:p>
        </p:txBody>
      </p:sp>
      <p:sp>
        <p:nvSpPr>
          <p:cNvPr id="13" name="TextBox 12"/>
          <p:cNvSpPr txBox="1"/>
          <p:nvPr/>
        </p:nvSpPr>
        <p:spPr>
          <a:xfrm>
            <a:off x="5230529" y="3336451"/>
            <a:ext cx="16662316" cy="2862322"/>
          </a:xfrm>
          <a:prstGeom prst="rect">
            <a:avLst/>
          </a:prstGeom>
          <a:noFill/>
        </p:spPr>
        <p:txBody>
          <a:bodyPr wrap="square" rtlCol="0">
            <a:spAutoFit/>
          </a:bodyPr>
          <a:lstStyle/>
          <a:p>
            <a:r>
              <a:rPr lang="en-US" dirty="0"/>
              <a:t>The given datasets have close to 700,000 observations in the test.tsv, so you need to predict the price value for each item in this dataset. The training dataset (with price value) contains close to 1.5 million observations. Out of given seven variables, three contain numeric data (ID, Price, and Shipping) and four contain string data (Name, Condition, Category, and Brand). </a:t>
            </a:r>
          </a:p>
        </p:txBody>
      </p:sp>
      <p:sp>
        <p:nvSpPr>
          <p:cNvPr id="7" name="TextBox 6">
            <a:extLst>
              <a:ext uri="{FF2B5EF4-FFF2-40B4-BE49-F238E27FC236}">
                <a16:creationId xmlns:a16="http://schemas.microsoft.com/office/drawing/2014/main" id="{52E84292-B530-456E-A70F-99D0052153D7}"/>
              </a:ext>
            </a:extLst>
          </p:cNvPr>
          <p:cNvSpPr txBox="1"/>
          <p:nvPr/>
        </p:nvSpPr>
        <p:spPr>
          <a:xfrm>
            <a:off x="1673223" y="6761487"/>
            <a:ext cx="16067619" cy="1446550"/>
          </a:xfrm>
          <a:prstGeom prst="rect">
            <a:avLst/>
          </a:prstGeom>
          <a:noFill/>
        </p:spPr>
        <p:txBody>
          <a:bodyPr wrap="square" rtlCol="0">
            <a:spAutoFit/>
          </a:bodyPr>
          <a:lstStyle/>
          <a:p>
            <a:r>
              <a:rPr lang="en-US" sz="8800" b="1" spc="600" dirty="0">
                <a:solidFill>
                  <a:schemeClr val="tx2"/>
                </a:solidFill>
                <a:latin typeface="Playfair Display SC" charset="0"/>
                <a:ea typeface="Playfair Display SC" charset="0"/>
                <a:cs typeface="Playfair Display SC" charset="0"/>
              </a:rPr>
              <a:t>The Solution</a:t>
            </a:r>
          </a:p>
        </p:txBody>
      </p:sp>
      <p:sp>
        <p:nvSpPr>
          <p:cNvPr id="8" name="TextBox 7">
            <a:extLst>
              <a:ext uri="{FF2B5EF4-FFF2-40B4-BE49-F238E27FC236}">
                <a16:creationId xmlns:a16="http://schemas.microsoft.com/office/drawing/2014/main" id="{1336CA32-D6DB-4DD2-81F7-584CBFB609D9}"/>
              </a:ext>
            </a:extLst>
          </p:cNvPr>
          <p:cNvSpPr txBox="1"/>
          <p:nvPr/>
        </p:nvSpPr>
        <p:spPr>
          <a:xfrm>
            <a:off x="5230529" y="8480523"/>
            <a:ext cx="16662316" cy="3416320"/>
          </a:xfrm>
          <a:prstGeom prst="rect">
            <a:avLst/>
          </a:prstGeom>
          <a:noFill/>
        </p:spPr>
        <p:txBody>
          <a:bodyPr wrap="square" rtlCol="0">
            <a:spAutoFit/>
          </a:bodyPr>
          <a:lstStyle/>
          <a:p>
            <a:r>
              <a:rPr lang="en-US" dirty="0"/>
              <a:t>To be able to suggest the price of product on Mercari  using end-to-end Deep Learning model implemented in TensorFlow. The model is required to train (including all the preprocessing, feature extraction and model training steps) data  that includes  unstructured text (product title &amp; description) and structured ones, e.g., product category and shipping flag etc. Very minimum preprocessing with focus on end-to-end learning with multi-field inputs, e.g., textual and categorical.</a:t>
            </a:r>
          </a:p>
        </p:txBody>
      </p:sp>
    </p:spTree>
    <p:extLst>
      <p:ext uri="{BB962C8B-B14F-4D97-AF65-F5344CB8AC3E}">
        <p14:creationId xmlns:p14="http://schemas.microsoft.com/office/powerpoint/2010/main" val="316358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962835" y="1539387"/>
            <a:ext cx="10591800" cy="1938992"/>
          </a:xfrm>
          <a:prstGeom prst="rect">
            <a:avLst/>
          </a:prstGeom>
          <a:noFill/>
        </p:spPr>
        <p:txBody>
          <a:bodyPr wrap="square" rtlCol="0">
            <a:spAutoFit/>
          </a:bodyPr>
          <a:lstStyle/>
          <a:p>
            <a:pPr algn="ctr"/>
            <a:r>
              <a:rPr lang="en-US" sz="6000" b="1" spc="600" dirty="0">
                <a:solidFill>
                  <a:schemeClr val="tx2"/>
                </a:solidFill>
                <a:latin typeface="Playfair Display SC" charset="0"/>
                <a:ea typeface="Playfair Display SC" charset="0"/>
                <a:cs typeface="Playfair Display SC" charset="0"/>
              </a:rPr>
              <a:t>Steps </a:t>
            </a:r>
          </a:p>
          <a:p>
            <a:pPr algn="ctr"/>
            <a:r>
              <a:rPr lang="en-US" sz="6000" b="1" spc="600" dirty="0">
                <a:solidFill>
                  <a:schemeClr val="tx2"/>
                </a:solidFill>
                <a:latin typeface="Playfair Display SC" charset="0"/>
                <a:ea typeface="Playfair Display SC" charset="0"/>
                <a:cs typeface="Playfair Display SC" charset="0"/>
              </a:rPr>
              <a:t>Followed</a:t>
            </a:r>
          </a:p>
        </p:txBody>
      </p:sp>
      <p:sp>
        <p:nvSpPr>
          <p:cNvPr id="9" name="TextBox 8"/>
          <p:cNvSpPr txBox="1"/>
          <p:nvPr/>
        </p:nvSpPr>
        <p:spPr>
          <a:xfrm>
            <a:off x="9418160" y="3563305"/>
            <a:ext cx="5631603" cy="464871"/>
          </a:xfrm>
          <a:prstGeom prst="rect">
            <a:avLst/>
          </a:prstGeom>
          <a:noFill/>
        </p:spPr>
        <p:txBody>
          <a:bodyPr wrap="square" rtlCol="0">
            <a:spAutoFit/>
          </a:bodyPr>
          <a:lstStyle/>
          <a:p>
            <a:pPr algn="ctr">
              <a:lnSpc>
                <a:spcPct val="150000"/>
              </a:lnSpc>
            </a:pPr>
            <a:r>
              <a:rPr lang="en-US" sz="1800" b="1" spc="600" dirty="0">
                <a:solidFill>
                  <a:schemeClr val="accent2"/>
                </a:solidFill>
                <a:latin typeface="Montserrat Semi" charset="0"/>
                <a:ea typeface="Montserrat Semi" charset="0"/>
                <a:cs typeface="Montserrat Semi" charset="0"/>
              </a:rPr>
              <a:t>As every one does</a:t>
            </a:r>
          </a:p>
        </p:txBody>
      </p:sp>
      <p:sp>
        <p:nvSpPr>
          <p:cNvPr id="14" name="TextBox 13"/>
          <p:cNvSpPr txBox="1"/>
          <p:nvPr/>
        </p:nvSpPr>
        <p:spPr>
          <a:xfrm>
            <a:off x="2520163" y="10578076"/>
            <a:ext cx="5383833" cy="1246495"/>
          </a:xfrm>
          <a:prstGeom prst="rect">
            <a:avLst/>
          </a:prstGeom>
          <a:noFill/>
        </p:spPr>
        <p:txBody>
          <a:bodyPr wrap="square" rtlCol="0">
            <a:spAutoFit/>
          </a:bodyPr>
          <a:lstStyle/>
          <a:p>
            <a:pPr algn="ctr"/>
            <a:r>
              <a:rPr lang="en-US" sz="2500" dirty="0">
                <a:latin typeface="Lato Light" charset="0"/>
                <a:ea typeface="Lato Light" charset="0"/>
                <a:cs typeface="Lato Light" charset="0"/>
              </a:rPr>
              <a:t>EDA to determine the most important parameters that affect the price of a product on the dataset</a:t>
            </a:r>
          </a:p>
        </p:txBody>
      </p:sp>
      <p:sp>
        <p:nvSpPr>
          <p:cNvPr id="15" name="Rectangle 14"/>
          <p:cNvSpPr/>
          <p:nvPr/>
        </p:nvSpPr>
        <p:spPr>
          <a:xfrm>
            <a:off x="3754820" y="9747079"/>
            <a:ext cx="2898742" cy="830997"/>
          </a:xfrm>
          <a:prstGeom prst="rect">
            <a:avLst/>
          </a:prstGeom>
        </p:spPr>
        <p:txBody>
          <a:bodyPr wrap="none">
            <a:spAutoFit/>
          </a:bodyPr>
          <a:lstStyle/>
          <a:p>
            <a:pPr algn="ctr"/>
            <a:r>
              <a:rPr lang="en-US" sz="2400" b="1" spc="600" dirty="0">
                <a:solidFill>
                  <a:schemeClr val="tx2"/>
                </a:solidFill>
                <a:latin typeface="Montserrat" charset="0"/>
                <a:ea typeface="Montserrat" charset="0"/>
                <a:cs typeface="Montserrat" charset="0"/>
              </a:rPr>
              <a:t>Exploratory </a:t>
            </a:r>
          </a:p>
          <a:p>
            <a:pPr algn="ctr"/>
            <a:r>
              <a:rPr lang="en-US" sz="2400" b="1" spc="600" dirty="0">
                <a:solidFill>
                  <a:schemeClr val="tx2"/>
                </a:solidFill>
                <a:latin typeface="Montserrat" charset="0"/>
                <a:ea typeface="Montserrat" charset="0"/>
                <a:cs typeface="Montserrat" charset="0"/>
              </a:rPr>
              <a:t>Data Analysis</a:t>
            </a:r>
          </a:p>
        </p:txBody>
      </p:sp>
      <p:sp>
        <p:nvSpPr>
          <p:cNvPr id="16" name="TextBox 15"/>
          <p:cNvSpPr txBox="1"/>
          <p:nvPr/>
        </p:nvSpPr>
        <p:spPr>
          <a:xfrm>
            <a:off x="9582394" y="10578075"/>
            <a:ext cx="5383833" cy="1246495"/>
          </a:xfrm>
          <a:prstGeom prst="rect">
            <a:avLst/>
          </a:prstGeom>
          <a:noFill/>
        </p:spPr>
        <p:txBody>
          <a:bodyPr wrap="square" rtlCol="0">
            <a:spAutoFit/>
          </a:bodyPr>
          <a:lstStyle/>
          <a:p>
            <a:pPr algn="ctr"/>
            <a:r>
              <a:rPr lang="en-US" sz="2500" dirty="0">
                <a:latin typeface="Lato Light" charset="0"/>
                <a:ea typeface="Lato Light" charset="0"/>
                <a:cs typeface="Lato Light" charset="0"/>
              </a:rPr>
              <a:t>Using different text based machine learning models to predict the prices with the most accuracy</a:t>
            </a:r>
          </a:p>
        </p:txBody>
      </p:sp>
      <p:sp>
        <p:nvSpPr>
          <p:cNvPr id="17" name="Rectangle 16"/>
          <p:cNvSpPr/>
          <p:nvPr/>
        </p:nvSpPr>
        <p:spPr>
          <a:xfrm>
            <a:off x="11241997" y="9747079"/>
            <a:ext cx="1980029" cy="830997"/>
          </a:xfrm>
          <a:prstGeom prst="rect">
            <a:avLst/>
          </a:prstGeom>
        </p:spPr>
        <p:txBody>
          <a:bodyPr wrap="none">
            <a:spAutoFit/>
          </a:bodyPr>
          <a:lstStyle/>
          <a:p>
            <a:pPr algn="ctr"/>
            <a:r>
              <a:rPr lang="en-US" sz="2400" b="1" spc="600" dirty="0">
                <a:solidFill>
                  <a:schemeClr val="tx2"/>
                </a:solidFill>
                <a:latin typeface="Montserrat" charset="0"/>
                <a:ea typeface="Montserrat" charset="0"/>
                <a:cs typeface="Montserrat" charset="0"/>
              </a:rPr>
              <a:t>Machine </a:t>
            </a:r>
          </a:p>
          <a:p>
            <a:pPr algn="ctr"/>
            <a:r>
              <a:rPr lang="en-US" sz="2400" b="1" spc="600" dirty="0">
                <a:solidFill>
                  <a:schemeClr val="tx2"/>
                </a:solidFill>
                <a:latin typeface="Montserrat" charset="0"/>
                <a:ea typeface="Montserrat" charset="0"/>
                <a:cs typeface="Montserrat" charset="0"/>
              </a:rPr>
              <a:t>Learning</a:t>
            </a:r>
          </a:p>
        </p:txBody>
      </p:sp>
      <p:sp>
        <p:nvSpPr>
          <p:cNvPr id="18" name="TextBox 17"/>
          <p:cNvSpPr txBox="1"/>
          <p:nvPr/>
        </p:nvSpPr>
        <p:spPr>
          <a:xfrm>
            <a:off x="16644625" y="10622966"/>
            <a:ext cx="5383833" cy="1246495"/>
          </a:xfrm>
          <a:prstGeom prst="rect">
            <a:avLst/>
          </a:prstGeom>
          <a:noFill/>
        </p:spPr>
        <p:txBody>
          <a:bodyPr wrap="square" rtlCol="0">
            <a:spAutoFit/>
          </a:bodyPr>
          <a:lstStyle/>
          <a:p>
            <a:pPr algn="ctr"/>
            <a:r>
              <a:rPr lang="en-US" sz="2500" dirty="0">
                <a:latin typeface="Lato Light" charset="0"/>
                <a:ea typeface="Lato Light" charset="0"/>
                <a:cs typeface="Lato Light" charset="0"/>
              </a:rPr>
              <a:t>Generating prediction on test data and cross validating. Correcting the models to improve accuracy.</a:t>
            </a:r>
          </a:p>
        </p:txBody>
      </p:sp>
      <p:sp>
        <p:nvSpPr>
          <p:cNvPr id="19" name="Rectangle 18"/>
          <p:cNvSpPr/>
          <p:nvPr/>
        </p:nvSpPr>
        <p:spPr>
          <a:xfrm>
            <a:off x="17416283" y="9562412"/>
            <a:ext cx="3778214" cy="830997"/>
          </a:xfrm>
          <a:prstGeom prst="rect">
            <a:avLst/>
          </a:prstGeom>
        </p:spPr>
        <p:txBody>
          <a:bodyPr wrap="none">
            <a:spAutoFit/>
          </a:bodyPr>
          <a:lstStyle/>
          <a:p>
            <a:pPr algn="ctr"/>
            <a:r>
              <a:rPr lang="en-US" sz="2400" b="1" spc="600" dirty="0">
                <a:solidFill>
                  <a:schemeClr val="tx2"/>
                </a:solidFill>
                <a:latin typeface="Montserrat" charset="0"/>
                <a:ea typeface="Montserrat" charset="0"/>
                <a:cs typeface="Montserrat" charset="0"/>
              </a:rPr>
              <a:t>Comparing and </a:t>
            </a:r>
          </a:p>
          <a:p>
            <a:pPr algn="ctr"/>
            <a:r>
              <a:rPr lang="en-US" sz="2400" b="1" spc="600" dirty="0">
                <a:solidFill>
                  <a:schemeClr val="tx2"/>
                </a:solidFill>
                <a:latin typeface="Montserrat" charset="0"/>
                <a:ea typeface="Montserrat" charset="0"/>
                <a:cs typeface="Montserrat" charset="0"/>
              </a:rPr>
              <a:t>correcting results</a:t>
            </a:r>
          </a:p>
        </p:txBody>
      </p:sp>
      <p:pic>
        <p:nvPicPr>
          <p:cNvPr id="6" name="Picture Placeholder 5">
            <a:extLst>
              <a:ext uri="{FF2B5EF4-FFF2-40B4-BE49-F238E27FC236}">
                <a16:creationId xmlns:a16="http://schemas.microsoft.com/office/drawing/2014/main" id="{1190131E-3AE8-4A58-995F-FD31DD36467A}"/>
              </a:ext>
            </a:extLst>
          </p:cNvPr>
          <p:cNvPicPr>
            <a:picLocks noGrp="1" noChangeAspect="1"/>
          </p:cNvPicPr>
          <p:nvPr>
            <p:ph type="pic" sz="quarter" idx="24"/>
          </p:nvPr>
        </p:nvPicPr>
        <p:blipFill>
          <a:blip r:embed="rId2">
            <a:extLst>
              <a:ext uri="{28A0092B-C50C-407E-A947-70E740481C1C}">
                <a14:useLocalDpi xmlns:a14="http://schemas.microsoft.com/office/drawing/2010/main" val="0"/>
              </a:ext>
            </a:extLst>
          </a:blip>
          <a:srcRect t="16794" b="16794"/>
          <a:stretch>
            <a:fillRect/>
          </a:stretch>
        </p:blipFill>
        <p:spPr/>
      </p:pic>
      <p:pic>
        <p:nvPicPr>
          <p:cNvPr id="20" name="Picture Placeholder 19">
            <a:extLst>
              <a:ext uri="{FF2B5EF4-FFF2-40B4-BE49-F238E27FC236}">
                <a16:creationId xmlns:a16="http://schemas.microsoft.com/office/drawing/2014/main" id="{C83D8CDD-7C8D-4FC6-B949-849014262CA9}"/>
              </a:ext>
            </a:extLst>
          </p:cNvPr>
          <p:cNvPicPr>
            <a:picLocks noGrp="1" noChangeAspect="1"/>
          </p:cNvPicPr>
          <p:nvPr>
            <p:ph type="pic" sz="quarter" idx="25"/>
          </p:nvPr>
        </p:nvPicPr>
        <p:blipFill>
          <a:blip r:embed="rId3" cstate="email">
            <a:extLst>
              <a:ext uri="{28A0092B-C50C-407E-A947-70E740481C1C}">
                <a14:useLocalDpi xmlns:a14="http://schemas.microsoft.com/office/drawing/2010/main" val="0"/>
              </a:ext>
            </a:extLst>
          </a:blip>
          <a:srcRect t="3363" b="3363"/>
          <a:stretch>
            <a:fillRect/>
          </a:stretch>
        </p:blipFill>
        <p:spPr/>
      </p:pic>
      <p:pic>
        <p:nvPicPr>
          <p:cNvPr id="30" name="Picture Placeholder 29">
            <a:extLst>
              <a:ext uri="{FF2B5EF4-FFF2-40B4-BE49-F238E27FC236}">
                <a16:creationId xmlns:a16="http://schemas.microsoft.com/office/drawing/2014/main" id="{22FD4250-2653-4D65-98B1-66DE4A72B9A8}"/>
              </a:ext>
            </a:extLst>
          </p:cNvPr>
          <p:cNvPicPr>
            <a:picLocks noGrp="1" noChangeAspect="1"/>
          </p:cNvPicPr>
          <p:nvPr>
            <p:ph type="pic" sz="quarter" idx="26"/>
          </p:nvPr>
        </p:nvPicPr>
        <p:blipFill rotWithShape="1">
          <a:blip r:embed="rId4">
            <a:extLst>
              <a:ext uri="{28A0092B-C50C-407E-A947-70E740481C1C}">
                <a14:useLocalDpi xmlns:a14="http://schemas.microsoft.com/office/drawing/2010/main" val="0"/>
              </a:ext>
            </a:extLst>
          </a:blip>
          <a:srcRect l="-39176" r="-31852" b="-1075"/>
          <a:stretch/>
        </p:blipFill>
        <p:spPr>
          <a:xfrm>
            <a:off x="16074510" y="5158739"/>
            <a:ext cx="6461760" cy="4023361"/>
          </a:xfrm>
        </p:spPr>
      </p:pic>
    </p:spTree>
    <p:extLst>
      <p:ext uri="{BB962C8B-B14F-4D97-AF65-F5344CB8AC3E}">
        <p14:creationId xmlns:p14="http://schemas.microsoft.com/office/powerpoint/2010/main" val="199165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73226" y="1883539"/>
            <a:ext cx="6007734" cy="1938992"/>
          </a:xfrm>
          <a:prstGeom prst="rect">
            <a:avLst/>
          </a:prstGeom>
          <a:noFill/>
        </p:spPr>
        <p:txBody>
          <a:bodyPr wrap="square" rtlCol="0">
            <a:spAutoFit/>
          </a:bodyPr>
          <a:lstStyle/>
          <a:p>
            <a:r>
              <a:rPr lang="en-US" sz="6000" b="1" spc="600" dirty="0">
                <a:solidFill>
                  <a:schemeClr val="tx2"/>
                </a:solidFill>
                <a:latin typeface="Playfair Display SC" charset="0"/>
                <a:ea typeface="Playfair Display SC" charset="0"/>
                <a:cs typeface="Playfair Display SC" charset="0"/>
              </a:rPr>
              <a:t>EDA</a:t>
            </a:r>
          </a:p>
          <a:p>
            <a:endParaRPr lang="en-US" sz="6000" b="1" spc="600" dirty="0">
              <a:solidFill>
                <a:schemeClr val="tx2"/>
              </a:solidFill>
              <a:latin typeface="Playfair Display SC" charset="0"/>
              <a:ea typeface="Playfair Display SC" charset="0"/>
              <a:cs typeface="Playfair Display SC" charset="0"/>
            </a:endParaRPr>
          </a:p>
        </p:txBody>
      </p:sp>
      <p:sp>
        <p:nvSpPr>
          <p:cNvPr id="10" name="TextBox 9"/>
          <p:cNvSpPr txBox="1"/>
          <p:nvPr/>
        </p:nvSpPr>
        <p:spPr>
          <a:xfrm>
            <a:off x="14183984" y="9534329"/>
            <a:ext cx="8871905" cy="967957"/>
          </a:xfrm>
          <a:prstGeom prst="rect">
            <a:avLst/>
          </a:prstGeom>
          <a:noFill/>
        </p:spPr>
        <p:txBody>
          <a:bodyPr wrap="square" rtlCol="0">
            <a:spAutoFit/>
          </a:bodyPr>
          <a:lstStyle/>
          <a:p>
            <a:pPr>
              <a:lnSpc>
                <a:spcPct val="150000"/>
              </a:lnSpc>
            </a:pPr>
            <a:r>
              <a:rPr lang="en-US" sz="2000" dirty="0">
                <a:solidFill>
                  <a:schemeClr val="accent1"/>
                </a:solidFill>
                <a:latin typeface="Montserrat Light" charset="0"/>
              </a:rPr>
              <a:t>For our analysis the price is the most important feature, we find the distribution of the prices to understand if there are any outliers</a:t>
            </a:r>
          </a:p>
        </p:txBody>
      </p:sp>
      <p:sp>
        <p:nvSpPr>
          <p:cNvPr id="11" name="TextBox 10"/>
          <p:cNvSpPr txBox="1"/>
          <p:nvPr/>
        </p:nvSpPr>
        <p:spPr>
          <a:xfrm>
            <a:off x="1667897" y="3897207"/>
            <a:ext cx="8872504" cy="506292"/>
          </a:xfrm>
          <a:prstGeom prst="rect">
            <a:avLst/>
          </a:prstGeom>
          <a:noFill/>
        </p:spPr>
        <p:txBody>
          <a:bodyPr wrap="square" rtlCol="0">
            <a:spAutoFit/>
          </a:bodyPr>
          <a:lstStyle/>
          <a:p>
            <a:pPr>
              <a:lnSpc>
                <a:spcPct val="150000"/>
              </a:lnSpc>
            </a:pPr>
            <a:endParaRPr lang="en-US" sz="2000" dirty="0">
              <a:latin typeface="Montserrat Light" charset="0"/>
              <a:ea typeface="Montserrat Light" charset="0"/>
              <a:cs typeface="Montserrat Light" charset="0"/>
            </a:endParaRPr>
          </a:p>
        </p:txBody>
      </p:sp>
      <p:pic>
        <p:nvPicPr>
          <p:cNvPr id="8" name="Picture Placeholder 2">
            <a:extLst>
              <a:ext uri="{FF2B5EF4-FFF2-40B4-BE49-F238E27FC236}">
                <a16:creationId xmlns:a16="http://schemas.microsoft.com/office/drawing/2014/main" id="{F4BB38D9-7CD4-4B97-ABBD-D344FA0E1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4927" y="374072"/>
            <a:ext cx="9079497" cy="5064107"/>
          </a:xfrm>
          <a:prstGeom prst="rect">
            <a:avLst/>
          </a:prstGeom>
        </p:spPr>
      </p:pic>
      <p:pic>
        <p:nvPicPr>
          <p:cNvPr id="7" name="Picture Placeholder 2">
            <a:extLst>
              <a:ext uri="{FF2B5EF4-FFF2-40B4-BE49-F238E27FC236}">
                <a16:creationId xmlns:a16="http://schemas.microsoft.com/office/drawing/2014/main" id="{57574A5B-2AE3-483D-9391-8275B76B5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226" y="4298080"/>
            <a:ext cx="10742480" cy="7048166"/>
          </a:xfrm>
          <a:prstGeom prst="rect">
            <a:avLst/>
          </a:prstGeom>
        </p:spPr>
      </p:pic>
      <p:sp>
        <p:nvSpPr>
          <p:cNvPr id="13" name="TextBox 12">
            <a:extLst>
              <a:ext uri="{FF2B5EF4-FFF2-40B4-BE49-F238E27FC236}">
                <a16:creationId xmlns:a16="http://schemas.microsoft.com/office/drawing/2014/main" id="{D66BCC39-4659-4A5F-8343-2C716A19A277}"/>
              </a:ext>
            </a:extLst>
          </p:cNvPr>
          <p:cNvSpPr txBox="1"/>
          <p:nvPr/>
        </p:nvSpPr>
        <p:spPr>
          <a:xfrm>
            <a:off x="14183984" y="5438179"/>
            <a:ext cx="8340720" cy="967957"/>
          </a:xfrm>
          <a:prstGeom prst="rect">
            <a:avLst/>
          </a:prstGeom>
          <a:noFill/>
        </p:spPr>
        <p:txBody>
          <a:bodyPr wrap="square" rtlCol="0">
            <a:spAutoFit/>
          </a:bodyPr>
          <a:lstStyle/>
          <a:p>
            <a:pPr>
              <a:lnSpc>
                <a:spcPct val="150000"/>
              </a:lnSpc>
            </a:pPr>
            <a:r>
              <a:rPr lang="en-US" sz="2000" dirty="0">
                <a:solidFill>
                  <a:schemeClr val="accent1"/>
                </a:solidFill>
                <a:latin typeface="Montserrat Light" charset="0"/>
              </a:rPr>
              <a:t>Prices of the products depend on the shipping cost owned the seller or the buyer</a:t>
            </a:r>
          </a:p>
        </p:txBody>
      </p:sp>
      <p:sp>
        <p:nvSpPr>
          <p:cNvPr id="14" name="TextBox 13">
            <a:extLst>
              <a:ext uri="{FF2B5EF4-FFF2-40B4-BE49-F238E27FC236}">
                <a16:creationId xmlns:a16="http://schemas.microsoft.com/office/drawing/2014/main" id="{572FA7B5-4E0C-49E8-A08A-5D0B4F6F2A68}"/>
              </a:ext>
            </a:extLst>
          </p:cNvPr>
          <p:cNvSpPr txBox="1"/>
          <p:nvPr/>
        </p:nvSpPr>
        <p:spPr>
          <a:xfrm>
            <a:off x="14183984" y="7309865"/>
            <a:ext cx="8872504" cy="1429622"/>
          </a:xfrm>
          <a:prstGeom prst="rect">
            <a:avLst/>
          </a:prstGeom>
          <a:noFill/>
        </p:spPr>
        <p:txBody>
          <a:bodyPr wrap="square" rtlCol="0">
            <a:spAutoFit/>
          </a:bodyPr>
          <a:lstStyle/>
          <a:p>
            <a:pPr>
              <a:lnSpc>
                <a:spcPct val="150000"/>
              </a:lnSpc>
            </a:pPr>
            <a:r>
              <a:rPr lang="en-US" sz="2000" dirty="0">
                <a:solidFill>
                  <a:schemeClr val="accent1"/>
                </a:solidFill>
                <a:latin typeface="Montserrat Light" charset="0"/>
                <a:ea typeface="Montserrat Light" charset="0"/>
                <a:cs typeface="Montserrat Light" charset="0"/>
              </a:rPr>
              <a:t>The dataset contains around 1.5 million training and around 7 million test data having attributes : </a:t>
            </a:r>
            <a:r>
              <a:rPr lang="en-US" sz="2000" i="1" dirty="0">
                <a:solidFill>
                  <a:schemeClr val="accent1"/>
                </a:solidFill>
                <a:latin typeface="medium-content-serif-font"/>
              </a:rPr>
              <a:t>name</a:t>
            </a:r>
            <a:r>
              <a:rPr lang="en-US" sz="2000" dirty="0">
                <a:solidFill>
                  <a:schemeClr val="accent1"/>
                </a:solidFill>
                <a:latin typeface="medium-content-serif-font"/>
              </a:rPr>
              <a:t>, </a:t>
            </a:r>
            <a:r>
              <a:rPr lang="en-US" sz="2000" i="1" dirty="0">
                <a:solidFill>
                  <a:schemeClr val="accent1"/>
                </a:solidFill>
                <a:latin typeface="medium-content-serif-font"/>
              </a:rPr>
              <a:t>item_description, item_condition_id</a:t>
            </a:r>
            <a:r>
              <a:rPr lang="en-US" sz="2000" dirty="0">
                <a:solidFill>
                  <a:schemeClr val="accent1"/>
                </a:solidFill>
                <a:latin typeface="medium-content-serif-font"/>
              </a:rPr>
              <a:t>, </a:t>
            </a:r>
            <a:r>
              <a:rPr lang="en-US" sz="2000" i="1" dirty="0">
                <a:solidFill>
                  <a:schemeClr val="accent1"/>
                </a:solidFill>
                <a:latin typeface="medium-content-serif-font"/>
              </a:rPr>
              <a:t>category_name</a:t>
            </a:r>
            <a:r>
              <a:rPr lang="en-US" sz="2000" dirty="0">
                <a:solidFill>
                  <a:schemeClr val="accent1"/>
                </a:solidFill>
                <a:latin typeface="medium-content-serif-font"/>
              </a:rPr>
              <a:t>, </a:t>
            </a:r>
            <a:r>
              <a:rPr lang="en-US" sz="2000" i="1" dirty="0" err="1">
                <a:solidFill>
                  <a:schemeClr val="accent1"/>
                </a:solidFill>
                <a:latin typeface="medium-content-serif-font"/>
              </a:rPr>
              <a:t>brand_name</a:t>
            </a:r>
            <a:r>
              <a:rPr lang="en-US" sz="2000" dirty="0">
                <a:solidFill>
                  <a:schemeClr val="accent1"/>
                </a:solidFill>
                <a:latin typeface="medium-content-serif-font"/>
              </a:rPr>
              <a:t>, </a:t>
            </a:r>
            <a:r>
              <a:rPr lang="en-US" sz="2000" i="1" dirty="0">
                <a:solidFill>
                  <a:schemeClr val="accent1"/>
                </a:solidFill>
                <a:latin typeface="medium-content-serif-font"/>
              </a:rPr>
              <a:t>shipping. </a:t>
            </a:r>
            <a:endParaRPr lang="en-US" sz="2000" dirty="0">
              <a:solidFill>
                <a:schemeClr val="accent1"/>
              </a:solidFill>
              <a:latin typeface="Montserrat Light" charset="0"/>
              <a:ea typeface="Montserrat Light" charset="0"/>
              <a:cs typeface="Montserrat Light" charset="0"/>
            </a:endParaRPr>
          </a:p>
        </p:txBody>
      </p:sp>
    </p:spTree>
    <p:extLst>
      <p:ext uri="{BB962C8B-B14F-4D97-AF65-F5344CB8AC3E}">
        <p14:creationId xmlns:p14="http://schemas.microsoft.com/office/powerpoint/2010/main" val="151826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74819" y="10067403"/>
            <a:ext cx="10118271" cy="589072"/>
          </a:xfrm>
          <a:prstGeom prst="rect">
            <a:avLst/>
          </a:prstGeom>
          <a:noFill/>
        </p:spPr>
        <p:txBody>
          <a:bodyPr wrap="square" rtlCol="0">
            <a:spAutoFit/>
          </a:bodyPr>
          <a:lstStyle/>
          <a:p>
            <a:pPr algn="just">
              <a:lnSpc>
                <a:spcPct val="150000"/>
              </a:lnSpc>
            </a:pPr>
            <a:r>
              <a:rPr lang="en-US" sz="2400" dirty="0">
                <a:latin typeface="Montserrat Light" charset="0"/>
                <a:ea typeface="Montserrat Light" charset="0"/>
                <a:cs typeface="Montserrat Light" charset="0"/>
              </a:rPr>
              <a:t>We see that the price is not dependent on the item description</a:t>
            </a:r>
          </a:p>
        </p:txBody>
      </p:sp>
      <p:pic>
        <p:nvPicPr>
          <p:cNvPr id="5" name="Picture Placeholder 4">
            <a:extLst>
              <a:ext uri="{FF2B5EF4-FFF2-40B4-BE49-F238E27FC236}">
                <a16:creationId xmlns:a16="http://schemas.microsoft.com/office/drawing/2014/main" id="{16F52D9E-C20D-4191-B63D-D0D5B9D35D9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715" b="13715"/>
          <a:stretch>
            <a:fillRect/>
          </a:stretch>
        </p:blipFill>
        <p:spPr>
          <a:xfrm>
            <a:off x="1651462" y="2111895"/>
            <a:ext cx="13488988" cy="6292850"/>
          </a:xfrm>
        </p:spPr>
      </p:pic>
      <p:sp>
        <p:nvSpPr>
          <p:cNvPr id="9" name="TextBox 8">
            <a:extLst>
              <a:ext uri="{FF2B5EF4-FFF2-40B4-BE49-F238E27FC236}">
                <a16:creationId xmlns:a16="http://schemas.microsoft.com/office/drawing/2014/main" id="{EE6E8FB0-6C29-479D-903C-45A95891E60F}"/>
              </a:ext>
            </a:extLst>
          </p:cNvPr>
          <p:cNvSpPr txBox="1"/>
          <p:nvPr/>
        </p:nvSpPr>
        <p:spPr>
          <a:xfrm>
            <a:off x="2574820" y="8941538"/>
            <a:ext cx="10118271" cy="589072"/>
          </a:xfrm>
          <a:prstGeom prst="rect">
            <a:avLst/>
          </a:prstGeom>
          <a:noFill/>
        </p:spPr>
        <p:txBody>
          <a:bodyPr wrap="square" rtlCol="0">
            <a:spAutoFit/>
          </a:bodyPr>
          <a:lstStyle/>
          <a:p>
            <a:pPr algn="just">
              <a:lnSpc>
                <a:spcPct val="150000"/>
              </a:lnSpc>
            </a:pPr>
            <a:r>
              <a:rPr lang="en-US" sz="2400" dirty="0">
                <a:solidFill>
                  <a:schemeClr val="accent1"/>
                </a:solidFill>
                <a:latin typeface="Montserrat Light" charset="0"/>
                <a:ea typeface="Montserrat Light" charset="0"/>
                <a:cs typeface="Montserrat Light" charset="0"/>
              </a:rPr>
              <a:t>Price based on the length of item description</a:t>
            </a:r>
          </a:p>
        </p:txBody>
      </p:sp>
      <p:pic>
        <p:nvPicPr>
          <p:cNvPr id="10" name="Picture Placeholder 4">
            <a:extLst>
              <a:ext uri="{FF2B5EF4-FFF2-40B4-BE49-F238E27FC236}">
                <a16:creationId xmlns:a16="http://schemas.microsoft.com/office/drawing/2014/main" id="{DF94988B-6D39-4660-B0FA-F70A13E78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9252" y="8554882"/>
            <a:ext cx="8390014" cy="4848378"/>
          </a:xfrm>
          <a:prstGeom prst="rect">
            <a:avLst/>
          </a:prstGeom>
        </p:spPr>
      </p:pic>
    </p:spTree>
    <p:extLst>
      <p:ext uri="{BB962C8B-B14F-4D97-AF65-F5344CB8AC3E}">
        <p14:creationId xmlns:p14="http://schemas.microsoft.com/office/powerpoint/2010/main" val="78109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04313" y="10599263"/>
            <a:ext cx="14860619" cy="1754326"/>
          </a:xfrm>
          <a:prstGeom prst="rect">
            <a:avLst/>
          </a:prstGeom>
          <a:noFill/>
        </p:spPr>
        <p:txBody>
          <a:bodyPr wrap="square" rtlCol="0">
            <a:spAutoFit/>
          </a:bodyPr>
          <a:lstStyle/>
          <a:p>
            <a:pPr defTabSz="914400">
              <a:lnSpc>
                <a:spcPct val="90000"/>
              </a:lnSpc>
              <a:spcBef>
                <a:spcPct val="0"/>
              </a:spcBef>
              <a:spcAft>
                <a:spcPts val="600"/>
              </a:spcAft>
            </a:pPr>
            <a:r>
              <a:rPr lang="en-US" sz="6000" b="1" spc="600" dirty="0">
                <a:solidFill>
                  <a:schemeClr val="accent1"/>
                </a:solidFill>
              </a:rPr>
              <a:t>Splitting the main category column into sub categories</a:t>
            </a:r>
          </a:p>
        </p:txBody>
      </p:sp>
      <p:pic>
        <p:nvPicPr>
          <p:cNvPr id="7" name="Picture Placeholder 2">
            <a:extLst>
              <a:ext uri="{FF2B5EF4-FFF2-40B4-BE49-F238E27FC236}">
                <a16:creationId xmlns:a16="http://schemas.microsoft.com/office/drawing/2014/main" id="{C2F9F53C-07DA-43CA-9E42-29C6E37F6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313" y="3431957"/>
            <a:ext cx="17969023" cy="6253219"/>
          </a:xfrm>
          <a:prstGeom prst="rect">
            <a:avLst/>
          </a:prstGeom>
        </p:spPr>
      </p:pic>
    </p:spTree>
    <p:extLst>
      <p:ext uri="{BB962C8B-B14F-4D97-AF65-F5344CB8AC3E}">
        <p14:creationId xmlns:p14="http://schemas.microsoft.com/office/powerpoint/2010/main" val="90539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0A7918BF-88D5-4F90-AD23-7099819B17F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63748" y="6416599"/>
            <a:ext cx="8614912" cy="5538158"/>
          </a:xfrm>
        </p:spPr>
      </p:pic>
      <p:sp>
        <p:nvSpPr>
          <p:cNvPr id="9" name="TextBox 8"/>
          <p:cNvSpPr txBox="1"/>
          <p:nvPr/>
        </p:nvSpPr>
        <p:spPr>
          <a:xfrm>
            <a:off x="1188035" y="1971946"/>
            <a:ext cx="10591800" cy="1754326"/>
          </a:xfrm>
          <a:prstGeom prst="rect">
            <a:avLst/>
          </a:prstGeom>
          <a:noFill/>
        </p:spPr>
        <p:txBody>
          <a:bodyPr wrap="square" rtlCol="0">
            <a:spAutoFit/>
          </a:bodyPr>
          <a:lstStyle/>
          <a:p>
            <a:pPr defTabSz="914400">
              <a:lnSpc>
                <a:spcPct val="90000"/>
              </a:lnSpc>
              <a:spcBef>
                <a:spcPct val="0"/>
              </a:spcBef>
              <a:spcAft>
                <a:spcPts val="600"/>
              </a:spcAft>
            </a:pPr>
            <a:r>
              <a:rPr lang="en-US" sz="6000" b="1" spc="600" dirty="0">
                <a:solidFill>
                  <a:schemeClr val="accent1"/>
                </a:solidFill>
              </a:rPr>
              <a:t>Number of products In each category</a:t>
            </a:r>
          </a:p>
        </p:txBody>
      </p:sp>
      <p:pic>
        <p:nvPicPr>
          <p:cNvPr id="7" name="Picture Placeholder 2">
            <a:extLst>
              <a:ext uri="{FF2B5EF4-FFF2-40B4-BE49-F238E27FC236}">
                <a16:creationId xmlns:a16="http://schemas.microsoft.com/office/drawing/2014/main" id="{C2F9F53C-07DA-43CA-9E42-29C6E37F6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4094" y="865754"/>
            <a:ext cx="8614912" cy="5538157"/>
          </a:xfrm>
          <a:prstGeom prst="rect">
            <a:avLst/>
          </a:prstGeom>
        </p:spPr>
      </p:pic>
      <p:pic>
        <p:nvPicPr>
          <p:cNvPr id="23" name="Picture Placeholder 2">
            <a:extLst>
              <a:ext uri="{FF2B5EF4-FFF2-40B4-BE49-F238E27FC236}">
                <a16:creationId xmlns:a16="http://schemas.microsoft.com/office/drawing/2014/main" id="{1677D4D5-E977-4945-ABCA-F0B87EFD07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4094" y="8677469"/>
            <a:ext cx="10349808" cy="2692042"/>
          </a:xfrm>
          <a:prstGeom prst="rect">
            <a:avLst/>
          </a:prstGeom>
        </p:spPr>
      </p:pic>
    </p:spTree>
    <p:extLst>
      <p:ext uri="{BB962C8B-B14F-4D97-AF65-F5344CB8AC3E}">
        <p14:creationId xmlns:p14="http://schemas.microsoft.com/office/powerpoint/2010/main" val="41592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697711" y="11532111"/>
            <a:ext cx="10982227" cy="646331"/>
          </a:xfrm>
          <a:prstGeom prst="rect">
            <a:avLst/>
          </a:prstGeom>
          <a:noFill/>
        </p:spPr>
        <p:txBody>
          <a:bodyPr wrap="square" rtlCol="0">
            <a:spAutoFit/>
          </a:bodyPr>
          <a:lstStyle/>
          <a:p>
            <a:pPr defTabSz="914400">
              <a:lnSpc>
                <a:spcPct val="90000"/>
              </a:lnSpc>
              <a:spcBef>
                <a:spcPct val="0"/>
              </a:spcBef>
              <a:spcAft>
                <a:spcPts val="600"/>
              </a:spcAft>
            </a:pPr>
            <a:r>
              <a:rPr lang="en-US" sz="4000" b="1" spc="600">
                <a:solidFill>
                  <a:schemeClr val="accent1"/>
                </a:solidFill>
              </a:rPr>
              <a:t>Price of products In each category</a:t>
            </a:r>
            <a:endParaRPr lang="en-US" sz="4000" b="1" spc="600" dirty="0">
              <a:solidFill>
                <a:schemeClr val="accent1"/>
              </a:solidFill>
            </a:endParaRPr>
          </a:p>
        </p:txBody>
      </p:sp>
      <p:pic>
        <p:nvPicPr>
          <p:cNvPr id="7" name="Picture Placeholder 2">
            <a:extLst>
              <a:ext uri="{FF2B5EF4-FFF2-40B4-BE49-F238E27FC236}">
                <a16:creationId xmlns:a16="http://schemas.microsoft.com/office/drawing/2014/main" id="{C2F9F53C-07DA-43CA-9E42-29C6E37F6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162" y="1537558"/>
            <a:ext cx="15031326" cy="9662996"/>
          </a:xfrm>
          <a:prstGeom prst="rect">
            <a:avLst/>
          </a:prstGeom>
        </p:spPr>
      </p:pic>
    </p:spTree>
    <p:extLst>
      <p:ext uri="{BB962C8B-B14F-4D97-AF65-F5344CB8AC3E}">
        <p14:creationId xmlns:p14="http://schemas.microsoft.com/office/powerpoint/2010/main" val="3921571670"/>
      </p:ext>
    </p:extLst>
  </p:cSld>
  <p:clrMapOvr>
    <a:masterClrMapping/>
  </p:clrMapOvr>
</p:sld>
</file>

<file path=ppt/theme/theme1.xml><?xml version="1.0" encoding="utf-8"?>
<a:theme xmlns:a="http://schemas.openxmlformats.org/drawingml/2006/main" name="Default Theme">
  <a:themeElements>
    <a:clrScheme name="Air Light 2">
      <a:dk1>
        <a:srgbClr val="7F7F7F"/>
      </a:dk1>
      <a:lt1>
        <a:srgbClr val="FFFFFF"/>
      </a:lt1>
      <a:dk2>
        <a:srgbClr val="000000"/>
      </a:dk2>
      <a:lt2>
        <a:srgbClr val="FFFFFF"/>
      </a:lt2>
      <a:accent1>
        <a:srgbClr val="000000"/>
      </a:accent1>
      <a:accent2>
        <a:srgbClr val="D6AE7E"/>
      </a:accent2>
      <a:accent3>
        <a:srgbClr val="545557"/>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32521</TotalTime>
  <Words>842</Words>
  <Application>Microsoft Office PowerPoint</Application>
  <PresentationFormat>Custom</PresentationFormat>
  <Paragraphs>77</Paragraphs>
  <Slides>21</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 Light</vt:lpstr>
      <vt:lpstr>Gill Sans</vt:lpstr>
      <vt:lpstr>Lato Light</vt:lpstr>
      <vt:lpstr>medium-content-serif-font</vt:lpstr>
      <vt:lpstr>Montserrat</vt:lpstr>
      <vt:lpstr>Montserrat Hairline</vt:lpstr>
      <vt:lpstr>Montserrat Light</vt:lpstr>
      <vt:lpstr>Montserrat Semi</vt:lpstr>
      <vt:lpstr>Playfair Display SC</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Awesome PPT</Manager>
  <Company>Awesome PPT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Slidedizer Presentation</dc:title>
  <dc:subject>Awesome PPT</dc:subject>
  <dc:creator>Slidedizer Co.</dc:creator>
  <cp:keywords>Awesome PPT</cp:keywords>
  <dc:description>Awesome PPT</dc:description>
  <cp:lastModifiedBy>Foram Javia</cp:lastModifiedBy>
  <cp:revision>6325</cp:revision>
  <dcterms:created xsi:type="dcterms:W3CDTF">2014-11-12T21:47:38Z</dcterms:created>
  <dcterms:modified xsi:type="dcterms:W3CDTF">2018-12-13T20:23:03Z</dcterms:modified>
  <cp:category>Awesome PPT</cp:category>
</cp:coreProperties>
</file>