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ukta Light" panose="020B0604020202020204" charset="0"/>
      <p:regular r:id="rId12"/>
    </p:embeddedFont>
    <p:embeddedFont>
      <p:font typeface="Prompt Medium" panose="00000600000000000000" pitchFamily="2" charset="-3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picpedia.org/medical/d/diabetes.htm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pixabay.com/de/pfeil-recht-lila-hinweis-form-2589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amma.app/?utm_source=made-with-gamm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pfeil-recht-lila-hinweis-form-25894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s://gamma.app/?utm_source=made-with-gamm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63243" y="776831"/>
            <a:ext cx="1328400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1"/>
              </a:lnSpc>
            </a:pPr>
            <a:r>
              <a:rPr lang="en-US" sz="6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rompt Medium"/>
                <a:ea typeface="Prompt Medium"/>
                <a:cs typeface="Prompt Medium"/>
                <a:sym typeface="Prompt Medium"/>
              </a:rPr>
              <a:t>Predicting Diabetes with Classification 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A0532-526D-17D7-0818-1C15AF19118B}"/>
              </a:ext>
            </a:extLst>
          </p:cNvPr>
          <p:cNvSpPr txBox="1"/>
          <p:nvPr/>
        </p:nvSpPr>
        <p:spPr>
          <a:xfrm>
            <a:off x="10820400" y="5574188"/>
            <a:ext cx="7467600" cy="428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000250" algn="l"/>
                <a:tab pos="205740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18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sz="2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Archy Mittal </a:t>
            </a:r>
            <a:r>
              <a:rPr lang="en-US" sz="2400" b="1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(202401100400046)</a:t>
            </a:r>
            <a:endParaRPr lang="en-IN" sz="2400" dirty="0">
              <a:solidFill>
                <a:schemeClr val="bg2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000250" algn="l"/>
                <a:tab pos="205740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Ashutosh Kumar Gupta </a:t>
            </a:r>
            <a:r>
              <a:rPr lang="en-US" sz="2400" b="1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(202401100400058)</a:t>
            </a:r>
            <a:endParaRPr lang="en-IN" sz="2400" dirty="0">
              <a:solidFill>
                <a:schemeClr val="bg2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000250" algn="l"/>
                <a:tab pos="205740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~Avesh (</a:t>
            </a:r>
            <a:r>
              <a:rPr lang="en-US" sz="2400" b="1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202401100400060)</a:t>
            </a:r>
            <a:endParaRPr lang="en-IN" sz="2400" dirty="0">
              <a:solidFill>
                <a:schemeClr val="bg2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000250" algn="l"/>
                <a:tab pos="205740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~Ayush Kumar </a:t>
            </a:r>
            <a:r>
              <a:rPr lang="en-US" sz="2400" b="1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(202401100400064)</a:t>
            </a:r>
            <a:endParaRPr lang="en-IN" sz="2400" dirty="0">
              <a:solidFill>
                <a:schemeClr val="bg2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tabLst>
                <a:tab pos="815340" algn="l"/>
                <a:tab pos="1272540" algn="l"/>
                <a:tab pos="1729740" algn="l"/>
                <a:tab pos="2000250" algn="l"/>
                <a:tab pos="205740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24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~Abhay Pratap Singh </a:t>
            </a:r>
            <a:r>
              <a:rPr lang="en-US" sz="2400" b="1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(202401100400005)</a:t>
            </a:r>
            <a:endParaRPr lang="en-IN" sz="2400" dirty="0">
              <a:solidFill>
                <a:schemeClr val="bg2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1234BC-741C-F0EF-FC7D-8EE28655B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0600" y="2697245"/>
            <a:ext cx="9144000" cy="68129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2B0F499-6123-62B5-330B-5C374885F358}"/>
              </a:ext>
            </a:extLst>
          </p:cNvPr>
          <p:cNvSpPr txBox="1"/>
          <p:nvPr/>
        </p:nvSpPr>
        <p:spPr>
          <a:xfrm>
            <a:off x="990600" y="10062313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www.picpedia.org/medical/d/diabete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sa/3.0/"/>
              </a:rPr>
              <a:t>CC BY-SA</a:t>
            </a:r>
            <a:endParaRPr lang="en-IN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0C23">
                <a:alpha val="90196"/>
              </a:srgbClr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80046" y="905767"/>
            <a:ext cx="9269909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0597" y="3260345"/>
            <a:ext cx="18288000" cy="1053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3287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•This project aims to predict the likelihood of diabetes in patients using machine learning.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597" y="4642217"/>
            <a:ext cx="17021676" cy="1006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sz="3187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•We use a dataset with various health measurements to train a Logistic Regression model.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0597" y="6114051"/>
            <a:ext cx="14889956" cy="529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3287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Steps include data cleaning, exploration, model building, and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C050A0-9820-BF18-212F-17CAA13232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6067753" y="9503313"/>
            <a:ext cx="2438400" cy="869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229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0C23">
                <a:alpha val="90196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44330" y="776806"/>
            <a:ext cx="685800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Dataset Description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1110" y="2647947"/>
            <a:ext cx="18288000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8"/>
              </a:lnSpc>
              <a:spcBef>
                <a:spcPct val="0"/>
              </a:spcBef>
            </a:pPr>
            <a:r>
              <a:rPr lang="en-US" sz="3287" b="1" dirty="0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C599F-4A49-6A32-7CBA-ECB4434FA546}"/>
              </a:ext>
            </a:extLst>
          </p:cNvPr>
          <p:cNvSpPr txBox="1"/>
          <p:nvPr/>
        </p:nvSpPr>
        <p:spPr>
          <a:xfrm>
            <a:off x="751241" y="2647947"/>
            <a:ext cx="168578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Contains borrower details like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credit score, income, loan amount, loan term,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repayment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Includes both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numerica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categorical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target variable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is binary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: 1 (defaulted) or 0 (not defaulted).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Preprocessing includes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on</a:t>
            </a:r>
            <a:r>
              <a:rPr lang="en-US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e-hot </a:t>
            </a:r>
            <a:r>
              <a:rPr lang="en-US" altLang="en-US" sz="32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encodingi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feature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Used to train a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machine learning model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for predicting loan default.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0C23">
                <a:alpha val="90196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20998" y="1000125"/>
            <a:ext cx="8742754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Exploratory Data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0998" y="2427806"/>
            <a:ext cx="13514338" cy="402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81"/>
              </a:lnSpc>
            </a:pPr>
            <a:r>
              <a:rPr lang="en-US" sz="3636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Displayed first and last 5 rows of the dataset.</a:t>
            </a:r>
          </a:p>
          <a:p>
            <a:pPr algn="l">
              <a:lnSpc>
                <a:spcPts val="8181"/>
              </a:lnSpc>
            </a:pPr>
            <a:r>
              <a:rPr lang="en-US" sz="3636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Summary statistics calculated using describe().</a:t>
            </a:r>
          </a:p>
          <a:p>
            <a:pPr algn="l">
              <a:lnSpc>
                <a:spcPts val="8181"/>
              </a:lnSpc>
            </a:pPr>
            <a:r>
              <a:rPr lang="en-US" sz="3636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Countplot of Outcome variable showed class distribution.</a:t>
            </a:r>
          </a:p>
          <a:p>
            <a:pPr algn="l">
              <a:lnSpc>
                <a:spcPts val="8181"/>
              </a:lnSpc>
            </a:pPr>
            <a:r>
              <a:rPr lang="en-US" sz="3636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Correlation heatmap revealed feature relationships.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6669" y="-20894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0C23">
                <a:alpha val="90196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605261" y="1254742"/>
            <a:ext cx="9673533" cy="8790823"/>
          </a:xfrm>
          <a:custGeom>
            <a:avLst/>
            <a:gdLst/>
            <a:ahLst/>
            <a:cxnLst/>
            <a:rect l="l" t="t" r="r" b="b"/>
            <a:pathLst>
              <a:path w="9673533" h="8790823">
                <a:moveTo>
                  <a:pt x="0" y="0"/>
                </a:moveTo>
                <a:lnTo>
                  <a:pt x="9673533" y="0"/>
                </a:lnTo>
                <a:lnTo>
                  <a:pt x="9673533" y="8790823"/>
                </a:lnTo>
                <a:lnTo>
                  <a:pt x="0" y="8790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5261" y="264206"/>
            <a:ext cx="10566201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5375" b="1" dirty="0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Correlation heatmap</a:t>
            </a:r>
          </a:p>
          <a:p>
            <a:pPr algn="l">
              <a:lnSpc>
                <a:spcPts val="6749"/>
              </a:lnSpc>
            </a:pPr>
            <a:endParaRPr lang="en-US" sz="5375" b="1" dirty="0">
              <a:solidFill>
                <a:srgbClr val="C6BFEE"/>
              </a:solidFill>
              <a:latin typeface="Prompt Medium"/>
              <a:ea typeface="Prompt Medium"/>
              <a:cs typeface="Prompt Medium"/>
              <a:sym typeface="Prompt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95630" y="2878809"/>
            <a:ext cx="7648495" cy="4012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0"/>
              </a:lnSpc>
            </a:pPr>
            <a:r>
              <a:rPr lang="en-US" sz="3401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Summary statistics calculated using describe().</a:t>
            </a:r>
          </a:p>
          <a:p>
            <a:pPr algn="l">
              <a:lnSpc>
                <a:spcPts val="5340"/>
              </a:lnSpc>
            </a:pPr>
            <a:r>
              <a:rPr lang="en-US" sz="3401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Countplot of Outcome variable showed class distribution.</a:t>
            </a:r>
          </a:p>
          <a:p>
            <a:pPr algn="l">
              <a:lnSpc>
                <a:spcPts val="5340"/>
              </a:lnSpc>
            </a:pPr>
            <a:r>
              <a:rPr lang="en-US" sz="3401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Correlation heatmap revealed feature relationships.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0C23">
                <a:alpha val="90196"/>
              </a:srgbClr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2844970"/>
            <a:ext cx="9177755" cy="7086876"/>
          </a:xfrm>
          <a:custGeom>
            <a:avLst/>
            <a:gdLst/>
            <a:ahLst/>
            <a:cxnLst/>
            <a:rect l="l" t="t" r="r" b="b"/>
            <a:pathLst>
              <a:path w="9177755" h="7086876">
                <a:moveTo>
                  <a:pt x="0" y="0"/>
                </a:moveTo>
                <a:lnTo>
                  <a:pt x="9177755" y="0"/>
                </a:lnTo>
                <a:lnTo>
                  <a:pt x="9177755" y="7086876"/>
                </a:lnTo>
                <a:lnTo>
                  <a:pt x="0" y="7086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25" b="-32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90341" y="785420"/>
            <a:ext cx="9016115" cy="2533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5"/>
              </a:lnSpc>
            </a:pPr>
            <a:r>
              <a:rPr lang="en-US" sz="5375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Confusion Matrix Visualization</a:t>
            </a:r>
          </a:p>
          <a:p>
            <a:pPr algn="l">
              <a:lnSpc>
                <a:spcPts val="6749"/>
              </a:lnSpc>
            </a:pPr>
            <a:endParaRPr lang="en-US" sz="5375" b="1">
              <a:solidFill>
                <a:srgbClr val="C6BFEE"/>
              </a:solidFill>
              <a:latin typeface="Prompt Medium"/>
              <a:ea typeface="Prompt Medium"/>
              <a:cs typeface="Prompt Medium"/>
              <a:sym typeface="Prompt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10728" y="3311230"/>
            <a:ext cx="7220697" cy="520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68"/>
              </a:lnSpc>
            </a:pPr>
            <a:r>
              <a:rPr lang="en-US" sz="3595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Evaluated using accuracy_score and confusion_matrix.</a:t>
            </a:r>
          </a:p>
          <a:p>
            <a:pPr algn="l">
              <a:lnSpc>
                <a:spcPts val="5968"/>
              </a:lnSpc>
            </a:pPr>
            <a:r>
              <a:rPr lang="en-US" sz="3595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Plotted confusion matrix using ConfusionMatrixDisplay.</a:t>
            </a:r>
          </a:p>
          <a:p>
            <a:pPr algn="l">
              <a:lnSpc>
                <a:spcPts val="5968"/>
              </a:lnSpc>
            </a:pPr>
            <a:r>
              <a:rPr lang="en-US" sz="3595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- Gave insights into model's performance on test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2458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33800" y="2347612"/>
            <a:ext cx="9362258" cy="7596488"/>
          </a:xfrm>
          <a:custGeom>
            <a:avLst/>
            <a:gdLst/>
            <a:ahLst/>
            <a:cxnLst/>
            <a:rect l="l" t="t" r="r" b="b"/>
            <a:pathLst>
              <a:path w="9362258" h="7596488">
                <a:moveTo>
                  <a:pt x="0" y="0"/>
                </a:moveTo>
                <a:lnTo>
                  <a:pt x="9362258" y="0"/>
                </a:lnTo>
                <a:lnTo>
                  <a:pt x="9362258" y="7596489"/>
                </a:lnTo>
                <a:lnTo>
                  <a:pt x="0" y="75964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81400" y="495300"/>
            <a:ext cx="8872188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47"/>
              </a:lnSpc>
              <a:spcBef>
                <a:spcPct val="0"/>
              </a:spcBef>
            </a:pPr>
            <a:r>
              <a:rPr lang="en-US" sz="4975" b="1" dirty="0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sz="4975" b="1" dirty="0" err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Countplot</a:t>
            </a:r>
            <a:r>
              <a:rPr lang="en-US" sz="4975" b="1" dirty="0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 of target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6F194-0188-80DE-FB74-AB0EA3A8E3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067753" y="9503313"/>
            <a:ext cx="2438400" cy="869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368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77920" y="1000125"/>
            <a:ext cx="5640139" cy="83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9"/>
              </a:lnSpc>
              <a:spcBef>
                <a:spcPct val="0"/>
              </a:spcBef>
            </a:pPr>
            <a:r>
              <a:rPr lang="en-US" sz="53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Model Evaluation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76400" y="3238500"/>
            <a:ext cx="16192500" cy="2597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82"/>
              </a:lnSpc>
            </a:pPr>
            <a:r>
              <a:rPr lang="en-US" sz="42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Evaluated using </a:t>
            </a:r>
            <a:r>
              <a:rPr lang="en-US" sz="4275" b="1" dirty="0" err="1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accuracy_score</a:t>
            </a:r>
            <a:r>
              <a:rPr lang="en-US" sz="42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 and </a:t>
            </a:r>
            <a:r>
              <a:rPr lang="en-US" sz="4275" b="1" dirty="0" err="1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confusion_matrix</a:t>
            </a:r>
            <a:r>
              <a:rPr lang="en-US" sz="42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</a:p>
          <a:p>
            <a:pPr algn="l">
              <a:lnSpc>
                <a:spcPts val="6882"/>
              </a:lnSpc>
            </a:pPr>
            <a:r>
              <a:rPr lang="en-US" sz="42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Plotted confusion matrix using </a:t>
            </a:r>
            <a:r>
              <a:rPr lang="en-US" sz="4275" b="1" dirty="0" err="1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ConfusionMatrixDisplay</a:t>
            </a:r>
            <a:r>
              <a:rPr lang="en-US" sz="42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.</a:t>
            </a:r>
          </a:p>
          <a:p>
            <a:pPr algn="l">
              <a:lnSpc>
                <a:spcPts val="6882"/>
              </a:lnSpc>
            </a:pPr>
            <a:r>
              <a:rPr lang="en-US" sz="42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•- Gave insights into model's performance on test data.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948449"/>
            <a:ext cx="7329488" cy="838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9"/>
              </a:lnSpc>
              <a:spcBef>
                <a:spcPct val="0"/>
              </a:spcBef>
            </a:pPr>
            <a:r>
              <a:rPr lang="en-US" sz="5375" b="1" dirty="0">
                <a:solidFill>
                  <a:srgbClr val="FFFFFF"/>
                </a:solidFill>
                <a:latin typeface="Prompt Medium"/>
                <a:ea typeface="Prompt Medium"/>
                <a:cs typeface="Prompt Medium"/>
                <a:sym typeface="Prompt Medium"/>
              </a:rPr>
              <a:t>Model Accuracy : 75%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0C23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38046" y="881955"/>
            <a:ext cx="9269909" cy="174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5374" b="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Key Takeaways and Next Steps</a:t>
            </a:r>
          </a:p>
        </p:txBody>
      </p:sp>
      <p:sp>
        <p:nvSpPr>
          <p:cNvPr id="7" name="Freeform 7" descr="preencoded.png"/>
          <p:cNvSpPr/>
          <p:nvPr/>
        </p:nvSpPr>
        <p:spPr>
          <a:xfrm>
            <a:off x="7938046" y="3087886"/>
            <a:ext cx="1543050" cy="1851571"/>
          </a:xfrm>
          <a:custGeom>
            <a:avLst/>
            <a:gdLst/>
            <a:ahLst/>
            <a:cxnLst/>
            <a:rect l="l" t="t" r="r" b="b"/>
            <a:pathLst>
              <a:path w="1543050" h="1851571">
                <a:moveTo>
                  <a:pt x="0" y="0"/>
                </a:moveTo>
                <a:lnTo>
                  <a:pt x="1543050" y="0"/>
                </a:lnTo>
                <a:lnTo>
                  <a:pt x="1543050" y="1851571"/>
                </a:lnTo>
                <a:lnTo>
                  <a:pt x="0" y="18515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0" r="-10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43951" y="3257394"/>
            <a:ext cx="4217342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Build and Validate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43951" y="3914924"/>
            <a:ext cx="7264004" cy="58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Complete training, tuning, and validation phases.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7938046" y="4939456"/>
            <a:ext cx="1543050" cy="2218432"/>
          </a:xfrm>
          <a:custGeom>
            <a:avLst/>
            <a:gdLst/>
            <a:ahLst/>
            <a:cxnLst/>
            <a:rect l="l" t="t" r="r" b="b"/>
            <a:pathLst>
              <a:path w="1543050" h="2218432">
                <a:moveTo>
                  <a:pt x="0" y="0"/>
                </a:moveTo>
                <a:lnTo>
                  <a:pt x="1543050" y="0"/>
                </a:lnTo>
                <a:lnTo>
                  <a:pt x="1543050" y="2218433"/>
                </a:lnTo>
                <a:lnTo>
                  <a:pt x="0" y="2218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0" b="-2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943951" y="4959027"/>
            <a:ext cx="4113460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Deploy Predictive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43951" y="5766495"/>
            <a:ext cx="7264004" cy="1082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Integrate into healthcare systems for proactive diabetic care.</a:t>
            </a:r>
          </a:p>
        </p:txBody>
      </p:sp>
      <p:sp>
        <p:nvSpPr>
          <p:cNvPr id="13" name="Freeform 13" descr="preencoded.png"/>
          <p:cNvSpPr/>
          <p:nvPr/>
        </p:nvSpPr>
        <p:spPr>
          <a:xfrm>
            <a:off x="7938046" y="7157889"/>
            <a:ext cx="1543050" cy="2218432"/>
          </a:xfrm>
          <a:custGeom>
            <a:avLst/>
            <a:gdLst/>
            <a:ahLst/>
            <a:cxnLst/>
            <a:rect l="l" t="t" r="r" b="b"/>
            <a:pathLst>
              <a:path w="1543050" h="2218432">
                <a:moveTo>
                  <a:pt x="0" y="0"/>
                </a:moveTo>
                <a:lnTo>
                  <a:pt x="1543050" y="0"/>
                </a:lnTo>
                <a:lnTo>
                  <a:pt x="1543050" y="2218432"/>
                </a:lnTo>
                <a:lnTo>
                  <a:pt x="0" y="22184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0" b="-20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943951" y="7240935"/>
            <a:ext cx="4871591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Enhance with Real-Time Data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43951" y="7984926"/>
            <a:ext cx="7264004" cy="1082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Incorporate continuous health monitoring for improved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363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Prompt Medium</vt:lpstr>
      <vt:lpstr>Mukta Light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Predicting-Diabetes-with-Classification-Models.pptx</dc:title>
  <dc:creator>Ayush</dc:creator>
  <cp:lastModifiedBy>Ayush Kumar</cp:lastModifiedBy>
  <cp:revision>2</cp:revision>
  <dcterms:created xsi:type="dcterms:W3CDTF">2006-08-16T00:00:00Z</dcterms:created>
  <dcterms:modified xsi:type="dcterms:W3CDTF">2025-05-27T09:57:48Z</dcterms:modified>
  <dc:identifier>DAGooDzSva8</dc:identifier>
</cp:coreProperties>
</file>