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256" r:id="rId2"/>
    <p:sldId id="529" r:id="rId3"/>
    <p:sldId id="508" r:id="rId4"/>
    <p:sldId id="530" r:id="rId5"/>
    <p:sldId id="531" r:id="rId6"/>
    <p:sldId id="532" r:id="rId7"/>
    <p:sldId id="534" r:id="rId8"/>
    <p:sldId id="535" r:id="rId9"/>
    <p:sldId id="536" r:id="rId10"/>
    <p:sldId id="537" r:id="rId11"/>
    <p:sldId id="538" r:id="rId12"/>
    <p:sldId id="516" r:id="rId13"/>
    <p:sldId id="539" r:id="rId14"/>
    <p:sldId id="522" r:id="rId15"/>
    <p:sldId id="546" r:id="rId16"/>
    <p:sldId id="547" r:id="rId17"/>
    <p:sldId id="549" r:id="rId18"/>
    <p:sldId id="540" r:id="rId19"/>
    <p:sldId id="542" r:id="rId20"/>
    <p:sldId id="543" r:id="rId21"/>
    <p:sldId id="541" r:id="rId22"/>
    <p:sldId id="544" r:id="rId23"/>
    <p:sldId id="545" r:id="rId24"/>
    <p:sldId id="507" r:id="rId25"/>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kohli" initials="n" lastIdx="9" clrIdx="0"/>
  <p:cmAuthor id="1" name="skamboj" initials="s"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80"/>
    <a:srgbClr val="4B0082"/>
    <a:srgbClr val="4B001E"/>
    <a:srgbClr val="CC99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40" autoAdjust="0"/>
    <p:restoredTop sz="94660" autoAdjust="0"/>
  </p:normalViewPr>
  <p:slideViewPr>
    <p:cSldViewPr>
      <p:cViewPr varScale="1">
        <p:scale>
          <a:sx n="55" d="100"/>
          <a:sy n="55" d="100"/>
        </p:scale>
        <p:origin x="2478" y="72"/>
      </p:cViewPr>
      <p:guideLst>
        <p:guide orient="horz" pos="2880"/>
        <p:guide pos="2160"/>
      </p:guideLst>
    </p:cSldViewPr>
  </p:slideViewPr>
  <p:outlineViewPr>
    <p:cViewPr>
      <p:scale>
        <a:sx n="33" d="100"/>
        <a:sy n="33" d="100"/>
      </p:scale>
      <p:origin x="0" y="8232"/>
    </p:cViewPr>
  </p:outlineViewPr>
  <p:notesTextViewPr>
    <p:cViewPr>
      <p:scale>
        <a:sx n="100" d="100"/>
        <a:sy n="100" d="100"/>
      </p:scale>
      <p:origin x="0" y="0"/>
    </p:cViewPr>
  </p:notesTextViewPr>
  <p:sorterViewPr>
    <p:cViewPr>
      <p:scale>
        <a:sx n="42" d="100"/>
        <a:sy n="42" d="100"/>
      </p:scale>
      <p:origin x="0" y="0"/>
    </p:cViewPr>
  </p:sorterViewPr>
  <p:notesViewPr>
    <p:cSldViewPr>
      <p:cViewPr varScale="1">
        <p:scale>
          <a:sx n="52" d="100"/>
          <a:sy n="52" d="100"/>
        </p:scale>
        <p:origin x="-289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E70457-C0BA-45FF-8161-E15C5E401C68}" type="datetimeFigureOut">
              <a:rPr lang="en-US" smtClean="0"/>
              <a:pPr/>
              <a:t>9/12/2018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5FAE2D-9FEB-4DE9-8706-5E7349B5294F}"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B73E83-0BBF-46CC-9515-E296F2E29174}" type="datetimeFigureOut">
              <a:rPr lang="en-US" smtClean="0"/>
              <a:pPr/>
              <a:t>9/12/2018</a:t>
            </a:fld>
            <a:endParaRPr lang="en-US" dirty="0"/>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715DC1-A572-4EA1-8F9A-8203D732B821}"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6" name="Picture 15" descr="KPMG_white logo_cover 1_2_3"/>
          <p:cNvPicPr/>
          <p:nvPr userDrawn="1"/>
        </p:nvPicPr>
        <p:blipFill>
          <a:blip r:embed="rId2" cstate="email">
            <a:extLst>
              <a:ext uri="{28A0092B-C50C-407E-A947-70E740481C1C}">
                <a14:useLocalDpi xmlns:a14="http://schemas.microsoft.com/office/drawing/2010/main"/>
              </a:ext>
            </a:extLst>
          </a:blip>
          <a:srcRect r="6418"/>
          <a:stretch>
            <a:fillRect/>
          </a:stretch>
        </p:blipFill>
        <p:spPr bwMode="auto">
          <a:xfrm>
            <a:off x="304802" y="288891"/>
            <a:ext cx="1769331" cy="644056"/>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1066801"/>
            <a:ext cx="6172200" cy="71014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Placeholder 50"/>
          <p:cNvSpPr>
            <a:spLocks noGrp="1"/>
          </p:cNvSpPr>
          <p:nvPr>
            <p:ph type="title"/>
          </p:nvPr>
        </p:nvSpPr>
        <p:spPr>
          <a:xfrm>
            <a:off x="1790700" y="61916"/>
            <a:ext cx="5067300" cy="471487"/>
          </a:xfrm>
          <a:prstGeom prst="rect">
            <a:avLst/>
          </a:prstGeom>
        </p:spPr>
        <p:txBody>
          <a:bodyPr vert="horz" lIns="91440" tIns="45720" rIns="91440" bIns="45720" rtlCol="0" anchor="ctr">
            <a:normAutofit/>
          </a:bodyPr>
          <a:lstStyle>
            <a:lvl1pPr>
              <a:defRPr>
                <a:latin typeface="Candara" pitchFamily="34" charset="0"/>
              </a:defRPr>
            </a:lvl1pPr>
          </a:lstStyle>
          <a:p>
            <a:r>
              <a:rPr lang="en-US" dirty="0"/>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1066801"/>
            <a:ext cx="6172200" cy="71014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Placeholder 50"/>
          <p:cNvSpPr>
            <a:spLocks noGrp="1"/>
          </p:cNvSpPr>
          <p:nvPr>
            <p:ph type="title"/>
          </p:nvPr>
        </p:nvSpPr>
        <p:spPr>
          <a:xfrm>
            <a:off x="1790700" y="61916"/>
            <a:ext cx="5067300" cy="471487"/>
          </a:xfrm>
          <a:prstGeom prst="rect">
            <a:avLst/>
          </a:prstGeom>
        </p:spPr>
        <p:txBody>
          <a:bodyPr vert="horz" lIns="91440" tIns="45720" rIns="91440" bIns="45720" rtlCol="0" anchor="ctr">
            <a:normAutofit/>
          </a:bodyPr>
          <a:lstStyle>
            <a:lvl1pPr>
              <a:defRPr>
                <a:latin typeface="Candara" pitchFamily="34" charset="0"/>
              </a:defRPr>
            </a:lvl1pPr>
          </a:lstStyle>
          <a:p>
            <a:r>
              <a:rPr lang="en-US" dirty="0"/>
              <a:t>Click to edit Master title style</a:t>
            </a:r>
          </a:p>
        </p:txBody>
      </p:sp>
      <p:sp>
        <p:nvSpPr>
          <p:cNvPr id="10" name="Slide Number Placeholder 53"/>
          <p:cNvSpPr>
            <a:spLocks noGrp="1"/>
          </p:cNvSpPr>
          <p:nvPr>
            <p:ph type="sldNum" sz="quarter" idx="4"/>
          </p:nvPr>
        </p:nvSpPr>
        <p:spPr>
          <a:xfrm>
            <a:off x="5943600" y="8658237"/>
            <a:ext cx="533400" cy="485775"/>
          </a:xfrm>
          <a:prstGeom prst="rect">
            <a:avLst/>
          </a:prstGeom>
        </p:spPr>
        <p:txBody>
          <a:bodyPr vert="horz" lIns="91440" tIns="45720" rIns="91440" bIns="45720" rtlCol="0" anchor="ctr"/>
          <a:lstStyle>
            <a:lvl1pPr algn="r">
              <a:defRPr sz="1200">
                <a:solidFill>
                  <a:schemeClr val="bg1"/>
                </a:solidFill>
              </a:defRPr>
            </a:lvl1pPr>
          </a:lstStyle>
          <a:p>
            <a:fld id="{4CC75C35-F5EE-4266-A741-33120F9ABA4D}" type="slidenum">
              <a:rPr lang="en-US" smtClean="0">
                <a:solidFill>
                  <a:prstClr val="white"/>
                </a:solidFill>
              </a:rPr>
              <a:pPr/>
              <a:t>‹#›</a:t>
            </a:fld>
            <a:endParaRPr lang="en-US" dirty="0">
              <a:solidFill>
                <a:prstClr val="white"/>
              </a:solidFill>
            </a:endParaRPr>
          </a:p>
        </p:txBody>
      </p:sp>
      <p:sp>
        <p:nvSpPr>
          <p:cNvPr id="11" name="Date Placeholder 51"/>
          <p:cNvSpPr>
            <a:spLocks noGrp="1"/>
          </p:cNvSpPr>
          <p:nvPr>
            <p:ph type="dt" sz="half" idx="2"/>
          </p:nvPr>
        </p:nvSpPr>
        <p:spPr>
          <a:xfrm>
            <a:off x="76200" y="8658237"/>
            <a:ext cx="990600" cy="485775"/>
          </a:xfrm>
          <a:prstGeom prst="rect">
            <a:avLst/>
          </a:prstGeom>
        </p:spPr>
        <p:txBody>
          <a:bodyPr vert="horz" lIns="91440" tIns="45720" rIns="91440" bIns="45720" rtlCol="0" anchor="ctr"/>
          <a:lstStyle>
            <a:lvl1pPr algn="l">
              <a:defRPr sz="1200">
                <a:solidFill>
                  <a:schemeClr val="bg1"/>
                </a:solidFill>
              </a:defRPr>
            </a:lvl1pPr>
          </a:lstStyle>
          <a:p>
            <a:fld id="{42DF3964-3F01-46F2-8846-8E3F7DEC48CE}" type="datetime1">
              <a:rPr lang="en-US" smtClean="0">
                <a:solidFill>
                  <a:prstClr val="white"/>
                </a:solidFill>
              </a:rPr>
              <a:pPr/>
              <a:t>9/12/2018</a:t>
            </a:fld>
            <a:endParaRPr lang="en-US" dirty="0">
              <a:solidFill>
                <a:prstClr val="white"/>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1_Title Only">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2900" y="1066801"/>
            <a:ext cx="6172200" cy="71014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Title Placeholder 50"/>
          <p:cNvSpPr>
            <a:spLocks noGrp="1"/>
          </p:cNvSpPr>
          <p:nvPr>
            <p:ph type="title"/>
          </p:nvPr>
        </p:nvSpPr>
        <p:spPr>
          <a:xfrm>
            <a:off x="2819400" y="61916"/>
            <a:ext cx="4000500" cy="471487"/>
          </a:xfrm>
          <a:prstGeom prst="rect">
            <a:avLst/>
          </a:prstGeom>
        </p:spPr>
        <p:txBody>
          <a:bodyPr vert="horz" lIns="91440" tIns="45720" rIns="91440" bIns="45720" rtlCol="0" anchor="ctr">
            <a:normAutofit/>
          </a:bodyPr>
          <a:lstStyle/>
          <a:p>
            <a:r>
              <a:rPr lang="en-US" dirty="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64" r:id="rId4"/>
    <p:sldLayoutId id="2147483665" r:id="rId5"/>
  </p:sldLayoutIdLst>
  <p:hf hdr="0" ftr="0" dt="0"/>
  <p:txStyles>
    <p:titleStyle>
      <a:lvl1pPr algn="l" defTabSz="914400" rtl="0" eaLnBrk="1" latinLnBrk="0" hangingPunct="1">
        <a:spcBef>
          <a:spcPct val="0"/>
        </a:spcBef>
        <a:buNone/>
        <a:defRPr sz="2000" b="1" kern="1200">
          <a:solidFill>
            <a:schemeClr val="accent1">
              <a:lumMod val="75000"/>
            </a:schemeClr>
          </a:solidFill>
          <a:latin typeface="Candar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Candara" pitchFamily="34"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Candara" pitchFamily="34"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Candara" pitchFamily="34"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Candara" pitchFamily="34"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Candar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0" y="5562600"/>
            <a:ext cx="4724400" cy="2057400"/>
          </a:xfrm>
          <a:prstGeom prst="rect">
            <a:avLst/>
          </a:prstGeom>
        </p:spPr>
        <p:txBody>
          <a:bodyPr/>
          <a:lstStyle>
            <a:lvl1pPr algn="l">
              <a:defRPr sz="3600" b="1" i="0">
                <a:solidFill>
                  <a:schemeClr val="bg1"/>
                </a:solidFill>
                <a:latin typeface="Candara"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bg1"/>
                </a:solidFill>
                <a:effectLst/>
                <a:uLnTx/>
                <a:uFillTx/>
                <a:latin typeface="Candara" pitchFamily="34" charset="0"/>
                <a:ea typeface="+mj-ea"/>
                <a:cs typeface="+mj-cs"/>
              </a:rPr>
              <a:t>RFI Response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solidFill>
                  <a:schemeClr val="bg1"/>
                </a:solidFill>
                <a:effectLst/>
                <a:uLnTx/>
                <a:uFillTx/>
                <a:latin typeface="Candara" pitchFamily="34" charset="0"/>
                <a:ea typeface="+mj-ea"/>
                <a:cs typeface="+mj-cs"/>
              </a:rPr>
              <a:t>airtel IT Model</a:t>
            </a:r>
          </a:p>
        </p:txBody>
      </p:sp>
      <p:sp>
        <p:nvSpPr>
          <p:cNvPr id="24577" name="Rectangle 1"/>
          <p:cNvSpPr>
            <a:spLocks noChangeArrowheads="1"/>
          </p:cNvSpPr>
          <p:nvPr/>
        </p:nvSpPr>
        <p:spPr bwMode="auto">
          <a:xfrm>
            <a:off x="685800" y="6553200"/>
            <a:ext cx="2492990"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err="1">
                <a:ln>
                  <a:noFill/>
                </a:ln>
                <a:solidFill>
                  <a:schemeClr val="bg1"/>
                </a:solidFill>
                <a:effectLst/>
                <a:latin typeface="Candara" pitchFamily="34" charset="0"/>
                <a:ea typeface="Calibri" pitchFamily="34" charset="0"/>
                <a:cs typeface="Arial" pitchFamily="34" charset="0"/>
              </a:rPr>
              <a:t>itcop</a:t>
            </a:r>
            <a:r>
              <a:rPr kumimoji="0" lang="en-US" sz="1100" b="1" i="0" u="none" strike="noStrike" cap="none" normalizeH="0" baseline="0" dirty="0">
                <a:ln>
                  <a:noFill/>
                </a:ln>
                <a:solidFill>
                  <a:schemeClr val="bg1"/>
                </a:solidFill>
                <a:effectLst/>
                <a:latin typeface="Candara" pitchFamily="34" charset="0"/>
                <a:ea typeface="Calibri" pitchFamily="34" charset="0"/>
                <a:cs typeface="Arial" pitchFamily="34" charset="0"/>
              </a:rPr>
              <a:t>/TEL/ATI/GOV/RFP/2013-14/189/v1.0</a:t>
            </a:r>
            <a:endParaRPr kumimoji="0" lang="en-US" sz="1800" b="0" i="0" u="none" strike="noStrike" cap="none" normalizeH="0" baseline="0" dirty="0">
              <a:ln>
                <a:noFill/>
              </a:ln>
              <a:solidFill>
                <a:schemeClr val="bg1"/>
              </a:solidFill>
              <a:effectLst/>
              <a:latin typeface="Candara" pitchFamily="34" charset="0"/>
              <a:cs typeface="Arial" pitchFamily="34" charset="0"/>
            </a:endParaRPr>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1087433"/>
            <a:ext cx="6858000" cy="6532567"/>
          </a:xfrm>
          <a:prstGeom prst="rect">
            <a:avLst/>
          </a:prstGeom>
        </p:spPr>
      </p:pic>
      <p:pic>
        <p:nvPicPr>
          <p:cNvPr id="10" name="Picture 9"/>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7315207"/>
            <a:ext cx="6858000" cy="1295393"/>
          </a:xfrm>
          <a:prstGeom prst="rect">
            <a:avLst/>
          </a:prstGeom>
        </p:spPr>
      </p:pic>
      <p:pic>
        <p:nvPicPr>
          <p:cNvPr id="12" name="Picture 11"/>
          <p:cNvPicPr/>
          <p:nvPr/>
        </p:nvPicPr>
        <p:blipFill rotWithShape="1">
          <a:blip r:embed="rId4" cstate="email">
            <a:extLst>
              <a:ext uri="{28A0092B-C50C-407E-A947-70E740481C1C}">
                <a14:useLocalDpi xmlns:a14="http://schemas.microsoft.com/office/drawing/2010/main"/>
              </a:ext>
            </a:extLst>
          </a:blip>
          <a:srcRect/>
          <a:stretch/>
        </p:blipFill>
        <p:spPr>
          <a:xfrm>
            <a:off x="2514600" y="55567"/>
            <a:ext cx="4223385" cy="935033"/>
          </a:xfrm>
          <a:prstGeom prst="rect">
            <a:avLst/>
          </a:prstGeom>
          <a:solidFill>
            <a:schemeClr val="bg1"/>
          </a:solidFill>
        </p:spPr>
      </p:pic>
      <p:sp>
        <p:nvSpPr>
          <p:cNvPr id="13" name="Rectangle 3"/>
          <p:cNvSpPr/>
          <p:nvPr/>
        </p:nvSpPr>
        <p:spPr>
          <a:xfrm>
            <a:off x="0" y="0"/>
            <a:ext cx="2514600" cy="990600"/>
          </a:xfrm>
          <a:custGeom>
            <a:avLst/>
            <a:gdLst>
              <a:gd name="connsiteX0" fmla="*/ 0 w 2819400"/>
              <a:gd name="connsiteY0" fmla="*/ 0 h 700084"/>
              <a:gd name="connsiteX1" fmla="*/ 2819400 w 2819400"/>
              <a:gd name="connsiteY1" fmla="*/ 0 h 700084"/>
              <a:gd name="connsiteX2" fmla="*/ 2819400 w 2819400"/>
              <a:gd name="connsiteY2" fmla="*/ 700084 h 700084"/>
              <a:gd name="connsiteX3" fmla="*/ 0 w 2819400"/>
              <a:gd name="connsiteY3" fmla="*/ 700084 h 700084"/>
              <a:gd name="connsiteX4" fmla="*/ 0 w 2819400"/>
              <a:gd name="connsiteY4" fmla="*/ 0 h 700084"/>
              <a:gd name="connsiteX0" fmla="*/ 0 w 2819400"/>
              <a:gd name="connsiteY0" fmla="*/ 0 h 700084"/>
              <a:gd name="connsiteX1" fmla="*/ 2819400 w 2819400"/>
              <a:gd name="connsiteY1" fmla="*/ 0 h 700084"/>
              <a:gd name="connsiteX2" fmla="*/ 2380488 w 2819400"/>
              <a:gd name="connsiteY2" fmla="*/ 700084 h 700084"/>
              <a:gd name="connsiteX3" fmla="*/ 0 w 2819400"/>
              <a:gd name="connsiteY3" fmla="*/ 700084 h 700084"/>
              <a:gd name="connsiteX4" fmla="*/ 0 w 2819400"/>
              <a:gd name="connsiteY4" fmla="*/ 0 h 70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9400" h="700084">
                <a:moveTo>
                  <a:pt x="0" y="0"/>
                </a:moveTo>
                <a:lnTo>
                  <a:pt x="2819400" y="0"/>
                </a:lnTo>
                <a:lnTo>
                  <a:pt x="2380488" y="700084"/>
                </a:lnTo>
                <a:lnTo>
                  <a:pt x="0" y="700084"/>
                </a:lnTo>
                <a:lnTo>
                  <a:pt x="0"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err="1"/>
              <a:t>Dparth</a:t>
            </a:r>
            <a:endParaRPr lang="en-IN" sz="2400" b="1" dirty="0"/>
          </a:p>
        </p:txBody>
      </p:sp>
      <p:grpSp>
        <p:nvGrpSpPr>
          <p:cNvPr id="19" name="Group 18"/>
          <p:cNvGrpSpPr/>
          <p:nvPr/>
        </p:nvGrpSpPr>
        <p:grpSpPr>
          <a:xfrm>
            <a:off x="0" y="8775599"/>
            <a:ext cx="6858000" cy="240333"/>
            <a:chOff x="-5410200" y="3210713"/>
            <a:chExt cx="7162800" cy="216000"/>
          </a:xfrm>
        </p:grpSpPr>
        <p:sp>
          <p:nvSpPr>
            <p:cNvPr id="16" name="Rectangle 15"/>
            <p:cNvSpPr/>
            <p:nvPr/>
          </p:nvSpPr>
          <p:spPr>
            <a:xfrm>
              <a:off x="-5410200" y="3210713"/>
              <a:ext cx="3429000" cy="216000"/>
            </a:xfrm>
            <a:prstGeom prst="rect">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p:cNvSpPr/>
            <p:nvPr/>
          </p:nvSpPr>
          <p:spPr>
            <a:xfrm>
              <a:off x="-1676400" y="3210713"/>
              <a:ext cx="3429000" cy="216000"/>
            </a:xfrm>
            <a:prstGeom prst="rect">
              <a:avLst/>
            </a:prstGeom>
            <a:solidFill>
              <a:srgbClr val="4B0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Parallelogram 16"/>
            <p:cNvSpPr/>
            <p:nvPr/>
          </p:nvSpPr>
          <p:spPr>
            <a:xfrm>
              <a:off x="-2152650" y="3210713"/>
              <a:ext cx="609600" cy="2160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0" name="TextBox 19"/>
          <p:cNvSpPr txBox="1"/>
          <p:nvPr/>
        </p:nvSpPr>
        <p:spPr>
          <a:xfrm>
            <a:off x="69715" y="1217474"/>
            <a:ext cx="2902085" cy="1754326"/>
          </a:xfrm>
          <a:prstGeom prst="rect">
            <a:avLst/>
          </a:prstGeom>
          <a:noFill/>
        </p:spPr>
        <p:txBody>
          <a:bodyPr wrap="square" rtlCol="0">
            <a:spAutoFit/>
          </a:bodyPr>
          <a:lstStyle/>
          <a:p>
            <a:r>
              <a:rPr lang="en-IN" sz="5400" b="1" i="1" dirty="0">
                <a:solidFill>
                  <a:schemeClr val="bg1">
                    <a:lumMod val="95000"/>
                  </a:schemeClr>
                </a:solidFill>
                <a:latin typeface="+mj-lt"/>
              </a:rPr>
              <a:t>Company Profile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44400" y="8649144"/>
            <a:ext cx="6769199" cy="357696"/>
            <a:chOff x="88801" y="8915400"/>
            <a:chExt cx="6769199" cy="357696"/>
          </a:xfrm>
        </p:grpSpPr>
        <p:sp>
          <p:nvSpPr>
            <p:cNvPr id="6" name="Rectangle 5"/>
            <p:cNvSpPr/>
            <p:nvPr/>
          </p:nvSpPr>
          <p:spPr>
            <a:xfrm>
              <a:off x="88801" y="8915400"/>
              <a:ext cx="1656001" cy="357696"/>
            </a:xfrm>
            <a:prstGeom prst="rect">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p:cNvSpPr/>
            <p:nvPr/>
          </p:nvSpPr>
          <p:spPr>
            <a:xfrm>
              <a:off x="2070001" y="8915400"/>
              <a:ext cx="4787999" cy="357696"/>
            </a:xfrm>
            <a:prstGeom prst="rect">
              <a:avLst/>
            </a:prstGeom>
            <a:solidFill>
              <a:srgbClr val="4B0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Parallelogram 7"/>
            <p:cNvSpPr/>
            <p:nvPr/>
          </p:nvSpPr>
          <p:spPr>
            <a:xfrm>
              <a:off x="1612802" y="8915400"/>
              <a:ext cx="583660" cy="357696"/>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 name="Parallelogram 8"/>
          <p:cNvSpPr/>
          <p:nvPr/>
        </p:nvSpPr>
        <p:spPr>
          <a:xfrm>
            <a:off x="6286500" y="8663400"/>
            <a:ext cx="432000" cy="252000"/>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lide Number Placeholder 3"/>
          <p:cNvSpPr>
            <a:spLocks noGrp="1"/>
          </p:cNvSpPr>
          <p:nvPr>
            <p:ph type="sldNum" sz="quarter" idx="4294967295"/>
          </p:nvPr>
        </p:nvSpPr>
        <p:spPr>
          <a:xfrm>
            <a:off x="6324600" y="8610600"/>
            <a:ext cx="533400" cy="485775"/>
          </a:xfrm>
          <a:prstGeom prst="rect">
            <a:avLst/>
          </a:prstGeom>
        </p:spPr>
        <p:txBody>
          <a:bodyPr/>
          <a:lstStyle/>
          <a:p>
            <a:fld id="{4CC75C35-F5EE-4266-A741-33120F9ABA4D}" type="slidenum">
              <a:rPr lang="en-US" sz="1600" smtClean="0">
                <a:solidFill>
                  <a:schemeClr val="tx1"/>
                </a:solidFill>
              </a:rPr>
              <a:pPr/>
              <a:t>10</a:t>
            </a:fld>
            <a:endParaRPr lang="en-US" sz="1600" dirty="0">
              <a:solidFill>
                <a:schemeClr val="tx1"/>
              </a:solidFill>
            </a:endParaRPr>
          </a:p>
        </p:txBody>
      </p:sp>
      <p:sp>
        <p:nvSpPr>
          <p:cNvPr id="13" name="Rectangle 12"/>
          <p:cNvSpPr/>
          <p:nvPr/>
        </p:nvSpPr>
        <p:spPr>
          <a:xfrm>
            <a:off x="-1" y="0"/>
            <a:ext cx="6858001" cy="381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0" y="392173"/>
            <a:ext cx="6629400" cy="830997"/>
          </a:xfrm>
          <a:prstGeom prst="rect">
            <a:avLst/>
          </a:prstGeom>
          <a:noFill/>
        </p:spPr>
        <p:txBody>
          <a:bodyPr wrap="square" rtlCol="0">
            <a:spAutoFit/>
          </a:bodyPr>
          <a:lstStyle/>
          <a:p>
            <a:r>
              <a:rPr lang="en-US" sz="4800" b="1" dirty="0">
                <a:solidFill>
                  <a:srgbClr val="4B0082"/>
                </a:solidFill>
                <a:latin typeface="Candara" pitchFamily="34" charset="0"/>
              </a:rPr>
              <a:t>Our Leadership Team</a:t>
            </a:r>
          </a:p>
        </p:txBody>
      </p:sp>
      <p:pic>
        <p:nvPicPr>
          <p:cNvPr id="5" name="Picture 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6201" y="-96982"/>
            <a:ext cx="6934201" cy="8616142"/>
          </a:xfrm>
          <a:prstGeom prst="rect">
            <a:avLst/>
          </a:prstGeom>
        </p:spPr>
      </p:pic>
      <p:sp>
        <p:nvSpPr>
          <p:cNvPr id="12" name="Snip Diagonal Corner Rectangle 11"/>
          <p:cNvSpPr/>
          <p:nvPr/>
        </p:nvSpPr>
        <p:spPr>
          <a:xfrm>
            <a:off x="69601" y="2849880"/>
            <a:ext cx="6712199" cy="2941320"/>
          </a:xfrm>
          <a:prstGeom prst="snip2DiagRect">
            <a:avLst/>
          </a:prstGeom>
          <a:solidFill>
            <a:schemeClr val="bg1">
              <a:lumMod val="5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95728" y="2884516"/>
            <a:ext cx="6057900" cy="523220"/>
          </a:xfrm>
          <a:prstGeom prst="rect">
            <a:avLst/>
          </a:prstGeom>
          <a:noFill/>
        </p:spPr>
        <p:txBody>
          <a:bodyPr wrap="square" rtlCol="0">
            <a:spAutoFit/>
          </a:bodyPr>
          <a:lstStyle/>
          <a:p>
            <a:r>
              <a:rPr lang="en-IN" sz="2800" b="1" dirty="0">
                <a:solidFill>
                  <a:schemeClr val="bg1"/>
                </a:solidFill>
              </a:rPr>
              <a:t>ICT &amp; Telecom Consulting Services</a:t>
            </a:r>
          </a:p>
        </p:txBody>
      </p:sp>
      <p:sp>
        <p:nvSpPr>
          <p:cNvPr id="32" name="TextBox 31"/>
          <p:cNvSpPr txBox="1"/>
          <p:nvPr/>
        </p:nvSpPr>
        <p:spPr>
          <a:xfrm>
            <a:off x="451527" y="3352800"/>
            <a:ext cx="6057900" cy="2246769"/>
          </a:xfrm>
          <a:prstGeom prst="rect">
            <a:avLst/>
          </a:prstGeom>
          <a:noFill/>
        </p:spPr>
        <p:txBody>
          <a:bodyPr wrap="square" rtlCol="0">
            <a:spAutoFit/>
          </a:bodyPr>
          <a:lstStyle/>
          <a:p>
            <a:r>
              <a:rPr lang="en-IN" sz="2000" dirty="0">
                <a:solidFill>
                  <a:schemeClr val="bg1"/>
                </a:solidFill>
              </a:rPr>
              <a:t>Organizations today need to respond to rapidly changing business environment. These changes are happening faster than at any time in history. Staying ahead of the change is key in such situation. Imagining future is of prime importance here. </a:t>
            </a:r>
            <a:r>
              <a:rPr lang="en-IN" sz="2000" dirty="0" err="1">
                <a:solidFill>
                  <a:schemeClr val="bg1"/>
                </a:solidFill>
              </a:rPr>
              <a:t>Dparth</a:t>
            </a:r>
            <a:r>
              <a:rPr lang="en-IN" sz="2000" dirty="0">
                <a:solidFill>
                  <a:schemeClr val="bg1"/>
                </a:solidFill>
              </a:rPr>
              <a:t> offers consulting services to organizations to deliver optimum business results</a:t>
            </a:r>
          </a:p>
        </p:txBody>
      </p:sp>
    </p:spTree>
    <p:extLst>
      <p:ext uri="{BB962C8B-B14F-4D97-AF65-F5344CB8AC3E}">
        <p14:creationId xmlns:p14="http://schemas.microsoft.com/office/powerpoint/2010/main" val="3574322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44400" y="8649144"/>
            <a:ext cx="6769199" cy="357696"/>
            <a:chOff x="88801" y="8915400"/>
            <a:chExt cx="6769199" cy="357696"/>
          </a:xfrm>
        </p:grpSpPr>
        <p:sp>
          <p:nvSpPr>
            <p:cNvPr id="6" name="Rectangle 5"/>
            <p:cNvSpPr/>
            <p:nvPr/>
          </p:nvSpPr>
          <p:spPr>
            <a:xfrm>
              <a:off x="88801" y="8915400"/>
              <a:ext cx="1656001" cy="357696"/>
            </a:xfrm>
            <a:prstGeom prst="rect">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p:cNvSpPr/>
            <p:nvPr/>
          </p:nvSpPr>
          <p:spPr>
            <a:xfrm>
              <a:off x="2070001" y="8915400"/>
              <a:ext cx="4787999" cy="357696"/>
            </a:xfrm>
            <a:prstGeom prst="rect">
              <a:avLst/>
            </a:prstGeom>
            <a:solidFill>
              <a:srgbClr val="4B0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Parallelogram 7"/>
            <p:cNvSpPr/>
            <p:nvPr/>
          </p:nvSpPr>
          <p:spPr>
            <a:xfrm>
              <a:off x="1612802" y="8915400"/>
              <a:ext cx="583660" cy="357696"/>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 name="Parallelogram 8"/>
          <p:cNvSpPr/>
          <p:nvPr/>
        </p:nvSpPr>
        <p:spPr>
          <a:xfrm>
            <a:off x="6286500" y="8663400"/>
            <a:ext cx="432000" cy="252000"/>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lide Number Placeholder 3"/>
          <p:cNvSpPr>
            <a:spLocks noGrp="1"/>
          </p:cNvSpPr>
          <p:nvPr>
            <p:ph type="sldNum" sz="quarter" idx="4294967295"/>
          </p:nvPr>
        </p:nvSpPr>
        <p:spPr>
          <a:xfrm>
            <a:off x="6324600" y="8610600"/>
            <a:ext cx="533400" cy="485775"/>
          </a:xfrm>
          <a:prstGeom prst="rect">
            <a:avLst/>
          </a:prstGeom>
        </p:spPr>
        <p:txBody>
          <a:bodyPr/>
          <a:lstStyle/>
          <a:p>
            <a:fld id="{4CC75C35-F5EE-4266-A741-33120F9ABA4D}" type="slidenum">
              <a:rPr lang="en-US" sz="1600" smtClean="0">
                <a:solidFill>
                  <a:schemeClr val="tx1"/>
                </a:solidFill>
              </a:rPr>
              <a:pPr/>
              <a:t>11</a:t>
            </a:fld>
            <a:endParaRPr lang="en-US" sz="1600" dirty="0">
              <a:solidFill>
                <a:schemeClr val="tx1"/>
              </a:solidFill>
            </a:endParaRPr>
          </a:p>
        </p:txBody>
      </p:sp>
      <p:sp>
        <p:nvSpPr>
          <p:cNvPr id="13" name="Rectangle 12"/>
          <p:cNvSpPr/>
          <p:nvPr/>
        </p:nvSpPr>
        <p:spPr>
          <a:xfrm>
            <a:off x="-1" y="0"/>
            <a:ext cx="6858001" cy="381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0" y="392173"/>
            <a:ext cx="6629400" cy="830997"/>
          </a:xfrm>
          <a:prstGeom prst="rect">
            <a:avLst/>
          </a:prstGeom>
          <a:noFill/>
        </p:spPr>
        <p:txBody>
          <a:bodyPr wrap="square" rtlCol="0">
            <a:spAutoFit/>
          </a:bodyPr>
          <a:lstStyle/>
          <a:p>
            <a:r>
              <a:rPr lang="en-US" sz="4800" b="1" dirty="0">
                <a:solidFill>
                  <a:srgbClr val="4B0082"/>
                </a:solidFill>
                <a:latin typeface="Candara" pitchFamily="34" charset="0"/>
              </a:rPr>
              <a:t>Our services</a:t>
            </a:r>
          </a:p>
        </p:txBody>
      </p:sp>
      <p:sp>
        <p:nvSpPr>
          <p:cNvPr id="19" name="Rectangle 18"/>
          <p:cNvSpPr/>
          <p:nvPr/>
        </p:nvSpPr>
        <p:spPr>
          <a:xfrm>
            <a:off x="270623" y="1223170"/>
            <a:ext cx="137160" cy="972000"/>
          </a:xfrm>
          <a:prstGeom prst="rect">
            <a:avLst/>
          </a:prstGeom>
          <a:solidFill>
            <a:srgbClr val="4B001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38150" y="1419139"/>
            <a:ext cx="5734050" cy="400110"/>
          </a:xfrm>
          <a:prstGeom prst="rect">
            <a:avLst/>
          </a:prstGeom>
          <a:noFill/>
        </p:spPr>
        <p:txBody>
          <a:bodyPr wrap="square" rtlCol="0">
            <a:spAutoFit/>
          </a:bodyPr>
          <a:lstStyle/>
          <a:p>
            <a:r>
              <a:rPr lang="en-IN" sz="2000" b="1" dirty="0">
                <a:cs typeface="Arial" panose="020B0604020202020204" pitchFamily="34" charset="0"/>
              </a:rPr>
              <a:t>Perform IT enabled business transformation</a:t>
            </a:r>
            <a:endParaRPr lang="en-US" sz="2000" dirty="0">
              <a:solidFill>
                <a:srgbClr val="800080"/>
              </a:solidFill>
              <a:cs typeface="Arial" panose="020B0604020202020204" pitchFamily="34"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39203" y="2528230"/>
            <a:ext cx="2619375" cy="3719245"/>
          </a:xfrm>
          <a:prstGeom prst="rect">
            <a:avLst/>
          </a:prstGeom>
        </p:spPr>
      </p:pic>
      <p:sp>
        <p:nvSpPr>
          <p:cNvPr id="36" name="Rectangle 35"/>
          <p:cNvSpPr/>
          <p:nvPr/>
        </p:nvSpPr>
        <p:spPr>
          <a:xfrm>
            <a:off x="3143509" y="2477097"/>
            <a:ext cx="137160" cy="972000"/>
          </a:xfrm>
          <a:prstGeom prst="rect">
            <a:avLst/>
          </a:prstGeom>
          <a:solidFill>
            <a:srgbClr val="4B001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3306416" y="2416215"/>
            <a:ext cx="3440835" cy="1015663"/>
          </a:xfrm>
          <a:prstGeom prst="rect">
            <a:avLst/>
          </a:prstGeom>
          <a:noFill/>
        </p:spPr>
        <p:txBody>
          <a:bodyPr wrap="square" rtlCol="0">
            <a:spAutoFit/>
          </a:bodyPr>
          <a:lstStyle/>
          <a:p>
            <a:pPr fontAlgn="base"/>
            <a:r>
              <a:rPr lang="en-US" sz="2000" b="1" dirty="0">
                <a:cs typeface="Arial" panose="020B0604020202020204" pitchFamily="34" charset="0"/>
              </a:rPr>
              <a:t>Perform OSP design, survey, GIS mapping of fiber planning etc.</a:t>
            </a:r>
          </a:p>
        </p:txBody>
      </p:sp>
      <p:sp>
        <p:nvSpPr>
          <p:cNvPr id="38" name="Rectangle 37"/>
          <p:cNvSpPr/>
          <p:nvPr/>
        </p:nvSpPr>
        <p:spPr>
          <a:xfrm>
            <a:off x="3143509" y="3908652"/>
            <a:ext cx="137160" cy="972000"/>
          </a:xfrm>
          <a:prstGeom prst="rect">
            <a:avLst/>
          </a:prstGeom>
          <a:solidFill>
            <a:srgbClr val="4B001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3306416" y="3917494"/>
            <a:ext cx="3440835" cy="1015663"/>
          </a:xfrm>
          <a:prstGeom prst="rect">
            <a:avLst/>
          </a:prstGeom>
          <a:noFill/>
        </p:spPr>
        <p:txBody>
          <a:bodyPr wrap="square" rtlCol="0">
            <a:spAutoFit/>
          </a:bodyPr>
          <a:lstStyle/>
          <a:p>
            <a:r>
              <a:rPr lang="en-IN" sz="2000" b="1" dirty="0">
                <a:cs typeface="Arial" panose="020B0604020202020204" pitchFamily="34" charset="0"/>
              </a:rPr>
              <a:t>Creation of network technical architecture schematic diagram</a:t>
            </a:r>
            <a:endParaRPr lang="en-US" sz="2000" dirty="0">
              <a:solidFill>
                <a:srgbClr val="800080"/>
              </a:solidFill>
              <a:cs typeface="Arial" panose="020B0604020202020204" pitchFamily="34" charset="0"/>
            </a:endParaRPr>
          </a:p>
        </p:txBody>
      </p:sp>
      <p:sp>
        <p:nvSpPr>
          <p:cNvPr id="40" name="Rectangle 39"/>
          <p:cNvSpPr/>
          <p:nvPr/>
        </p:nvSpPr>
        <p:spPr>
          <a:xfrm>
            <a:off x="3143509" y="5474284"/>
            <a:ext cx="137160" cy="972000"/>
          </a:xfrm>
          <a:prstGeom prst="rect">
            <a:avLst/>
          </a:prstGeom>
          <a:solidFill>
            <a:srgbClr val="4B001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3306416" y="5418048"/>
            <a:ext cx="3440835" cy="707886"/>
          </a:xfrm>
          <a:prstGeom prst="rect">
            <a:avLst/>
          </a:prstGeom>
          <a:noFill/>
        </p:spPr>
        <p:txBody>
          <a:bodyPr wrap="square" rtlCol="0">
            <a:spAutoFit/>
          </a:bodyPr>
          <a:lstStyle/>
          <a:p>
            <a:r>
              <a:rPr lang="en-IN" sz="2000" b="1" dirty="0">
                <a:cs typeface="Arial" panose="020B0604020202020204" pitchFamily="34" charset="0"/>
              </a:rPr>
              <a:t>Conduct end to end network design and validation</a:t>
            </a:r>
            <a:endParaRPr lang="en-US" sz="2000" dirty="0">
              <a:solidFill>
                <a:srgbClr val="800080"/>
              </a:solidFill>
              <a:cs typeface="Arial" panose="020B0604020202020204" pitchFamily="34" charset="0"/>
            </a:endParaRPr>
          </a:p>
        </p:txBody>
      </p:sp>
      <p:sp>
        <p:nvSpPr>
          <p:cNvPr id="42" name="Rectangle 41"/>
          <p:cNvSpPr/>
          <p:nvPr/>
        </p:nvSpPr>
        <p:spPr>
          <a:xfrm>
            <a:off x="228600" y="6477000"/>
            <a:ext cx="137160" cy="972000"/>
          </a:xfrm>
          <a:prstGeom prst="rect">
            <a:avLst/>
          </a:prstGeom>
          <a:solidFill>
            <a:srgbClr val="4B001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381000" y="6477000"/>
            <a:ext cx="5738670" cy="707886"/>
          </a:xfrm>
          <a:prstGeom prst="rect">
            <a:avLst/>
          </a:prstGeom>
          <a:noFill/>
        </p:spPr>
        <p:txBody>
          <a:bodyPr wrap="square" rtlCol="0">
            <a:spAutoFit/>
          </a:bodyPr>
          <a:lstStyle/>
          <a:p>
            <a:r>
              <a:rPr lang="en-IN" sz="2000" b="1" dirty="0">
                <a:cs typeface="Arial" panose="020B0604020202020204" pitchFamily="34" charset="0"/>
              </a:rPr>
              <a:t>Create network implementation model, network operation and maintenance mechanism </a:t>
            </a:r>
            <a:endParaRPr lang="en-US" sz="2000" dirty="0">
              <a:cs typeface="Arial" panose="020B0604020202020204" pitchFamily="34" charset="0"/>
            </a:endParaRPr>
          </a:p>
        </p:txBody>
      </p:sp>
      <p:sp>
        <p:nvSpPr>
          <p:cNvPr id="24" name="Rectangle 23">
            <a:extLst>
              <a:ext uri="{FF2B5EF4-FFF2-40B4-BE49-F238E27FC236}">
                <a16:creationId xmlns:a16="http://schemas.microsoft.com/office/drawing/2014/main" id="{07C5CBD6-D79E-4B05-B581-9F36634031F6}"/>
              </a:ext>
            </a:extLst>
          </p:cNvPr>
          <p:cNvSpPr/>
          <p:nvPr/>
        </p:nvSpPr>
        <p:spPr>
          <a:xfrm>
            <a:off x="228600" y="7620000"/>
            <a:ext cx="137160" cy="972000"/>
          </a:xfrm>
          <a:prstGeom prst="rect">
            <a:avLst/>
          </a:prstGeom>
          <a:solidFill>
            <a:srgbClr val="4B001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8DDA360B-7299-4E20-8B2D-AC1D5C6623CF}"/>
              </a:ext>
            </a:extLst>
          </p:cNvPr>
          <p:cNvSpPr txBox="1"/>
          <p:nvPr/>
        </p:nvSpPr>
        <p:spPr>
          <a:xfrm>
            <a:off x="381000" y="7677144"/>
            <a:ext cx="5738670" cy="400110"/>
          </a:xfrm>
          <a:prstGeom prst="rect">
            <a:avLst/>
          </a:prstGeom>
          <a:noFill/>
        </p:spPr>
        <p:txBody>
          <a:bodyPr wrap="square" rtlCol="0">
            <a:spAutoFit/>
          </a:bodyPr>
          <a:lstStyle/>
          <a:p>
            <a:r>
              <a:rPr lang="en-IN" sz="2000" b="1" dirty="0">
                <a:cs typeface="Arial" panose="020B0604020202020204" pitchFamily="34" charset="0"/>
              </a:rPr>
              <a:t>Support in preparation of BOQ and cost estimates</a:t>
            </a:r>
            <a:endParaRPr lang="en-US" sz="2000" dirty="0">
              <a:cs typeface="Arial" panose="020B0604020202020204" pitchFamily="34" charset="0"/>
            </a:endParaRPr>
          </a:p>
        </p:txBody>
      </p:sp>
    </p:spTree>
    <p:extLst>
      <p:ext uri="{BB962C8B-B14F-4D97-AF65-F5344CB8AC3E}">
        <p14:creationId xmlns:p14="http://schemas.microsoft.com/office/powerpoint/2010/main" val="1510184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1531" y="0"/>
            <a:ext cx="6889531" cy="9112469"/>
          </a:xfrm>
          <a:prstGeom prst="rect">
            <a:avLst/>
          </a:prstGeom>
          <a:noFill/>
          <a:ln w="9525">
            <a:noFill/>
            <a:miter lim="800000"/>
            <a:headEnd/>
            <a:tailEnd/>
          </a:ln>
          <a:effectLst/>
        </p:spPr>
      </p:pic>
      <p:sp>
        <p:nvSpPr>
          <p:cNvPr id="9" name="Snip Diagonal Corner Rectangle 8"/>
          <p:cNvSpPr/>
          <p:nvPr/>
        </p:nvSpPr>
        <p:spPr>
          <a:xfrm>
            <a:off x="76200" y="4994563"/>
            <a:ext cx="6712199" cy="3057465"/>
          </a:xfrm>
          <a:prstGeom prst="snip2DiagRect">
            <a:avLst/>
          </a:prstGeom>
          <a:solidFill>
            <a:schemeClr val="bg1">
              <a:lumMod val="5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102327" y="5029200"/>
            <a:ext cx="6057900" cy="523220"/>
          </a:xfrm>
          <a:prstGeom prst="rect">
            <a:avLst/>
          </a:prstGeom>
          <a:noFill/>
        </p:spPr>
        <p:txBody>
          <a:bodyPr wrap="square" rtlCol="0">
            <a:spAutoFit/>
          </a:bodyPr>
          <a:lstStyle/>
          <a:p>
            <a:r>
              <a:rPr lang="en-IN" sz="2800" b="1" dirty="0">
                <a:solidFill>
                  <a:schemeClr val="bg1"/>
                </a:solidFill>
              </a:rPr>
              <a:t>Technology Integration Services</a:t>
            </a:r>
          </a:p>
        </p:txBody>
      </p:sp>
      <p:sp>
        <p:nvSpPr>
          <p:cNvPr id="11" name="TextBox 10"/>
          <p:cNvSpPr txBox="1"/>
          <p:nvPr/>
        </p:nvSpPr>
        <p:spPr>
          <a:xfrm>
            <a:off x="458126" y="5497484"/>
            <a:ext cx="6057900" cy="2554545"/>
          </a:xfrm>
          <a:prstGeom prst="rect">
            <a:avLst/>
          </a:prstGeom>
          <a:noFill/>
        </p:spPr>
        <p:txBody>
          <a:bodyPr wrap="square" rtlCol="0">
            <a:spAutoFit/>
          </a:bodyPr>
          <a:lstStyle/>
          <a:p>
            <a:r>
              <a:rPr lang="en-IN" sz="2000" dirty="0">
                <a:solidFill>
                  <a:schemeClr val="bg1"/>
                </a:solidFill>
              </a:rPr>
              <a:t>We help enterprises build and manage a highly reliable and easily available IT infrastructure to meet the demands of the effervescent business landscape.</a:t>
            </a:r>
          </a:p>
          <a:p>
            <a:r>
              <a:rPr lang="en-IN" sz="2000" dirty="0" err="1">
                <a:solidFill>
                  <a:schemeClr val="bg1"/>
                </a:solidFill>
              </a:rPr>
              <a:t>Dparth</a:t>
            </a:r>
            <a:r>
              <a:rPr lang="en-IN" sz="2000" dirty="0">
                <a:solidFill>
                  <a:schemeClr val="bg1"/>
                </a:solidFill>
              </a:rPr>
              <a:t> Technology has been created with an objective to thrive ahead of the technology curve. We provide excellence through our unmatched experience by building IT Infrastructure geared towards specific consumer-based needs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44400" y="8649144"/>
            <a:ext cx="6769199" cy="357696"/>
            <a:chOff x="88801" y="8915400"/>
            <a:chExt cx="6769199" cy="357696"/>
          </a:xfrm>
        </p:grpSpPr>
        <p:sp>
          <p:nvSpPr>
            <p:cNvPr id="6" name="Rectangle 5"/>
            <p:cNvSpPr/>
            <p:nvPr/>
          </p:nvSpPr>
          <p:spPr>
            <a:xfrm>
              <a:off x="88801" y="8915400"/>
              <a:ext cx="1656001" cy="357696"/>
            </a:xfrm>
            <a:prstGeom prst="rect">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p:cNvSpPr/>
            <p:nvPr/>
          </p:nvSpPr>
          <p:spPr>
            <a:xfrm>
              <a:off x="2070001" y="8915400"/>
              <a:ext cx="4787999" cy="357696"/>
            </a:xfrm>
            <a:prstGeom prst="rect">
              <a:avLst/>
            </a:prstGeom>
            <a:solidFill>
              <a:srgbClr val="4B0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Parallelogram 7"/>
            <p:cNvSpPr/>
            <p:nvPr/>
          </p:nvSpPr>
          <p:spPr>
            <a:xfrm>
              <a:off x="1612802" y="8915400"/>
              <a:ext cx="583660" cy="357696"/>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 name="Parallelogram 8"/>
          <p:cNvSpPr/>
          <p:nvPr/>
        </p:nvSpPr>
        <p:spPr>
          <a:xfrm>
            <a:off x="6286500" y="8663400"/>
            <a:ext cx="432000" cy="252000"/>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lide Number Placeholder 3"/>
          <p:cNvSpPr>
            <a:spLocks noGrp="1"/>
          </p:cNvSpPr>
          <p:nvPr>
            <p:ph type="sldNum" sz="quarter" idx="4294967295"/>
          </p:nvPr>
        </p:nvSpPr>
        <p:spPr>
          <a:xfrm>
            <a:off x="6324600" y="8610600"/>
            <a:ext cx="533400" cy="485775"/>
          </a:xfrm>
          <a:prstGeom prst="rect">
            <a:avLst/>
          </a:prstGeom>
        </p:spPr>
        <p:txBody>
          <a:bodyPr/>
          <a:lstStyle/>
          <a:p>
            <a:fld id="{4CC75C35-F5EE-4266-A741-33120F9ABA4D}" type="slidenum">
              <a:rPr lang="en-US" sz="1600" smtClean="0">
                <a:solidFill>
                  <a:schemeClr val="tx1"/>
                </a:solidFill>
              </a:rPr>
              <a:pPr/>
              <a:t>13</a:t>
            </a:fld>
            <a:endParaRPr lang="en-US" sz="1600" dirty="0">
              <a:solidFill>
                <a:schemeClr val="tx1"/>
              </a:solidFill>
            </a:endParaRPr>
          </a:p>
        </p:txBody>
      </p:sp>
      <p:sp>
        <p:nvSpPr>
          <p:cNvPr id="13" name="Rectangle 12"/>
          <p:cNvSpPr/>
          <p:nvPr/>
        </p:nvSpPr>
        <p:spPr>
          <a:xfrm>
            <a:off x="-1" y="0"/>
            <a:ext cx="6858001" cy="381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0" y="392173"/>
            <a:ext cx="6629400" cy="830997"/>
          </a:xfrm>
          <a:prstGeom prst="rect">
            <a:avLst/>
          </a:prstGeom>
          <a:noFill/>
        </p:spPr>
        <p:txBody>
          <a:bodyPr wrap="square" rtlCol="0">
            <a:spAutoFit/>
          </a:bodyPr>
          <a:lstStyle/>
          <a:p>
            <a:r>
              <a:rPr lang="en-US" sz="4800" b="1" dirty="0">
                <a:solidFill>
                  <a:srgbClr val="4B0082"/>
                </a:solidFill>
                <a:latin typeface="Candara" pitchFamily="34" charset="0"/>
              </a:rPr>
              <a:t>Our services</a:t>
            </a:r>
          </a:p>
        </p:txBody>
      </p:sp>
      <p:sp>
        <p:nvSpPr>
          <p:cNvPr id="2" name="Rectangle 1"/>
          <p:cNvSpPr/>
          <p:nvPr/>
        </p:nvSpPr>
        <p:spPr>
          <a:xfrm>
            <a:off x="44400" y="1223170"/>
            <a:ext cx="6674100" cy="1754326"/>
          </a:xfrm>
          <a:prstGeom prst="rect">
            <a:avLst/>
          </a:prstGeom>
        </p:spPr>
        <p:txBody>
          <a:bodyPr wrap="square">
            <a:spAutoFit/>
          </a:bodyPr>
          <a:lstStyle/>
          <a:p>
            <a:pPr>
              <a:spcAft>
                <a:spcPts val="750"/>
              </a:spcAft>
            </a:pPr>
            <a:r>
              <a:rPr lang="en-IN" b="1" dirty="0">
                <a:solidFill>
                  <a:schemeClr val="accent5">
                    <a:lumMod val="50000"/>
                  </a:schemeClr>
                </a:solidFill>
                <a:latin typeface="Calibri" panose="020F0502020204030204" pitchFamily="34" charset="0"/>
                <a:ea typeface="Times New Roman" panose="02020603050405020304" pitchFamily="18" charset="0"/>
              </a:rPr>
              <a:t>We cover all the nine yards of Infrastructure services help organisations build and manage a highly available, reliable IT infrastructure that is capable of meeting the dynamic needs of businesses in multi-technology &amp; multi-sourcing scenario. Our offerings are based on the AIMTM (Architect, Implement, Manage) framework.</a:t>
            </a:r>
            <a:endParaRPr lang="en-IN" sz="2400" dirty="0">
              <a:solidFill>
                <a:schemeClr val="accent5">
                  <a:lumMod val="50000"/>
                </a:schemeClr>
              </a:solidFill>
              <a:effectLst/>
              <a:latin typeface="Times New Roman" panose="02020603050405020304" pitchFamily="18" charset="0"/>
              <a:ea typeface="Times New Roman" panose="02020603050405020304" pitchFamily="18" charset="0"/>
            </a:endParaRPr>
          </a:p>
        </p:txBody>
      </p:sp>
      <p:sp>
        <p:nvSpPr>
          <p:cNvPr id="3" name="Rectangle 2"/>
          <p:cNvSpPr/>
          <p:nvPr/>
        </p:nvSpPr>
        <p:spPr>
          <a:xfrm>
            <a:off x="44400" y="3124200"/>
            <a:ext cx="2146705" cy="609600"/>
          </a:xfrm>
          <a:prstGeom prst="rect">
            <a:avLst/>
          </a:prstGeom>
          <a:solidFill>
            <a:srgbClr val="4B0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Centre Transformation</a:t>
            </a:r>
          </a:p>
        </p:txBody>
      </p:sp>
      <p:sp>
        <p:nvSpPr>
          <p:cNvPr id="26" name="Rectangle 25"/>
          <p:cNvSpPr/>
          <p:nvPr/>
        </p:nvSpPr>
        <p:spPr>
          <a:xfrm>
            <a:off x="2355647" y="3124200"/>
            <a:ext cx="2146705" cy="609600"/>
          </a:xfrm>
          <a:prstGeom prst="rect">
            <a:avLst/>
          </a:prstGeom>
          <a:solidFill>
            <a:srgbClr val="4B0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Network Architecture</a:t>
            </a:r>
          </a:p>
        </p:txBody>
      </p:sp>
      <p:sp>
        <p:nvSpPr>
          <p:cNvPr id="27" name="Rectangle 26"/>
          <p:cNvSpPr/>
          <p:nvPr/>
        </p:nvSpPr>
        <p:spPr>
          <a:xfrm>
            <a:off x="4666894" y="3124200"/>
            <a:ext cx="2146705" cy="609600"/>
          </a:xfrm>
          <a:prstGeom prst="rect">
            <a:avLst/>
          </a:prstGeom>
          <a:solidFill>
            <a:srgbClr val="4B0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System Integration</a:t>
            </a:r>
          </a:p>
        </p:txBody>
      </p:sp>
      <p:grpSp>
        <p:nvGrpSpPr>
          <p:cNvPr id="22" name="Group 21"/>
          <p:cNvGrpSpPr/>
          <p:nvPr/>
        </p:nvGrpSpPr>
        <p:grpSpPr>
          <a:xfrm>
            <a:off x="106681" y="3733800"/>
            <a:ext cx="1960770" cy="3048000"/>
            <a:chOff x="106681" y="3733800"/>
            <a:chExt cx="1960770" cy="3048000"/>
          </a:xfrm>
        </p:grpSpPr>
        <p:sp>
          <p:nvSpPr>
            <p:cNvPr id="18" name="Rectangle 17"/>
            <p:cNvSpPr/>
            <p:nvPr/>
          </p:nvSpPr>
          <p:spPr>
            <a:xfrm>
              <a:off x="106681" y="3733800"/>
              <a:ext cx="45719" cy="3048000"/>
            </a:xfrm>
            <a:prstGeom prst="rect">
              <a:avLst/>
            </a:prstGeom>
            <a:solidFill>
              <a:srgbClr val="4B008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p:cNvSpPr txBox="1"/>
            <p:nvPr/>
          </p:nvSpPr>
          <p:spPr>
            <a:xfrm>
              <a:off x="143990" y="3820180"/>
              <a:ext cx="1923461" cy="523220"/>
            </a:xfrm>
            <a:prstGeom prst="rect">
              <a:avLst/>
            </a:prstGeom>
            <a:noFill/>
          </p:spPr>
          <p:txBody>
            <a:bodyPr wrap="square" rtlCol="0">
              <a:spAutoFit/>
            </a:bodyPr>
            <a:lstStyle/>
            <a:p>
              <a:pPr marL="285750" lvl="0" indent="-285750">
                <a:buFont typeface="Arial" panose="020B0604020202020204" pitchFamily="34" charset="0"/>
                <a:buChar char="•"/>
              </a:pPr>
              <a:r>
                <a:rPr lang="en-IN" sz="1400" b="1" dirty="0"/>
                <a:t>Green Field Data </a:t>
              </a:r>
              <a:r>
                <a:rPr lang="en-IN" sz="1400" b="1" dirty="0" err="1"/>
                <a:t>Center</a:t>
              </a:r>
              <a:r>
                <a:rPr lang="en-IN" sz="1400" b="1" dirty="0"/>
                <a:t> Build</a:t>
              </a:r>
              <a:endParaRPr lang="en-IN" sz="1400" dirty="0"/>
            </a:p>
          </p:txBody>
        </p:sp>
        <p:sp>
          <p:nvSpPr>
            <p:cNvPr id="44" name="TextBox 43"/>
            <p:cNvSpPr txBox="1"/>
            <p:nvPr/>
          </p:nvSpPr>
          <p:spPr>
            <a:xfrm>
              <a:off x="143990" y="4343400"/>
              <a:ext cx="1923461" cy="738664"/>
            </a:xfrm>
            <a:prstGeom prst="rect">
              <a:avLst/>
            </a:prstGeom>
            <a:noFill/>
          </p:spPr>
          <p:txBody>
            <a:bodyPr wrap="square" rtlCol="0">
              <a:spAutoFit/>
            </a:bodyPr>
            <a:lstStyle/>
            <a:p>
              <a:pPr marL="285750" lvl="0" indent="-285750">
                <a:buFont typeface="Arial" panose="020B0604020202020204" pitchFamily="34" charset="0"/>
                <a:buChar char="•"/>
              </a:pPr>
              <a:r>
                <a:rPr lang="en-IN" sz="1400" b="1" dirty="0"/>
                <a:t>Data </a:t>
              </a:r>
              <a:r>
                <a:rPr lang="en-IN" sz="1400" b="1" dirty="0" err="1"/>
                <a:t>Center</a:t>
              </a:r>
              <a:r>
                <a:rPr lang="en-IN" sz="1400" b="1" dirty="0"/>
                <a:t> Consolidation &amp; Migration</a:t>
              </a:r>
              <a:endParaRPr lang="en-IN" sz="1400" dirty="0"/>
            </a:p>
          </p:txBody>
        </p:sp>
        <p:sp>
          <p:nvSpPr>
            <p:cNvPr id="45" name="TextBox 44"/>
            <p:cNvSpPr txBox="1"/>
            <p:nvPr/>
          </p:nvSpPr>
          <p:spPr>
            <a:xfrm>
              <a:off x="143990" y="5140654"/>
              <a:ext cx="1923461" cy="523220"/>
            </a:xfrm>
            <a:prstGeom prst="rect">
              <a:avLst/>
            </a:prstGeom>
            <a:noFill/>
          </p:spPr>
          <p:txBody>
            <a:bodyPr wrap="square" rtlCol="0">
              <a:spAutoFit/>
            </a:bodyPr>
            <a:lstStyle/>
            <a:p>
              <a:pPr marL="285750" lvl="0" indent="-285750">
                <a:buFont typeface="Arial" panose="020B0604020202020204" pitchFamily="34" charset="0"/>
                <a:buChar char="•"/>
              </a:pPr>
              <a:r>
                <a:rPr lang="en-IN" sz="1400" b="1" dirty="0"/>
                <a:t>Data </a:t>
              </a:r>
              <a:r>
                <a:rPr lang="en-IN" sz="1400" b="1" dirty="0" err="1"/>
                <a:t>Center</a:t>
              </a:r>
              <a:r>
                <a:rPr lang="en-IN" sz="1400" b="1" dirty="0"/>
                <a:t> Virtualization</a:t>
              </a:r>
              <a:endParaRPr lang="en-IN" sz="1400" dirty="0"/>
            </a:p>
          </p:txBody>
        </p:sp>
        <p:sp>
          <p:nvSpPr>
            <p:cNvPr id="46" name="TextBox 45"/>
            <p:cNvSpPr txBox="1"/>
            <p:nvPr/>
          </p:nvSpPr>
          <p:spPr>
            <a:xfrm>
              <a:off x="143990" y="5800891"/>
              <a:ext cx="1923461" cy="523220"/>
            </a:xfrm>
            <a:prstGeom prst="rect">
              <a:avLst/>
            </a:prstGeom>
            <a:noFill/>
          </p:spPr>
          <p:txBody>
            <a:bodyPr wrap="square" rtlCol="0">
              <a:spAutoFit/>
            </a:bodyPr>
            <a:lstStyle/>
            <a:p>
              <a:pPr marL="285750" lvl="0" indent="-285750">
                <a:buFont typeface="Arial" panose="020B0604020202020204" pitchFamily="34" charset="0"/>
                <a:buChar char="•"/>
              </a:pPr>
              <a:r>
                <a:rPr lang="en-IN" sz="1400" b="1" dirty="0"/>
                <a:t>Green Data </a:t>
              </a:r>
              <a:r>
                <a:rPr lang="en-IN" sz="1400" b="1" dirty="0" err="1"/>
                <a:t>Center</a:t>
              </a:r>
              <a:r>
                <a:rPr lang="en-IN" sz="1400" b="1" dirty="0"/>
                <a:t> Methodology</a:t>
              </a:r>
              <a:endParaRPr lang="en-IN" sz="1400" dirty="0"/>
            </a:p>
          </p:txBody>
        </p:sp>
      </p:grpSp>
      <p:grpSp>
        <p:nvGrpSpPr>
          <p:cNvPr id="48" name="Group 47"/>
          <p:cNvGrpSpPr/>
          <p:nvPr/>
        </p:nvGrpSpPr>
        <p:grpSpPr>
          <a:xfrm>
            <a:off x="2458830" y="3733800"/>
            <a:ext cx="1960770" cy="3048000"/>
            <a:chOff x="106681" y="3733800"/>
            <a:chExt cx="1960770" cy="3048000"/>
          </a:xfrm>
        </p:grpSpPr>
        <p:sp>
          <p:nvSpPr>
            <p:cNvPr id="49" name="Rectangle 48"/>
            <p:cNvSpPr/>
            <p:nvPr/>
          </p:nvSpPr>
          <p:spPr>
            <a:xfrm>
              <a:off x="106681" y="3733800"/>
              <a:ext cx="45719" cy="3048000"/>
            </a:xfrm>
            <a:prstGeom prst="rect">
              <a:avLst/>
            </a:prstGeom>
            <a:solidFill>
              <a:srgbClr val="4B008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TextBox 49"/>
            <p:cNvSpPr txBox="1"/>
            <p:nvPr/>
          </p:nvSpPr>
          <p:spPr>
            <a:xfrm>
              <a:off x="143990" y="3820180"/>
              <a:ext cx="1923461" cy="523220"/>
            </a:xfrm>
            <a:prstGeom prst="rect">
              <a:avLst/>
            </a:prstGeom>
            <a:noFill/>
          </p:spPr>
          <p:txBody>
            <a:bodyPr wrap="square" rtlCol="0">
              <a:spAutoFit/>
            </a:bodyPr>
            <a:lstStyle/>
            <a:p>
              <a:pPr marL="285750" lvl="0" indent="-285750">
                <a:buFont typeface="Arial" panose="020B0604020202020204" pitchFamily="34" charset="0"/>
                <a:buChar char="•"/>
              </a:pPr>
              <a:r>
                <a:rPr lang="en-IN" sz="1400" b="1" dirty="0"/>
                <a:t>Network Consulting </a:t>
              </a:r>
              <a:endParaRPr lang="en-IN" sz="1400" dirty="0"/>
            </a:p>
          </p:txBody>
        </p:sp>
        <p:sp>
          <p:nvSpPr>
            <p:cNvPr id="51" name="TextBox 50"/>
            <p:cNvSpPr txBox="1"/>
            <p:nvPr/>
          </p:nvSpPr>
          <p:spPr>
            <a:xfrm>
              <a:off x="143990" y="4343400"/>
              <a:ext cx="1923461" cy="523220"/>
            </a:xfrm>
            <a:prstGeom prst="rect">
              <a:avLst/>
            </a:prstGeom>
            <a:noFill/>
          </p:spPr>
          <p:txBody>
            <a:bodyPr wrap="square" rtlCol="0">
              <a:spAutoFit/>
            </a:bodyPr>
            <a:lstStyle/>
            <a:p>
              <a:pPr marL="285750" lvl="0" indent="-285750">
                <a:buFont typeface="Arial" panose="020B0604020202020204" pitchFamily="34" charset="0"/>
                <a:buChar char="•"/>
              </a:pPr>
              <a:r>
                <a:rPr lang="en-IN" sz="1400" b="1" dirty="0"/>
                <a:t>Network Integration</a:t>
              </a:r>
              <a:endParaRPr lang="en-IN" sz="1400" dirty="0"/>
            </a:p>
          </p:txBody>
        </p:sp>
        <p:sp>
          <p:nvSpPr>
            <p:cNvPr id="52" name="TextBox 51"/>
            <p:cNvSpPr txBox="1"/>
            <p:nvPr/>
          </p:nvSpPr>
          <p:spPr>
            <a:xfrm>
              <a:off x="143990" y="5140654"/>
              <a:ext cx="1923461" cy="523220"/>
            </a:xfrm>
            <a:prstGeom prst="rect">
              <a:avLst/>
            </a:prstGeom>
            <a:noFill/>
          </p:spPr>
          <p:txBody>
            <a:bodyPr wrap="square" rtlCol="0">
              <a:spAutoFit/>
            </a:bodyPr>
            <a:lstStyle/>
            <a:p>
              <a:pPr marL="285750" lvl="0" indent="-285750">
                <a:buFont typeface="Arial" panose="020B0604020202020204" pitchFamily="34" charset="0"/>
                <a:buChar char="•"/>
              </a:pPr>
              <a:r>
                <a:rPr lang="en-IN" sz="1400" b="1" dirty="0"/>
                <a:t>Network Transformation</a:t>
              </a:r>
              <a:endParaRPr lang="en-IN" sz="1400" dirty="0"/>
            </a:p>
          </p:txBody>
        </p:sp>
        <p:sp>
          <p:nvSpPr>
            <p:cNvPr id="53" name="TextBox 52"/>
            <p:cNvSpPr txBox="1"/>
            <p:nvPr/>
          </p:nvSpPr>
          <p:spPr>
            <a:xfrm>
              <a:off x="143990" y="5800891"/>
              <a:ext cx="1923461" cy="307777"/>
            </a:xfrm>
            <a:prstGeom prst="rect">
              <a:avLst/>
            </a:prstGeom>
            <a:noFill/>
          </p:spPr>
          <p:txBody>
            <a:bodyPr wrap="square" rtlCol="0">
              <a:spAutoFit/>
            </a:bodyPr>
            <a:lstStyle/>
            <a:p>
              <a:pPr marL="285750" lvl="0" indent="-285750">
                <a:buFont typeface="Arial" panose="020B0604020202020204" pitchFamily="34" charset="0"/>
                <a:buChar char="•"/>
              </a:pPr>
              <a:r>
                <a:rPr lang="en-IN" sz="1400" b="1" dirty="0"/>
                <a:t>Triple Play</a:t>
              </a:r>
              <a:endParaRPr lang="en-IN" sz="1400" dirty="0"/>
            </a:p>
          </p:txBody>
        </p:sp>
      </p:grpSp>
      <p:grpSp>
        <p:nvGrpSpPr>
          <p:cNvPr id="54" name="Group 53"/>
          <p:cNvGrpSpPr/>
          <p:nvPr/>
        </p:nvGrpSpPr>
        <p:grpSpPr>
          <a:xfrm>
            <a:off x="4724400" y="3715046"/>
            <a:ext cx="2248691" cy="3048000"/>
            <a:chOff x="86251" y="3733800"/>
            <a:chExt cx="2248691" cy="3048000"/>
          </a:xfrm>
        </p:grpSpPr>
        <p:sp>
          <p:nvSpPr>
            <p:cNvPr id="55" name="Rectangle 54"/>
            <p:cNvSpPr/>
            <p:nvPr/>
          </p:nvSpPr>
          <p:spPr>
            <a:xfrm>
              <a:off x="106681" y="3733800"/>
              <a:ext cx="45719" cy="3048000"/>
            </a:xfrm>
            <a:prstGeom prst="rect">
              <a:avLst/>
            </a:prstGeom>
            <a:solidFill>
              <a:srgbClr val="4B008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TextBox 55"/>
            <p:cNvSpPr txBox="1"/>
            <p:nvPr/>
          </p:nvSpPr>
          <p:spPr>
            <a:xfrm>
              <a:off x="86251" y="3820180"/>
              <a:ext cx="2248691" cy="523220"/>
            </a:xfrm>
            <a:prstGeom prst="rect">
              <a:avLst/>
            </a:prstGeom>
            <a:noFill/>
          </p:spPr>
          <p:txBody>
            <a:bodyPr wrap="square" rtlCol="0">
              <a:spAutoFit/>
            </a:bodyPr>
            <a:lstStyle/>
            <a:p>
              <a:pPr marL="285750" lvl="0" indent="-285750">
                <a:buFont typeface="Arial" panose="020B0604020202020204" pitchFamily="34" charset="0"/>
                <a:buChar char="•"/>
              </a:pPr>
              <a:r>
                <a:rPr lang="en-IN" sz="1400" b="1" dirty="0"/>
                <a:t>End to end integration of ICT infra</a:t>
              </a:r>
              <a:endParaRPr lang="en-IN" sz="1400" dirty="0"/>
            </a:p>
          </p:txBody>
        </p:sp>
        <p:sp>
          <p:nvSpPr>
            <p:cNvPr id="57" name="TextBox 56"/>
            <p:cNvSpPr txBox="1"/>
            <p:nvPr/>
          </p:nvSpPr>
          <p:spPr>
            <a:xfrm>
              <a:off x="143990" y="4343400"/>
              <a:ext cx="1923461" cy="523220"/>
            </a:xfrm>
            <a:prstGeom prst="rect">
              <a:avLst/>
            </a:prstGeom>
            <a:noFill/>
          </p:spPr>
          <p:txBody>
            <a:bodyPr wrap="square" rtlCol="0">
              <a:spAutoFit/>
            </a:bodyPr>
            <a:lstStyle/>
            <a:p>
              <a:pPr marL="285750" lvl="0" indent="-285750">
                <a:buFont typeface="Arial" panose="020B0604020202020204" pitchFamily="34" charset="0"/>
                <a:buChar char="•"/>
              </a:pPr>
              <a:r>
                <a:rPr lang="en-IN" sz="1400" b="1" dirty="0"/>
                <a:t>Business Process integration</a:t>
              </a:r>
              <a:endParaRPr lang="en-IN" sz="1400" dirty="0"/>
            </a:p>
          </p:txBody>
        </p:sp>
        <p:sp>
          <p:nvSpPr>
            <p:cNvPr id="58" name="TextBox 57"/>
            <p:cNvSpPr txBox="1"/>
            <p:nvPr/>
          </p:nvSpPr>
          <p:spPr>
            <a:xfrm>
              <a:off x="143990" y="5140654"/>
              <a:ext cx="1923461" cy="523220"/>
            </a:xfrm>
            <a:prstGeom prst="rect">
              <a:avLst/>
            </a:prstGeom>
            <a:noFill/>
          </p:spPr>
          <p:txBody>
            <a:bodyPr wrap="square" rtlCol="0">
              <a:spAutoFit/>
            </a:bodyPr>
            <a:lstStyle/>
            <a:p>
              <a:pPr marL="285750" lvl="0" indent="-285750">
                <a:buFont typeface="Arial" panose="020B0604020202020204" pitchFamily="34" charset="0"/>
                <a:buChar char="•"/>
              </a:pPr>
              <a:r>
                <a:rPr lang="en-IN" sz="1400" b="1" dirty="0"/>
                <a:t>Implementation of IT solutions</a:t>
              </a:r>
              <a:endParaRPr lang="en-IN" sz="1400" dirty="0"/>
            </a:p>
          </p:txBody>
        </p:sp>
      </p:grpSp>
    </p:spTree>
    <p:extLst>
      <p:ext uri="{BB962C8B-B14F-4D97-AF65-F5344CB8AC3E}">
        <p14:creationId xmlns:p14="http://schemas.microsoft.com/office/powerpoint/2010/main" val="3136395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E6DD5B-499F-4D52-9B8A-B705277981C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6858000" cy="9144000"/>
          </a:xfrm>
          <a:prstGeom prst="rect">
            <a:avLst/>
          </a:prstGeom>
        </p:spPr>
      </p:pic>
      <p:sp>
        <p:nvSpPr>
          <p:cNvPr id="8" name="Snip Diagonal Corner Rectangle 7"/>
          <p:cNvSpPr/>
          <p:nvPr/>
        </p:nvSpPr>
        <p:spPr>
          <a:xfrm>
            <a:off x="76200" y="5105400"/>
            <a:ext cx="6712199" cy="3562183"/>
          </a:xfrm>
          <a:prstGeom prst="snip2DiagRect">
            <a:avLst/>
          </a:prstGeom>
          <a:solidFill>
            <a:schemeClr val="tx1">
              <a:lumMod val="65000"/>
              <a:lumOff val="35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102327" y="5029200"/>
            <a:ext cx="6057900" cy="523220"/>
          </a:xfrm>
          <a:prstGeom prst="rect">
            <a:avLst/>
          </a:prstGeom>
          <a:noFill/>
        </p:spPr>
        <p:txBody>
          <a:bodyPr wrap="square" rtlCol="0">
            <a:spAutoFit/>
          </a:bodyPr>
          <a:lstStyle/>
          <a:p>
            <a:r>
              <a:rPr lang="en-IN" sz="2800" b="1" dirty="0">
                <a:solidFill>
                  <a:schemeClr val="bg1"/>
                </a:solidFill>
              </a:rPr>
              <a:t>Project and Program Management</a:t>
            </a:r>
          </a:p>
        </p:txBody>
      </p:sp>
      <p:sp>
        <p:nvSpPr>
          <p:cNvPr id="10" name="TextBox 9"/>
          <p:cNvSpPr txBox="1"/>
          <p:nvPr/>
        </p:nvSpPr>
        <p:spPr>
          <a:xfrm>
            <a:off x="458126" y="5497484"/>
            <a:ext cx="6057900" cy="3170099"/>
          </a:xfrm>
          <a:prstGeom prst="rect">
            <a:avLst/>
          </a:prstGeom>
          <a:noFill/>
        </p:spPr>
        <p:txBody>
          <a:bodyPr wrap="square" rtlCol="0">
            <a:spAutoFit/>
          </a:bodyPr>
          <a:lstStyle/>
          <a:p>
            <a:r>
              <a:rPr lang="en-US" sz="2000" dirty="0">
                <a:solidFill>
                  <a:schemeClr val="bg1"/>
                </a:solidFill>
              </a:rPr>
              <a:t>Enterprise-wide technology projects have become a way of life for organizations. While these projects and programs can bring substantial benefits, if not properly managed, they can have a real negative impact on business performance. </a:t>
            </a:r>
          </a:p>
          <a:p>
            <a:r>
              <a:rPr lang="en-US" sz="2000" dirty="0" err="1">
                <a:solidFill>
                  <a:schemeClr val="bg1"/>
                </a:solidFill>
              </a:rPr>
              <a:t>Dparth’s</a:t>
            </a:r>
            <a:r>
              <a:rPr lang="en-US" sz="2000" dirty="0">
                <a:solidFill>
                  <a:schemeClr val="bg1"/>
                </a:solidFill>
              </a:rPr>
              <a:t> project management team, with high quality skills and experience, can help you manage effectively organization’s project portfolio, enhance your project and program performance and increase the probability of their successful completion.</a:t>
            </a:r>
            <a:endParaRPr lang="en-IN" sz="2000"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44400" y="8649144"/>
            <a:ext cx="6769199" cy="357696"/>
            <a:chOff x="88801" y="8915400"/>
            <a:chExt cx="6769199" cy="357696"/>
          </a:xfrm>
        </p:grpSpPr>
        <p:sp>
          <p:nvSpPr>
            <p:cNvPr id="6" name="Rectangle 5"/>
            <p:cNvSpPr/>
            <p:nvPr/>
          </p:nvSpPr>
          <p:spPr>
            <a:xfrm>
              <a:off x="88801" y="8915400"/>
              <a:ext cx="1656001" cy="357696"/>
            </a:xfrm>
            <a:prstGeom prst="rect">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p:cNvSpPr/>
            <p:nvPr/>
          </p:nvSpPr>
          <p:spPr>
            <a:xfrm>
              <a:off x="2070001" y="8915400"/>
              <a:ext cx="4787999" cy="357696"/>
            </a:xfrm>
            <a:prstGeom prst="rect">
              <a:avLst/>
            </a:prstGeom>
            <a:solidFill>
              <a:srgbClr val="4B0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Parallelogram 7"/>
            <p:cNvSpPr/>
            <p:nvPr/>
          </p:nvSpPr>
          <p:spPr>
            <a:xfrm>
              <a:off x="1612802" y="8915400"/>
              <a:ext cx="583660" cy="357696"/>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 name="Parallelogram 8"/>
          <p:cNvSpPr/>
          <p:nvPr/>
        </p:nvSpPr>
        <p:spPr>
          <a:xfrm>
            <a:off x="6286500" y="8663400"/>
            <a:ext cx="432000" cy="252000"/>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lide Number Placeholder 3"/>
          <p:cNvSpPr>
            <a:spLocks noGrp="1"/>
          </p:cNvSpPr>
          <p:nvPr>
            <p:ph type="sldNum" sz="quarter" idx="4294967295"/>
          </p:nvPr>
        </p:nvSpPr>
        <p:spPr>
          <a:xfrm>
            <a:off x="6324600" y="8610600"/>
            <a:ext cx="533400" cy="485775"/>
          </a:xfrm>
          <a:prstGeom prst="rect">
            <a:avLst/>
          </a:prstGeom>
        </p:spPr>
        <p:txBody>
          <a:bodyPr/>
          <a:lstStyle/>
          <a:p>
            <a:fld id="{4CC75C35-F5EE-4266-A741-33120F9ABA4D}" type="slidenum">
              <a:rPr lang="en-US" sz="1600" smtClean="0">
                <a:solidFill>
                  <a:schemeClr val="tx1"/>
                </a:solidFill>
              </a:rPr>
              <a:pPr/>
              <a:t>15</a:t>
            </a:fld>
            <a:endParaRPr lang="en-US" sz="1600" dirty="0">
              <a:solidFill>
                <a:schemeClr val="tx1"/>
              </a:solidFill>
            </a:endParaRPr>
          </a:p>
        </p:txBody>
      </p:sp>
      <p:sp>
        <p:nvSpPr>
          <p:cNvPr id="13" name="Rectangle 12"/>
          <p:cNvSpPr/>
          <p:nvPr/>
        </p:nvSpPr>
        <p:spPr>
          <a:xfrm>
            <a:off x="-1" y="0"/>
            <a:ext cx="6858001" cy="381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0" y="392173"/>
            <a:ext cx="6629400" cy="830997"/>
          </a:xfrm>
          <a:prstGeom prst="rect">
            <a:avLst/>
          </a:prstGeom>
          <a:noFill/>
        </p:spPr>
        <p:txBody>
          <a:bodyPr wrap="square" rtlCol="0">
            <a:spAutoFit/>
          </a:bodyPr>
          <a:lstStyle/>
          <a:p>
            <a:r>
              <a:rPr lang="en-US" sz="4800" b="1" dirty="0">
                <a:solidFill>
                  <a:srgbClr val="4B0082"/>
                </a:solidFill>
                <a:latin typeface="Candara" pitchFamily="34" charset="0"/>
              </a:rPr>
              <a:t>Our services</a:t>
            </a:r>
          </a:p>
        </p:txBody>
      </p:sp>
      <p:sp>
        <p:nvSpPr>
          <p:cNvPr id="2" name="Rectangle 1"/>
          <p:cNvSpPr/>
          <p:nvPr/>
        </p:nvSpPr>
        <p:spPr>
          <a:xfrm>
            <a:off x="44400" y="1223170"/>
            <a:ext cx="6674100" cy="2031325"/>
          </a:xfrm>
          <a:prstGeom prst="rect">
            <a:avLst/>
          </a:prstGeom>
        </p:spPr>
        <p:txBody>
          <a:bodyPr wrap="square">
            <a:spAutoFit/>
          </a:bodyPr>
          <a:lstStyle/>
          <a:p>
            <a:pPr>
              <a:spcAft>
                <a:spcPts val="750"/>
              </a:spcAft>
            </a:pPr>
            <a:r>
              <a:rPr lang="en-US" b="1" dirty="0" err="1">
                <a:solidFill>
                  <a:schemeClr val="accent5">
                    <a:lumMod val="50000"/>
                  </a:schemeClr>
                </a:solidFill>
                <a:latin typeface="Calibri" panose="020F0502020204030204" pitchFamily="34" charset="0"/>
                <a:ea typeface="Times New Roman" panose="02020603050405020304" pitchFamily="18" charset="0"/>
              </a:rPr>
              <a:t>Dparth’s</a:t>
            </a:r>
            <a:r>
              <a:rPr lang="en-US" b="1" dirty="0">
                <a:solidFill>
                  <a:schemeClr val="accent5">
                    <a:lumMod val="50000"/>
                  </a:schemeClr>
                </a:solidFill>
                <a:latin typeface="Calibri" panose="020F0502020204030204" pitchFamily="34" charset="0"/>
                <a:ea typeface="Times New Roman" panose="02020603050405020304" pitchFamily="18" charset="0"/>
              </a:rPr>
              <a:t> project management services offer an objective, professional approach to managing the many risks associated with the project and </a:t>
            </a:r>
            <a:r>
              <a:rPr lang="en-US" b="1" dirty="0" err="1">
                <a:solidFill>
                  <a:schemeClr val="accent5">
                    <a:lumMod val="50000"/>
                  </a:schemeClr>
                </a:solidFill>
                <a:latin typeface="Calibri" panose="020F0502020204030204" pitchFamily="34" charset="0"/>
                <a:ea typeface="Times New Roman" panose="02020603050405020304" pitchFamily="18" charset="0"/>
              </a:rPr>
              <a:t>programme</a:t>
            </a:r>
            <a:r>
              <a:rPr lang="en-US" b="1" dirty="0">
                <a:solidFill>
                  <a:schemeClr val="accent5">
                    <a:lumMod val="50000"/>
                  </a:schemeClr>
                </a:solidFill>
                <a:latin typeface="Calibri" panose="020F0502020204030204" pitchFamily="34" charset="0"/>
                <a:ea typeface="Times New Roman" panose="02020603050405020304" pitchFamily="18" charset="0"/>
              </a:rPr>
              <a:t> implementation. </a:t>
            </a:r>
            <a:r>
              <a:rPr lang="en-US" b="1" dirty="0" err="1">
                <a:solidFill>
                  <a:schemeClr val="accent5">
                    <a:lumMod val="50000"/>
                  </a:schemeClr>
                </a:solidFill>
                <a:latin typeface="Calibri" panose="020F0502020204030204" pitchFamily="34" charset="0"/>
                <a:ea typeface="Times New Roman" panose="02020603050405020304" pitchFamily="18" charset="0"/>
              </a:rPr>
              <a:t>Dparth</a:t>
            </a:r>
            <a:r>
              <a:rPr lang="en-US" b="1" dirty="0">
                <a:solidFill>
                  <a:schemeClr val="accent5">
                    <a:lumMod val="50000"/>
                  </a:schemeClr>
                </a:solidFill>
                <a:latin typeface="Calibri" panose="020F0502020204030204" pitchFamily="34" charset="0"/>
                <a:ea typeface="Times New Roman" panose="02020603050405020304" pitchFamily="18" charset="0"/>
              </a:rPr>
              <a:t> uses well established methodologies and leading concepts and practices, which may be applied to various types of projects which involve a business transformation, a complex IT systems initiative, a regulatory compliance or other critical issues.</a:t>
            </a:r>
            <a:endParaRPr lang="en-IN" sz="2400" dirty="0">
              <a:solidFill>
                <a:schemeClr val="accent5">
                  <a:lumMod val="50000"/>
                </a:schemeClr>
              </a:solidFill>
              <a:effectLst/>
              <a:latin typeface="Times New Roman" panose="02020603050405020304" pitchFamily="18" charset="0"/>
              <a:ea typeface="Times New Roman" panose="02020603050405020304" pitchFamily="18" charset="0"/>
            </a:endParaRPr>
          </a:p>
        </p:txBody>
      </p:sp>
      <p:sp>
        <p:nvSpPr>
          <p:cNvPr id="3" name="Rectangle 2"/>
          <p:cNvSpPr/>
          <p:nvPr/>
        </p:nvSpPr>
        <p:spPr>
          <a:xfrm>
            <a:off x="44401" y="3276600"/>
            <a:ext cx="6706918" cy="609600"/>
          </a:xfrm>
          <a:prstGeom prst="rect">
            <a:avLst/>
          </a:prstGeom>
          <a:solidFill>
            <a:srgbClr val="4B0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Project Management Services</a:t>
            </a:r>
          </a:p>
        </p:txBody>
      </p:sp>
      <p:grpSp>
        <p:nvGrpSpPr>
          <p:cNvPr id="22" name="Group 21"/>
          <p:cNvGrpSpPr/>
          <p:nvPr/>
        </p:nvGrpSpPr>
        <p:grpSpPr>
          <a:xfrm>
            <a:off x="106681" y="3886200"/>
            <a:ext cx="6522719" cy="3048000"/>
            <a:chOff x="106681" y="3733800"/>
            <a:chExt cx="6522719" cy="3048000"/>
          </a:xfrm>
        </p:grpSpPr>
        <p:sp>
          <p:nvSpPr>
            <p:cNvPr id="18" name="Rectangle 17"/>
            <p:cNvSpPr/>
            <p:nvPr/>
          </p:nvSpPr>
          <p:spPr>
            <a:xfrm>
              <a:off x="106681" y="3733800"/>
              <a:ext cx="45719" cy="3048000"/>
            </a:xfrm>
            <a:prstGeom prst="rect">
              <a:avLst/>
            </a:prstGeom>
            <a:solidFill>
              <a:srgbClr val="4B008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TextBox 45"/>
            <p:cNvSpPr txBox="1"/>
            <p:nvPr/>
          </p:nvSpPr>
          <p:spPr>
            <a:xfrm>
              <a:off x="143990" y="3733800"/>
              <a:ext cx="6485410" cy="2957861"/>
            </a:xfrm>
            <a:prstGeom prst="rect">
              <a:avLst/>
            </a:prstGeom>
            <a:noFill/>
          </p:spPr>
          <p:txBody>
            <a:bodyPr wrap="square" rtlCol="0">
              <a:spAutoFit/>
            </a:bodyPr>
            <a:lstStyle/>
            <a:p>
              <a:pPr marL="285750" lvl="0" indent="-285750">
                <a:lnSpc>
                  <a:spcPct val="150000"/>
                </a:lnSpc>
                <a:buFont typeface="Arial" panose="020B0604020202020204" pitchFamily="34" charset="0"/>
                <a:buChar char="•"/>
              </a:pPr>
              <a:r>
                <a:rPr lang="en-IN" b="1" dirty="0"/>
                <a:t>Identify ongoing process improvements based on historical performance</a:t>
              </a:r>
              <a:endParaRPr lang="en-IN" dirty="0"/>
            </a:p>
            <a:p>
              <a:pPr marL="285750" lvl="0" indent="-285750">
                <a:lnSpc>
                  <a:spcPct val="150000"/>
                </a:lnSpc>
                <a:buFont typeface="Arial" panose="020B0604020202020204" pitchFamily="34" charset="0"/>
                <a:buChar char="•"/>
              </a:pPr>
              <a:r>
                <a:rPr lang="en-IN" b="1" dirty="0"/>
                <a:t>Present executive reporting and decision support</a:t>
              </a:r>
              <a:endParaRPr lang="en-IN" dirty="0"/>
            </a:p>
            <a:p>
              <a:pPr marL="285750" lvl="0" indent="-285750">
                <a:lnSpc>
                  <a:spcPct val="150000"/>
                </a:lnSpc>
                <a:buFont typeface="Arial" panose="020B0604020202020204" pitchFamily="34" charset="0"/>
                <a:buChar char="•"/>
              </a:pPr>
              <a:r>
                <a:rPr lang="en-IN" b="1" dirty="0"/>
                <a:t>Conduct ongoing project alignment against your strategic initiatives</a:t>
              </a:r>
              <a:endParaRPr lang="en-IN" dirty="0"/>
            </a:p>
            <a:p>
              <a:pPr marL="285750" lvl="0" indent="-285750">
                <a:lnSpc>
                  <a:spcPct val="150000"/>
                </a:lnSpc>
                <a:buFont typeface="Arial" panose="020B0604020202020204" pitchFamily="34" charset="0"/>
                <a:buChar char="•"/>
              </a:pPr>
              <a:r>
                <a:rPr lang="en-IN" b="1" dirty="0"/>
                <a:t>Automate manual processes to ease the burden on project managers</a:t>
              </a:r>
              <a:endParaRPr lang="en-IN" dirty="0"/>
            </a:p>
          </p:txBody>
        </p:sp>
      </p:grpSp>
    </p:spTree>
    <p:extLst>
      <p:ext uri="{BB962C8B-B14F-4D97-AF65-F5344CB8AC3E}">
        <p14:creationId xmlns:p14="http://schemas.microsoft.com/office/powerpoint/2010/main" val="1248288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294CD0-8A6C-4D94-AEA5-F867125D7BC2}"/>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304800"/>
            <a:ext cx="6858000" cy="9124950"/>
          </a:xfrm>
          <a:prstGeom prst="rect">
            <a:avLst/>
          </a:prstGeom>
        </p:spPr>
      </p:pic>
      <p:sp>
        <p:nvSpPr>
          <p:cNvPr id="8" name="Snip Diagonal Corner Rectangle 7"/>
          <p:cNvSpPr/>
          <p:nvPr/>
        </p:nvSpPr>
        <p:spPr>
          <a:xfrm>
            <a:off x="76200" y="5105400"/>
            <a:ext cx="6712199" cy="3562183"/>
          </a:xfrm>
          <a:prstGeom prst="snip2DiagRect">
            <a:avLst/>
          </a:prstGeom>
          <a:solidFill>
            <a:schemeClr val="tx1">
              <a:lumMod val="65000"/>
              <a:lumOff val="35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102327" y="5029200"/>
            <a:ext cx="6057900" cy="523220"/>
          </a:xfrm>
          <a:prstGeom prst="rect">
            <a:avLst/>
          </a:prstGeom>
          <a:noFill/>
        </p:spPr>
        <p:txBody>
          <a:bodyPr wrap="square" rtlCol="0">
            <a:spAutoFit/>
          </a:bodyPr>
          <a:lstStyle/>
          <a:p>
            <a:r>
              <a:rPr lang="en-IN" sz="2800" b="1" dirty="0">
                <a:solidFill>
                  <a:schemeClr val="bg1"/>
                </a:solidFill>
              </a:rPr>
              <a:t>Information Security Services</a:t>
            </a:r>
          </a:p>
        </p:txBody>
      </p:sp>
      <p:sp>
        <p:nvSpPr>
          <p:cNvPr id="10" name="TextBox 9"/>
          <p:cNvSpPr txBox="1"/>
          <p:nvPr/>
        </p:nvSpPr>
        <p:spPr>
          <a:xfrm>
            <a:off x="458126" y="5497484"/>
            <a:ext cx="6057900" cy="3170099"/>
          </a:xfrm>
          <a:prstGeom prst="rect">
            <a:avLst/>
          </a:prstGeom>
          <a:noFill/>
        </p:spPr>
        <p:txBody>
          <a:bodyPr wrap="square" rtlCol="0">
            <a:spAutoFit/>
          </a:bodyPr>
          <a:lstStyle/>
          <a:p>
            <a:r>
              <a:rPr lang="en-US" sz="2000" dirty="0">
                <a:solidFill>
                  <a:schemeClr val="bg1"/>
                </a:solidFill>
              </a:rPr>
              <a:t>Enterprise-wide technology projects have become a way of life for organizations. While these projects and programs can bring substantial benefits, if not properly managed, they can have a real negative impact on business performance. </a:t>
            </a:r>
          </a:p>
          <a:p>
            <a:r>
              <a:rPr lang="en-US" sz="2000" dirty="0" err="1">
                <a:solidFill>
                  <a:schemeClr val="bg1"/>
                </a:solidFill>
              </a:rPr>
              <a:t>Dparth’s</a:t>
            </a:r>
            <a:r>
              <a:rPr lang="en-US" sz="2000" dirty="0">
                <a:solidFill>
                  <a:schemeClr val="bg1"/>
                </a:solidFill>
              </a:rPr>
              <a:t> project management team, with high quality skills and experience, can help you manage effectively organization’s project portfolio, enhance your project and program performance and increase the probability of their successful completion.</a:t>
            </a:r>
            <a:endParaRPr lang="en-IN" sz="2000" dirty="0">
              <a:solidFill>
                <a:schemeClr val="bg1"/>
              </a:solidFill>
            </a:endParaRPr>
          </a:p>
        </p:txBody>
      </p:sp>
    </p:spTree>
    <p:extLst>
      <p:ext uri="{BB962C8B-B14F-4D97-AF65-F5344CB8AC3E}">
        <p14:creationId xmlns:p14="http://schemas.microsoft.com/office/powerpoint/2010/main" val="1355503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44400" y="8649144"/>
            <a:ext cx="6769199" cy="357696"/>
            <a:chOff x="88801" y="8915400"/>
            <a:chExt cx="6769199" cy="357696"/>
          </a:xfrm>
        </p:grpSpPr>
        <p:sp>
          <p:nvSpPr>
            <p:cNvPr id="6" name="Rectangle 5"/>
            <p:cNvSpPr/>
            <p:nvPr/>
          </p:nvSpPr>
          <p:spPr>
            <a:xfrm>
              <a:off x="88801" y="8915400"/>
              <a:ext cx="1656001" cy="357696"/>
            </a:xfrm>
            <a:prstGeom prst="rect">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p:cNvSpPr/>
            <p:nvPr/>
          </p:nvSpPr>
          <p:spPr>
            <a:xfrm>
              <a:off x="2070001" y="8915400"/>
              <a:ext cx="4787999" cy="357696"/>
            </a:xfrm>
            <a:prstGeom prst="rect">
              <a:avLst/>
            </a:prstGeom>
            <a:solidFill>
              <a:srgbClr val="4B0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Parallelogram 7"/>
            <p:cNvSpPr/>
            <p:nvPr/>
          </p:nvSpPr>
          <p:spPr>
            <a:xfrm>
              <a:off x="1612802" y="8915400"/>
              <a:ext cx="583660" cy="357696"/>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 name="Parallelogram 8"/>
          <p:cNvSpPr/>
          <p:nvPr/>
        </p:nvSpPr>
        <p:spPr>
          <a:xfrm>
            <a:off x="6286500" y="8663400"/>
            <a:ext cx="432000" cy="252000"/>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lide Number Placeholder 3"/>
          <p:cNvSpPr>
            <a:spLocks noGrp="1"/>
          </p:cNvSpPr>
          <p:nvPr>
            <p:ph type="sldNum" sz="quarter" idx="4294967295"/>
          </p:nvPr>
        </p:nvSpPr>
        <p:spPr>
          <a:xfrm>
            <a:off x="6324600" y="8610600"/>
            <a:ext cx="533400" cy="485775"/>
          </a:xfrm>
          <a:prstGeom prst="rect">
            <a:avLst/>
          </a:prstGeom>
        </p:spPr>
        <p:txBody>
          <a:bodyPr/>
          <a:lstStyle/>
          <a:p>
            <a:fld id="{4CC75C35-F5EE-4266-A741-33120F9ABA4D}" type="slidenum">
              <a:rPr lang="en-US" sz="1600" smtClean="0">
                <a:solidFill>
                  <a:schemeClr val="tx1"/>
                </a:solidFill>
              </a:rPr>
              <a:pPr/>
              <a:t>17</a:t>
            </a:fld>
            <a:endParaRPr lang="en-US" sz="1600" dirty="0">
              <a:solidFill>
                <a:schemeClr val="tx1"/>
              </a:solidFill>
            </a:endParaRPr>
          </a:p>
        </p:txBody>
      </p:sp>
      <p:sp>
        <p:nvSpPr>
          <p:cNvPr id="13" name="Rectangle 12"/>
          <p:cNvSpPr/>
          <p:nvPr/>
        </p:nvSpPr>
        <p:spPr>
          <a:xfrm>
            <a:off x="-1" y="0"/>
            <a:ext cx="6858001" cy="381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0" y="228600"/>
            <a:ext cx="6629400" cy="830997"/>
          </a:xfrm>
          <a:prstGeom prst="rect">
            <a:avLst/>
          </a:prstGeom>
          <a:noFill/>
        </p:spPr>
        <p:txBody>
          <a:bodyPr wrap="square" rtlCol="0">
            <a:spAutoFit/>
          </a:bodyPr>
          <a:lstStyle/>
          <a:p>
            <a:r>
              <a:rPr lang="en-US" sz="4800" b="1" dirty="0">
                <a:solidFill>
                  <a:srgbClr val="4B0082"/>
                </a:solidFill>
                <a:latin typeface="Candara" pitchFamily="34" charset="0"/>
              </a:rPr>
              <a:t>Our services</a:t>
            </a:r>
          </a:p>
        </p:txBody>
      </p:sp>
      <p:sp>
        <p:nvSpPr>
          <p:cNvPr id="2" name="Rectangle 1"/>
          <p:cNvSpPr/>
          <p:nvPr/>
        </p:nvSpPr>
        <p:spPr>
          <a:xfrm>
            <a:off x="44400" y="1066800"/>
            <a:ext cx="6674100" cy="2308324"/>
          </a:xfrm>
          <a:prstGeom prst="rect">
            <a:avLst/>
          </a:prstGeom>
        </p:spPr>
        <p:txBody>
          <a:bodyPr wrap="square">
            <a:spAutoFit/>
          </a:bodyPr>
          <a:lstStyle/>
          <a:p>
            <a:pPr>
              <a:spcAft>
                <a:spcPts val="750"/>
              </a:spcAft>
            </a:pPr>
            <a:r>
              <a:rPr lang="en-US" b="1" dirty="0">
                <a:solidFill>
                  <a:schemeClr val="accent5">
                    <a:lumMod val="50000"/>
                  </a:schemeClr>
                </a:solidFill>
                <a:latin typeface="Calibri" panose="020F0502020204030204" pitchFamily="34" charset="0"/>
                <a:ea typeface="Times New Roman" panose="02020603050405020304" pitchFamily="18" charset="0"/>
              </a:rPr>
              <a:t>We help clients define a comprehensive information security strategy, priorities investments and align security capabilities with strategic imperatives of the </a:t>
            </a:r>
            <a:r>
              <a:rPr lang="en-US" b="1" dirty="0" err="1">
                <a:solidFill>
                  <a:schemeClr val="accent5">
                    <a:lumMod val="50000"/>
                  </a:schemeClr>
                </a:solidFill>
                <a:latin typeface="Calibri" panose="020F0502020204030204" pitchFamily="34" charset="0"/>
                <a:ea typeface="Times New Roman" panose="02020603050405020304" pitchFamily="18" charset="0"/>
              </a:rPr>
              <a:t>organisation</a:t>
            </a:r>
            <a:r>
              <a:rPr lang="en-US" b="1" dirty="0">
                <a:solidFill>
                  <a:schemeClr val="accent5">
                    <a:lumMod val="50000"/>
                  </a:schemeClr>
                </a:solidFill>
                <a:latin typeface="Calibri" panose="020F0502020204030204" pitchFamily="34" charset="0"/>
                <a:ea typeface="Times New Roman" panose="02020603050405020304" pitchFamily="18" charset="0"/>
              </a:rPr>
              <a:t>. Additionally, we also help clients define business-driven enterprise security architecture, create sustainable solutions to provide foundational capabilities and operational discipline and maintain agility in the event of business/technology changes and protect the value of our client’s information.</a:t>
            </a:r>
            <a:endParaRPr lang="en-IN" sz="2400" dirty="0">
              <a:solidFill>
                <a:schemeClr val="accent5">
                  <a:lumMod val="50000"/>
                </a:schemeClr>
              </a:solidFill>
              <a:effectLst/>
              <a:latin typeface="Times New Roman" panose="02020603050405020304" pitchFamily="18" charset="0"/>
              <a:ea typeface="Times New Roman" panose="02020603050405020304" pitchFamily="18" charset="0"/>
            </a:endParaRPr>
          </a:p>
        </p:txBody>
      </p:sp>
      <p:sp>
        <p:nvSpPr>
          <p:cNvPr id="15" name="Rectangle 14">
            <a:extLst>
              <a:ext uri="{FF2B5EF4-FFF2-40B4-BE49-F238E27FC236}">
                <a16:creationId xmlns:a16="http://schemas.microsoft.com/office/drawing/2014/main" id="{4BE46BAD-0743-4B0D-AD0A-7312C15878D5}"/>
              </a:ext>
            </a:extLst>
          </p:cNvPr>
          <p:cNvSpPr/>
          <p:nvPr/>
        </p:nvSpPr>
        <p:spPr>
          <a:xfrm>
            <a:off x="44400" y="3317565"/>
            <a:ext cx="6674100" cy="403365"/>
          </a:xfrm>
          <a:prstGeom prst="rect">
            <a:avLst/>
          </a:prstGeom>
          <a:solidFill>
            <a:srgbClr val="4B0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Security Strategy &amp; Governance</a:t>
            </a:r>
          </a:p>
        </p:txBody>
      </p:sp>
      <p:grpSp>
        <p:nvGrpSpPr>
          <p:cNvPr id="20" name="Group 19">
            <a:extLst>
              <a:ext uri="{FF2B5EF4-FFF2-40B4-BE49-F238E27FC236}">
                <a16:creationId xmlns:a16="http://schemas.microsoft.com/office/drawing/2014/main" id="{4C1E2D83-4336-48EC-9FF7-56C43C7076A8}"/>
              </a:ext>
            </a:extLst>
          </p:cNvPr>
          <p:cNvGrpSpPr/>
          <p:nvPr/>
        </p:nvGrpSpPr>
        <p:grpSpPr>
          <a:xfrm>
            <a:off x="30481" y="3698565"/>
            <a:ext cx="6688019" cy="1548000"/>
            <a:chOff x="106681" y="3733800"/>
            <a:chExt cx="2108869" cy="2384555"/>
          </a:xfrm>
        </p:grpSpPr>
        <p:sp>
          <p:nvSpPr>
            <p:cNvPr id="21" name="Rectangle 20">
              <a:extLst>
                <a:ext uri="{FF2B5EF4-FFF2-40B4-BE49-F238E27FC236}">
                  <a16:creationId xmlns:a16="http://schemas.microsoft.com/office/drawing/2014/main" id="{DF83CC01-E1CD-470F-BC21-194050C93170}"/>
                </a:ext>
              </a:extLst>
            </p:cNvPr>
            <p:cNvSpPr/>
            <p:nvPr/>
          </p:nvSpPr>
          <p:spPr>
            <a:xfrm>
              <a:off x="106681" y="3733800"/>
              <a:ext cx="45719" cy="2384555"/>
            </a:xfrm>
            <a:prstGeom prst="rect">
              <a:avLst/>
            </a:prstGeom>
            <a:solidFill>
              <a:srgbClr val="4B008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C2866F0E-51F5-41A8-A89D-206622064994}"/>
                </a:ext>
              </a:extLst>
            </p:cNvPr>
            <p:cNvSpPr txBox="1"/>
            <p:nvPr/>
          </p:nvSpPr>
          <p:spPr>
            <a:xfrm>
              <a:off x="143990" y="3820180"/>
              <a:ext cx="2071560" cy="2275693"/>
            </a:xfrm>
            <a:prstGeom prst="rect">
              <a:avLst/>
            </a:prstGeom>
            <a:noFill/>
          </p:spPr>
          <p:txBody>
            <a:bodyPr wrap="square" rtlCol="0">
              <a:spAutoFit/>
            </a:bodyPr>
            <a:lstStyle/>
            <a:p>
              <a:pPr marL="285750" indent="-285750" fontAlgn="base">
                <a:buFont typeface="Arial" panose="020B0604020202020204" pitchFamily="34" charset="0"/>
                <a:buChar char="•"/>
              </a:pPr>
              <a:r>
                <a:rPr lang="en-US" dirty="0"/>
                <a:t>Information security framework, strategy and program transformation</a:t>
              </a:r>
            </a:p>
            <a:p>
              <a:pPr marL="285750" indent="-285750" fontAlgn="base">
                <a:buFont typeface="Arial" panose="020B0604020202020204" pitchFamily="34" charset="0"/>
                <a:buChar char="•"/>
              </a:pPr>
              <a:r>
                <a:rPr lang="en-US" dirty="0"/>
                <a:t>Security policy and standards framework definition</a:t>
              </a:r>
            </a:p>
            <a:p>
              <a:pPr marL="285750" indent="-285750" fontAlgn="base">
                <a:buFont typeface="Arial" panose="020B0604020202020204" pitchFamily="34" charset="0"/>
                <a:buChar char="•"/>
              </a:pPr>
              <a:r>
                <a:rPr lang="en-US" dirty="0"/>
                <a:t>Stakeholder sensitization and awareness</a:t>
              </a:r>
            </a:p>
            <a:p>
              <a:pPr marL="285750" indent="-285750" fontAlgn="base">
                <a:buFont typeface="Arial" panose="020B0604020202020204" pitchFamily="34" charset="0"/>
                <a:buChar char="•"/>
              </a:pPr>
              <a:r>
                <a:rPr lang="en-US" dirty="0"/>
                <a:t>Small business cyber security strategy</a:t>
              </a:r>
            </a:p>
          </p:txBody>
        </p:sp>
      </p:grpSp>
      <p:sp>
        <p:nvSpPr>
          <p:cNvPr id="38" name="Rectangle 37">
            <a:extLst>
              <a:ext uri="{FF2B5EF4-FFF2-40B4-BE49-F238E27FC236}">
                <a16:creationId xmlns:a16="http://schemas.microsoft.com/office/drawing/2014/main" id="{541E8AC6-23A4-4BBD-B7FB-CE03C6265EF0}"/>
              </a:ext>
            </a:extLst>
          </p:cNvPr>
          <p:cNvSpPr/>
          <p:nvPr/>
        </p:nvSpPr>
        <p:spPr>
          <a:xfrm>
            <a:off x="44400" y="5374965"/>
            <a:ext cx="6674100" cy="403365"/>
          </a:xfrm>
          <a:prstGeom prst="rect">
            <a:avLst/>
          </a:prstGeom>
          <a:solidFill>
            <a:srgbClr val="4B0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Security Architecture</a:t>
            </a:r>
          </a:p>
        </p:txBody>
      </p:sp>
      <p:grpSp>
        <p:nvGrpSpPr>
          <p:cNvPr id="39" name="Group 38">
            <a:extLst>
              <a:ext uri="{FF2B5EF4-FFF2-40B4-BE49-F238E27FC236}">
                <a16:creationId xmlns:a16="http://schemas.microsoft.com/office/drawing/2014/main" id="{7BE37DA9-743A-4E89-AE97-EA378DAA5F4D}"/>
              </a:ext>
            </a:extLst>
          </p:cNvPr>
          <p:cNvGrpSpPr/>
          <p:nvPr/>
        </p:nvGrpSpPr>
        <p:grpSpPr>
          <a:xfrm>
            <a:off x="30481" y="5755965"/>
            <a:ext cx="6688019" cy="1260000"/>
            <a:chOff x="106681" y="3733800"/>
            <a:chExt cx="2108869" cy="1940915"/>
          </a:xfrm>
        </p:grpSpPr>
        <p:sp>
          <p:nvSpPr>
            <p:cNvPr id="40" name="Rectangle 39">
              <a:extLst>
                <a:ext uri="{FF2B5EF4-FFF2-40B4-BE49-F238E27FC236}">
                  <a16:creationId xmlns:a16="http://schemas.microsoft.com/office/drawing/2014/main" id="{1D2E6AFD-2EDD-42B2-8461-0664DD28BB14}"/>
                </a:ext>
              </a:extLst>
            </p:cNvPr>
            <p:cNvSpPr/>
            <p:nvPr/>
          </p:nvSpPr>
          <p:spPr>
            <a:xfrm>
              <a:off x="106681" y="3733800"/>
              <a:ext cx="45719" cy="1940915"/>
            </a:xfrm>
            <a:prstGeom prst="rect">
              <a:avLst/>
            </a:prstGeom>
            <a:solidFill>
              <a:srgbClr val="4B008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35A287E4-A7F2-4F27-9C33-D81F640E74E4}"/>
                </a:ext>
              </a:extLst>
            </p:cNvPr>
            <p:cNvSpPr txBox="1"/>
            <p:nvPr/>
          </p:nvSpPr>
          <p:spPr>
            <a:xfrm>
              <a:off x="143990" y="3820180"/>
              <a:ext cx="2071560" cy="1849000"/>
            </a:xfrm>
            <a:prstGeom prst="rect">
              <a:avLst/>
            </a:prstGeom>
            <a:noFill/>
          </p:spPr>
          <p:txBody>
            <a:bodyPr wrap="square" rtlCol="0">
              <a:spAutoFit/>
            </a:bodyPr>
            <a:lstStyle/>
            <a:p>
              <a:pPr marL="285750" indent="-285750" fontAlgn="base">
                <a:buFont typeface="Arial" panose="020B0604020202020204" pitchFamily="34" charset="0"/>
                <a:buChar char="•"/>
              </a:pPr>
              <a:r>
                <a:rPr lang="en-US" dirty="0"/>
                <a:t>Enterprise cybersecurity architecture design and definition</a:t>
              </a:r>
            </a:p>
            <a:p>
              <a:pPr marL="285750" indent="-285750" fontAlgn="base">
                <a:buFont typeface="Arial" panose="020B0604020202020204" pitchFamily="34" charset="0"/>
                <a:buChar char="•"/>
              </a:pPr>
              <a:r>
                <a:rPr lang="en-US" dirty="0"/>
                <a:t>Supply chain security architecture and implementation</a:t>
              </a:r>
            </a:p>
            <a:p>
              <a:pPr marL="285750" indent="-285750" fontAlgn="base">
                <a:buFont typeface="Arial" panose="020B0604020202020204" pitchFamily="34" charset="0"/>
                <a:buChar char="•"/>
              </a:pPr>
              <a:r>
                <a:rPr lang="en-US" dirty="0"/>
                <a:t>Cloud security architecture</a:t>
              </a:r>
            </a:p>
            <a:p>
              <a:pPr marL="285750" indent="-285750" fontAlgn="base">
                <a:buFont typeface="Arial" panose="020B0604020202020204" pitchFamily="34" charset="0"/>
                <a:buChar char="•"/>
              </a:pPr>
              <a:r>
                <a:rPr lang="en-US" dirty="0"/>
                <a:t>Internet of Things Security (IoT)</a:t>
              </a:r>
            </a:p>
          </p:txBody>
        </p:sp>
      </p:grpSp>
      <p:sp>
        <p:nvSpPr>
          <p:cNvPr id="42" name="Rectangle 41">
            <a:extLst>
              <a:ext uri="{FF2B5EF4-FFF2-40B4-BE49-F238E27FC236}">
                <a16:creationId xmlns:a16="http://schemas.microsoft.com/office/drawing/2014/main" id="{165E778C-633E-4200-9F2F-091642D0159A}"/>
              </a:ext>
            </a:extLst>
          </p:cNvPr>
          <p:cNvSpPr/>
          <p:nvPr/>
        </p:nvSpPr>
        <p:spPr>
          <a:xfrm>
            <a:off x="44400" y="7122000"/>
            <a:ext cx="6674100" cy="403365"/>
          </a:xfrm>
          <a:prstGeom prst="rect">
            <a:avLst/>
          </a:prstGeom>
          <a:solidFill>
            <a:srgbClr val="4B0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Security Implementation</a:t>
            </a:r>
          </a:p>
        </p:txBody>
      </p:sp>
      <p:grpSp>
        <p:nvGrpSpPr>
          <p:cNvPr id="43" name="Group 42">
            <a:extLst>
              <a:ext uri="{FF2B5EF4-FFF2-40B4-BE49-F238E27FC236}">
                <a16:creationId xmlns:a16="http://schemas.microsoft.com/office/drawing/2014/main" id="{5BCF3224-DE29-4F43-BE61-010EF964A67A}"/>
              </a:ext>
            </a:extLst>
          </p:cNvPr>
          <p:cNvGrpSpPr/>
          <p:nvPr/>
        </p:nvGrpSpPr>
        <p:grpSpPr>
          <a:xfrm>
            <a:off x="30481" y="7503409"/>
            <a:ext cx="6688019" cy="1116000"/>
            <a:chOff x="106681" y="3733800"/>
            <a:chExt cx="2108869" cy="1719095"/>
          </a:xfrm>
        </p:grpSpPr>
        <p:sp>
          <p:nvSpPr>
            <p:cNvPr id="44" name="Rectangle 43">
              <a:extLst>
                <a:ext uri="{FF2B5EF4-FFF2-40B4-BE49-F238E27FC236}">
                  <a16:creationId xmlns:a16="http://schemas.microsoft.com/office/drawing/2014/main" id="{7ADC7FAD-73A1-4A3B-B6AC-CDB8E431EC55}"/>
                </a:ext>
              </a:extLst>
            </p:cNvPr>
            <p:cNvSpPr/>
            <p:nvPr/>
          </p:nvSpPr>
          <p:spPr>
            <a:xfrm>
              <a:off x="106681" y="3733800"/>
              <a:ext cx="45719" cy="1719095"/>
            </a:xfrm>
            <a:prstGeom prst="rect">
              <a:avLst/>
            </a:prstGeom>
            <a:solidFill>
              <a:srgbClr val="4B008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TextBox 44">
              <a:extLst>
                <a:ext uri="{FF2B5EF4-FFF2-40B4-BE49-F238E27FC236}">
                  <a16:creationId xmlns:a16="http://schemas.microsoft.com/office/drawing/2014/main" id="{C3205D73-DC01-4867-94EF-CB5047D09073}"/>
                </a:ext>
              </a:extLst>
            </p:cNvPr>
            <p:cNvSpPr txBox="1"/>
            <p:nvPr/>
          </p:nvSpPr>
          <p:spPr>
            <a:xfrm>
              <a:off x="143990" y="3820180"/>
              <a:ext cx="2071560" cy="1422306"/>
            </a:xfrm>
            <a:prstGeom prst="rect">
              <a:avLst/>
            </a:prstGeom>
            <a:noFill/>
          </p:spPr>
          <p:txBody>
            <a:bodyPr wrap="square" rtlCol="0">
              <a:spAutoFit/>
            </a:bodyPr>
            <a:lstStyle/>
            <a:p>
              <a:pPr marL="285750" indent="-285750" fontAlgn="base">
                <a:buFont typeface="Arial" panose="020B0604020202020204" pitchFamily="34" charset="0"/>
                <a:buChar char="•"/>
              </a:pPr>
              <a:r>
                <a:rPr lang="en-US" dirty="0"/>
                <a:t>Security product/solution selection</a:t>
              </a:r>
            </a:p>
            <a:p>
              <a:pPr marL="285750" indent="-285750" fontAlgn="base">
                <a:buFont typeface="Arial" panose="020B0604020202020204" pitchFamily="34" charset="0"/>
                <a:buChar char="•"/>
              </a:pPr>
              <a:r>
                <a:rPr lang="en-US" dirty="0"/>
                <a:t>Security solution implementation</a:t>
              </a:r>
            </a:p>
            <a:p>
              <a:pPr marL="285750" indent="-285750" fontAlgn="base">
                <a:buFont typeface="Arial" panose="020B0604020202020204" pitchFamily="34" charset="0"/>
                <a:buChar char="•"/>
              </a:pPr>
              <a:r>
                <a:rPr lang="en-US" dirty="0"/>
                <a:t>SoC transformation</a:t>
              </a:r>
            </a:p>
          </p:txBody>
        </p:sp>
      </p:grpSp>
    </p:spTree>
    <p:extLst>
      <p:ext uri="{BB962C8B-B14F-4D97-AF65-F5344CB8AC3E}">
        <p14:creationId xmlns:p14="http://schemas.microsoft.com/office/powerpoint/2010/main" val="1705739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Image</a:t>
            </a:r>
          </a:p>
        </p:txBody>
      </p:sp>
      <p:sp>
        <p:nvSpPr>
          <p:cNvPr id="3" name="Title 2"/>
          <p:cNvSpPr>
            <a:spLocks noGrp="1"/>
          </p:cNvSpPr>
          <p:nvPr>
            <p:ph type="title"/>
          </p:nvPr>
        </p:nvSpPr>
        <p:spPr/>
        <p:txBody>
          <a:bodyPr/>
          <a:lstStyle/>
          <a:p>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6858000" cy="9144000"/>
          </a:xfrm>
          <a:prstGeom prst="rect">
            <a:avLst/>
          </a:prstGeom>
        </p:spPr>
      </p:pic>
    </p:spTree>
    <p:extLst>
      <p:ext uri="{BB962C8B-B14F-4D97-AF65-F5344CB8AC3E}">
        <p14:creationId xmlns:p14="http://schemas.microsoft.com/office/powerpoint/2010/main" val="3228559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30650" y="1203047"/>
            <a:ext cx="6308409" cy="3681923"/>
          </a:xfrm>
          <a:prstGeom prst="rect">
            <a:avLst/>
          </a:prstGeom>
        </p:spPr>
      </p:pic>
      <p:grpSp>
        <p:nvGrpSpPr>
          <p:cNvPr id="10" name="Group 9"/>
          <p:cNvGrpSpPr/>
          <p:nvPr/>
        </p:nvGrpSpPr>
        <p:grpSpPr>
          <a:xfrm>
            <a:off x="44400" y="8649144"/>
            <a:ext cx="6769199" cy="357696"/>
            <a:chOff x="88801" y="8915400"/>
            <a:chExt cx="6769199" cy="357696"/>
          </a:xfrm>
        </p:grpSpPr>
        <p:sp>
          <p:nvSpPr>
            <p:cNvPr id="6" name="Rectangle 5"/>
            <p:cNvSpPr/>
            <p:nvPr/>
          </p:nvSpPr>
          <p:spPr>
            <a:xfrm>
              <a:off x="88801" y="8915400"/>
              <a:ext cx="1656001" cy="357696"/>
            </a:xfrm>
            <a:prstGeom prst="rect">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p:cNvSpPr/>
            <p:nvPr/>
          </p:nvSpPr>
          <p:spPr>
            <a:xfrm>
              <a:off x="2070001" y="8915400"/>
              <a:ext cx="4787999" cy="357696"/>
            </a:xfrm>
            <a:prstGeom prst="rect">
              <a:avLst/>
            </a:prstGeom>
            <a:solidFill>
              <a:srgbClr val="4B0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Parallelogram 7"/>
            <p:cNvSpPr/>
            <p:nvPr/>
          </p:nvSpPr>
          <p:spPr>
            <a:xfrm>
              <a:off x="1612802" y="8915400"/>
              <a:ext cx="583660" cy="357696"/>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 name="Parallelogram 8"/>
          <p:cNvSpPr/>
          <p:nvPr/>
        </p:nvSpPr>
        <p:spPr>
          <a:xfrm>
            <a:off x="6286500" y="8663400"/>
            <a:ext cx="432000" cy="252000"/>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lide Number Placeholder 3"/>
          <p:cNvSpPr>
            <a:spLocks noGrp="1"/>
          </p:cNvSpPr>
          <p:nvPr>
            <p:ph type="sldNum" sz="quarter" idx="4294967295"/>
          </p:nvPr>
        </p:nvSpPr>
        <p:spPr>
          <a:xfrm>
            <a:off x="6324600" y="8610600"/>
            <a:ext cx="533400" cy="485775"/>
          </a:xfrm>
          <a:prstGeom prst="rect">
            <a:avLst/>
          </a:prstGeom>
        </p:spPr>
        <p:txBody>
          <a:bodyPr/>
          <a:lstStyle/>
          <a:p>
            <a:fld id="{4CC75C35-F5EE-4266-A741-33120F9ABA4D}" type="slidenum">
              <a:rPr lang="en-US" sz="1600" smtClean="0">
                <a:solidFill>
                  <a:schemeClr val="tx1"/>
                </a:solidFill>
              </a:rPr>
              <a:pPr/>
              <a:t>19</a:t>
            </a:fld>
            <a:endParaRPr lang="en-US" sz="1600" dirty="0">
              <a:solidFill>
                <a:schemeClr val="tx1"/>
              </a:solidFill>
            </a:endParaRPr>
          </a:p>
        </p:txBody>
      </p:sp>
      <p:sp>
        <p:nvSpPr>
          <p:cNvPr id="13" name="Rectangle 12"/>
          <p:cNvSpPr/>
          <p:nvPr/>
        </p:nvSpPr>
        <p:spPr>
          <a:xfrm>
            <a:off x="-1" y="0"/>
            <a:ext cx="6858001" cy="381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0" y="392173"/>
            <a:ext cx="6629400" cy="830997"/>
          </a:xfrm>
          <a:prstGeom prst="rect">
            <a:avLst/>
          </a:prstGeom>
          <a:noFill/>
        </p:spPr>
        <p:txBody>
          <a:bodyPr wrap="square" rtlCol="0">
            <a:spAutoFit/>
          </a:bodyPr>
          <a:lstStyle/>
          <a:p>
            <a:r>
              <a:rPr lang="en-US" sz="4800" b="1" dirty="0">
                <a:solidFill>
                  <a:srgbClr val="4B0082"/>
                </a:solidFill>
                <a:latin typeface="Candara" pitchFamily="34" charset="0"/>
              </a:rPr>
              <a:t>Industries</a:t>
            </a:r>
          </a:p>
        </p:txBody>
      </p:sp>
      <p:sp>
        <p:nvSpPr>
          <p:cNvPr id="2" name="Rectangle 1"/>
          <p:cNvSpPr/>
          <p:nvPr/>
        </p:nvSpPr>
        <p:spPr>
          <a:xfrm>
            <a:off x="320990" y="5056748"/>
            <a:ext cx="6674100" cy="3621504"/>
          </a:xfrm>
          <a:prstGeom prst="rect">
            <a:avLst/>
          </a:prstGeom>
        </p:spPr>
        <p:txBody>
          <a:bodyPr wrap="square">
            <a:spAutoFit/>
          </a:bodyPr>
          <a:lstStyle/>
          <a:p>
            <a:pPr>
              <a:spcAft>
                <a:spcPts val="750"/>
              </a:spcAft>
            </a:pPr>
            <a:r>
              <a:rPr lang="en-IN" b="1" dirty="0" err="1">
                <a:solidFill>
                  <a:schemeClr val="accent5">
                    <a:lumMod val="50000"/>
                  </a:schemeClr>
                </a:solidFill>
                <a:latin typeface="Calibri" panose="020F0502020204030204" pitchFamily="34" charset="0"/>
                <a:ea typeface="Times New Roman" panose="02020603050405020304" pitchFamily="18" charset="0"/>
              </a:rPr>
              <a:t>Dparth</a:t>
            </a:r>
            <a:r>
              <a:rPr lang="en-IN" b="1" dirty="0">
                <a:solidFill>
                  <a:schemeClr val="accent5">
                    <a:lumMod val="50000"/>
                  </a:schemeClr>
                </a:solidFill>
                <a:latin typeface="Calibri" panose="020F0502020204030204" pitchFamily="34" charset="0"/>
                <a:ea typeface="Times New Roman" panose="02020603050405020304" pitchFamily="18" charset="0"/>
              </a:rPr>
              <a:t> government solutions unit partners with governments, public sector entities and semi government agencies to offer IT-based governance solutions that work for all stakeholders. Our digital governance solutions promote efficiency, transparency and policy effectiveness, enabling “smart governance” in areas that matter most to citizens and consumers.</a:t>
            </a:r>
          </a:p>
          <a:p>
            <a:pPr>
              <a:spcAft>
                <a:spcPts val="750"/>
              </a:spcAft>
            </a:pPr>
            <a:r>
              <a:rPr lang="en-IN" b="1" dirty="0" err="1">
                <a:solidFill>
                  <a:schemeClr val="accent5">
                    <a:lumMod val="50000"/>
                  </a:schemeClr>
                </a:solidFill>
                <a:latin typeface="Calibri" panose="020F0502020204030204" pitchFamily="34" charset="0"/>
                <a:ea typeface="Times New Roman" panose="02020603050405020304" pitchFamily="18" charset="0"/>
              </a:rPr>
              <a:t>Dparth</a:t>
            </a:r>
            <a:r>
              <a:rPr lang="en-IN" b="1" dirty="0">
                <a:solidFill>
                  <a:schemeClr val="accent5">
                    <a:lumMod val="50000"/>
                  </a:schemeClr>
                </a:solidFill>
                <a:latin typeface="Calibri" panose="020F0502020204030204" pitchFamily="34" charset="0"/>
                <a:ea typeface="Times New Roman" panose="02020603050405020304" pitchFamily="18" charset="0"/>
              </a:rPr>
              <a:t> help clients identify and realize goals in the following ways :</a:t>
            </a:r>
          </a:p>
          <a:p>
            <a:pPr lvl="0"/>
            <a:r>
              <a:rPr lang="en-IN" b="1" dirty="0">
                <a:solidFill>
                  <a:schemeClr val="accent5">
                    <a:lumMod val="50000"/>
                  </a:schemeClr>
                </a:solidFill>
                <a:latin typeface="Calibri" panose="020F0502020204030204" pitchFamily="34" charset="0"/>
                <a:ea typeface="Times New Roman" panose="02020603050405020304" pitchFamily="18" charset="0"/>
              </a:rPr>
              <a:t>Domain Experience: We have extensive global experience in developing comprehensive solutions across governments and public-sector entities. Through our technology and industry verticals, we have vast expertise across a number of technologies and sectors around the world. </a:t>
            </a:r>
          </a:p>
        </p:txBody>
      </p:sp>
      <p:sp>
        <p:nvSpPr>
          <p:cNvPr id="32" name="Rectangle 31"/>
          <p:cNvSpPr/>
          <p:nvPr/>
        </p:nvSpPr>
        <p:spPr>
          <a:xfrm>
            <a:off x="320990" y="4343400"/>
            <a:ext cx="5013010" cy="609600"/>
          </a:xfrm>
          <a:prstGeom prst="rect">
            <a:avLst/>
          </a:prstGeom>
          <a:solidFill>
            <a:srgbClr val="4B0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Government</a:t>
            </a:r>
          </a:p>
        </p:txBody>
      </p:sp>
      <p:sp>
        <p:nvSpPr>
          <p:cNvPr id="11" name="Rectangle 10"/>
          <p:cNvSpPr/>
          <p:nvPr/>
        </p:nvSpPr>
        <p:spPr>
          <a:xfrm rot="8904862" flipV="1">
            <a:off x="4043837" y="1954800"/>
            <a:ext cx="288000" cy="1014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I</a:t>
            </a:r>
            <a:r>
              <a:rPr lang="en-IN" sz="800" dirty="0">
                <a:solidFill>
                  <a:schemeClr val="tx1"/>
                </a:solidFill>
              </a:rPr>
              <a:t>IT</a:t>
            </a:r>
          </a:p>
        </p:txBody>
      </p:sp>
    </p:spTree>
    <p:extLst>
      <p:ext uri="{BB962C8B-B14F-4D97-AF65-F5344CB8AC3E}">
        <p14:creationId xmlns:p14="http://schemas.microsoft.com/office/powerpoint/2010/main" val="1750459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Image</a:t>
            </a:r>
          </a:p>
        </p:txBody>
      </p:sp>
      <p:sp>
        <p:nvSpPr>
          <p:cNvPr id="3" name="Title 2"/>
          <p:cNvSpPr>
            <a:spLocks noGrp="1"/>
          </p:cNvSpPr>
          <p:nvPr>
            <p:ph type="title"/>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6858000" cy="9144000"/>
          </a:xfrm>
          <a:prstGeom prst="rect">
            <a:avLst/>
          </a:prstGeom>
        </p:spPr>
      </p:pic>
    </p:spTree>
    <p:extLst>
      <p:ext uri="{BB962C8B-B14F-4D97-AF65-F5344CB8AC3E}">
        <p14:creationId xmlns:p14="http://schemas.microsoft.com/office/powerpoint/2010/main" val="3135368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30650" y="1203047"/>
            <a:ext cx="6308409" cy="3681923"/>
          </a:xfrm>
          <a:prstGeom prst="rect">
            <a:avLst/>
          </a:prstGeom>
        </p:spPr>
      </p:pic>
      <p:grpSp>
        <p:nvGrpSpPr>
          <p:cNvPr id="10" name="Group 9"/>
          <p:cNvGrpSpPr/>
          <p:nvPr/>
        </p:nvGrpSpPr>
        <p:grpSpPr>
          <a:xfrm>
            <a:off x="44400" y="8649144"/>
            <a:ext cx="6769199" cy="357696"/>
            <a:chOff x="88801" y="8915400"/>
            <a:chExt cx="6769199" cy="357696"/>
          </a:xfrm>
        </p:grpSpPr>
        <p:sp>
          <p:nvSpPr>
            <p:cNvPr id="6" name="Rectangle 5"/>
            <p:cNvSpPr/>
            <p:nvPr/>
          </p:nvSpPr>
          <p:spPr>
            <a:xfrm>
              <a:off x="88801" y="8915400"/>
              <a:ext cx="1656001" cy="357696"/>
            </a:xfrm>
            <a:prstGeom prst="rect">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p:cNvSpPr/>
            <p:nvPr/>
          </p:nvSpPr>
          <p:spPr>
            <a:xfrm>
              <a:off x="2070001" y="8915400"/>
              <a:ext cx="4787999" cy="357696"/>
            </a:xfrm>
            <a:prstGeom prst="rect">
              <a:avLst/>
            </a:prstGeom>
            <a:solidFill>
              <a:srgbClr val="4B0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Parallelogram 7"/>
            <p:cNvSpPr/>
            <p:nvPr/>
          </p:nvSpPr>
          <p:spPr>
            <a:xfrm>
              <a:off x="1612802" y="8915400"/>
              <a:ext cx="583660" cy="357696"/>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 name="Parallelogram 8"/>
          <p:cNvSpPr/>
          <p:nvPr/>
        </p:nvSpPr>
        <p:spPr>
          <a:xfrm>
            <a:off x="6286500" y="8663400"/>
            <a:ext cx="432000" cy="252000"/>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lide Number Placeholder 3"/>
          <p:cNvSpPr>
            <a:spLocks noGrp="1"/>
          </p:cNvSpPr>
          <p:nvPr>
            <p:ph type="sldNum" sz="quarter" idx="4294967295"/>
          </p:nvPr>
        </p:nvSpPr>
        <p:spPr>
          <a:xfrm>
            <a:off x="6324600" y="8610600"/>
            <a:ext cx="533400" cy="485775"/>
          </a:xfrm>
          <a:prstGeom prst="rect">
            <a:avLst/>
          </a:prstGeom>
        </p:spPr>
        <p:txBody>
          <a:bodyPr/>
          <a:lstStyle/>
          <a:p>
            <a:fld id="{4CC75C35-F5EE-4266-A741-33120F9ABA4D}" type="slidenum">
              <a:rPr lang="en-US" sz="1600" smtClean="0">
                <a:solidFill>
                  <a:schemeClr val="tx1"/>
                </a:solidFill>
              </a:rPr>
              <a:pPr/>
              <a:t>20</a:t>
            </a:fld>
            <a:endParaRPr lang="en-US" sz="1600" dirty="0">
              <a:solidFill>
                <a:schemeClr val="tx1"/>
              </a:solidFill>
            </a:endParaRPr>
          </a:p>
        </p:txBody>
      </p:sp>
      <p:sp>
        <p:nvSpPr>
          <p:cNvPr id="13" name="Rectangle 12"/>
          <p:cNvSpPr/>
          <p:nvPr/>
        </p:nvSpPr>
        <p:spPr>
          <a:xfrm>
            <a:off x="-1" y="0"/>
            <a:ext cx="6858001" cy="381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0" y="392173"/>
            <a:ext cx="6629400" cy="830997"/>
          </a:xfrm>
          <a:prstGeom prst="rect">
            <a:avLst/>
          </a:prstGeom>
          <a:noFill/>
        </p:spPr>
        <p:txBody>
          <a:bodyPr wrap="square" rtlCol="0">
            <a:spAutoFit/>
          </a:bodyPr>
          <a:lstStyle/>
          <a:p>
            <a:r>
              <a:rPr lang="en-US" sz="4800" b="1" dirty="0">
                <a:solidFill>
                  <a:srgbClr val="4B0082"/>
                </a:solidFill>
                <a:latin typeface="Candara" pitchFamily="34" charset="0"/>
              </a:rPr>
              <a:t>Industries</a:t>
            </a:r>
          </a:p>
        </p:txBody>
      </p:sp>
      <p:sp>
        <p:nvSpPr>
          <p:cNvPr id="2" name="Rectangle 1"/>
          <p:cNvSpPr/>
          <p:nvPr/>
        </p:nvSpPr>
        <p:spPr>
          <a:xfrm>
            <a:off x="320990" y="5056748"/>
            <a:ext cx="6537010" cy="2687915"/>
          </a:xfrm>
          <a:prstGeom prst="rect">
            <a:avLst/>
          </a:prstGeom>
        </p:spPr>
        <p:txBody>
          <a:bodyPr wrap="square">
            <a:spAutoFit/>
          </a:bodyPr>
          <a:lstStyle/>
          <a:p>
            <a:pPr>
              <a:spcAft>
                <a:spcPts val="750"/>
              </a:spcAft>
            </a:pPr>
            <a:r>
              <a:rPr lang="en-IN" b="1" dirty="0">
                <a:solidFill>
                  <a:schemeClr val="accent5">
                    <a:lumMod val="50000"/>
                  </a:schemeClr>
                </a:solidFill>
                <a:latin typeface="Calibri" panose="020F0502020204030204" pitchFamily="34" charset="0"/>
                <a:ea typeface="Times New Roman" panose="02020603050405020304" pitchFamily="18" charset="0"/>
              </a:rPr>
              <a:t>Our initiatives have helped governments to offer anytime, anywhere services to their citizens, improve delivery efficiency, save costs, reduce wastage and expand their revenue base.</a:t>
            </a:r>
          </a:p>
          <a:p>
            <a:pPr>
              <a:spcAft>
                <a:spcPts val="750"/>
              </a:spcAft>
            </a:pPr>
            <a:r>
              <a:rPr lang="en-IN" b="1" dirty="0">
                <a:solidFill>
                  <a:schemeClr val="accent5">
                    <a:lumMod val="50000"/>
                  </a:schemeClr>
                </a:solidFill>
                <a:latin typeface="Calibri" panose="020F0502020204030204" pitchFamily="34" charset="0"/>
                <a:ea typeface="Times New Roman" panose="02020603050405020304" pitchFamily="18" charset="0"/>
              </a:rPr>
              <a:t>Smart blend of management and technology expertise : Our experience of working with governments across the world gives us an ability to build value-added solutions with a perfect blend of management and the technological know-how. We follow a comprehensive end-to-end approach to deliver a project within the shortest possible time frame.</a:t>
            </a:r>
          </a:p>
        </p:txBody>
      </p:sp>
      <p:sp>
        <p:nvSpPr>
          <p:cNvPr id="32" name="Rectangle 31"/>
          <p:cNvSpPr/>
          <p:nvPr/>
        </p:nvSpPr>
        <p:spPr>
          <a:xfrm>
            <a:off x="320990" y="4343400"/>
            <a:ext cx="5013010" cy="609600"/>
          </a:xfrm>
          <a:prstGeom prst="rect">
            <a:avLst/>
          </a:prstGeom>
          <a:solidFill>
            <a:srgbClr val="4B0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Government</a:t>
            </a:r>
          </a:p>
        </p:txBody>
      </p:sp>
      <p:sp>
        <p:nvSpPr>
          <p:cNvPr id="11" name="Rectangle 10"/>
          <p:cNvSpPr/>
          <p:nvPr/>
        </p:nvSpPr>
        <p:spPr>
          <a:xfrm rot="8904862" flipV="1">
            <a:off x="4043837" y="1954800"/>
            <a:ext cx="288000" cy="1014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I</a:t>
            </a:r>
            <a:r>
              <a:rPr lang="en-IN" sz="800" dirty="0">
                <a:solidFill>
                  <a:schemeClr val="tx1"/>
                </a:solidFill>
              </a:rPr>
              <a:t>IT</a:t>
            </a:r>
          </a:p>
        </p:txBody>
      </p:sp>
    </p:spTree>
    <p:extLst>
      <p:ext uri="{BB962C8B-B14F-4D97-AF65-F5344CB8AC3E}">
        <p14:creationId xmlns:p14="http://schemas.microsoft.com/office/powerpoint/2010/main" val="1508044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44400" y="8649144"/>
            <a:ext cx="6769199" cy="357696"/>
            <a:chOff x="88801" y="8915400"/>
            <a:chExt cx="6769199" cy="357696"/>
          </a:xfrm>
        </p:grpSpPr>
        <p:sp>
          <p:nvSpPr>
            <p:cNvPr id="6" name="Rectangle 5"/>
            <p:cNvSpPr/>
            <p:nvPr/>
          </p:nvSpPr>
          <p:spPr>
            <a:xfrm>
              <a:off x="88801" y="8915400"/>
              <a:ext cx="1656001" cy="357696"/>
            </a:xfrm>
            <a:prstGeom prst="rect">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p:cNvSpPr/>
            <p:nvPr/>
          </p:nvSpPr>
          <p:spPr>
            <a:xfrm>
              <a:off x="2070001" y="8915400"/>
              <a:ext cx="4787999" cy="357696"/>
            </a:xfrm>
            <a:prstGeom prst="rect">
              <a:avLst/>
            </a:prstGeom>
            <a:solidFill>
              <a:srgbClr val="4B0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Parallelogram 7"/>
            <p:cNvSpPr/>
            <p:nvPr/>
          </p:nvSpPr>
          <p:spPr>
            <a:xfrm>
              <a:off x="1612802" y="8915400"/>
              <a:ext cx="583660" cy="357696"/>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 name="Parallelogram 8"/>
          <p:cNvSpPr/>
          <p:nvPr/>
        </p:nvSpPr>
        <p:spPr>
          <a:xfrm>
            <a:off x="6286500" y="8663400"/>
            <a:ext cx="432000" cy="252000"/>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lide Number Placeholder 3"/>
          <p:cNvSpPr>
            <a:spLocks noGrp="1"/>
          </p:cNvSpPr>
          <p:nvPr>
            <p:ph type="sldNum" sz="quarter" idx="4294967295"/>
          </p:nvPr>
        </p:nvSpPr>
        <p:spPr>
          <a:xfrm>
            <a:off x="6324600" y="8610600"/>
            <a:ext cx="533400" cy="485775"/>
          </a:xfrm>
          <a:prstGeom prst="rect">
            <a:avLst/>
          </a:prstGeom>
        </p:spPr>
        <p:txBody>
          <a:bodyPr/>
          <a:lstStyle/>
          <a:p>
            <a:fld id="{4CC75C35-F5EE-4266-A741-33120F9ABA4D}" type="slidenum">
              <a:rPr lang="en-US" sz="1600" smtClean="0">
                <a:solidFill>
                  <a:schemeClr val="tx1"/>
                </a:solidFill>
              </a:rPr>
              <a:pPr/>
              <a:t>21</a:t>
            </a:fld>
            <a:endParaRPr lang="en-US" sz="1600" dirty="0">
              <a:solidFill>
                <a:schemeClr val="tx1"/>
              </a:solidFill>
            </a:endParaRPr>
          </a:p>
        </p:txBody>
      </p:sp>
      <p:sp>
        <p:nvSpPr>
          <p:cNvPr id="13" name="Rectangle 12"/>
          <p:cNvSpPr/>
          <p:nvPr/>
        </p:nvSpPr>
        <p:spPr>
          <a:xfrm>
            <a:off x="-1" y="0"/>
            <a:ext cx="6858001" cy="381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0" y="392173"/>
            <a:ext cx="6629400" cy="830997"/>
          </a:xfrm>
          <a:prstGeom prst="rect">
            <a:avLst/>
          </a:prstGeom>
          <a:noFill/>
        </p:spPr>
        <p:txBody>
          <a:bodyPr wrap="square" rtlCol="0">
            <a:spAutoFit/>
          </a:bodyPr>
          <a:lstStyle/>
          <a:p>
            <a:r>
              <a:rPr lang="en-US" sz="4800" b="1" dirty="0">
                <a:solidFill>
                  <a:srgbClr val="4B0082"/>
                </a:solidFill>
                <a:latin typeface="Candara" pitchFamily="34" charset="0"/>
              </a:rPr>
              <a:t>Industries</a:t>
            </a:r>
          </a:p>
        </p:txBody>
      </p:sp>
      <p:sp>
        <p:nvSpPr>
          <p:cNvPr id="2" name="Rectangle 1"/>
          <p:cNvSpPr/>
          <p:nvPr/>
        </p:nvSpPr>
        <p:spPr>
          <a:xfrm>
            <a:off x="320990" y="5056748"/>
            <a:ext cx="6674100" cy="2133918"/>
          </a:xfrm>
          <a:prstGeom prst="rect">
            <a:avLst/>
          </a:prstGeom>
        </p:spPr>
        <p:txBody>
          <a:bodyPr wrap="square">
            <a:spAutoFit/>
          </a:bodyPr>
          <a:lstStyle/>
          <a:p>
            <a:pPr>
              <a:spcAft>
                <a:spcPts val="750"/>
              </a:spcAft>
            </a:pPr>
            <a:r>
              <a:rPr lang="en-IN" b="1" dirty="0">
                <a:solidFill>
                  <a:schemeClr val="accent5">
                    <a:lumMod val="50000"/>
                  </a:schemeClr>
                </a:solidFill>
                <a:latin typeface="Calibri" panose="020F0502020204030204" pitchFamily="34" charset="0"/>
                <a:ea typeface="Times New Roman" panose="02020603050405020304" pitchFamily="18" charset="0"/>
              </a:rPr>
              <a:t>Banking, Financial Services and insurance (BFSI) is one of the strategic verticals of </a:t>
            </a:r>
            <a:r>
              <a:rPr lang="en-IN" b="1" dirty="0" err="1">
                <a:solidFill>
                  <a:schemeClr val="accent5">
                    <a:lumMod val="50000"/>
                  </a:schemeClr>
                </a:solidFill>
                <a:latin typeface="Calibri" panose="020F0502020204030204" pitchFamily="34" charset="0"/>
                <a:ea typeface="Times New Roman" panose="02020603050405020304" pitchFamily="18" charset="0"/>
              </a:rPr>
              <a:t>Dparth</a:t>
            </a:r>
            <a:r>
              <a:rPr lang="en-IN" b="1" dirty="0">
                <a:solidFill>
                  <a:schemeClr val="accent5">
                    <a:lumMod val="50000"/>
                  </a:schemeClr>
                </a:solidFill>
                <a:latin typeface="Calibri" panose="020F0502020204030204" pitchFamily="34" charset="0"/>
                <a:ea typeface="Times New Roman" panose="02020603050405020304" pitchFamily="18" charset="0"/>
              </a:rPr>
              <a:t>. </a:t>
            </a:r>
          </a:p>
          <a:p>
            <a:pPr>
              <a:spcAft>
                <a:spcPts val="750"/>
              </a:spcAft>
            </a:pPr>
            <a:r>
              <a:rPr lang="en-IN" b="1" dirty="0">
                <a:solidFill>
                  <a:schemeClr val="accent5">
                    <a:lumMod val="50000"/>
                  </a:schemeClr>
                </a:solidFill>
                <a:latin typeface="Calibri" panose="020F0502020204030204" pitchFamily="34" charset="0"/>
                <a:ea typeface="Times New Roman" panose="02020603050405020304" pitchFamily="18" charset="0"/>
              </a:rPr>
              <a:t>We help financial services firms develop business solutions that drive efficiency, effectiveness, innovation and </a:t>
            </a:r>
            <a:r>
              <a:rPr lang="en-IN" b="1" dirty="0" err="1">
                <a:solidFill>
                  <a:schemeClr val="accent5">
                    <a:lumMod val="50000"/>
                  </a:schemeClr>
                </a:solidFill>
                <a:latin typeface="Calibri" panose="020F0502020204030204" pitchFamily="34" charset="0"/>
                <a:ea typeface="Times New Roman" panose="02020603050405020304" pitchFamily="18" charset="0"/>
              </a:rPr>
              <a:t>virtualizationDparth</a:t>
            </a:r>
            <a:r>
              <a:rPr lang="en-IN" b="1" dirty="0">
                <a:solidFill>
                  <a:schemeClr val="accent5">
                    <a:lumMod val="50000"/>
                  </a:schemeClr>
                </a:solidFill>
                <a:latin typeface="Calibri" panose="020F0502020204030204" pitchFamily="34" charset="0"/>
                <a:ea typeface="Times New Roman" panose="02020603050405020304" pitchFamily="18" charset="0"/>
              </a:rPr>
              <a:t> with its deep industry expertise help manage risk, comply with regulations, enhance product features and manage your business transformation challenges</a:t>
            </a:r>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20990" y="1264762"/>
            <a:ext cx="6308409" cy="3688238"/>
          </a:xfrm>
          <a:prstGeom prst="rect">
            <a:avLst/>
          </a:prstGeom>
        </p:spPr>
      </p:pic>
      <p:sp>
        <p:nvSpPr>
          <p:cNvPr id="32" name="Rectangle 31"/>
          <p:cNvSpPr/>
          <p:nvPr/>
        </p:nvSpPr>
        <p:spPr>
          <a:xfrm>
            <a:off x="320990" y="4343400"/>
            <a:ext cx="5013010" cy="609600"/>
          </a:xfrm>
          <a:prstGeom prst="rect">
            <a:avLst/>
          </a:prstGeom>
          <a:solidFill>
            <a:srgbClr val="4B0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Banking, Financial Services and Insurance (BFSI) </a:t>
            </a:r>
          </a:p>
        </p:txBody>
      </p:sp>
    </p:spTree>
    <p:extLst>
      <p:ext uri="{BB962C8B-B14F-4D97-AF65-F5344CB8AC3E}">
        <p14:creationId xmlns:p14="http://schemas.microsoft.com/office/powerpoint/2010/main" val="2106941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telecom"/>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20990" y="1206386"/>
            <a:ext cx="6308409" cy="3674384"/>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44400" y="8649144"/>
            <a:ext cx="6769199" cy="357696"/>
            <a:chOff x="88801" y="8915400"/>
            <a:chExt cx="6769199" cy="357696"/>
          </a:xfrm>
        </p:grpSpPr>
        <p:sp>
          <p:nvSpPr>
            <p:cNvPr id="6" name="Rectangle 5"/>
            <p:cNvSpPr/>
            <p:nvPr/>
          </p:nvSpPr>
          <p:spPr>
            <a:xfrm>
              <a:off x="88801" y="8915400"/>
              <a:ext cx="1656001" cy="357696"/>
            </a:xfrm>
            <a:prstGeom prst="rect">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p:cNvSpPr/>
            <p:nvPr/>
          </p:nvSpPr>
          <p:spPr>
            <a:xfrm>
              <a:off x="2070001" y="8915400"/>
              <a:ext cx="4787999" cy="357696"/>
            </a:xfrm>
            <a:prstGeom prst="rect">
              <a:avLst/>
            </a:prstGeom>
            <a:solidFill>
              <a:srgbClr val="4B0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Parallelogram 7"/>
            <p:cNvSpPr/>
            <p:nvPr/>
          </p:nvSpPr>
          <p:spPr>
            <a:xfrm>
              <a:off x="1612802" y="8915400"/>
              <a:ext cx="583660" cy="357696"/>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 name="Parallelogram 8"/>
          <p:cNvSpPr/>
          <p:nvPr/>
        </p:nvSpPr>
        <p:spPr>
          <a:xfrm>
            <a:off x="6286500" y="8663400"/>
            <a:ext cx="432000" cy="252000"/>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lide Number Placeholder 3"/>
          <p:cNvSpPr>
            <a:spLocks noGrp="1"/>
          </p:cNvSpPr>
          <p:nvPr>
            <p:ph type="sldNum" sz="quarter" idx="4294967295"/>
          </p:nvPr>
        </p:nvSpPr>
        <p:spPr>
          <a:xfrm>
            <a:off x="6324600" y="8610600"/>
            <a:ext cx="533400" cy="485775"/>
          </a:xfrm>
          <a:prstGeom prst="rect">
            <a:avLst/>
          </a:prstGeom>
        </p:spPr>
        <p:txBody>
          <a:bodyPr/>
          <a:lstStyle/>
          <a:p>
            <a:fld id="{4CC75C35-F5EE-4266-A741-33120F9ABA4D}" type="slidenum">
              <a:rPr lang="en-US" sz="1600" smtClean="0">
                <a:solidFill>
                  <a:schemeClr val="tx1"/>
                </a:solidFill>
              </a:rPr>
              <a:pPr/>
              <a:t>22</a:t>
            </a:fld>
            <a:endParaRPr lang="en-US" sz="1600" dirty="0">
              <a:solidFill>
                <a:schemeClr val="tx1"/>
              </a:solidFill>
            </a:endParaRPr>
          </a:p>
        </p:txBody>
      </p:sp>
      <p:sp>
        <p:nvSpPr>
          <p:cNvPr id="13" name="Rectangle 12"/>
          <p:cNvSpPr/>
          <p:nvPr/>
        </p:nvSpPr>
        <p:spPr>
          <a:xfrm>
            <a:off x="-1" y="0"/>
            <a:ext cx="6858001" cy="381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0" y="392173"/>
            <a:ext cx="6629400" cy="830997"/>
          </a:xfrm>
          <a:prstGeom prst="rect">
            <a:avLst/>
          </a:prstGeom>
          <a:noFill/>
        </p:spPr>
        <p:txBody>
          <a:bodyPr wrap="square" rtlCol="0">
            <a:spAutoFit/>
          </a:bodyPr>
          <a:lstStyle/>
          <a:p>
            <a:r>
              <a:rPr lang="en-US" sz="4800" b="1" dirty="0">
                <a:solidFill>
                  <a:srgbClr val="4B0082"/>
                </a:solidFill>
                <a:latin typeface="Candara" pitchFamily="34" charset="0"/>
              </a:rPr>
              <a:t>Industries</a:t>
            </a:r>
          </a:p>
        </p:txBody>
      </p:sp>
      <p:sp>
        <p:nvSpPr>
          <p:cNvPr id="2" name="Rectangle 1"/>
          <p:cNvSpPr/>
          <p:nvPr/>
        </p:nvSpPr>
        <p:spPr>
          <a:xfrm>
            <a:off x="320990" y="5056748"/>
            <a:ext cx="6308409" cy="3241913"/>
          </a:xfrm>
          <a:prstGeom prst="rect">
            <a:avLst/>
          </a:prstGeom>
        </p:spPr>
        <p:txBody>
          <a:bodyPr wrap="square">
            <a:spAutoFit/>
          </a:bodyPr>
          <a:lstStyle/>
          <a:p>
            <a:pPr>
              <a:spcAft>
                <a:spcPts val="750"/>
              </a:spcAft>
            </a:pPr>
            <a:r>
              <a:rPr lang="en-IN" b="1" dirty="0">
                <a:solidFill>
                  <a:schemeClr val="accent5">
                    <a:lumMod val="50000"/>
                  </a:schemeClr>
                </a:solidFill>
                <a:latin typeface="Calibri" panose="020F0502020204030204" pitchFamily="34" charset="0"/>
                <a:ea typeface="Times New Roman" panose="02020603050405020304" pitchFamily="18" charset="0"/>
              </a:rPr>
              <a:t>We partner with leading telecom companies and help them create next generation telecom solutions that offer cost advantage and reduced time-to-market. We have successfully executed large engagements and offer customers the flexibility in consulting, systems integration or solution rollout using various sourcing models.</a:t>
            </a:r>
          </a:p>
          <a:p>
            <a:pPr>
              <a:spcAft>
                <a:spcPts val="750"/>
              </a:spcAft>
            </a:pPr>
            <a:r>
              <a:rPr lang="en-IN" b="1" dirty="0">
                <a:solidFill>
                  <a:schemeClr val="accent5">
                    <a:lumMod val="50000"/>
                  </a:schemeClr>
                </a:solidFill>
                <a:latin typeface="Calibri" panose="020F0502020204030204" pitchFamily="34" charset="0"/>
                <a:ea typeface="Times New Roman" panose="02020603050405020304" pitchFamily="18" charset="0"/>
              </a:rPr>
              <a:t>Our Telecom Practice has successfully executed large co-sourced and outsourced engagements in BSS/OSS Systems Integration, Service/Subscriber Portals, Analytics and Decision Support, IT consulting, and Application Development &amp; Maintenance across geographies.</a:t>
            </a:r>
          </a:p>
        </p:txBody>
      </p:sp>
      <p:sp>
        <p:nvSpPr>
          <p:cNvPr id="32" name="Rectangle 31"/>
          <p:cNvSpPr/>
          <p:nvPr/>
        </p:nvSpPr>
        <p:spPr>
          <a:xfrm>
            <a:off x="320990" y="4343400"/>
            <a:ext cx="5013010" cy="609600"/>
          </a:xfrm>
          <a:prstGeom prst="rect">
            <a:avLst/>
          </a:prstGeom>
          <a:solidFill>
            <a:srgbClr val="4B0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Telecom</a:t>
            </a:r>
          </a:p>
        </p:txBody>
      </p:sp>
    </p:spTree>
    <p:extLst>
      <p:ext uri="{BB962C8B-B14F-4D97-AF65-F5344CB8AC3E}">
        <p14:creationId xmlns:p14="http://schemas.microsoft.com/office/powerpoint/2010/main" val="3996894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telecom"/>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20990" y="1206386"/>
            <a:ext cx="6308409" cy="3674384"/>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44400" y="8649144"/>
            <a:ext cx="6769199" cy="357696"/>
            <a:chOff x="88801" y="8915400"/>
            <a:chExt cx="6769199" cy="357696"/>
          </a:xfrm>
        </p:grpSpPr>
        <p:sp>
          <p:nvSpPr>
            <p:cNvPr id="6" name="Rectangle 5"/>
            <p:cNvSpPr/>
            <p:nvPr/>
          </p:nvSpPr>
          <p:spPr>
            <a:xfrm>
              <a:off x="88801" y="8915400"/>
              <a:ext cx="1656001" cy="357696"/>
            </a:xfrm>
            <a:prstGeom prst="rect">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p:cNvSpPr/>
            <p:nvPr/>
          </p:nvSpPr>
          <p:spPr>
            <a:xfrm>
              <a:off x="2070001" y="8915400"/>
              <a:ext cx="4787999" cy="357696"/>
            </a:xfrm>
            <a:prstGeom prst="rect">
              <a:avLst/>
            </a:prstGeom>
            <a:solidFill>
              <a:srgbClr val="4B0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Parallelogram 7"/>
            <p:cNvSpPr/>
            <p:nvPr/>
          </p:nvSpPr>
          <p:spPr>
            <a:xfrm>
              <a:off x="1612802" y="8915400"/>
              <a:ext cx="583660" cy="357696"/>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 name="Parallelogram 8"/>
          <p:cNvSpPr/>
          <p:nvPr/>
        </p:nvSpPr>
        <p:spPr>
          <a:xfrm>
            <a:off x="6286500" y="8663400"/>
            <a:ext cx="432000" cy="252000"/>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lide Number Placeholder 3"/>
          <p:cNvSpPr>
            <a:spLocks noGrp="1"/>
          </p:cNvSpPr>
          <p:nvPr>
            <p:ph type="sldNum" sz="quarter" idx="4294967295"/>
          </p:nvPr>
        </p:nvSpPr>
        <p:spPr>
          <a:xfrm>
            <a:off x="6324600" y="8610600"/>
            <a:ext cx="533400" cy="485775"/>
          </a:xfrm>
          <a:prstGeom prst="rect">
            <a:avLst/>
          </a:prstGeom>
        </p:spPr>
        <p:txBody>
          <a:bodyPr/>
          <a:lstStyle/>
          <a:p>
            <a:fld id="{4CC75C35-F5EE-4266-A741-33120F9ABA4D}" type="slidenum">
              <a:rPr lang="en-US" sz="1600" smtClean="0">
                <a:solidFill>
                  <a:schemeClr val="tx1"/>
                </a:solidFill>
              </a:rPr>
              <a:pPr/>
              <a:t>23</a:t>
            </a:fld>
            <a:endParaRPr lang="en-US" sz="1600" dirty="0">
              <a:solidFill>
                <a:schemeClr val="tx1"/>
              </a:solidFill>
            </a:endParaRPr>
          </a:p>
        </p:txBody>
      </p:sp>
      <p:sp>
        <p:nvSpPr>
          <p:cNvPr id="13" name="Rectangle 12"/>
          <p:cNvSpPr/>
          <p:nvPr/>
        </p:nvSpPr>
        <p:spPr>
          <a:xfrm>
            <a:off x="-1" y="0"/>
            <a:ext cx="6858001" cy="381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0" y="392173"/>
            <a:ext cx="6629400" cy="830997"/>
          </a:xfrm>
          <a:prstGeom prst="rect">
            <a:avLst/>
          </a:prstGeom>
          <a:noFill/>
        </p:spPr>
        <p:txBody>
          <a:bodyPr wrap="square" rtlCol="0">
            <a:spAutoFit/>
          </a:bodyPr>
          <a:lstStyle/>
          <a:p>
            <a:r>
              <a:rPr lang="en-US" sz="4800" b="1" dirty="0">
                <a:solidFill>
                  <a:srgbClr val="4B0082"/>
                </a:solidFill>
                <a:latin typeface="Candara" pitchFamily="34" charset="0"/>
              </a:rPr>
              <a:t>Industries</a:t>
            </a:r>
          </a:p>
        </p:txBody>
      </p:sp>
      <p:sp>
        <p:nvSpPr>
          <p:cNvPr id="2" name="Rectangle 1"/>
          <p:cNvSpPr/>
          <p:nvPr/>
        </p:nvSpPr>
        <p:spPr>
          <a:xfrm>
            <a:off x="320990" y="5056748"/>
            <a:ext cx="6308409" cy="3898503"/>
          </a:xfrm>
          <a:prstGeom prst="rect">
            <a:avLst/>
          </a:prstGeom>
        </p:spPr>
        <p:txBody>
          <a:bodyPr wrap="square">
            <a:spAutoFit/>
          </a:bodyPr>
          <a:lstStyle/>
          <a:p>
            <a:pPr>
              <a:spcAft>
                <a:spcPts val="750"/>
              </a:spcAft>
            </a:pPr>
            <a:r>
              <a:rPr lang="en-IN" b="1" dirty="0" err="1">
                <a:solidFill>
                  <a:schemeClr val="accent5">
                    <a:lumMod val="50000"/>
                  </a:schemeClr>
                </a:solidFill>
                <a:latin typeface="Calibri" panose="020F0502020204030204" pitchFamily="34" charset="0"/>
                <a:ea typeface="Times New Roman" panose="02020603050405020304" pitchFamily="18" charset="0"/>
              </a:rPr>
              <a:t>Dparth</a:t>
            </a:r>
            <a:r>
              <a:rPr lang="en-IN" b="1" dirty="0">
                <a:solidFill>
                  <a:schemeClr val="accent5">
                    <a:lumMod val="50000"/>
                  </a:schemeClr>
                </a:solidFill>
                <a:latin typeface="Calibri" panose="020F0502020204030204" pitchFamily="34" charset="0"/>
                <a:ea typeface="Times New Roman" panose="02020603050405020304" pitchFamily="18" charset="0"/>
              </a:rPr>
              <a:t> solutions and service offerings address the entire landscape of telecom equipment vendors and telecom service providers. Our solutions help you identify and address the challenges and opportunities created by convergence of applications, networks or content.</a:t>
            </a:r>
          </a:p>
          <a:p>
            <a:pPr>
              <a:spcAft>
                <a:spcPts val="750"/>
              </a:spcAft>
            </a:pPr>
            <a:r>
              <a:rPr lang="en-IN" b="1" dirty="0">
                <a:solidFill>
                  <a:schemeClr val="accent5">
                    <a:lumMod val="50000"/>
                  </a:schemeClr>
                </a:solidFill>
                <a:latin typeface="Calibri" panose="020F0502020204030204" pitchFamily="34" charset="0"/>
                <a:ea typeface="Times New Roman" panose="02020603050405020304" pitchFamily="18" charset="0"/>
              </a:rPr>
              <a:t>Our consultants bring in a wealth of knowledge and experience of the telecommunications industry ecosystem by virtue of engaging with the world’s leading equipment vendors and service </a:t>
            </a:r>
            <a:r>
              <a:rPr lang="en-IN" b="1" dirty="0" err="1">
                <a:solidFill>
                  <a:schemeClr val="accent5">
                    <a:lumMod val="50000"/>
                  </a:schemeClr>
                </a:solidFill>
                <a:latin typeface="Calibri" panose="020F0502020204030204" pitchFamily="34" charset="0"/>
                <a:ea typeface="Times New Roman" panose="02020603050405020304" pitchFamily="18" charset="0"/>
              </a:rPr>
              <a:t>providers.We</a:t>
            </a:r>
            <a:r>
              <a:rPr lang="en-IN" b="1" dirty="0">
                <a:solidFill>
                  <a:schemeClr val="accent5">
                    <a:lumMod val="50000"/>
                  </a:schemeClr>
                </a:solidFill>
                <a:latin typeface="Calibri" panose="020F0502020204030204" pitchFamily="34" charset="0"/>
                <a:ea typeface="Times New Roman" panose="02020603050405020304" pitchFamily="18" charset="0"/>
              </a:rPr>
              <a:t> partner with you to build and implement innovative strategies and solutions to help you remain competitive, improve processes and infrastructure, and transform the way you conduct business.</a:t>
            </a:r>
          </a:p>
          <a:p>
            <a:pPr>
              <a:spcAft>
                <a:spcPts val="750"/>
              </a:spcAft>
            </a:pPr>
            <a:endParaRPr lang="en-IN" b="1" dirty="0">
              <a:solidFill>
                <a:schemeClr val="accent5">
                  <a:lumMod val="50000"/>
                </a:schemeClr>
              </a:solidFill>
              <a:latin typeface="Calibri" panose="020F0502020204030204" pitchFamily="34" charset="0"/>
              <a:ea typeface="Times New Roman" panose="02020603050405020304" pitchFamily="18" charset="0"/>
            </a:endParaRPr>
          </a:p>
        </p:txBody>
      </p:sp>
      <p:sp>
        <p:nvSpPr>
          <p:cNvPr id="32" name="Rectangle 31"/>
          <p:cNvSpPr/>
          <p:nvPr/>
        </p:nvSpPr>
        <p:spPr>
          <a:xfrm>
            <a:off x="320990" y="4343400"/>
            <a:ext cx="5013010" cy="609600"/>
          </a:xfrm>
          <a:prstGeom prst="rect">
            <a:avLst/>
          </a:prstGeom>
          <a:solidFill>
            <a:srgbClr val="4B0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Telecom</a:t>
            </a:r>
          </a:p>
        </p:txBody>
      </p:sp>
    </p:spTree>
    <p:extLst>
      <p:ext uri="{BB962C8B-B14F-4D97-AF65-F5344CB8AC3E}">
        <p14:creationId xmlns:p14="http://schemas.microsoft.com/office/powerpoint/2010/main" val="3720940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0" y="5257800"/>
            <a:ext cx="6858000" cy="4572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chemeClr val="bg1"/>
                </a:solidFill>
                <a:latin typeface="Candara" pitchFamily="34" charset="0"/>
              </a:rPr>
              <a:t>Dparth</a:t>
            </a:r>
            <a:r>
              <a:rPr lang="en-US" b="1" dirty="0">
                <a:solidFill>
                  <a:schemeClr val="bg1"/>
                </a:solidFill>
                <a:latin typeface="Candara" pitchFamily="34" charset="0"/>
              </a:rPr>
              <a:t> contact information</a:t>
            </a:r>
          </a:p>
        </p:txBody>
      </p:sp>
      <p:sp>
        <p:nvSpPr>
          <p:cNvPr id="9" name="Rectangle 8"/>
          <p:cNvSpPr>
            <a:spLocks noChangeArrowheads="1"/>
          </p:cNvSpPr>
          <p:nvPr/>
        </p:nvSpPr>
        <p:spPr bwMode="auto">
          <a:xfrm>
            <a:off x="993292" y="5862747"/>
            <a:ext cx="2568557" cy="1535342"/>
          </a:xfrm>
          <a:prstGeom prst="rect">
            <a:avLst/>
          </a:prstGeom>
          <a:noFill/>
          <a:ln w="9525" algn="ctr">
            <a:noFill/>
            <a:miter lim="800000"/>
            <a:headEnd/>
            <a:tailEnd/>
          </a:ln>
        </p:spPr>
        <p:txBody>
          <a:bodyPr/>
          <a:lstStyle/>
          <a:p>
            <a:r>
              <a:rPr lang="en-US" sz="1200" b="1" i="1" dirty="0" err="1">
                <a:solidFill>
                  <a:srgbClr val="002060"/>
                </a:solidFill>
                <a:latin typeface="Candara" pitchFamily="34" charset="0"/>
                <a:cs typeface="Arial" charset="0"/>
              </a:rPr>
              <a:t>Rohit</a:t>
            </a:r>
            <a:r>
              <a:rPr lang="en-US" sz="1200" b="1" i="1" dirty="0">
                <a:solidFill>
                  <a:srgbClr val="002060"/>
                </a:solidFill>
                <a:latin typeface="Candara" pitchFamily="34" charset="0"/>
                <a:cs typeface="Arial" charset="0"/>
              </a:rPr>
              <a:t> Srivastava</a:t>
            </a:r>
          </a:p>
          <a:p>
            <a:r>
              <a:rPr lang="en-US" sz="1200" b="1" i="1" dirty="0">
                <a:solidFill>
                  <a:srgbClr val="002060"/>
                </a:solidFill>
                <a:latin typeface="Candara" pitchFamily="34" charset="0"/>
                <a:cs typeface="Arial" charset="0"/>
              </a:rPr>
              <a:t>Founder, Managing Director</a:t>
            </a:r>
          </a:p>
          <a:p>
            <a:endParaRPr lang="en-US" sz="1200" i="1" dirty="0">
              <a:solidFill>
                <a:srgbClr val="002060"/>
              </a:solidFill>
              <a:latin typeface="Candara" pitchFamily="34" charset="0"/>
              <a:cs typeface="Arial" charset="0"/>
            </a:endParaRPr>
          </a:p>
          <a:p>
            <a:r>
              <a:rPr lang="en-US" sz="1100" b="0" dirty="0" err="1">
                <a:solidFill>
                  <a:srgbClr val="002060"/>
                </a:solidFill>
                <a:latin typeface="Candara" pitchFamily="34" charset="0"/>
                <a:cs typeface="Arial" charset="0"/>
              </a:rPr>
              <a:t>Ph</a:t>
            </a:r>
            <a:r>
              <a:rPr lang="en-US" sz="1100" b="0" dirty="0">
                <a:solidFill>
                  <a:srgbClr val="002060"/>
                </a:solidFill>
                <a:latin typeface="Candara" pitchFamily="34" charset="0"/>
                <a:cs typeface="Arial" charset="0"/>
              </a:rPr>
              <a:t>: +9650217766</a:t>
            </a:r>
          </a:p>
          <a:p>
            <a:r>
              <a:rPr lang="en-US" sz="1100" b="0" dirty="0">
                <a:solidFill>
                  <a:srgbClr val="002060"/>
                </a:solidFill>
                <a:latin typeface="Candara" pitchFamily="34" charset="0"/>
                <a:cs typeface="Arial" charset="0"/>
              </a:rPr>
              <a:t>Email</a:t>
            </a:r>
            <a:r>
              <a:rPr lang="en-US" sz="1100" dirty="0">
                <a:solidFill>
                  <a:srgbClr val="002060"/>
                </a:solidFill>
                <a:latin typeface="Candara" pitchFamily="34" charset="0"/>
                <a:cs typeface="Arial" charset="0"/>
              </a:rPr>
              <a:t>: dparth.technologies@gmail.com</a:t>
            </a:r>
            <a:endParaRPr lang="en-GB" sz="1100" b="0" u="sng" dirty="0">
              <a:solidFill>
                <a:srgbClr val="002060"/>
              </a:solidFill>
              <a:latin typeface="Candara" pitchFamily="34" charset="0"/>
              <a:cs typeface="Arial" charset="0"/>
            </a:endParaRPr>
          </a:p>
        </p:txBody>
      </p:sp>
      <p:grpSp>
        <p:nvGrpSpPr>
          <p:cNvPr id="15" name="Group 14"/>
          <p:cNvGrpSpPr/>
          <p:nvPr/>
        </p:nvGrpSpPr>
        <p:grpSpPr>
          <a:xfrm>
            <a:off x="44400" y="8649144"/>
            <a:ext cx="6769199" cy="357696"/>
            <a:chOff x="88801" y="8915400"/>
            <a:chExt cx="6769199" cy="357696"/>
          </a:xfrm>
        </p:grpSpPr>
        <p:sp>
          <p:nvSpPr>
            <p:cNvPr id="16" name="Rectangle 15"/>
            <p:cNvSpPr/>
            <p:nvPr/>
          </p:nvSpPr>
          <p:spPr>
            <a:xfrm>
              <a:off x="88801" y="8915400"/>
              <a:ext cx="1656001" cy="357696"/>
            </a:xfrm>
            <a:prstGeom prst="rect">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16"/>
            <p:cNvSpPr/>
            <p:nvPr/>
          </p:nvSpPr>
          <p:spPr>
            <a:xfrm>
              <a:off x="2070001" y="8915400"/>
              <a:ext cx="4787999" cy="357696"/>
            </a:xfrm>
            <a:prstGeom prst="rect">
              <a:avLst/>
            </a:prstGeom>
            <a:solidFill>
              <a:srgbClr val="4B0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Parallelogram 17"/>
            <p:cNvSpPr/>
            <p:nvPr/>
          </p:nvSpPr>
          <p:spPr>
            <a:xfrm>
              <a:off x="1612802" y="8915400"/>
              <a:ext cx="583660" cy="357696"/>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9" name="Picture 18"/>
          <p:cNvPicPr/>
          <p:nvPr/>
        </p:nvPicPr>
        <p:blipFill rotWithShape="1">
          <a:blip r:embed="rId2" cstate="email">
            <a:extLst>
              <a:ext uri="{28A0092B-C50C-407E-A947-70E740481C1C}">
                <a14:useLocalDpi xmlns:a14="http://schemas.microsoft.com/office/drawing/2010/main"/>
              </a:ext>
            </a:extLst>
          </a:blip>
          <a:srcRect/>
          <a:stretch/>
        </p:blipFill>
        <p:spPr>
          <a:xfrm>
            <a:off x="1066800" y="2162564"/>
            <a:ext cx="5169584" cy="1697033"/>
          </a:xfrm>
          <a:prstGeom prst="rect">
            <a:avLst/>
          </a:prstGeom>
          <a:solidFill>
            <a:schemeClr val="bg1"/>
          </a:solidFill>
        </p:spPr>
      </p:pic>
      <p:sp>
        <p:nvSpPr>
          <p:cNvPr id="20" name="Rectangle 19"/>
          <p:cNvSpPr/>
          <p:nvPr/>
        </p:nvSpPr>
        <p:spPr>
          <a:xfrm>
            <a:off x="-1" y="0"/>
            <a:ext cx="6858001" cy="381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Picture 20"/>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16200000">
            <a:off x="-42472" y="5986072"/>
            <a:ext cx="1162457" cy="925113"/>
          </a:xfrm>
          <a:prstGeom prst="rect">
            <a:avLst/>
          </a:prstGeom>
        </p:spPr>
      </p:pic>
      <p:sp>
        <p:nvSpPr>
          <p:cNvPr id="22" name="Rectangle 21"/>
          <p:cNvSpPr>
            <a:spLocks noChangeArrowheads="1"/>
          </p:cNvSpPr>
          <p:nvPr/>
        </p:nvSpPr>
        <p:spPr bwMode="auto">
          <a:xfrm>
            <a:off x="4419600" y="5808329"/>
            <a:ext cx="2667000" cy="1535342"/>
          </a:xfrm>
          <a:prstGeom prst="rect">
            <a:avLst/>
          </a:prstGeom>
          <a:noFill/>
          <a:ln w="9525" algn="ctr">
            <a:noFill/>
            <a:miter lim="800000"/>
            <a:headEnd/>
            <a:tailEnd/>
          </a:ln>
        </p:spPr>
        <p:txBody>
          <a:bodyPr/>
          <a:lstStyle/>
          <a:p>
            <a:r>
              <a:rPr lang="en-US" sz="1200" b="1" i="1" dirty="0">
                <a:solidFill>
                  <a:srgbClr val="002060"/>
                </a:solidFill>
                <a:latin typeface="Candara" pitchFamily="34" charset="0"/>
                <a:cs typeface="Arial" charset="0"/>
              </a:rPr>
              <a:t>Monika Jain</a:t>
            </a:r>
          </a:p>
          <a:p>
            <a:r>
              <a:rPr lang="en-US" sz="1200" b="1" i="1" dirty="0">
                <a:solidFill>
                  <a:srgbClr val="002060"/>
                </a:solidFill>
                <a:latin typeface="Candara" pitchFamily="34" charset="0"/>
                <a:cs typeface="Arial" charset="0"/>
              </a:rPr>
              <a:t>Executive Director</a:t>
            </a:r>
          </a:p>
          <a:p>
            <a:endParaRPr lang="en-US" sz="1200" i="1" dirty="0">
              <a:solidFill>
                <a:srgbClr val="002060"/>
              </a:solidFill>
              <a:latin typeface="Candara" pitchFamily="34" charset="0"/>
              <a:cs typeface="Arial" charset="0"/>
            </a:endParaRPr>
          </a:p>
          <a:p>
            <a:r>
              <a:rPr lang="en-US" sz="1100" b="0" dirty="0" err="1">
                <a:solidFill>
                  <a:srgbClr val="002060"/>
                </a:solidFill>
                <a:latin typeface="Candara" pitchFamily="34" charset="0"/>
                <a:cs typeface="Arial" charset="0"/>
              </a:rPr>
              <a:t>Ph</a:t>
            </a:r>
            <a:r>
              <a:rPr lang="en-US" sz="1100" b="0" dirty="0">
                <a:solidFill>
                  <a:srgbClr val="002060"/>
                </a:solidFill>
                <a:latin typeface="Candara" pitchFamily="34" charset="0"/>
                <a:cs typeface="Arial" charset="0"/>
              </a:rPr>
              <a:t>: +9560527766</a:t>
            </a:r>
          </a:p>
          <a:p>
            <a:r>
              <a:rPr lang="en-US" sz="1100" b="0" dirty="0">
                <a:solidFill>
                  <a:srgbClr val="002060"/>
                </a:solidFill>
                <a:latin typeface="Candara" pitchFamily="34" charset="0"/>
                <a:cs typeface="Arial" charset="0"/>
              </a:rPr>
              <a:t>Email</a:t>
            </a:r>
            <a:r>
              <a:rPr lang="en-US" sz="1100" dirty="0">
                <a:solidFill>
                  <a:srgbClr val="002060"/>
                </a:solidFill>
                <a:latin typeface="Candara" pitchFamily="34" charset="0"/>
                <a:cs typeface="Arial" charset="0"/>
              </a:rPr>
              <a:t>: dparth.technologies@gmail.com</a:t>
            </a:r>
            <a:endParaRPr lang="en-GB" sz="1100" b="0" u="sng" dirty="0">
              <a:solidFill>
                <a:srgbClr val="002060"/>
              </a:solidFill>
              <a:latin typeface="Candara" pitchFamily="34" charset="0"/>
              <a:cs typeface="Arial" charset="0"/>
            </a:endParaRPr>
          </a:p>
        </p:txBody>
      </p:sp>
      <p:pic>
        <p:nvPicPr>
          <p:cNvPr id="24" name="Picture 23"/>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3489343" y="5862747"/>
            <a:ext cx="925113" cy="116109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1375639"/>
            <a:ext cx="4072129" cy="6853961"/>
          </a:xfrm>
          <a:prstGeom prst="rect">
            <a:avLst/>
          </a:prstGeom>
        </p:spPr>
      </p:pic>
      <p:grpSp>
        <p:nvGrpSpPr>
          <p:cNvPr id="10" name="Group 9"/>
          <p:cNvGrpSpPr/>
          <p:nvPr/>
        </p:nvGrpSpPr>
        <p:grpSpPr>
          <a:xfrm>
            <a:off x="44400" y="8649144"/>
            <a:ext cx="6769199" cy="357696"/>
            <a:chOff x="88801" y="8915400"/>
            <a:chExt cx="6769199" cy="357696"/>
          </a:xfrm>
        </p:grpSpPr>
        <p:sp>
          <p:nvSpPr>
            <p:cNvPr id="6" name="Rectangle 5"/>
            <p:cNvSpPr/>
            <p:nvPr/>
          </p:nvSpPr>
          <p:spPr>
            <a:xfrm>
              <a:off x="88801" y="8915400"/>
              <a:ext cx="1656001" cy="357696"/>
            </a:xfrm>
            <a:prstGeom prst="rect">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p:cNvSpPr/>
            <p:nvPr/>
          </p:nvSpPr>
          <p:spPr>
            <a:xfrm>
              <a:off x="2070001" y="8915400"/>
              <a:ext cx="4787999" cy="357696"/>
            </a:xfrm>
            <a:prstGeom prst="rect">
              <a:avLst/>
            </a:prstGeom>
            <a:solidFill>
              <a:srgbClr val="4B0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Parallelogram 7"/>
            <p:cNvSpPr/>
            <p:nvPr/>
          </p:nvSpPr>
          <p:spPr>
            <a:xfrm>
              <a:off x="1612802" y="8915400"/>
              <a:ext cx="583660" cy="357696"/>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 name="Parallelogram 8"/>
          <p:cNvSpPr/>
          <p:nvPr/>
        </p:nvSpPr>
        <p:spPr>
          <a:xfrm>
            <a:off x="6286500" y="8663400"/>
            <a:ext cx="432000" cy="252000"/>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lide Number Placeholder 3"/>
          <p:cNvSpPr>
            <a:spLocks noGrp="1"/>
          </p:cNvSpPr>
          <p:nvPr>
            <p:ph type="sldNum" sz="quarter" idx="4294967295"/>
          </p:nvPr>
        </p:nvSpPr>
        <p:spPr>
          <a:xfrm>
            <a:off x="6324600" y="8610600"/>
            <a:ext cx="533400" cy="485775"/>
          </a:xfrm>
          <a:prstGeom prst="rect">
            <a:avLst/>
          </a:prstGeom>
        </p:spPr>
        <p:txBody>
          <a:bodyPr/>
          <a:lstStyle/>
          <a:p>
            <a:fld id="{4CC75C35-F5EE-4266-A741-33120F9ABA4D}" type="slidenum">
              <a:rPr lang="en-US" sz="1600" smtClean="0">
                <a:solidFill>
                  <a:schemeClr val="tx1"/>
                </a:solidFill>
              </a:rPr>
              <a:pPr/>
              <a:t>3</a:t>
            </a:fld>
            <a:endParaRPr lang="en-US" sz="1600" dirty="0">
              <a:solidFill>
                <a:schemeClr val="tx1"/>
              </a:solidFill>
            </a:endParaRPr>
          </a:p>
        </p:txBody>
      </p:sp>
      <p:sp>
        <p:nvSpPr>
          <p:cNvPr id="13" name="Rectangle 12"/>
          <p:cNvSpPr/>
          <p:nvPr/>
        </p:nvSpPr>
        <p:spPr>
          <a:xfrm>
            <a:off x="-1" y="0"/>
            <a:ext cx="6858001" cy="381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Parallelogram 13"/>
          <p:cNvSpPr/>
          <p:nvPr/>
        </p:nvSpPr>
        <p:spPr bwMode="auto">
          <a:xfrm>
            <a:off x="1959864" y="2211819"/>
            <a:ext cx="5212080" cy="5181600"/>
          </a:xfrm>
          <a:prstGeom prst="parallelogram">
            <a:avLst>
              <a:gd name="adj" fmla="val 14059"/>
            </a:avLst>
          </a:prstGeom>
          <a:solidFill>
            <a:srgbClr val="80008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defTabSz="457200">
              <a:buClr>
                <a:schemeClr val="accent1">
                  <a:lumMod val="50000"/>
                </a:schemeClr>
              </a:buClr>
              <a:defRPr/>
            </a:pPr>
            <a:r>
              <a:rPr lang="en-IN" b="1" dirty="0">
                <a:solidFill>
                  <a:schemeClr val="bg1"/>
                </a:solidFill>
              </a:rPr>
              <a:t> </a:t>
            </a:r>
            <a:endParaRPr lang="en-US" sz="1000" dirty="0">
              <a:solidFill>
                <a:schemeClr val="bg1"/>
              </a:solidFill>
              <a:latin typeface="Candara" pitchFamily="34" charset="0"/>
            </a:endParaRPr>
          </a:p>
        </p:txBody>
      </p:sp>
      <p:sp>
        <p:nvSpPr>
          <p:cNvPr id="16" name="TextBox 15"/>
          <p:cNvSpPr txBox="1"/>
          <p:nvPr/>
        </p:nvSpPr>
        <p:spPr>
          <a:xfrm>
            <a:off x="0" y="392173"/>
            <a:ext cx="5305098" cy="830997"/>
          </a:xfrm>
          <a:prstGeom prst="rect">
            <a:avLst/>
          </a:prstGeom>
          <a:noFill/>
        </p:spPr>
        <p:txBody>
          <a:bodyPr wrap="square" rtlCol="0">
            <a:spAutoFit/>
          </a:bodyPr>
          <a:lstStyle/>
          <a:p>
            <a:r>
              <a:rPr lang="en-US" sz="4800" b="1" dirty="0">
                <a:solidFill>
                  <a:srgbClr val="4B0082"/>
                </a:solidFill>
                <a:latin typeface="Candara" pitchFamily="34" charset="0"/>
              </a:rPr>
              <a:t>About us</a:t>
            </a:r>
          </a:p>
        </p:txBody>
      </p:sp>
      <p:sp>
        <p:nvSpPr>
          <p:cNvPr id="17" name="TextBox 16"/>
          <p:cNvSpPr txBox="1"/>
          <p:nvPr/>
        </p:nvSpPr>
        <p:spPr>
          <a:xfrm>
            <a:off x="2667000" y="3200400"/>
            <a:ext cx="4018789" cy="3139321"/>
          </a:xfrm>
          <a:prstGeom prst="rect">
            <a:avLst/>
          </a:prstGeom>
          <a:noFill/>
        </p:spPr>
        <p:txBody>
          <a:bodyPr wrap="square" rtlCol="0">
            <a:spAutoFit/>
          </a:bodyPr>
          <a:lstStyle/>
          <a:p>
            <a:r>
              <a:rPr lang="en-IN" b="1" dirty="0" err="1">
                <a:solidFill>
                  <a:schemeClr val="bg1"/>
                </a:solidFill>
              </a:rPr>
              <a:t>Dparth</a:t>
            </a:r>
            <a:r>
              <a:rPr lang="en-IN" b="1" dirty="0">
                <a:solidFill>
                  <a:schemeClr val="bg1"/>
                </a:solidFill>
              </a:rPr>
              <a:t> aims to keep clients on the radar of continually evolving technology. We offer our professional services right from the project conceptualization stage followed by planning stage, helping client tie-up with best partners and create vendor ecosystem for smooth implementation and delivery of technology landscape with the help of our rich project management experience. </a:t>
            </a:r>
            <a:endParaRPr lang="en-IN"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862071" y="1342110"/>
            <a:ext cx="4072129" cy="6853961"/>
          </a:xfrm>
          <a:prstGeom prst="rect">
            <a:avLst/>
          </a:prstGeom>
        </p:spPr>
      </p:pic>
      <p:grpSp>
        <p:nvGrpSpPr>
          <p:cNvPr id="10" name="Group 9"/>
          <p:cNvGrpSpPr/>
          <p:nvPr/>
        </p:nvGrpSpPr>
        <p:grpSpPr>
          <a:xfrm>
            <a:off x="44400" y="8649144"/>
            <a:ext cx="6769199" cy="357696"/>
            <a:chOff x="88801" y="8915400"/>
            <a:chExt cx="6769199" cy="357696"/>
          </a:xfrm>
        </p:grpSpPr>
        <p:sp>
          <p:nvSpPr>
            <p:cNvPr id="6" name="Rectangle 5"/>
            <p:cNvSpPr/>
            <p:nvPr/>
          </p:nvSpPr>
          <p:spPr>
            <a:xfrm>
              <a:off x="88801" y="8915400"/>
              <a:ext cx="1656001" cy="357696"/>
            </a:xfrm>
            <a:prstGeom prst="rect">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p:cNvSpPr/>
            <p:nvPr/>
          </p:nvSpPr>
          <p:spPr>
            <a:xfrm>
              <a:off x="2070001" y="8915400"/>
              <a:ext cx="4787999" cy="357696"/>
            </a:xfrm>
            <a:prstGeom prst="rect">
              <a:avLst/>
            </a:prstGeom>
            <a:solidFill>
              <a:srgbClr val="4B0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Parallelogram 7"/>
            <p:cNvSpPr/>
            <p:nvPr/>
          </p:nvSpPr>
          <p:spPr>
            <a:xfrm>
              <a:off x="1612802" y="8915400"/>
              <a:ext cx="583660" cy="357696"/>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 name="Parallelogram 8"/>
          <p:cNvSpPr/>
          <p:nvPr/>
        </p:nvSpPr>
        <p:spPr>
          <a:xfrm>
            <a:off x="6286500" y="8663400"/>
            <a:ext cx="432000" cy="252000"/>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lide Number Placeholder 3"/>
          <p:cNvSpPr>
            <a:spLocks noGrp="1"/>
          </p:cNvSpPr>
          <p:nvPr>
            <p:ph type="sldNum" sz="quarter" idx="4294967295"/>
          </p:nvPr>
        </p:nvSpPr>
        <p:spPr>
          <a:xfrm>
            <a:off x="6324600" y="8610600"/>
            <a:ext cx="533400" cy="485775"/>
          </a:xfrm>
          <a:prstGeom prst="rect">
            <a:avLst/>
          </a:prstGeom>
        </p:spPr>
        <p:txBody>
          <a:bodyPr/>
          <a:lstStyle/>
          <a:p>
            <a:fld id="{4CC75C35-F5EE-4266-A741-33120F9ABA4D}" type="slidenum">
              <a:rPr lang="en-US" sz="1600" smtClean="0">
                <a:solidFill>
                  <a:schemeClr val="tx1"/>
                </a:solidFill>
              </a:rPr>
              <a:pPr/>
              <a:t>4</a:t>
            </a:fld>
            <a:endParaRPr lang="en-US" sz="1600" dirty="0">
              <a:solidFill>
                <a:schemeClr val="tx1"/>
              </a:solidFill>
            </a:endParaRPr>
          </a:p>
        </p:txBody>
      </p:sp>
      <p:sp>
        <p:nvSpPr>
          <p:cNvPr id="13" name="Rectangle 12"/>
          <p:cNvSpPr/>
          <p:nvPr/>
        </p:nvSpPr>
        <p:spPr>
          <a:xfrm>
            <a:off x="-1" y="0"/>
            <a:ext cx="6858001" cy="381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0" y="392173"/>
            <a:ext cx="5305098" cy="830997"/>
          </a:xfrm>
          <a:prstGeom prst="rect">
            <a:avLst/>
          </a:prstGeom>
          <a:noFill/>
        </p:spPr>
        <p:txBody>
          <a:bodyPr wrap="square" rtlCol="0">
            <a:spAutoFit/>
          </a:bodyPr>
          <a:lstStyle/>
          <a:p>
            <a:r>
              <a:rPr lang="en-US" sz="4800" b="1" dirty="0">
                <a:solidFill>
                  <a:srgbClr val="4B0082"/>
                </a:solidFill>
                <a:latin typeface="Candara" pitchFamily="34" charset="0"/>
              </a:rPr>
              <a:t>About us</a:t>
            </a:r>
          </a:p>
        </p:txBody>
      </p:sp>
      <p:sp>
        <p:nvSpPr>
          <p:cNvPr id="14" name="Parallelogram 13"/>
          <p:cNvSpPr/>
          <p:nvPr/>
        </p:nvSpPr>
        <p:spPr bwMode="auto">
          <a:xfrm>
            <a:off x="-1249680" y="2178290"/>
            <a:ext cx="5212080" cy="5441709"/>
          </a:xfrm>
          <a:custGeom>
            <a:avLst/>
            <a:gdLst>
              <a:gd name="connsiteX0" fmla="*/ 0 w 5212080"/>
              <a:gd name="connsiteY0" fmla="*/ 5441709 h 5441709"/>
              <a:gd name="connsiteX1" fmla="*/ 1482576 w 5212080"/>
              <a:gd name="connsiteY1" fmla="*/ 0 h 5441709"/>
              <a:gd name="connsiteX2" fmla="*/ 5212080 w 5212080"/>
              <a:gd name="connsiteY2" fmla="*/ 0 h 5441709"/>
              <a:gd name="connsiteX3" fmla="*/ 3729504 w 5212080"/>
              <a:gd name="connsiteY3" fmla="*/ 5441709 h 5441709"/>
              <a:gd name="connsiteX4" fmla="*/ 0 w 5212080"/>
              <a:gd name="connsiteY4" fmla="*/ 5441709 h 5441709"/>
              <a:gd name="connsiteX0" fmla="*/ 0 w 5212080"/>
              <a:gd name="connsiteY0" fmla="*/ 5441709 h 5441709"/>
              <a:gd name="connsiteX1" fmla="*/ 1482576 w 5212080"/>
              <a:gd name="connsiteY1" fmla="*/ 0 h 5441709"/>
              <a:gd name="connsiteX2" fmla="*/ 5212080 w 5212080"/>
              <a:gd name="connsiteY2" fmla="*/ 0 h 5441709"/>
              <a:gd name="connsiteX3" fmla="*/ 4150128 w 5212080"/>
              <a:gd name="connsiteY3" fmla="*/ 5423421 h 5441709"/>
              <a:gd name="connsiteX4" fmla="*/ 0 w 5212080"/>
              <a:gd name="connsiteY4" fmla="*/ 5441709 h 5441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2080" h="5441709">
                <a:moveTo>
                  <a:pt x="0" y="5441709"/>
                </a:moveTo>
                <a:lnTo>
                  <a:pt x="1482576" y="0"/>
                </a:lnTo>
                <a:lnTo>
                  <a:pt x="5212080" y="0"/>
                </a:lnTo>
                <a:lnTo>
                  <a:pt x="4150128" y="5423421"/>
                </a:lnTo>
                <a:lnTo>
                  <a:pt x="0" y="5441709"/>
                </a:lnTo>
                <a:close/>
              </a:path>
            </a:pathLst>
          </a:custGeom>
          <a:solidFill>
            <a:srgbClr val="80008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defTabSz="457200">
              <a:buClr>
                <a:schemeClr val="accent1">
                  <a:lumMod val="50000"/>
                </a:schemeClr>
              </a:buClr>
              <a:defRPr/>
            </a:pPr>
            <a:r>
              <a:rPr lang="en-IN" b="1" dirty="0">
                <a:solidFill>
                  <a:schemeClr val="bg1"/>
                </a:solidFill>
              </a:rPr>
              <a:t> </a:t>
            </a:r>
            <a:endParaRPr lang="en-US" sz="1000" dirty="0">
              <a:solidFill>
                <a:schemeClr val="bg1"/>
              </a:solidFill>
              <a:latin typeface="Candara" pitchFamily="34" charset="0"/>
            </a:endParaRPr>
          </a:p>
        </p:txBody>
      </p:sp>
      <p:sp>
        <p:nvSpPr>
          <p:cNvPr id="19" name="TextBox 18"/>
          <p:cNvSpPr txBox="1"/>
          <p:nvPr/>
        </p:nvSpPr>
        <p:spPr>
          <a:xfrm>
            <a:off x="218866" y="2486085"/>
            <a:ext cx="2981534" cy="4524315"/>
          </a:xfrm>
          <a:prstGeom prst="rect">
            <a:avLst/>
          </a:prstGeom>
          <a:noFill/>
        </p:spPr>
        <p:txBody>
          <a:bodyPr wrap="square" rtlCol="0">
            <a:spAutoFit/>
          </a:bodyPr>
          <a:lstStyle/>
          <a:p>
            <a:r>
              <a:rPr lang="en-IN" b="1" dirty="0">
                <a:solidFill>
                  <a:schemeClr val="bg1"/>
                </a:solidFill>
              </a:rPr>
              <a:t>We work along with our customers to help them streamline their processes, ensure optimal usage of deployed solution and deliver a high performance customer centric service.</a:t>
            </a:r>
          </a:p>
          <a:p>
            <a:endParaRPr lang="en-IN" b="1" dirty="0">
              <a:solidFill>
                <a:schemeClr val="bg1"/>
              </a:solidFill>
            </a:endParaRPr>
          </a:p>
          <a:p>
            <a:r>
              <a:rPr lang="en-IN" b="1" dirty="0">
                <a:solidFill>
                  <a:schemeClr val="bg1"/>
                </a:solidFill>
              </a:rPr>
              <a:t>Our key strength lies in being a trusted ICT advisor to the client. Our endeavour have etched our presence in our clients’ mind as the top data centre, smart city infrastructure related services Company </a:t>
            </a:r>
          </a:p>
        </p:txBody>
      </p:sp>
    </p:spTree>
    <p:extLst>
      <p:ext uri="{BB962C8B-B14F-4D97-AF65-F5344CB8AC3E}">
        <p14:creationId xmlns:p14="http://schemas.microsoft.com/office/powerpoint/2010/main" val="1037221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Image</a:t>
            </a:r>
          </a:p>
        </p:txBody>
      </p:sp>
      <p:sp>
        <p:nvSpPr>
          <p:cNvPr id="3" name="Title 2"/>
          <p:cNvSpPr>
            <a:spLocks noGrp="1"/>
          </p:cNvSpPr>
          <p:nvPr>
            <p:ph type="title"/>
          </p:nvPr>
        </p:nvSpPr>
        <p:spPr/>
        <p:txBody>
          <a:bodyPr/>
          <a:lstStyle/>
          <a:p>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6858000" cy="9144000"/>
          </a:xfrm>
          <a:prstGeom prst="rect">
            <a:avLst/>
          </a:prstGeom>
        </p:spPr>
      </p:pic>
    </p:spTree>
    <p:extLst>
      <p:ext uri="{BB962C8B-B14F-4D97-AF65-F5344CB8AC3E}">
        <p14:creationId xmlns:p14="http://schemas.microsoft.com/office/powerpoint/2010/main" val="3416469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44400" y="8649144"/>
            <a:ext cx="6769199" cy="357696"/>
            <a:chOff x="88801" y="8915400"/>
            <a:chExt cx="6769199" cy="357696"/>
          </a:xfrm>
        </p:grpSpPr>
        <p:sp>
          <p:nvSpPr>
            <p:cNvPr id="6" name="Rectangle 5"/>
            <p:cNvSpPr/>
            <p:nvPr/>
          </p:nvSpPr>
          <p:spPr>
            <a:xfrm>
              <a:off x="88801" y="8915400"/>
              <a:ext cx="1656001" cy="357696"/>
            </a:xfrm>
            <a:prstGeom prst="rect">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p:cNvSpPr/>
            <p:nvPr/>
          </p:nvSpPr>
          <p:spPr>
            <a:xfrm>
              <a:off x="2070001" y="8915400"/>
              <a:ext cx="4787999" cy="357696"/>
            </a:xfrm>
            <a:prstGeom prst="rect">
              <a:avLst/>
            </a:prstGeom>
            <a:solidFill>
              <a:srgbClr val="4B0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Parallelogram 7"/>
            <p:cNvSpPr/>
            <p:nvPr/>
          </p:nvSpPr>
          <p:spPr>
            <a:xfrm>
              <a:off x="1612802" y="8915400"/>
              <a:ext cx="583660" cy="357696"/>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 name="Parallelogram 8"/>
          <p:cNvSpPr/>
          <p:nvPr/>
        </p:nvSpPr>
        <p:spPr>
          <a:xfrm>
            <a:off x="6286500" y="8663400"/>
            <a:ext cx="432000" cy="252000"/>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lide Number Placeholder 3"/>
          <p:cNvSpPr>
            <a:spLocks noGrp="1"/>
          </p:cNvSpPr>
          <p:nvPr>
            <p:ph type="sldNum" sz="quarter" idx="4294967295"/>
          </p:nvPr>
        </p:nvSpPr>
        <p:spPr>
          <a:xfrm>
            <a:off x="6324600" y="8610600"/>
            <a:ext cx="533400" cy="485775"/>
          </a:xfrm>
          <a:prstGeom prst="rect">
            <a:avLst/>
          </a:prstGeom>
        </p:spPr>
        <p:txBody>
          <a:bodyPr/>
          <a:lstStyle/>
          <a:p>
            <a:fld id="{4CC75C35-F5EE-4266-A741-33120F9ABA4D}" type="slidenum">
              <a:rPr lang="en-US" sz="1600" smtClean="0">
                <a:solidFill>
                  <a:schemeClr val="tx1"/>
                </a:solidFill>
              </a:rPr>
              <a:pPr/>
              <a:t>6</a:t>
            </a:fld>
            <a:endParaRPr lang="en-US" sz="1600" dirty="0">
              <a:solidFill>
                <a:schemeClr val="tx1"/>
              </a:solidFill>
            </a:endParaRPr>
          </a:p>
        </p:txBody>
      </p:sp>
      <p:sp>
        <p:nvSpPr>
          <p:cNvPr id="13" name="Rectangle 12"/>
          <p:cNvSpPr/>
          <p:nvPr/>
        </p:nvSpPr>
        <p:spPr>
          <a:xfrm>
            <a:off x="-1" y="0"/>
            <a:ext cx="6858001" cy="381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0" y="392173"/>
            <a:ext cx="6629400" cy="830997"/>
          </a:xfrm>
          <a:prstGeom prst="rect">
            <a:avLst/>
          </a:prstGeom>
          <a:noFill/>
        </p:spPr>
        <p:txBody>
          <a:bodyPr wrap="square" rtlCol="0">
            <a:spAutoFit/>
          </a:bodyPr>
          <a:lstStyle/>
          <a:p>
            <a:r>
              <a:rPr lang="en-US" sz="4800" b="1" dirty="0">
                <a:solidFill>
                  <a:srgbClr val="4B0082"/>
                </a:solidFill>
                <a:latin typeface="Candara" pitchFamily="34" charset="0"/>
              </a:rPr>
              <a:t>Our Leadership Team</a:t>
            </a:r>
          </a:p>
        </p:txBody>
      </p:sp>
      <p:sp>
        <p:nvSpPr>
          <p:cNvPr id="18" name="TextBox 17"/>
          <p:cNvSpPr txBox="1"/>
          <p:nvPr/>
        </p:nvSpPr>
        <p:spPr>
          <a:xfrm>
            <a:off x="381000" y="1219200"/>
            <a:ext cx="6477000" cy="369332"/>
          </a:xfrm>
          <a:prstGeom prst="rect">
            <a:avLst/>
          </a:prstGeom>
          <a:noFill/>
        </p:spPr>
        <p:txBody>
          <a:bodyPr wrap="square" rtlCol="0">
            <a:spAutoFit/>
          </a:bodyPr>
          <a:lstStyle/>
          <a:p>
            <a:r>
              <a:rPr lang="en-IN" b="1" i="1" dirty="0" err="1">
                <a:solidFill>
                  <a:schemeClr val="accent1">
                    <a:lumMod val="50000"/>
                  </a:schemeClr>
                </a:solidFill>
                <a:latin typeface="Candara" pitchFamily="34" charset="0"/>
              </a:rPr>
              <a:t>Dparth</a:t>
            </a:r>
            <a:r>
              <a:rPr lang="en-IN" b="1" i="1" dirty="0">
                <a:solidFill>
                  <a:schemeClr val="accent1">
                    <a:lumMod val="50000"/>
                  </a:schemeClr>
                </a:solidFill>
                <a:latin typeface="Candara" pitchFamily="34" charset="0"/>
              </a:rPr>
              <a:t> is led by highly experienced business and IT leaders</a:t>
            </a:r>
          </a:p>
        </p:txBody>
      </p:sp>
      <p:sp>
        <p:nvSpPr>
          <p:cNvPr id="20" name="Rectangle 19"/>
          <p:cNvSpPr/>
          <p:nvPr/>
        </p:nvSpPr>
        <p:spPr>
          <a:xfrm>
            <a:off x="88801" y="1653096"/>
            <a:ext cx="1656001" cy="357696"/>
          </a:xfrm>
          <a:prstGeom prst="rect">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Parallelogram 21"/>
          <p:cNvSpPr/>
          <p:nvPr/>
        </p:nvSpPr>
        <p:spPr>
          <a:xfrm>
            <a:off x="1612802" y="1653096"/>
            <a:ext cx="583660" cy="357696"/>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Parallelogram 22"/>
          <p:cNvSpPr/>
          <p:nvPr/>
        </p:nvSpPr>
        <p:spPr>
          <a:xfrm>
            <a:off x="1308370" y="1648815"/>
            <a:ext cx="583660" cy="357696"/>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1408203" y="1600200"/>
            <a:ext cx="5068797" cy="3576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err="1">
                <a:solidFill>
                  <a:srgbClr val="4B001E"/>
                </a:solidFill>
              </a:rPr>
              <a:t>Dparth</a:t>
            </a:r>
            <a:r>
              <a:rPr lang="en-IN" b="1" dirty="0">
                <a:solidFill>
                  <a:srgbClr val="4B001E"/>
                </a:solidFill>
              </a:rPr>
              <a:t> Technologies</a:t>
            </a:r>
          </a:p>
        </p:txBody>
      </p:sp>
      <p:sp>
        <p:nvSpPr>
          <p:cNvPr id="3" name="Rectangle 2"/>
          <p:cNvSpPr/>
          <p:nvPr/>
        </p:nvSpPr>
        <p:spPr>
          <a:xfrm>
            <a:off x="132754" y="2133599"/>
            <a:ext cx="1592402" cy="1932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1945661" y="1981200"/>
            <a:ext cx="4705939" cy="5509200"/>
          </a:xfrm>
          <a:prstGeom prst="rect">
            <a:avLst/>
          </a:prstGeom>
          <a:noFill/>
        </p:spPr>
        <p:txBody>
          <a:bodyPr wrap="square" rtlCol="0">
            <a:spAutoFit/>
          </a:bodyPr>
          <a:lstStyle/>
          <a:p>
            <a:r>
              <a:rPr lang="en-IN" sz="1600" dirty="0" err="1">
                <a:solidFill>
                  <a:srgbClr val="4B001E"/>
                </a:solidFill>
              </a:rPr>
              <a:t>Rohit</a:t>
            </a:r>
            <a:r>
              <a:rPr lang="en-IN" sz="1600" dirty="0">
                <a:solidFill>
                  <a:srgbClr val="4B001E"/>
                </a:solidFill>
              </a:rPr>
              <a:t> has provided vision and dedicated leadership in building and aligning solutions to clients across various sectors. His experience spans across different levels in the ICT sector, acquiring skills in customer relationship management, business development, sales &amp; strategy, as well as delivery of large-scale IT implementations.</a:t>
            </a:r>
          </a:p>
          <a:p>
            <a:endParaRPr lang="en-IN" sz="1600" dirty="0">
              <a:solidFill>
                <a:srgbClr val="4B001E"/>
              </a:solidFill>
            </a:endParaRPr>
          </a:p>
          <a:p>
            <a:r>
              <a:rPr lang="en-IN" sz="1600" dirty="0" err="1">
                <a:solidFill>
                  <a:srgbClr val="4B001E"/>
                </a:solidFill>
              </a:rPr>
              <a:t>Rohit's</a:t>
            </a:r>
            <a:r>
              <a:rPr lang="en-IN" sz="1600" dirty="0">
                <a:solidFill>
                  <a:srgbClr val="4B001E"/>
                </a:solidFill>
              </a:rPr>
              <a:t> unwavering focus has been towards simplifying the complex corporate world by connecting technology seamlessly to business. He is a passionate advocate of ordinary people coming together to do extraordinary things.</a:t>
            </a:r>
          </a:p>
          <a:p>
            <a:endParaRPr lang="en-IN" sz="1600" dirty="0">
              <a:solidFill>
                <a:srgbClr val="4B001E"/>
              </a:solidFill>
            </a:endParaRPr>
          </a:p>
          <a:p>
            <a:r>
              <a:rPr lang="en-IN" sz="1600" dirty="0">
                <a:solidFill>
                  <a:srgbClr val="4B001E"/>
                </a:solidFill>
              </a:rPr>
              <a:t>Rohit is Certified Fibre To Home Professional (CFHP), Certified </a:t>
            </a:r>
            <a:r>
              <a:rPr lang="en-IN" sz="1600" dirty="0" err="1">
                <a:solidFill>
                  <a:srgbClr val="4B001E"/>
                </a:solidFill>
              </a:rPr>
              <a:t>FTTx</a:t>
            </a:r>
            <a:r>
              <a:rPr lang="en-IN" sz="1600" dirty="0">
                <a:solidFill>
                  <a:srgbClr val="4B001E"/>
                </a:solidFill>
              </a:rPr>
              <a:t>-OSP Design Consultant from FTTH Counsel - America and Certified Data Centre Professional (CDCP). </a:t>
            </a:r>
          </a:p>
          <a:p>
            <a:endParaRPr lang="en-IN" sz="1600" dirty="0">
              <a:solidFill>
                <a:srgbClr val="4B001E"/>
              </a:solidFill>
            </a:endParaRPr>
          </a:p>
          <a:p>
            <a:r>
              <a:rPr lang="en-IN" sz="1600" dirty="0">
                <a:solidFill>
                  <a:srgbClr val="4B001E"/>
                </a:solidFill>
              </a:rPr>
              <a:t>Rohit holds an MBA in Information Technology and </a:t>
            </a:r>
            <a:r>
              <a:rPr lang="en-IN" sz="1600" dirty="0" err="1">
                <a:solidFill>
                  <a:srgbClr val="4B001E"/>
                </a:solidFill>
              </a:rPr>
              <a:t>B.Tech</a:t>
            </a:r>
            <a:r>
              <a:rPr lang="en-IN" sz="1600" dirty="0">
                <a:solidFill>
                  <a:srgbClr val="4B001E"/>
                </a:solidFill>
              </a:rPr>
              <a:t> in Compute Science. He has experience of working with multiple big 4’s and SI’s.</a:t>
            </a:r>
          </a:p>
          <a:p>
            <a:endParaRPr lang="en-IN" sz="1600" dirty="0">
              <a:solidFill>
                <a:srgbClr val="4B001E"/>
              </a:solidFill>
            </a:endParaRPr>
          </a:p>
        </p:txBody>
      </p:sp>
      <p:sp>
        <p:nvSpPr>
          <p:cNvPr id="26" name="TextBox 25"/>
          <p:cNvSpPr txBox="1"/>
          <p:nvPr/>
        </p:nvSpPr>
        <p:spPr>
          <a:xfrm>
            <a:off x="101403" y="4142385"/>
            <a:ext cx="2095059" cy="1323439"/>
          </a:xfrm>
          <a:prstGeom prst="rect">
            <a:avLst/>
          </a:prstGeom>
          <a:noFill/>
        </p:spPr>
        <p:txBody>
          <a:bodyPr wrap="square" rtlCol="0">
            <a:spAutoFit/>
          </a:bodyPr>
          <a:lstStyle/>
          <a:p>
            <a:r>
              <a:rPr lang="en-IN" sz="2000" b="1" dirty="0" err="1"/>
              <a:t>Rohit</a:t>
            </a:r>
            <a:r>
              <a:rPr lang="en-IN" sz="2000" b="1" dirty="0"/>
              <a:t> Srivastava</a:t>
            </a:r>
          </a:p>
          <a:p>
            <a:r>
              <a:rPr lang="en-IN" sz="2000" dirty="0"/>
              <a:t>Founder, Managing Director</a:t>
            </a:r>
          </a:p>
        </p:txBody>
      </p:sp>
      <p:pic>
        <p:nvPicPr>
          <p:cNvPr id="27" name="Picture 26"/>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rot="16200000">
            <a:off x="-74036" y="2323547"/>
            <a:ext cx="2025628" cy="1612048"/>
          </a:xfrm>
          <a:prstGeom prst="rect">
            <a:avLst/>
          </a:prstGeom>
        </p:spPr>
      </p:pic>
    </p:spTree>
    <p:extLst>
      <p:ext uri="{BB962C8B-B14F-4D97-AF65-F5344CB8AC3E}">
        <p14:creationId xmlns:p14="http://schemas.microsoft.com/office/powerpoint/2010/main" val="120573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44400" y="8649144"/>
            <a:ext cx="6769199" cy="357696"/>
            <a:chOff x="88801" y="8915400"/>
            <a:chExt cx="6769199" cy="357696"/>
          </a:xfrm>
        </p:grpSpPr>
        <p:sp>
          <p:nvSpPr>
            <p:cNvPr id="6" name="Rectangle 5"/>
            <p:cNvSpPr/>
            <p:nvPr/>
          </p:nvSpPr>
          <p:spPr>
            <a:xfrm>
              <a:off x="88801" y="8915400"/>
              <a:ext cx="1656001" cy="357696"/>
            </a:xfrm>
            <a:prstGeom prst="rect">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p:cNvSpPr/>
            <p:nvPr/>
          </p:nvSpPr>
          <p:spPr>
            <a:xfrm>
              <a:off x="2070001" y="8915400"/>
              <a:ext cx="4787999" cy="357696"/>
            </a:xfrm>
            <a:prstGeom prst="rect">
              <a:avLst/>
            </a:prstGeom>
            <a:solidFill>
              <a:srgbClr val="4B0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Parallelogram 7"/>
            <p:cNvSpPr/>
            <p:nvPr/>
          </p:nvSpPr>
          <p:spPr>
            <a:xfrm>
              <a:off x="1612802" y="8915400"/>
              <a:ext cx="583660" cy="357696"/>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 name="Parallelogram 8"/>
          <p:cNvSpPr/>
          <p:nvPr/>
        </p:nvSpPr>
        <p:spPr>
          <a:xfrm>
            <a:off x="6286500" y="8663400"/>
            <a:ext cx="432000" cy="252000"/>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lide Number Placeholder 3"/>
          <p:cNvSpPr>
            <a:spLocks noGrp="1"/>
          </p:cNvSpPr>
          <p:nvPr>
            <p:ph type="sldNum" sz="quarter" idx="4294967295"/>
          </p:nvPr>
        </p:nvSpPr>
        <p:spPr>
          <a:xfrm>
            <a:off x="6324600" y="8610600"/>
            <a:ext cx="533400" cy="485775"/>
          </a:xfrm>
          <a:prstGeom prst="rect">
            <a:avLst/>
          </a:prstGeom>
        </p:spPr>
        <p:txBody>
          <a:bodyPr/>
          <a:lstStyle/>
          <a:p>
            <a:fld id="{4CC75C35-F5EE-4266-A741-33120F9ABA4D}" type="slidenum">
              <a:rPr lang="en-US" sz="1600" smtClean="0">
                <a:solidFill>
                  <a:schemeClr val="tx1"/>
                </a:solidFill>
              </a:rPr>
              <a:pPr/>
              <a:t>7</a:t>
            </a:fld>
            <a:endParaRPr lang="en-US" sz="1600" dirty="0">
              <a:solidFill>
                <a:schemeClr val="tx1"/>
              </a:solidFill>
            </a:endParaRPr>
          </a:p>
        </p:txBody>
      </p:sp>
      <p:sp>
        <p:nvSpPr>
          <p:cNvPr id="13" name="Rectangle 12"/>
          <p:cNvSpPr/>
          <p:nvPr/>
        </p:nvSpPr>
        <p:spPr>
          <a:xfrm>
            <a:off x="-1" y="0"/>
            <a:ext cx="6858001" cy="381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0" y="392173"/>
            <a:ext cx="6629400" cy="830997"/>
          </a:xfrm>
          <a:prstGeom prst="rect">
            <a:avLst/>
          </a:prstGeom>
          <a:noFill/>
        </p:spPr>
        <p:txBody>
          <a:bodyPr wrap="square" rtlCol="0">
            <a:spAutoFit/>
          </a:bodyPr>
          <a:lstStyle/>
          <a:p>
            <a:r>
              <a:rPr lang="en-US" sz="4800" b="1" dirty="0">
                <a:solidFill>
                  <a:srgbClr val="4B0082"/>
                </a:solidFill>
                <a:latin typeface="Candara" pitchFamily="34" charset="0"/>
              </a:rPr>
              <a:t>Our Leadership Team</a:t>
            </a:r>
          </a:p>
        </p:txBody>
      </p:sp>
      <p:sp>
        <p:nvSpPr>
          <p:cNvPr id="18" name="TextBox 17"/>
          <p:cNvSpPr txBox="1"/>
          <p:nvPr/>
        </p:nvSpPr>
        <p:spPr>
          <a:xfrm>
            <a:off x="381000" y="1219200"/>
            <a:ext cx="6477000" cy="369332"/>
          </a:xfrm>
          <a:prstGeom prst="rect">
            <a:avLst/>
          </a:prstGeom>
          <a:noFill/>
        </p:spPr>
        <p:txBody>
          <a:bodyPr wrap="square" rtlCol="0">
            <a:spAutoFit/>
          </a:bodyPr>
          <a:lstStyle/>
          <a:p>
            <a:r>
              <a:rPr lang="en-IN" b="1" i="1" dirty="0" err="1">
                <a:solidFill>
                  <a:schemeClr val="accent1">
                    <a:lumMod val="50000"/>
                  </a:schemeClr>
                </a:solidFill>
                <a:latin typeface="Candara" pitchFamily="34" charset="0"/>
              </a:rPr>
              <a:t>Dparth</a:t>
            </a:r>
            <a:r>
              <a:rPr lang="en-IN" b="1" i="1" dirty="0">
                <a:solidFill>
                  <a:schemeClr val="accent1">
                    <a:lumMod val="50000"/>
                  </a:schemeClr>
                </a:solidFill>
                <a:latin typeface="Candara" pitchFamily="34" charset="0"/>
              </a:rPr>
              <a:t> is led by highly experienced business and IT leaders</a:t>
            </a:r>
          </a:p>
        </p:txBody>
      </p:sp>
      <p:sp>
        <p:nvSpPr>
          <p:cNvPr id="20" name="Rectangle 19"/>
          <p:cNvSpPr/>
          <p:nvPr/>
        </p:nvSpPr>
        <p:spPr>
          <a:xfrm>
            <a:off x="88801" y="1653096"/>
            <a:ext cx="1656001" cy="357696"/>
          </a:xfrm>
          <a:prstGeom prst="rect">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Parallelogram 21"/>
          <p:cNvSpPr/>
          <p:nvPr/>
        </p:nvSpPr>
        <p:spPr>
          <a:xfrm>
            <a:off x="1612802" y="1653096"/>
            <a:ext cx="583660" cy="357696"/>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Parallelogram 22"/>
          <p:cNvSpPr/>
          <p:nvPr/>
        </p:nvSpPr>
        <p:spPr>
          <a:xfrm>
            <a:off x="1308370" y="1648815"/>
            <a:ext cx="583660" cy="357696"/>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1408203" y="1600200"/>
            <a:ext cx="5068797" cy="3576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err="1">
                <a:solidFill>
                  <a:srgbClr val="4B001E"/>
                </a:solidFill>
              </a:rPr>
              <a:t>Dparth</a:t>
            </a:r>
            <a:r>
              <a:rPr lang="en-IN" b="1" dirty="0">
                <a:solidFill>
                  <a:srgbClr val="4B001E"/>
                </a:solidFill>
              </a:rPr>
              <a:t> Technologies</a:t>
            </a:r>
          </a:p>
        </p:txBody>
      </p:sp>
      <p:sp>
        <p:nvSpPr>
          <p:cNvPr id="3" name="Rectangle 2"/>
          <p:cNvSpPr/>
          <p:nvPr/>
        </p:nvSpPr>
        <p:spPr>
          <a:xfrm>
            <a:off x="132754" y="2133599"/>
            <a:ext cx="1592402" cy="1932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1945661" y="1981200"/>
            <a:ext cx="4705939" cy="3293209"/>
          </a:xfrm>
          <a:prstGeom prst="rect">
            <a:avLst/>
          </a:prstGeom>
          <a:noFill/>
        </p:spPr>
        <p:txBody>
          <a:bodyPr wrap="square" rtlCol="0">
            <a:spAutoFit/>
          </a:bodyPr>
          <a:lstStyle/>
          <a:p>
            <a:r>
              <a:rPr lang="en-IN" sz="1600" dirty="0">
                <a:solidFill>
                  <a:srgbClr val="4B001E"/>
                </a:solidFill>
              </a:rPr>
              <a:t>Monika brings extensive experience in information security advisory, delivery management and consulting assignments in the IT vertical.</a:t>
            </a:r>
          </a:p>
          <a:p>
            <a:endParaRPr lang="en-IN" sz="1600" dirty="0">
              <a:solidFill>
                <a:srgbClr val="4B001E"/>
              </a:solidFill>
            </a:endParaRPr>
          </a:p>
          <a:p>
            <a:r>
              <a:rPr lang="en-IN" sz="1600" dirty="0">
                <a:solidFill>
                  <a:srgbClr val="4B001E"/>
                </a:solidFill>
              </a:rPr>
              <a:t>She has worked with extensively with one of the Big 4’s and has been instrumental in creating information security framework and strategies, assisting CISO role, pre-sales and program management of IT Transformation solutions</a:t>
            </a:r>
          </a:p>
          <a:p>
            <a:endParaRPr lang="en-IN" sz="1600" dirty="0">
              <a:solidFill>
                <a:srgbClr val="4B001E"/>
              </a:solidFill>
            </a:endParaRPr>
          </a:p>
          <a:p>
            <a:r>
              <a:rPr lang="en-IN" sz="1600" dirty="0">
                <a:solidFill>
                  <a:srgbClr val="4B001E"/>
                </a:solidFill>
              </a:rPr>
              <a:t>She holds MBA in Information Technology and Bachelors in Computer Science. </a:t>
            </a:r>
          </a:p>
          <a:p>
            <a:endParaRPr lang="en-IN" sz="1600" dirty="0">
              <a:solidFill>
                <a:srgbClr val="4B001E"/>
              </a:solidFill>
            </a:endParaRPr>
          </a:p>
        </p:txBody>
      </p:sp>
      <p:sp>
        <p:nvSpPr>
          <p:cNvPr id="26" name="TextBox 25"/>
          <p:cNvSpPr txBox="1"/>
          <p:nvPr/>
        </p:nvSpPr>
        <p:spPr>
          <a:xfrm>
            <a:off x="38541" y="4114800"/>
            <a:ext cx="2095059" cy="707886"/>
          </a:xfrm>
          <a:prstGeom prst="rect">
            <a:avLst/>
          </a:prstGeom>
          <a:noFill/>
        </p:spPr>
        <p:txBody>
          <a:bodyPr wrap="square" rtlCol="0">
            <a:spAutoFit/>
          </a:bodyPr>
          <a:lstStyle/>
          <a:p>
            <a:r>
              <a:rPr lang="en-IN" sz="2000" b="1" dirty="0"/>
              <a:t>Monika Jain</a:t>
            </a:r>
          </a:p>
          <a:p>
            <a:r>
              <a:rPr lang="en-IN" sz="2000" dirty="0"/>
              <a:t>Executive Director</a:t>
            </a:r>
          </a:p>
        </p:txBody>
      </p:sp>
      <p:cxnSp>
        <p:nvCxnSpPr>
          <p:cNvPr id="15" name="Straight Connector 14"/>
          <p:cNvCxnSpPr/>
          <p:nvPr/>
        </p:nvCxnSpPr>
        <p:spPr>
          <a:xfrm>
            <a:off x="217200" y="5029200"/>
            <a:ext cx="6336000" cy="0"/>
          </a:xfrm>
          <a:prstGeom prst="line">
            <a:avLst/>
          </a:prstGeom>
          <a:ln>
            <a:solidFill>
              <a:srgbClr val="4B001E"/>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41201" y="5158296"/>
            <a:ext cx="1656001" cy="357696"/>
          </a:xfrm>
          <a:prstGeom prst="rect">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Parallelogram 24"/>
          <p:cNvSpPr/>
          <p:nvPr/>
        </p:nvSpPr>
        <p:spPr>
          <a:xfrm>
            <a:off x="1765202" y="5158296"/>
            <a:ext cx="583660" cy="357696"/>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Parallelogram 26"/>
          <p:cNvSpPr/>
          <p:nvPr/>
        </p:nvSpPr>
        <p:spPr>
          <a:xfrm>
            <a:off x="1460770" y="5154015"/>
            <a:ext cx="583660" cy="357696"/>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p:cNvSpPr/>
          <p:nvPr/>
        </p:nvSpPr>
        <p:spPr>
          <a:xfrm>
            <a:off x="1560603" y="5105400"/>
            <a:ext cx="5068797" cy="3576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err="1">
                <a:solidFill>
                  <a:srgbClr val="4B001E"/>
                </a:solidFill>
              </a:rPr>
              <a:t>Dparth</a:t>
            </a:r>
            <a:r>
              <a:rPr lang="en-IN" b="1" dirty="0">
                <a:solidFill>
                  <a:srgbClr val="4B001E"/>
                </a:solidFill>
              </a:rPr>
              <a:t> Technologies</a:t>
            </a:r>
          </a:p>
        </p:txBody>
      </p:sp>
      <p:sp>
        <p:nvSpPr>
          <p:cNvPr id="30" name="TextBox 29"/>
          <p:cNvSpPr txBox="1"/>
          <p:nvPr/>
        </p:nvSpPr>
        <p:spPr>
          <a:xfrm>
            <a:off x="2098061" y="5486400"/>
            <a:ext cx="4705939" cy="2308324"/>
          </a:xfrm>
          <a:prstGeom prst="rect">
            <a:avLst/>
          </a:prstGeom>
          <a:noFill/>
        </p:spPr>
        <p:txBody>
          <a:bodyPr wrap="square" rtlCol="0">
            <a:spAutoFit/>
          </a:bodyPr>
          <a:lstStyle/>
          <a:p>
            <a:r>
              <a:rPr lang="en-IN" sz="1600" dirty="0">
                <a:solidFill>
                  <a:srgbClr val="4B001E"/>
                </a:solidFill>
              </a:rPr>
              <a:t>Richa holds an MBA in Marketing management and bachelors in Science.</a:t>
            </a:r>
          </a:p>
          <a:p>
            <a:endParaRPr lang="en-IN" sz="1600" dirty="0">
              <a:solidFill>
                <a:srgbClr val="4B001E"/>
              </a:solidFill>
            </a:endParaRPr>
          </a:p>
          <a:p>
            <a:r>
              <a:rPr lang="en-IN" sz="1600" dirty="0">
                <a:solidFill>
                  <a:srgbClr val="4B001E"/>
                </a:solidFill>
              </a:rPr>
              <a:t>She has experience in the field of IT, specializing in network &amp; telecom. Known for her thought leadership and technology led business acumen, she is instrumental in conceptualizing and creating business propositions for big IT multinationals.</a:t>
            </a:r>
          </a:p>
          <a:p>
            <a:endParaRPr lang="en-IN" sz="1600" dirty="0">
              <a:solidFill>
                <a:srgbClr val="4B001E"/>
              </a:solidFill>
            </a:endParaRPr>
          </a:p>
        </p:txBody>
      </p:sp>
      <p:sp>
        <p:nvSpPr>
          <p:cNvPr id="31" name="TextBox 30"/>
          <p:cNvSpPr txBox="1"/>
          <p:nvPr/>
        </p:nvSpPr>
        <p:spPr>
          <a:xfrm>
            <a:off x="190941" y="7620000"/>
            <a:ext cx="2095059" cy="707886"/>
          </a:xfrm>
          <a:prstGeom prst="rect">
            <a:avLst/>
          </a:prstGeom>
          <a:noFill/>
        </p:spPr>
        <p:txBody>
          <a:bodyPr wrap="square" rtlCol="0">
            <a:spAutoFit/>
          </a:bodyPr>
          <a:lstStyle/>
          <a:p>
            <a:r>
              <a:rPr lang="en-IN" sz="2000" b="1" dirty="0" err="1"/>
              <a:t>Richa</a:t>
            </a:r>
            <a:r>
              <a:rPr lang="en-IN" sz="2000" b="1" dirty="0"/>
              <a:t> Srivastava</a:t>
            </a:r>
          </a:p>
          <a:p>
            <a:r>
              <a:rPr lang="en-IN" sz="2000" b="1" dirty="0"/>
              <a:t>Chairperson</a:t>
            </a:r>
            <a:endParaRPr lang="en-IN" sz="2000" dirty="0"/>
          </a:p>
        </p:txBody>
      </p:sp>
      <p:pic>
        <p:nvPicPr>
          <p:cNvPr id="35" name="Picture 3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28600" y="5603990"/>
            <a:ext cx="1536602" cy="1974913"/>
          </a:xfrm>
          <a:prstGeom prst="rect">
            <a:avLst/>
          </a:prstGeom>
        </p:spPr>
      </p:pic>
      <p:pic>
        <p:nvPicPr>
          <p:cNvPr id="36" name="Picture 35"/>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19984" y="2078930"/>
            <a:ext cx="1632616" cy="2023081"/>
          </a:xfrm>
          <a:prstGeom prst="rect">
            <a:avLst/>
          </a:prstGeom>
        </p:spPr>
      </p:pic>
    </p:spTree>
    <p:extLst>
      <p:ext uri="{BB962C8B-B14F-4D97-AF65-F5344CB8AC3E}">
        <p14:creationId xmlns:p14="http://schemas.microsoft.com/office/powerpoint/2010/main" val="3954260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Image</a:t>
            </a:r>
          </a:p>
        </p:txBody>
      </p:sp>
      <p:sp>
        <p:nvSpPr>
          <p:cNvPr id="3" name="Title 2"/>
          <p:cNvSpPr>
            <a:spLocks noGrp="1"/>
          </p:cNvSpPr>
          <p:nvPr>
            <p:ph type="title"/>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6858000" cy="9144000"/>
          </a:xfrm>
          <a:prstGeom prst="rect">
            <a:avLst/>
          </a:prstGeom>
        </p:spPr>
      </p:pic>
    </p:spTree>
    <p:extLst>
      <p:ext uri="{BB962C8B-B14F-4D97-AF65-F5344CB8AC3E}">
        <p14:creationId xmlns:p14="http://schemas.microsoft.com/office/powerpoint/2010/main" val="2265534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4399" y="1338898"/>
            <a:ext cx="6769199" cy="2784840"/>
          </a:xfrm>
          <a:prstGeom prst="rect">
            <a:avLst/>
          </a:prstGeom>
        </p:spPr>
      </p:pic>
      <p:grpSp>
        <p:nvGrpSpPr>
          <p:cNvPr id="10" name="Group 9"/>
          <p:cNvGrpSpPr/>
          <p:nvPr/>
        </p:nvGrpSpPr>
        <p:grpSpPr>
          <a:xfrm>
            <a:off x="44400" y="8649144"/>
            <a:ext cx="6769199" cy="357696"/>
            <a:chOff x="88801" y="8915400"/>
            <a:chExt cx="6769199" cy="357696"/>
          </a:xfrm>
        </p:grpSpPr>
        <p:sp>
          <p:nvSpPr>
            <p:cNvPr id="6" name="Rectangle 5"/>
            <p:cNvSpPr/>
            <p:nvPr/>
          </p:nvSpPr>
          <p:spPr>
            <a:xfrm>
              <a:off x="88801" y="8915400"/>
              <a:ext cx="1656001" cy="357696"/>
            </a:xfrm>
            <a:prstGeom prst="rect">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p:cNvSpPr/>
            <p:nvPr/>
          </p:nvSpPr>
          <p:spPr>
            <a:xfrm>
              <a:off x="2070001" y="8915400"/>
              <a:ext cx="4787999" cy="357696"/>
            </a:xfrm>
            <a:prstGeom prst="rect">
              <a:avLst/>
            </a:prstGeom>
            <a:solidFill>
              <a:srgbClr val="4B0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Parallelogram 7"/>
            <p:cNvSpPr/>
            <p:nvPr/>
          </p:nvSpPr>
          <p:spPr>
            <a:xfrm>
              <a:off x="1612802" y="8915400"/>
              <a:ext cx="583660" cy="357696"/>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 name="Parallelogram 8"/>
          <p:cNvSpPr/>
          <p:nvPr/>
        </p:nvSpPr>
        <p:spPr>
          <a:xfrm>
            <a:off x="6286500" y="8663400"/>
            <a:ext cx="432000" cy="252000"/>
          </a:xfrm>
          <a:prstGeom prst="parallelogram">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lide Number Placeholder 3"/>
          <p:cNvSpPr>
            <a:spLocks noGrp="1"/>
          </p:cNvSpPr>
          <p:nvPr>
            <p:ph type="sldNum" sz="quarter" idx="4294967295"/>
          </p:nvPr>
        </p:nvSpPr>
        <p:spPr>
          <a:xfrm>
            <a:off x="6324600" y="8610600"/>
            <a:ext cx="533400" cy="485775"/>
          </a:xfrm>
          <a:prstGeom prst="rect">
            <a:avLst/>
          </a:prstGeom>
        </p:spPr>
        <p:txBody>
          <a:bodyPr/>
          <a:lstStyle/>
          <a:p>
            <a:fld id="{4CC75C35-F5EE-4266-A741-33120F9ABA4D}" type="slidenum">
              <a:rPr lang="en-US" sz="1600" smtClean="0">
                <a:solidFill>
                  <a:schemeClr val="tx1"/>
                </a:solidFill>
              </a:rPr>
              <a:pPr/>
              <a:t>9</a:t>
            </a:fld>
            <a:endParaRPr lang="en-US" sz="1600" dirty="0">
              <a:solidFill>
                <a:schemeClr val="tx1"/>
              </a:solidFill>
            </a:endParaRPr>
          </a:p>
        </p:txBody>
      </p:sp>
      <p:sp>
        <p:nvSpPr>
          <p:cNvPr id="13" name="Rectangle 12"/>
          <p:cNvSpPr/>
          <p:nvPr/>
        </p:nvSpPr>
        <p:spPr>
          <a:xfrm>
            <a:off x="-1" y="0"/>
            <a:ext cx="6858001" cy="381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0" y="392173"/>
            <a:ext cx="5305098" cy="830997"/>
          </a:xfrm>
          <a:prstGeom prst="rect">
            <a:avLst/>
          </a:prstGeom>
          <a:noFill/>
        </p:spPr>
        <p:txBody>
          <a:bodyPr wrap="square" rtlCol="0">
            <a:spAutoFit/>
          </a:bodyPr>
          <a:lstStyle/>
          <a:p>
            <a:r>
              <a:rPr lang="en-US" sz="4800" b="1" dirty="0">
                <a:solidFill>
                  <a:srgbClr val="4B0082"/>
                </a:solidFill>
                <a:latin typeface="Candara" pitchFamily="34" charset="0"/>
              </a:rPr>
              <a:t>Business Services</a:t>
            </a:r>
          </a:p>
        </p:txBody>
      </p:sp>
      <p:grpSp>
        <p:nvGrpSpPr>
          <p:cNvPr id="18" name="Group 17"/>
          <p:cNvGrpSpPr/>
          <p:nvPr/>
        </p:nvGrpSpPr>
        <p:grpSpPr>
          <a:xfrm>
            <a:off x="304800" y="4292025"/>
            <a:ext cx="5638800" cy="584775"/>
            <a:chOff x="2133600" y="896858"/>
            <a:chExt cx="5638800" cy="584775"/>
          </a:xfrm>
        </p:grpSpPr>
        <p:cxnSp>
          <p:nvCxnSpPr>
            <p:cNvPr id="19" name="Straight Connector 18"/>
            <p:cNvCxnSpPr/>
            <p:nvPr/>
          </p:nvCxnSpPr>
          <p:spPr>
            <a:xfrm>
              <a:off x="2222400" y="1481633"/>
              <a:ext cx="4788000" cy="0"/>
            </a:xfrm>
            <a:prstGeom prst="line">
              <a:avLst/>
            </a:prstGeom>
            <a:ln w="19050">
              <a:solidFill>
                <a:srgbClr val="4B001E"/>
              </a:solidFill>
              <a:headEnd type="none" w="med" len="med"/>
              <a:tailEnd type="oval"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133600" y="896858"/>
              <a:ext cx="5638800" cy="584775"/>
            </a:xfrm>
            <a:prstGeom prst="rect">
              <a:avLst/>
            </a:prstGeom>
            <a:noFill/>
          </p:spPr>
          <p:txBody>
            <a:bodyPr wrap="square" rtlCol="0">
              <a:spAutoFit/>
            </a:bodyPr>
            <a:lstStyle/>
            <a:p>
              <a:pPr marL="342900" indent="-342900"/>
              <a:r>
                <a:rPr lang="en-US" sz="3200" b="1" dirty="0">
                  <a:solidFill>
                    <a:srgbClr val="800080"/>
                  </a:solidFill>
                  <a:latin typeface="+mj-lt"/>
                </a:rPr>
                <a:t>1</a:t>
              </a:r>
              <a:r>
                <a:rPr lang="en-US" sz="2400" b="1" dirty="0">
                  <a:solidFill>
                    <a:srgbClr val="800080"/>
                  </a:solidFill>
                  <a:latin typeface="+mj-lt"/>
                </a:rPr>
                <a:t>. ICT &amp; Telecom Consulting </a:t>
              </a:r>
            </a:p>
          </p:txBody>
        </p:sp>
      </p:grpSp>
      <p:grpSp>
        <p:nvGrpSpPr>
          <p:cNvPr id="30" name="Group 29"/>
          <p:cNvGrpSpPr/>
          <p:nvPr/>
        </p:nvGrpSpPr>
        <p:grpSpPr>
          <a:xfrm>
            <a:off x="1747699" y="5172766"/>
            <a:ext cx="5638800" cy="584775"/>
            <a:chOff x="2133600" y="896858"/>
            <a:chExt cx="5638800" cy="584775"/>
          </a:xfrm>
        </p:grpSpPr>
        <p:cxnSp>
          <p:nvCxnSpPr>
            <p:cNvPr id="31" name="Straight Connector 30"/>
            <p:cNvCxnSpPr/>
            <p:nvPr/>
          </p:nvCxnSpPr>
          <p:spPr>
            <a:xfrm>
              <a:off x="2222400" y="1481633"/>
              <a:ext cx="4788000" cy="0"/>
            </a:xfrm>
            <a:prstGeom prst="line">
              <a:avLst/>
            </a:prstGeom>
            <a:ln w="19050">
              <a:solidFill>
                <a:srgbClr val="4B001E"/>
              </a:solidFill>
              <a:headEnd type="none" w="med" len="med"/>
              <a:tailEnd type="oval"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133600" y="896858"/>
              <a:ext cx="5638800" cy="584775"/>
            </a:xfrm>
            <a:prstGeom prst="rect">
              <a:avLst/>
            </a:prstGeom>
            <a:noFill/>
          </p:spPr>
          <p:txBody>
            <a:bodyPr wrap="square" rtlCol="0">
              <a:spAutoFit/>
            </a:bodyPr>
            <a:lstStyle/>
            <a:p>
              <a:pPr marL="342900" indent="-342900"/>
              <a:r>
                <a:rPr lang="en-US" sz="3200" b="1" dirty="0">
                  <a:solidFill>
                    <a:srgbClr val="800080"/>
                  </a:solidFill>
                  <a:latin typeface="+mj-lt"/>
                </a:rPr>
                <a:t>2</a:t>
              </a:r>
              <a:r>
                <a:rPr lang="en-US" sz="2400" b="1" dirty="0">
                  <a:solidFill>
                    <a:srgbClr val="800080"/>
                  </a:solidFill>
                  <a:latin typeface="+mj-lt"/>
                </a:rPr>
                <a:t>. Technology Integration Services</a:t>
              </a:r>
            </a:p>
          </p:txBody>
        </p:sp>
      </p:grpSp>
      <p:grpSp>
        <p:nvGrpSpPr>
          <p:cNvPr id="33" name="Group 32"/>
          <p:cNvGrpSpPr/>
          <p:nvPr/>
        </p:nvGrpSpPr>
        <p:grpSpPr>
          <a:xfrm>
            <a:off x="1600200" y="6273225"/>
            <a:ext cx="5638800" cy="584775"/>
            <a:chOff x="2049701" y="896858"/>
            <a:chExt cx="5638800" cy="584775"/>
          </a:xfrm>
        </p:grpSpPr>
        <p:cxnSp>
          <p:nvCxnSpPr>
            <p:cNvPr id="34" name="Straight Connector 33"/>
            <p:cNvCxnSpPr/>
            <p:nvPr/>
          </p:nvCxnSpPr>
          <p:spPr>
            <a:xfrm>
              <a:off x="2222400" y="1481633"/>
              <a:ext cx="4788000" cy="0"/>
            </a:xfrm>
            <a:prstGeom prst="line">
              <a:avLst/>
            </a:prstGeom>
            <a:ln w="19050">
              <a:solidFill>
                <a:srgbClr val="4B001E"/>
              </a:solidFill>
              <a:headEnd type="none" w="med" len="med"/>
              <a:tailEnd type="oval"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049701" y="896858"/>
              <a:ext cx="5638800" cy="584775"/>
            </a:xfrm>
            <a:prstGeom prst="rect">
              <a:avLst/>
            </a:prstGeom>
            <a:noFill/>
          </p:spPr>
          <p:txBody>
            <a:bodyPr wrap="square" rtlCol="0">
              <a:spAutoFit/>
            </a:bodyPr>
            <a:lstStyle/>
            <a:p>
              <a:pPr marL="342900" indent="-342900"/>
              <a:r>
                <a:rPr lang="en-US" sz="3200" b="1" dirty="0">
                  <a:solidFill>
                    <a:srgbClr val="800080"/>
                  </a:solidFill>
                  <a:latin typeface="+mj-lt"/>
                </a:rPr>
                <a:t>3</a:t>
              </a:r>
              <a:r>
                <a:rPr lang="en-US" sz="2400" b="1" dirty="0">
                  <a:solidFill>
                    <a:srgbClr val="800080"/>
                  </a:solidFill>
                  <a:latin typeface="+mj-lt"/>
                </a:rPr>
                <a:t>. Program and Project Management</a:t>
              </a:r>
            </a:p>
          </p:txBody>
        </p:sp>
      </p:grpSp>
      <p:grpSp>
        <p:nvGrpSpPr>
          <p:cNvPr id="39" name="Group 38"/>
          <p:cNvGrpSpPr/>
          <p:nvPr/>
        </p:nvGrpSpPr>
        <p:grpSpPr>
          <a:xfrm>
            <a:off x="304800" y="7221443"/>
            <a:ext cx="5638800" cy="584775"/>
            <a:chOff x="2133600" y="896858"/>
            <a:chExt cx="5638800" cy="584775"/>
          </a:xfrm>
        </p:grpSpPr>
        <p:cxnSp>
          <p:nvCxnSpPr>
            <p:cNvPr id="40" name="Straight Connector 39"/>
            <p:cNvCxnSpPr/>
            <p:nvPr/>
          </p:nvCxnSpPr>
          <p:spPr>
            <a:xfrm>
              <a:off x="2222400" y="1481633"/>
              <a:ext cx="4788000" cy="0"/>
            </a:xfrm>
            <a:prstGeom prst="line">
              <a:avLst/>
            </a:prstGeom>
            <a:ln w="19050">
              <a:solidFill>
                <a:srgbClr val="4B001E"/>
              </a:solidFill>
              <a:headEnd type="none" w="med" len="med"/>
              <a:tailEnd type="oval"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133600" y="896858"/>
              <a:ext cx="5638800" cy="584775"/>
            </a:xfrm>
            <a:prstGeom prst="rect">
              <a:avLst/>
            </a:prstGeom>
            <a:noFill/>
          </p:spPr>
          <p:txBody>
            <a:bodyPr wrap="square" rtlCol="0">
              <a:spAutoFit/>
            </a:bodyPr>
            <a:lstStyle/>
            <a:p>
              <a:pPr marL="342900" indent="-342900"/>
              <a:r>
                <a:rPr lang="en-US" sz="3200" b="1" dirty="0">
                  <a:solidFill>
                    <a:srgbClr val="800080"/>
                  </a:solidFill>
                  <a:latin typeface="+mj-lt"/>
                </a:rPr>
                <a:t>4</a:t>
              </a:r>
              <a:r>
                <a:rPr lang="en-US" sz="2400" b="1" dirty="0">
                  <a:solidFill>
                    <a:srgbClr val="800080"/>
                  </a:solidFill>
                  <a:latin typeface="+mj-lt"/>
                </a:rPr>
                <a:t>. Information Security Service</a:t>
              </a:r>
            </a:p>
          </p:txBody>
        </p:sp>
      </p:grpSp>
      <p:pic>
        <p:nvPicPr>
          <p:cNvPr id="5" name="Picture 4"/>
          <p:cNvPicPr>
            <a:picLocks noChangeAspect="1"/>
          </p:cNvPicPr>
          <p:nvPr/>
        </p:nvPicPr>
        <p:blipFill>
          <a:blip r:embed="rId3" cstate="email">
            <a:duotone>
              <a:prstClr val="black"/>
              <a:schemeClr val="accent4">
                <a:tint val="45000"/>
                <a:satMod val="400000"/>
              </a:schemeClr>
            </a:duotone>
            <a:extLst>
              <a:ext uri="{BEBA8EAE-BF5A-486C-A8C5-ECC9F3942E4B}">
                <a14:imgProps xmlns:a14="http://schemas.microsoft.com/office/drawing/2010/main">
                  <a14:imgLayer r:embed="rId4">
                    <a14:imgEffect>
                      <a14:colorTemperature colorTemp="4700"/>
                    </a14:imgEffect>
                    <a14:imgEffect>
                      <a14:saturation sat="400000"/>
                    </a14:imgEffect>
                  </a14:imgLayer>
                </a14:imgProps>
              </a:ext>
              <a:ext uri="{28A0092B-C50C-407E-A947-70E740481C1C}">
                <a14:useLocalDpi xmlns:a14="http://schemas.microsoft.com/office/drawing/2010/main"/>
              </a:ext>
            </a:extLst>
          </a:blip>
          <a:stretch>
            <a:fillRect/>
          </a:stretch>
        </p:blipFill>
        <p:spPr>
          <a:xfrm>
            <a:off x="-50980" y="5255897"/>
            <a:ext cx="1843079" cy="1595217"/>
          </a:xfrm>
          <a:prstGeom prst="rect">
            <a:avLst/>
          </a:prstGeom>
        </p:spPr>
      </p:pic>
    </p:spTree>
    <p:extLst>
      <p:ext uri="{BB962C8B-B14F-4D97-AF65-F5344CB8AC3E}">
        <p14:creationId xmlns:p14="http://schemas.microsoft.com/office/powerpoint/2010/main" val="3551664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5211</TotalTime>
  <Words>1641</Words>
  <Application>Microsoft Office PowerPoint</Application>
  <PresentationFormat>On-screen Show (4:3)</PresentationFormat>
  <Paragraphs>157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Candara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KPMG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skamboj</dc:creator>
  <cp:lastModifiedBy>Rohit</cp:lastModifiedBy>
  <cp:revision>610</cp:revision>
  <dcterms:created xsi:type="dcterms:W3CDTF">2013-07-06T08:54:25Z</dcterms:created>
  <dcterms:modified xsi:type="dcterms:W3CDTF">2018-09-12T10:37:54Z</dcterms:modified>
</cp:coreProperties>
</file>