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7" r:id="rId19"/>
    <p:sldId id="273" r:id="rId20"/>
    <p:sldId id="274" r:id="rId21"/>
    <p:sldId id="275" r:id="rId22"/>
    <p:sldId id="278" r:id="rId23"/>
    <p:sldId id="276"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BA08C4-F6A3-445B-8FAD-91E884DD2DB1}">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7"/>
            <p14:sldId id="273"/>
            <p14:sldId id="274"/>
            <p14:sldId id="275"/>
            <p14:sldId id="278"/>
            <p14:sldId id="276"/>
            <p14:sldId id="279"/>
            <p14:sldId id="280"/>
            <p14:sldId id="281"/>
            <p14:sldId id="282"/>
            <p14:sldId id="283"/>
            <p14:sldId id="284"/>
            <p14:sldId id="285"/>
            <p14:sldId id="286"/>
            <p14:sldId id="287"/>
            <p14:sldId id="288"/>
            <p14:sldId id="289"/>
            <p14:sldId id="290"/>
            <p14:sldId id="291"/>
            <p14:sldId id="292"/>
            <p14:sldId id="293"/>
            <p14:sldId id="294"/>
            <p14:sldId id="29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47B941-D66A-4364-94D9-EA5451831834}" type="datetimeFigureOut">
              <a:rPr lang="en-IN" smtClean="0"/>
              <a:t>05-11-2022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244286-FE51-4AAA-B2CE-EA290E2EC015}" type="slidenum">
              <a:rPr lang="en-IN" smtClean="0"/>
              <a:t>‹#›</a:t>
            </a:fld>
            <a:endParaRPr lang="en-IN"/>
          </a:p>
        </p:txBody>
      </p:sp>
    </p:spTree>
    <p:extLst>
      <p:ext uri="{BB962C8B-B14F-4D97-AF65-F5344CB8AC3E}">
        <p14:creationId xmlns:p14="http://schemas.microsoft.com/office/powerpoint/2010/main" val="2925995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B47B79-A256-4763-93EF-11C03AB37FE4}" type="datetimeFigureOut">
              <a:rPr lang="en-IN" smtClean="0"/>
              <a:t>05-11-2022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81BF6C23-AC6B-458B-9343-390C749569CA}"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3510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B47B79-A256-4763-93EF-11C03AB37FE4}"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BF6C23-AC6B-458B-9343-390C749569CA}"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6175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B47B79-A256-4763-93EF-11C03AB37FE4}"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BF6C23-AC6B-458B-9343-390C749569CA}"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972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B47B79-A256-4763-93EF-11C03AB37FE4}"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BF6C23-AC6B-458B-9343-390C749569CA}"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4989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B47B79-A256-4763-93EF-11C03AB37FE4}"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BF6C23-AC6B-458B-9343-390C749569CA}"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7967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B47B79-A256-4763-93EF-11C03AB37FE4}" type="datetimeFigureOut">
              <a:rPr lang="en-IN" smtClean="0"/>
              <a:t>05-11-2022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BF6C23-AC6B-458B-9343-390C749569CA}"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0104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B47B79-A256-4763-93EF-11C03AB37FE4}" type="datetimeFigureOut">
              <a:rPr lang="en-IN" smtClean="0"/>
              <a:t>05-11-2022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1BF6C23-AC6B-458B-9343-390C749569CA}"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7646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B47B79-A256-4763-93EF-11C03AB37FE4}" type="datetimeFigureOut">
              <a:rPr lang="en-IN" smtClean="0"/>
              <a:t>05-11-2022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BF6C23-AC6B-458B-9343-390C749569CA}"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7720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B47B79-A256-4763-93EF-11C03AB37FE4}" type="datetimeFigureOut">
              <a:rPr lang="en-IN" smtClean="0"/>
              <a:t>05-11-2022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1BF6C23-AC6B-458B-9343-390C749569CA}" type="slidenum">
              <a:rPr lang="en-IN" smtClean="0"/>
              <a:t>‹#›</a:t>
            </a:fld>
            <a:endParaRPr lang="en-IN"/>
          </a:p>
        </p:txBody>
      </p:sp>
    </p:spTree>
    <p:extLst>
      <p:ext uri="{BB962C8B-B14F-4D97-AF65-F5344CB8AC3E}">
        <p14:creationId xmlns:p14="http://schemas.microsoft.com/office/powerpoint/2010/main" val="2133405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B47B79-A256-4763-93EF-11C03AB37FE4}" type="datetimeFigureOut">
              <a:rPr lang="en-IN" smtClean="0"/>
              <a:t>05-11-2022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BF6C23-AC6B-458B-9343-390C749569CA}"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9878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5B47B79-A256-4763-93EF-11C03AB37FE4}" type="datetimeFigureOut">
              <a:rPr lang="en-IN" smtClean="0"/>
              <a:t>05-11-2022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81BF6C23-AC6B-458B-9343-390C749569CA}"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5643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5B47B79-A256-4763-93EF-11C03AB37FE4}" type="datetimeFigureOut">
              <a:rPr lang="en-IN" smtClean="0"/>
              <a:t>05-11-2022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1BF6C23-AC6B-458B-9343-390C749569CA}"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64389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8" Type="http://schemas.openxmlformats.org/officeDocument/2006/relationships/hyperlink" Target="https://scikit-learn.org/stable/modules/generated/sklearn.ensemble.ExtraTreesRegressor.html#:~:text=An%20extra%2Dtrees%20regressor.,accuracy%20and%20control%20over%2Dfitting" TargetMode="External"/><Relationship Id="rId3" Type="http://schemas.openxmlformats.org/officeDocument/2006/relationships/hyperlink" Target="https://www.investopedia.com/terms/r/regression.asp#:~:text=A%20regression%20is%20a%20statistical,more%20of%20the%20explanatory%20variables" TargetMode="External"/><Relationship Id="rId7" Type="http://schemas.openxmlformats.org/officeDocument/2006/relationships/hyperlink" Target="https://www.datatechnotes.com/2021/04/selectfrommodel-feature-selection.html" TargetMode="External"/><Relationship Id="rId12" Type="http://schemas.openxmlformats.org/officeDocument/2006/relationships/hyperlink" Target="https://www.udemy.com/course/machinelearning/learn/lecture/5732732#overview" TargetMode="External"/><Relationship Id="rId2" Type="http://schemas.openxmlformats.org/officeDocument/2006/relationships/hyperlink" Target="https://www.kaggle.com/datasets/nikhilmittal/flight-fare-prediction-mh" TargetMode="External"/><Relationship Id="rId1" Type="http://schemas.openxmlformats.org/officeDocument/2006/relationships/slideLayout" Target="../slideLayouts/slideLayout2.xml"/><Relationship Id="rId6" Type="http://schemas.openxmlformats.org/officeDocument/2006/relationships/hyperlink" Target="https://www.statisticshowto.com/lasso-regression/" TargetMode="External"/><Relationship Id="rId11" Type="http://schemas.openxmlformats.org/officeDocument/2006/relationships/hyperlink" Target="https://www.udemy.com/course/machinelearning/learn/lecture/19505880#overview" TargetMode="External"/><Relationship Id="rId5" Type="http://schemas.openxmlformats.org/officeDocument/2006/relationships/hyperlink" Target="https://towardsdatascience.com/what-and-why-behind-fit-transform-vs-transform-in-scikit-learn-78f915cf96fe" TargetMode="External"/><Relationship Id="rId10" Type="http://schemas.openxmlformats.org/officeDocument/2006/relationships/hyperlink" Target="https://www.investopedia.com/terms/m/mlr.asp" TargetMode="External"/><Relationship Id="rId4" Type="http://schemas.openxmlformats.org/officeDocument/2006/relationships/hyperlink" Target="https://docs.python.org/3/" TargetMode="External"/><Relationship Id="rId9" Type="http://schemas.openxmlformats.org/officeDocument/2006/relationships/hyperlink" Target="https://pandas.pydata.org/docs/reference/api/pandas.DataFrame.nlargest.htm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3EB8E-26AF-4664-9290-7BB654DA17BB}"/>
              </a:ext>
            </a:extLst>
          </p:cNvPr>
          <p:cNvSpPr>
            <a:spLocks noGrp="1"/>
          </p:cNvSpPr>
          <p:nvPr>
            <p:ph type="ctrTitle"/>
          </p:nvPr>
        </p:nvSpPr>
        <p:spPr>
          <a:xfrm>
            <a:off x="2417779" y="2723949"/>
            <a:ext cx="8583897" cy="619780"/>
          </a:xfrm>
        </p:spPr>
        <p:txBody>
          <a:bodyPr>
            <a:normAutofit/>
          </a:bodyPr>
          <a:lstStyle/>
          <a:p>
            <a:pPr algn="ctr"/>
            <a:r>
              <a:rPr lang="en-US" sz="4000" dirty="0">
                <a:solidFill>
                  <a:srgbClr val="00B050"/>
                </a:solidFill>
                <a:latin typeface="Trebuchet MS" panose="020B0603020202020204" pitchFamily="34" charset="0"/>
              </a:rPr>
              <a:t>Flight Fare Prediction</a:t>
            </a:r>
            <a:endParaRPr lang="en-IN" sz="4000" dirty="0">
              <a:solidFill>
                <a:srgbClr val="00B050"/>
              </a:solidFill>
              <a:latin typeface="Trebuchet MS" panose="020B0603020202020204" pitchFamily="34" charset="0"/>
            </a:endParaRPr>
          </a:p>
        </p:txBody>
      </p:sp>
      <p:sp>
        <p:nvSpPr>
          <p:cNvPr id="3" name="Subtitle 2">
            <a:extLst>
              <a:ext uri="{FF2B5EF4-FFF2-40B4-BE49-F238E27FC236}">
                <a16:creationId xmlns:a16="http://schemas.microsoft.com/office/drawing/2014/main" id="{91BD4AC8-5D32-4E74-9A19-7887530A442B}"/>
              </a:ext>
            </a:extLst>
          </p:cNvPr>
          <p:cNvSpPr>
            <a:spLocks noGrp="1"/>
          </p:cNvSpPr>
          <p:nvPr>
            <p:ph type="subTitle" idx="1"/>
          </p:nvPr>
        </p:nvSpPr>
        <p:spPr>
          <a:xfrm>
            <a:off x="2417779" y="3531204"/>
            <a:ext cx="8583897" cy="2378708"/>
          </a:xfrm>
        </p:spPr>
        <p:txBody>
          <a:bodyPr/>
          <a:lstStyle/>
          <a:p>
            <a:pPr algn="r"/>
            <a:r>
              <a:rPr lang="en-US" dirty="0"/>
              <a:t> </a:t>
            </a:r>
            <a:r>
              <a:rPr lang="en-US" dirty="0">
                <a:solidFill>
                  <a:srgbClr val="00B050"/>
                </a:solidFill>
              </a:rPr>
              <a:t>BTECH (CSE) 7</a:t>
            </a:r>
            <a:r>
              <a:rPr lang="en-US" baseline="30000" dirty="0">
                <a:solidFill>
                  <a:srgbClr val="00B050"/>
                </a:solidFill>
              </a:rPr>
              <a:t>th</a:t>
            </a:r>
            <a:r>
              <a:rPr lang="en-US" dirty="0">
                <a:solidFill>
                  <a:srgbClr val="00B050"/>
                </a:solidFill>
              </a:rPr>
              <a:t> semester project </a:t>
            </a:r>
          </a:p>
          <a:p>
            <a:pPr algn="r"/>
            <a:r>
              <a:rPr lang="en-US" dirty="0">
                <a:solidFill>
                  <a:srgbClr val="00B050"/>
                </a:solidFill>
              </a:rPr>
              <a:t>By</a:t>
            </a:r>
          </a:p>
          <a:p>
            <a:pPr algn="r"/>
            <a:r>
              <a:rPr lang="en-US" dirty="0" err="1">
                <a:solidFill>
                  <a:srgbClr val="00B050"/>
                </a:solidFill>
              </a:rPr>
              <a:t>Pratyush</a:t>
            </a:r>
            <a:r>
              <a:rPr lang="en-US" dirty="0">
                <a:solidFill>
                  <a:srgbClr val="00B050"/>
                </a:solidFill>
              </a:rPr>
              <a:t> </a:t>
            </a:r>
            <a:r>
              <a:rPr lang="en-US" dirty="0" err="1">
                <a:solidFill>
                  <a:srgbClr val="00B050"/>
                </a:solidFill>
              </a:rPr>
              <a:t>aanand</a:t>
            </a:r>
            <a:r>
              <a:rPr lang="en-US" dirty="0">
                <a:solidFill>
                  <a:srgbClr val="00B050"/>
                </a:solidFill>
              </a:rPr>
              <a:t> 1905189</a:t>
            </a:r>
          </a:p>
          <a:p>
            <a:pPr algn="r"/>
            <a:r>
              <a:rPr lang="en-US" dirty="0">
                <a:solidFill>
                  <a:srgbClr val="00B050"/>
                </a:solidFill>
              </a:rPr>
              <a:t>Ashutosh mishra1905600</a:t>
            </a:r>
          </a:p>
          <a:p>
            <a:pPr algn="r"/>
            <a:r>
              <a:rPr lang="en-US" dirty="0" err="1">
                <a:solidFill>
                  <a:srgbClr val="00B050"/>
                </a:solidFill>
              </a:rPr>
              <a:t>Sambhav</a:t>
            </a:r>
            <a:r>
              <a:rPr lang="en-US" dirty="0">
                <a:solidFill>
                  <a:srgbClr val="00B050"/>
                </a:solidFill>
              </a:rPr>
              <a:t> Choudhary 1905634</a:t>
            </a:r>
          </a:p>
          <a:p>
            <a:pPr algn="r"/>
            <a:endParaRPr lang="en-IN" dirty="0"/>
          </a:p>
        </p:txBody>
      </p:sp>
      <p:pic>
        <p:nvPicPr>
          <p:cNvPr id="4" name="Picture 3">
            <a:extLst>
              <a:ext uri="{FF2B5EF4-FFF2-40B4-BE49-F238E27FC236}">
                <a16:creationId xmlns:a16="http://schemas.microsoft.com/office/drawing/2014/main" id="{D7165951-326A-4B60-A36C-8942ACED46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121" y="34956"/>
            <a:ext cx="8503100" cy="2497786"/>
          </a:xfrm>
          <a:prstGeom prst="rect">
            <a:avLst/>
          </a:prstGeom>
        </p:spPr>
      </p:pic>
    </p:spTree>
    <p:extLst>
      <p:ext uri="{BB962C8B-B14F-4D97-AF65-F5344CB8AC3E}">
        <p14:creationId xmlns:p14="http://schemas.microsoft.com/office/powerpoint/2010/main" val="2015174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B965F0-6329-4EF8-99F5-7A9E7E06A819}"/>
              </a:ext>
            </a:extLst>
          </p:cNvPr>
          <p:cNvSpPr txBox="1"/>
          <p:nvPr/>
        </p:nvSpPr>
        <p:spPr>
          <a:xfrm>
            <a:off x="625642" y="721895"/>
            <a:ext cx="9151416" cy="3046988"/>
          </a:xfrm>
          <a:prstGeom prst="rect">
            <a:avLst/>
          </a:prstGeom>
          <a:noFill/>
        </p:spPr>
        <p:txBody>
          <a:bodyPr wrap="none" rtlCol="0">
            <a:spAutoFit/>
          </a:bodyPr>
          <a:lstStyle/>
          <a:p>
            <a:r>
              <a:rPr lang="en-US" sz="2400" dirty="0"/>
              <a:t>DEP_TIME : Departure time of the flight</a:t>
            </a:r>
          </a:p>
          <a:p>
            <a:endParaRPr lang="en-US" sz="2400" dirty="0"/>
          </a:p>
          <a:p>
            <a:r>
              <a:rPr lang="en-US" sz="2400" dirty="0" err="1"/>
              <a:t>Arrival_Time</a:t>
            </a:r>
            <a:r>
              <a:rPr lang="en-US" sz="2400" dirty="0"/>
              <a:t>: time when flight reaches destination</a:t>
            </a:r>
          </a:p>
          <a:p>
            <a:endParaRPr lang="en-US" sz="2400" dirty="0"/>
          </a:p>
          <a:p>
            <a:r>
              <a:rPr lang="en-US" sz="2400" dirty="0"/>
              <a:t>Duration : Time Taken by flight between takeoff and landing</a:t>
            </a:r>
          </a:p>
          <a:p>
            <a:endParaRPr lang="en-US" sz="2400" dirty="0"/>
          </a:p>
          <a:p>
            <a:r>
              <a:rPr lang="en-US" sz="2400" dirty="0"/>
              <a:t>Total stops: contains no of stops flight takes before reaching destination </a:t>
            </a:r>
          </a:p>
          <a:p>
            <a:endParaRPr lang="en-IN" sz="2400" dirty="0"/>
          </a:p>
        </p:txBody>
      </p:sp>
    </p:spTree>
    <p:extLst>
      <p:ext uri="{BB962C8B-B14F-4D97-AF65-F5344CB8AC3E}">
        <p14:creationId xmlns:p14="http://schemas.microsoft.com/office/powerpoint/2010/main" val="2275187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2A7EE-22BF-4CE0-9E21-69F0067B4B7C}"/>
              </a:ext>
            </a:extLst>
          </p:cNvPr>
          <p:cNvSpPr>
            <a:spLocks noGrp="1"/>
          </p:cNvSpPr>
          <p:nvPr>
            <p:ph type="title"/>
          </p:nvPr>
        </p:nvSpPr>
        <p:spPr/>
        <p:txBody>
          <a:bodyPr/>
          <a:lstStyle/>
          <a:p>
            <a:r>
              <a:rPr lang="en-US" dirty="0"/>
              <a:t>Additional </a:t>
            </a:r>
            <a:r>
              <a:rPr lang="en-US" dirty="0" err="1"/>
              <a:t>INfo</a:t>
            </a:r>
            <a:endParaRPr lang="en-IN" dirty="0"/>
          </a:p>
        </p:txBody>
      </p:sp>
      <p:pic>
        <p:nvPicPr>
          <p:cNvPr id="4098" name="Picture 1">
            <a:extLst>
              <a:ext uri="{FF2B5EF4-FFF2-40B4-BE49-F238E27FC236}">
                <a16:creationId xmlns:a16="http://schemas.microsoft.com/office/drawing/2014/main" id="{DCA2DC74-2D77-4C07-8CFA-6EFC21575F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3394" y="2133533"/>
            <a:ext cx="5750234" cy="2419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6033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720A0-74F7-4D98-80AD-5AC04E4A6DF0}"/>
              </a:ext>
            </a:extLst>
          </p:cNvPr>
          <p:cNvSpPr>
            <a:spLocks noGrp="1"/>
          </p:cNvSpPr>
          <p:nvPr>
            <p:ph type="title"/>
          </p:nvPr>
        </p:nvSpPr>
        <p:spPr/>
        <p:txBody>
          <a:bodyPr/>
          <a:lstStyle/>
          <a:p>
            <a:r>
              <a:rPr lang="en-US" dirty="0"/>
              <a:t>PRICE (DEPENDENT VARIABLE)</a:t>
            </a:r>
            <a:endParaRPr lang="en-IN" dirty="0"/>
          </a:p>
        </p:txBody>
      </p:sp>
      <p:pic>
        <p:nvPicPr>
          <p:cNvPr id="5122" name="Picture 1">
            <a:extLst>
              <a:ext uri="{FF2B5EF4-FFF2-40B4-BE49-F238E27FC236}">
                <a16:creationId xmlns:a16="http://schemas.microsoft.com/office/drawing/2014/main" id="{4441F1B1-76EA-4925-9ADD-D78F29519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437" y="2293988"/>
            <a:ext cx="6732921" cy="350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6789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30888CE6-F1FB-419C-A349-80DFA86F65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699" y="1438926"/>
            <a:ext cx="11064882" cy="4076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0267A6BB-4466-4DF4-A850-6682E665A994}"/>
              </a:ext>
            </a:extLst>
          </p:cNvPr>
          <p:cNvSpPr txBox="1"/>
          <p:nvPr/>
        </p:nvSpPr>
        <p:spPr>
          <a:xfrm>
            <a:off x="981777" y="625642"/>
            <a:ext cx="1913473" cy="369332"/>
          </a:xfrm>
          <a:prstGeom prst="rect">
            <a:avLst/>
          </a:prstGeom>
          <a:noFill/>
        </p:spPr>
        <p:txBody>
          <a:bodyPr wrap="none" rtlCol="0">
            <a:spAutoFit/>
          </a:bodyPr>
          <a:lstStyle/>
          <a:p>
            <a:r>
              <a:rPr lang="en-US" dirty="0"/>
              <a:t>FLOW DIAGRAM</a:t>
            </a:r>
            <a:endParaRPr lang="en-IN" dirty="0"/>
          </a:p>
        </p:txBody>
      </p:sp>
    </p:spTree>
    <p:extLst>
      <p:ext uri="{BB962C8B-B14F-4D97-AF65-F5344CB8AC3E}">
        <p14:creationId xmlns:p14="http://schemas.microsoft.com/office/powerpoint/2010/main" val="32796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F64D2-766E-4633-9D14-5A8141124100}"/>
              </a:ext>
            </a:extLst>
          </p:cNvPr>
          <p:cNvSpPr>
            <a:spLocks noGrp="1"/>
          </p:cNvSpPr>
          <p:nvPr>
            <p:ph type="title"/>
          </p:nvPr>
        </p:nvSpPr>
        <p:spPr/>
        <p:txBody>
          <a:bodyPr/>
          <a:lstStyle/>
          <a:p>
            <a:r>
              <a:rPr lang="en-US" dirty="0"/>
              <a:t>Importing Libraries</a:t>
            </a:r>
            <a:endParaRPr lang="en-IN" dirty="0"/>
          </a:p>
        </p:txBody>
      </p:sp>
      <p:pic>
        <p:nvPicPr>
          <p:cNvPr id="4" name="Picture 3">
            <a:extLst>
              <a:ext uri="{FF2B5EF4-FFF2-40B4-BE49-F238E27FC236}">
                <a16:creationId xmlns:a16="http://schemas.microsoft.com/office/drawing/2014/main" id="{1F696791-F76E-42F4-853E-E16B7C8F45C9}"/>
              </a:ext>
            </a:extLst>
          </p:cNvPr>
          <p:cNvPicPr>
            <a:picLocks noChangeAspect="1"/>
          </p:cNvPicPr>
          <p:nvPr/>
        </p:nvPicPr>
        <p:blipFill>
          <a:blip r:embed="rId2"/>
          <a:stretch>
            <a:fillRect/>
          </a:stretch>
        </p:blipFill>
        <p:spPr>
          <a:xfrm>
            <a:off x="1527943" y="2265757"/>
            <a:ext cx="7193195" cy="2450622"/>
          </a:xfrm>
          <a:prstGeom prst="rect">
            <a:avLst/>
          </a:prstGeom>
        </p:spPr>
      </p:pic>
    </p:spTree>
    <p:extLst>
      <p:ext uri="{BB962C8B-B14F-4D97-AF65-F5344CB8AC3E}">
        <p14:creationId xmlns:p14="http://schemas.microsoft.com/office/powerpoint/2010/main" val="1394823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A3AF-1898-4006-B531-7E597444F369}"/>
              </a:ext>
            </a:extLst>
          </p:cNvPr>
          <p:cNvSpPr>
            <a:spLocks noGrp="1"/>
          </p:cNvSpPr>
          <p:nvPr>
            <p:ph type="title"/>
          </p:nvPr>
        </p:nvSpPr>
        <p:spPr/>
        <p:txBody>
          <a:bodyPr/>
          <a:lstStyle/>
          <a:p>
            <a:r>
              <a:rPr lang="en-US" dirty="0"/>
              <a:t>INFO ABOUT DATASET</a:t>
            </a:r>
            <a:endParaRPr lang="en-IN" dirty="0"/>
          </a:p>
        </p:txBody>
      </p:sp>
      <p:pic>
        <p:nvPicPr>
          <p:cNvPr id="4" name="Picture 3">
            <a:extLst>
              <a:ext uri="{FF2B5EF4-FFF2-40B4-BE49-F238E27FC236}">
                <a16:creationId xmlns:a16="http://schemas.microsoft.com/office/drawing/2014/main" id="{DDB9DA06-5858-4FF8-8324-DFE05DF44D91}"/>
              </a:ext>
            </a:extLst>
          </p:cNvPr>
          <p:cNvPicPr>
            <a:picLocks noChangeAspect="1"/>
          </p:cNvPicPr>
          <p:nvPr/>
        </p:nvPicPr>
        <p:blipFill>
          <a:blip r:embed="rId2"/>
          <a:stretch>
            <a:fillRect/>
          </a:stretch>
        </p:blipFill>
        <p:spPr>
          <a:xfrm>
            <a:off x="1451580" y="2052013"/>
            <a:ext cx="9039958" cy="4085366"/>
          </a:xfrm>
          <a:prstGeom prst="rect">
            <a:avLst/>
          </a:prstGeom>
        </p:spPr>
      </p:pic>
    </p:spTree>
    <p:extLst>
      <p:ext uri="{BB962C8B-B14F-4D97-AF65-F5344CB8AC3E}">
        <p14:creationId xmlns:p14="http://schemas.microsoft.com/office/powerpoint/2010/main" val="1503362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275D0E-D0D8-4F57-81C6-663CA643A722}"/>
              </a:ext>
            </a:extLst>
          </p:cNvPr>
          <p:cNvPicPr>
            <a:picLocks noChangeAspect="1"/>
          </p:cNvPicPr>
          <p:nvPr/>
        </p:nvPicPr>
        <p:blipFill>
          <a:blip r:embed="rId2"/>
          <a:stretch>
            <a:fillRect/>
          </a:stretch>
        </p:blipFill>
        <p:spPr>
          <a:xfrm>
            <a:off x="1686186" y="480316"/>
            <a:ext cx="2664433" cy="5642967"/>
          </a:xfrm>
          <a:prstGeom prst="rect">
            <a:avLst/>
          </a:prstGeom>
        </p:spPr>
      </p:pic>
      <p:pic>
        <p:nvPicPr>
          <p:cNvPr id="5" name="Picture 4">
            <a:extLst>
              <a:ext uri="{FF2B5EF4-FFF2-40B4-BE49-F238E27FC236}">
                <a16:creationId xmlns:a16="http://schemas.microsoft.com/office/drawing/2014/main" id="{E7820291-5633-4B81-8B72-597B1E3A53B4}"/>
              </a:ext>
            </a:extLst>
          </p:cNvPr>
          <p:cNvPicPr>
            <a:picLocks noChangeAspect="1"/>
          </p:cNvPicPr>
          <p:nvPr/>
        </p:nvPicPr>
        <p:blipFill>
          <a:blip r:embed="rId3"/>
          <a:stretch>
            <a:fillRect/>
          </a:stretch>
        </p:blipFill>
        <p:spPr>
          <a:xfrm>
            <a:off x="4963406" y="1107575"/>
            <a:ext cx="5722197" cy="4388451"/>
          </a:xfrm>
          <a:prstGeom prst="rect">
            <a:avLst/>
          </a:prstGeom>
        </p:spPr>
      </p:pic>
    </p:spTree>
    <p:extLst>
      <p:ext uri="{BB962C8B-B14F-4D97-AF65-F5344CB8AC3E}">
        <p14:creationId xmlns:p14="http://schemas.microsoft.com/office/powerpoint/2010/main" val="2123328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50FBF-3E8A-4A79-8B24-10FA4431CD5F}"/>
              </a:ext>
            </a:extLst>
          </p:cNvPr>
          <p:cNvSpPr>
            <a:spLocks noGrp="1"/>
          </p:cNvSpPr>
          <p:nvPr>
            <p:ph type="title"/>
          </p:nvPr>
        </p:nvSpPr>
        <p:spPr/>
        <p:txBody>
          <a:bodyPr/>
          <a:lstStyle/>
          <a:p>
            <a:r>
              <a:rPr lang="en-US" dirty="0"/>
              <a:t>Removing empty cells</a:t>
            </a:r>
            <a:endParaRPr lang="en-IN" dirty="0"/>
          </a:p>
        </p:txBody>
      </p:sp>
      <p:pic>
        <p:nvPicPr>
          <p:cNvPr id="4" name="Picture 3">
            <a:extLst>
              <a:ext uri="{FF2B5EF4-FFF2-40B4-BE49-F238E27FC236}">
                <a16:creationId xmlns:a16="http://schemas.microsoft.com/office/drawing/2014/main" id="{0100BB09-EF9D-44EE-A12C-08EF1A359B8C}"/>
              </a:ext>
            </a:extLst>
          </p:cNvPr>
          <p:cNvPicPr>
            <a:picLocks noChangeAspect="1"/>
          </p:cNvPicPr>
          <p:nvPr/>
        </p:nvPicPr>
        <p:blipFill>
          <a:blip r:embed="rId2"/>
          <a:stretch>
            <a:fillRect/>
          </a:stretch>
        </p:blipFill>
        <p:spPr>
          <a:xfrm>
            <a:off x="1532398" y="2203752"/>
            <a:ext cx="2962599" cy="3743571"/>
          </a:xfrm>
          <a:prstGeom prst="rect">
            <a:avLst/>
          </a:prstGeom>
        </p:spPr>
      </p:pic>
    </p:spTree>
    <p:extLst>
      <p:ext uri="{BB962C8B-B14F-4D97-AF65-F5344CB8AC3E}">
        <p14:creationId xmlns:p14="http://schemas.microsoft.com/office/powerpoint/2010/main" val="2640225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FD27E-9866-4CA3-B4FD-EF747F7BE59F}"/>
              </a:ext>
            </a:extLst>
          </p:cNvPr>
          <p:cNvSpPr>
            <a:spLocks noGrp="1"/>
          </p:cNvSpPr>
          <p:nvPr>
            <p:ph type="title"/>
          </p:nvPr>
        </p:nvSpPr>
        <p:spPr/>
        <p:txBody>
          <a:bodyPr/>
          <a:lstStyle/>
          <a:p>
            <a:r>
              <a:rPr lang="en-US" dirty="0"/>
              <a:t>PREPROCESSING</a:t>
            </a:r>
            <a:endParaRPr lang="en-IN" dirty="0"/>
          </a:p>
        </p:txBody>
      </p:sp>
    </p:spTree>
    <p:extLst>
      <p:ext uri="{BB962C8B-B14F-4D97-AF65-F5344CB8AC3E}">
        <p14:creationId xmlns:p14="http://schemas.microsoft.com/office/powerpoint/2010/main" val="2470599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FD27E-9866-4CA3-B4FD-EF747F7BE59F}"/>
              </a:ext>
            </a:extLst>
          </p:cNvPr>
          <p:cNvSpPr>
            <a:spLocks noGrp="1"/>
          </p:cNvSpPr>
          <p:nvPr>
            <p:ph type="title"/>
          </p:nvPr>
        </p:nvSpPr>
        <p:spPr/>
        <p:txBody>
          <a:bodyPr/>
          <a:lstStyle/>
          <a:p>
            <a:r>
              <a:rPr lang="en-US" dirty="0"/>
              <a:t>PRICE V AIRLINE</a:t>
            </a:r>
            <a:endParaRPr lang="en-IN" dirty="0"/>
          </a:p>
        </p:txBody>
      </p:sp>
      <p:pic>
        <p:nvPicPr>
          <p:cNvPr id="4" name="Picture 3">
            <a:extLst>
              <a:ext uri="{FF2B5EF4-FFF2-40B4-BE49-F238E27FC236}">
                <a16:creationId xmlns:a16="http://schemas.microsoft.com/office/drawing/2014/main" id="{CC32CD3D-321E-462C-BF2B-83F2FF702767}"/>
              </a:ext>
            </a:extLst>
          </p:cNvPr>
          <p:cNvPicPr>
            <a:picLocks noChangeAspect="1"/>
          </p:cNvPicPr>
          <p:nvPr/>
        </p:nvPicPr>
        <p:blipFill>
          <a:blip r:embed="rId2"/>
          <a:stretch>
            <a:fillRect/>
          </a:stretch>
        </p:blipFill>
        <p:spPr>
          <a:xfrm>
            <a:off x="1451579" y="2294404"/>
            <a:ext cx="10185923" cy="3289469"/>
          </a:xfrm>
          <a:prstGeom prst="rect">
            <a:avLst/>
          </a:prstGeom>
        </p:spPr>
      </p:pic>
    </p:spTree>
    <p:extLst>
      <p:ext uri="{BB962C8B-B14F-4D97-AF65-F5344CB8AC3E}">
        <p14:creationId xmlns:p14="http://schemas.microsoft.com/office/powerpoint/2010/main" val="3966020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7FC913-E939-4E09-B6E5-2C52B38A1387}"/>
              </a:ext>
            </a:extLst>
          </p:cNvPr>
          <p:cNvSpPr txBox="1"/>
          <p:nvPr/>
        </p:nvSpPr>
        <p:spPr>
          <a:xfrm>
            <a:off x="526774" y="548639"/>
            <a:ext cx="11092069" cy="3200876"/>
          </a:xfrm>
          <a:prstGeom prst="rect">
            <a:avLst/>
          </a:prstGeom>
          <a:noFill/>
        </p:spPr>
        <p:txBody>
          <a:bodyPr wrap="square" rtlCol="0">
            <a:spAutoFit/>
          </a:bodyPr>
          <a:lstStyle/>
          <a:p>
            <a:r>
              <a:rPr lang="en-IN" sz="2800" dirty="0"/>
              <a:t>DESCRIPTION</a:t>
            </a:r>
          </a:p>
          <a:p>
            <a:endParaRPr lang="en-IN" dirty="0"/>
          </a:p>
          <a:p>
            <a:endParaRPr lang="en-IN" dirty="0"/>
          </a:p>
          <a:p>
            <a:endParaRPr lang="en-IN" sz="2400" dirty="0"/>
          </a:p>
          <a:p>
            <a:r>
              <a:rPr lang="en-US" sz="2400" dirty="0">
                <a:effectLst/>
                <a:latin typeface="Times New Roman" panose="02020603050405020304" pitchFamily="18" charset="0"/>
                <a:ea typeface="Times New Roman" panose="02020603050405020304" pitchFamily="18" charset="0"/>
              </a:rPr>
              <a:t>Using the dataset, we are going analyze and understand the trend and deciding factor on which price of a ticket depend. Then using that knowledge and our understanding of machine learning, we are going to apply regression modelling to train certain model on the dataset so it can predict flight fare. And finally compare the models.</a:t>
            </a:r>
            <a:endParaRPr lang="en-IN" sz="2400" dirty="0">
              <a:effectLst/>
              <a:latin typeface="Times New Roman" panose="02020603050405020304" pitchFamily="18" charset="0"/>
              <a:ea typeface="SimSun" panose="02010600030101010101" pitchFamily="2" charset="-122"/>
            </a:endParaRPr>
          </a:p>
          <a:p>
            <a:endParaRPr lang="en-IN" dirty="0"/>
          </a:p>
        </p:txBody>
      </p:sp>
    </p:spTree>
    <p:extLst>
      <p:ext uri="{BB962C8B-B14F-4D97-AF65-F5344CB8AC3E}">
        <p14:creationId xmlns:p14="http://schemas.microsoft.com/office/powerpoint/2010/main" val="574962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E52ED-01AE-4BE4-B8B8-C60572CE9D71}"/>
              </a:ext>
            </a:extLst>
          </p:cNvPr>
          <p:cNvSpPr>
            <a:spLocks noGrp="1"/>
          </p:cNvSpPr>
          <p:nvPr>
            <p:ph type="title"/>
          </p:nvPr>
        </p:nvSpPr>
        <p:spPr/>
        <p:txBody>
          <a:bodyPr/>
          <a:lstStyle/>
          <a:p>
            <a:r>
              <a:rPr lang="en-US" dirty="0"/>
              <a:t>PRICE  V SOURCE</a:t>
            </a:r>
            <a:endParaRPr lang="en-IN" dirty="0"/>
          </a:p>
        </p:txBody>
      </p:sp>
      <p:pic>
        <p:nvPicPr>
          <p:cNvPr id="4" name="Picture 3">
            <a:extLst>
              <a:ext uri="{FF2B5EF4-FFF2-40B4-BE49-F238E27FC236}">
                <a16:creationId xmlns:a16="http://schemas.microsoft.com/office/drawing/2014/main" id="{8FDBB55C-913B-4961-B47D-5B2CA52725AF}"/>
              </a:ext>
            </a:extLst>
          </p:cNvPr>
          <p:cNvPicPr>
            <a:picLocks noChangeAspect="1"/>
          </p:cNvPicPr>
          <p:nvPr/>
        </p:nvPicPr>
        <p:blipFill>
          <a:blip r:embed="rId2"/>
          <a:stretch>
            <a:fillRect/>
          </a:stretch>
        </p:blipFill>
        <p:spPr>
          <a:xfrm>
            <a:off x="1451579" y="2159352"/>
            <a:ext cx="10046216" cy="3232316"/>
          </a:xfrm>
          <a:prstGeom prst="rect">
            <a:avLst/>
          </a:prstGeom>
        </p:spPr>
      </p:pic>
    </p:spTree>
    <p:extLst>
      <p:ext uri="{BB962C8B-B14F-4D97-AF65-F5344CB8AC3E}">
        <p14:creationId xmlns:p14="http://schemas.microsoft.com/office/powerpoint/2010/main" val="2099881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7C593-44E1-49A4-9707-00408628FC3E}"/>
              </a:ext>
            </a:extLst>
          </p:cNvPr>
          <p:cNvSpPr>
            <a:spLocks noGrp="1"/>
          </p:cNvSpPr>
          <p:nvPr>
            <p:ph type="title"/>
          </p:nvPr>
        </p:nvSpPr>
        <p:spPr/>
        <p:txBody>
          <a:bodyPr/>
          <a:lstStyle/>
          <a:p>
            <a:r>
              <a:rPr lang="en-US" dirty="0"/>
              <a:t>PRICE V DESTINATION</a:t>
            </a:r>
            <a:endParaRPr lang="en-IN" dirty="0"/>
          </a:p>
        </p:txBody>
      </p:sp>
      <p:pic>
        <p:nvPicPr>
          <p:cNvPr id="4" name="Picture 3">
            <a:extLst>
              <a:ext uri="{FF2B5EF4-FFF2-40B4-BE49-F238E27FC236}">
                <a16:creationId xmlns:a16="http://schemas.microsoft.com/office/drawing/2014/main" id="{85CA5F3D-9960-4E60-8785-3F6CB5653AAE}"/>
              </a:ext>
            </a:extLst>
          </p:cNvPr>
          <p:cNvPicPr>
            <a:picLocks noChangeAspect="1"/>
          </p:cNvPicPr>
          <p:nvPr/>
        </p:nvPicPr>
        <p:blipFill>
          <a:blip r:embed="rId2"/>
          <a:stretch>
            <a:fillRect/>
          </a:stretch>
        </p:blipFill>
        <p:spPr>
          <a:xfrm>
            <a:off x="1451579" y="2136727"/>
            <a:ext cx="10084318" cy="3200564"/>
          </a:xfrm>
          <a:prstGeom prst="rect">
            <a:avLst/>
          </a:prstGeom>
        </p:spPr>
      </p:pic>
    </p:spTree>
    <p:extLst>
      <p:ext uri="{BB962C8B-B14F-4D97-AF65-F5344CB8AC3E}">
        <p14:creationId xmlns:p14="http://schemas.microsoft.com/office/powerpoint/2010/main" val="2617081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E5052-6430-4533-9ADB-FCEEE251332A}"/>
              </a:ext>
            </a:extLst>
          </p:cNvPr>
          <p:cNvSpPr>
            <a:spLocks noGrp="1"/>
          </p:cNvSpPr>
          <p:nvPr>
            <p:ph type="title"/>
          </p:nvPr>
        </p:nvSpPr>
        <p:spPr/>
        <p:txBody>
          <a:bodyPr/>
          <a:lstStyle/>
          <a:p>
            <a:r>
              <a:rPr lang="en-US" dirty="0"/>
              <a:t>ADDITION INFO V PRICE</a:t>
            </a:r>
            <a:endParaRPr lang="en-IN" dirty="0"/>
          </a:p>
        </p:txBody>
      </p:sp>
      <p:pic>
        <p:nvPicPr>
          <p:cNvPr id="4" name="Picture 3">
            <a:extLst>
              <a:ext uri="{FF2B5EF4-FFF2-40B4-BE49-F238E27FC236}">
                <a16:creationId xmlns:a16="http://schemas.microsoft.com/office/drawing/2014/main" id="{99AF3FBE-50E4-4D71-B8C6-B36344107A4A}"/>
              </a:ext>
            </a:extLst>
          </p:cNvPr>
          <p:cNvPicPr>
            <a:picLocks noChangeAspect="1"/>
          </p:cNvPicPr>
          <p:nvPr/>
        </p:nvPicPr>
        <p:blipFill>
          <a:blip r:embed="rId2"/>
          <a:stretch>
            <a:fillRect/>
          </a:stretch>
        </p:blipFill>
        <p:spPr>
          <a:xfrm>
            <a:off x="1451579" y="2066773"/>
            <a:ext cx="10154172" cy="3321221"/>
          </a:xfrm>
          <a:prstGeom prst="rect">
            <a:avLst/>
          </a:prstGeom>
        </p:spPr>
      </p:pic>
    </p:spTree>
    <p:extLst>
      <p:ext uri="{BB962C8B-B14F-4D97-AF65-F5344CB8AC3E}">
        <p14:creationId xmlns:p14="http://schemas.microsoft.com/office/powerpoint/2010/main" val="1836013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7E73C-6EAF-4181-A1BB-46EE1F84EDBB}"/>
              </a:ext>
            </a:extLst>
          </p:cNvPr>
          <p:cNvSpPr>
            <a:spLocks noGrp="1"/>
          </p:cNvSpPr>
          <p:nvPr>
            <p:ph type="title"/>
          </p:nvPr>
        </p:nvSpPr>
        <p:spPr/>
        <p:txBody>
          <a:bodyPr/>
          <a:lstStyle/>
          <a:p>
            <a:r>
              <a:rPr lang="en-US" dirty="0"/>
              <a:t>EXTRACTING DATE, MONTH, YEAR</a:t>
            </a:r>
            <a:endParaRPr lang="en-IN" dirty="0"/>
          </a:p>
        </p:txBody>
      </p:sp>
      <p:pic>
        <p:nvPicPr>
          <p:cNvPr id="4" name="Picture 3">
            <a:extLst>
              <a:ext uri="{FF2B5EF4-FFF2-40B4-BE49-F238E27FC236}">
                <a16:creationId xmlns:a16="http://schemas.microsoft.com/office/drawing/2014/main" id="{5F639D3A-C809-4134-83F2-8ED259750F88}"/>
              </a:ext>
            </a:extLst>
          </p:cNvPr>
          <p:cNvPicPr>
            <a:picLocks noChangeAspect="1"/>
          </p:cNvPicPr>
          <p:nvPr/>
        </p:nvPicPr>
        <p:blipFill>
          <a:blip r:embed="rId2"/>
          <a:stretch>
            <a:fillRect/>
          </a:stretch>
        </p:blipFill>
        <p:spPr>
          <a:xfrm>
            <a:off x="1451579" y="2120480"/>
            <a:ext cx="5759746" cy="711237"/>
          </a:xfrm>
          <a:prstGeom prst="rect">
            <a:avLst/>
          </a:prstGeom>
        </p:spPr>
      </p:pic>
      <p:pic>
        <p:nvPicPr>
          <p:cNvPr id="6" name="Picture 5">
            <a:extLst>
              <a:ext uri="{FF2B5EF4-FFF2-40B4-BE49-F238E27FC236}">
                <a16:creationId xmlns:a16="http://schemas.microsoft.com/office/drawing/2014/main" id="{AA54E759-21CA-401F-B948-1205597C7F3A}"/>
              </a:ext>
            </a:extLst>
          </p:cNvPr>
          <p:cNvPicPr>
            <a:picLocks noChangeAspect="1"/>
          </p:cNvPicPr>
          <p:nvPr/>
        </p:nvPicPr>
        <p:blipFill>
          <a:blip r:embed="rId3"/>
          <a:stretch>
            <a:fillRect/>
          </a:stretch>
        </p:blipFill>
        <p:spPr>
          <a:xfrm>
            <a:off x="1451578" y="3086082"/>
            <a:ext cx="5759745" cy="975004"/>
          </a:xfrm>
          <a:prstGeom prst="rect">
            <a:avLst/>
          </a:prstGeom>
        </p:spPr>
      </p:pic>
      <p:pic>
        <p:nvPicPr>
          <p:cNvPr id="8" name="Picture 7">
            <a:extLst>
              <a:ext uri="{FF2B5EF4-FFF2-40B4-BE49-F238E27FC236}">
                <a16:creationId xmlns:a16="http://schemas.microsoft.com/office/drawing/2014/main" id="{CD87A55C-DFE3-4ED6-A6ED-5EE92CD407F4}"/>
              </a:ext>
            </a:extLst>
          </p:cNvPr>
          <p:cNvPicPr>
            <a:picLocks noChangeAspect="1"/>
          </p:cNvPicPr>
          <p:nvPr/>
        </p:nvPicPr>
        <p:blipFill>
          <a:blip r:embed="rId4"/>
          <a:stretch>
            <a:fillRect/>
          </a:stretch>
        </p:blipFill>
        <p:spPr>
          <a:xfrm>
            <a:off x="7403310" y="2120480"/>
            <a:ext cx="3117103" cy="3751722"/>
          </a:xfrm>
          <a:prstGeom prst="rect">
            <a:avLst/>
          </a:prstGeom>
        </p:spPr>
      </p:pic>
    </p:spTree>
    <p:extLst>
      <p:ext uri="{BB962C8B-B14F-4D97-AF65-F5344CB8AC3E}">
        <p14:creationId xmlns:p14="http://schemas.microsoft.com/office/powerpoint/2010/main" val="718007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9BB03-1184-4C5D-AC02-78229746305C}"/>
              </a:ext>
            </a:extLst>
          </p:cNvPr>
          <p:cNvSpPr>
            <a:spLocks noGrp="1"/>
          </p:cNvSpPr>
          <p:nvPr>
            <p:ph type="title"/>
          </p:nvPr>
        </p:nvSpPr>
        <p:spPr/>
        <p:txBody>
          <a:bodyPr/>
          <a:lstStyle/>
          <a:p>
            <a:r>
              <a:rPr lang="en-US" dirty="0"/>
              <a:t>EXTRACTING NUMERIC PART FROM TOTAL STOPS</a:t>
            </a:r>
            <a:endParaRPr lang="en-IN" dirty="0"/>
          </a:p>
        </p:txBody>
      </p:sp>
      <p:pic>
        <p:nvPicPr>
          <p:cNvPr id="4" name="Picture 3">
            <a:extLst>
              <a:ext uri="{FF2B5EF4-FFF2-40B4-BE49-F238E27FC236}">
                <a16:creationId xmlns:a16="http://schemas.microsoft.com/office/drawing/2014/main" id="{AABA13DD-E607-45C4-BFBF-5F53643F9837}"/>
              </a:ext>
            </a:extLst>
          </p:cNvPr>
          <p:cNvPicPr>
            <a:picLocks noChangeAspect="1"/>
          </p:cNvPicPr>
          <p:nvPr/>
        </p:nvPicPr>
        <p:blipFill>
          <a:blip r:embed="rId2"/>
          <a:stretch>
            <a:fillRect/>
          </a:stretch>
        </p:blipFill>
        <p:spPr>
          <a:xfrm>
            <a:off x="1451579" y="2170285"/>
            <a:ext cx="6350326" cy="419122"/>
          </a:xfrm>
          <a:prstGeom prst="rect">
            <a:avLst/>
          </a:prstGeom>
        </p:spPr>
      </p:pic>
      <p:pic>
        <p:nvPicPr>
          <p:cNvPr id="6" name="Picture 5">
            <a:extLst>
              <a:ext uri="{FF2B5EF4-FFF2-40B4-BE49-F238E27FC236}">
                <a16:creationId xmlns:a16="http://schemas.microsoft.com/office/drawing/2014/main" id="{E4F3F6DF-F37F-4FA1-9FCC-2485157368A2}"/>
              </a:ext>
            </a:extLst>
          </p:cNvPr>
          <p:cNvPicPr>
            <a:picLocks noChangeAspect="1"/>
          </p:cNvPicPr>
          <p:nvPr/>
        </p:nvPicPr>
        <p:blipFill>
          <a:blip r:embed="rId3"/>
          <a:stretch>
            <a:fillRect/>
          </a:stretch>
        </p:blipFill>
        <p:spPr>
          <a:xfrm>
            <a:off x="1451579" y="2905938"/>
            <a:ext cx="5620039" cy="336567"/>
          </a:xfrm>
          <a:prstGeom prst="rect">
            <a:avLst/>
          </a:prstGeom>
        </p:spPr>
      </p:pic>
      <p:pic>
        <p:nvPicPr>
          <p:cNvPr id="8" name="Picture 7">
            <a:extLst>
              <a:ext uri="{FF2B5EF4-FFF2-40B4-BE49-F238E27FC236}">
                <a16:creationId xmlns:a16="http://schemas.microsoft.com/office/drawing/2014/main" id="{D806E690-6439-4A9B-9729-FA0A9C9B08D5}"/>
              </a:ext>
            </a:extLst>
          </p:cNvPr>
          <p:cNvPicPr>
            <a:picLocks noChangeAspect="1"/>
          </p:cNvPicPr>
          <p:nvPr/>
        </p:nvPicPr>
        <p:blipFill>
          <a:blip r:embed="rId4"/>
          <a:stretch>
            <a:fillRect/>
          </a:stretch>
        </p:blipFill>
        <p:spPr>
          <a:xfrm>
            <a:off x="1441211" y="3489158"/>
            <a:ext cx="4654789" cy="361969"/>
          </a:xfrm>
          <a:prstGeom prst="rect">
            <a:avLst/>
          </a:prstGeom>
        </p:spPr>
      </p:pic>
      <p:pic>
        <p:nvPicPr>
          <p:cNvPr id="10" name="Picture 9">
            <a:extLst>
              <a:ext uri="{FF2B5EF4-FFF2-40B4-BE49-F238E27FC236}">
                <a16:creationId xmlns:a16="http://schemas.microsoft.com/office/drawing/2014/main" id="{5D6AF899-AC0E-40CC-9575-F09C8E9ED42A}"/>
              </a:ext>
            </a:extLst>
          </p:cNvPr>
          <p:cNvPicPr>
            <a:picLocks noChangeAspect="1"/>
          </p:cNvPicPr>
          <p:nvPr/>
        </p:nvPicPr>
        <p:blipFill>
          <a:blip r:embed="rId5"/>
          <a:stretch>
            <a:fillRect/>
          </a:stretch>
        </p:blipFill>
        <p:spPr>
          <a:xfrm>
            <a:off x="7352149" y="2930892"/>
            <a:ext cx="4381047" cy="2874692"/>
          </a:xfrm>
          <a:prstGeom prst="rect">
            <a:avLst/>
          </a:prstGeom>
        </p:spPr>
      </p:pic>
    </p:spTree>
    <p:extLst>
      <p:ext uri="{BB962C8B-B14F-4D97-AF65-F5344CB8AC3E}">
        <p14:creationId xmlns:p14="http://schemas.microsoft.com/office/powerpoint/2010/main" val="4003132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0F065-0F31-4370-B218-D33ACB3C6CDE}"/>
              </a:ext>
            </a:extLst>
          </p:cNvPr>
          <p:cNvSpPr>
            <a:spLocks noGrp="1"/>
          </p:cNvSpPr>
          <p:nvPr>
            <p:ph type="title"/>
          </p:nvPr>
        </p:nvSpPr>
        <p:spPr/>
        <p:txBody>
          <a:bodyPr/>
          <a:lstStyle/>
          <a:p>
            <a:r>
              <a:rPr lang="en-US" dirty="0"/>
              <a:t>ARRIVAL AND DEPARTURE TIME</a:t>
            </a:r>
            <a:endParaRPr lang="en-IN" dirty="0"/>
          </a:p>
        </p:txBody>
      </p:sp>
      <p:pic>
        <p:nvPicPr>
          <p:cNvPr id="4" name="Picture 3">
            <a:extLst>
              <a:ext uri="{FF2B5EF4-FFF2-40B4-BE49-F238E27FC236}">
                <a16:creationId xmlns:a16="http://schemas.microsoft.com/office/drawing/2014/main" id="{9F039A71-6DA7-4DD1-BC2D-A9AB0295EE6D}"/>
              </a:ext>
            </a:extLst>
          </p:cNvPr>
          <p:cNvPicPr>
            <a:picLocks noChangeAspect="1"/>
          </p:cNvPicPr>
          <p:nvPr/>
        </p:nvPicPr>
        <p:blipFill>
          <a:blip r:embed="rId2"/>
          <a:stretch>
            <a:fillRect/>
          </a:stretch>
        </p:blipFill>
        <p:spPr>
          <a:xfrm>
            <a:off x="1451579" y="2038906"/>
            <a:ext cx="6267772" cy="450873"/>
          </a:xfrm>
          <a:prstGeom prst="rect">
            <a:avLst/>
          </a:prstGeom>
        </p:spPr>
      </p:pic>
      <p:pic>
        <p:nvPicPr>
          <p:cNvPr id="6" name="Picture 5">
            <a:extLst>
              <a:ext uri="{FF2B5EF4-FFF2-40B4-BE49-F238E27FC236}">
                <a16:creationId xmlns:a16="http://schemas.microsoft.com/office/drawing/2014/main" id="{AC010CB1-2001-40B2-9201-5F0E65E6B6D2}"/>
              </a:ext>
            </a:extLst>
          </p:cNvPr>
          <p:cNvPicPr>
            <a:picLocks noChangeAspect="1"/>
          </p:cNvPicPr>
          <p:nvPr/>
        </p:nvPicPr>
        <p:blipFill>
          <a:blip r:embed="rId3"/>
          <a:stretch>
            <a:fillRect/>
          </a:stretch>
        </p:blipFill>
        <p:spPr>
          <a:xfrm>
            <a:off x="1451579" y="2674931"/>
            <a:ext cx="5162815" cy="463574"/>
          </a:xfrm>
          <a:prstGeom prst="rect">
            <a:avLst/>
          </a:prstGeom>
        </p:spPr>
      </p:pic>
      <p:pic>
        <p:nvPicPr>
          <p:cNvPr id="8" name="Picture 7">
            <a:extLst>
              <a:ext uri="{FF2B5EF4-FFF2-40B4-BE49-F238E27FC236}">
                <a16:creationId xmlns:a16="http://schemas.microsoft.com/office/drawing/2014/main" id="{61762333-4666-40F1-AAF6-979ECA95A9F3}"/>
              </a:ext>
            </a:extLst>
          </p:cNvPr>
          <p:cNvPicPr>
            <a:picLocks noChangeAspect="1"/>
          </p:cNvPicPr>
          <p:nvPr/>
        </p:nvPicPr>
        <p:blipFill>
          <a:blip r:embed="rId4"/>
          <a:stretch>
            <a:fillRect/>
          </a:stretch>
        </p:blipFill>
        <p:spPr>
          <a:xfrm>
            <a:off x="1451579" y="3323657"/>
            <a:ext cx="5569236" cy="425472"/>
          </a:xfrm>
          <a:prstGeom prst="rect">
            <a:avLst/>
          </a:prstGeom>
        </p:spPr>
      </p:pic>
      <p:pic>
        <p:nvPicPr>
          <p:cNvPr id="10" name="Picture 9">
            <a:extLst>
              <a:ext uri="{FF2B5EF4-FFF2-40B4-BE49-F238E27FC236}">
                <a16:creationId xmlns:a16="http://schemas.microsoft.com/office/drawing/2014/main" id="{75B4A047-45B7-41B5-A534-4584DD4E2EF2}"/>
              </a:ext>
            </a:extLst>
          </p:cNvPr>
          <p:cNvPicPr>
            <a:picLocks noChangeAspect="1"/>
          </p:cNvPicPr>
          <p:nvPr/>
        </p:nvPicPr>
        <p:blipFill>
          <a:blip r:embed="rId5"/>
          <a:stretch>
            <a:fillRect/>
          </a:stretch>
        </p:blipFill>
        <p:spPr>
          <a:xfrm>
            <a:off x="1451579" y="3934281"/>
            <a:ext cx="4540483" cy="508026"/>
          </a:xfrm>
          <a:prstGeom prst="rect">
            <a:avLst/>
          </a:prstGeom>
        </p:spPr>
      </p:pic>
      <p:pic>
        <p:nvPicPr>
          <p:cNvPr id="12" name="Picture 11">
            <a:extLst>
              <a:ext uri="{FF2B5EF4-FFF2-40B4-BE49-F238E27FC236}">
                <a16:creationId xmlns:a16="http://schemas.microsoft.com/office/drawing/2014/main" id="{56D78693-4172-41A7-9158-DA5CE932F365}"/>
              </a:ext>
            </a:extLst>
          </p:cNvPr>
          <p:cNvPicPr>
            <a:picLocks noChangeAspect="1"/>
          </p:cNvPicPr>
          <p:nvPr/>
        </p:nvPicPr>
        <p:blipFill>
          <a:blip r:embed="rId6"/>
          <a:stretch>
            <a:fillRect/>
          </a:stretch>
        </p:blipFill>
        <p:spPr>
          <a:xfrm>
            <a:off x="8055850" y="2489779"/>
            <a:ext cx="2355971" cy="3245017"/>
          </a:xfrm>
          <a:prstGeom prst="rect">
            <a:avLst/>
          </a:prstGeom>
        </p:spPr>
      </p:pic>
    </p:spTree>
    <p:extLst>
      <p:ext uri="{BB962C8B-B14F-4D97-AF65-F5344CB8AC3E}">
        <p14:creationId xmlns:p14="http://schemas.microsoft.com/office/powerpoint/2010/main" val="4190294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9338F-FA1F-48B4-B93B-DAFEB8760BD2}"/>
              </a:ext>
            </a:extLst>
          </p:cNvPr>
          <p:cNvSpPr>
            <a:spLocks noGrp="1"/>
          </p:cNvSpPr>
          <p:nvPr>
            <p:ph type="title"/>
          </p:nvPr>
        </p:nvSpPr>
        <p:spPr/>
        <p:txBody>
          <a:bodyPr/>
          <a:lstStyle/>
          <a:p>
            <a:r>
              <a:rPr lang="en-US" dirty="0"/>
              <a:t>BREAKING ROUTE</a:t>
            </a:r>
            <a:endParaRPr lang="en-IN" dirty="0"/>
          </a:p>
        </p:txBody>
      </p:sp>
      <p:pic>
        <p:nvPicPr>
          <p:cNvPr id="4" name="Picture 3">
            <a:extLst>
              <a:ext uri="{FF2B5EF4-FFF2-40B4-BE49-F238E27FC236}">
                <a16:creationId xmlns:a16="http://schemas.microsoft.com/office/drawing/2014/main" id="{93B60547-E3C7-4B3B-9C30-CA67F3EBBB0B}"/>
              </a:ext>
            </a:extLst>
          </p:cNvPr>
          <p:cNvPicPr>
            <a:picLocks noChangeAspect="1"/>
          </p:cNvPicPr>
          <p:nvPr/>
        </p:nvPicPr>
        <p:blipFill>
          <a:blip r:embed="rId2"/>
          <a:stretch>
            <a:fillRect/>
          </a:stretch>
        </p:blipFill>
        <p:spPr>
          <a:xfrm>
            <a:off x="1451579" y="2134713"/>
            <a:ext cx="7321149" cy="3303561"/>
          </a:xfrm>
          <a:prstGeom prst="rect">
            <a:avLst/>
          </a:prstGeom>
        </p:spPr>
      </p:pic>
    </p:spTree>
    <p:extLst>
      <p:ext uri="{BB962C8B-B14F-4D97-AF65-F5344CB8AC3E}">
        <p14:creationId xmlns:p14="http://schemas.microsoft.com/office/powerpoint/2010/main" val="27290399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5491A-95BA-43B9-B172-5FF853FC7489}"/>
              </a:ext>
            </a:extLst>
          </p:cNvPr>
          <p:cNvSpPr>
            <a:spLocks noGrp="1"/>
          </p:cNvSpPr>
          <p:nvPr>
            <p:ph type="title"/>
          </p:nvPr>
        </p:nvSpPr>
        <p:spPr/>
        <p:txBody>
          <a:bodyPr/>
          <a:lstStyle/>
          <a:p>
            <a:r>
              <a:rPr lang="en-US" dirty="0"/>
              <a:t>EXTRACTNIG DURATION</a:t>
            </a:r>
            <a:endParaRPr lang="en-IN" dirty="0"/>
          </a:p>
        </p:txBody>
      </p:sp>
      <p:pic>
        <p:nvPicPr>
          <p:cNvPr id="4" name="Picture 3">
            <a:extLst>
              <a:ext uri="{FF2B5EF4-FFF2-40B4-BE49-F238E27FC236}">
                <a16:creationId xmlns:a16="http://schemas.microsoft.com/office/drawing/2014/main" id="{98CD1C37-766B-47C2-94D9-F5D8AB71006F}"/>
              </a:ext>
            </a:extLst>
          </p:cNvPr>
          <p:cNvPicPr>
            <a:picLocks noChangeAspect="1"/>
          </p:cNvPicPr>
          <p:nvPr/>
        </p:nvPicPr>
        <p:blipFill>
          <a:blip r:embed="rId2"/>
          <a:stretch>
            <a:fillRect/>
          </a:stretch>
        </p:blipFill>
        <p:spPr>
          <a:xfrm>
            <a:off x="1451579" y="2086886"/>
            <a:ext cx="5200917" cy="2260716"/>
          </a:xfrm>
          <a:prstGeom prst="rect">
            <a:avLst/>
          </a:prstGeom>
        </p:spPr>
      </p:pic>
      <p:pic>
        <p:nvPicPr>
          <p:cNvPr id="6" name="Picture 5">
            <a:extLst>
              <a:ext uri="{FF2B5EF4-FFF2-40B4-BE49-F238E27FC236}">
                <a16:creationId xmlns:a16="http://schemas.microsoft.com/office/drawing/2014/main" id="{F12B228F-3A4F-4CF9-B993-7BA9CD01D9AE}"/>
              </a:ext>
            </a:extLst>
          </p:cNvPr>
          <p:cNvPicPr>
            <a:picLocks noChangeAspect="1"/>
          </p:cNvPicPr>
          <p:nvPr/>
        </p:nvPicPr>
        <p:blipFill>
          <a:blip r:embed="rId3"/>
          <a:stretch>
            <a:fillRect/>
          </a:stretch>
        </p:blipFill>
        <p:spPr>
          <a:xfrm>
            <a:off x="1451579" y="4728008"/>
            <a:ext cx="4280120" cy="552478"/>
          </a:xfrm>
          <a:prstGeom prst="rect">
            <a:avLst/>
          </a:prstGeom>
        </p:spPr>
      </p:pic>
    </p:spTree>
    <p:extLst>
      <p:ext uri="{BB962C8B-B14F-4D97-AF65-F5344CB8AC3E}">
        <p14:creationId xmlns:p14="http://schemas.microsoft.com/office/powerpoint/2010/main" val="31995735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5E782-5EC1-44D3-9FB6-F0F44B9C0D60}"/>
              </a:ext>
            </a:extLst>
          </p:cNvPr>
          <p:cNvSpPr>
            <a:spLocks noGrp="1"/>
          </p:cNvSpPr>
          <p:nvPr>
            <p:ph type="title"/>
          </p:nvPr>
        </p:nvSpPr>
        <p:spPr/>
        <p:txBody>
          <a:bodyPr/>
          <a:lstStyle/>
          <a:p>
            <a:r>
              <a:rPr lang="en-US" dirty="0"/>
              <a:t>LABEL ENCODING</a:t>
            </a:r>
            <a:endParaRPr lang="en-IN" dirty="0"/>
          </a:p>
        </p:txBody>
      </p:sp>
      <p:pic>
        <p:nvPicPr>
          <p:cNvPr id="4" name="Picture 3">
            <a:extLst>
              <a:ext uri="{FF2B5EF4-FFF2-40B4-BE49-F238E27FC236}">
                <a16:creationId xmlns:a16="http://schemas.microsoft.com/office/drawing/2014/main" id="{84581369-AEE7-46E0-AF17-99D05A9C3261}"/>
              </a:ext>
            </a:extLst>
          </p:cNvPr>
          <p:cNvPicPr>
            <a:picLocks noChangeAspect="1"/>
          </p:cNvPicPr>
          <p:nvPr/>
        </p:nvPicPr>
        <p:blipFill>
          <a:blip r:embed="rId2"/>
          <a:stretch>
            <a:fillRect/>
          </a:stretch>
        </p:blipFill>
        <p:spPr>
          <a:xfrm>
            <a:off x="1451579" y="2100584"/>
            <a:ext cx="8802842" cy="3376191"/>
          </a:xfrm>
          <a:prstGeom prst="rect">
            <a:avLst/>
          </a:prstGeom>
        </p:spPr>
      </p:pic>
    </p:spTree>
    <p:extLst>
      <p:ext uri="{BB962C8B-B14F-4D97-AF65-F5344CB8AC3E}">
        <p14:creationId xmlns:p14="http://schemas.microsoft.com/office/powerpoint/2010/main" val="38949924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69931-EBC9-4839-8451-2A6F84F2EBF9}"/>
              </a:ext>
            </a:extLst>
          </p:cNvPr>
          <p:cNvSpPr>
            <a:spLocks noGrp="1"/>
          </p:cNvSpPr>
          <p:nvPr>
            <p:ph type="title"/>
          </p:nvPr>
        </p:nvSpPr>
        <p:spPr/>
        <p:txBody>
          <a:bodyPr/>
          <a:lstStyle/>
          <a:p>
            <a:r>
              <a:rPr lang="en-US" dirty="0"/>
              <a:t>COLLINEARITY</a:t>
            </a:r>
            <a:endParaRPr lang="en-IN" dirty="0"/>
          </a:p>
        </p:txBody>
      </p:sp>
      <p:pic>
        <p:nvPicPr>
          <p:cNvPr id="7170" name="Picture 1">
            <a:extLst>
              <a:ext uri="{FF2B5EF4-FFF2-40B4-BE49-F238E27FC236}">
                <a16:creationId xmlns:a16="http://schemas.microsoft.com/office/drawing/2014/main" id="{638FCF63-E31C-486A-BE5C-9AA1ED2C15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579" y="2091857"/>
            <a:ext cx="8809392" cy="267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5589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9F7427-E50B-4F52-B65D-849D0DD6576F}"/>
              </a:ext>
            </a:extLst>
          </p:cNvPr>
          <p:cNvPicPr>
            <a:picLocks noChangeAspect="1"/>
          </p:cNvPicPr>
          <p:nvPr/>
        </p:nvPicPr>
        <p:blipFill>
          <a:blip r:embed="rId2"/>
          <a:stretch>
            <a:fillRect/>
          </a:stretch>
        </p:blipFill>
        <p:spPr>
          <a:xfrm>
            <a:off x="815009" y="1247720"/>
            <a:ext cx="10598946" cy="4377827"/>
          </a:xfrm>
          <a:prstGeom prst="rect">
            <a:avLst/>
          </a:prstGeom>
        </p:spPr>
      </p:pic>
      <p:sp>
        <p:nvSpPr>
          <p:cNvPr id="4" name="TextBox 3">
            <a:extLst>
              <a:ext uri="{FF2B5EF4-FFF2-40B4-BE49-F238E27FC236}">
                <a16:creationId xmlns:a16="http://schemas.microsoft.com/office/drawing/2014/main" id="{FC929CBA-8E0E-4878-9288-A7C03856415F}"/>
              </a:ext>
            </a:extLst>
          </p:cNvPr>
          <p:cNvSpPr txBox="1"/>
          <p:nvPr/>
        </p:nvSpPr>
        <p:spPr>
          <a:xfrm>
            <a:off x="815009" y="487018"/>
            <a:ext cx="1688935" cy="584775"/>
          </a:xfrm>
          <a:prstGeom prst="rect">
            <a:avLst/>
          </a:prstGeom>
          <a:noFill/>
        </p:spPr>
        <p:txBody>
          <a:bodyPr wrap="square" rtlCol="0">
            <a:spAutoFit/>
          </a:bodyPr>
          <a:lstStyle/>
          <a:p>
            <a:r>
              <a:rPr lang="en-US" sz="3200" dirty="0"/>
              <a:t>Dataset</a:t>
            </a:r>
            <a:endParaRPr lang="en-IN" sz="3200" dirty="0"/>
          </a:p>
        </p:txBody>
      </p:sp>
    </p:spTree>
    <p:extLst>
      <p:ext uri="{BB962C8B-B14F-4D97-AF65-F5344CB8AC3E}">
        <p14:creationId xmlns:p14="http://schemas.microsoft.com/office/powerpoint/2010/main" val="22016342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765AA-B4C7-44E8-93D2-F6AEEFDFC0B7}"/>
              </a:ext>
            </a:extLst>
          </p:cNvPr>
          <p:cNvSpPr>
            <a:spLocks noGrp="1"/>
          </p:cNvSpPr>
          <p:nvPr>
            <p:ph type="title"/>
          </p:nvPr>
        </p:nvSpPr>
        <p:spPr/>
        <p:txBody>
          <a:bodyPr/>
          <a:lstStyle/>
          <a:p>
            <a:r>
              <a:rPr lang="en-US" dirty="0"/>
              <a:t>HEATMAP</a:t>
            </a:r>
            <a:endParaRPr lang="en-IN" dirty="0"/>
          </a:p>
        </p:txBody>
      </p:sp>
      <p:pic>
        <p:nvPicPr>
          <p:cNvPr id="8194" name="Picture 1">
            <a:extLst>
              <a:ext uri="{FF2B5EF4-FFF2-40B4-BE49-F238E27FC236}">
                <a16:creationId xmlns:a16="http://schemas.microsoft.com/office/drawing/2014/main" id="{672B8CD8-EFCC-4D2E-AD5E-39F8E14EF9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9" y="2056531"/>
            <a:ext cx="7947259" cy="431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31539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
            <a:extLst>
              <a:ext uri="{FF2B5EF4-FFF2-40B4-BE49-F238E27FC236}">
                <a16:creationId xmlns:a16="http://schemas.microsoft.com/office/drawing/2014/main" id="{10D42C4E-F4AE-46E8-9E8C-1FB18BE652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811" y="378560"/>
            <a:ext cx="8471410" cy="456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84A15541-2386-42A6-962E-B811D42D197C}"/>
              </a:ext>
            </a:extLst>
          </p:cNvPr>
          <p:cNvSpPr txBox="1"/>
          <p:nvPr/>
        </p:nvSpPr>
        <p:spPr>
          <a:xfrm>
            <a:off x="5563402" y="5438274"/>
            <a:ext cx="3305819" cy="369332"/>
          </a:xfrm>
          <a:prstGeom prst="rect">
            <a:avLst/>
          </a:prstGeom>
          <a:noFill/>
        </p:spPr>
        <p:txBody>
          <a:bodyPr wrap="square" rtlCol="0">
            <a:spAutoFit/>
          </a:bodyPr>
          <a:lstStyle/>
          <a:p>
            <a:r>
              <a:rPr lang="en-US" dirty="0"/>
              <a:t>FEATURE SELECTION</a:t>
            </a:r>
            <a:endParaRPr lang="en-IN" dirty="0"/>
          </a:p>
        </p:txBody>
      </p:sp>
    </p:spTree>
    <p:extLst>
      <p:ext uri="{BB962C8B-B14F-4D97-AF65-F5344CB8AC3E}">
        <p14:creationId xmlns:p14="http://schemas.microsoft.com/office/powerpoint/2010/main" val="10136743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1">
            <a:extLst>
              <a:ext uri="{FF2B5EF4-FFF2-40B4-BE49-F238E27FC236}">
                <a16:creationId xmlns:a16="http://schemas.microsoft.com/office/drawing/2014/main" id="{5F86BF1D-83C2-4557-AF2B-7423164CF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1841" y="166805"/>
            <a:ext cx="8694554" cy="6740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7C069BA9-D593-43F1-A45D-BD1BE9EFE0FB}"/>
              </a:ext>
            </a:extLst>
          </p:cNvPr>
          <p:cNvSpPr txBox="1"/>
          <p:nvPr/>
        </p:nvSpPr>
        <p:spPr>
          <a:xfrm>
            <a:off x="462013" y="1376413"/>
            <a:ext cx="2027863" cy="369332"/>
          </a:xfrm>
          <a:prstGeom prst="rect">
            <a:avLst/>
          </a:prstGeom>
          <a:noFill/>
        </p:spPr>
        <p:txBody>
          <a:bodyPr wrap="none" rtlCol="0">
            <a:spAutoFit/>
          </a:bodyPr>
          <a:lstStyle/>
          <a:p>
            <a:r>
              <a:rPr lang="en-US" dirty="0"/>
              <a:t>Feature Importance</a:t>
            </a:r>
            <a:endParaRPr lang="en-IN" dirty="0"/>
          </a:p>
        </p:txBody>
      </p:sp>
    </p:spTree>
    <p:extLst>
      <p:ext uri="{BB962C8B-B14F-4D97-AF65-F5344CB8AC3E}">
        <p14:creationId xmlns:p14="http://schemas.microsoft.com/office/powerpoint/2010/main" val="6226063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
            <a:extLst>
              <a:ext uri="{FF2B5EF4-FFF2-40B4-BE49-F238E27FC236}">
                <a16:creationId xmlns:a16="http://schemas.microsoft.com/office/drawing/2014/main" id="{99EFD6A1-4ABD-41B1-B721-D6989B1F22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 y="4763"/>
            <a:ext cx="10902248" cy="6859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69041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
            <a:extLst>
              <a:ext uri="{FF2B5EF4-FFF2-40B4-BE49-F238E27FC236}">
                <a16:creationId xmlns:a16="http://schemas.microsoft.com/office/drawing/2014/main" id="{321C50A4-5D2D-4C30-8B42-49D1D10701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 y="3175"/>
            <a:ext cx="5454349" cy="684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1">
            <a:extLst>
              <a:ext uri="{FF2B5EF4-FFF2-40B4-BE49-F238E27FC236}">
                <a16:creationId xmlns:a16="http://schemas.microsoft.com/office/drawing/2014/main" id="{78778A4B-A71B-436C-94F0-8345B2D034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7523" y="12185"/>
            <a:ext cx="6731301" cy="5435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35270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
            <a:extLst>
              <a:ext uri="{FF2B5EF4-FFF2-40B4-BE49-F238E27FC236}">
                <a16:creationId xmlns:a16="http://schemas.microsoft.com/office/drawing/2014/main" id="{D53DF549-2152-4B8F-A59C-FCF75B3E31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 y="3175"/>
            <a:ext cx="8572934" cy="6901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86690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1">
            <a:extLst>
              <a:ext uri="{FF2B5EF4-FFF2-40B4-BE49-F238E27FC236}">
                <a16:creationId xmlns:a16="http://schemas.microsoft.com/office/drawing/2014/main" id="{20318619-2D28-4E39-9541-3B7289CFE0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3175"/>
            <a:ext cx="8609848" cy="6844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1264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
            <a:extLst>
              <a:ext uri="{FF2B5EF4-FFF2-40B4-BE49-F238E27FC236}">
                <a16:creationId xmlns:a16="http://schemas.microsoft.com/office/drawing/2014/main" id="{AB6617DA-8DC1-4E4C-9A49-6E7E546811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 y="6350"/>
            <a:ext cx="5781608" cy="6862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Picture 1">
            <a:extLst>
              <a:ext uri="{FF2B5EF4-FFF2-40B4-BE49-F238E27FC236}">
                <a16:creationId xmlns:a16="http://schemas.microsoft.com/office/drawing/2014/main" id="{9F2D5EAE-F928-46CD-8F6C-F10A52A6FF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4782" y="6349"/>
            <a:ext cx="5342021" cy="6857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8588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2E39B-438D-4886-A5D9-E360B1E5F2D8}"/>
              </a:ext>
            </a:extLst>
          </p:cNvPr>
          <p:cNvSpPr>
            <a:spLocks noGrp="1"/>
          </p:cNvSpPr>
          <p:nvPr>
            <p:ph type="title"/>
          </p:nvPr>
        </p:nvSpPr>
        <p:spPr/>
        <p:txBody>
          <a:bodyPr/>
          <a:lstStyle/>
          <a:p>
            <a:r>
              <a:rPr lang="en-US" dirty="0"/>
              <a:t>COMPARISION BETWEEN MODELS</a:t>
            </a:r>
            <a:endParaRPr lang="en-IN" dirty="0"/>
          </a:p>
        </p:txBody>
      </p:sp>
      <p:pic>
        <p:nvPicPr>
          <p:cNvPr id="16386" name="Picture 1">
            <a:extLst>
              <a:ext uri="{FF2B5EF4-FFF2-40B4-BE49-F238E27FC236}">
                <a16:creationId xmlns:a16="http://schemas.microsoft.com/office/drawing/2014/main" id="{AAD2126A-32DF-4073-B636-54BAA000C9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579" y="2066157"/>
            <a:ext cx="8831387" cy="367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13124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86316-CBD3-4F97-8B2B-1CB193229EB9}"/>
              </a:ext>
            </a:extLst>
          </p:cNvPr>
          <p:cNvSpPr>
            <a:spLocks noGrp="1"/>
          </p:cNvSpPr>
          <p:nvPr>
            <p:ph type="title"/>
          </p:nvPr>
        </p:nvSpPr>
        <p:spPr/>
        <p:txBody>
          <a:bodyPr/>
          <a:lstStyle/>
          <a:p>
            <a:r>
              <a:rPr lang="en-US" dirty="0"/>
              <a:t>REFRENCES</a:t>
            </a:r>
            <a:endParaRPr lang="en-IN" dirty="0"/>
          </a:p>
        </p:txBody>
      </p:sp>
      <p:sp>
        <p:nvSpPr>
          <p:cNvPr id="3" name="Content Placeholder 2">
            <a:extLst>
              <a:ext uri="{FF2B5EF4-FFF2-40B4-BE49-F238E27FC236}">
                <a16:creationId xmlns:a16="http://schemas.microsoft.com/office/drawing/2014/main" id="{F19AAC37-75EC-4D26-8871-9C49D3EBE108}"/>
              </a:ext>
            </a:extLst>
          </p:cNvPr>
          <p:cNvSpPr>
            <a:spLocks noGrp="1"/>
          </p:cNvSpPr>
          <p:nvPr>
            <p:ph idx="1"/>
          </p:nvPr>
        </p:nvSpPr>
        <p:spPr>
          <a:xfrm>
            <a:off x="192505" y="2040556"/>
            <a:ext cx="11848699" cy="4639377"/>
          </a:xfrm>
        </p:spPr>
        <p:txBody>
          <a:bodyPr>
            <a:noAutofit/>
          </a:bodyPr>
          <a:lstStyle/>
          <a:p>
            <a:pPr marL="0" lvl="0" indent="0" algn="just">
              <a:lnSpc>
                <a:spcPts val="1000"/>
              </a:lnSpc>
              <a:buNone/>
            </a:pPr>
            <a:endParaRPr lang="en-IN" dirty="0">
              <a:effectLst/>
              <a:latin typeface="Times New Roman" panose="02020603050405020304" pitchFamily="18" charset="0"/>
              <a:ea typeface="SimSun" panose="02010600030101010101" pitchFamily="2" charset="-122"/>
            </a:endParaRPr>
          </a:p>
          <a:p>
            <a:pPr marL="342900" lvl="0" indent="-342900" algn="just">
              <a:lnSpc>
                <a:spcPts val="1000"/>
              </a:lnSpc>
              <a:buFont typeface="+mj-lt"/>
              <a:buAutoNum type="arabicPeriod"/>
            </a:pPr>
            <a:r>
              <a:rPr lang="en-IN"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https://www.kaggle.com/datasets/nikhilmittal/flight-fare-prediction-mh</a:t>
            </a:r>
            <a:endParaRPr lang="en-IN" dirty="0">
              <a:effectLst/>
              <a:latin typeface="Times New Roman" panose="02020603050405020304" pitchFamily="18" charset="0"/>
              <a:ea typeface="SimSun" panose="02010600030101010101" pitchFamily="2" charset="-122"/>
            </a:endParaRPr>
          </a:p>
          <a:p>
            <a:pPr marL="342900" lvl="0" indent="-342900" algn="just">
              <a:lnSpc>
                <a:spcPts val="1000"/>
              </a:lnSpc>
              <a:buFont typeface="+mj-lt"/>
              <a:buAutoNum type="arabicPeriod"/>
            </a:pPr>
            <a:r>
              <a:rPr lang="en-IN"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https://www.investopedia.com/terms/r/regression.asp#:~:text=A%20regression%20is%20a%20statistical,more%20of%20the%20explanatory%20variables</a:t>
            </a:r>
            <a:r>
              <a:rPr lang="en-IN" dirty="0">
                <a:effectLst/>
                <a:latin typeface="Times New Roman" panose="02020603050405020304" pitchFamily="18" charset="0"/>
                <a:ea typeface="Times New Roman" panose="02020603050405020304" pitchFamily="18" charset="0"/>
              </a:rPr>
              <a:t>.</a:t>
            </a:r>
            <a:endParaRPr lang="en-IN" dirty="0">
              <a:effectLst/>
              <a:latin typeface="Times New Roman" panose="02020603050405020304" pitchFamily="18" charset="0"/>
              <a:ea typeface="SimSun" panose="02010600030101010101" pitchFamily="2" charset="-122"/>
            </a:endParaRPr>
          </a:p>
          <a:p>
            <a:pPr marL="342900" lvl="0" indent="-342900" algn="just">
              <a:lnSpc>
                <a:spcPts val="1000"/>
              </a:lnSpc>
              <a:buFont typeface="+mj-lt"/>
              <a:buAutoNum type="arabicPeriod"/>
            </a:pPr>
            <a:r>
              <a:rPr lang="en-IN" u="sng" dirty="0">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https://docs.python.org/3/</a:t>
            </a:r>
            <a:endParaRPr lang="en-IN" dirty="0">
              <a:effectLst/>
              <a:latin typeface="Times New Roman" panose="02020603050405020304" pitchFamily="18" charset="0"/>
              <a:ea typeface="SimSun" panose="02010600030101010101" pitchFamily="2" charset="-122"/>
            </a:endParaRPr>
          </a:p>
          <a:p>
            <a:pPr marL="342900" lvl="0" indent="-342900" algn="just">
              <a:lnSpc>
                <a:spcPts val="1000"/>
              </a:lnSpc>
              <a:buFont typeface="+mj-lt"/>
              <a:buAutoNum type="arabicPeriod"/>
            </a:pPr>
            <a:r>
              <a:rPr lang="en-IN" u="sng" dirty="0">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https://towardsdatascience.com/what-and-why-behind-fit-transform-vs-transform-in-scikit-learn-78f915cf96fe</a:t>
            </a:r>
            <a:endParaRPr lang="en-IN" dirty="0">
              <a:effectLst/>
              <a:latin typeface="Times New Roman" panose="02020603050405020304" pitchFamily="18" charset="0"/>
              <a:ea typeface="SimSun" panose="02010600030101010101" pitchFamily="2" charset="-122"/>
            </a:endParaRPr>
          </a:p>
          <a:p>
            <a:pPr marL="342900" lvl="0" indent="-342900" algn="just">
              <a:lnSpc>
                <a:spcPts val="1000"/>
              </a:lnSpc>
              <a:buFont typeface="+mj-lt"/>
              <a:buAutoNum type="arabicPeriod"/>
            </a:pPr>
            <a:r>
              <a:rPr lang="en-IN" u="sng" dirty="0">
                <a:effectLst/>
                <a:latin typeface="Times New Roman" panose="02020603050405020304" pitchFamily="18" charset="0"/>
                <a:ea typeface="Times New Roman" panose="02020603050405020304" pitchFamily="18" charset="0"/>
                <a:hlinkClick r:id="rId6">
                  <a:extLst>
                    <a:ext uri="{A12FA001-AC4F-418D-AE19-62706E023703}">
                      <ahyp:hlinkClr xmlns:ahyp="http://schemas.microsoft.com/office/drawing/2018/hyperlinkcolor" val="tx"/>
                    </a:ext>
                  </a:extLst>
                </a:hlinkClick>
              </a:rPr>
              <a:t>https://www.statisticshowto.com/lasso-regression/</a:t>
            </a:r>
            <a:endParaRPr lang="en-IN" dirty="0">
              <a:effectLst/>
              <a:latin typeface="Times New Roman" panose="02020603050405020304" pitchFamily="18" charset="0"/>
              <a:ea typeface="SimSun" panose="02010600030101010101" pitchFamily="2" charset="-122"/>
            </a:endParaRPr>
          </a:p>
          <a:p>
            <a:pPr marL="342900" lvl="0" indent="-342900" algn="just">
              <a:lnSpc>
                <a:spcPts val="1000"/>
              </a:lnSpc>
              <a:buFont typeface="+mj-lt"/>
              <a:buAutoNum type="arabicPeriod"/>
            </a:pPr>
            <a:r>
              <a:rPr lang="en-IN" u="sng" dirty="0">
                <a:effectLst/>
                <a:latin typeface="Times New Roman" panose="02020603050405020304" pitchFamily="18" charset="0"/>
                <a:ea typeface="Times New Roman" panose="02020603050405020304" pitchFamily="18" charset="0"/>
                <a:hlinkClick r:id="rId7">
                  <a:extLst>
                    <a:ext uri="{A12FA001-AC4F-418D-AE19-62706E023703}">
                      <ahyp:hlinkClr xmlns:ahyp="http://schemas.microsoft.com/office/drawing/2018/hyperlinkcolor" val="tx"/>
                    </a:ext>
                  </a:extLst>
                </a:hlinkClick>
              </a:rPr>
              <a:t>https://www.datatechnotes.com/2021/04/selectfrommodel-feature-selection.html</a:t>
            </a:r>
            <a:endParaRPr lang="en-IN" dirty="0">
              <a:effectLst/>
              <a:latin typeface="Times New Roman" panose="02020603050405020304" pitchFamily="18" charset="0"/>
              <a:ea typeface="SimSun" panose="02010600030101010101" pitchFamily="2" charset="-122"/>
            </a:endParaRPr>
          </a:p>
          <a:p>
            <a:pPr marL="342900" lvl="0" indent="-342900" algn="just">
              <a:lnSpc>
                <a:spcPts val="1000"/>
              </a:lnSpc>
              <a:buFont typeface="+mj-lt"/>
              <a:buAutoNum type="arabicPeriod"/>
            </a:pPr>
            <a:r>
              <a:rPr lang="en-IN" u="sng" dirty="0">
                <a:effectLst/>
                <a:latin typeface="Times New Roman" panose="02020603050405020304" pitchFamily="18" charset="0"/>
                <a:ea typeface="Times New Roman" panose="02020603050405020304" pitchFamily="18" charset="0"/>
                <a:hlinkClick r:id="rId8">
                  <a:extLst>
                    <a:ext uri="{A12FA001-AC4F-418D-AE19-62706E023703}">
                      <ahyp:hlinkClr xmlns:ahyp="http://schemas.microsoft.com/office/drawing/2018/hyperlinkcolor" val="tx"/>
                    </a:ext>
                  </a:extLst>
                </a:hlinkClick>
              </a:rPr>
              <a:t>https://scikit-learn.org/stable/modules/generated/sklearn.ensemble.ExtraTreesRegressor.html#:~:text=An%20extra%2Dtrees%20regressor.,accuracy%20and%20control%20over%2Dfitting</a:t>
            </a:r>
            <a:r>
              <a:rPr lang="en-IN" dirty="0">
                <a:effectLst/>
                <a:latin typeface="Times New Roman" panose="02020603050405020304" pitchFamily="18" charset="0"/>
                <a:ea typeface="Times New Roman" panose="02020603050405020304" pitchFamily="18" charset="0"/>
              </a:rPr>
              <a:t>.</a:t>
            </a:r>
            <a:endParaRPr lang="en-IN" dirty="0">
              <a:effectLst/>
              <a:latin typeface="Times New Roman" panose="02020603050405020304" pitchFamily="18" charset="0"/>
              <a:ea typeface="SimSun" panose="02010600030101010101" pitchFamily="2" charset="-122"/>
            </a:endParaRPr>
          </a:p>
          <a:p>
            <a:pPr marL="342900" lvl="0" indent="-342900" algn="just">
              <a:lnSpc>
                <a:spcPts val="1000"/>
              </a:lnSpc>
              <a:buFont typeface="+mj-lt"/>
              <a:buAutoNum type="arabicPeriod"/>
            </a:pPr>
            <a:r>
              <a:rPr lang="en-IN" u="sng" dirty="0">
                <a:effectLst/>
                <a:latin typeface="Times New Roman" panose="02020603050405020304" pitchFamily="18" charset="0"/>
                <a:ea typeface="Times New Roman" panose="02020603050405020304" pitchFamily="18" charset="0"/>
                <a:hlinkClick r:id="rId9">
                  <a:extLst>
                    <a:ext uri="{A12FA001-AC4F-418D-AE19-62706E023703}">
                      <ahyp:hlinkClr xmlns:ahyp="http://schemas.microsoft.com/office/drawing/2018/hyperlinkcolor" val="tx"/>
                    </a:ext>
                  </a:extLst>
                </a:hlinkClick>
              </a:rPr>
              <a:t>https://pandas.pydata.org/docs/reference/api/pandas.DataFrame.nlargest.html</a:t>
            </a:r>
            <a:endParaRPr lang="en-IN" dirty="0">
              <a:effectLst/>
              <a:latin typeface="Times New Roman" panose="02020603050405020304" pitchFamily="18" charset="0"/>
              <a:ea typeface="SimSun" panose="02010600030101010101" pitchFamily="2" charset="-122"/>
            </a:endParaRPr>
          </a:p>
          <a:p>
            <a:pPr marL="342900" lvl="0" indent="-342900" algn="just">
              <a:lnSpc>
                <a:spcPts val="1000"/>
              </a:lnSpc>
              <a:buFont typeface="+mj-lt"/>
              <a:buAutoNum type="arabicPeriod"/>
            </a:pPr>
            <a:r>
              <a:rPr lang="en-IN" u="sng" dirty="0">
                <a:effectLst/>
                <a:latin typeface="Times New Roman" panose="02020603050405020304" pitchFamily="18" charset="0"/>
                <a:ea typeface="Times New Roman" panose="02020603050405020304" pitchFamily="18" charset="0"/>
                <a:hlinkClick r:id="rId10">
                  <a:extLst>
                    <a:ext uri="{A12FA001-AC4F-418D-AE19-62706E023703}">
                      <ahyp:hlinkClr xmlns:ahyp="http://schemas.microsoft.com/office/drawing/2018/hyperlinkcolor" val="tx"/>
                    </a:ext>
                  </a:extLst>
                </a:hlinkClick>
              </a:rPr>
              <a:t>https://www.investopedia.com/terms/m/mlr.asp</a:t>
            </a:r>
            <a:endParaRPr lang="en-IN" dirty="0">
              <a:effectLst/>
              <a:latin typeface="Times New Roman" panose="02020603050405020304" pitchFamily="18" charset="0"/>
              <a:ea typeface="SimSun" panose="02010600030101010101" pitchFamily="2" charset="-122"/>
            </a:endParaRPr>
          </a:p>
          <a:p>
            <a:pPr marL="342900" lvl="0" indent="-342900" algn="just">
              <a:lnSpc>
                <a:spcPts val="1000"/>
              </a:lnSpc>
              <a:buFont typeface="+mj-lt"/>
              <a:buAutoNum type="arabicPeriod"/>
            </a:pPr>
            <a:r>
              <a:rPr lang="en-IN" u="sng" dirty="0">
                <a:effectLst/>
                <a:latin typeface="Times New Roman" panose="02020603050405020304" pitchFamily="18" charset="0"/>
                <a:ea typeface="Times New Roman" panose="02020603050405020304" pitchFamily="18" charset="0"/>
                <a:hlinkClick r:id="rId11">
                  <a:extLst>
                    <a:ext uri="{A12FA001-AC4F-418D-AE19-62706E023703}">
                      <ahyp:hlinkClr xmlns:ahyp="http://schemas.microsoft.com/office/drawing/2018/hyperlinkcolor" val="tx"/>
                    </a:ext>
                  </a:extLst>
                </a:hlinkClick>
              </a:rPr>
              <a:t>https://www.udemy.com/course/machinelearning/learn/lecture/19505880#overview</a:t>
            </a:r>
            <a:endParaRPr lang="en-IN" dirty="0">
              <a:effectLst/>
              <a:latin typeface="Times New Roman" panose="02020603050405020304" pitchFamily="18" charset="0"/>
              <a:ea typeface="SimSun" panose="02010600030101010101" pitchFamily="2" charset="-122"/>
            </a:endParaRPr>
          </a:p>
          <a:p>
            <a:pPr marL="342900" lvl="0" indent="-342900" algn="just">
              <a:lnSpc>
                <a:spcPts val="1000"/>
              </a:lnSpc>
              <a:buFont typeface="+mj-lt"/>
              <a:buAutoNum type="arabicPeriod"/>
            </a:pPr>
            <a:r>
              <a:rPr lang="en-IN" u="sng" dirty="0">
                <a:effectLst/>
                <a:latin typeface="Times New Roman" panose="02020603050405020304" pitchFamily="18" charset="0"/>
                <a:ea typeface="Times New Roman" panose="02020603050405020304" pitchFamily="18" charset="0"/>
                <a:hlinkClick r:id="rId12">
                  <a:extLst>
                    <a:ext uri="{A12FA001-AC4F-418D-AE19-62706E023703}">
                      <ahyp:hlinkClr xmlns:ahyp="http://schemas.microsoft.com/office/drawing/2018/hyperlinkcolor" val="tx"/>
                    </a:ext>
                  </a:extLst>
                </a:hlinkClick>
              </a:rPr>
              <a:t>https://www.udemy.com/course/machinelearning/learn/lecture/5732732#overview</a:t>
            </a:r>
            <a:endParaRPr lang="en-IN" dirty="0">
              <a:effectLst/>
              <a:latin typeface="Times New Roman" panose="02020603050405020304" pitchFamily="18" charset="0"/>
              <a:ea typeface="SimSun" panose="02010600030101010101" pitchFamily="2" charset="-122"/>
            </a:endParaRPr>
          </a:p>
          <a:p>
            <a:endParaRPr lang="en-IN" dirty="0"/>
          </a:p>
        </p:txBody>
      </p:sp>
    </p:spTree>
    <p:extLst>
      <p:ext uri="{BB962C8B-B14F-4D97-AF65-F5344CB8AC3E}">
        <p14:creationId xmlns:p14="http://schemas.microsoft.com/office/powerpoint/2010/main" val="4054542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A1A76-04D8-40A3-9F08-DE9938AA6313}"/>
              </a:ext>
            </a:extLst>
          </p:cNvPr>
          <p:cNvSpPr>
            <a:spLocks noGrp="1"/>
          </p:cNvSpPr>
          <p:nvPr>
            <p:ph type="title"/>
          </p:nvPr>
        </p:nvSpPr>
        <p:spPr/>
        <p:txBody>
          <a:bodyPr/>
          <a:lstStyle/>
          <a:p>
            <a:r>
              <a:rPr lang="en-US" dirty="0"/>
              <a:t>Airline</a:t>
            </a:r>
            <a:endParaRPr lang="en-IN" dirty="0"/>
          </a:p>
        </p:txBody>
      </p:sp>
      <p:sp>
        <p:nvSpPr>
          <p:cNvPr id="3" name="Content Placeholder 2">
            <a:extLst>
              <a:ext uri="{FF2B5EF4-FFF2-40B4-BE49-F238E27FC236}">
                <a16:creationId xmlns:a16="http://schemas.microsoft.com/office/drawing/2014/main" id="{CF411424-F03D-41CC-A9B2-5DD162A53C63}"/>
              </a:ext>
            </a:extLst>
          </p:cNvPr>
          <p:cNvSpPr>
            <a:spLocks noGrp="1"/>
          </p:cNvSpPr>
          <p:nvPr>
            <p:ph idx="1"/>
          </p:nvPr>
        </p:nvSpPr>
        <p:spPr>
          <a:xfrm>
            <a:off x="1451580" y="2015732"/>
            <a:ext cx="3627316" cy="3679390"/>
          </a:xfrm>
        </p:spPr>
        <p:txBody>
          <a:bodyPr>
            <a:normAutofit/>
          </a:bodyPr>
          <a:lstStyle/>
          <a:p>
            <a:pPr marL="0" indent="0">
              <a:buNone/>
            </a:pPr>
            <a:endParaRPr lang="en-US" dirty="0"/>
          </a:p>
          <a:p>
            <a:pPr marL="0" indent="0">
              <a:buNone/>
            </a:pPr>
            <a:endParaRPr lang="en-IN" dirty="0"/>
          </a:p>
        </p:txBody>
      </p:sp>
      <p:pic>
        <p:nvPicPr>
          <p:cNvPr id="7" name="Picture 6">
            <a:extLst>
              <a:ext uri="{FF2B5EF4-FFF2-40B4-BE49-F238E27FC236}">
                <a16:creationId xmlns:a16="http://schemas.microsoft.com/office/drawing/2014/main" id="{8B85EB5D-36DA-4F52-A21D-5B51F8C08139}"/>
              </a:ext>
            </a:extLst>
          </p:cNvPr>
          <p:cNvPicPr>
            <a:picLocks noChangeAspect="1"/>
          </p:cNvPicPr>
          <p:nvPr/>
        </p:nvPicPr>
        <p:blipFill>
          <a:blip r:embed="rId2"/>
          <a:stretch>
            <a:fillRect/>
          </a:stretch>
        </p:blipFill>
        <p:spPr>
          <a:xfrm>
            <a:off x="1451579" y="2093371"/>
            <a:ext cx="4958846" cy="3839779"/>
          </a:xfrm>
          <a:prstGeom prst="rect">
            <a:avLst/>
          </a:prstGeom>
        </p:spPr>
      </p:pic>
    </p:spTree>
    <p:extLst>
      <p:ext uri="{BB962C8B-B14F-4D97-AF65-F5344CB8AC3E}">
        <p14:creationId xmlns:p14="http://schemas.microsoft.com/office/powerpoint/2010/main" val="28990607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7D1E2-63ED-49A0-8942-69AB2DCF9BC7}"/>
              </a:ext>
            </a:extLst>
          </p:cNvPr>
          <p:cNvSpPr>
            <a:spLocks noGrp="1"/>
          </p:cNvSpPr>
          <p:nvPr>
            <p:ph type="title"/>
          </p:nvPr>
        </p:nvSpPr>
        <p:spPr/>
        <p:txBody>
          <a:bodyPr/>
          <a:lstStyle/>
          <a:p>
            <a:r>
              <a:rPr lang="en-US" dirty="0"/>
              <a:t>THANK YOU</a:t>
            </a:r>
            <a:endParaRPr lang="en-IN" dirty="0"/>
          </a:p>
        </p:txBody>
      </p:sp>
      <p:sp>
        <p:nvSpPr>
          <p:cNvPr id="3" name="Text Placeholder 2">
            <a:extLst>
              <a:ext uri="{FF2B5EF4-FFF2-40B4-BE49-F238E27FC236}">
                <a16:creationId xmlns:a16="http://schemas.microsoft.com/office/drawing/2014/main" id="{EB218E7A-C768-4912-BB29-9E46EC0AB7E8}"/>
              </a:ext>
            </a:extLst>
          </p:cNvPr>
          <p:cNvSpPr>
            <a:spLocks noGrp="1"/>
          </p:cNvSpPr>
          <p:nvPr>
            <p:ph type="body" idx="1"/>
          </p:nvPr>
        </p:nvSpPr>
        <p:spPr/>
        <p:txBody>
          <a:bodyPr/>
          <a:lstStyle/>
          <a:p>
            <a:r>
              <a:rPr lang="en-US" dirty="0"/>
              <a:t>FOR YOUR TIME</a:t>
            </a:r>
            <a:endParaRPr lang="en-IN" dirty="0"/>
          </a:p>
        </p:txBody>
      </p:sp>
    </p:spTree>
    <p:extLst>
      <p:ext uri="{BB962C8B-B14F-4D97-AF65-F5344CB8AC3E}">
        <p14:creationId xmlns:p14="http://schemas.microsoft.com/office/powerpoint/2010/main" val="3539414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
            <a:extLst>
              <a:ext uri="{FF2B5EF4-FFF2-40B4-BE49-F238E27FC236}">
                <a16:creationId xmlns:a16="http://schemas.microsoft.com/office/drawing/2014/main" id="{D9AF3C44-6295-40EF-B609-E6D55FAF7D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632" y="105878"/>
            <a:ext cx="11598442" cy="6583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0567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4997D-6237-42C5-AAE3-789B7509B194}"/>
              </a:ext>
            </a:extLst>
          </p:cNvPr>
          <p:cNvSpPr>
            <a:spLocks noGrp="1"/>
          </p:cNvSpPr>
          <p:nvPr>
            <p:ph type="title"/>
          </p:nvPr>
        </p:nvSpPr>
        <p:spPr/>
        <p:txBody>
          <a:bodyPr/>
          <a:lstStyle/>
          <a:p>
            <a:r>
              <a:rPr lang="en-US" dirty="0"/>
              <a:t>Date of Journey</a:t>
            </a:r>
            <a:endParaRPr lang="en-IN" dirty="0"/>
          </a:p>
        </p:txBody>
      </p:sp>
      <p:sp>
        <p:nvSpPr>
          <p:cNvPr id="3" name="TextBox 2">
            <a:extLst>
              <a:ext uri="{FF2B5EF4-FFF2-40B4-BE49-F238E27FC236}">
                <a16:creationId xmlns:a16="http://schemas.microsoft.com/office/drawing/2014/main" id="{1BF903BA-6C7C-4920-BA7D-7A2E77DFAA67}"/>
              </a:ext>
            </a:extLst>
          </p:cNvPr>
          <p:cNvSpPr txBox="1"/>
          <p:nvPr/>
        </p:nvSpPr>
        <p:spPr>
          <a:xfrm>
            <a:off x="1451579" y="2974206"/>
            <a:ext cx="9906232" cy="830997"/>
          </a:xfrm>
          <a:prstGeom prst="rect">
            <a:avLst/>
          </a:prstGeom>
          <a:noFill/>
        </p:spPr>
        <p:txBody>
          <a:bodyPr wrap="square" rtlCol="0">
            <a:spAutoFit/>
          </a:bodyPr>
          <a:lstStyle/>
          <a:p>
            <a:r>
              <a:rPr lang="en-US" sz="2400" dirty="0"/>
              <a:t>An object containing date on which the flight was boarded in the format DD/MM/YYYY CE</a:t>
            </a:r>
            <a:endParaRPr lang="en-IN" sz="2400" dirty="0"/>
          </a:p>
        </p:txBody>
      </p:sp>
    </p:spTree>
    <p:extLst>
      <p:ext uri="{BB962C8B-B14F-4D97-AF65-F5344CB8AC3E}">
        <p14:creationId xmlns:p14="http://schemas.microsoft.com/office/powerpoint/2010/main" val="2521184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89913-B59A-4A1F-B1B6-D021C9560E1D}"/>
              </a:ext>
            </a:extLst>
          </p:cNvPr>
          <p:cNvSpPr>
            <a:spLocks noGrp="1"/>
          </p:cNvSpPr>
          <p:nvPr>
            <p:ph type="title"/>
          </p:nvPr>
        </p:nvSpPr>
        <p:spPr/>
        <p:txBody>
          <a:bodyPr/>
          <a:lstStyle/>
          <a:p>
            <a:r>
              <a:rPr lang="en-US" dirty="0"/>
              <a:t>Source</a:t>
            </a:r>
            <a:endParaRPr lang="en-IN" dirty="0"/>
          </a:p>
        </p:txBody>
      </p:sp>
      <p:pic>
        <p:nvPicPr>
          <p:cNvPr id="2050" name="Picture 1">
            <a:extLst>
              <a:ext uri="{FF2B5EF4-FFF2-40B4-BE49-F238E27FC236}">
                <a16:creationId xmlns:a16="http://schemas.microsoft.com/office/drawing/2014/main" id="{DB3C560A-AF98-4E26-8473-14F0EA927D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560" y="2393415"/>
            <a:ext cx="5069440" cy="253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1">
            <a:extLst>
              <a:ext uri="{FF2B5EF4-FFF2-40B4-BE49-F238E27FC236}">
                <a16:creationId xmlns:a16="http://schemas.microsoft.com/office/drawing/2014/main" id="{E987B767-995D-436B-97DB-E5C247FFD4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8915" y="2322864"/>
            <a:ext cx="6088028" cy="3413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8449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A84A2-D6DE-40E5-9B91-8F116E058533}"/>
              </a:ext>
            </a:extLst>
          </p:cNvPr>
          <p:cNvSpPr>
            <a:spLocks noGrp="1"/>
          </p:cNvSpPr>
          <p:nvPr>
            <p:ph type="title"/>
          </p:nvPr>
        </p:nvSpPr>
        <p:spPr/>
        <p:txBody>
          <a:bodyPr/>
          <a:lstStyle/>
          <a:p>
            <a:r>
              <a:rPr lang="en-US" dirty="0" err="1"/>
              <a:t>Desitination</a:t>
            </a:r>
            <a:endParaRPr lang="en-IN" dirty="0"/>
          </a:p>
        </p:txBody>
      </p:sp>
      <p:pic>
        <p:nvPicPr>
          <p:cNvPr id="3074" name="Picture 1">
            <a:extLst>
              <a:ext uri="{FF2B5EF4-FFF2-40B4-BE49-F238E27FC236}">
                <a16:creationId xmlns:a16="http://schemas.microsoft.com/office/drawing/2014/main" id="{AB26D789-FF36-4076-AABE-98E84A2F45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309" y="2178485"/>
            <a:ext cx="3949217" cy="2018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1">
            <a:extLst>
              <a:ext uri="{FF2B5EF4-FFF2-40B4-BE49-F238E27FC236}">
                <a16:creationId xmlns:a16="http://schemas.microsoft.com/office/drawing/2014/main" id="{3E951B74-72A9-47EE-9AF9-7C189DC5D0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1340" y="2178485"/>
            <a:ext cx="6911690" cy="334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9917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20DC3-902C-44A9-A20E-78D23FE080E4}"/>
              </a:ext>
            </a:extLst>
          </p:cNvPr>
          <p:cNvSpPr>
            <a:spLocks noGrp="1"/>
          </p:cNvSpPr>
          <p:nvPr>
            <p:ph type="title"/>
          </p:nvPr>
        </p:nvSpPr>
        <p:spPr/>
        <p:txBody>
          <a:bodyPr/>
          <a:lstStyle/>
          <a:p>
            <a:r>
              <a:rPr lang="en-US" dirty="0"/>
              <a:t>ROUTE</a:t>
            </a:r>
            <a:endParaRPr lang="en-IN" dirty="0"/>
          </a:p>
        </p:txBody>
      </p:sp>
      <p:sp>
        <p:nvSpPr>
          <p:cNvPr id="3" name="TextBox 2">
            <a:extLst>
              <a:ext uri="{FF2B5EF4-FFF2-40B4-BE49-F238E27FC236}">
                <a16:creationId xmlns:a16="http://schemas.microsoft.com/office/drawing/2014/main" id="{C4FA170B-97D9-4812-8779-8B154361C93B}"/>
              </a:ext>
            </a:extLst>
          </p:cNvPr>
          <p:cNvSpPr txBox="1"/>
          <p:nvPr/>
        </p:nvSpPr>
        <p:spPr>
          <a:xfrm>
            <a:off x="1451579" y="2810577"/>
            <a:ext cx="9603275" cy="1384995"/>
          </a:xfrm>
          <a:prstGeom prst="rect">
            <a:avLst/>
          </a:prstGeom>
          <a:noFill/>
        </p:spPr>
        <p:txBody>
          <a:bodyPr wrap="square" rtlCol="0">
            <a:spAutoFit/>
          </a:bodyPr>
          <a:lstStyle/>
          <a:p>
            <a:r>
              <a:rPr lang="en-US" sz="2800" dirty="0"/>
              <a:t>Contains detail about the cities travelled by the flight between source and destination</a:t>
            </a:r>
          </a:p>
          <a:p>
            <a:r>
              <a:rPr lang="en-IN" sz="2800" b="0" i="0" u="none" strike="noStrike" dirty="0">
                <a:solidFill>
                  <a:srgbClr val="000000"/>
                </a:solidFill>
                <a:effectLst/>
                <a:latin typeface="Calibri" panose="020F0502020204030204" pitchFamily="34" charset="0"/>
              </a:rPr>
              <a:t>BLR → BOM → DEL</a:t>
            </a:r>
            <a:r>
              <a:rPr lang="en-IN" sz="2800" dirty="0"/>
              <a:t> </a:t>
            </a:r>
          </a:p>
        </p:txBody>
      </p:sp>
    </p:spTree>
    <p:extLst>
      <p:ext uri="{BB962C8B-B14F-4D97-AF65-F5344CB8AC3E}">
        <p14:creationId xmlns:p14="http://schemas.microsoft.com/office/powerpoint/2010/main" val="352399458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83</TotalTime>
  <Words>440</Words>
  <Application>Microsoft Office PowerPoint</Application>
  <PresentationFormat>Widescreen</PresentationFormat>
  <Paragraphs>64</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Gill Sans MT</vt:lpstr>
      <vt:lpstr>Times New Roman</vt:lpstr>
      <vt:lpstr>Trebuchet MS</vt:lpstr>
      <vt:lpstr>Gallery</vt:lpstr>
      <vt:lpstr>Flight Fare Prediction</vt:lpstr>
      <vt:lpstr>PowerPoint Presentation</vt:lpstr>
      <vt:lpstr>PowerPoint Presentation</vt:lpstr>
      <vt:lpstr>Airline</vt:lpstr>
      <vt:lpstr>PowerPoint Presentation</vt:lpstr>
      <vt:lpstr>Date of Journey</vt:lpstr>
      <vt:lpstr>Source</vt:lpstr>
      <vt:lpstr>Desitination</vt:lpstr>
      <vt:lpstr>ROUTE</vt:lpstr>
      <vt:lpstr>PowerPoint Presentation</vt:lpstr>
      <vt:lpstr>Additional INfo</vt:lpstr>
      <vt:lpstr>PRICE (DEPENDENT VARIABLE)</vt:lpstr>
      <vt:lpstr>PowerPoint Presentation</vt:lpstr>
      <vt:lpstr>Importing Libraries</vt:lpstr>
      <vt:lpstr>INFO ABOUT DATASET</vt:lpstr>
      <vt:lpstr>PowerPoint Presentation</vt:lpstr>
      <vt:lpstr>Removing empty cells</vt:lpstr>
      <vt:lpstr>PREPROCESSING</vt:lpstr>
      <vt:lpstr>PRICE V AIRLINE</vt:lpstr>
      <vt:lpstr>PRICE  V SOURCE</vt:lpstr>
      <vt:lpstr>PRICE V DESTINATION</vt:lpstr>
      <vt:lpstr>ADDITION INFO V PRICE</vt:lpstr>
      <vt:lpstr>EXTRACTING DATE, MONTH, YEAR</vt:lpstr>
      <vt:lpstr>EXTRACTING NUMERIC PART FROM TOTAL STOPS</vt:lpstr>
      <vt:lpstr>ARRIVAL AND DEPARTURE TIME</vt:lpstr>
      <vt:lpstr>BREAKING ROUTE</vt:lpstr>
      <vt:lpstr>EXTRACTNIG DURATION</vt:lpstr>
      <vt:lpstr>LABEL ENCODING</vt:lpstr>
      <vt:lpstr>COLLINEARITY</vt:lpstr>
      <vt:lpstr>HEATMAP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COMPARISION BETWEEN MODELS</vt:lpstr>
      <vt:lpstr>REFRENCES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Fare Prediction</dc:title>
  <dc:creator>Ashutosh Mishra</dc:creator>
  <cp:lastModifiedBy>Ashutosh Mishra</cp:lastModifiedBy>
  <cp:revision>1</cp:revision>
  <dcterms:created xsi:type="dcterms:W3CDTF">2022-11-05T05:45:26Z</dcterms:created>
  <dcterms:modified xsi:type="dcterms:W3CDTF">2022-11-05T07:08:55Z</dcterms:modified>
</cp:coreProperties>
</file>