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7" r:id="rId4"/>
    <p:sldId id="260" r:id="rId5"/>
    <p:sldId id="265" r:id="rId6"/>
    <p:sldId id="289" r:id="rId7"/>
    <p:sldId id="290" r:id="rId8"/>
    <p:sldId id="272" r:id="rId9"/>
    <p:sldId id="274" r:id="rId10"/>
    <p:sldId id="275" r:id="rId11"/>
    <p:sldId id="276" r:id="rId12"/>
    <p:sldId id="291" r:id="rId13"/>
    <p:sldId id="292" r:id="rId14"/>
    <p:sldId id="293" r:id="rId15"/>
    <p:sldId id="294" r:id="rId16"/>
    <p:sldId id="295" r:id="rId17"/>
    <p:sldId id="287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26CD3-D17C-4ECF-BB3E-B72B465CE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D4C61-E94F-4180-B583-C538158DF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04394-B765-439F-81E8-9464820C1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6F95-2E03-4539-AC52-AF7AAD326F25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5BBC1-490F-4579-9164-190EEE4F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5692A-B37B-405A-9C1D-383DC866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4778-E6B8-41F6-8849-7879CE0C5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2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8EB7-333E-45EF-9B49-FEE2F71D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CD128-85AE-4C42-9168-F53C431FA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C6EF6-F323-4FF7-94B9-40ADBD14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6F95-2E03-4539-AC52-AF7AAD326F25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17001-2F72-4531-A3F1-9051EE384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EF96C-DA63-4325-8000-AAE8D02F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4778-E6B8-41F6-8849-7879CE0C5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13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BB287E-071E-4BDD-ADB4-5CD0F4044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B4639-B139-462F-A2D4-9F8DD5034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3C5B-3535-42B9-84A8-639FC256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6F95-2E03-4539-AC52-AF7AAD326F25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1E327-4B18-4FF2-9B8C-0BD3D43C9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E870A-BFAD-4366-8433-0A96297C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4778-E6B8-41F6-8849-7879CE0C5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849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6F95-2E03-4539-AC52-AF7AAD326F25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4778-E6B8-41F6-8849-7879CE0C5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4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6241-B1DF-4776-9243-7ACB22B7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274BF-8285-4031-BD1A-023AEFB4E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A9D4A-ED46-4644-924A-591374164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6F95-2E03-4539-AC52-AF7AAD326F25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AD07B-915C-4E26-BB2C-034A32C58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77E62-3986-4FBC-8DD2-224DD444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4778-E6B8-41F6-8849-7879CE0C5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53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FFD2-4046-42AF-93BA-CBD608C4D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F4FE6-9062-49E6-8868-952411B69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E6AFC-48B7-4277-AD24-8735AB98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6F95-2E03-4539-AC52-AF7AAD326F25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9D980-B07E-4D9B-B464-727500721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8E0DC-5A30-4650-B2EB-ECD57142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4778-E6B8-41F6-8849-7879CE0C5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77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AB196-2422-4787-9AB8-9BEBC751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2FC7C-FEE3-4E54-ABCC-707AE07E4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6416E-AD0A-4D91-8C3A-957863E55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A5D20-404E-41DC-850C-F99C9B09A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6F95-2E03-4539-AC52-AF7AAD326F25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3E0CF-A536-4248-B1C6-BBBC09A7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F6394-8572-4E9C-A7CD-300CF978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4778-E6B8-41F6-8849-7879CE0C5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49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C15B-3F41-48EB-AE5C-E315A545F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8655D-78DF-4C11-A64C-1BCFD495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DF4DD-36F1-4550-AF5D-D95818B81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D7F0F8-1BCC-42B8-87F0-ABEE97BB0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38E1B1-D3B1-4BC0-88BD-643DB8C44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7234C8-9FCF-4435-90E5-E38E73D09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6F95-2E03-4539-AC52-AF7AAD326F25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E7A963-A9FB-41F4-859C-34AC8A64D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58DD2-979A-47FE-9470-807E6347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4778-E6B8-41F6-8849-7879CE0C5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84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022-015F-4DB2-9218-9A9DAD6D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DE491-EFF1-421C-B5B5-58773F669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6F95-2E03-4539-AC52-AF7AAD326F25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5D49B-2EB1-40E8-A9AF-0CC5FE604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F8128-9931-4E33-982B-27548062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4778-E6B8-41F6-8849-7879CE0C5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97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72DC7A-C3CC-4D8C-8A82-4841307C6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6F95-2E03-4539-AC52-AF7AAD326F25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B0F9E-42EC-46F3-8378-3ED4ABBE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D4BFB-5379-4D3E-ACA0-1B35D033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4778-E6B8-41F6-8849-7879CE0C5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42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368D-6422-47D7-AFB6-13A49262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E83B4-BEBC-493B-83A0-D7C9CC4A5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87E22-0458-4049-B381-1DCAD72D3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ABBE0-843C-4C8F-A8DB-BDB99F9C5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6F95-2E03-4539-AC52-AF7AAD326F25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7EF6F-0476-4898-8838-AAB54EB60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17237-D958-42AA-A940-D32E058F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4778-E6B8-41F6-8849-7879CE0C5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20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EC594-8B45-4191-8DC8-8BC2CBF29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75D36A-B957-413B-97B9-A9747D024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A035F-BFFF-481C-A149-C9D3EC494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38964-BAC3-46E9-BBC8-993DEA65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6F95-2E03-4539-AC52-AF7AAD326F25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47AB0-98E4-4BCD-9374-884A0FAF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5E228-5DA4-4BB8-82D0-FAC71FF2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4778-E6B8-41F6-8849-7879CE0C5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6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3AA9EB-38E8-48B7-945C-AFE281D18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1C8A7-74B7-405D-AC3F-6B78B24FB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0FC4F-8DC6-4C7E-9A78-BBA9E6FB0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E6F95-2E03-4539-AC52-AF7AAD326F25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8F3E0-E976-4A49-9BA7-EDF5F967C9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C8B56-6E0A-4047-B760-9459AD88C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A4778-E6B8-41F6-8849-7879CE0C5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80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.pydata.org/" TargetMode="External"/><Relationship Id="rId2" Type="http://schemas.openxmlformats.org/officeDocument/2006/relationships/hyperlink" Target="https://www.kaggle.com/datasets/iamaniket/suv-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" TargetMode="External"/><Relationship Id="rId5" Type="http://schemas.openxmlformats.org/officeDocument/2006/relationships/hyperlink" Target="https://www.geeksforgeeks.org/python-programming-language/" TargetMode="External"/><Relationship Id="rId4" Type="http://schemas.openxmlformats.org/officeDocument/2006/relationships/hyperlink" Target="https://scikit-learn.org/stable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8D66BF3-2401-4E14-8E8C-0BD90606D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61878"/>
          </a:xfrm>
        </p:spPr>
        <p:txBody>
          <a:bodyPr>
            <a:normAutofit fontScale="92500" lnSpcReduction="10000"/>
          </a:bodyPr>
          <a:lstStyle/>
          <a:p>
            <a:r>
              <a:rPr lang="en-IN" sz="2800" b="1" dirty="0">
                <a:solidFill>
                  <a:srgbClr val="00B050"/>
                </a:solidFill>
              </a:rPr>
              <a:t>Heart Failure Prediction</a:t>
            </a:r>
          </a:p>
          <a:p>
            <a:r>
              <a:rPr lang="en-IN" sz="2800" b="1" dirty="0">
                <a:solidFill>
                  <a:srgbClr val="00B050"/>
                </a:solidFill>
              </a:rPr>
              <a:t>6</a:t>
            </a:r>
            <a:r>
              <a:rPr lang="en-IN" sz="2800" b="1" baseline="30000" dirty="0">
                <a:solidFill>
                  <a:srgbClr val="00B050"/>
                </a:solidFill>
              </a:rPr>
              <a:t>th</a:t>
            </a:r>
            <a:r>
              <a:rPr lang="en-IN" sz="2800" b="1" dirty="0">
                <a:solidFill>
                  <a:srgbClr val="00B050"/>
                </a:solidFill>
              </a:rPr>
              <a:t> Sem Minor Project</a:t>
            </a:r>
          </a:p>
          <a:p>
            <a:r>
              <a:rPr lang="en-IN" dirty="0">
                <a:solidFill>
                  <a:srgbClr val="00B050"/>
                </a:solidFill>
              </a:rPr>
              <a:t>1905189 – </a:t>
            </a:r>
            <a:r>
              <a:rPr lang="en-IN" dirty="0" err="1">
                <a:solidFill>
                  <a:srgbClr val="00B050"/>
                </a:solidFill>
              </a:rPr>
              <a:t>Pratyush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err="1">
                <a:solidFill>
                  <a:srgbClr val="00B050"/>
                </a:solidFill>
              </a:rPr>
              <a:t>Aanand</a:t>
            </a:r>
            <a:endParaRPr lang="en-IN" dirty="0">
              <a:solidFill>
                <a:srgbClr val="00B050"/>
              </a:solidFill>
            </a:endParaRPr>
          </a:p>
          <a:p>
            <a:r>
              <a:rPr lang="en-IN" dirty="0">
                <a:solidFill>
                  <a:srgbClr val="00B050"/>
                </a:solidFill>
              </a:rPr>
              <a:t>1905599 – Aryan </a:t>
            </a:r>
            <a:r>
              <a:rPr lang="en-IN" dirty="0" err="1">
                <a:solidFill>
                  <a:srgbClr val="00B050"/>
                </a:solidFill>
              </a:rPr>
              <a:t>Sarraf</a:t>
            </a:r>
            <a:endParaRPr lang="en-IN" dirty="0">
              <a:solidFill>
                <a:srgbClr val="00B050"/>
              </a:solidFill>
            </a:endParaRPr>
          </a:p>
          <a:p>
            <a:r>
              <a:rPr lang="en-IN" dirty="0">
                <a:solidFill>
                  <a:srgbClr val="00B050"/>
                </a:solidFill>
              </a:rPr>
              <a:t>1905600 – Ashutosh Mishra</a:t>
            </a:r>
          </a:p>
          <a:p>
            <a:r>
              <a:rPr lang="en-IN" dirty="0">
                <a:solidFill>
                  <a:srgbClr val="00B050"/>
                </a:solidFill>
              </a:rPr>
              <a:t>1905634 – </a:t>
            </a:r>
            <a:r>
              <a:rPr lang="en-IN" dirty="0" err="1">
                <a:solidFill>
                  <a:srgbClr val="00B050"/>
                </a:solidFill>
              </a:rPr>
              <a:t>Sambhav</a:t>
            </a:r>
            <a:r>
              <a:rPr lang="en-IN" dirty="0">
                <a:solidFill>
                  <a:srgbClr val="00B050"/>
                </a:solidFill>
              </a:rPr>
              <a:t> Choudhary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165951-326A-4B60-A36C-8942ACED4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97" y="518713"/>
            <a:ext cx="8503100" cy="249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34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8DCD2F-1964-4AC1-A457-20E5A6408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71" y="419346"/>
            <a:ext cx="7309226" cy="14986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CC738F-EBDA-4100-9BED-46A633739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15" y="2088680"/>
            <a:ext cx="10674899" cy="434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6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932ED2-7DED-4FA2-8124-7EC7A9A50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368" y="357761"/>
            <a:ext cx="8339613" cy="588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67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C0303-7C6C-4B93-9E33-4854C2D7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27FF8-1954-4B89-86E6-8F829358BF84}"/>
              </a:ext>
            </a:extLst>
          </p:cNvPr>
          <p:cNvSpPr txBox="1"/>
          <p:nvPr/>
        </p:nvSpPr>
        <p:spPr>
          <a:xfrm>
            <a:off x="647272" y="1690687"/>
            <a:ext cx="415075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the model is tested on test set we have four condition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Actual value of y=0 and predicted value of y=0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negative)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Actual value of y=0 and predicted value of y=1 (false positive)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Actual value of y=1 and predicted value of y=0 (false negative)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Actual value of y=1 and predicted valued of y=1 (true positive)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False negative is much more dangerous of an error in comparison to false positive as, a person not having a heart attack when predicted we would, doesn’t bother as much as a person having a heart attack but predicted not to.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0E6D56-47BC-4C5B-B882-0673720A5756}"/>
              </a:ext>
            </a:extLst>
          </p:cNvPr>
          <p:cNvSpPr txBox="1"/>
          <p:nvPr/>
        </p:nvSpPr>
        <p:spPr>
          <a:xfrm>
            <a:off x="4572000" y="1690686"/>
            <a:ext cx="7620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 on these four outcomes we create a confusion matrix in which y actual is assigned row value and y pred columns value and we represent using 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00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true negative, A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as false positive, A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false negative, A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true positive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102" name="Picture 12">
            <a:extLst>
              <a:ext uri="{FF2B5EF4-FFF2-40B4-BE49-F238E27FC236}">
                <a16:creationId xmlns:a16="http://schemas.microsoft.com/office/drawing/2014/main" id="{4D8D9162-D631-44C9-99C8-F7779DEA7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16249"/>
            <a:ext cx="26098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4E41D9-A6D8-493F-A4F5-F9BFC42062F7}"/>
              </a:ext>
            </a:extLst>
          </p:cNvPr>
          <p:cNvSpPr txBox="1"/>
          <p:nvPr/>
        </p:nvSpPr>
        <p:spPr>
          <a:xfrm>
            <a:off x="7294652" y="2891015"/>
            <a:ext cx="44384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this we can calculate the accuracy of our model as 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Correct prediction = TN+TP = 50+100 = 150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 Value = n = TN+FP+FN+TP = 165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103" name="Picture 1">
            <a:extLst>
              <a:ext uri="{FF2B5EF4-FFF2-40B4-BE49-F238E27FC236}">
                <a16:creationId xmlns:a16="http://schemas.microsoft.com/office/drawing/2014/main" id="{46866E08-9CDE-4549-9943-D86A26561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913" y="4306092"/>
            <a:ext cx="3200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545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4D65B8-BE5A-4AD5-8B3F-F1C2FF2AE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38" y="776396"/>
            <a:ext cx="5876604" cy="59166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D19BFF-6600-4122-ADCD-DDC8971EF88A}"/>
              </a:ext>
            </a:extLst>
          </p:cNvPr>
          <p:cNvSpPr txBox="1"/>
          <p:nvPr/>
        </p:nvSpPr>
        <p:spPr>
          <a:xfrm>
            <a:off x="578992" y="164932"/>
            <a:ext cx="331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ACCURACIES USING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830982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B4333F-0FA9-44D9-8703-3B1522B1E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88" y="1322797"/>
            <a:ext cx="10713646" cy="383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9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A1B377-E1BF-4E98-AE96-ACF73D6B4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98" y="465122"/>
            <a:ext cx="10991348" cy="541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54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EF823E-9BE3-4257-BFCB-FFFBA93F61C7}"/>
              </a:ext>
            </a:extLst>
          </p:cNvPr>
          <p:cNvSpPr txBox="1"/>
          <p:nvPr/>
        </p:nvSpPr>
        <p:spPr>
          <a:xfrm>
            <a:off x="678094" y="626724"/>
            <a:ext cx="2508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Predicting a New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481272-BE07-4011-B9E7-F6C369FAE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99" y="2547991"/>
            <a:ext cx="11264390" cy="154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9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8E653-4B1E-40CB-AA2E-87ED034A6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DE11C-8A88-4B47-B599-F27F91E54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https://www.kaggle.com/datasets/iamaniket/suv-data</a:t>
            </a:r>
            <a:endParaRPr lang="en-IN" dirty="0"/>
          </a:p>
          <a:p>
            <a:r>
              <a:rPr lang="en-IN" dirty="0">
                <a:hlinkClick r:id="rId3"/>
              </a:rPr>
              <a:t>https://seaborn.pydata.org/</a:t>
            </a:r>
            <a:endParaRPr lang="en-IN" dirty="0"/>
          </a:p>
          <a:p>
            <a:r>
              <a:rPr lang="en-IN" dirty="0">
                <a:hlinkClick r:id="rId4"/>
              </a:rPr>
              <a:t>https://scikit-learn.org/stable/</a:t>
            </a:r>
            <a:endParaRPr lang="en-IN" dirty="0"/>
          </a:p>
          <a:p>
            <a:r>
              <a:rPr lang="en-IN" dirty="0">
                <a:hlinkClick r:id="rId5"/>
              </a:rPr>
              <a:t>https://www.geeksforgeeks.org/python-programming-language/</a:t>
            </a:r>
            <a:endParaRPr lang="en-IN" dirty="0"/>
          </a:p>
          <a:p>
            <a:r>
              <a:rPr lang="en-IN" dirty="0">
                <a:hlinkClick r:id="rId6"/>
              </a:rPr>
              <a:t>https://stackoverflow.com/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681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00E7-F1C3-4017-A62A-ED992A7CC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4415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6E81-EB94-4483-9033-6C59AD26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AND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3F5E6-6EF1-4DE6-9950-575B1606A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09549"/>
            <a:ext cx="9709871" cy="827773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Machine Learning and Deep Learning predict the likelihood of person having a heart attack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B046A-6492-4825-8EBB-BD71E5008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046" y="3017443"/>
            <a:ext cx="10114025" cy="214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9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69C1D2-8EBB-46C0-98C9-50342F0850EC}"/>
              </a:ext>
            </a:extLst>
          </p:cNvPr>
          <p:cNvSpPr txBox="1"/>
          <p:nvPr/>
        </p:nvSpPr>
        <p:spPr>
          <a:xfrm>
            <a:off x="442762" y="505907"/>
            <a:ext cx="1095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Flow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DF1D52-C1C0-4797-A936-901AB1E27EAF}"/>
              </a:ext>
            </a:extLst>
          </p:cNvPr>
          <p:cNvSpPr txBox="1"/>
          <p:nvPr/>
        </p:nvSpPr>
        <p:spPr>
          <a:xfrm>
            <a:off x="1395664" y="1607419"/>
            <a:ext cx="551527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is a simple one, and output are in range {0,1} which means the best suitable are the classification models. So our approach should 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Visualising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Data into Training and Test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accuracies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K-Fold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 tuning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Best Performing Model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a single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351EE624-FC79-489F-AF7B-28C99CFA5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194" y="1506304"/>
            <a:ext cx="25781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925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BF86-0C05-44F3-B1BA-855640B1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56855"/>
            <a:ext cx="10018713" cy="77056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B0AA24-AC43-4C52-A6CF-568585E2656E}"/>
              </a:ext>
            </a:extLst>
          </p:cNvPr>
          <p:cNvSpPr txBox="1"/>
          <p:nvPr/>
        </p:nvSpPr>
        <p:spPr>
          <a:xfrm flipH="1">
            <a:off x="1504859" y="1366463"/>
            <a:ext cx="98891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Step of pre-processing is to importing necessary libraries “NumPy”, ”pandas”, ”matplotlib”, ”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 would be import the data set from csv file using a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Now the task falls to check for redundancy and empty cell in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0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E0718D-4411-47B4-983C-E250E78D098E}"/>
              </a:ext>
            </a:extLst>
          </p:cNvPr>
          <p:cNvSpPr txBox="1"/>
          <p:nvPr/>
        </p:nvSpPr>
        <p:spPr>
          <a:xfrm>
            <a:off x="943276" y="267128"/>
            <a:ext cx="886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attributes and Heatmap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E6F47E-DA09-4887-B1A4-1519A5B17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36" y="1038798"/>
            <a:ext cx="7168257" cy="2505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E4504C-B59A-4DFC-BCEC-832A048AD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54589"/>
            <a:ext cx="4007056" cy="303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46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CD6D14-216F-4065-A7EE-2A55A7C4C4CD}"/>
              </a:ext>
            </a:extLst>
          </p:cNvPr>
          <p:cNvSpPr txBox="1"/>
          <p:nvPr/>
        </p:nvSpPr>
        <p:spPr>
          <a:xfrm flipH="1">
            <a:off x="795732" y="462337"/>
            <a:ext cx="7084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Visualisation And Analysis</a:t>
            </a:r>
          </a:p>
        </p:txBody>
      </p:sp>
      <p:pic>
        <p:nvPicPr>
          <p:cNvPr id="2050" name="Picture 13">
            <a:extLst>
              <a:ext uri="{FF2B5EF4-FFF2-40B4-BE49-F238E27FC236}">
                <a16:creationId xmlns:a16="http://schemas.microsoft.com/office/drawing/2014/main" id="{C242C894-4758-4899-B2A7-1AD2EB3A7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6" y="1121477"/>
            <a:ext cx="4142861" cy="281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14">
            <a:extLst>
              <a:ext uri="{FF2B5EF4-FFF2-40B4-BE49-F238E27FC236}">
                <a16:creationId xmlns:a16="http://schemas.microsoft.com/office/drawing/2014/main" id="{52F10F60-D80E-4B80-BC09-238C71C44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773" y="1136507"/>
            <a:ext cx="4097031" cy="2802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5">
            <a:extLst>
              <a:ext uri="{FF2B5EF4-FFF2-40B4-BE49-F238E27FC236}">
                <a16:creationId xmlns:a16="http://schemas.microsoft.com/office/drawing/2014/main" id="{79975BDE-2D64-4833-8088-369852784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900" y="1173638"/>
            <a:ext cx="3859997" cy="271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16">
            <a:extLst>
              <a:ext uri="{FF2B5EF4-FFF2-40B4-BE49-F238E27FC236}">
                <a16:creationId xmlns:a16="http://schemas.microsoft.com/office/drawing/2014/main" id="{6F5739FE-ADB9-45C3-B890-B22A55C8A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5" y="4066473"/>
            <a:ext cx="4021121" cy="2812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17">
            <a:extLst>
              <a:ext uri="{FF2B5EF4-FFF2-40B4-BE49-F238E27FC236}">
                <a16:creationId xmlns:a16="http://schemas.microsoft.com/office/drawing/2014/main" id="{B8AD2A7B-66B8-4357-B222-ACD90963A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936" y="4164208"/>
            <a:ext cx="4212846" cy="2693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18">
            <a:extLst>
              <a:ext uri="{FF2B5EF4-FFF2-40B4-BE49-F238E27FC236}">
                <a16:creationId xmlns:a16="http://schemas.microsoft.com/office/drawing/2014/main" id="{40C78D6D-610D-4725-98B1-2CCF0738C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057" y="4164207"/>
            <a:ext cx="4021120" cy="267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922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9">
            <a:extLst>
              <a:ext uri="{FF2B5EF4-FFF2-40B4-BE49-F238E27FC236}">
                <a16:creationId xmlns:a16="http://schemas.microsoft.com/office/drawing/2014/main" id="{F5EC250B-0CAC-4264-918E-E43536C55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" y="3175"/>
            <a:ext cx="3753239" cy="2503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20">
            <a:extLst>
              <a:ext uri="{FF2B5EF4-FFF2-40B4-BE49-F238E27FC236}">
                <a16:creationId xmlns:a16="http://schemas.microsoft.com/office/drawing/2014/main" id="{70C0BB29-E70C-43F4-965B-952F47BD7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324" y="0"/>
            <a:ext cx="3947453" cy="2503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22">
            <a:extLst>
              <a:ext uri="{FF2B5EF4-FFF2-40B4-BE49-F238E27FC236}">
                <a16:creationId xmlns:a16="http://schemas.microsoft.com/office/drawing/2014/main" id="{3487022B-F993-4B00-9F5A-F6B019972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777" y="95643"/>
            <a:ext cx="3678150" cy="243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266033-0FE7-4104-8EE3-2D2900624972}"/>
              </a:ext>
            </a:extLst>
          </p:cNvPr>
          <p:cNvSpPr txBox="1"/>
          <p:nvPr/>
        </p:nvSpPr>
        <p:spPr>
          <a:xfrm>
            <a:off x="297951" y="3092520"/>
            <a:ext cx="114589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Conclusion From the Graph</a:t>
            </a:r>
          </a:p>
          <a:p>
            <a:r>
              <a:rPr lang="en-IN" dirty="0"/>
              <a:t>People likely to get Heart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Age&gt;50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Sex = 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Regularly having Asymptomatic chest pain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Fasting BS &gt;120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Exercise </a:t>
            </a:r>
            <a:r>
              <a:rPr lang="en-IN" dirty="0" err="1"/>
              <a:t>Anigna</a:t>
            </a:r>
            <a:r>
              <a:rPr lang="en-IN" dirty="0"/>
              <a:t> =Y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6592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E04B8-4686-46AA-BECC-0F77F7521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904234" cy="681036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44F87-54D3-41C0-A5CE-CA5CA2430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901" y="852755"/>
            <a:ext cx="10757899" cy="5324208"/>
          </a:xfrm>
        </p:spPr>
        <p:txBody>
          <a:bodyPr>
            <a:normAutofit/>
          </a:bodyPr>
          <a:lstStyle/>
          <a:p>
            <a:r>
              <a:rPr lang="en-IN" sz="1800" dirty="0"/>
              <a:t>11 attribute, 10 are independent variable. Heart Disease is Target Variable, X={Independent Variable}, Y={dependent Variable}</a:t>
            </a:r>
          </a:p>
          <a:p>
            <a:pPr marL="0" indent="0">
              <a:buNone/>
            </a:pPr>
            <a:endParaRPr lang="en-IN" sz="1800" dirty="0"/>
          </a:p>
          <a:p>
            <a:r>
              <a:rPr lang="en-IN" sz="1800" dirty="0"/>
              <a:t>Sex, </a:t>
            </a:r>
            <a:r>
              <a:rPr lang="en-IN" sz="1800" dirty="0" err="1"/>
              <a:t>ChestPaintype</a:t>
            </a:r>
            <a:r>
              <a:rPr lang="en-IN" sz="1800" dirty="0"/>
              <a:t>, Resting ECG, Exercise Angina, </a:t>
            </a:r>
            <a:r>
              <a:rPr lang="en-IN" sz="1800" dirty="0" err="1"/>
              <a:t>ST_Slope</a:t>
            </a:r>
            <a:r>
              <a:rPr lang="en-IN" sz="1800" dirty="0"/>
              <a:t> are categorical data – </a:t>
            </a:r>
            <a:r>
              <a:rPr lang="en-IN" sz="1800" dirty="0" err="1"/>
              <a:t>OneHotEncoding</a:t>
            </a: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r>
              <a:rPr lang="en-IN" sz="1800" dirty="0"/>
              <a:t>Splitting Data into 3:1 For Training 75% and for Test 25%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Feature Scaling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872BDA-F13A-4C0B-9958-409AF350E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26" y="1347865"/>
            <a:ext cx="2736991" cy="4635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E65A30-6F56-48A8-BDFE-0193129D1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01" y="2144141"/>
            <a:ext cx="7161088" cy="1999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B4BDE6-4554-46DE-85C0-5A3DEDD7E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01" y="4399287"/>
            <a:ext cx="7474334" cy="5842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F25525-125E-49F2-A260-A14741CC2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126" y="5715874"/>
            <a:ext cx="3613336" cy="79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2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1E46-5CAE-48B3-9185-0B3BD44F2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481" y="523983"/>
            <a:ext cx="8431521" cy="390418"/>
          </a:xfrm>
        </p:spPr>
        <p:txBody>
          <a:bodyPr>
            <a:normAutofit fontScale="90000"/>
          </a:bodyPr>
          <a:lstStyle/>
          <a:p>
            <a:r>
              <a:rPr lang="en-IN" dirty="0"/>
              <a:t>Fitting the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E6182-CD67-4BBF-8FD2-0856EA825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57" y="1134045"/>
            <a:ext cx="4553184" cy="13843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33D879-7989-499A-BF54-CDC123E5B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534" y="1261051"/>
            <a:ext cx="4197566" cy="12573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903F3C-A6FF-48E8-8A26-291C60086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81" y="2738060"/>
            <a:ext cx="4134062" cy="1454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BCA591-890B-4879-84A1-A4C51DEE0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0534" y="2679196"/>
            <a:ext cx="4267419" cy="13208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58F316-954B-4147-BC11-1E64234D63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494" y="4339586"/>
            <a:ext cx="4759286" cy="14542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C84BA2-2DB3-472D-A5F1-2E3809775D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0534" y="4364988"/>
            <a:ext cx="5829600" cy="140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3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522</Words>
  <Application>Microsoft Office PowerPoint</Application>
  <PresentationFormat>Widescreen</PresentationFormat>
  <Paragraphs>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DESCRIPTION AND DATA SET</vt:lpstr>
      <vt:lpstr>PowerPoint Presentation</vt:lpstr>
      <vt:lpstr>PREPROCESSING </vt:lpstr>
      <vt:lpstr>PowerPoint Presentation</vt:lpstr>
      <vt:lpstr>PowerPoint Presentation</vt:lpstr>
      <vt:lpstr>PowerPoint Presentation</vt:lpstr>
      <vt:lpstr>Data Pre-processing</vt:lpstr>
      <vt:lpstr>Fitting the MODELS</vt:lpstr>
      <vt:lpstr>PowerPoint Presentation</vt:lpstr>
      <vt:lpstr>PowerPoint Presentation</vt:lpstr>
      <vt:lpstr>Confusion Matrix</vt:lpstr>
      <vt:lpstr>PowerPoint Presentation</vt:lpstr>
      <vt:lpstr>PowerPoint Presentation</vt:lpstr>
      <vt:lpstr>PowerPoint Presentation</vt:lpstr>
      <vt:lpstr>PowerPoint Presentation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Ashutosh Mishra</dc:creator>
  <cp:lastModifiedBy>Ashutosh Mishra</cp:lastModifiedBy>
  <cp:revision>23</cp:revision>
  <dcterms:created xsi:type="dcterms:W3CDTF">2022-03-30T01:00:03Z</dcterms:created>
  <dcterms:modified xsi:type="dcterms:W3CDTF">2022-04-16T07:57:24Z</dcterms:modified>
</cp:coreProperties>
</file>