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D7E-6216-4613-9A4E-AFDD72517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935B-38DC-4F02-AE32-2AB0D629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5C30-2339-4E89-992C-311216A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321B-E90D-4B4B-891D-3C93B3C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9383-ABD1-4152-A2A6-65F9FEAB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AD5-1E6B-458F-A6F0-B0DD588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1E464-DA54-41BF-8BD6-EC6CD419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B106-5BBB-4731-B7F6-D709EE3E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F9A8-E978-4D74-971E-418F1D7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2DC4-614D-4AA4-BB98-87F1348B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26138-9DE2-44F9-9E77-948204632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08FCA-D50C-45D2-AB4D-7A27CED4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578B-1CEE-499F-A7C9-3628FBF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F016-1EA9-4F58-BC90-27D73300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850F-BB1A-46B9-95D4-A6416655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64C0-EB2A-4E19-A53B-A031B33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846E-ACD5-4B39-AA88-291A0311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2847-D9C4-4043-8EA7-5903A70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07BA-E4DA-4202-9E68-9A79387C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5B78-01B9-4678-B0D0-3A2AED7E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18B5-8464-450D-9FA5-0798E717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CE32-6B60-41F0-BA3B-91A7E1A4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BEAB-04C8-4C83-B71A-F7DA8557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46A-6319-4DE7-AAEB-97F0CFEC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9350-D29B-4EAF-8A22-53DC9905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C4B4-D516-4FB1-9501-709F24C2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0281-E3F7-4B20-85D6-F47FDE635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E677-4B29-48E0-8DEA-B78AF01D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3D6B-CC42-4EBE-8515-EE6490D8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FEB9A-5A71-42CE-8B4F-1111DDA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61CFA-46DD-4E0F-8090-781683F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3E-6BB8-4A96-A18E-E043102C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0075-2C3E-434F-9B49-46A0D9F4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9754-16AF-42BD-BCD0-06BC3EBE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45551-7A7E-44FB-A242-1717BBF6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0188C-CA89-45CA-8133-144044ED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8515-5BCC-43F8-99F5-F67912F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E189-5DC6-46AB-BE47-AB098305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701C-CFF0-4A91-9860-6A26BCF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3033-7FC4-4299-BD50-989EC40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69927-06FA-4C7C-9AE8-7371D78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4875-F536-4585-909F-A103A46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5DA-7C56-4BDA-BB3C-E82D4DBB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8899-34BA-4A64-9AC0-360982C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AEF47-84C9-4E54-81AD-A947C899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01055-C6CD-462F-9DFD-E3F5FD0A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6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038D-A65A-4DB3-93F8-90136FB1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6FCC-8CF3-4975-B24B-E3A4228C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2552-5647-443B-9825-C37D687F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4685F-9615-4E73-A901-D1D96A4D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DCC0-5C60-4CDF-AA90-579D6E0E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6806-33C0-4E28-B0BE-B5783CF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0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98C-9496-4E80-8156-37B2B7A5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18509-CF16-4E97-863D-940F9A202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3431-5819-467A-9EB1-14CFC75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A02-2E18-4996-BE85-FE416235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E101-CC64-46BC-837F-66CD6A9F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FD1F-E7CB-4113-92C1-81F95C23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C7E15-F754-4B48-AE7B-D500D5AE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EB23-05C6-4FDE-98C8-9BEA4F5B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D907-E34D-431C-BE7E-005277F9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B21A-1514-4100-874A-239EC2904E64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B1C2-D9BF-4BD6-8B15-909F2B075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B6B6-F0D9-445A-8BA4-7923E47FE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E34A-912D-43F1-97F0-6379284F2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10DBC0-B224-4E2E-9DF9-85B8620F5EB8}"/>
              </a:ext>
            </a:extLst>
          </p:cNvPr>
          <p:cNvSpPr/>
          <p:nvPr/>
        </p:nvSpPr>
        <p:spPr>
          <a:xfrm>
            <a:off x="6426200" y="2209800"/>
            <a:ext cx="5151967" cy="1645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B06D90-2D4A-436E-B732-9B98489A18CB}"/>
              </a:ext>
            </a:extLst>
          </p:cNvPr>
          <p:cNvGrpSpPr/>
          <p:nvPr/>
        </p:nvGrpSpPr>
        <p:grpSpPr>
          <a:xfrm>
            <a:off x="1194194" y="1378857"/>
            <a:ext cx="4802979" cy="2936185"/>
            <a:chOff x="992152" y="1463523"/>
            <a:chExt cx="4802979" cy="293618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55780C-DADA-4105-BB2B-B86030D90A06}"/>
                </a:ext>
              </a:extLst>
            </p:cNvPr>
            <p:cNvSpPr txBox="1"/>
            <p:nvPr/>
          </p:nvSpPr>
          <p:spPr>
            <a:xfrm>
              <a:off x="992152" y="1463523"/>
              <a:ext cx="2224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latin typeface="ARno pro"/>
                </a:rPr>
                <a:t>Team: Data Deciphers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12EE1-012C-4E20-B3B8-BDEA2706B36E}"/>
                </a:ext>
              </a:extLst>
            </p:cNvPr>
            <p:cNvGrpSpPr/>
            <p:nvPr/>
          </p:nvGrpSpPr>
          <p:grpSpPr>
            <a:xfrm>
              <a:off x="1040053" y="1945732"/>
              <a:ext cx="4755078" cy="2453976"/>
              <a:chOff x="5492400" y="1441966"/>
              <a:chExt cx="4755078" cy="245397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721EBB-7EFE-4F55-9650-07180F46A552}"/>
                  </a:ext>
                </a:extLst>
              </p:cNvPr>
              <p:cNvGrpSpPr/>
              <p:nvPr/>
            </p:nvGrpSpPr>
            <p:grpSpPr>
              <a:xfrm>
                <a:off x="5607445" y="1441966"/>
                <a:ext cx="3640666" cy="2171700"/>
                <a:chOff x="4276084" y="1104900"/>
                <a:chExt cx="6946482" cy="4278868"/>
              </a:xfrm>
            </p:grpSpPr>
            <p:pic>
              <p:nvPicPr>
                <p:cNvPr id="19" name="Picture 6" descr="team_engagement_tools_ppt_summary_Slide01">
                  <a:extLst>
                    <a:ext uri="{FF2B5EF4-FFF2-40B4-BE49-F238E27FC236}">
                      <a16:creationId xmlns:a16="http://schemas.microsoft.com/office/drawing/2014/main" id="{3EE53093-D674-40DB-A060-72B8727E54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47" t="28642" r="11117" b="10309"/>
                <a:stretch/>
              </p:blipFill>
              <p:spPr bwMode="auto">
                <a:xfrm>
                  <a:off x="4309533" y="1150950"/>
                  <a:ext cx="6913033" cy="41867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01043D4-1653-4A12-B43C-9944928F6EAB}"/>
                    </a:ext>
                  </a:extLst>
                </p:cNvPr>
                <p:cNvSpPr/>
                <p:nvPr/>
              </p:nvSpPr>
              <p:spPr>
                <a:xfrm>
                  <a:off x="4309533" y="1151467"/>
                  <a:ext cx="1225766" cy="177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361AEB7-187E-44CA-96A5-E8525F082986}"/>
                    </a:ext>
                  </a:extLst>
                </p:cNvPr>
                <p:cNvSpPr/>
                <p:nvPr/>
              </p:nvSpPr>
              <p:spPr>
                <a:xfrm>
                  <a:off x="9723967" y="1104900"/>
                  <a:ext cx="1498599" cy="48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1F1380E-85AC-48F8-9C3F-8815D2E59260}"/>
                    </a:ext>
                  </a:extLst>
                </p:cNvPr>
                <p:cNvSpPr/>
                <p:nvPr/>
              </p:nvSpPr>
              <p:spPr>
                <a:xfrm>
                  <a:off x="7116233" y="4991100"/>
                  <a:ext cx="563034" cy="2243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6700730-1D03-435F-9B9B-D082742CFF18}"/>
                    </a:ext>
                  </a:extLst>
                </p:cNvPr>
                <p:cNvSpPr/>
                <p:nvPr/>
              </p:nvSpPr>
              <p:spPr>
                <a:xfrm>
                  <a:off x="4276084" y="4186767"/>
                  <a:ext cx="1259215" cy="846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62FC70-E81B-44DA-B45B-B6F9478FC287}"/>
                    </a:ext>
                  </a:extLst>
                </p:cNvPr>
                <p:cNvSpPr/>
                <p:nvPr/>
              </p:nvSpPr>
              <p:spPr>
                <a:xfrm>
                  <a:off x="9791700" y="4961467"/>
                  <a:ext cx="1430866" cy="422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D256A-A820-4B3E-BE24-82518A29481C}"/>
                  </a:ext>
                </a:extLst>
              </p:cNvPr>
              <p:cNvSpPr txBox="1"/>
              <p:nvPr/>
            </p:nvSpPr>
            <p:spPr>
              <a:xfrm>
                <a:off x="5492400" y="2853263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latin typeface="ARno pro"/>
                  </a:rPr>
                  <a:t>Anup Rana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E05E1-FB5D-42F3-93F7-0774DCD48F12}"/>
                  </a:ext>
                </a:extLst>
              </p:cNvPr>
              <p:cNvSpPr txBox="1"/>
              <p:nvPr/>
            </p:nvSpPr>
            <p:spPr>
              <a:xfrm>
                <a:off x="6475538" y="3333103"/>
                <a:ext cx="1383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>
                    <a:latin typeface="ARno pro"/>
                  </a:rPr>
                  <a:t>Ashutosh Kumar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E510DD-FECF-47CB-B130-A4EBAAB155D3}"/>
                  </a:ext>
                </a:extLst>
              </p:cNvPr>
              <p:cNvSpPr txBox="1"/>
              <p:nvPr/>
            </p:nvSpPr>
            <p:spPr>
              <a:xfrm>
                <a:off x="7520768" y="3588165"/>
                <a:ext cx="1384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 err="1">
                    <a:latin typeface="ARno pro"/>
                  </a:rPr>
                  <a:t>Harikrishna</a:t>
                </a:r>
                <a:r>
                  <a:rPr lang="en-GB" sz="1400" i="1" dirty="0">
                    <a:latin typeface="ARno pro"/>
                  </a:rPr>
                  <a:t> </a:t>
                </a:r>
                <a:r>
                  <a:rPr lang="en-GB" sz="1400" i="1" dirty="0" err="1">
                    <a:latin typeface="ARno pro"/>
                  </a:rPr>
                  <a:t>Otra</a:t>
                </a:r>
                <a:endParaRPr lang="en-GB" sz="1400" i="1" dirty="0">
                  <a:latin typeface="ARno pro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3B217-41FC-437B-9EFB-AAF488A269F8}"/>
                  </a:ext>
                </a:extLst>
              </p:cNvPr>
              <p:cNvSpPr txBox="1"/>
              <p:nvPr/>
            </p:nvSpPr>
            <p:spPr>
              <a:xfrm>
                <a:off x="8421337" y="3252774"/>
                <a:ext cx="18261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i="1" dirty="0" err="1"/>
                  <a:t>Salai</a:t>
                </a:r>
                <a:r>
                  <a:rPr lang="en-GB" sz="1400" i="1" dirty="0"/>
                  <a:t> Siva </a:t>
                </a:r>
                <a:r>
                  <a:rPr lang="en-GB" sz="1400" i="1" dirty="0" err="1"/>
                  <a:t>Madhavan</a:t>
                </a:r>
                <a:r>
                  <a:rPr lang="en-GB" sz="1400" i="1" dirty="0"/>
                  <a:t> 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FEEF49-271E-4A0C-8D42-DE0DB9092D0F}"/>
              </a:ext>
            </a:extLst>
          </p:cNvPr>
          <p:cNvGrpSpPr/>
          <p:nvPr/>
        </p:nvGrpSpPr>
        <p:grpSpPr>
          <a:xfrm>
            <a:off x="1093752" y="310371"/>
            <a:ext cx="4941417" cy="461665"/>
            <a:chOff x="992152" y="449756"/>
            <a:chExt cx="4941417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CA1163-ECF7-458E-81FE-B8E8505663E3}"/>
                </a:ext>
              </a:extLst>
            </p:cNvPr>
            <p:cNvSpPr txBox="1"/>
            <p:nvPr/>
          </p:nvSpPr>
          <p:spPr>
            <a:xfrm>
              <a:off x="992152" y="449756"/>
              <a:ext cx="4941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latin typeface="ARno pro"/>
                </a:rPr>
                <a:t>Theme: Deep Tech/Machine Learning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8DE57F-5A7D-4A63-A01B-8C5B90862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92594" y="911421"/>
              <a:ext cx="47409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59F800-9E4D-491C-95A0-011220FB6830}"/>
              </a:ext>
            </a:extLst>
          </p:cNvPr>
          <p:cNvSpPr txBox="1"/>
          <p:nvPr/>
        </p:nvSpPr>
        <p:spPr>
          <a:xfrm>
            <a:off x="6227234" y="1378857"/>
            <a:ext cx="480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u="sng" dirty="0">
                <a:latin typeface="ARno pro"/>
              </a:rPr>
              <a:t>Project Title: </a:t>
            </a:r>
            <a:r>
              <a:rPr lang="en-GB" b="1" i="1" u="sng" dirty="0">
                <a:latin typeface="ARno pro"/>
              </a:rPr>
              <a:t>Unilever</a:t>
            </a:r>
            <a:r>
              <a:rPr lang="en-GB" i="1" u="sng" dirty="0">
                <a:latin typeface="ARno pro"/>
              </a:rPr>
              <a:t> Data Science POC Use Case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5B54D4-7C15-4F73-ADEF-EEA9F6C83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0" t="31050" r="19515" b="45815"/>
          <a:stretch/>
        </p:blipFill>
        <p:spPr>
          <a:xfrm>
            <a:off x="7075020" y="0"/>
            <a:ext cx="5116980" cy="10701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C55506A-A0AF-4691-9E4D-766047F6592F}"/>
              </a:ext>
            </a:extLst>
          </p:cNvPr>
          <p:cNvSpPr txBox="1"/>
          <p:nvPr/>
        </p:nvSpPr>
        <p:spPr>
          <a:xfrm>
            <a:off x="6453170" y="2255100"/>
            <a:ext cx="5124450" cy="1560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Sitka Heading" panose="02000505000000020004" pitchFamily="2" charset="0"/>
                <a:ea typeface="Gadugi" panose="020B0502040204020203" pitchFamily="34" charset="0"/>
              </a:rPr>
              <a:t>Problem Statement: </a:t>
            </a:r>
          </a:p>
          <a:p>
            <a:pPr algn="just">
              <a:lnSpc>
                <a:spcPct val="150000"/>
              </a:lnSpc>
            </a:pPr>
            <a:r>
              <a:rPr lang="en-GB" sz="1400" dirty="0">
                <a:latin typeface="Sitka Heading" panose="02000505000000020004" pitchFamily="2" charset="0"/>
                <a:ea typeface="Gadugi" panose="020B0502040204020203" pitchFamily="34" charset="0"/>
              </a:rPr>
              <a:t>One of Unilever’s brands is going through some major changes in business execution plans and they like to know.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GB" sz="1400" b="1" dirty="0">
                <a:latin typeface="Sitka Heading" panose="02000505000000020004" pitchFamily="2" charset="0"/>
                <a:ea typeface="Gadugi" panose="020B0502040204020203" pitchFamily="34" charset="0"/>
              </a:rPr>
              <a:t>What are the major drivers for sales(EQ)? </a:t>
            </a:r>
          </a:p>
          <a:p>
            <a:pPr marL="342900" indent="-342900" algn="just">
              <a:lnSpc>
                <a:spcPct val="150000"/>
              </a:lnSpc>
              <a:buAutoNum type="alphaLcParenR"/>
            </a:pPr>
            <a:r>
              <a:rPr lang="en-GB" sz="1400" b="1" dirty="0">
                <a:latin typeface="Sitka Heading" panose="02000505000000020004" pitchFamily="2" charset="0"/>
                <a:ea typeface="Gadugi" panose="020B0502040204020203" pitchFamily="34" charset="0"/>
              </a:rPr>
              <a:t>Prediction of future sales for next 6 periods?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40DE0E-B197-4016-9E67-F0BCF4C95772}"/>
              </a:ext>
            </a:extLst>
          </p:cNvPr>
          <p:cNvSpPr txBox="1"/>
          <p:nvPr/>
        </p:nvSpPr>
        <p:spPr>
          <a:xfrm>
            <a:off x="-42087" y="6396335"/>
            <a:ext cx="591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references: </a:t>
            </a:r>
          </a:p>
          <a:p>
            <a:r>
              <a:rPr lang="en-GB" sz="800" dirty="0"/>
              <a:t>1) https://skillenza.com/challenge/mishmash-hackathon-bangalore</a:t>
            </a:r>
          </a:p>
          <a:p>
            <a:r>
              <a:rPr lang="en-GB" sz="800" dirty="0"/>
              <a:t>2) https://www.slideteam.net/powerpoint-presentation-essentials/team-introduction-slides/team-engagement-tools-ppt-summary.html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D5878-A53D-4181-BF69-68D4BD418F44}"/>
              </a:ext>
            </a:extLst>
          </p:cNvPr>
          <p:cNvSpPr txBox="1"/>
          <p:nvPr/>
        </p:nvSpPr>
        <p:spPr>
          <a:xfrm>
            <a:off x="1312220" y="4533607"/>
            <a:ext cx="324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u="sng" dirty="0">
                <a:latin typeface="ARno pro"/>
              </a:rPr>
              <a:t>Technologies and Libraries Used: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EC4BA-32E1-4647-BB0E-0ABF72050D6C}"/>
              </a:ext>
            </a:extLst>
          </p:cNvPr>
          <p:cNvSpPr txBox="1"/>
          <p:nvPr/>
        </p:nvSpPr>
        <p:spPr>
          <a:xfrm>
            <a:off x="2125135" y="5104314"/>
            <a:ext cx="3110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a) Frameworks/languages/libraries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1F6F38D-CC7A-4BEB-AE9F-5585EF72BE2D}"/>
              </a:ext>
            </a:extLst>
          </p:cNvPr>
          <p:cNvSpPr/>
          <p:nvPr/>
        </p:nvSpPr>
        <p:spPr>
          <a:xfrm>
            <a:off x="5329453" y="5214061"/>
            <a:ext cx="397933" cy="12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85C7AA-D89F-483A-AEF4-925A015B6F0B}"/>
              </a:ext>
            </a:extLst>
          </p:cNvPr>
          <p:cNvGrpSpPr/>
          <p:nvPr/>
        </p:nvGrpSpPr>
        <p:grpSpPr>
          <a:xfrm>
            <a:off x="5766020" y="4982046"/>
            <a:ext cx="5425424" cy="537688"/>
            <a:chOff x="5766020" y="4982046"/>
            <a:chExt cx="5425424" cy="537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783604E-6989-42CB-863B-AE0DC99CF3A8}"/>
                </a:ext>
              </a:extLst>
            </p:cNvPr>
            <p:cNvGrpSpPr/>
            <p:nvPr/>
          </p:nvGrpSpPr>
          <p:grpSpPr>
            <a:xfrm>
              <a:off x="5766020" y="4982046"/>
              <a:ext cx="4448575" cy="537688"/>
              <a:chOff x="4212387" y="5189993"/>
              <a:chExt cx="4448575" cy="537688"/>
            </a:xfrm>
          </p:grpSpPr>
          <p:pic>
            <p:nvPicPr>
              <p:cNvPr id="3074" name="Picture 2" descr="The Python Logo | Python Software Foundation">
                <a:extLst>
                  <a:ext uri="{FF2B5EF4-FFF2-40B4-BE49-F238E27FC236}">
                    <a16:creationId xmlns:a16="http://schemas.microsoft.com/office/drawing/2014/main" id="{84317108-DACC-444C-B2B8-206974FA7E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2387" y="5309775"/>
                <a:ext cx="1244074" cy="417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61D5718E-A8E2-4837-AB31-66ED1256D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7741" y="5189993"/>
                <a:ext cx="856181" cy="461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ntroduction — statsmodels">
                <a:extLst>
                  <a:ext uri="{FF2B5EF4-FFF2-40B4-BE49-F238E27FC236}">
                    <a16:creationId xmlns:a16="http://schemas.microsoft.com/office/drawing/2014/main" id="{B1C6563C-D603-4FC3-960C-C4444E319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0360" y="5315366"/>
                <a:ext cx="1305354" cy="2109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Project Jupyter - Wikipedia">
                <a:extLst>
                  <a:ext uri="{FF2B5EF4-FFF2-40B4-BE49-F238E27FC236}">
                    <a16:creationId xmlns:a16="http://schemas.microsoft.com/office/drawing/2014/main" id="{0F4F8851-2944-4E30-9908-4E3BEBFAA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7050" y="5189993"/>
                <a:ext cx="433912" cy="504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9E21AA65-7FD0-4E35-A4B4-85BA09B16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844" y="5069436"/>
              <a:ext cx="746600" cy="21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7ABB86C-3BA1-444E-B5DF-4799CF128C50}"/>
              </a:ext>
            </a:extLst>
          </p:cNvPr>
          <p:cNvSpPr txBox="1"/>
          <p:nvPr/>
        </p:nvSpPr>
        <p:spPr>
          <a:xfrm>
            <a:off x="2167469" y="5990780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b) ML Algorithms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5ECCD41-E389-404E-9807-D440C18C6E56}"/>
              </a:ext>
            </a:extLst>
          </p:cNvPr>
          <p:cNvSpPr/>
          <p:nvPr/>
        </p:nvSpPr>
        <p:spPr>
          <a:xfrm>
            <a:off x="3856788" y="6096371"/>
            <a:ext cx="397933" cy="12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A5EE65-BD1C-4FE3-A04D-DCDFCDC8EA39}"/>
              </a:ext>
            </a:extLst>
          </p:cNvPr>
          <p:cNvSpPr txBox="1"/>
          <p:nvPr/>
        </p:nvSpPr>
        <p:spPr>
          <a:xfrm>
            <a:off x="4317560" y="5990780"/>
            <a:ext cx="4041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Linear Regression, </a:t>
            </a:r>
            <a:r>
              <a:rPr lang="en-GB" sz="1600" i="1" dirty="0" err="1"/>
              <a:t>ElasticNet</a:t>
            </a:r>
            <a:r>
              <a:rPr lang="en-GB" sz="1600" i="1" dirty="0"/>
              <a:t>, </a:t>
            </a:r>
            <a:r>
              <a:rPr lang="en-GB" sz="1600" i="1" dirty="0" err="1"/>
              <a:t>XGBoost</a:t>
            </a:r>
            <a:r>
              <a:rPr lang="en-GB" sz="1600" i="1" dirty="0"/>
              <a:t>, ARIMA</a:t>
            </a:r>
          </a:p>
        </p:txBody>
      </p:sp>
      <p:pic>
        <p:nvPicPr>
          <p:cNvPr id="3086" name="Picture 14" descr="NumPy logo refresh · Issue #37 · numpy/numpy.org · GitHub">
            <a:extLst>
              <a:ext uri="{FF2B5EF4-FFF2-40B4-BE49-F238E27FC236}">
                <a16:creationId xmlns:a16="http://schemas.microsoft.com/office/drawing/2014/main" id="{06EA2C46-FEC0-4838-9EE1-2FF88857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21" y="5507367"/>
            <a:ext cx="1105773" cy="44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andas (software) - Wikipedia">
            <a:extLst>
              <a:ext uri="{FF2B5EF4-FFF2-40B4-BE49-F238E27FC236}">
                <a16:creationId xmlns:a16="http://schemas.microsoft.com/office/drawing/2014/main" id="{AD06C04D-55BC-4028-AF05-509E9395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98" y="5559244"/>
            <a:ext cx="83573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atplotlib: Python plotting — Matplotlib 3.2.1 documentation">
            <a:extLst>
              <a:ext uri="{FF2B5EF4-FFF2-40B4-BE49-F238E27FC236}">
                <a16:creationId xmlns:a16="http://schemas.microsoft.com/office/drawing/2014/main" id="{65AF9D2C-5D14-4333-B661-2AAC25F3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46" y="5619102"/>
            <a:ext cx="913147" cy="2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eaborn Reviews, Pricing, Alternatives | DiscoverSdk">
            <a:extLst>
              <a:ext uri="{FF2B5EF4-FFF2-40B4-BE49-F238E27FC236}">
                <a16:creationId xmlns:a16="http://schemas.microsoft.com/office/drawing/2014/main" id="{75D4B659-F4B3-4047-B4B3-D101323E4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8" b="30105"/>
          <a:stretch/>
        </p:blipFill>
        <p:spPr bwMode="auto">
          <a:xfrm>
            <a:off x="9499072" y="5545741"/>
            <a:ext cx="660933" cy="2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F1C605A-C210-4C97-AE2B-FE4BB2C99164}"/>
              </a:ext>
            </a:extLst>
          </p:cNvPr>
          <p:cNvSpPr>
            <a:spLocks noChangeAspect="1"/>
          </p:cNvSpPr>
          <p:nvPr/>
        </p:nvSpPr>
        <p:spPr>
          <a:xfrm>
            <a:off x="143788" y="3050837"/>
            <a:ext cx="2283440" cy="2275840"/>
          </a:xfrm>
          <a:prstGeom prst="ellipse">
            <a:avLst/>
          </a:prstGeom>
          <a:solidFill>
            <a:srgbClr val="CB9B05"/>
          </a:solidFill>
          <a:ln>
            <a:solidFill>
              <a:srgbClr val="CB9B0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ECF711-CDE6-416C-AE95-6BB8F8CE20FF}"/>
              </a:ext>
            </a:extLst>
          </p:cNvPr>
          <p:cNvGrpSpPr/>
          <p:nvPr/>
        </p:nvGrpSpPr>
        <p:grpSpPr>
          <a:xfrm>
            <a:off x="3373967" y="960676"/>
            <a:ext cx="6438749" cy="1500445"/>
            <a:chOff x="808567" y="511947"/>
            <a:chExt cx="6438749" cy="150044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AA1DF6A-6151-4C58-99E4-8925FEC7E373}"/>
                </a:ext>
              </a:extLst>
            </p:cNvPr>
            <p:cNvGrpSpPr/>
            <p:nvPr/>
          </p:nvGrpSpPr>
          <p:grpSpPr>
            <a:xfrm>
              <a:off x="881990" y="894191"/>
              <a:ext cx="6258092" cy="548131"/>
              <a:chOff x="762291" y="795421"/>
              <a:chExt cx="6258092" cy="54813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83569A4-4539-4FE9-8E20-DED3557C07AB}"/>
                  </a:ext>
                </a:extLst>
              </p:cNvPr>
              <p:cNvSpPr/>
              <p:nvPr/>
            </p:nvSpPr>
            <p:spPr>
              <a:xfrm>
                <a:off x="762291" y="797512"/>
                <a:ext cx="1084599" cy="546040"/>
              </a:xfrm>
              <a:custGeom>
                <a:avLst/>
                <a:gdLst>
                  <a:gd name="connsiteX0" fmla="*/ 281687 w 1084599"/>
                  <a:gd name="connsiteY0" fmla="*/ 0 h 546040"/>
                  <a:gd name="connsiteX1" fmla="*/ 541238 w 1084599"/>
                  <a:gd name="connsiteY1" fmla="*/ 166748 h 546040"/>
                  <a:gd name="connsiteX2" fmla="*/ 544417 w 1084599"/>
                  <a:gd name="connsiteY2" fmla="*/ 182013 h 546040"/>
                  <a:gd name="connsiteX3" fmla="*/ 926616 w 1084599"/>
                  <a:gd name="connsiteY3" fmla="*/ 182013 h 546040"/>
                  <a:gd name="connsiteX4" fmla="*/ 926615 w 1084599"/>
                  <a:gd name="connsiteY4" fmla="*/ 184562 h 546040"/>
                  <a:gd name="connsiteX5" fmla="*/ 1084599 w 1084599"/>
                  <a:gd name="connsiteY5" fmla="*/ 259749 h 546040"/>
                  <a:gd name="connsiteX6" fmla="*/ 926616 w 1084599"/>
                  <a:gd name="connsiteY6" fmla="*/ 360700 h 546040"/>
                  <a:gd name="connsiteX7" fmla="*/ 926615 w 1084599"/>
                  <a:gd name="connsiteY7" fmla="*/ 364026 h 546040"/>
                  <a:gd name="connsiteX8" fmla="*/ 544418 w 1084599"/>
                  <a:gd name="connsiteY8" fmla="*/ 364026 h 546040"/>
                  <a:gd name="connsiteX9" fmla="*/ 541238 w 1084599"/>
                  <a:gd name="connsiteY9" fmla="*/ 379292 h 546040"/>
                  <a:gd name="connsiteX10" fmla="*/ 281687 w 1084599"/>
                  <a:gd name="connsiteY10" fmla="*/ 546040 h 546040"/>
                  <a:gd name="connsiteX11" fmla="*/ 0 w 1084599"/>
                  <a:gd name="connsiteY11" fmla="*/ 273020 h 546040"/>
                  <a:gd name="connsiteX12" fmla="*/ 281687 w 1084599"/>
                  <a:gd name="connsiteY12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4599" h="546040">
                    <a:moveTo>
                      <a:pt x="281687" y="0"/>
                    </a:moveTo>
                    <a:cubicBezTo>
                      <a:pt x="398365" y="0"/>
                      <a:pt x="498475" y="68757"/>
                      <a:pt x="541238" y="166748"/>
                    </a:cubicBezTo>
                    <a:lnTo>
                      <a:pt x="544417" y="182013"/>
                    </a:lnTo>
                    <a:lnTo>
                      <a:pt x="926616" y="182013"/>
                    </a:lnTo>
                    <a:lnTo>
                      <a:pt x="926615" y="184562"/>
                    </a:lnTo>
                    <a:lnTo>
                      <a:pt x="1084599" y="259749"/>
                    </a:lnTo>
                    <a:lnTo>
                      <a:pt x="926616" y="360700"/>
                    </a:lnTo>
                    <a:lnTo>
                      <a:pt x="926615" y="364026"/>
                    </a:lnTo>
                    <a:lnTo>
                      <a:pt x="544418" y="364026"/>
                    </a:lnTo>
                    <a:lnTo>
                      <a:pt x="541238" y="379292"/>
                    </a:lnTo>
                    <a:cubicBezTo>
                      <a:pt x="498475" y="477283"/>
                      <a:pt x="398365" y="546040"/>
                      <a:pt x="281687" y="546040"/>
                    </a:cubicBezTo>
                    <a:cubicBezTo>
                      <a:pt x="126116" y="546040"/>
                      <a:pt x="0" y="423805"/>
                      <a:pt x="0" y="273020"/>
                    </a:cubicBezTo>
                    <a:cubicBezTo>
                      <a:pt x="0" y="122235"/>
                      <a:pt x="126116" y="0"/>
                      <a:pt x="281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A87B7F5-CEA7-4741-9F6C-E2BE71220B2C}"/>
                  </a:ext>
                </a:extLst>
              </p:cNvPr>
              <p:cNvSpPr/>
              <p:nvPr/>
            </p:nvSpPr>
            <p:spPr>
              <a:xfrm>
                <a:off x="1759342" y="797510"/>
                <a:ext cx="1510938" cy="546040"/>
              </a:xfrm>
              <a:custGeom>
                <a:avLst/>
                <a:gdLst>
                  <a:gd name="connsiteX0" fmla="*/ 681446 w 1510938"/>
                  <a:gd name="connsiteY0" fmla="*/ 0 h 546040"/>
                  <a:gd name="connsiteX1" fmla="*/ 940997 w 1510938"/>
                  <a:gd name="connsiteY1" fmla="*/ 166748 h 546040"/>
                  <a:gd name="connsiteX2" fmla="*/ 943741 w 1510938"/>
                  <a:gd name="connsiteY2" fmla="*/ 179925 h 546040"/>
                  <a:gd name="connsiteX3" fmla="*/ 1352955 w 1510938"/>
                  <a:gd name="connsiteY3" fmla="*/ 179925 h 546040"/>
                  <a:gd name="connsiteX4" fmla="*/ 1352954 w 1510938"/>
                  <a:gd name="connsiteY4" fmla="*/ 182474 h 546040"/>
                  <a:gd name="connsiteX5" fmla="*/ 1510938 w 1510938"/>
                  <a:gd name="connsiteY5" fmla="*/ 257661 h 546040"/>
                  <a:gd name="connsiteX6" fmla="*/ 1352955 w 1510938"/>
                  <a:gd name="connsiteY6" fmla="*/ 358612 h 546040"/>
                  <a:gd name="connsiteX7" fmla="*/ 1352955 w 1510938"/>
                  <a:gd name="connsiteY7" fmla="*/ 361938 h 546040"/>
                  <a:gd name="connsiteX8" fmla="*/ 944612 w 1510938"/>
                  <a:gd name="connsiteY8" fmla="*/ 361938 h 546040"/>
                  <a:gd name="connsiteX9" fmla="*/ 940997 w 1510938"/>
                  <a:gd name="connsiteY9" fmla="*/ 379292 h 546040"/>
                  <a:gd name="connsiteX10" fmla="*/ 681446 w 1510938"/>
                  <a:gd name="connsiteY10" fmla="*/ 546040 h 546040"/>
                  <a:gd name="connsiteX11" fmla="*/ 421895 w 1510938"/>
                  <a:gd name="connsiteY11" fmla="*/ 379292 h 546040"/>
                  <a:gd name="connsiteX12" fmla="*/ 418716 w 1510938"/>
                  <a:gd name="connsiteY12" fmla="*/ 364027 h 546040"/>
                  <a:gd name="connsiteX13" fmla="*/ 0 w 1510938"/>
                  <a:gd name="connsiteY13" fmla="*/ 364027 h 546040"/>
                  <a:gd name="connsiteX14" fmla="*/ 0 w 1510938"/>
                  <a:gd name="connsiteY14" fmla="*/ 342481 h 546040"/>
                  <a:gd name="connsiteX15" fmla="*/ 129470 w 1510938"/>
                  <a:gd name="connsiteY15" fmla="*/ 259750 h 546040"/>
                  <a:gd name="connsiteX16" fmla="*/ 0 w 1510938"/>
                  <a:gd name="connsiteY16" fmla="*/ 198134 h 546040"/>
                  <a:gd name="connsiteX17" fmla="*/ 0 w 1510938"/>
                  <a:gd name="connsiteY17" fmla="*/ 182014 h 546040"/>
                  <a:gd name="connsiteX18" fmla="*/ 418716 w 1510938"/>
                  <a:gd name="connsiteY18" fmla="*/ 182014 h 546040"/>
                  <a:gd name="connsiteX19" fmla="*/ 421895 w 1510938"/>
                  <a:gd name="connsiteY19" fmla="*/ 166748 h 546040"/>
                  <a:gd name="connsiteX20" fmla="*/ 681446 w 151093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093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3741" y="179925"/>
                    </a:lnTo>
                    <a:lnTo>
                      <a:pt x="1352955" y="179925"/>
                    </a:lnTo>
                    <a:lnTo>
                      <a:pt x="1352954" y="182474"/>
                    </a:lnTo>
                    <a:lnTo>
                      <a:pt x="1510938" y="257661"/>
                    </a:lnTo>
                    <a:lnTo>
                      <a:pt x="1352955" y="358612"/>
                    </a:lnTo>
                    <a:lnTo>
                      <a:pt x="1352955" y="361938"/>
                    </a:lnTo>
                    <a:lnTo>
                      <a:pt x="944612" y="361938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5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5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40B3D8-C247-4982-8AF0-026869B62DC5}"/>
                  </a:ext>
                </a:extLst>
              </p:cNvPr>
              <p:cNvSpPr/>
              <p:nvPr/>
            </p:nvSpPr>
            <p:spPr>
              <a:xfrm>
                <a:off x="3182732" y="795421"/>
                <a:ext cx="1518458" cy="546040"/>
              </a:xfrm>
              <a:custGeom>
                <a:avLst/>
                <a:gdLst>
                  <a:gd name="connsiteX0" fmla="*/ 681446 w 1518458"/>
                  <a:gd name="connsiteY0" fmla="*/ 0 h 546040"/>
                  <a:gd name="connsiteX1" fmla="*/ 940997 w 1518458"/>
                  <a:gd name="connsiteY1" fmla="*/ 166748 h 546040"/>
                  <a:gd name="connsiteX2" fmla="*/ 944177 w 1518458"/>
                  <a:gd name="connsiteY2" fmla="*/ 182014 h 546040"/>
                  <a:gd name="connsiteX3" fmla="*/ 1360475 w 1518458"/>
                  <a:gd name="connsiteY3" fmla="*/ 182014 h 546040"/>
                  <a:gd name="connsiteX4" fmla="*/ 1360474 w 1518458"/>
                  <a:gd name="connsiteY4" fmla="*/ 184563 h 546040"/>
                  <a:gd name="connsiteX5" fmla="*/ 1518458 w 1518458"/>
                  <a:gd name="connsiteY5" fmla="*/ 259750 h 546040"/>
                  <a:gd name="connsiteX6" fmla="*/ 1360475 w 1518458"/>
                  <a:gd name="connsiteY6" fmla="*/ 360701 h 546040"/>
                  <a:gd name="connsiteX7" fmla="*/ 1360475 w 1518458"/>
                  <a:gd name="connsiteY7" fmla="*/ 364027 h 546040"/>
                  <a:gd name="connsiteX8" fmla="*/ 944176 w 1518458"/>
                  <a:gd name="connsiteY8" fmla="*/ 364027 h 546040"/>
                  <a:gd name="connsiteX9" fmla="*/ 940997 w 1518458"/>
                  <a:gd name="connsiteY9" fmla="*/ 379292 h 546040"/>
                  <a:gd name="connsiteX10" fmla="*/ 681446 w 1518458"/>
                  <a:gd name="connsiteY10" fmla="*/ 546040 h 546040"/>
                  <a:gd name="connsiteX11" fmla="*/ 421896 w 1518458"/>
                  <a:gd name="connsiteY11" fmla="*/ 379292 h 546040"/>
                  <a:gd name="connsiteX12" fmla="*/ 418716 w 1518458"/>
                  <a:gd name="connsiteY12" fmla="*/ 364027 h 546040"/>
                  <a:gd name="connsiteX13" fmla="*/ 0 w 1518458"/>
                  <a:gd name="connsiteY13" fmla="*/ 364027 h 546040"/>
                  <a:gd name="connsiteX14" fmla="*/ 0 w 1518458"/>
                  <a:gd name="connsiteY14" fmla="*/ 342481 h 546040"/>
                  <a:gd name="connsiteX15" fmla="*/ 129470 w 1518458"/>
                  <a:gd name="connsiteY15" fmla="*/ 259750 h 546040"/>
                  <a:gd name="connsiteX16" fmla="*/ 0 w 1518458"/>
                  <a:gd name="connsiteY16" fmla="*/ 198134 h 546040"/>
                  <a:gd name="connsiteX17" fmla="*/ 0 w 1518458"/>
                  <a:gd name="connsiteY17" fmla="*/ 182014 h 546040"/>
                  <a:gd name="connsiteX18" fmla="*/ 418716 w 1518458"/>
                  <a:gd name="connsiteY18" fmla="*/ 182014 h 546040"/>
                  <a:gd name="connsiteX19" fmla="*/ 421896 w 1518458"/>
                  <a:gd name="connsiteY19" fmla="*/ 166748 h 546040"/>
                  <a:gd name="connsiteX20" fmla="*/ 681446 w 151845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845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4177" y="182014"/>
                    </a:lnTo>
                    <a:lnTo>
                      <a:pt x="1360475" y="182014"/>
                    </a:lnTo>
                    <a:lnTo>
                      <a:pt x="1360474" y="184563"/>
                    </a:lnTo>
                    <a:lnTo>
                      <a:pt x="1518458" y="259750"/>
                    </a:lnTo>
                    <a:lnTo>
                      <a:pt x="1360475" y="360701"/>
                    </a:lnTo>
                    <a:lnTo>
                      <a:pt x="1360475" y="364027"/>
                    </a:lnTo>
                    <a:lnTo>
                      <a:pt x="944176" y="364027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6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6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F530D4D-EA43-424B-9F04-D07B40DC860F}"/>
                  </a:ext>
                </a:extLst>
              </p:cNvPr>
              <p:cNvSpPr/>
              <p:nvPr/>
            </p:nvSpPr>
            <p:spPr>
              <a:xfrm>
                <a:off x="6053017" y="795422"/>
                <a:ext cx="967366" cy="546040"/>
              </a:xfrm>
              <a:custGeom>
                <a:avLst/>
                <a:gdLst>
                  <a:gd name="connsiteX0" fmla="*/ 685679 w 967366"/>
                  <a:gd name="connsiteY0" fmla="*/ 0 h 546040"/>
                  <a:gd name="connsiteX1" fmla="*/ 967366 w 967366"/>
                  <a:gd name="connsiteY1" fmla="*/ 273020 h 546040"/>
                  <a:gd name="connsiteX2" fmla="*/ 685679 w 967366"/>
                  <a:gd name="connsiteY2" fmla="*/ 546040 h 546040"/>
                  <a:gd name="connsiteX3" fmla="*/ 426129 w 967366"/>
                  <a:gd name="connsiteY3" fmla="*/ 379292 h 546040"/>
                  <a:gd name="connsiteX4" fmla="*/ 422949 w 967366"/>
                  <a:gd name="connsiteY4" fmla="*/ 364027 h 546040"/>
                  <a:gd name="connsiteX5" fmla="*/ 0 w 967366"/>
                  <a:gd name="connsiteY5" fmla="*/ 364027 h 546040"/>
                  <a:gd name="connsiteX6" fmla="*/ 0 w 967366"/>
                  <a:gd name="connsiteY6" fmla="*/ 342481 h 546040"/>
                  <a:gd name="connsiteX7" fmla="*/ 129470 w 967366"/>
                  <a:gd name="connsiteY7" fmla="*/ 259750 h 546040"/>
                  <a:gd name="connsiteX8" fmla="*/ 0 w 967366"/>
                  <a:gd name="connsiteY8" fmla="*/ 198134 h 546040"/>
                  <a:gd name="connsiteX9" fmla="*/ 0 w 967366"/>
                  <a:gd name="connsiteY9" fmla="*/ 182014 h 546040"/>
                  <a:gd name="connsiteX10" fmla="*/ 422949 w 967366"/>
                  <a:gd name="connsiteY10" fmla="*/ 182014 h 546040"/>
                  <a:gd name="connsiteX11" fmla="*/ 426129 w 967366"/>
                  <a:gd name="connsiteY11" fmla="*/ 166748 h 546040"/>
                  <a:gd name="connsiteX12" fmla="*/ 685679 w 967366"/>
                  <a:gd name="connsiteY12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67366" h="546040">
                    <a:moveTo>
                      <a:pt x="685679" y="0"/>
                    </a:moveTo>
                    <a:cubicBezTo>
                      <a:pt x="841250" y="0"/>
                      <a:pt x="967366" y="122235"/>
                      <a:pt x="967366" y="273020"/>
                    </a:cubicBezTo>
                    <a:cubicBezTo>
                      <a:pt x="967366" y="423805"/>
                      <a:pt x="841250" y="546040"/>
                      <a:pt x="685679" y="546040"/>
                    </a:cubicBezTo>
                    <a:cubicBezTo>
                      <a:pt x="569001" y="546040"/>
                      <a:pt x="468891" y="477283"/>
                      <a:pt x="426129" y="379292"/>
                    </a:cubicBezTo>
                    <a:lnTo>
                      <a:pt x="422949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22949" y="182014"/>
                    </a:lnTo>
                    <a:lnTo>
                      <a:pt x="426129" y="166748"/>
                    </a:lnTo>
                    <a:cubicBezTo>
                      <a:pt x="468891" y="68757"/>
                      <a:pt x="569001" y="0"/>
                      <a:pt x="68567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F716662-63AC-46FC-812E-715C5C7261EB}"/>
                  </a:ext>
                </a:extLst>
              </p:cNvPr>
              <p:cNvSpPr/>
              <p:nvPr/>
            </p:nvSpPr>
            <p:spPr>
              <a:xfrm>
                <a:off x="4617468" y="795421"/>
                <a:ext cx="1518458" cy="546040"/>
              </a:xfrm>
              <a:custGeom>
                <a:avLst/>
                <a:gdLst>
                  <a:gd name="connsiteX0" fmla="*/ 681446 w 1518458"/>
                  <a:gd name="connsiteY0" fmla="*/ 0 h 546040"/>
                  <a:gd name="connsiteX1" fmla="*/ 940997 w 1518458"/>
                  <a:gd name="connsiteY1" fmla="*/ 166748 h 546040"/>
                  <a:gd name="connsiteX2" fmla="*/ 944177 w 1518458"/>
                  <a:gd name="connsiteY2" fmla="*/ 182014 h 546040"/>
                  <a:gd name="connsiteX3" fmla="*/ 1360475 w 1518458"/>
                  <a:gd name="connsiteY3" fmla="*/ 182014 h 546040"/>
                  <a:gd name="connsiteX4" fmla="*/ 1360474 w 1518458"/>
                  <a:gd name="connsiteY4" fmla="*/ 184563 h 546040"/>
                  <a:gd name="connsiteX5" fmla="*/ 1518458 w 1518458"/>
                  <a:gd name="connsiteY5" fmla="*/ 259750 h 546040"/>
                  <a:gd name="connsiteX6" fmla="*/ 1360475 w 1518458"/>
                  <a:gd name="connsiteY6" fmla="*/ 360701 h 546040"/>
                  <a:gd name="connsiteX7" fmla="*/ 1360475 w 1518458"/>
                  <a:gd name="connsiteY7" fmla="*/ 364027 h 546040"/>
                  <a:gd name="connsiteX8" fmla="*/ 944176 w 1518458"/>
                  <a:gd name="connsiteY8" fmla="*/ 364027 h 546040"/>
                  <a:gd name="connsiteX9" fmla="*/ 940997 w 1518458"/>
                  <a:gd name="connsiteY9" fmla="*/ 379292 h 546040"/>
                  <a:gd name="connsiteX10" fmla="*/ 681446 w 1518458"/>
                  <a:gd name="connsiteY10" fmla="*/ 546040 h 546040"/>
                  <a:gd name="connsiteX11" fmla="*/ 421896 w 1518458"/>
                  <a:gd name="connsiteY11" fmla="*/ 379292 h 546040"/>
                  <a:gd name="connsiteX12" fmla="*/ 418716 w 1518458"/>
                  <a:gd name="connsiteY12" fmla="*/ 364027 h 546040"/>
                  <a:gd name="connsiteX13" fmla="*/ 0 w 1518458"/>
                  <a:gd name="connsiteY13" fmla="*/ 364027 h 546040"/>
                  <a:gd name="connsiteX14" fmla="*/ 0 w 1518458"/>
                  <a:gd name="connsiteY14" fmla="*/ 342481 h 546040"/>
                  <a:gd name="connsiteX15" fmla="*/ 129470 w 1518458"/>
                  <a:gd name="connsiteY15" fmla="*/ 259750 h 546040"/>
                  <a:gd name="connsiteX16" fmla="*/ 0 w 1518458"/>
                  <a:gd name="connsiteY16" fmla="*/ 198134 h 546040"/>
                  <a:gd name="connsiteX17" fmla="*/ 0 w 1518458"/>
                  <a:gd name="connsiteY17" fmla="*/ 182014 h 546040"/>
                  <a:gd name="connsiteX18" fmla="*/ 418716 w 1518458"/>
                  <a:gd name="connsiteY18" fmla="*/ 182014 h 546040"/>
                  <a:gd name="connsiteX19" fmla="*/ 421896 w 1518458"/>
                  <a:gd name="connsiteY19" fmla="*/ 166748 h 546040"/>
                  <a:gd name="connsiteX20" fmla="*/ 681446 w 1518458"/>
                  <a:gd name="connsiteY20" fmla="*/ 0 h 546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8458" h="546040">
                    <a:moveTo>
                      <a:pt x="681446" y="0"/>
                    </a:moveTo>
                    <a:cubicBezTo>
                      <a:pt x="798124" y="0"/>
                      <a:pt x="898234" y="68757"/>
                      <a:pt x="940997" y="166748"/>
                    </a:cubicBezTo>
                    <a:lnTo>
                      <a:pt x="944177" y="182014"/>
                    </a:lnTo>
                    <a:lnTo>
                      <a:pt x="1360475" y="182014"/>
                    </a:lnTo>
                    <a:lnTo>
                      <a:pt x="1360474" y="184563"/>
                    </a:lnTo>
                    <a:lnTo>
                      <a:pt x="1518458" y="259750"/>
                    </a:lnTo>
                    <a:lnTo>
                      <a:pt x="1360475" y="360701"/>
                    </a:lnTo>
                    <a:lnTo>
                      <a:pt x="1360475" y="364027"/>
                    </a:lnTo>
                    <a:lnTo>
                      <a:pt x="944176" y="364027"/>
                    </a:lnTo>
                    <a:lnTo>
                      <a:pt x="940997" y="379292"/>
                    </a:lnTo>
                    <a:cubicBezTo>
                      <a:pt x="898234" y="477283"/>
                      <a:pt x="798124" y="546040"/>
                      <a:pt x="681446" y="546040"/>
                    </a:cubicBezTo>
                    <a:cubicBezTo>
                      <a:pt x="564768" y="546040"/>
                      <a:pt x="464658" y="477283"/>
                      <a:pt x="421896" y="379292"/>
                    </a:cubicBezTo>
                    <a:lnTo>
                      <a:pt x="418716" y="364027"/>
                    </a:lnTo>
                    <a:lnTo>
                      <a:pt x="0" y="364027"/>
                    </a:lnTo>
                    <a:lnTo>
                      <a:pt x="0" y="342481"/>
                    </a:lnTo>
                    <a:lnTo>
                      <a:pt x="129470" y="259750"/>
                    </a:lnTo>
                    <a:lnTo>
                      <a:pt x="0" y="198134"/>
                    </a:lnTo>
                    <a:lnTo>
                      <a:pt x="0" y="182014"/>
                    </a:lnTo>
                    <a:lnTo>
                      <a:pt x="418716" y="182014"/>
                    </a:lnTo>
                    <a:lnTo>
                      <a:pt x="421896" y="166748"/>
                    </a:lnTo>
                    <a:cubicBezTo>
                      <a:pt x="464658" y="68757"/>
                      <a:pt x="564768" y="0"/>
                      <a:pt x="681446" y="0"/>
                    </a:cubicBezTo>
                    <a:close/>
                  </a:path>
                </a:pathLst>
              </a:custGeom>
              <a:solidFill>
                <a:srgbClr val="7937AB"/>
              </a:solidFill>
              <a:ln>
                <a:solidFill>
                  <a:srgbClr val="793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8A9CCB-0E1E-4F1C-9010-DA63A3DF3FEE}"/>
                </a:ext>
              </a:extLst>
            </p:cNvPr>
            <p:cNvSpPr txBox="1"/>
            <p:nvPr/>
          </p:nvSpPr>
          <p:spPr>
            <a:xfrm>
              <a:off x="808567" y="1443005"/>
              <a:ext cx="53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C42E77-33B0-4C7F-9A4C-AF3203286983}"/>
                </a:ext>
              </a:extLst>
            </p:cNvPr>
            <p:cNvSpPr txBox="1"/>
            <p:nvPr/>
          </p:nvSpPr>
          <p:spPr>
            <a:xfrm>
              <a:off x="1852911" y="1405802"/>
              <a:ext cx="13879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Log transformed</a:t>
              </a:r>
            </a:p>
            <a:p>
              <a:r>
                <a:rPr lang="en-GB" sz="1400" i="1" dirty="0">
                  <a:latin typeface="ARno pro"/>
                </a:rPr>
                <a:t>target variable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F446C-3766-427D-94BE-02E9EE368F54}"/>
                </a:ext>
              </a:extLst>
            </p:cNvPr>
            <p:cNvSpPr txBox="1"/>
            <p:nvPr/>
          </p:nvSpPr>
          <p:spPr>
            <a:xfrm>
              <a:off x="1505716" y="727390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ARno pro"/>
                </a:rPr>
                <a:t>log1p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134CBD-CB00-4F39-A4CA-312E2E9A7F37}"/>
                </a:ext>
              </a:extLst>
            </p:cNvPr>
            <p:cNvSpPr txBox="1"/>
            <p:nvPr/>
          </p:nvSpPr>
          <p:spPr>
            <a:xfrm>
              <a:off x="3494478" y="1440231"/>
              <a:ext cx="1082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 &amp; Test </a:t>
              </a:r>
            </a:p>
            <a:p>
              <a:pPr algn="ctr"/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8B7832-195A-4105-AC69-AAE702D52811}"/>
                </a:ext>
              </a:extLst>
            </p:cNvPr>
            <p:cNvSpPr txBox="1"/>
            <p:nvPr/>
          </p:nvSpPr>
          <p:spPr>
            <a:xfrm>
              <a:off x="2887713" y="511947"/>
              <a:ext cx="902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train-test </a:t>
              </a:r>
            </a:p>
            <a:p>
              <a:pPr algn="ctr"/>
              <a:r>
                <a:rPr lang="en-GB" sz="1400" i="1" dirty="0">
                  <a:latin typeface="ARno pro"/>
                </a:rPr>
                <a:t>split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252317-587C-4267-BCC1-E595EB1F90BE}"/>
                </a:ext>
              </a:extLst>
            </p:cNvPr>
            <p:cNvSpPr txBox="1"/>
            <p:nvPr/>
          </p:nvSpPr>
          <p:spPr>
            <a:xfrm>
              <a:off x="5112695" y="1430440"/>
              <a:ext cx="653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Scaled</a:t>
              </a:r>
            </a:p>
            <a:p>
              <a:pPr algn="ctr"/>
              <a:r>
                <a:rPr lang="en-GB" sz="1400" i="1" dirty="0">
                  <a:latin typeface="ARno pro"/>
                </a:rPr>
                <a:t>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879E84-0517-4419-9AFD-356D60356172}"/>
                </a:ext>
              </a:extLst>
            </p:cNvPr>
            <p:cNvSpPr txBox="1"/>
            <p:nvPr/>
          </p:nvSpPr>
          <p:spPr>
            <a:xfrm>
              <a:off x="4105601" y="664646"/>
              <a:ext cx="1235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 err="1">
                  <a:latin typeface="ARno pro"/>
                </a:rPr>
                <a:t>MinMaxScaler</a:t>
              </a:r>
              <a:endParaRPr lang="en-GB" sz="1400" i="1" dirty="0">
                <a:latin typeface="ARno pro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98153F-49C8-4EC5-8263-8E697D3451FB}"/>
                </a:ext>
              </a:extLst>
            </p:cNvPr>
            <p:cNvSpPr txBox="1"/>
            <p:nvPr/>
          </p:nvSpPr>
          <p:spPr>
            <a:xfrm>
              <a:off x="5780791" y="511947"/>
              <a:ext cx="774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Model</a:t>
              </a:r>
            </a:p>
            <a:p>
              <a:pPr algn="ctr"/>
              <a:r>
                <a:rPr lang="en-GB" sz="1400" i="1" dirty="0">
                  <a:latin typeface="ARno pro"/>
                </a:rPr>
                <a:t>building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28D83-EB20-48D1-B0CC-1B181A2BEE30}"/>
                </a:ext>
              </a:extLst>
            </p:cNvPr>
            <p:cNvSpPr txBox="1"/>
            <p:nvPr/>
          </p:nvSpPr>
          <p:spPr>
            <a:xfrm>
              <a:off x="6516602" y="1489172"/>
              <a:ext cx="730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i="1" dirty="0">
                  <a:latin typeface="ARno pro"/>
                </a:rPr>
                <a:t>Trained</a:t>
              </a:r>
            </a:p>
            <a:p>
              <a:pPr algn="ctr"/>
              <a:r>
                <a:rPr lang="en-GB" sz="1400" i="1" dirty="0">
                  <a:latin typeface="ARno pro"/>
                </a:rPr>
                <a:t>model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4A334F7-ED2D-4E63-96CE-82F47F3C158A}"/>
              </a:ext>
            </a:extLst>
          </p:cNvPr>
          <p:cNvSpPr/>
          <p:nvPr/>
        </p:nvSpPr>
        <p:spPr>
          <a:xfrm>
            <a:off x="1092904" y="806471"/>
            <a:ext cx="1993123" cy="48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6D7FB8-55F6-4464-B10B-A6A9C0268E38}"/>
              </a:ext>
            </a:extLst>
          </p:cNvPr>
          <p:cNvSpPr txBox="1"/>
          <p:nvPr/>
        </p:nvSpPr>
        <p:spPr>
          <a:xfrm>
            <a:off x="1174937" y="849820"/>
            <a:ext cx="1886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no pro"/>
              </a:rPr>
              <a:t>Project Pipeline: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3A6E57-85DF-459B-9AFA-AB220BA11045}"/>
              </a:ext>
            </a:extLst>
          </p:cNvPr>
          <p:cNvSpPr txBox="1"/>
          <p:nvPr/>
        </p:nvSpPr>
        <p:spPr>
          <a:xfrm>
            <a:off x="3556000" y="73347"/>
            <a:ext cx="421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no pro"/>
              </a:rPr>
              <a:t>Identifying Drivers of Sales (EQ)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EE20F1A-4CC4-4CCE-9B76-78ECE995886A}"/>
              </a:ext>
            </a:extLst>
          </p:cNvPr>
          <p:cNvSpPr/>
          <p:nvPr/>
        </p:nvSpPr>
        <p:spPr>
          <a:xfrm>
            <a:off x="1298529" y="2635132"/>
            <a:ext cx="3421941" cy="3185701"/>
          </a:xfrm>
          <a:custGeom>
            <a:avLst/>
            <a:gdLst>
              <a:gd name="connsiteX0" fmla="*/ 0 w 3421941"/>
              <a:gd name="connsiteY0" fmla="*/ 0 h 3185701"/>
              <a:gd name="connsiteX1" fmla="*/ 158702 w 3421941"/>
              <a:gd name="connsiteY1" fmla="*/ 7987 h 3185701"/>
              <a:gd name="connsiteX2" fmla="*/ 1077084 w 3421941"/>
              <a:gd name="connsiteY2" fmla="*/ 420067 h 3185701"/>
              <a:gd name="connsiteX3" fmla="*/ 1085927 w 3421941"/>
              <a:gd name="connsiteY3" fmla="*/ 428932 h 3185701"/>
              <a:gd name="connsiteX4" fmla="*/ 2967022 w 3421941"/>
              <a:gd name="connsiteY4" fmla="*/ 428932 h 3185701"/>
              <a:gd name="connsiteX5" fmla="*/ 3007124 w 3421941"/>
              <a:gd name="connsiteY5" fmla="*/ 372081 h 3185701"/>
              <a:gd name="connsiteX6" fmla="*/ 3168408 w 3421941"/>
              <a:gd name="connsiteY6" fmla="*/ 308225 h 3185701"/>
              <a:gd name="connsiteX7" fmla="*/ 3396499 w 3421941"/>
              <a:gd name="connsiteY7" fmla="*/ 526242 h 3185701"/>
              <a:gd name="connsiteX8" fmla="*/ 3168408 w 3421941"/>
              <a:gd name="connsiteY8" fmla="*/ 744259 h 3185701"/>
              <a:gd name="connsiteX9" fmla="*/ 2958242 w 3421941"/>
              <a:gd name="connsiteY9" fmla="*/ 611104 h 3185701"/>
              <a:gd name="connsiteX10" fmla="*/ 2958212 w 3421941"/>
              <a:gd name="connsiteY10" fmla="*/ 610965 h 3185701"/>
              <a:gd name="connsiteX11" fmla="*/ 1252811 w 3421941"/>
              <a:gd name="connsiteY11" fmla="*/ 610965 h 3185701"/>
              <a:gd name="connsiteX12" fmla="*/ 1270359 w 3421941"/>
              <a:gd name="connsiteY12" fmla="*/ 632031 h 3185701"/>
              <a:gd name="connsiteX13" fmla="*/ 1588113 w 3421941"/>
              <a:gd name="connsiteY13" fmla="*/ 1458912 h 3185701"/>
              <a:gd name="connsiteX14" fmla="*/ 1592051 w 3421941"/>
              <a:gd name="connsiteY14" fmla="*/ 1553625 h 3185701"/>
              <a:gd name="connsiteX15" fmla="*/ 2955500 w 3421941"/>
              <a:gd name="connsiteY15" fmla="*/ 1553625 h 3185701"/>
              <a:gd name="connsiteX16" fmla="*/ 2958242 w 3421941"/>
              <a:gd name="connsiteY16" fmla="*/ 1540644 h 3185701"/>
              <a:gd name="connsiteX17" fmla="*/ 3168408 w 3421941"/>
              <a:gd name="connsiteY17" fmla="*/ 1407489 h 3185701"/>
              <a:gd name="connsiteX18" fmla="*/ 3396499 w 3421941"/>
              <a:gd name="connsiteY18" fmla="*/ 1625506 h 3185701"/>
              <a:gd name="connsiteX19" fmla="*/ 3168408 w 3421941"/>
              <a:gd name="connsiteY19" fmla="*/ 1843523 h 3185701"/>
              <a:gd name="connsiteX20" fmla="*/ 3007124 w 3421941"/>
              <a:gd name="connsiteY20" fmla="*/ 1779667 h 3185701"/>
              <a:gd name="connsiteX21" fmla="*/ 2976081 w 3421941"/>
              <a:gd name="connsiteY21" fmla="*/ 1735658 h 3185701"/>
              <a:gd name="connsiteX22" fmla="*/ 1586898 w 3421941"/>
              <a:gd name="connsiteY22" fmla="*/ 1735658 h 3185701"/>
              <a:gd name="connsiteX23" fmla="*/ 1586421 w 3421941"/>
              <a:gd name="connsiteY23" fmla="*/ 1745684 h 3185701"/>
              <a:gd name="connsiteX24" fmla="*/ 1302257 w 3421941"/>
              <a:gd name="connsiteY24" fmla="*/ 2510183 h 3185701"/>
              <a:gd name="connsiteX25" fmla="*/ 1256519 w 3421941"/>
              <a:gd name="connsiteY25" fmla="*/ 2569346 h 3185701"/>
              <a:gd name="connsiteX26" fmla="*/ 2983255 w 3421941"/>
              <a:gd name="connsiteY26" fmla="*/ 2569346 h 3185701"/>
              <a:gd name="connsiteX27" fmla="*/ 2983684 w 3421941"/>
              <a:gd name="connsiteY27" fmla="*/ 2568027 h 3185701"/>
              <a:gd name="connsiteX28" fmla="*/ 3193850 w 3421941"/>
              <a:gd name="connsiteY28" fmla="*/ 2434872 h 3185701"/>
              <a:gd name="connsiteX29" fmla="*/ 3421941 w 3421941"/>
              <a:gd name="connsiteY29" fmla="*/ 2652889 h 3185701"/>
              <a:gd name="connsiteX30" fmla="*/ 3193850 w 3421941"/>
              <a:gd name="connsiteY30" fmla="*/ 2870906 h 3185701"/>
              <a:gd name="connsiteX31" fmla="*/ 3032566 w 3421941"/>
              <a:gd name="connsiteY31" fmla="*/ 2807050 h 3185701"/>
              <a:gd name="connsiteX32" fmla="*/ 2993297 w 3421941"/>
              <a:gd name="connsiteY32" fmla="*/ 2751379 h 3185701"/>
              <a:gd name="connsiteX33" fmla="*/ 1090474 w 3421941"/>
              <a:gd name="connsiteY33" fmla="*/ 2751379 h 3185701"/>
              <a:gd name="connsiteX34" fmla="*/ 1029938 w 3421941"/>
              <a:gd name="connsiteY34" fmla="*/ 2807189 h 3185701"/>
              <a:gd name="connsiteX35" fmla="*/ 158702 w 3421941"/>
              <a:gd name="connsiteY35" fmla="*/ 3177714 h 3185701"/>
              <a:gd name="connsiteX36" fmla="*/ 0 w 3421941"/>
              <a:gd name="connsiteY36" fmla="*/ 3185701 h 3185701"/>
              <a:gd name="connsiteX37" fmla="*/ 0 w 3421941"/>
              <a:gd name="connsiteY37" fmla="*/ 2915198 h 3185701"/>
              <a:gd name="connsiteX38" fmla="*/ 127146 w 3421941"/>
              <a:gd name="connsiteY38" fmla="*/ 2908828 h 3185701"/>
              <a:gd name="connsiteX39" fmla="*/ 1328533 w 3421941"/>
              <a:gd name="connsiteY39" fmla="*/ 1588109 h 3185701"/>
              <a:gd name="connsiteX40" fmla="*/ 127146 w 3421941"/>
              <a:gd name="connsiteY40" fmla="*/ 267389 h 3185701"/>
              <a:gd name="connsiteX41" fmla="*/ 0 w 3421941"/>
              <a:gd name="connsiteY41" fmla="*/ 261021 h 318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421941" h="3185701">
                <a:moveTo>
                  <a:pt x="0" y="0"/>
                </a:moveTo>
                <a:lnTo>
                  <a:pt x="158702" y="7987"/>
                </a:lnTo>
                <a:cubicBezTo>
                  <a:pt x="511330" y="43679"/>
                  <a:pt x="830073" y="193612"/>
                  <a:pt x="1077084" y="420067"/>
                </a:cubicBezTo>
                <a:lnTo>
                  <a:pt x="1085927" y="428932"/>
                </a:lnTo>
                <a:lnTo>
                  <a:pt x="2967022" y="428932"/>
                </a:lnTo>
                <a:lnTo>
                  <a:pt x="3007124" y="372081"/>
                </a:lnTo>
                <a:cubicBezTo>
                  <a:pt x="3048400" y="332628"/>
                  <a:pt x="3105423" y="308225"/>
                  <a:pt x="3168408" y="308225"/>
                </a:cubicBezTo>
                <a:cubicBezTo>
                  <a:pt x="3294379" y="308225"/>
                  <a:pt x="3396499" y="405835"/>
                  <a:pt x="3396499" y="526242"/>
                </a:cubicBezTo>
                <a:cubicBezTo>
                  <a:pt x="3396499" y="646649"/>
                  <a:pt x="3294379" y="744259"/>
                  <a:pt x="3168408" y="744259"/>
                </a:cubicBezTo>
                <a:cubicBezTo>
                  <a:pt x="3073930" y="744259"/>
                  <a:pt x="2992868" y="689354"/>
                  <a:pt x="2958242" y="611104"/>
                </a:cubicBezTo>
                <a:lnTo>
                  <a:pt x="2958212" y="610965"/>
                </a:lnTo>
                <a:lnTo>
                  <a:pt x="1252811" y="610965"/>
                </a:lnTo>
                <a:lnTo>
                  <a:pt x="1270359" y="632031"/>
                </a:lnTo>
                <a:cubicBezTo>
                  <a:pt x="1447926" y="865745"/>
                  <a:pt x="1562295" y="1149795"/>
                  <a:pt x="1588113" y="1458912"/>
                </a:cubicBezTo>
                <a:lnTo>
                  <a:pt x="1592051" y="1553625"/>
                </a:lnTo>
                <a:lnTo>
                  <a:pt x="2955500" y="1553625"/>
                </a:lnTo>
                <a:lnTo>
                  <a:pt x="2958242" y="1540644"/>
                </a:lnTo>
                <a:cubicBezTo>
                  <a:pt x="2992868" y="1462395"/>
                  <a:pt x="3073930" y="1407489"/>
                  <a:pt x="3168408" y="1407489"/>
                </a:cubicBezTo>
                <a:cubicBezTo>
                  <a:pt x="3294379" y="1407489"/>
                  <a:pt x="3396499" y="1505099"/>
                  <a:pt x="3396499" y="1625506"/>
                </a:cubicBezTo>
                <a:cubicBezTo>
                  <a:pt x="3396499" y="1745913"/>
                  <a:pt x="3294379" y="1843523"/>
                  <a:pt x="3168408" y="1843523"/>
                </a:cubicBezTo>
                <a:cubicBezTo>
                  <a:pt x="3105423" y="1843523"/>
                  <a:pt x="3048400" y="1819121"/>
                  <a:pt x="3007124" y="1779667"/>
                </a:cubicBezTo>
                <a:lnTo>
                  <a:pt x="2976081" y="1735658"/>
                </a:lnTo>
                <a:lnTo>
                  <a:pt x="1586898" y="1735658"/>
                </a:lnTo>
                <a:lnTo>
                  <a:pt x="1586421" y="1745684"/>
                </a:lnTo>
                <a:cubicBezTo>
                  <a:pt x="1559402" y="2028617"/>
                  <a:pt x="1458134" y="2289974"/>
                  <a:pt x="1302257" y="2510183"/>
                </a:cubicBezTo>
                <a:lnTo>
                  <a:pt x="1256519" y="2569346"/>
                </a:lnTo>
                <a:lnTo>
                  <a:pt x="2983255" y="2569346"/>
                </a:lnTo>
                <a:lnTo>
                  <a:pt x="2983684" y="2568027"/>
                </a:lnTo>
                <a:cubicBezTo>
                  <a:pt x="3018310" y="2489778"/>
                  <a:pt x="3099372" y="2434872"/>
                  <a:pt x="3193850" y="2434872"/>
                </a:cubicBezTo>
                <a:cubicBezTo>
                  <a:pt x="3319821" y="2434872"/>
                  <a:pt x="3421941" y="2532482"/>
                  <a:pt x="3421941" y="2652889"/>
                </a:cubicBezTo>
                <a:cubicBezTo>
                  <a:pt x="3421941" y="2773296"/>
                  <a:pt x="3319821" y="2870906"/>
                  <a:pt x="3193850" y="2870906"/>
                </a:cubicBezTo>
                <a:cubicBezTo>
                  <a:pt x="3130865" y="2870906"/>
                  <a:pt x="3073842" y="2846504"/>
                  <a:pt x="3032566" y="2807050"/>
                </a:cubicBezTo>
                <a:lnTo>
                  <a:pt x="2993297" y="2751379"/>
                </a:lnTo>
                <a:lnTo>
                  <a:pt x="1090474" y="2751379"/>
                </a:lnTo>
                <a:lnTo>
                  <a:pt x="1029938" y="2807189"/>
                </a:lnTo>
                <a:cubicBezTo>
                  <a:pt x="790097" y="3010384"/>
                  <a:pt x="489291" y="3144253"/>
                  <a:pt x="158702" y="3177714"/>
                </a:cubicBezTo>
                <a:lnTo>
                  <a:pt x="0" y="3185701"/>
                </a:lnTo>
                <a:lnTo>
                  <a:pt x="0" y="2915198"/>
                </a:lnTo>
                <a:lnTo>
                  <a:pt x="127146" y="2908828"/>
                </a:lnTo>
                <a:cubicBezTo>
                  <a:pt x="801947" y="2840844"/>
                  <a:pt x="1328533" y="2275483"/>
                  <a:pt x="1328533" y="1588109"/>
                </a:cubicBezTo>
                <a:cubicBezTo>
                  <a:pt x="1328533" y="900735"/>
                  <a:pt x="801947" y="335375"/>
                  <a:pt x="127146" y="267389"/>
                </a:cubicBezTo>
                <a:lnTo>
                  <a:pt x="0" y="26102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rgbClr val="7C7C7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0DE04-532C-4D5F-BDAD-82F26FB12D99}"/>
              </a:ext>
            </a:extLst>
          </p:cNvPr>
          <p:cNvSpPr txBox="1"/>
          <p:nvPr/>
        </p:nvSpPr>
        <p:spPr>
          <a:xfrm>
            <a:off x="3046417" y="3807122"/>
            <a:ext cx="111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ElasticNet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16A9C2-54C1-4517-93CE-B05116265C1F}"/>
              </a:ext>
            </a:extLst>
          </p:cNvPr>
          <p:cNvSpPr txBox="1"/>
          <p:nvPr/>
        </p:nvSpPr>
        <p:spPr>
          <a:xfrm>
            <a:off x="673000" y="3773258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Rno pro"/>
              </a:rPr>
              <a:t>Model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ARno pro"/>
              </a:rPr>
              <a:t>Building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AEBFC3-8243-4A38-90BC-94FFE5FC54AC}"/>
              </a:ext>
            </a:extLst>
          </p:cNvPr>
          <p:cNvSpPr txBox="1"/>
          <p:nvPr/>
        </p:nvSpPr>
        <p:spPr>
          <a:xfrm>
            <a:off x="2456863" y="2704887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A9671A-4EE5-4EBA-8E01-92CD89E709F3}"/>
              </a:ext>
            </a:extLst>
          </p:cNvPr>
          <p:cNvSpPr txBox="1"/>
          <p:nvPr/>
        </p:nvSpPr>
        <p:spPr>
          <a:xfrm>
            <a:off x="3009499" y="4822443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D722FF-B0B8-4F00-883B-F30C56C6D748}"/>
              </a:ext>
            </a:extLst>
          </p:cNvPr>
          <p:cNvSpPr txBox="1"/>
          <p:nvPr/>
        </p:nvSpPr>
        <p:spPr>
          <a:xfrm>
            <a:off x="4674228" y="2950207"/>
            <a:ext cx="279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0.88,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0.81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45A6B2-69B6-4DBF-9173-6DE8C2111068}"/>
              </a:ext>
            </a:extLst>
          </p:cNvPr>
          <p:cNvSpPr txBox="1"/>
          <p:nvPr/>
        </p:nvSpPr>
        <p:spPr>
          <a:xfrm>
            <a:off x="4666151" y="3050837"/>
            <a:ext cx="34307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000" dirty="0">
              <a:latin typeface="ARno pro"/>
            </a:endParaRPr>
          </a:p>
          <a:p>
            <a:r>
              <a:rPr lang="en-GB" sz="1000" dirty="0">
                <a:latin typeface="ARno pro"/>
              </a:rPr>
              <a:t>log1p(EQ) = -0.2196 + (0.2550 X </a:t>
            </a:r>
            <a:r>
              <a:rPr lang="en-GB" sz="1000" dirty="0" err="1">
                <a:latin typeface="ARno pro"/>
              </a:rPr>
              <a:t>Social_Search_Impressions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(0.2732 X </a:t>
            </a:r>
            <a:r>
              <a:rPr lang="en-GB" sz="1000" dirty="0" err="1">
                <a:latin typeface="ARno pro"/>
              </a:rPr>
              <a:t>Median_Rainfall</a:t>
            </a:r>
            <a:r>
              <a:rPr lang="en-GB" sz="1000" dirty="0">
                <a:latin typeface="ARno pro"/>
              </a:rPr>
              <a:t>) + (0.2127 X Inflation) + </a:t>
            </a:r>
          </a:p>
          <a:p>
            <a:r>
              <a:rPr lang="en-GB" sz="1000" dirty="0">
                <a:latin typeface="ARno pro"/>
              </a:rPr>
              <a:t>(0.2477 X </a:t>
            </a:r>
            <a:r>
              <a:rPr lang="en-GB" sz="1000" dirty="0" err="1">
                <a:latin typeface="ARno pro"/>
              </a:rPr>
              <a:t>pct_PromoMarketDollars_Category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(0.1949 X </a:t>
            </a:r>
            <a:r>
              <a:rPr lang="en-GB" sz="1000" dirty="0" err="1">
                <a:latin typeface="ARno pro"/>
              </a:rPr>
              <a:t>EQ_Category</a:t>
            </a:r>
            <a:r>
              <a:rPr lang="en-GB" sz="1000" dirty="0">
                <a:latin typeface="ARno pro"/>
              </a:rPr>
              <a:t>) + (0.1364 X </a:t>
            </a:r>
            <a:r>
              <a:rPr lang="en-GB" sz="1000" dirty="0" err="1">
                <a:latin typeface="ARno pro"/>
              </a:rPr>
              <a:t>EQ_Subcategory</a:t>
            </a:r>
            <a:r>
              <a:rPr lang="en-GB" sz="1000" dirty="0">
                <a:latin typeface="ARno pro"/>
              </a:rPr>
              <a:t>) + </a:t>
            </a:r>
          </a:p>
          <a:p>
            <a:r>
              <a:rPr lang="en-GB" sz="1000" dirty="0">
                <a:latin typeface="ARno pro"/>
              </a:rPr>
              <a:t>(0.1837 X </a:t>
            </a:r>
            <a:r>
              <a:rPr lang="en-GB" sz="1000" dirty="0" err="1">
                <a:latin typeface="ARno pro"/>
              </a:rPr>
              <a:t>pct_PromoMarketDollars_Subcategory</a:t>
            </a:r>
            <a:r>
              <a:rPr lang="en-GB" sz="1000" dirty="0">
                <a:latin typeface="ARno pro"/>
              </a:rPr>
              <a:t>)</a:t>
            </a:r>
          </a:p>
          <a:p>
            <a:endParaRPr lang="en-GB" sz="1000" dirty="0">
              <a:latin typeface="ARno pro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CB0A6F-092D-4359-B54E-93B80998E0E9}"/>
              </a:ext>
            </a:extLst>
          </p:cNvPr>
          <p:cNvSpPr txBox="1"/>
          <p:nvPr/>
        </p:nvSpPr>
        <p:spPr>
          <a:xfrm>
            <a:off x="4711696" y="4112084"/>
            <a:ext cx="279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0.88,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0.88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1B61BE-8F7A-4749-A22D-AC996CD9B972}"/>
              </a:ext>
            </a:extLst>
          </p:cNvPr>
          <p:cNvSpPr txBox="1"/>
          <p:nvPr/>
        </p:nvSpPr>
        <p:spPr>
          <a:xfrm>
            <a:off x="4713820" y="5120072"/>
            <a:ext cx="2782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ARno pro"/>
              </a:rPr>
              <a:t>r2_score</a:t>
            </a:r>
            <a:r>
              <a:rPr lang="en-GB" sz="1400" i="1" baseline="-25000" dirty="0">
                <a:latin typeface="ARno pro"/>
              </a:rPr>
              <a:t>train</a:t>
            </a:r>
            <a:r>
              <a:rPr lang="en-GB" sz="1400" i="1" dirty="0">
                <a:latin typeface="ARno pro"/>
              </a:rPr>
              <a:t>: 0.99, r2_score</a:t>
            </a:r>
            <a:r>
              <a:rPr lang="en-GB" sz="1400" i="1" baseline="-25000" dirty="0">
                <a:latin typeface="ARno pro"/>
              </a:rPr>
              <a:t>test</a:t>
            </a:r>
            <a:r>
              <a:rPr lang="en-GB" sz="1400" i="1" dirty="0">
                <a:latin typeface="ARno pro"/>
              </a:rPr>
              <a:t>:  0.99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60A71B-FA1F-48D5-BD80-E59F9CE09681}"/>
              </a:ext>
            </a:extLst>
          </p:cNvPr>
          <p:cNvGrpSpPr/>
          <p:nvPr/>
        </p:nvGrpSpPr>
        <p:grpSpPr>
          <a:xfrm>
            <a:off x="8983134" y="2485985"/>
            <a:ext cx="2417233" cy="3033014"/>
            <a:chOff x="9169400" y="3012186"/>
            <a:chExt cx="2417233" cy="303301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3884030-B0F1-4ED7-BCF9-2D52A8A6C6DA}"/>
                </a:ext>
              </a:extLst>
            </p:cNvPr>
            <p:cNvSpPr/>
            <p:nvPr/>
          </p:nvSpPr>
          <p:spPr>
            <a:xfrm>
              <a:off x="9169400" y="3012186"/>
              <a:ext cx="2417233" cy="3033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6017F4-CDD2-4152-A8E1-42F43F640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889" y="3156244"/>
              <a:ext cx="2268501" cy="26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984DFB-C19A-4E24-935E-43A6D95392F0}"/>
                </a:ext>
              </a:extLst>
            </p:cNvPr>
            <p:cNvSpPr txBox="1"/>
            <p:nvPr/>
          </p:nvSpPr>
          <p:spPr>
            <a:xfrm>
              <a:off x="9738225" y="5768201"/>
              <a:ext cx="12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latin typeface="ARno pro"/>
                </a:rPr>
                <a:t>Linear Regression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343DB7-6C55-4C97-B855-64EDEC7569CA}"/>
              </a:ext>
            </a:extLst>
          </p:cNvPr>
          <p:cNvSpPr txBox="1"/>
          <p:nvPr/>
        </p:nvSpPr>
        <p:spPr>
          <a:xfrm>
            <a:off x="304352" y="5967233"/>
            <a:ext cx="592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ARno pro"/>
              </a:rPr>
              <a:t>Note: a) All the three methods selected same top seven features</a:t>
            </a:r>
          </a:p>
          <a:p>
            <a:r>
              <a:rPr lang="en-GB" sz="1200" i="1" dirty="0">
                <a:latin typeface="ARno pro"/>
              </a:rPr>
              <a:t>           b) Linear Regression and </a:t>
            </a:r>
            <a:r>
              <a:rPr lang="en-GB" sz="1200" i="1" dirty="0" err="1">
                <a:latin typeface="ARno pro"/>
              </a:rPr>
              <a:t>ElasticNet</a:t>
            </a:r>
            <a:r>
              <a:rPr lang="en-GB" sz="1200" i="1" dirty="0">
                <a:latin typeface="ARno pro"/>
              </a:rPr>
              <a:t> yielded same relative weights of the top 7 features</a:t>
            </a:r>
          </a:p>
          <a:p>
            <a:r>
              <a:rPr lang="en-GB" sz="1200" i="1" dirty="0">
                <a:latin typeface="ARno pro"/>
              </a:rPr>
              <a:t>           c) Relative weights of the features varies in case of </a:t>
            </a:r>
            <a:r>
              <a:rPr lang="en-GB" sz="1200" i="1" dirty="0" err="1">
                <a:latin typeface="ARno pro"/>
              </a:rPr>
              <a:t>XGBoost</a:t>
            </a:r>
            <a:endParaRPr lang="en-GB" sz="1200" i="1" dirty="0">
              <a:latin typeface="ARno pro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C64F2B-AD23-4C5B-8F03-8DB1E2C784FD}"/>
              </a:ext>
            </a:extLst>
          </p:cNvPr>
          <p:cNvGrpSpPr/>
          <p:nvPr/>
        </p:nvGrpSpPr>
        <p:grpSpPr>
          <a:xfrm>
            <a:off x="6600987" y="5642403"/>
            <a:ext cx="4653518" cy="1012657"/>
            <a:chOff x="6814977" y="5750053"/>
            <a:chExt cx="4653518" cy="101265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FA2BA7-429D-46A0-9C44-49A18AFDCFA7}"/>
                </a:ext>
              </a:extLst>
            </p:cNvPr>
            <p:cNvSpPr txBox="1"/>
            <p:nvPr/>
          </p:nvSpPr>
          <p:spPr>
            <a:xfrm>
              <a:off x="7251158" y="6024046"/>
              <a:ext cx="31076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Median_Rainfall</a:t>
              </a:r>
              <a:endParaRPr lang="en-GB" sz="1400" b="1" dirty="0">
                <a:latin typeface="ARno pr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Social_Search_Impressions</a:t>
              </a:r>
              <a:endParaRPr lang="en-GB" sz="1400" b="1" dirty="0">
                <a:latin typeface="ARno pr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 err="1">
                  <a:latin typeface="ARno pro"/>
                </a:rPr>
                <a:t>pct_PromoMarketDollars_Category</a:t>
              </a:r>
              <a:endParaRPr lang="en-GB" sz="1400" b="1" dirty="0">
                <a:latin typeface="ARno pro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BCA288-B22E-470C-AE83-13EE1BB610F8}"/>
                </a:ext>
              </a:extLst>
            </p:cNvPr>
            <p:cNvSpPr txBox="1"/>
            <p:nvPr/>
          </p:nvSpPr>
          <p:spPr>
            <a:xfrm>
              <a:off x="6814977" y="5750053"/>
              <a:ext cx="4653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ARno pro"/>
                </a:rPr>
                <a:t>Top three drivers of sales (Linear Regression and </a:t>
              </a:r>
              <a:r>
                <a:rPr lang="en-GB" sz="1400" b="1" dirty="0" err="1">
                  <a:latin typeface="ARno pro"/>
                </a:rPr>
                <a:t>ElasticNet</a:t>
              </a:r>
              <a:r>
                <a:rPr lang="en-GB" sz="1400" b="1" dirty="0">
                  <a:latin typeface="ARno pro"/>
                </a:rPr>
                <a:t>):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939C4A-AE51-4EEE-BB5C-2A2DCF5E55FB}"/>
              </a:ext>
            </a:extLst>
          </p:cNvPr>
          <p:cNvCxnSpPr/>
          <p:nvPr/>
        </p:nvCxnSpPr>
        <p:spPr>
          <a:xfrm>
            <a:off x="3061094" y="535012"/>
            <a:ext cx="5342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3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9255D-B106-4F6C-89B5-F0A866EB7A6F}"/>
              </a:ext>
            </a:extLst>
          </p:cNvPr>
          <p:cNvSpPr txBox="1"/>
          <p:nvPr/>
        </p:nvSpPr>
        <p:spPr>
          <a:xfrm>
            <a:off x="0" y="733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no pro"/>
              </a:rPr>
              <a:t>Time Series Forecasting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E1BF52-E76B-4B2E-B797-2D67CE408A54}"/>
              </a:ext>
            </a:extLst>
          </p:cNvPr>
          <p:cNvCxnSpPr/>
          <p:nvPr/>
        </p:nvCxnSpPr>
        <p:spPr>
          <a:xfrm>
            <a:off x="3348356" y="535012"/>
            <a:ext cx="53420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434938-BC37-401C-99E9-B0E2FFE51077}"/>
              </a:ext>
            </a:extLst>
          </p:cNvPr>
          <p:cNvSpPr/>
          <p:nvPr/>
        </p:nvSpPr>
        <p:spPr>
          <a:xfrm>
            <a:off x="7438243" y="1308704"/>
            <a:ext cx="126804" cy="4545994"/>
          </a:xfrm>
          <a:custGeom>
            <a:avLst/>
            <a:gdLst>
              <a:gd name="connsiteX0" fmla="*/ 0 w 262467"/>
              <a:gd name="connsiteY0" fmla="*/ 0 h 4545994"/>
              <a:gd name="connsiteX1" fmla="*/ 16074 w 262467"/>
              <a:gd name="connsiteY1" fmla="*/ 0 h 4545994"/>
              <a:gd name="connsiteX2" fmla="*/ 262467 w 262467"/>
              <a:gd name="connsiteY2" fmla="*/ 249912 h 4545994"/>
              <a:gd name="connsiteX3" fmla="*/ 262467 w 262467"/>
              <a:gd name="connsiteY3" fmla="*/ 4545994 h 4545994"/>
              <a:gd name="connsiteX4" fmla="*/ 0 w 262467"/>
              <a:gd name="connsiteY4" fmla="*/ 4279778 h 454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67" h="4545994">
                <a:moveTo>
                  <a:pt x="0" y="0"/>
                </a:moveTo>
                <a:lnTo>
                  <a:pt x="16074" y="0"/>
                </a:lnTo>
                <a:lnTo>
                  <a:pt x="262467" y="249912"/>
                </a:lnTo>
                <a:lnTo>
                  <a:pt x="262467" y="4545994"/>
                </a:lnTo>
                <a:lnTo>
                  <a:pt x="0" y="427977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BF9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7E8460-AEF4-46BC-81E4-F81F4F7BDDEE}"/>
              </a:ext>
            </a:extLst>
          </p:cNvPr>
          <p:cNvGrpSpPr/>
          <p:nvPr/>
        </p:nvGrpSpPr>
        <p:grpSpPr>
          <a:xfrm>
            <a:off x="250998" y="654401"/>
            <a:ext cx="1993123" cy="486808"/>
            <a:chOff x="250998" y="654401"/>
            <a:chExt cx="1993123" cy="4868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D708AF-42CB-4A3F-8B17-B7AFEC530AD3}"/>
                </a:ext>
              </a:extLst>
            </p:cNvPr>
            <p:cNvSpPr/>
            <p:nvPr/>
          </p:nvSpPr>
          <p:spPr>
            <a:xfrm>
              <a:off x="250998" y="654401"/>
              <a:ext cx="1993123" cy="48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702F58-631F-45C6-8EBA-F258D66333BC}"/>
                </a:ext>
              </a:extLst>
            </p:cNvPr>
            <p:cNvSpPr txBox="1"/>
            <p:nvPr/>
          </p:nvSpPr>
          <p:spPr>
            <a:xfrm>
              <a:off x="569363" y="712850"/>
              <a:ext cx="129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no pro"/>
                </a:rPr>
                <a:t>Challenge-1</a:t>
              </a:r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A64E2804-B642-494B-8FAF-3C0BD89EA79D}"/>
              </a:ext>
            </a:extLst>
          </p:cNvPr>
          <p:cNvSpPr/>
          <p:nvPr/>
        </p:nvSpPr>
        <p:spPr>
          <a:xfrm>
            <a:off x="2772061" y="1344083"/>
            <a:ext cx="1060704" cy="91440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4ABB2AF-CA08-46CE-956F-6F66DC82B4F7}"/>
              </a:ext>
            </a:extLst>
          </p:cNvPr>
          <p:cNvSpPr/>
          <p:nvPr/>
        </p:nvSpPr>
        <p:spPr>
          <a:xfrm>
            <a:off x="168558" y="1344084"/>
            <a:ext cx="2760836" cy="914399"/>
          </a:xfrm>
          <a:custGeom>
            <a:avLst/>
            <a:gdLst>
              <a:gd name="connsiteX0" fmla="*/ 560309 w 2760836"/>
              <a:gd name="connsiteY0" fmla="*/ 46571 h 914399"/>
              <a:gd name="connsiteX1" fmla="*/ 76203 w 2760836"/>
              <a:gd name="connsiteY1" fmla="*/ 455088 h 914399"/>
              <a:gd name="connsiteX2" fmla="*/ 560309 w 2760836"/>
              <a:gd name="connsiteY2" fmla="*/ 863603 h 914399"/>
              <a:gd name="connsiteX3" fmla="*/ 2601220 w 2760836"/>
              <a:gd name="connsiteY3" fmla="*/ 863603 h 914399"/>
              <a:gd name="connsiteX4" fmla="*/ 2675471 w 2760836"/>
              <a:gd name="connsiteY4" fmla="*/ 857287 h 914399"/>
              <a:gd name="connsiteX5" fmla="*/ 2463576 w 2760836"/>
              <a:gd name="connsiteY5" fmla="*/ 455087 h 914399"/>
              <a:gd name="connsiteX6" fmla="*/ 2675470 w 2760836"/>
              <a:gd name="connsiteY6" fmla="*/ 52887 h 914399"/>
              <a:gd name="connsiteX7" fmla="*/ 2601220 w 2760836"/>
              <a:gd name="connsiteY7" fmla="*/ 46571 h 914399"/>
              <a:gd name="connsiteX8" fmla="*/ 514198 w 2760836"/>
              <a:gd name="connsiteY8" fmla="*/ 0 h 914399"/>
              <a:gd name="connsiteX9" fmla="*/ 2681969 w 2760836"/>
              <a:gd name="connsiteY9" fmla="*/ 0 h 914399"/>
              <a:gd name="connsiteX10" fmla="*/ 2760835 w 2760836"/>
              <a:gd name="connsiteY10" fmla="*/ 7069 h 914399"/>
              <a:gd name="connsiteX11" fmla="*/ 2535770 w 2760836"/>
              <a:gd name="connsiteY11" fmla="*/ 457199 h 914399"/>
              <a:gd name="connsiteX12" fmla="*/ 2760836 w 2760836"/>
              <a:gd name="connsiteY12" fmla="*/ 907330 h 914399"/>
              <a:gd name="connsiteX13" fmla="*/ 2681969 w 2760836"/>
              <a:gd name="connsiteY13" fmla="*/ 914399 h 914399"/>
              <a:gd name="connsiteX14" fmla="*/ 514198 w 2760836"/>
              <a:gd name="connsiteY14" fmla="*/ 914399 h 914399"/>
              <a:gd name="connsiteX15" fmla="*/ 0 w 2760836"/>
              <a:gd name="connsiteY15" fmla="*/ 457200 h 914399"/>
              <a:gd name="connsiteX16" fmla="*/ 514198 w 2760836"/>
              <a:gd name="connsiteY16" fmla="*/ 0 h 91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0836" h="914399">
                <a:moveTo>
                  <a:pt x="560309" y="46571"/>
                </a:moveTo>
                <a:cubicBezTo>
                  <a:pt x="292971" y="46571"/>
                  <a:pt x="76203" y="229458"/>
                  <a:pt x="76203" y="455088"/>
                </a:cubicBezTo>
                <a:cubicBezTo>
                  <a:pt x="76203" y="680717"/>
                  <a:pt x="292971" y="863603"/>
                  <a:pt x="560309" y="863603"/>
                </a:cubicBezTo>
                <a:lnTo>
                  <a:pt x="2601220" y="863603"/>
                </a:lnTo>
                <a:lnTo>
                  <a:pt x="2675471" y="857287"/>
                </a:lnTo>
                <a:lnTo>
                  <a:pt x="2463576" y="455087"/>
                </a:lnTo>
                <a:lnTo>
                  <a:pt x="2675470" y="52887"/>
                </a:lnTo>
                <a:lnTo>
                  <a:pt x="2601220" y="46571"/>
                </a:lnTo>
                <a:close/>
                <a:moveTo>
                  <a:pt x="514198" y="0"/>
                </a:moveTo>
                <a:lnTo>
                  <a:pt x="2681969" y="0"/>
                </a:lnTo>
                <a:lnTo>
                  <a:pt x="2760835" y="7069"/>
                </a:lnTo>
                <a:lnTo>
                  <a:pt x="2535770" y="457199"/>
                </a:lnTo>
                <a:lnTo>
                  <a:pt x="2760836" y="907330"/>
                </a:lnTo>
                <a:lnTo>
                  <a:pt x="2681969" y="914399"/>
                </a:lnTo>
                <a:lnTo>
                  <a:pt x="514198" y="914399"/>
                </a:lnTo>
                <a:cubicBezTo>
                  <a:pt x="230242" y="914399"/>
                  <a:pt x="0" y="709718"/>
                  <a:pt x="0" y="457200"/>
                </a:cubicBezTo>
                <a:cubicBezTo>
                  <a:pt x="0" y="204682"/>
                  <a:pt x="230242" y="0"/>
                  <a:pt x="51419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8C5E3E-03D8-4BCC-A3BB-622B6693E2F1}"/>
              </a:ext>
            </a:extLst>
          </p:cNvPr>
          <p:cNvGrpSpPr/>
          <p:nvPr/>
        </p:nvGrpSpPr>
        <p:grpSpPr>
          <a:xfrm rot="10800000">
            <a:off x="3654230" y="1822448"/>
            <a:ext cx="3664207" cy="914400"/>
            <a:chOff x="1701796" y="4457700"/>
            <a:chExt cx="3664207" cy="914400"/>
          </a:xfrm>
          <a:solidFill>
            <a:schemeClr val="accent5"/>
          </a:solidFill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7674910-653C-45C4-BE57-0C765960327F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grp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C0A1CD2-C10E-424B-B982-714AA49E2036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AF255E-C4E5-4B8B-BAC0-5EDD92196E47}"/>
              </a:ext>
            </a:extLst>
          </p:cNvPr>
          <p:cNvGrpSpPr/>
          <p:nvPr/>
        </p:nvGrpSpPr>
        <p:grpSpPr>
          <a:xfrm>
            <a:off x="168558" y="2300814"/>
            <a:ext cx="3664207" cy="914400"/>
            <a:chOff x="1396996" y="1498600"/>
            <a:chExt cx="3664207" cy="914400"/>
          </a:xfrm>
          <a:solidFill>
            <a:srgbClr val="FF7C80"/>
          </a:solidFill>
        </p:grpSpPr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A0C81A1A-8A7D-4E06-81BB-6F21E45A28BD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9B8A279-874A-45FA-A4ED-17D3B553884A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CB0940-E4AF-44F2-BE83-A2B68CDA662E}"/>
              </a:ext>
            </a:extLst>
          </p:cNvPr>
          <p:cNvGrpSpPr/>
          <p:nvPr/>
        </p:nvGrpSpPr>
        <p:grpSpPr>
          <a:xfrm rot="10800000">
            <a:off x="3654230" y="2787645"/>
            <a:ext cx="3664207" cy="914400"/>
            <a:chOff x="1701796" y="4457700"/>
            <a:chExt cx="3664207" cy="914400"/>
          </a:xfrm>
          <a:solidFill>
            <a:srgbClr val="7937AB"/>
          </a:solidFill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AC25BBF4-04B8-4035-B935-0663DD401DFD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grpFill/>
            <a:ln>
              <a:solidFill>
                <a:srgbClr val="7937AB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DB228B-EDF7-46B8-B750-9DE71F3F5275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793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BAF052-43A5-4C40-9A76-DCDD1470EA33}"/>
              </a:ext>
            </a:extLst>
          </p:cNvPr>
          <p:cNvGrpSpPr/>
          <p:nvPr/>
        </p:nvGrpSpPr>
        <p:grpSpPr>
          <a:xfrm>
            <a:off x="168558" y="3266010"/>
            <a:ext cx="3664207" cy="914400"/>
            <a:chOff x="1396996" y="1498600"/>
            <a:chExt cx="3664207" cy="914400"/>
          </a:xfrm>
          <a:solidFill>
            <a:srgbClr val="00B050"/>
          </a:solidFill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5678922F-7952-480B-8362-754E2BE4AACB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32E091-F511-41E9-A1D9-E588E215DCE6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5A30E9-067E-4974-828D-EBEC2CEC8677}"/>
              </a:ext>
            </a:extLst>
          </p:cNvPr>
          <p:cNvGrpSpPr/>
          <p:nvPr/>
        </p:nvGrpSpPr>
        <p:grpSpPr>
          <a:xfrm rot="10800000">
            <a:off x="3654230" y="3748608"/>
            <a:ext cx="3664207" cy="914400"/>
            <a:chOff x="1701796" y="4457700"/>
            <a:chExt cx="3664207" cy="914400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20A371D-513F-4C7D-8C46-773BE19D5391}"/>
                </a:ext>
              </a:extLst>
            </p:cNvPr>
            <p:cNvSpPr/>
            <p:nvPr/>
          </p:nvSpPr>
          <p:spPr>
            <a:xfrm>
              <a:off x="4305299" y="4457700"/>
              <a:ext cx="1060704" cy="914400"/>
            </a:xfrm>
            <a:prstGeom prst="hexagon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5F6F74-1A9C-4908-9610-8D8CB72BC2D8}"/>
                </a:ext>
              </a:extLst>
            </p:cNvPr>
            <p:cNvSpPr/>
            <p:nvPr/>
          </p:nvSpPr>
          <p:spPr>
            <a:xfrm>
              <a:off x="1701796" y="44577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9E42B43-D6AF-4362-9569-4C291D77B720}"/>
              </a:ext>
            </a:extLst>
          </p:cNvPr>
          <p:cNvSpPr txBox="1"/>
          <p:nvPr/>
        </p:nvSpPr>
        <p:spPr>
          <a:xfrm>
            <a:off x="3727563" y="302214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p, q &amp; 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91626-9F45-4876-A196-AC5E3775DB24}"/>
              </a:ext>
            </a:extLst>
          </p:cNvPr>
          <p:cNvSpPr txBox="1"/>
          <p:nvPr/>
        </p:nvSpPr>
        <p:spPr>
          <a:xfrm>
            <a:off x="3657032" y="206534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Grouping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A4D05E27-E9FE-4F7B-90F0-C47491DE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2" y="1524207"/>
            <a:ext cx="1212669" cy="5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DBF88FE-FCCB-4B21-9151-C69FA5C7F7A8}"/>
              </a:ext>
            </a:extLst>
          </p:cNvPr>
          <p:cNvSpPr txBox="1"/>
          <p:nvPr/>
        </p:nvSpPr>
        <p:spPr>
          <a:xfrm>
            <a:off x="1657061" y="1535439"/>
            <a:ext cx="101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EQ vs Time</a:t>
            </a:r>
          </a:p>
          <a:p>
            <a:pPr algn="ctr"/>
            <a:r>
              <a:rPr lang="en-GB" sz="1400" i="1" dirty="0"/>
              <a:t>in raw data</a:t>
            </a: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0DA57F18-51CD-44CF-A06C-8C7D5EFB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918" y="2057291"/>
            <a:ext cx="1060705" cy="4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96398DA-40A7-4291-BF8F-E408C06BC154}"/>
              </a:ext>
            </a:extLst>
          </p:cNvPr>
          <p:cNvSpPr txBox="1"/>
          <p:nvPr/>
        </p:nvSpPr>
        <p:spPr>
          <a:xfrm>
            <a:off x="4695422" y="1914550"/>
            <a:ext cx="1487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EQ vs Time</a:t>
            </a:r>
          </a:p>
          <a:p>
            <a:pPr algn="ctr"/>
            <a:r>
              <a:rPr lang="en-GB" sz="1400" i="1" dirty="0"/>
              <a:t>After grouping</a:t>
            </a:r>
          </a:p>
          <a:p>
            <a:pPr algn="ctr"/>
            <a:r>
              <a:rPr lang="en-GB" sz="1400" i="1" dirty="0"/>
              <a:t> (28 days interval)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74795D-1A25-4CD0-BA85-012B25799DC3}"/>
              </a:ext>
            </a:extLst>
          </p:cNvPr>
          <p:cNvSpPr txBox="1"/>
          <p:nvPr/>
        </p:nvSpPr>
        <p:spPr>
          <a:xfrm>
            <a:off x="2760405" y="2501388"/>
            <a:ext cx="10997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bg1"/>
                </a:solidFill>
              </a:rPr>
              <a:t>Stationary</a:t>
            </a:r>
          </a:p>
          <a:p>
            <a:pPr algn="ctr"/>
            <a:r>
              <a:rPr lang="en-GB" sz="1700" i="1" dirty="0">
                <a:solidFill>
                  <a:schemeClr val="bg1"/>
                </a:solidFill>
              </a:rPr>
              <a:t>or not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BFC30-9BFC-4B83-A036-E13CF7217A10}"/>
              </a:ext>
            </a:extLst>
          </p:cNvPr>
          <p:cNvSpPr txBox="1"/>
          <p:nvPr/>
        </p:nvSpPr>
        <p:spPr>
          <a:xfrm>
            <a:off x="502657" y="2526034"/>
            <a:ext cx="2071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data was found to be </a:t>
            </a:r>
          </a:p>
          <a:p>
            <a:pPr algn="ctr"/>
            <a:r>
              <a:rPr lang="en-GB" sz="1400" i="1" dirty="0"/>
              <a:t>Stationary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708D0-1598-4212-B5F6-95B67CC0D51C}"/>
              </a:ext>
            </a:extLst>
          </p:cNvPr>
          <p:cNvSpPr txBox="1"/>
          <p:nvPr/>
        </p:nvSpPr>
        <p:spPr>
          <a:xfrm>
            <a:off x="2833243" y="150157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Loading</a:t>
            </a:r>
          </a:p>
          <a:p>
            <a:pPr algn="ctr"/>
            <a:r>
              <a:rPr lang="en-GB" i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A2C0F2-F91B-4571-B856-C53CEB37FC7D}"/>
              </a:ext>
            </a:extLst>
          </p:cNvPr>
          <p:cNvSpPr txBox="1"/>
          <p:nvPr/>
        </p:nvSpPr>
        <p:spPr>
          <a:xfrm>
            <a:off x="4802571" y="2983234"/>
            <a:ext cx="2428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Best p, q &amp; d were selected</a:t>
            </a:r>
          </a:p>
          <a:p>
            <a:pPr algn="ctr"/>
            <a:r>
              <a:rPr lang="en-GB" sz="1400" i="1" dirty="0"/>
              <a:t>from all possible combinations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E389EA-14D1-4C2C-9B98-F306D3604D32}"/>
              </a:ext>
            </a:extLst>
          </p:cNvPr>
          <p:cNvSpPr txBox="1"/>
          <p:nvPr/>
        </p:nvSpPr>
        <p:spPr>
          <a:xfrm>
            <a:off x="2823952" y="3509998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8B0CE9F-5241-46A1-B5FB-E0743BC748FC}"/>
              </a:ext>
            </a:extLst>
          </p:cNvPr>
          <p:cNvGrpSpPr/>
          <p:nvPr/>
        </p:nvGrpSpPr>
        <p:grpSpPr>
          <a:xfrm>
            <a:off x="168558" y="4226972"/>
            <a:ext cx="3664207" cy="914400"/>
            <a:chOff x="1396996" y="1498600"/>
            <a:chExt cx="3664207" cy="914400"/>
          </a:xfrm>
          <a:solidFill>
            <a:schemeClr val="bg2">
              <a:lumMod val="50000"/>
            </a:schemeClr>
          </a:solidFill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3EA63FB9-6018-4A9B-8CC4-ECBFB6E5AAEE}"/>
                </a:ext>
              </a:extLst>
            </p:cNvPr>
            <p:cNvSpPr/>
            <p:nvPr/>
          </p:nvSpPr>
          <p:spPr>
            <a:xfrm>
              <a:off x="4000499" y="1498600"/>
              <a:ext cx="1060704" cy="914400"/>
            </a:xfrm>
            <a:prstGeom prst="hexagon">
              <a:avLst/>
            </a:prstGeom>
            <a:grpFill/>
            <a:ln>
              <a:solidFill>
                <a:srgbClr val="807A7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F831FD-249A-45D4-903C-214FE36A6BB7}"/>
                </a:ext>
              </a:extLst>
            </p:cNvPr>
            <p:cNvSpPr/>
            <p:nvPr/>
          </p:nvSpPr>
          <p:spPr>
            <a:xfrm>
              <a:off x="1396996" y="1498601"/>
              <a:ext cx="2760836" cy="914399"/>
            </a:xfrm>
            <a:custGeom>
              <a:avLst/>
              <a:gdLst>
                <a:gd name="connsiteX0" fmla="*/ 560309 w 2760836"/>
                <a:gd name="connsiteY0" fmla="*/ 46571 h 914399"/>
                <a:gd name="connsiteX1" fmla="*/ 76203 w 2760836"/>
                <a:gd name="connsiteY1" fmla="*/ 455088 h 914399"/>
                <a:gd name="connsiteX2" fmla="*/ 560309 w 2760836"/>
                <a:gd name="connsiteY2" fmla="*/ 863603 h 914399"/>
                <a:gd name="connsiteX3" fmla="*/ 2601220 w 2760836"/>
                <a:gd name="connsiteY3" fmla="*/ 863603 h 914399"/>
                <a:gd name="connsiteX4" fmla="*/ 2675471 w 2760836"/>
                <a:gd name="connsiteY4" fmla="*/ 857287 h 914399"/>
                <a:gd name="connsiteX5" fmla="*/ 2463576 w 2760836"/>
                <a:gd name="connsiteY5" fmla="*/ 455087 h 914399"/>
                <a:gd name="connsiteX6" fmla="*/ 2675470 w 2760836"/>
                <a:gd name="connsiteY6" fmla="*/ 52887 h 914399"/>
                <a:gd name="connsiteX7" fmla="*/ 2601220 w 2760836"/>
                <a:gd name="connsiteY7" fmla="*/ 46571 h 914399"/>
                <a:gd name="connsiteX8" fmla="*/ 514198 w 2760836"/>
                <a:gd name="connsiteY8" fmla="*/ 0 h 914399"/>
                <a:gd name="connsiteX9" fmla="*/ 2681969 w 2760836"/>
                <a:gd name="connsiteY9" fmla="*/ 0 h 914399"/>
                <a:gd name="connsiteX10" fmla="*/ 2760835 w 2760836"/>
                <a:gd name="connsiteY10" fmla="*/ 7069 h 914399"/>
                <a:gd name="connsiteX11" fmla="*/ 2535770 w 2760836"/>
                <a:gd name="connsiteY11" fmla="*/ 457199 h 914399"/>
                <a:gd name="connsiteX12" fmla="*/ 2760836 w 2760836"/>
                <a:gd name="connsiteY12" fmla="*/ 907330 h 914399"/>
                <a:gd name="connsiteX13" fmla="*/ 2681969 w 2760836"/>
                <a:gd name="connsiteY13" fmla="*/ 914399 h 914399"/>
                <a:gd name="connsiteX14" fmla="*/ 514198 w 2760836"/>
                <a:gd name="connsiteY14" fmla="*/ 914399 h 914399"/>
                <a:gd name="connsiteX15" fmla="*/ 0 w 2760836"/>
                <a:gd name="connsiteY15" fmla="*/ 457200 h 914399"/>
                <a:gd name="connsiteX16" fmla="*/ 514198 w 2760836"/>
                <a:gd name="connsiteY16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0836" h="914399">
                  <a:moveTo>
                    <a:pt x="560309" y="46571"/>
                  </a:moveTo>
                  <a:cubicBezTo>
                    <a:pt x="292971" y="46571"/>
                    <a:pt x="76203" y="229458"/>
                    <a:pt x="76203" y="455088"/>
                  </a:cubicBezTo>
                  <a:cubicBezTo>
                    <a:pt x="76203" y="680717"/>
                    <a:pt x="292971" y="863603"/>
                    <a:pt x="560309" y="863603"/>
                  </a:cubicBezTo>
                  <a:lnTo>
                    <a:pt x="2601220" y="863603"/>
                  </a:lnTo>
                  <a:lnTo>
                    <a:pt x="2675471" y="857287"/>
                  </a:lnTo>
                  <a:lnTo>
                    <a:pt x="2463576" y="455087"/>
                  </a:lnTo>
                  <a:lnTo>
                    <a:pt x="2675470" y="52887"/>
                  </a:lnTo>
                  <a:lnTo>
                    <a:pt x="2601220" y="46571"/>
                  </a:lnTo>
                  <a:close/>
                  <a:moveTo>
                    <a:pt x="514198" y="0"/>
                  </a:moveTo>
                  <a:lnTo>
                    <a:pt x="2681969" y="0"/>
                  </a:lnTo>
                  <a:lnTo>
                    <a:pt x="2760835" y="7069"/>
                  </a:lnTo>
                  <a:lnTo>
                    <a:pt x="2535770" y="457199"/>
                  </a:lnTo>
                  <a:lnTo>
                    <a:pt x="2760836" y="907330"/>
                  </a:lnTo>
                  <a:lnTo>
                    <a:pt x="2681969" y="914399"/>
                  </a:lnTo>
                  <a:lnTo>
                    <a:pt x="514198" y="914399"/>
                  </a:lnTo>
                  <a:cubicBezTo>
                    <a:pt x="230242" y="914399"/>
                    <a:pt x="0" y="709718"/>
                    <a:pt x="0" y="457200"/>
                  </a:cubicBezTo>
                  <a:cubicBezTo>
                    <a:pt x="0" y="204682"/>
                    <a:pt x="230242" y="0"/>
                    <a:pt x="514198" y="0"/>
                  </a:cubicBezTo>
                  <a:close/>
                </a:path>
              </a:pathLst>
            </a:custGeom>
            <a:grpFill/>
            <a:ln>
              <a:solidFill>
                <a:srgbClr val="807A7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0"/>
            </a:p>
          </p:txBody>
        </p:sp>
      </p:grpSp>
      <p:pic>
        <p:nvPicPr>
          <p:cNvPr id="65" name="Picture 10">
            <a:extLst>
              <a:ext uri="{FF2B5EF4-FFF2-40B4-BE49-F238E27FC236}">
                <a16:creationId xmlns:a16="http://schemas.microsoft.com/office/drawing/2014/main" id="{9F84B824-FDFD-415C-AFF8-5181ECD4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3" y="3440433"/>
            <a:ext cx="1405101" cy="6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3B1D7F6-49EA-43A2-B440-DEA2EC688773}"/>
              </a:ext>
            </a:extLst>
          </p:cNvPr>
          <p:cNvSpPr txBox="1"/>
          <p:nvPr/>
        </p:nvSpPr>
        <p:spPr>
          <a:xfrm>
            <a:off x="1927042" y="3458214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ARIMA</a:t>
            </a:r>
          </a:p>
          <a:p>
            <a:pPr algn="ctr"/>
            <a:r>
              <a:rPr lang="en-GB" sz="1400" i="1" dirty="0"/>
              <a:t>model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F3E957-EC15-4E1E-B1E6-A2E96E05050B}"/>
              </a:ext>
            </a:extLst>
          </p:cNvPr>
          <p:cNvSpPr txBox="1"/>
          <p:nvPr/>
        </p:nvSpPr>
        <p:spPr>
          <a:xfrm>
            <a:off x="3684023" y="3981434"/>
            <a:ext cx="96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Residual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7F081A-2F2A-4AAC-A607-9FB47BA1B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51268" b="51498"/>
          <a:stretch/>
        </p:blipFill>
        <p:spPr>
          <a:xfrm>
            <a:off x="5705763" y="3837516"/>
            <a:ext cx="1282700" cy="73658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CB14CF-EDA6-4E3E-AD11-C15126139B11}"/>
              </a:ext>
            </a:extLst>
          </p:cNvPr>
          <p:cNvSpPr txBox="1"/>
          <p:nvPr/>
        </p:nvSpPr>
        <p:spPr>
          <a:xfrm>
            <a:off x="2701089" y="4486036"/>
            <a:ext cx="1205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bg1"/>
                </a:solidFill>
              </a:rPr>
              <a:t>Forecasting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B1830507-927F-4011-8AB1-3B3F2ABB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65" y="4822202"/>
            <a:ext cx="3032010" cy="20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A35DDC-AA60-460E-AF78-7D45189A6A8A}"/>
              </a:ext>
            </a:extLst>
          </p:cNvPr>
          <p:cNvSpPr txBox="1"/>
          <p:nvPr/>
        </p:nvSpPr>
        <p:spPr>
          <a:xfrm>
            <a:off x="1810008" y="5784214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Forecasting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D84437-0809-480B-915E-1C625BA78ACF}"/>
              </a:ext>
            </a:extLst>
          </p:cNvPr>
          <p:cNvSpPr/>
          <p:nvPr/>
        </p:nvSpPr>
        <p:spPr>
          <a:xfrm>
            <a:off x="3177631" y="5844776"/>
            <a:ext cx="445523" cy="23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3F49A5-09F6-4420-8771-2C3B9F472CC4}"/>
              </a:ext>
            </a:extLst>
          </p:cNvPr>
          <p:cNvSpPr txBox="1"/>
          <p:nvPr/>
        </p:nvSpPr>
        <p:spPr>
          <a:xfrm>
            <a:off x="393641" y="4285382"/>
            <a:ext cx="23230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model has done pretty</a:t>
            </a:r>
          </a:p>
          <a:p>
            <a:pPr algn="ctr"/>
            <a:r>
              <a:rPr lang="en-GB" sz="1400" i="1" dirty="0"/>
              <a:t>good forecasting, </a:t>
            </a:r>
          </a:p>
          <a:p>
            <a:pPr algn="ctr"/>
            <a:r>
              <a:rPr lang="en-GB" sz="1400" i="1" dirty="0"/>
              <a:t>with a </a:t>
            </a:r>
            <a:r>
              <a:rPr lang="en-GB" b="1" i="1" dirty="0"/>
              <a:t>MAPE of 26.3445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0DD8BC-E096-4652-B370-D9CCEF17408D}"/>
              </a:ext>
            </a:extLst>
          </p:cNvPr>
          <p:cNvSpPr txBox="1"/>
          <p:nvPr/>
        </p:nvSpPr>
        <p:spPr>
          <a:xfrm>
            <a:off x="4758024" y="3855503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/>
              <a:t>The residual</a:t>
            </a:r>
          </a:p>
          <a:p>
            <a:pPr algn="ctr"/>
            <a:r>
              <a:rPr lang="en-GB" sz="1400" i="1" dirty="0"/>
              <a:t>is white</a:t>
            </a:r>
          </a:p>
          <a:p>
            <a:pPr algn="ctr"/>
            <a:r>
              <a:rPr lang="en-GB" sz="1400" i="1" dirty="0"/>
              <a:t>noise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BD6244-DB29-4ACD-B76F-807922D5F7D4}"/>
              </a:ext>
            </a:extLst>
          </p:cNvPr>
          <p:cNvGrpSpPr/>
          <p:nvPr/>
        </p:nvGrpSpPr>
        <p:grpSpPr>
          <a:xfrm>
            <a:off x="7693867" y="838778"/>
            <a:ext cx="1993123" cy="486808"/>
            <a:chOff x="250998" y="654401"/>
            <a:chExt cx="1993123" cy="48680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ECD8842-5BD7-490A-8E9D-EE45DEEA9604}"/>
                </a:ext>
              </a:extLst>
            </p:cNvPr>
            <p:cNvSpPr/>
            <p:nvPr/>
          </p:nvSpPr>
          <p:spPr>
            <a:xfrm>
              <a:off x="250998" y="654401"/>
              <a:ext cx="1993123" cy="48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611B8F-5DE6-4050-B6C8-D5A6F8DDF30E}"/>
                </a:ext>
              </a:extLst>
            </p:cNvPr>
            <p:cNvSpPr txBox="1"/>
            <p:nvPr/>
          </p:nvSpPr>
          <p:spPr>
            <a:xfrm>
              <a:off x="569363" y="712850"/>
              <a:ext cx="129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no pro"/>
                </a:rPr>
                <a:t>Challenge-2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650A264-722F-40FE-AD3C-6AEC4778D12E}"/>
              </a:ext>
            </a:extLst>
          </p:cNvPr>
          <p:cNvSpPr txBox="1"/>
          <p:nvPr/>
        </p:nvSpPr>
        <p:spPr>
          <a:xfrm>
            <a:off x="7673880" y="1580777"/>
            <a:ext cx="4204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test data in Chalange-1 was further split into train and test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Does the less amount of data makes the Chalange-2 more challenging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similar strategy followed, here, with the exception that we did not do any grouping in the new train dataset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97B7638C-A967-42FA-8378-8E2D02B3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40" y="4392349"/>
            <a:ext cx="2627603" cy="17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AEF55BB-54C6-4A5C-8E0C-1692B660EA44}"/>
              </a:ext>
            </a:extLst>
          </p:cNvPr>
          <p:cNvSpPr txBox="1"/>
          <p:nvPr/>
        </p:nvSpPr>
        <p:spPr>
          <a:xfrm>
            <a:off x="7610330" y="5141372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Forecasting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35AC895-E7D6-4D8D-B61E-3C54EAB1A732}"/>
              </a:ext>
            </a:extLst>
          </p:cNvPr>
          <p:cNvSpPr/>
          <p:nvPr/>
        </p:nvSpPr>
        <p:spPr>
          <a:xfrm>
            <a:off x="8864127" y="5233380"/>
            <a:ext cx="445523" cy="23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F99E58-5B6D-4358-9AF8-BCF532E15C96}"/>
              </a:ext>
            </a:extLst>
          </p:cNvPr>
          <p:cNvSpPr txBox="1"/>
          <p:nvPr/>
        </p:nvSpPr>
        <p:spPr>
          <a:xfrm>
            <a:off x="9970019" y="625810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MAPE: 44.2956</a:t>
            </a:r>
          </a:p>
        </p:txBody>
      </p:sp>
    </p:spTree>
    <p:extLst>
      <p:ext uri="{BB962C8B-B14F-4D97-AF65-F5344CB8AC3E}">
        <p14:creationId xmlns:p14="http://schemas.microsoft.com/office/powerpoint/2010/main" val="10382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455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ARno pro</vt:lpstr>
      <vt:lpstr>Calibri</vt:lpstr>
      <vt:lpstr>Calibri Light</vt:lpstr>
      <vt:lpstr>Sitka Heading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Rana</dc:creator>
  <cp:lastModifiedBy>Ashutosh Kumar</cp:lastModifiedBy>
  <cp:revision>9</cp:revision>
  <dcterms:created xsi:type="dcterms:W3CDTF">2020-03-31T08:32:48Z</dcterms:created>
  <dcterms:modified xsi:type="dcterms:W3CDTF">2020-03-31T15:28:22Z</dcterms:modified>
</cp:coreProperties>
</file>