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notesMasterIdLst>
    <p:notesMasterId r:id="rId20"/>
  </p:notesMasterIdLst>
  <p:sldIdLst>
    <p:sldId id="257" r:id="rId5"/>
    <p:sldId id="258" r:id="rId6"/>
    <p:sldId id="259" r:id="rId7"/>
    <p:sldId id="261" r:id="rId8"/>
    <p:sldId id="262" r:id="rId9"/>
    <p:sldId id="263" r:id="rId10"/>
    <p:sldId id="264" r:id="rId11"/>
    <p:sldId id="265" r:id="rId12"/>
    <p:sldId id="272" r:id="rId13"/>
    <p:sldId id="267" r:id="rId14"/>
    <p:sldId id="268" r:id="rId15"/>
    <p:sldId id="269" r:id="rId16"/>
    <p:sldId id="266"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43CFEF-63A6-407C-8BBF-D090D41566C8}">
          <p14:sldIdLst>
            <p14:sldId id="257"/>
            <p14:sldId id="258"/>
            <p14:sldId id="259"/>
            <p14:sldId id="261"/>
            <p14:sldId id="262"/>
            <p14:sldId id="263"/>
            <p14:sldId id="264"/>
            <p14:sldId id="265"/>
            <p14:sldId id="272"/>
            <p14:sldId id="267"/>
            <p14:sldId id="268"/>
            <p14:sldId id="269"/>
            <p14:sldId id="266"/>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93664-C15C-4C7C-8171-900ABBB72436}"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05EF4EF1-4B25-4E17-82ED-264E733230D7}">
      <dgm:prSet/>
      <dgm:spPr/>
      <dgm:t>
        <a:bodyPr/>
        <a:lstStyle/>
        <a:p>
          <a:r>
            <a:rPr lang="en-IN" b="0" u="none" dirty="0"/>
            <a:t>Project Overview</a:t>
          </a:r>
          <a:endParaRPr lang="en-US" b="0" u="none" dirty="0"/>
        </a:p>
      </dgm:t>
    </dgm:pt>
    <dgm:pt modelId="{5E58E7E8-69AF-4FB6-BD8D-EB156198FBBD}" type="parTrans" cxnId="{D7113822-7A1A-4938-A8F4-35C15289ABFD}">
      <dgm:prSet/>
      <dgm:spPr/>
      <dgm:t>
        <a:bodyPr/>
        <a:lstStyle/>
        <a:p>
          <a:endParaRPr lang="en-US"/>
        </a:p>
      </dgm:t>
    </dgm:pt>
    <dgm:pt modelId="{BC8B3343-17DD-458F-8FCE-C7920CE9DD73}" type="sibTrans" cxnId="{D7113822-7A1A-4938-A8F4-35C15289ABFD}">
      <dgm:prSet/>
      <dgm:spPr/>
      <dgm:t>
        <a:bodyPr/>
        <a:lstStyle/>
        <a:p>
          <a:endParaRPr lang="en-US"/>
        </a:p>
      </dgm:t>
    </dgm:pt>
    <dgm:pt modelId="{BA1086FA-EBDF-4457-8170-E566D7F69420}">
      <dgm:prSet/>
      <dgm:spPr/>
      <dgm:t>
        <a:bodyPr/>
        <a:lstStyle/>
        <a:p>
          <a:r>
            <a:rPr lang="en-IN"/>
            <a:t>Who are the End Users</a:t>
          </a:r>
          <a:endParaRPr lang="en-US"/>
        </a:p>
      </dgm:t>
    </dgm:pt>
    <dgm:pt modelId="{3CB8D4C9-33A4-4A8C-8B24-4A702B27213F}" type="parTrans" cxnId="{FAC65BA1-18FE-4CD8-AACF-033B8268C5B8}">
      <dgm:prSet/>
      <dgm:spPr/>
      <dgm:t>
        <a:bodyPr/>
        <a:lstStyle/>
        <a:p>
          <a:endParaRPr lang="en-US"/>
        </a:p>
      </dgm:t>
    </dgm:pt>
    <dgm:pt modelId="{13361658-0D79-4429-9577-F853A4CF06B6}" type="sibTrans" cxnId="{FAC65BA1-18FE-4CD8-AACF-033B8268C5B8}">
      <dgm:prSet/>
      <dgm:spPr/>
      <dgm:t>
        <a:bodyPr/>
        <a:lstStyle/>
        <a:p>
          <a:endParaRPr lang="en-US"/>
        </a:p>
      </dgm:t>
    </dgm:pt>
    <dgm:pt modelId="{B98974A9-CF07-4382-A51A-D4498170BB11}">
      <dgm:prSet/>
      <dgm:spPr/>
      <dgm:t>
        <a:bodyPr/>
        <a:lstStyle/>
        <a:p>
          <a:r>
            <a:rPr lang="en-IN"/>
            <a:t>Solution and its value Proposition</a:t>
          </a:r>
          <a:endParaRPr lang="en-US"/>
        </a:p>
      </dgm:t>
    </dgm:pt>
    <dgm:pt modelId="{52A35C8F-87CF-48DA-A3BE-4038D3D7B11B}" type="parTrans" cxnId="{FEA99488-AA65-47CD-A1DE-BB5F4C45B613}">
      <dgm:prSet/>
      <dgm:spPr/>
      <dgm:t>
        <a:bodyPr/>
        <a:lstStyle/>
        <a:p>
          <a:endParaRPr lang="en-US"/>
        </a:p>
      </dgm:t>
    </dgm:pt>
    <dgm:pt modelId="{0AFE2E69-DAD4-4A21-B53C-8E2BF66B4B51}" type="sibTrans" cxnId="{FEA99488-AA65-47CD-A1DE-BB5F4C45B613}">
      <dgm:prSet/>
      <dgm:spPr/>
      <dgm:t>
        <a:bodyPr/>
        <a:lstStyle/>
        <a:p>
          <a:endParaRPr lang="en-US"/>
        </a:p>
      </dgm:t>
    </dgm:pt>
    <dgm:pt modelId="{FFDD2147-0359-48A9-97A3-A0F8E2CF518E}">
      <dgm:prSet/>
      <dgm:spPr/>
      <dgm:t>
        <a:bodyPr/>
        <a:lstStyle/>
        <a:p>
          <a:r>
            <a:rPr lang="en-IN" dirty="0"/>
            <a:t>Customize the project </a:t>
          </a:r>
          <a:endParaRPr lang="en-US" dirty="0"/>
        </a:p>
      </dgm:t>
    </dgm:pt>
    <dgm:pt modelId="{986AA629-2E55-41D7-8871-C67A7493AAE8}" type="parTrans" cxnId="{95456593-8462-445A-915E-EC2FEFA855EE}">
      <dgm:prSet/>
      <dgm:spPr/>
      <dgm:t>
        <a:bodyPr/>
        <a:lstStyle/>
        <a:p>
          <a:endParaRPr lang="en-US"/>
        </a:p>
      </dgm:t>
    </dgm:pt>
    <dgm:pt modelId="{29E852A4-7E79-4C7F-B9F4-F8EEFE5C035E}" type="sibTrans" cxnId="{95456593-8462-445A-915E-EC2FEFA855EE}">
      <dgm:prSet/>
      <dgm:spPr/>
      <dgm:t>
        <a:bodyPr/>
        <a:lstStyle/>
        <a:p>
          <a:endParaRPr lang="en-US"/>
        </a:p>
      </dgm:t>
    </dgm:pt>
    <dgm:pt modelId="{0A37137F-FAD0-40A3-904A-77A86E4EFD55}">
      <dgm:prSet/>
      <dgm:spPr/>
      <dgm:t>
        <a:bodyPr/>
        <a:lstStyle/>
        <a:p>
          <a:r>
            <a:rPr lang="en-IN"/>
            <a:t>Modelling </a:t>
          </a:r>
          <a:endParaRPr lang="en-US"/>
        </a:p>
      </dgm:t>
    </dgm:pt>
    <dgm:pt modelId="{09886D01-905A-423B-BD4D-414FFE4EE039}" type="parTrans" cxnId="{15B50C8B-5BFA-45A2-AE37-0B7A77829CF8}">
      <dgm:prSet/>
      <dgm:spPr/>
      <dgm:t>
        <a:bodyPr/>
        <a:lstStyle/>
        <a:p>
          <a:endParaRPr lang="en-US"/>
        </a:p>
      </dgm:t>
    </dgm:pt>
    <dgm:pt modelId="{BAA2029E-690C-46BF-BBDA-B0A6D5BE96F6}" type="sibTrans" cxnId="{15B50C8B-5BFA-45A2-AE37-0B7A77829CF8}">
      <dgm:prSet/>
      <dgm:spPr/>
      <dgm:t>
        <a:bodyPr/>
        <a:lstStyle/>
        <a:p>
          <a:endParaRPr lang="en-US"/>
        </a:p>
      </dgm:t>
    </dgm:pt>
    <dgm:pt modelId="{2439313C-9AD9-4608-9B69-3713897D35C0}">
      <dgm:prSet/>
      <dgm:spPr/>
      <dgm:t>
        <a:bodyPr/>
        <a:lstStyle/>
        <a:p>
          <a:r>
            <a:rPr lang="en-IN"/>
            <a:t>Results</a:t>
          </a:r>
          <a:endParaRPr lang="en-US"/>
        </a:p>
      </dgm:t>
    </dgm:pt>
    <dgm:pt modelId="{49F8D931-F58F-4D40-BA47-0008A8D31815}" type="parTrans" cxnId="{29196889-01AC-4761-A758-8EC3F86D1825}">
      <dgm:prSet/>
      <dgm:spPr/>
      <dgm:t>
        <a:bodyPr/>
        <a:lstStyle/>
        <a:p>
          <a:endParaRPr lang="en-US"/>
        </a:p>
      </dgm:t>
    </dgm:pt>
    <dgm:pt modelId="{6B076FCB-CB7B-432F-8A85-E0F502B370C1}" type="sibTrans" cxnId="{29196889-01AC-4761-A758-8EC3F86D1825}">
      <dgm:prSet/>
      <dgm:spPr/>
      <dgm:t>
        <a:bodyPr/>
        <a:lstStyle/>
        <a:p>
          <a:endParaRPr lang="en-US"/>
        </a:p>
      </dgm:t>
    </dgm:pt>
    <dgm:pt modelId="{56011DD0-FF64-4A46-9E4B-10B8CE1A20E5}">
      <dgm:prSet/>
      <dgm:spPr/>
      <dgm:t>
        <a:bodyPr/>
        <a:lstStyle/>
        <a:p>
          <a:r>
            <a:rPr lang="en-IN"/>
            <a:t>Links</a:t>
          </a:r>
          <a:endParaRPr lang="en-US"/>
        </a:p>
      </dgm:t>
    </dgm:pt>
    <dgm:pt modelId="{A64E2425-529F-4B3A-8EDD-1CFFBCF29982}" type="parTrans" cxnId="{F1C7CE68-12DC-447A-AE18-CE26835A33DB}">
      <dgm:prSet/>
      <dgm:spPr/>
      <dgm:t>
        <a:bodyPr/>
        <a:lstStyle/>
        <a:p>
          <a:endParaRPr lang="en-US"/>
        </a:p>
      </dgm:t>
    </dgm:pt>
    <dgm:pt modelId="{4AE1B468-11E3-4155-AC98-FF3733B09776}" type="sibTrans" cxnId="{F1C7CE68-12DC-447A-AE18-CE26835A33DB}">
      <dgm:prSet/>
      <dgm:spPr/>
      <dgm:t>
        <a:bodyPr/>
        <a:lstStyle/>
        <a:p>
          <a:endParaRPr lang="en-US"/>
        </a:p>
      </dgm:t>
    </dgm:pt>
    <dgm:pt modelId="{8567222E-795A-4CE6-88FC-53FCD22BBF4D}">
      <dgm:prSet/>
      <dgm:spPr/>
      <dgm:t>
        <a:bodyPr/>
        <a:lstStyle/>
        <a:p>
          <a:r>
            <a:rPr lang="en-IN"/>
            <a:t>Additional Slides</a:t>
          </a:r>
          <a:endParaRPr lang="en-US"/>
        </a:p>
      </dgm:t>
    </dgm:pt>
    <dgm:pt modelId="{0D332F2B-648E-4FFB-942D-A94EC5121402}" type="parTrans" cxnId="{B3EFF123-B0EF-4722-BBE2-C4DDEBEF77C3}">
      <dgm:prSet/>
      <dgm:spPr/>
      <dgm:t>
        <a:bodyPr/>
        <a:lstStyle/>
        <a:p>
          <a:endParaRPr lang="en-US"/>
        </a:p>
      </dgm:t>
    </dgm:pt>
    <dgm:pt modelId="{92A7D053-5114-484C-8CCF-8A1B45A77327}" type="sibTrans" cxnId="{B3EFF123-B0EF-4722-BBE2-C4DDEBEF77C3}">
      <dgm:prSet/>
      <dgm:spPr/>
      <dgm:t>
        <a:bodyPr/>
        <a:lstStyle/>
        <a:p>
          <a:endParaRPr lang="en-US"/>
        </a:p>
      </dgm:t>
    </dgm:pt>
    <dgm:pt modelId="{48918EAB-87D9-4BCA-9BD2-BE2240FDF604}" type="pres">
      <dgm:prSet presAssocID="{57093664-C15C-4C7C-8171-900ABBB72436}" presName="Name0" presStyleCnt="0">
        <dgm:presLayoutVars>
          <dgm:dir/>
          <dgm:resizeHandles val="exact"/>
        </dgm:presLayoutVars>
      </dgm:prSet>
      <dgm:spPr/>
    </dgm:pt>
    <dgm:pt modelId="{F3A61584-20B3-4161-B244-0D62266EE6F7}" type="pres">
      <dgm:prSet presAssocID="{05EF4EF1-4B25-4E17-82ED-264E733230D7}" presName="node" presStyleLbl="node1" presStyleIdx="0" presStyleCnt="8">
        <dgm:presLayoutVars>
          <dgm:bulletEnabled val="1"/>
        </dgm:presLayoutVars>
      </dgm:prSet>
      <dgm:spPr/>
    </dgm:pt>
    <dgm:pt modelId="{4F326141-2E69-435B-9D85-1C33076CB2B7}" type="pres">
      <dgm:prSet presAssocID="{BC8B3343-17DD-458F-8FCE-C7920CE9DD73}" presName="sibTrans" presStyleLbl="sibTrans1D1" presStyleIdx="0" presStyleCnt="7"/>
      <dgm:spPr/>
    </dgm:pt>
    <dgm:pt modelId="{82ED7725-1C51-4B92-AB7C-2EDD2EA79B70}" type="pres">
      <dgm:prSet presAssocID="{BC8B3343-17DD-458F-8FCE-C7920CE9DD73}" presName="connectorText" presStyleLbl="sibTrans1D1" presStyleIdx="0" presStyleCnt="7"/>
      <dgm:spPr/>
    </dgm:pt>
    <dgm:pt modelId="{D644F042-3D29-4765-AE21-22F1FE737C9A}" type="pres">
      <dgm:prSet presAssocID="{BA1086FA-EBDF-4457-8170-E566D7F69420}" presName="node" presStyleLbl="node1" presStyleIdx="1" presStyleCnt="8">
        <dgm:presLayoutVars>
          <dgm:bulletEnabled val="1"/>
        </dgm:presLayoutVars>
      </dgm:prSet>
      <dgm:spPr/>
    </dgm:pt>
    <dgm:pt modelId="{D504226B-BA71-488B-9958-7FECECE4C883}" type="pres">
      <dgm:prSet presAssocID="{13361658-0D79-4429-9577-F853A4CF06B6}" presName="sibTrans" presStyleLbl="sibTrans1D1" presStyleIdx="1" presStyleCnt="7"/>
      <dgm:spPr/>
    </dgm:pt>
    <dgm:pt modelId="{A8A347B4-E8F2-4DB8-A1D9-226BD2D42DFA}" type="pres">
      <dgm:prSet presAssocID="{13361658-0D79-4429-9577-F853A4CF06B6}" presName="connectorText" presStyleLbl="sibTrans1D1" presStyleIdx="1" presStyleCnt="7"/>
      <dgm:spPr/>
    </dgm:pt>
    <dgm:pt modelId="{1C26AD00-64CF-4AC0-A2DE-1A7750793FE3}" type="pres">
      <dgm:prSet presAssocID="{B98974A9-CF07-4382-A51A-D4498170BB11}" presName="node" presStyleLbl="node1" presStyleIdx="2" presStyleCnt="8">
        <dgm:presLayoutVars>
          <dgm:bulletEnabled val="1"/>
        </dgm:presLayoutVars>
      </dgm:prSet>
      <dgm:spPr/>
    </dgm:pt>
    <dgm:pt modelId="{DBDB1581-A68B-4CCA-9019-4F7FB3C12494}" type="pres">
      <dgm:prSet presAssocID="{0AFE2E69-DAD4-4A21-B53C-8E2BF66B4B51}" presName="sibTrans" presStyleLbl="sibTrans1D1" presStyleIdx="2" presStyleCnt="7"/>
      <dgm:spPr/>
    </dgm:pt>
    <dgm:pt modelId="{5A277C51-085B-4F7C-9317-6ED1FCA53BAE}" type="pres">
      <dgm:prSet presAssocID="{0AFE2E69-DAD4-4A21-B53C-8E2BF66B4B51}" presName="connectorText" presStyleLbl="sibTrans1D1" presStyleIdx="2" presStyleCnt="7"/>
      <dgm:spPr/>
    </dgm:pt>
    <dgm:pt modelId="{87F4AD7E-00F5-457A-8DC5-0F2947C67629}" type="pres">
      <dgm:prSet presAssocID="{FFDD2147-0359-48A9-97A3-A0F8E2CF518E}" presName="node" presStyleLbl="node1" presStyleIdx="3" presStyleCnt="8">
        <dgm:presLayoutVars>
          <dgm:bulletEnabled val="1"/>
        </dgm:presLayoutVars>
      </dgm:prSet>
      <dgm:spPr/>
    </dgm:pt>
    <dgm:pt modelId="{D6C269B1-B7AB-4E95-9D21-3727B49F7C1A}" type="pres">
      <dgm:prSet presAssocID="{29E852A4-7E79-4C7F-B9F4-F8EEFE5C035E}" presName="sibTrans" presStyleLbl="sibTrans1D1" presStyleIdx="3" presStyleCnt="7"/>
      <dgm:spPr/>
    </dgm:pt>
    <dgm:pt modelId="{EE0CBBE3-4EDD-4585-951D-4628B2DE685D}" type="pres">
      <dgm:prSet presAssocID="{29E852A4-7E79-4C7F-B9F4-F8EEFE5C035E}" presName="connectorText" presStyleLbl="sibTrans1D1" presStyleIdx="3" presStyleCnt="7"/>
      <dgm:spPr/>
    </dgm:pt>
    <dgm:pt modelId="{F42C4EEE-4819-45FC-ADF1-45C137C83A6A}" type="pres">
      <dgm:prSet presAssocID="{0A37137F-FAD0-40A3-904A-77A86E4EFD55}" presName="node" presStyleLbl="node1" presStyleIdx="4" presStyleCnt="8">
        <dgm:presLayoutVars>
          <dgm:bulletEnabled val="1"/>
        </dgm:presLayoutVars>
      </dgm:prSet>
      <dgm:spPr/>
    </dgm:pt>
    <dgm:pt modelId="{5717ABD0-DF0C-4ADF-B6C9-242ACF1BEA71}" type="pres">
      <dgm:prSet presAssocID="{BAA2029E-690C-46BF-BBDA-B0A6D5BE96F6}" presName="sibTrans" presStyleLbl="sibTrans1D1" presStyleIdx="4" presStyleCnt="7"/>
      <dgm:spPr/>
    </dgm:pt>
    <dgm:pt modelId="{CDD8F90F-7897-4FC2-9419-967D6A4ADA20}" type="pres">
      <dgm:prSet presAssocID="{BAA2029E-690C-46BF-BBDA-B0A6D5BE96F6}" presName="connectorText" presStyleLbl="sibTrans1D1" presStyleIdx="4" presStyleCnt="7"/>
      <dgm:spPr/>
    </dgm:pt>
    <dgm:pt modelId="{B5E357DA-6FF0-4124-B58D-276820A32ECB}" type="pres">
      <dgm:prSet presAssocID="{2439313C-9AD9-4608-9B69-3713897D35C0}" presName="node" presStyleLbl="node1" presStyleIdx="5" presStyleCnt="8">
        <dgm:presLayoutVars>
          <dgm:bulletEnabled val="1"/>
        </dgm:presLayoutVars>
      </dgm:prSet>
      <dgm:spPr/>
    </dgm:pt>
    <dgm:pt modelId="{7770CCDA-56FF-4758-B952-46FDBE469475}" type="pres">
      <dgm:prSet presAssocID="{6B076FCB-CB7B-432F-8A85-E0F502B370C1}" presName="sibTrans" presStyleLbl="sibTrans1D1" presStyleIdx="5" presStyleCnt="7"/>
      <dgm:spPr/>
    </dgm:pt>
    <dgm:pt modelId="{BF23C799-0B0A-494E-B5BF-ECA386F07A19}" type="pres">
      <dgm:prSet presAssocID="{6B076FCB-CB7B-432F-8A85-E0F502B370C1}" presName="connectorText" presStyleLbl="sibTrans1D1" presStyleIdx="5" presStyleCnt="7"/>
      <dgm:spPr/>
    </dgm:pt>
    <dgm:pt modelId="{5F4AA549-0246-46A4-BAB2-8B3CE226A2DE}" type="pres">
      <dgm:prSet presAssocID="{56011DD0-FF64-4A46-9E4B-10B8CE1A20E5}" presName="node" presStyleLbl="node1" presStyleIdx="6" presStyleCnt="8">
        <dgm:presLayoutVars>
          <dgm:bulletEnabled val="1"/>
        </dgm:presLayoutVars>
      </dgm:prSet>
      <dgm:spPr/>
    </dgm:pt>
    <dgm:pt modelId="{CF86BB5F-04FE-4BFF-AD7B-29000234DA71}" type="pres">
      <dgm:prSet presAssocID="{4AE1B468-11E3-4155-AC98-FF3733B09776}" presName="sibTrans" presStyleLbl="sibTrans1D1" presStyleIdx="6" presStyleCnt="7"/>
      <dgm:spPr/>
    </dgm:pt>
    <dgm:pt modelId="{29F3682C-06D3-490A-BDD2-D1B680CB937B}" type="pres">
      <dgm:prSet presAssocID="{4AE1B468-11E3-4155-AC98-FF3733B09776}" presName="connectorText" presStyleLbl="sibTrans1D1" presStyleIdx="6" presStyleCnt="7"/>
      <dgm:spPr/>
    </dgm:pt>
    <dgm:pt modelId="{AEEE21AD-7279-4BC5-86A5-8CB54FC2E846}" type="pres">
      <dgm:prSet presAssocID="{8567222E-795A-4CE6-88FC-53FCD22BBF4D}" presName="node" presStyleLbl="node1" presStyleIdx="7" presStyleCnt="8">
        <dgm:presLayoutVars>
          <dgm:bulletEnabled val="1"/>
        </dgm:presLayoutVars>
      </dgm:prSet>
      <dgm:spPr/>
    </dgm:pt>
  </dgm:ptLst>
  <dgm:cxnLst>
    <dgm:cxn modelId="{5D63D012-BFE6-40B0-8BBF-ABFE9F37A2FC}" type="presOf" srcId="{8567222E-795A-4CE6-88FC-53FCD22BBF4D}" destId="{AEEE21AD-7279-4BC5-86A5-8CB54FC2E846}" srcOrd="0" destOrd="0" presId="urn:microsoft.com/office/officeart/2016/7/layout/RepeatingBendingProcessNew"/>
    <dgm:cxn modelId="{9EE04C16-C7ED-4EA2-B14D-ED926D01D5D1}" type="presOf" srcId="{0A37137F-FAD0-40A3-904A-77A86E4EFD55}" destId="{F42C4EEE-4819-45FC-ADF1-45C137C83A6A}" srcOrd="0" destOrd="0" presId="urn:microsoft.com/office/officeart/2016/7/layout/RepeatingBendingProcessNew"/>
    <dgm:cxn modelId="{F6B72522-8761-4104-8376-96B6BAD8C54A}" type="presOf" srcId="{2439313C-9AD9-4608-9B69-3713897D35C0}" destId="{B5E357DA-6FF0-4124-B58D-276820A32ECB}" srcOrd="0" destOrd="0" presId="urn:microsoft.com/office/officeart/2016/7/layout/RepeatingBendingProcessNew"/>
    <dgm:cxn modelId="{D7113822-7A1A-4938-A8F4-35C15289ABFD}" srcId="{57093664-C15C-4C7C-8171-900ABBB72436}" destId="{05EF4EF1-4B25-4E17-82ED-264E733230D7}" srcOrd="0" destOrd="0" parTransId="{5E58E7E8-69AF-4FB6-BD8D-EB156198FBBD}" sibTransId="{BC8B3343-17DD-458F-8FCE-C7920CE9DD73}"/>
    <dgm:cxn modelId="{B3EFF123-B0EF-4722-BBE2-C4DDEBEF77C3}" srcId="{57093664-C15C-4C7C-8171-900ABBB72436}" destId="{8567222E-795A-4CE6-88FC-53FCD22BBF4D}" srcOrd="7" destOrd="0" parTransId="{0D332F2B-648E-4FFB-942D-A94EC5121402}" sibTransId="{92A7D053-5114-484C-8CCF-8A1B45A77327}"/>
    <dgm:cxn modelId="{2E9D7333-D651-4831-A119-FF81BB6F17D3}" type="presOf" srcId="{6B076FCB-CB7B-432F-8A85-E0F502B370C1}" destId="{7770CCDA-56FF-4758-B952-46FDBE469475}" srcOrd="0" destOrd="0" presId="urn:microsoft.com/office/officeart/2016/7/layout/RepeatingBendingProcessNew"/>
    <dgm:cxn modelId="{802B0C37-AC15-4B9B-A10C-86CF5E0478AC}" type="presOf" srcId="{BAA2029E-690C-46BF-BBDA-B0A6D5BE96F6}" destId="{5717ABD0-DF0C-4ADF-B6C9-242ACF1BEA71}" srcOrd="0" destOrd="0" presId="urn:microsoft.com/office/officeart/2016/7/layout/RepeatingBendingProcessNew"/>
    <dgm:cxn modelId="{AAB9323C-ACCC-48B7-A45B-B57A8E327791}" type="presOf" srcId="{B98974A9-CF07-4382-A51A-D4498170BB11}" destId="{1C26AD00-64CF-4AC0-A2DE-1A7750793FE3}" srcOrd="0" destOrd="0" presId="urn:microsoft.com/office/officeart/2016/7/layout/RepeatingBendingProcessNew"/>
    <dgm:cxn modelId="{BE2D8347-9FE2-46CE-A5D2-6A6AA60AAEE5}" type="presOf" srcId="{13361658-0D79-4429-9577-F853A4CF06B6}" destId="{D504226B-BA71-488B-9958-7FECECE4C883}" srcOrd="0" destOrd="0" presId="urn:microsoft.com/office/officeart/2016/7/layout/RepeatingBendingProcessNew"/>
    <dgm:cxn modelId="{F1C7CE68-12DC-447A-AE18-CE26835A33DB}" srcId="{57093664-C15C-4C7C-8171-900ABBB72436}" destId="{56011DD0-FF64-4A46-9E4B-10B8CE1A20E5}" srcOrd="6" destOrd="0" parTransId="{A64E2425-529F-4B3A-8EDD-1CFFBCF29982}" sibTransId="{4AE1B468-11E3-4155-AC98-FF3733B09776}"/>
    <dgm:cxn modelId="{7C6CCF4B-5846-4029-ADB0-FB6554C13423}" type="presOf" srcId="{29E852A4-7E79-4C7F-B9F4-F8EEFE5C035E}" destId="{D6C269B1-B7AB-4E95-9D21-3727B49F7C1A}" srcOrd="0" destOrd="0" presId="urn:microsoft.com/office/officeart/2016/7/layout/RepeatingBendingProcessNew"/>
    <dgm:cxn modelId="{27165676-8DD6-4242-ADC8-D84D9F9EBB9A}" type="presOf" srcId="{57093664-C15C-4C7C-8171-900ABBB72436}" destId="{48918EAB-87D9-4BCA-9BD2-BE2240FDF604}" srcOrd="0" destOrd="0" presId="urn:microsoft.com/office/officeart/2016/7/layout/RepeatingBendingProcessNew"/>
    <dgm:cxn modelId="{1DE0B356-685B-4D33-B9BC-0E35B4D2938C}" type="presOf" srcId="{0AFE2E69-DAD4-4A21-B53C-8E2BF66B4B51}" destId="{DBDB1581-A68B-4CCA-9019-4F7FB3C12494}" srcOrd="0" destOrd="0" presId="urn:microsoft.com/office/officeart/2016/7/layout/RepeatingBendingProcessNew"/>
    <dgm:cxn modelId="{03684F58-6FF7-49C9-854E-9B87598BC844}" type="presOf" srcId="{0AFE2E69-DAD4-4A21-B53C-8E2BF66B4B51}" destId="{5A277C51-085B-4F7C-9317-6ED1FCA53BAE}" srcOrd="1" destOrd="0" presId="urn:microsoft.com/office/officeart/2016/7/layout/RepeatingBendingProcessNew"/>
    <dgm:cxn modelId="{9DC9DA86-1774-4131-91F7-337398FE2B22}" type="presOf" srcId="{FFDD2147-0359-48A9-97A3-A0F8E2CF518E}" destId="{87F4AD7E-00F5-457A-8DC5-0F2947C67629}" srcOrd="0" destOrd="0" presId="urn:microsoft.com/office/officeart/2016/7/layout/RepeatingBendingProcessNew"/>
    <dgm:cxn modelId="{FEA99488-AA65-47CD-A1DE-BB5F4C45B613}" srcId="{57093664-C15C-4C7C-8171-900ABBB72436}" destId="{B98974A9-CF07-4382-A51A-D4498170BB11}" srcOrd="2" destOrd="0" parTransId="{52A35C8F-87CF-48DA-A3BE-4038D3D7B11B}" sibTransId="{0AFE2E69-DAD4-4A21-B53C-8E2BF66B4B51}"/>
    <dgm:cxn modelId="{29196889-01AC-4761-A758-8EC3F86D1825}" srcId="{57093664-C15C-4C7C-8171-900ABBB72436}" destId="{2439313C-9AD9-4608-9B69-3713897D35C0}" srcOrd="5" destOrd="0" parTransId="{49F8D931-F58F-4D40-BA47-0008A8D31815}" sibTransId="{6B076FCB-CB7B-432F-8A85-E0F502B370C1}"/>
    <dgm:cxn modelId="{15B50C8B-5BFA-45A2-AE37-0B7A77829CF8}" srcId="{57093664-C15C-4C7C-8171-900ABBB72436}" destId="{0A37137F-FAD0-40A3-904A-77A86E4EFD55}" srcOrd="4" destOrd="0" parTransId="{09886D01-905A-423B-BD4D-414FFE4EE039}" sibTransId="{BAA2029E-690C-46BF-BBDA-B0A6D5BE96F6}"/>
    <dgm:cxn modelId="{9758918E-82FC-493F-80E8-6BB4673BFE71}" type="presOf" srcId="{29E852A4-7E79-4C7F-B9F4-F8EEFE5C035E}" destId="{EE0CBBE3-4EDD-4585-951D-4628B2DE685D}" srcOrd="1" destOrd="0" presId="urn:microsoft.com/office/officeart/2016/7/layout/RepeatingBendingProcessNew"/>
    <dgm:cxn modelId="{95456593-8462-445A-915E-EC2FEFA855EE}" srcId="{57093664-C15C-4C7C-8171-900ABBB72436}" destId="{FFDD2147-0359-48A9-97A3-A0F8E2CF518E}" srcOrd="3" destOrd="0" parTransId="{986AA629-2E55-41D7-8871-C67A7493AAE8}" sibTransId="{29E852A4-7E79-4C7F-B9F4-F8EEFE5C035E}"/>
    <dgm:cxn modelId="{3833F393-82A9-432D-A0FE-C01D692D6239}" type="presOf" srcId="{BAA2029E-690C-46BF-BBDA-B0A6D5BE96F6}" destId="{CDD8F90F-7897-4FC2-9419-967D6A4ADA20}" srcOrd="1" destOrd="0" presId="urn:microsoft.com/office/officeart/2016/7/layout/RepeatingBendingProcessNew"/>
    <dgm:cxn modelId="{FAC65BA1-18FE-4CD8-AACF-033B8268C5B8}" srcId="{57093664-C15C-4C7C-8171-900ABBB72436}" destId="{BA1086FA-EBDF-4457-8170-E566D7F69420}" srcOrd="1" destOrd="0" parTransId="{3CB8D4C9-33A4-4A8C-8B24-4A702B27213F}" sibTransId="{13361658-0D79-4429-9577-F853A4CF06B6}"/>
    <dgm:cxn modelId="{E71545AE-C2EF-4E93-AA2E-3DB946084693}" type="presOf" srcId="{BC8B3343-17DD-458F-8FCE-C7920CE9DD73}" destId="{4F326141-2E69-435B-9D85-1C33076CB2B7}" srcOrd="0" destOrd="0" presId="urn:microsoft.com/office/officeart/2016/7/layout/RepeatingBendingProcessNew"/>
    <dgm:cxn modelId="{120B6BB5-FBF9-4E85-9AD9-5A22D13AD1ED}" type="presOf" srcId="{BA1086FA-EBDF-4457-8170-E566D7F69420}" destId="{D644F042-3D29-4765-AE21-22F1FE737C9A}" srcOrd="0" destOrd="0" presId="urn:microsoft.com/office/officeart/2016/7/layout/RepeatingBendingProcessNew"/>
    <dgm:cxn modelId="{71A277C4-DFC6-40E3-BB21-7266F24456DC}" type="presOf" srcId="{4AE1B468-11E3-4155-AC98-FF3733B09776}" destId="{CF86BB5F-04FE-4BFF-AD7B-29000234DA71}" srcOrd="0" destOrd="0" presId="urn:microsoft.com/office/officeart/2016/7/layout/RepeatingBendingProcessNew"/>
    <dgm:cxn modelId="{60F07ECE-9C73-490A-9DB7-CC34C71748B5}" type="presOf" srcId="{6B076FCB-CB7B-432F-8A85-E0F502B370C1}" destId="{BF23C799-0B0A-494E-B5BF-ECA386F07A19}" srcOrd="1" destOrd="0" presId="urn:microsoft.com/office/officeart/2016/7/layout/RepeatingBendingProcessNew"/>
    <dgm:cxn modelId="{287089CE-B343-41E3-92C4-B477CFAAA3DC}" type="presOf" srcId="{05EF4EF1-4B25-4E17-82ED-264E733230D7}" destId="{F3A61584-20B3-4161-B244-0D62266EE6F7}" srcOrd="0" destOrd="0" presId="urn:microsoft.com/office/officeart/2016/7/layout/RepeatingBendingProcessNew"/>
    <dgm:cxn modelId="{F9ADD4D6-2ED9-45A1-B0E3-31336671B271}" type="presOf" srcId="{4AE1B468-11E3-4155-AC98-FF3733B09776}" destId="{29F3682C-06D3-490A-BDD2-D1B680CB937B}" srcOrd="1" destOrd="0" presId="urn:microsoft.com/office/officeart/2016/7/layout/RepeatingBendingProcessNew"/>
    <dgm:cxn modelId="{892663EF-F4B0-4EFE-8BEB-74C782BD7FBB}" type="presOf" srcId="{56011DD0-FF64-4A46-9E4B-10B8CE1A20E5}" destId="{5F4AA549-0246-46A4-BAB2-8B3CE226A2DE}" srcOrd="0" destOrd="0" presId="urn:microsoft.com/office/officeart/2016/7/layout/RepeatingBendingProcessNew"/>
    <dgm:cxn modelId="{82898BF2-E1D5-4491-9D16-C263D09DCF97}" type="presOf" srcId="{BC8B3343-17DD-458F-8FCE-C7920CE9DD73}" destId="{82ED7725-1C51-4B92-AB7C-2EDD2EA79B70}" srcOrd="1" destOrd="0" presId="urn:microsoft.com/office/officeart/2016/7/layout/RepeatingBendingProcessNew"/>
    <dgm:cxn modelId="{F6488FFB-5618-4112-A42D-8546397A033E}" type="presOf" srcId="{13361658-0D79-4429-9577-F853A4CF06B6}" destId="{A8A347B4-E8F2-4DB8-A1D9-226BD2D42DFA}" srcOrd="1" destOrd="0" presId="urn:microsoft.com/office/officeart/2016/7/layout/RepeatingBendingProcessNew"/>
    <dgm:cxn modelId="{1C02A4FB-F791-4A64-9427-73A42619570F}" type="presParOf" srcId="{48918EAB-87D9-4BCA-9BD2-BE2240FDF604}" destId="{F3A61584-20B3-4161-B244-0D62266EE6F7}" srcOrd="0" destOrd="0" presId="urn:microsoft.com/office/officeart/2016/7/layout/RepeatingBendingProcessNew"/>
    <dgm:cxn modelId="{1CAE3787-BBC1-47A7-9ED4-E81259863456}" type="presParOf" srcId="{48918EAB-87D9-4BCA-9BD2-BE2240FDF604}" destId="{4F326141-2E69-435B-9D85-1C33076CB2B7}" srcOrd="1" destOrd="0" presId="urn:microsoft.com/office/officeart/2016/7/layout/RepeatingBendingProcessNew"/>
    <dgm:cxn modelId="{F136D875-2D44-4283-BD2D-B918EE2DBC46}" type="presParOf" srcId="{4F326141-2E69-435B-9D85-1C33076CB2B7}" destId="{82ED7725-1C51-4B92-AB7C-2EDD2EA79B70}" srcOrd="0" destOrd="0" presId="urn:microsoft.com/office/officeart/2016/7/layout/RepeatingBendingProcessNew"/>
    <dgm:cxn modelId="{2E825312-E106-4CC2-BE10-8D152651AA1D}" type="presParOf" srcId="{48918EAB-87D9-4BCA-9BD2-BE2240FDF604}" destId="{D644F042-3D29-4765-AE21-22F1FE737C9A}" srcOrd="2" destOrd="0" presId="urn:microsoft.com/office/officeart/2016/7/layout/RepeatingBendingProcessNew"/>
    <dgm:cxn modelId="{85BC9CCE-CAE5-41EB-9AC3-8A53B07F518B}" type="presParOf" srcId="{48918EAB-87D9-4BCA-9BD2-BE2240FDF604}" destId="{D504226B-BA71-488B-9958-7FECECE4C883}" srcOrd="3" destOrd="0" presId="urn:microsoft.com/office/officeart/2016/7/layout/RepeatingBendingProcessNew"/>
    <dgm:cxn modelId="{4E07E9D9-E1E9-4BF6-9A4C-D36434390F77}" type="presParOf" srcId="{D504226B-BA71-488B-9958-7FECECE4C883}" destId="{A8A347B4-E8F2-4DB8-A1D9-226BD2D42DFA}" srcOrd="0" destOrd="0" presId="urn:microsoft.com/office/officeart/2016/7/layout/RepeatingBendingProcessNew"/>
    <dgm:cxn modelId="{9C628DD1-72ED-41FB-828E-661CDAE7E77A}" type="presParOf" srcId="{48918EAB-87D9-4BCA-9BD2-BE2240FDF604}" destId="{1C26AD00-64CF-4AC0-A2DE-1A7750793FE3}" srcOrd="4" destOrd="0" presId="urn:microsoft.com/office/officeart/2016/7/layout/RepeatingBendingProcessNew"/>
    <dgm:cxn modelId="{30272BBE-4638-4EAC-B1B7-0873BE3C34E3}" type="presParOf" srcId="{48918EAB-87D9-4BCA-9BD2-BE2240FDF604}" destId="{DBDB1581-A68B-4CCA-9019-4F7FB3C12494}" srcOrd="5" destOrd="0" presId="urn:microsoft.com/office/officeart/2016/7/layout/RepeatingBendingProcessNew"/>
    <dgm:cxn modelId="{AD2FB143-DF83-4BF6-AB58-F1A835D56F7F}" type="presParOf" srcId="{DBDB1581-A68B-4CCA-9019-4F7FB3C12494}" destId="{5A277C51-085B-4F7C-9317-6ED1FCA53BAE}" srcOrd="0" destOrd="0" presId="urn:microsoft.com/office/officeart/2016/7/layout/RepeatingBendingProcessNew"/>
    <dgm:cxn modelId="{2A7F81CB-415E-48D5-A5D3-2201D53CD672}" type="presParOf" srcId="{48918EAB-87D9-4BCA-9BD2-BE2240FDF604}" destId="{87F4AD7E-00F5-457A-8DC5-0F2947C67629}" srcOrd="6" destOrd="0" presId="urn:microsoft.com/office/officeart/2016/7/layout/RepeatingBendingProcessNew"/>
    <dgm:cxn modelId="{69009452-F5BA-4E01-B878-CA664B6DB83A}" type="presParOf" srcId="{48918EAB-87D9-4BCA-9BD2-BE2240FDF604}" destId="{D6C269B1-B7AB-4E95-9D21-3727B49F7C1A}" srcOrd="7" destOrd="0" presId="urn:microsoft.com/office/officeart/2016/7/layout/RepeatingBendingProcessNew"/>
    <dgm:cxn modelId="{011443E0-1319-4647-A53A-1ABF4B069865}" type="presParOf" srcId="{D6C269B1-B7AB-4E95-9D21-3727B49F7C1A}" destId="{EE0CBBE3-4EDD-4585-951D-4628B2DE685D}" srcOrd="0" destOrd="0" presId="urn:microsoft.com/office/officeart/2016/7/layout/RepeatingBendingProcessNew"/>
    <dgm:cxn modelId="{22AFAB23-726F-49D3-90A1-353F9F37253B}" type="presParOf" srcId="{48918EAB-87D9-4BCA-9BD2-BE2240FDF604}" destId="{F42C4EEE-4819-45FC-ADF1-45C137C83A6A}" srcOrd="8" destOrd="0" presId="urn:microsoft.com/office/officeart/2016/7/layout/RepeatingBendingProcessNew"/>
    <dgm:cxn modelId="{35AC9BEC-0048-4A3D-BC37-2803CE42C964}" type="presParOf" srcId="{48918EAB-87D9-4BCA-9BD2-BE2240FDF604}" destId="{5717ABD0-DF0C-4ADF-B6C9-242ACF1BEA71}" srcOrd="9" destOrd="0" presId="urn:microsoft.com/office/officeart/2016/7/layout/RepeatingBendingProcessNew"/>
    <dgm:cxn modelId="{A7D1742D-817D-4130-855F-8D82C72189AC}" type="presParOf" srcId="{5717ABD0-DF0C-4ADF-B6C9-242ACF1BEA71}" destId="{CDD8F90F-7897-4FC2-9419-967D6A4ADA20}" srcOrd="0" destOrd="0" presId="urn:microsoft.com/office/officeart/2016/7/layout/RepeatingBendingProcessNew"/>
    <dgm:cxn modelId="{0BD8EA79-AE9B-4D5C-974D-70B4AEBEB258}" type="presParOf" srcId="{48918EAB-87D9-4BCA-9BD2-BE2240FDF604}" destId="{B5E357DA-6FF0-4124-B58D-276820A32ECB}" srcOrd="10" destOrd="0" presId="urn:microsoft.com/office/officeart/2016/7/layout/RepeatingBendingProcessNew"/>
    <dgm:cxn modelId="{B736C120-40E2-4744-B94D-4D93F0E46331}" type="presParOf" srcId="{48918EAB-87D9-4BCA-9BD2-BE2240FDF604}" destId="{7770CCDA-56FF-4758-B952-46FDBE469475}" srcOrd="11" destOrd="0" presId="urn:microsoft.com/office/officeart/2016/7/layout/RepeatingBendingProcessNew"/>
    <dgm:cxn modelId="{7A967148-FAB0-43E6-92FA-7B126324C256}" type="presParOf" srcId="{7770CCDA-56FF-4758-B952-46FDBE469475}" destId="{BF23C799-0B0A-494E-B5BF-ECA386F07A19}" srcOrd="0" destOrd="0" presId="urn:microsoft.com/office/officeart/2016/7/layout/RepeatingBendingProcessNew"/>
    <dgm:cxn modelId="{31CEA608-060A-4884-A877-79D467F184E1}" type="presParOf" srcId="{48918EAB-87D9-4BCA-9BD2-BE2240FDF604}" destId="{5F4AA549-0246-46A4-BAB2-8B3CE226A2DE}" srcOrd="12" destOrd="0" presId="urn:microsoft.com/office/officeart/2016/7/layout/RepeatingBendingProcessNew"/>
    <dgm:cxn modelId="{AC8ED9C3-C180-4B4E-B2CD-7B46FA4E5F70}" type="presParOf" srcId="{48918EAB-87D9-4BCA-9BD2-BE2240FDF604}" destId="{CF86BB5F-04FE-4BFF-AD7B-29000234DA71}" srcOrd="13" destOrd="0" presId="urn:microsoft.com/office/officeart/2016/7/layout/RepeatingBendingProcessNew"/>
    <dgm:cxn modelId="{BF7003B9-E0ED-439F-8595-F90E51851650}" type="presParOf" srcId="{CF86BB5F-04FE-4BFF-AD7B-29000234DA71}" destId="{29F3682C-06D3-490A-BDD2-D1B680CB937B}" srcOrd="0" destOrd="0" presId="urn:microsoft.com/office/officeart/2016/7/layout/RepeatingBendingProcessNew"/>
    <dgm:cxn modelId="{796A9900-F9F2-4D9E-94AE-15E8993AD6EE}" type="presParOf" srcId="{48918EAB-87D9-4BCA-9BD2-BE2240FDF604}" destId="{AEEE21AD-7279-4BC5-86A5-8CB54FC2E846}"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26141-2E69-435B-9D85-1C33076CB2B7}">
      <dsp:nvSpPr>
        <dsp:cNvPr id="0" name=""/>
        <dsp:cNvSpPr/>
      </dsp:nvSpPr>
      <dsp:spPr>
        <a:xfrm>
          <a:off x="2143996" y="1076285"/>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1119539"/>
        <a:ext cx="24653" cy="4930"/>
      </dsp:txXfrm>
    </dsp:sp>
    <dsp:sp modelId="{F3A61584-20B3-4161-B244-0D62266EE6F7}">
      <dsp:nvSpPr>
        <dsp:cNvPr id="0" name=""/>
        <dsp:cNvSpPr/>
      </dsp:nvSpPr>
      <dsp:spPr>
        <a:xfrm>
          <a:off x="2001" y="47886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b="0" u="none" kern="1200" dirty="0"/>
            <a:t>Project Overview</a:t>
          </a:r>
          <a:endParaRPr lang="en-US" sz="2500" b="0" u="none" kern="1200" dirty="0"/>
        </a:p>
      </dsp:txBody>
      <dsp:txXfrm>
        <a:off x="2001" y="478866"/>
        <a:ext cx="2143794" cy="1286276"/>
      </dsp:txXfrm>
    </dsp:sp>
    <dsp:sp modelId="{D504226B-BA71-488B-9958-7FECECE4C883}">
      <dsp:nvSpPr>
        <dsp:cNvPr id="0" name=""/>
        <dsp:cNvSpPr/>
      </dsp:nvSpPr>
      <dsp:spPr>
        <a:xfrm>
          <a:off x="4780863" y="1076285"/>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1119539"/>
        <a:ext cx="24653" cy="4930"/>
      </dsp:txXfrm>
    </dsp:sp>
    <dsp:sp modelId="{D644F042-3D29-4765-AE21-22F1FE737C9A}">
      <dsp:nvSpPr>
        <dsp:cNvPr id="0" name=""/>
        <dsp:cNvSpPr/>
      </dsp:nvSpPr>
      <dsp:spPr>
        <a:xfrm>
          <a:off x="2638868" y="47886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Who are the End Users</a:t>
          </a:r>
          <a:endParaRPr lang="en-US" sz="2500" kern="1200"/>
        </a:p>
      </dsp:txBody>
      <dsp:txXfrm>
        <a:off x="2638868" y="478866"/>
        <a:ext cx="2143794" cy="1286276"/>
      </dsp:txXfrm>
    </dsp:sp>
    <dsp:sp modelId="{DBDB1581-A68B-4CCA-9019-4F7FB3C12494}">
      <dsp:nvSpPr>
        <dsp:cNvPr id="0" name=""/>
        <dsp:cNvSpPr/>
      </dsp:nvSpPr>
      <dsp:spPr>
        <a:xfrm>
          <a:off x="7417731" y="1076285"/>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1119539"/>
        <a:ext cx="24653" cy="4930"/>
      </dsp:txXfrm>
    </dsp:sp>
    <dsp:sp modelId="{1C26AD00-64CF-4AC0-A2DE-1A7750793FE3}">
      <dsp:nvSpPr>
        <dsp:cNvPr id="0" name=""/>
        <dsp:cNvSpPr/>
      </dsp:nvSpPr>
      <dsp:spPr>
        <a:xfrm>
          <a:off x="5275736" y="47886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Solution and its value Proposition</a:t>
          </a:r>
          <a:endParaRPr lang="en-US" sz="2500" kern="1200"/>
        </a:p>
      </dsp:txBody>
      <dsp:txXfrm>
        <a:off x="5275736" y="478866"/>
        <a:ext cx="2143794" cy="1286276"/>
      </dsp:txXfrm>
    </dsp:sp>
    <dsp:sp modelId="{D6C269B1-B7AB-4E95-9D21-3727B49F7C1A}">
      <dsp:nvSpPr>
        <dsp:cNvPr id="0" name=""/>
        <dsp:cNvSpPr/>
      </dsp:nvSpPr>
      <dsp:spPr>
        <a:xfrm>
          <a:off x="1073898" y="1763343"/>
          <a:ext cx="7910602" cy="462472"/>
        </a:xfrm>
        <a:custGeom>
          <a:avLst/>
          <a:gdLst/>
          <a:ahLst/>
          <a:cxnLst/>
          <a:rect l="0" t="0" r="0" b="0"/>
          <a:pathLst>
            <a:path>
              <a:moveTo>
                <a:pt x="7910602" y="0"/>
              </a:moveTo>
              <a:lnTo>
                <a:pt x="7910602" y="248336"/>
              </a:lnTo>
              <a:lnTo>
                <a:pt x="0" y="248336"/>
              </a:lnTo>
              <a:lnTo>
                <a:pt x="0" y="462472"/>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1051" y="1992114"/>
        <a:ext cx="396297" cy="4930"/>
      </dsp:txXfrm>
    </dsp:sp>
    <dsp:sp modelId="{87F4AD7E-00F5-457A-8DC5-0F2947C67629}">
      <dsp:nvSpPr>
        <dsp:cNvPr id="0" name=""/>
        <dsp:cNvSpPr/>
      </dsp:nvSpPr>
      <dsp:spPr>
        <a:xfrm>
          <a:off x="7912603" y="47886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dirty="0"/>
            <a:t>Customize the project </a:t>
          </a:r>
          <a:endParaRPr lang="en-US" sz="2500" kern="1200" dirty="0"/>
        </a:p>
      </dsp:txBody>
      <dsp:txXfrm>
        <a:off x="7912603" y="478866"/>
        <a:ext cx="2143794" cy="1286276"/>
      </dsp:txXfrm>
    </dsp:sp>
    <dsp:sp modelId="{5717ABD0-DF0C-4ADF-B6C9-242ACF1BEA71}">
      <dsp:nvSpPr>
        <dsp:cNvPr id="0" name=""/>
        <dsp:cNvSpPr/>
      </dsp:nvSpPr>
      <dsp:spPr>
        <a:xfrm>
          <a:off x="2143996" y="2855634"/>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2898889"/>
        <a:ext cx="24653" cy="4930"/>
      </dsp:txXfrm>
    </dsp:sp>
    <dsp:sp modelId="{F42C4EEE-4819-45FC-ADF1-45C137C83A6A}">
      <dsp:nvSpPr>
        <dsp:cNvPr id="0" name=""/>
        <dsp:cNvSpPr/>
      </dsp:nvSpPr>
      <dsp:spPr>
        <a:xfrm>
          <a:off x="2001" y="225821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Modelling </a:t>
          </a:r>
          <a:endParaRPr lang="en-US" sz="2500" kern="1200"/>
        </a:p>
      </dsp:txBody>
      <dsp:txXfrm>
        <a:off x="2001" y="2258216"/>
        <a:ext cx="2143794" cy="1286276"/>
      </dsp:txXfrm>
    </dsp:sp>
    <dsp:sp modelId="{7770CCDA-56FF-4758-B952-46FDBE469475}">
      <dsp:nvSpPr>
        <dsp:cNvPr id="0" name=""/>
        <dsp:cNvSpPr/>
      </dsp:nvSpPr>
      <dsp:spPr>
        <a:xfrm>
          <a:off x="4780863" y="2855634"/>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2898889"/>
        <a:ext cx="24653" cy="4930"/>
      </dsp:txXfrm>
    </dsp:sp>
    <dsp:sp modelId="{B5E357DA-6FF0-4124-B58D-276820A32ECB}">
      <dsp:nvSpPr>
        <dsp:cNvPr id="0" name=""/>
        <dsp:cNvSpPr/>
      </dsp:nvSpPr>
      <dsp:spPr>
        <a:xfrm>
          <a:off x="2638868" y="225821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Results</a:t>
          </a:r>
          <a:endParaRPr lang="en-US" sz="2500" kern="1200"/>
        </a:p>
      </dsp:txBody>
      <dsp:txXfrm>
        <a:off x="2638868" y="2258216"/>
        <a:ext cx="2143794" cy="1286276"/>
      </dsp:txXfrm>
    </dsp:sp>
    <dsp:sp modelId="{CF86BB5F-04FE-4BFF-AD7B-29000234DA71}">
      <dsp:nvSpPr>
        <dsp:cNvPr id="0" name=""/>
        <dsp:cNvSpPr/>
      </dsp:nvSpPr>
      <dsp:spPr>
        <a:xfrm>
          <a:off x="7417731" y="2855634"/>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2898889"/>
        <a:ext cx="24653" cy="4930"/>
      </dsp:txXfrm>
    </dsp:sp>
    <dsp:sp modelId="{5F4AA549-0246-46A4-BAB2-8B3CE226A2DE}">
      <dsp:nvSpPr>
        <dsp:cNvPr id="0" name=""/>
        <dsp:cNvSpPr/>
      </dsp:nvSpPr>
      <dsp:spPr>
        <a:xfrm>
          <a:off x="5275736" y="225821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Links</a:t>
          </a:r>
          <a:endParaRPr lang="en-US" sz="2500" kern="1200"/>
        </a:p>
      </dsp:txBody>
      <dsp:txXfrm>
        <a:off x="5275736" y="2258216"/>
        <a:ext cx="2143794" cy="1286276"/>
      </dsp:txXfrm>
    </dsp:sp>
    <dsp:sp modelId="{AEEE21AD-7279-4BC5-86A5-8CB54FC2E846}">
      <dsp:nvSpPr>
        <dsp:cNvPr id="0" name=""/>
        <dsp:cNvSpPr/>
      </dsp:nvSpPr>
      <dsp:spPr>
        <a:xfrm>
          <a:off x="7912603" y="225821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111250">
            <a:lnSpc>
              <a:spcPct val="90000"/>
            </a:lnSpc>
            <a:spcBef>
              <a:spcPct val="0"/>
            </a:spcBef>
            <a:spcAft>
              <a:spcPct val="35000"/>
            </a:spcAft>
            <a:buNone/>
          </a:pPr>
          <a:r>
            <a:rPr lang="en-IN" sz="2500" kern="1200"/>
            <a:t>Additional Slides</a:t>
          </a:r>
          <a:endParaRPr lang="en-US" sz="2500" kern="1200"/>
        </a:p>
      </dsp:txBody>
      <dsp:txXfrm>
        <a:off x="7912603" y="2258216"/>
        <a:ext cx="2143794" cy="12862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61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461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615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80CF1-2424-497E-99FD-A80494350FFC}" type="slidenum">
              <a:rPr lang="en-IN" smtClean="0"/>
              <a:t>‹#›</a:t>
            </a:fld>
            <a:endParaRPr lang="en-IN"/>
          </a:p>
        </p:txBody>
      </p:sp>
    </p:spTree>
    <p:extLst>
      <p:ext uri="{BB962C8B-B14F-4D97-AF65-F5344CB8AC3E}">
        <p14:creationId xmlns:p14="http://schemas.microsoft.com/office/powerpoint/2010/main" val="157448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4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092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7/22/2023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7132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488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7/22/2023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40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7/22/2023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33588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343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7/22/2023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05167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ashu.raturi621@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moumoyesh/sales-analysis-of-superstore-using-power-bi" TargetMode="External"/><Relationship Id="rId2" Type="http://schemas.openxmlformats.org/officeDocument/2006/relationships/hyperlink" Target="https://github.com/Ashutosh621/IBM_Data_Analytics/blob/main/superstore_data.ipynb" TargetMode="External"/><Relationship Id="rId1" Type="http://schemas.openxmlformats.org/officeDocument/2006/relationships/slideLayout" Target="../slideLayouts/slideLayout2.xml"/><Relationship Id="rId5" Type="http://schemas.openxmlformats.org/officeDocument/2006/relationships/hyperlink" Target="https://towardsdatascience.com/sales-analysis-of-superstore-dataset-using-power-bi-1432f74fa62e" TargetMode="External"/><Relationship Id="rId4" Type="http://schemas.openxmlformats.org/officeDocument/2006/relationships/hyperlink" Target="https://powerbi.microsoft.com/en-us/tutorials/analyze-and-visualize-superstore-dat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9BEFF3-7A67-1045-A765-2B4884D42360}"/>
              </a:ext>
            </a:extLst>
          </p:cNvPr>
          <p:cNvSpPr txBox="1"/>
          <p:nvPr/>
        </p:nvSpPr>
        <p:spPr>
          <a:xfrm>
            <a:off x="783772" y="1164771"/>
            <a:ext cx="8196942" cy="3903954"/>
          </a:xfrm>
          <a:prstGeom prst="rect">
            <a:avLst/>
          </a:prstGeom>
          <a:noFill/>
        </p:spPr>
        <p:txBody>
          <a:bodyPr wrap="square" rtlCol="0">
            <a:spAutoFit/>
          </a:bodyPr>
          <a:lstStyle/>
          <a:p>
            <a:pPr>
              <a:lnSpc>
                <a:spcPct val="150000"/>
              </a:lnSpc>
            </a:pPr>
            <a:r>
              <a:rPr lang="en-IN" sz="2400" b="1" dirty="0">
                <a:cs typeface="Times New Roman" panose="02020603050405020304" pitchFamily="18" charset="0"/>
              </a:rPr>
              <a:t>Name – </a:t>
            </a:r>
            <a:r>
              <a:rPr lang="en-IN" sz="2400" dirty="0">
                <a:cs typeface="Times New Roman" panose="02020603050405020304" pitchFamily="18" charset="0"/>
              </a:rPr>
              <a:t>Ashutosh Raturi</a:t>
            </a:r>
          </a:p>
          <a:p>
            <a:pPr>
              <a:lnSpc>
                <a:spcPct val="150000"/>
              </a:lnSpc>
            </a:pPr>
            <a:r>
              <a:rPr lang="en-IN" sz="2400" b="1" dirty="0">
                <a:cs typeface="Times New Roman" panose="02020603050405020304" pitchFamily="18" charset="0"/>
                <a:hlinkClick r:id="rId2"/>
              </a:rPr>
              <a:t>ashu.raturi621@gmail.com</a:t>
            </a:r>
            <a:endParaRPr lang="en-IN" sz="2400" b="1" dirty="0">
              <a:cs typeface="Times New Roman" panose="02020603050405020304" pitchFamily="18" charset="0"/>
            </a:endParaRPr>
          </a:p>
          <a:p>
            <a:pPr>
              <a:lnSpc>
                <a:spcPct val="150000"/>
              </a:lnSpc>
            </a:pPr>
            <a:r>
              <a:rPr lang="en-IN" sz="2400" b="1" dirty="0">
                <a:cs typeface="Times New Roman" panose="02020603050405020304" pitchFamily="18" charset="0"/>
              </a:rPr>
              <a:t>Organization – </a:t>
            </a:r>
            <a:r>
              <a:rPr lang="en-IN" sz="2400" dirty="0">
                <a:cs typeface="Times New Roman" panose="02020603050405020304" pitchFamily="18" charset="0"/>
              </a:rPr>
              <a:t>DGT </a:t>
            </a:r>
          </a:p>
          <a:p>
            <a:pPr>
              <a:lnSpc>
                <a:spcPct val="150000"/>
              </a:lnSpc>
            </a:pPr>
            <a:r>
              <a:rPr lang="en-IN" sz="2400" b="1" dirty="0">
                <a:cs typeface="Times New Roman" panose="02020603050405020304" pitchFamily="18" charset="0"/>
              </a:rPr>
              <a:t>College – </a:t>
            </a:r>
            <a:r>
              <a:rPr lang="en-IN" sz="2400" dirty="0">
                <a:cs typeface="Times New Roman" panose="02020603050405020304" pitchFamily="18" charset="0"/>
              </a:rPr>
              <a:t>Graphic Era Deemed to be University</a:t>
            </a:r>
          </a:p>
          <a:p>
            <a:pPr>
              <a:lnSpc>
                <a:spcPct val="150000"/>
              </a:lnSpc>
            </a:pPr>
            <a:r>
              <a:rPr lang="en-IN" sz="2400" b="1" dirty="0">
                <a:cs typeface="Times New Roman" panose="02020603050405020304" pitchFamily="18" charset="0"/>
              </a:rPr>
              <a:t>State – </a:t>
            </a:r>
            <a:r>
              <a:rPr lang="en-IN" sz="2400" dirty="0">
                <a:cs typeface="Times New Roman" panose="02020603050405020304" pitchFamily="18" charset="0"/>
              </a:rPr>
              <a:t>Uttarakhand </a:t>
            </a:r>
          </a:p>
          <a:p>
            <a:pPr>
              <a:lnSpc>
                <a:spcPct val="150000"/>
              </a:lnSpc>
            </a:pPr>
            <a:r>
              <a:rPr lang="en-IN" sz="2400" b="1" dirty="0">
                <a:cs typeface="Times New Roman" panose="02020603050405020304" pitchFamily="18" charset="0"/>
              </a:rPr>
              <a:t>Domain – </a:t>
            </a:r>
            <a:r>
              <a:rPr lang="en-IN" sz="2400" dirty="0">
                <a:cs typeface="Times New Roman" panose="02020603050405020304" pitchFamily="18" charset="0"/>
              </a:rPr>
              <a:t>Data Analytics</a:t>
            </a:r>
          </a:p>
          <a:p>
            <a:pPr>
              <a:lnSpc>
                <a:spcPct val="150000"/>
              </a:lnSpc>
            </a:pPr>
            <a:r>
              <a:rPr lang="en-IN" sz="2400" b="1" dirty="0">
                <a:cs typeface="Times New Roman" panose="02020603050405020304" pitchFamily="18" charset="0"/>
              </a:rPr>
              <a:t>Internship Start and End date – </a:t>
            </a:r>
            <a:r>
              <a:rPr lang="en-IN" sz="2400" dirty="0">
                <a:cs typeface="Times New Roman" panose="02020603050405020304" pitchFamily="18" charset="0"/>
              </a:rPr>
              <a:t>From 12/06/23 till 24/07/23</a:t>
            </a:r>
          </a:p>
        </p:txBody>
      </p:sp>
      <p:pic>
        <p:nvPicPr>
          <p:cNvPr id="9" name="Picture 8" descr="A person in a white shirt&#10;&#10;Description automatically generated">
            <a:extLst>
              <a:ext uri="{FF2B5EF4-FFF2-40B4-BE49-F238E27FC236}">
                <a16:creationId xmlns:a16="http://schemas.microsoft.com/office/drawing/2014/main" id="{B9E828A5-2713-BCC9-A8D4-A92DB0279210}"/>
              </a:ext>
            </a:extLst>
          </p:cNvPr>
          <p:cNvPicPr>
            <a:picLocks noChangeAspect="1"/>
          </p:cNvPicPr>
          <p:nvPr/>
        </p:nvPicPr>
        <p:blipFill>
          <a:blip r:embed="rId3"/>
          <a:stretch>
            <a:fillRect/>
          </a:stretch>
        </p:blipFill>
        <p:spPr>
          <a:xfrm>
            <a:off x="9381071" y="1755975"/>
            <a:ext cx="2159956" cy="272154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95942"/>
            <a:ext cx="11029616" cy="992777"/>
          </a:xfrm>
        </p:spPr>
        <p:txBody>
          <a:bodyPr anchor="ctr">
            <a:normAutofit/>
          </a:bodyPr>
          <a:lstStyle/>
          <a:p>
            <a:r>
              <a:rPr lang="en-GB" sz="3600" b="1" dirty="0">
                <a:solidFill>
                  <a:schemeClr val="accent2">
                    <a:lumMod val="50000"/>
                  </a:schemeClr>
                </a:solidFill>
                <a:latin typeface="Times New Roman" panose="02020603050405020304" pitchFamily="18" charset="0"/>
                <a:cs typeface="Times New Roman" panose="02020603050405020304" pitchFamily="18" charset="0"/>
              </a:rPr>
              <a:t>Results</a:t>
            </a:r>
            <a:endParaRPr 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5B36B02-AFC5-A6EE-65B9-2D8EFC016691}"/>
              </a:ext>
            </a:extLst>
          </p:cNvPr>
          <p:cNvPicPr>
            <a:picLocks noGrp="1" noChangeAspect="1"/>
          </p:cNvPicPr>
          <p:nvPr>
            <p:ph idx="1"/>
          </p:nvPr>
        </p:nvPicPr>
        <p:blipFill>
          <a:blip r:embed="rId2"/>
          <a:stretch>
            <a:fillRect/>
          </a:stretch>
        </p:blipFill>
        <p:spPr>
          <a:xfrm>
            <a:off x="520127" y="1005211"/>
            <a:ext cx="5575872" cy="3818622"/>
          </a:xfrm>
        </p:spPr>
      </p:pic>
      <p:pic>
        <p:nvPicPr>
          <p:cNvPr id="8" name="Content Placeholder 4">
            <a:extLst>
              <a:ext uri="{FF2B5EF4-FFF2-40B4-BE49-F238E27FC236}">
                <a16:creationId xmlns:a16="http://schemas.microsoft.com/office/drawing/2014/main" id="{504ED8AE-0A8E-6CD8-F630-306EE3EA29A7}"/>
              </a:ext>
            </a:extLst>
          </p:cNvPr>
          <p:cNvPicPr>
            <a:picLocks noChangeAspect="1"/>
          </p:cNvPicPr>
          <p:nvPr/>
        </p:nvPicPr>
        <p:blipFill>
          <a:blip r:embed="rId3"/>
          <a:stretch>
            <a:fillRect/>
          </a:stretch>
        </p:blipFill>
        <p:spPr>
          <a:xfrm>
            <a:off x="6095999" y="1005211"/>
            <a:ext cx="5514808" cy="3818622"/>
          </a:xfrm>
          <a:prstGeom prst="rect">
            <a:avLst/>
          </a:prstGeom>
        </p:spPr>
      </p:pic>
      <p:sp>
        <p:nvSpPr>
          <p:cNvPr id="10" name="TextBox 9">
            <a:extLst>
              <a:ext uri="{FF2B5EF4-FFF2-40B4-BE49-F238E27FC236}">
                <a16:creationId xmlns:a16="http://schemas.microsoft.com/office/drawing/2014/main" id="{060ED68E-8CBA-C7EA-0ACA-7FEDA4A3F1DA}"/>
              </a:ext>
            </a:extLst>
          </p:cNvPr>
          <p:cNvSpPr txBox="1"/>
          <p:nvPr/>
        </p:nvSpPr>
        <p:spPr>
          <a:xfrm>
            <a:off x="381803" y="5014589"/>
            <a:ext cx="11810197" cy="923330"/>
          </a:xfrm>
          <a:prstGeom prst="rect">
            <a:avLst/>
          </a:prstGeom>
          <a:noFill/>
        </p:spPr>
        <p:txBody>
          <a:bodyPr wrap="square">
            <a:spAutoFit/>
          </a:bodyPr>
          <a:lstStyle/>
          <a:p>
            <a:pPr algn="l">
              <a:buFont typeface="Arial" panose="020B0604020202020204" pitchFamily="34" charset="0"/>
              <a:buChar char="•"/>
            </a:pPr>
            <a:r>
              <a:rPr lang="en-US" b="1" i="0" dirty="0">
                <a:solidFill>
                  <a:schemeClr val="tx1">
                    <a:lumMod val="95000"/>
                    <a:lumOff val="5000"/>
                  </a:schemeClr>
                </a:solidFill>
                <a:effectLst/>
              </a:rPr>
              <a:t>The company has highest sales in the state of California which is around 450k.</a:t>
            </a:r>
          </a:p>
          <a:p>
            <a:pPr algn="l">
              <a:buFont typeface="Arial" panose="020B0604020202020204" pitchFamily="34" charset="0"/>
              <a:buChar char="•"/>
            </a:pPr>
            <a:r>
              <a:rPr lang="en-US" b="1" i="0" dirty="0">
                <a:solidFill>
                  <a:schemeClr val="tx1">
                    <a:lumMod val="95000"/>
                    <a:lumOff val="5000"/>
                  </a:schemeClr>
                </a:solidFill>
                <a:effectLst/>
              </a:rPr>
              <a:t>New York is the state that constitutes the second highest sales for the company of around 300k.</a:t>
            </a:r>
          </a:p>
          <a:p>
            <a:pPr algn="l">
              <a:buFont typeface="Arial" panose="020B0604020202020204" pitchFamily="34" charset="0"/>
              <a:buChar char="•"/>
            </a:pPr>
            <a:r>
              <a:rPr lang="en-US" b="1" dirty="0">
                <a:solidFill>
                  <a:schemeClr val="tx1">
                    <a:lumMod val="95000"/>
                    <a:lumOff val="5000"/>
                  </a:schemeClr>
                </a:solidFill>
              </a:rPr>
              <a:t>Lowest amount of sale is recorded in North Dakota 919.</a:t>
            </a:r>
            <a:endParaRPr lang="en-US" b="1" i="0" dirty="0">
              <a:solidFill>
                <a:schemeClr val="tx1">
                  <a:lumMod val="95000"/>
                  <a:lumOff val="5000"/>
                </a:schemeClr>
              </a:solidFill>
              <a:effectLst/>
            </a:endParaRP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E178FC-F194-9BB8-D4F6-76EC9795EA60}"/>
              </a:ext>
            </a:extLst>
          </p:cNvPr>
          <p:cNvPicPr>
            <a:picLocks noChangeAspect="1"/>
          </p:cNvPicPr>
          <p:nvPr/>
        </p:nvPicPr>
        <p:blipFill>
          <a:blip r:embed="rId2"/>
          <a:stretch>
            <a:fillRect/>
          </a:stretch>
        </p:blipFill>
        <p:spPr>
          <a:xfrm>
            <a:off x="6007768" y="620688"/>
            <a:ext cx="5962327" cy="4022725"/>
          </a:xfrm>
          <a:prstGeom prst="rect">
            <a:avLst/>
          </a:prstGeom>
        </p:spPr>
      </p:pic>
      <p:pic>
        <p:nvPicPr>
          <p:cNvPr id="8" name="Picture 7">
            <a:extLst>
              <a:ext uri="{FF2B5EF4-FFF2-40B4-BE49-F238E27FC236}">
                <a16:creationId xmlns:a16="http://schemas.microsoft.com/office/drawing/2014/main" id="{7DA093F2-64E9-69AA-C2F0-4CC228CE76BE}"/>
              </a:ext>
            </a:extLst>
          </p:cNvPr>
          <p:cNvPicPr>
            <a:picLocks noChangeAspect="1"/>
          </p:cNvPicPr>
          <p:nvPr/>
        </p:nvPicPr>
        <p:blipFill>
          <a:blip r:embed="rId3"/>
          <a:stretch>
            <a:fillRect/>
          </a:stretch>
        </p:blipFill>
        <p:spPr>
          <a:xfrm>
            <a:off x="221905" y="620688"/>
            <a:ext cx="5962327" cy="4022725"/>
          </a:xfrm>
          <a:prstGeom prst="rect">
            <a:avLst/>
          </a:prstGeom>
        </p:spPr>
      </p:pic>
      <p:sp>
        <p:nvSpPr>
          <p:cNvPr id="14" name="TextBox 13">
            <a:extLst>
              <a:ext uri="{FF2B5EF4-FFF2-40B4-BE49-F238E27FC236}">
                <a16:creationId xmlns:a16="http://schemas.microsoft.com/office/drawing/2014/main" id="{35F3C179-98A6-978D-3383-B34DA3362CA2}"/>
              </a:ext>
            </a:extLst>
          </p:cNvPr>
          <p:cNvSpPr txBox="1"/>
          <p:nvPr/>
        </p:nvSpPr>
        <p:spPr>
          <a:xfrm>
            <a:off x="221905" y="5069468"/>
            <a:ext cx="10871200" cy="923330"/>
          </a:xfrm>
          <a:prstGeom prst="rect">
            <a:avLst/>
          </a:prstGeom>
          <a:noFill/>
        </p:spPr>
        <p:txBody>
          <a:bodyPr wrap="square">
            <a:spAutoFit/>
          </a:bodyPr>
          <a:lstStyle/>
          <a:p>
            <a:pPr algn="l">
              <a:buFont typeface="Arial" panose="020B0604020202020204" pitchFamily="34" charset="0"/>
              <a:buChar char="•"/>
            </a:pPr>
            <a:r>
              <a:rPr lang="en-US" b="1" i="0" dirty="0">
                <a:effectLst/>
              </a:rPr>
              <a:t>Cities like California, New York, Washington has recorded highest amount of profit.</a:t>
            </a:r>
          </a:p>
          <a:p>
            <a:pPr algn="l">
              <a:buFont typeface="Arial" panose="020B0604020202020204" pitchFamily="34" charset="0"/>
              <a:buChar char="•"/>
            </a:pPr>
            <a:r>
              <a:rPr lang="en-US" b="1" i="0" dirty="0">
                <a:effectLst/>
              </a:rPr>
              <a:t>Company must focus on cities which made loss like Texas, Ohio, Pennsylvania etc.</a:t>
            </a:r>
          </a:p>
          <a:p>
            <a:pPr algn="l">
              <a:buFont typeface="Arial" panose="020B0604020202020204" pitchFamily="34" charset="0"/>
              <a:buChar char="•"/>
            </a:pPr>
            <a:r>
              <a:rPr lang="en-US" b="1" i="0" dirty="0">
                <a:effectLst/>
              </a:rPr>
              <a:t>They should analyze their resource usage and the categories which are being sold in those states.</a:t>
            </a:r>
          </a:p>
        </p:txBody>
      </p:sp>
    </p:spTree>
    <p:extLst>
      <p:ext uri="{BB962C8B-B14F-4D97-AF65-F5344CB8AC3E}">
        <p14:creationId xmlns:p14="http://schemas.microsoft.com/office/powerpoint/2010/main" val="211346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CB7B0F-891E-984C-1A5E-1CA0860B8718}"/>
              </a:ext>
            </a:extLst>
          </p:cNvPr>
          <p:cNvPicPr>
            <a:picLocks noChangeAspect="1"/>
          </p:cNvPicPr>
          <p:nvPr/>
        </p:nvPicPr>
        <p:blipFill>
          <a:blip r:embed="rId2"/>
          <a:stretch>
            <a:fillRect/>
          </a:stretch>
        </p:blipFill>
        <p:spPr>
          <a:xfrm>
            <a:off x="5780315" y="278721"/>
            <a:ext cx="6015140" cy="4826766"/>
          </a:xfrm>
          <a:prstGeom prst="rect">
            <a:avLst/>
          </a:prstGeom>
        </p:spPr>
      </p:pic>
      <p:pic>
        <p:nvPicPr>
          <p:cNvPr id="13" name="Picture 12">
            <a:extLst>
              <a:ext uri="{FF2B5EF4-FFF2-40B4-BE49-F238E27FC236}">
                <a16:creationId xmlns:a16="http://schemas.microsoft.com/office/drawing/2014/main" id="{5BDBD9A9-5D42-2664-76EA-01C923980F95}"/>
              </a:ext>
            </a:extLst>
          </p:cNvPr>
          <p:cNvPicPr>
            <a:picLocks noChangeAspect="1"/>
          </p:cNvPicPr>
          <p:nvPr/>
        </p:nvPicPr>
        <p:blipFill>
          <a:blip r:embed="rId3"/>
          <a:stretch>
            <a:fillRect/>
          </a:stretch>
        </p:blipFill>
        <p:spPr>
          <a:xfrm>
            <a:off x="396546" y="278721"/>
            <a:ext cx="5557191" cy="4826766"/>
          </a:xfrm>
          <a:prstGeom prst="rect">
            <a:avLst/>
          </a:prstGeom>
        </p:spPr>
      </p:pic>
      <p:sp>
        <p:nvSpPr>
          <p:cNvPr id="15" name="TextBox 14">
            <a:extLst>
              <a:ext uri="{FF2B5EF4-FFF2-40B4-BE49-F238E27FC236}">
                <a16:creationId xmlns:a16="http://schemas.microsoft.com/office/drawing/2014/main" id="{17199C3D-D5BB-6AC8-886B-1D73668CAD1A}"/>
              </a:ext>
            </a:extLst>
          </p:cNvPr>
          <p:cNvSpPr txBox="1"/>
          <p:nvPr/>
        </p:nvSpPr>
        <p:spPr>
          <a:xfrm>
            <a:off x="396545" y="5220678"/>
            <a:ext cx="11076997" cy="646331"/>
          </a:xfrm>
          <a:prstGeom prst="rect">
            <a:avLst/>
          </a:prstGeom>
          <a:noFill/>
        </p:spPr>
        <p:txBody>
          <a:bodyPr wrap="square">
            <a:spAutoFit/>
          </a:bodyPr>
          <a:lstStyle/>
          <a:p>
            <a:pPr algn="l">
              <a:buFont typeface="Arial" panose="020B0604020202020204" pitchFamily="34" charset="0"/>
              <a:buChar char="•"/>
            </a:pPr>
            <a:r>
              <a:rPr lang="en-US" b="1" i="0" dirty="0">
                <a:solidFill>
                  <a:schemeClr val="tx1">
                    <a:lumMod val="95000"/>
                    <a:lumOff val="5000"/>
                  </a:schemeClr>
                </a:solidFill>
                <a:effectLst/>
              </a:rPr>
              <a:t>Company has highest sales in the category of Technology.</a:t>
            </a:r>
          </a:p>
          <a:p>
            <a:pPr algn="l">
              <a:buFont typeface="Arial" panose="020B0604020202020204" pitchFamily="34" charset="0"/>
              <a:buChar char="•"/>
            </a:pPr>
            <a:r>
              <a:rPr lang="en-US" b="1" dirty="0">
                <a:solidFill>
                  <a:schemeClr val="tx1">
                    <a:lumMod val="95000"/>
                    <a:lumOff val="5000"/>
                  </a:schemeClr>
                </a:solidFill>
              </a:rPr>
              <a:t>Proportion of total sales and total profit is shown above which need to be improved more.</a:t>
            </a:r>
            <a:endParaRPr lang="en-US" b="1" i="0" dirty="0">
              <a:solidFill>
                <a:schemeClr val="tx1">
                  <a:lumMod val="95000"/>
                  <a:lumOff val="5000"/>
                </a:schemeClr>
              </a:solidFill>
              <a:effectLst/>
            </a:endParaRPr>
          </a:p>
        </p:txBody>
      </p:sp>
    </p:spTree>
    <p:extLst>
      <p:ext uri="{BB962C8B-B14F-4D97-AF65-F5344CB8AC3E}">
        <p14:creationId xmlns:p14="http://schemas.microsoft.com/office/powerpoint/2010/main" val="161716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GB" sz="3600" b="1" dirty="0">
                <a:solidFill>
                  <a:schemeClr val="accent2">
                    <a:lumMod val="50000"/>
                  </a:schemeClr>
                </a:solidFill>
                <a:latin typeface="Times New Roman" panose="02020603050405020304" pitchFamily="18" charset="0"/>
                <a:cs typeface="Times New Roman" panose="02020603050405020304" pitchFamily="18" charset="0"/>
              </a:rPr>
              <a:t>links</a:t>
            </a:r>
            <a:endParaRPr 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r>
              <a:rPr lang="en-IN" sz="2200" b="1" dirty="0">
                <a:solidFill>
                  <a:srgbClr val="000000"/>
                </a:solidFill>
                <a:latin typeface="Calibri" panose="020F0502020204030204" pitchFamily="34" charset="0"/>
                <a:ea typeface="Calibri" panose="020F0502020204030204" pitchFamily="34" charset="0"/>
              </a:rPr>
              <a:t>G</a:t>
            </a:r>
            <a:r>
              <a:rPr lang="en-IN" sz="2200" b="1" dirty="0">
                <a:solidFill>
                  <a:srgbClr val="000000"/>
                </a:solidFill>
                <a:effectLst/>
                <a:latin typeface="Calibri" panose="020F0502020204030204" pitchFamily="34" charset="0"/>
                <a:ea typeface="Calibri" panose="020F0502020204030204" pitchFamily="34" charset="0"/>
              </a:rPr>
              <a:t>it hub link: </a:t>
            </a:r>
            <a:endParaRPr lang="en-IN" sz="2200" b="1" dirty="0">
              <a:hlinkClick r:id="rId2"/>
            </a:endParaRPr>
          </a:p>
          <a:p>
            <a:r>
              <a:rPr lang="en-IN" dirty="0" err="1">
                <a:hlinkClick r:id="rId2"/>
              </a:rPr>
              <a:t>IBM_Data_Analytics</a:t>
            </a:r>
            <a:r>
              <a:rPr lang="en-IN" dirty="0">
                <a:hlinkClick r:id="rId2"/>
              </a:rPr>
              <a:t>/</a:t>
            </a:r>
            <a:r>
              <a:rPr lang="en-IN" dirty="0" err="1">
                <a:hlinkClick r:id="rId2"/>
              </a:rPr>
              <a:t>superstore_data.ipynb</a:t>
            </a:r>
            <a:r>
              <a:rPr lang="en-IN" dirty="0">
                <a:hlinkClick r:id="rId2"/>
              </a:rPr>
              <a:t> at main · Ashutosh621/</a:t>
            </a:r>
            <a:r>
              <a:rPr lang="en-IN" dirty="0" err="1">
                <a:hlinkClick r:id="rId2"/>
              </a:rPr>
              <a:t>IBM_Data_Analytics</a:t>
            </a:r>
            <a:r>
              <a:rPr lang="en-IN" dirty="0">
                <a:hlinkClick r:id="rId2"/>
              </a:rPr>
              <a:t> (github.com)</a:t>
            </a:r>
            <a:endParaRPr lang="en-IN" dirty="0"/>
          </a:p>
          <a:p>
            <a:pPr marL="363855" marR="3951605" indent="-6350">
              <a:lnSpc>
                <a:spcPct val="103000"/>
              </a:lnSpc>
              <a:spcAft>
                <a:spcPts val="85"/>
              </a:spcAft>
            </a:pPr>
            <a:r>
              <a:rPr lang="en-IN" sz="1800" b="1" kern="100" dirty="0">
                <a:solidFill>
                  <a:srgbClr val="000000"/>
                </a:solidFill>
                <a:effectLst/>
                <a:latin typeface="Calibri" panose="020F0502020204030204" pitchFamily="34" charset="0"/>
                <a:ea typeface="Calibri" panose="020F0502020204030204" pitchFamily="34" charset="0"/>
              </a:rPr>
              <a:t>Research Paper:</a:t>
            </a:r>
            <a:endParaRPr lang="en-IN" sz="1800" kern="100" dirty="0">
              <a:solidFill>
                <a:srgbClr val="000000"/>
              </a:solidFill>
              <a:effectLst/>
              <a:latin typeface="Calibri" panose="020F0502020204030204" pitchFamily="34" charset="0"/>
              <a:ea typeface="Calibri" panose="020F0502020204030204" pitchFamily="34" charset="0"/>
            </a:endParaRPr>
          </a:p>
          <a:p>
            <a:pPr marL="363855" marR="286385" indent="-6350">
              <a:lnSpc>
                <a:spcPct val="102000"/>
              </a:lnSpc>
              <a:spcAft>
                <a:spcPts val="15"/>
              </a:spcAft>
            </a:pPr>
            <a:r>
              <a:rPr lang="en-IN" sz="1800" kern="100" dirty="0">
                <a:solidFill>
                  <a:srgbClr val="000000"/>
                </a:solidFill>
                <a:effectLst/>
                <a:latin typeface="Calibri" panose="020F0502020204030204" pitchFamily="34" charset="0"/>
                <a:ea typeface="Calibri" panose="020F0502020204030204" pitchFamily="34" charset="0"/>
              </a:rPr>
              <a:t>Here are some references for sales analysis on Superstore dataset: </a:t>
            </a:r>
          </a:p>
          <a:p>
            <a:pPr marL="354330" marR="110490" indent="-6350">
              <a:lnSpc>
                <a:spcPct val="102000"/>
              </a:lnSpc>
              <a:spcAft>
                <a:spcPts val="15"/>
              </a:spcAft>
            </a:pPr>
            <a:r>
              <a:rPr lang="en-IN" sz="18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Chakraborty, M. (2020). Sales Analysis of Superstore using Power BI. Kaggle. </a:t>
            </a:r>
          </a:p>
          <a:p>
            <a:pPr marL="354330" marR="474345" indent="-6350">
              <a:lnSpc>
                <a:spcPct val="102000"/>
              </a:lnSpc>
              <a:spcAft>
                <a:spcPts val="15"/>
              </a:spcAft>
            </a:pPr>
            <a:r>
              <a:rPr lang="en-IN" sz="1800" u="sng" kern="100" dirty="0">
                <a:solidFill>
                  <a:srgbClr val="0000FF"/>
                </a:solidFill>
                <a:effectLst/>
                <a:latin typeface="Calibri" panose="020F0502020204030204" pitchFamily="34" charset="0"/>
                <a:ea typeface="Calibri" panose="020F0502020204030204" pitchFamily="34" charset="0"/>
                <a:hlinkClick r:id="rId3"/>
              </a:rPr>
              <a:t>https://www.kaggle.com/moumoyesh/sales-analysis-of-superstore-using-power-bi</a:t>
            </a:r>
            <a:endParaRPr lang="en-IN" sz="1800" kern="100" dirty="0">
              <a:solidFill>
                <a:srgbClr val="000000"/>
              </a:solidFill>
              <a:effectLst/>
              <a:latin typeface="Calibri" panose="020F0502020204030204" pitchFamily="34" charset="0"/>
              <a:ea typeface="Calibri" panose="020F0502020204030204" pitchFamily="34" charset="0"/>
            </a:endParaRPr>
          </a:p>
          <a:p>
            <a:pPr marL="354330" marR="474345" indent="-6350">
              <a:lnSpc>
                <a:spcPct val="102000"/>
              </a:lnSpc>
              <a:spcAft>
                <a:spcPts val="15"/>
              </a:spcAft>
            </a:pPr>
            <a:r>
              <a:rPr lang="en-IN" sz="1800" u="none" strike="noStrike" kern="100" dirty="0">
                <a:solidFill>
                  <a:srgbClr val="000000"/>
                </a:solidFill>
                <a:effectLst/>
                <a:latin typeface="Calibri" panose="020F0502020204030204" pitchFamily="34" charset="0"/>
                <a:ea typeface="Calibri" panose="020F0502020204030204" pitchFamily="34" charset="0"/>
                <a:hlinkClick r:id="rId4"/>
              </a:rPr>
              <a:t>Microsoft. (n.d.). Analyse</a:t>
            </a:r>
            <a:r>
              <a:rPr lang="en-IN" sz="1800" kern="100" dirty="0">
                <a:solidFill>
                  <a:srgbClr val="000000"/>
                </a:solidFill>
                <a:effectLst/>
                <a:latin typeface="Calibri" panose="020F0502020204030204" pitchFamily="34" charset="0"/>
                <a:ea typeface="Calibri" panose="020F0502020204030204" pitchFamily="34" charset="0"/>
              </a:rPr>
              <a:t> </a:t>
            </a:r>
            <a:r>
              <a:rPr lang="en-IN" sz="1800" u="none" strike="noStrike" kern="100" dirty="0">
                <a:solidFill>
                  <a:srgbClr val="000000"/>
                </a:solidFill>
                <a:effectLst/>
                <a:latin typeface="Calibri" panose="020F0502020204030204" pitchFamily="34" charset="0"/>
                <a:ea typeface="Calibri" panose="020F0502020204030204" pitchFamily="34" charset="0"/>
                <a:hlinkClick r:id="rId4"/>
              </a:rPr>
              <a:t>and visualize Superstore data in Power BI. </a:t>
            </a:r>
            <a:r>
              <a:rPr lang="en-IN" sz="1800" u="sng" kern="100" dirty="0">
                <a:solidFill>
                  <a:srgbClr val="0000FF"/>
                </a:solidFill>
                <a:effectLst/>
                <a:latin typeface="Calibri" panose="020F0502020204030204" pitchFamily="34" charset="0"/>
                <a:ea typeface="Calibri" panose="020F0502020204030204" pitchFamily="34" charset="0"/>
                <a:hlinkClick r:id="rId4"/>
              </a:rPr>
              <a:t>https://powerbi.microsoft.com/enus/tutorials/analyze-and-visualize-superstore-data/</a:t>
            </a:r>
            <a:endParaRPr lang="en-IN" sz="1800" kern="100" dirty="0">
              <a:solidFill>
                <a:srgbClr val="000000"/>
              </a:solidFill>
              <a:effectLst/>
              <a:latin typeface="Calibri" panose="020F0502020204030204" pitchFamily="34" charset="0"/>
              <a:ea typeface="Calibri" panose="020F0502020204030204" pitchFamily="34" charset="0"/>
            </a:endParaRPr>
          </a:p>
          <a:p>
            <a:pPr marL="354330" marR="474345" indent="-6350">
              <a:lnSpc>
                <a:spcPct val="102000"/>
              </a:lnSpc>
              <a:spcAft>
                <a:spcPts val="15"/>
              </a:spcAft>
            </a:pPr>
            <a:r>
              <a:rPr lang="en-IN" sz="1800" u="sng" kern="100" dirty="0">
                <a:solidFill>
                  <a:srgbClr val="0000FF"/>
                </a:solidFill>
                <a:effectLst/>
                <a:latin typeface="Calibri" panose="020F0502020204030204" pitchFamily="34" charset="0"/>
                <a:ea typeface="Calibri" panose="020F0502020204030204" pitchFamily="34" charset="0"/>
                <a:hlinkClick r:id="rId5"/>
              </a:rPr>
              <a:t>https://towardsdatascience.com/sales-analysis-of-superstore-dataset-using-power-bi-1432f74fa62e</a:t>
            </a:r>
          </a:p>
          <a:p>
            <a:pPr marL="354330" marR="474345" indent="-6350">
              <a:lnSpc>
                <a:spcPct val="102000"/>
              </a:lnSpc>
              <a:spcAft>
                <a:spcPts val="15"/>
              </a:spcAft>
            </a:pPr>
            <a:r>
              <a:rPr lang="en-IN" sz="1800" u="sng" kern="100" dirty="0">
                <a:solidFill>
                  <a:srgbClr val="0000FF"/>
                </a:solidFill>
                <a:effectLst/>
                <a:latin typeface="Calibri" panose="020F0502020204030204" pitchFamily="34" charset="0"/>
                <a:ea typeface="Calibri" panose="020F0502020204030204" pitchFamily="34" charset="0"/>
                <a:hlinkClick r:id="rId5"/>
              </a:rPr>
              <a:t> </a:t>
            </a:r>
            <a:r>
              <a:rPr lang="en-IN" sz="18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Pranav, B. (2021). Sales Analysis of Superstore Data using Power BI. Analytics Vidhya. </a:t>
            </a:r>
          </a:p>
        </p:txBody>
      </p:sp>
    </p:spTree>
    <p:extLst>
      <p:ext uri="{BB962C8B-B14F-4D97-AF65-F5344CB8AC3E}">
        <p14:creationId xmlns:p14="http://schemas.microsoft.com/office/powerpoint/2010/main" val="9585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C826-F1F7-7487-5BC2-A3F6E0CF136A}"/>
              </a:ext>
            </a:extLst>
          </p:cNvPr>
          <p:cNvSpPr>
            <a:spLocks noGrp="1"/>
          </p:cNvSpPr>
          <p:nvPr>
            <p:ph type="title"/>
          </p:nvPr>
        </p:nvSpPr>
        <p:spPr>
          <a:xfrm>
            <a:off x="1097280" y="286604"/>
            <a:ext cx="10058400" cy="1052340"/>
          </a:xfrm>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Additional Slide</a:t>
            </a:r>
          </a:p>
        </p:txBody>
      </p:sp>
      <p:pic>
        <p:nvPicPr>
          <p:cNvPr id="5" name="Content Placeholder 4">
            <a:extLst>
              <a:ext uri="{FF2B5EF4-FFF2-40B4-BE49-F238E27FC236}">
                <a16:creationId xmlns:a16="http://schemas.microsoft.com/office/drawing/2014/main" id="{0A277823-D274-2C16-F652-C2899AB69C57}"/>
              </a:ext>
            </a:extLst>
          </p:cNvPr>
          <p:cNvPicPr>
            <a:picLocks noGrp="1" noChangeAspect="1"/>
          </p:cNvPicPr>
          <p:nvPr>
            <p:ph idx="1"/>
          </p:nvPr>
        </p:nvPicPr>
        <p:blipFill>
          <a:blip r:embed="rId2"/>
          <a:stretch>
            <a:fillRect/>
          </a:stretch>
        </p:blipFill>
        <p:spPr>
          <a:xfrm>
            <a:off x="820278" y="1641569"/>
            <a:ext cx="7550836" cy="3357147"/>
          </a:xfrm>
        </p:spPr>
      </p:pic>
      <p:pic>
        <p:nvPicPr>
          <p:cNvPr id="7" name="Picture 6">
            <a:extLst>
              <a:ext uri="{FF2B5EF4-FFF2-40B4-BE49-F238E27FC236}">
                <a16:creationId xmlns:a16="http://schemas.microsoft.com/office/drawing/2014/main" id="{91DA8A64-788D-4F3F-431A-820F2B2B41F6}"/>
              </a:ext>
            </a:extLst>
          </p:cNvPr>
          <p:cNvPicPr>
            <a:picLocks noChangeAspect="1"/>
          </p:cNvPicPr>
          <p:nvPr/>
        </p:nvPicPr>
        <p:blipFill>
          <a:blip r:embed="rId3"/>
          <a:stretch>
            <a:fillRect/>
          </a:stretch>
        </p:blipFill>
        <p:spPr>
          <a:xfrm>
            <a:off x="8371114" y="1641569"/>
            <a:ext cx="3797495" cy="3357147"/>
          </a:xfrm>
          <a:prstGeom prst="rect">
            <a:avLst/>
          </a:prstGeom>
        </p:spPr>
      </p:pic>
      <p:sp>
        <p:nvSpPr>
          <p:cNvPr id="9" name="TextBox 8">
            <a:extLst>
              <a:ext uri="{FF2B5EF4-FFF2-40B4-BE49-F238E27FC236}">
                <a16:creationId xmlns:a16="http://schemas.microsoft.com/office/drawing/2014/main" id="{0A77D942-5D82-94F5-9338-4DC1720E9A58}"/>
              </a:ext>
            </a:extLst>
          </p:cNvPr>
          <p:cNvSpPr txBox="1"/>
          <p:nvPr/>
        </p:nvSpPr>
        <p:spPr>
          <a:xfrm>
            <a:off x="820278" y="5216431"/>
            <a:ext cx="10457322" cy="1200329"/>
          </a:xfrm>
          <a:prstGeom prst="rect">
            <a:avLst/>
          </a:prstGeom>
          <a:noFill/>
        </p:spPr>
        <p:txBody>
          <a:bodyPr wrap="square">
            <a:spAutoFit/>
          </a:bodyPr>
          <a:lstStyle/>
          <a:p>
            <a:pPr marL="285750" indent="-285750">
              <a:buFont typeface="Arial" panose="020B0604020202020204" pitchFamily="34" charset="0"/>
              <a:buChar char="•"/>
            </a:pPr>
            <a:r>
              <a:rPr lang="en-US" b="1" i="0" dirty="0">
                <a:effectLst/>
              </a:rPr>
              <a:t>At lower sales, a business either gets profit or loss. But, when the sales are high, a business mostly gets profit.</a:t>
            </a:r>
          </a:p>
          <a:p>
            <a:pPr marL="285750" indent="-285750">
              <a:buFont typeface="Arial" panose="020B0604020202020204" pitchFamily="34" charset="0"/>
              <a:buChar char="•"/>
            </a:pPr>
            <a:r>
              <a:rPr lang="en-US" b="1" i="0" dirty="0">
                <a:solidFill>
                  <a:srgbClr val="000000"/>
                </a:solidFill>
                <a:effectLst/>
              </a:rPr>
              <a:t>It seems Profit is highly correlated with Sales.</a:t>
            </a:r>
          </a:p>
          <a:p>
            <a:endParaRPr lang="en-IN" dirty="0"/>
          </a:p>
        </p:txBody>
      </p:sp>
    </p:spTree>
    <p:extLst>
      <p:ext uri="{BB962C8B-B14F-4D97-AF65-F5344CB8AC3E}">
        <p14:creationId xmlns:p14="http://schemas.microsoft.com/office/powerpoint/2010/main" val="351050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4ED5-04E6-9AEF-5E89-D448511038CA}"/>
              </a:ext>
            </a:extLst>
          </p:cNvPr>
          <p:cNvSpPr>
            <a:spLocks noGrp="1"/>
          </p:cNvSpPr>
          <p:nvPr>
            <p:ph type="title"/>
          </p:nvPr>
        </p:nvSpPr>
        <p:spPr>
          <a:xfrm>
            <a:off x="5269313" y="657385"/>
            <a:ext cx="6387524" cy="3262767"/>
          </a:xfrm>
        </p:spPr>
        <p:txBody>
          <a:bodyPr vert="horz" lIns="91440" tIns="45720" rIns="91440" bIns="45720" rtlCol="0" anchor="b">
            <a:normAutofit/>
          </a:bodyPr>
          <a:lstStyle/>
          <a:p>
            <a:r>
              <a:rPr lang="en-US" sz="7200" b="1" dirty="0">
                <a:solidFill>
                  <a:schemeClr val="tx1">
                    <a:lumMod val="85000"/>
                    <a:lumOff val="15000"/>
                  </a:schemeClr>
                </a:solidFill>
                <a:latin typeface="Times New Roman" panose="02020603050405020304" pitchFamily="18" charset="0"/>
                <a:cs typeface="Times New Roman" panose="02020603050405020304" pitchFamily="18" charset="0"/>
              </a:rPr>
              <a:t>THANK YOU..</a:t>
            </a:r>
          </a:p>
        </p:txBody>
      </p:sp>
      <p:pic>
        <p:nvPicPr>
          <p:cNvPr id="6" name="Graphic 5" descr="Handshake">
            <a:extLst>
              <a:ext uri="{FF2B5EF4-FFF2-40B4-BE49-F238E27FC236}">
                <a16:creationId xmlns:a16="http://schemas.microsoft.com/office/drawing/2014/main" id="{DD698415-7335-6722-C158-679B8269A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7" name="Straight Connector 1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414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sz="3600" b="1" dirty="0">
                <a:solidFill>
                  <a:schemeClr val="accent3">
                    <a:lumMod val="50000"/>
                  </a:schemeClr>
                </a:solidFill>
                <a:latin typeface="Times New Roman" panose="02020603050405020304" pitchFamily="18" charset="0"/>
                <a:cs typeface="Times New Roman" panose="02020603050405020304" pitchFamily="18" charset="0"/>
              </a:rPr>
              <a:t>PROJECT TITLE : Analysis of Superstore Dataset</a:t>
            </a:r>
            <a:br>
              <a:rPr lang="en-GB" sz="3600" b="1" dirty="0">
                <a:solidFill>
                  <a:schemeClr val="accent3">
                    <a:lumMod val="50000"/>
                  </a:schemeClr>
                </a:solidFill>
                <a:latin typeface="Times New Roman" panose="02020603050405020304" pitchFamily="18" charset="0"/>
                <a:cs typeface="Times New Roman" panose="02020603050405020304" pitchFamily="18" charset="0"/>
              </a:rPr>
            </a:br>
            <a:endParaRPr lang="en-US" sz="3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5881B5-ABF3-5723-7BB1-0FBB3B626F88}"/>
              </a:ext>
            </a:extLst>
          </p:cNvPr>
          <p:cNvSpPr txBox="1"/>
          <p:nvPr/>
        </p:nvSpPr>
        <p:spPr>
          <a:xfrm>
            <a:off x="618309" y="1963541"/>
            <a:ext cx="9575801" cy="3508653"/>
          </a:xfrm>
          <a:prstGeom prst="rect">
            <a:avLst/>
          </a:prstGeom>
          <a:noFill/>
        </p:spPr>
        <p:txBody>
          <a:bodyPr wrap="square" rtlCol="0">
            <a:spAutoFit/>
          </a:bodyPr>
          <a:lstStyle/>
          <a:p>
            <a:r>
              <a:rPr lang="en-US" sz="2400" b="1" dirty="0">
                <a:solidFill>
                  <a:schemeClr val="accent3">
                    <a:lumMod val="50000"/>
                  </a:schemeClr>
                </a:solidFill>
                <a:cs typeface="Times New Roman" panose="02020603050405020304" pitchFamily="18" charset="0"/>
              </a:rPr>
              <a:t>Introduction :</a:t>
            </a:r>
          </a:p>
          <a:p>
            <a:endParaRPr lang="en-US" dirty="0">
              <a:cs typeface="Times New Roman" panose="02020603050405020304" pitchFamily="18" charset="0"/>
            </a:endParaRPr>
          </a:p>
          <a:p>
            <a:r>
              <a:rPr lang="en-US" b="1" dirty="0">
                <a:solidFill>
                  <a:schemeClr val="tx1">
                    <a:lumMod val="95000"/>
                    <a:lumOff val="5000"/>
                  </a:schemeClr>
                </a:solidFill>
                <a:cs typeface="Times New Roman" panose="02020603050405020304" pitchFamily="18" charset="0"/>
              </a:rPr>
              <a:t>This project focuses on the optimization of retail store performance using data analysis techniques, with a specific case study based on the Superstore dataset. </a:t>
            </a:r>
            <a:r>
              <a:rPr lang="en-IN" sz="1800" b="1" dirty="0">
                <a:solidFill>
                  <a:schemeClr val="tx1">
                    <a:lumMod val="95000"/>
                    <a:lumOff val="5000"/>
                  </a:schemeClr>
                </a:solidFill>
                <a:effectLst/>
                <a:ea typeface="Calibri" panose="020F0502020204030204" pitchFamily="34" charset="0"/>
                <a:cs typeface="Times New Roman" panose="02020603050405020304" pitchFamily="18" charset="0"/>
              </a:rPr>
              <a:t>The dataset contains information about various aspects of the store's operations, including sales, customer demographics, product categories, and geographical regions. </a:t>
            </a:r>
            <a:r>
              <a:rPr lang="en-US" b="1" dirty="0">
                <a:solidFill>
                  <a:schemeClr val="tx1">
                    <a:lumMod val="95000"/>
                    <a:lumOff val="5000"/>
                  </a:schemeClr>
                </a:solidFill>
                <a:ea typeface="Calibri" panose="020F0502020204030204" pitchFamily="34" charset="0"/>
                <a:cs typeface="Times New Roman" panose="02020603050405020304" pitchFamily="18" charset="0"/>
              </a:rPr>
              <a:t>B</a:t>
            </a:r>
            <a:r>
              <a:rPr lang="en-US" b="1" dirty="0">
                <a:solidFill>
                  <a:schemeClr val="tx1">
                    <a:lumMod val="95000"/>
                    <a:lumOff val="5000"/>
                  </a:schemeClr>
                </a:solidFill>
                <a:cs typeface="Times New Roman" panose="02020603050405020304" pitchFamily="18" charset="0"/>
              </a:rPr>
              <a:t>y analyzing this dataset, we aim to identify key trends, patterns, and factors that impact the store's overall performance.</a:t>
            </a:r>
          </a:p>
          <a:p>
            <a:endParaRPr lang="en-IN" b="1" dirty="0">
              <a:solidFill>
                <a:schemeClr val="accent3"/>
              </a:solidFill>
              <a:cs typeface="Times New Roman" panose="02020603050405020304" pitchFamily="18" charset="0"/>
            </a:endParaRPr>
          </a:p>
          <a:p>
            <a:r>
              <a:rPr lang="en-US" b="1" dirty="0">
                <a:solidFill>
                  <a:schemeClr val="tx1">
                    <a:lumMod val="95000"/>
                    <a:lumOff val="5000"/>
                  </a:schemeClr>
                </a:solidFill>
                <a:cs typeface="Times New Roman" panose="02020603050405020304" pitchFamily="18" charset="0"/>
              </a:rPr>
              <a:t>By conducting a detailed analysis of the Superstore dataset, we will provide valuable recommendations to the store management on how to enhance sales, improve customer experience, and streamline operational processes. </a:t>
            </a:r>
            <a:r>
              <a:rPr lang="en-IN" b="1" dirty="0">
                <a:solidFill>
                  <a:schemeClr val="tx1">
                    <a:lumMod val="95000"/>
                    <a:lumOff val="5000"/>
                  </a:schemeClr>
                </a:solidFill>
                <a:ea typeface="Calibri" panose="020F0502020204030204" pitchFamily="34" charset="0"/>
                <a:cs typeface="Times New Roman" panose="02020603050405020304" pitchFamily="18" charset="0"/>
              </a:rPr>
              <a:t>W</a:t>
            </a:r>
            <a:r>
              <a:rPr lang="en-IN" sz="1800" b="1" dirty="0">
                <a:solidFill>
                  <a:schemeClr val="tx1">
                    <a:lumMod val="95000"/>
                    <a:lumOff val="5000"/>
                  </a:schemeClr>
                </a:solidFill>
                <a:effectLst/>
                <a:ea typeface="Calibri" panose="020F0502020204030204" pitchFamily="34" charset="0"/>
                <a:cs typeface="Times New Roman" panose="02020603050405020304" pitchFamily="18" charset="0"/>
              </a:rPr>
              <a:t>e aim to identify opportunities for improvement and make data-driven recommendations to optimize store performance.</a:t>
            </a:r>
            <a:endParaRPr lang="en-IN" b="1"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b="1" dirty="0">
                <a:solidFill>
                  <a:schemeClr val="accent3">
                    <a:lumMod val="50000"/>
                  </a:schemeClr>
                </a:solidFill>
                <a:latin typeface="Times New Roman" panose="02020603050405020304" pitchFamily="18" charset="0"/>
                <a:cs typeface="Times New Roman" panose="02020603050405020304" pitchFamily="18" charset="0"/>
              </a:rPr>
              <a:t>AGENDA</a:t>
            </a:r>
          </a:p>
        </p:txBody>
      </p:sp>
      <p:graphicFrame>
        <p:nvGraphicFramePr>
          <p:cNvPr id="13" name="Content Placeholder 10">
            <a:extLst>
              <a:ext uri="{FF2B5EF4-FFF2-40B4-BE49-F238E27FC236}">
                <a16:creationId xmlns:a16="http://schemas.microsoft.com/office/drawing/2014/main" id="{2C3BB7A7-BA42-E8F2-E282-E639DEE84CBB}"/>
              </a:ext>
            </a:extLst>
          </p:cNvPr>
          <p:cNvGraphicFramePr>
            <a:graphicFrameLocks noGrp="1"/>
          </p:cNvGraphicFramePr>
          <p:nvPr>
            <p:ph idx="1"/>
            <p:extLst>
              <p:ext uri="{D42A27DB-BD31-4B8C-83A1-F6EECF244321}">
                <p14:modId xmlns:p14="http://schemas.microsoft.com/office/powerpoint/2010/main" val="3388981122"/>
              </p:ext>
            </p:extLst>
          </p:nvPr>
        </p:nvGraphicFramePr>
        <p:xfrm>
          <a:off x="661851" y="1954591"/>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b="1" dirty="0">
                <a:solidFill>
                  <a:schemeClr val="accent3">
                    <a:lumMod val="50000"/>
                  </a:schemeClr>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7829" y="1856619"/>
            <a:ext cx="10058400" cy="4282923"/>
          </a:xfrm>
        </p:spPr>
        <p:txBody>
          <a:bodyPr>
            <a:noAutofit/>
          </a:bodyPr>
          <a:lstStyle/>
          <a:p>
            <a:r>
              <a:rPr lang="en-US" b="1" dirty="0">
                <a:solidFill>
                  <a:schemeClr val="accent3">
                    <a:lumMod val="50000"/>
                  </a:schemeClr>
                </a:solidFill>
                <a:cs typeface="Times New Roman" panose="02020603050405020304" pitchFamily="18" charset="0"/>
              </a:rPr>
              <a:t>Purpose: </a:t>
            </a:r>
            <a:r>
              <a:rPr lang="en-US" sz="1800" b="1" dirty="0">
                <a:solidFill>
                  <a:schemeClr val="tx1">
                    <a:lumMod val="95000"/>
                    <a:lumOff val="5000"/>
                  </a:schemeClr>
                </a:solidFill>
                <a:cs typeface="Times New Roman" panose="02020603050405020304" pitchFamily="18" charset="0"/>
              </a:rPr>
              <a:t>The purpose of this project is to utilize data analysis techniques to optimize the performance of a retail store. By analyzing the Superstore dataset, the project aims to provide valuable insights and recommendations to improve sales revenue, enhance customer satisfaction, and streamline operational efficiency.</a:t>
            </a:r>
          </a:p>
          <a:p>
            <a:r>
              <a:rPr lang="en-US" b="1" dirty="0">
                <a:solidFill>
                  <a:schemeClr val="accent3">
                    <a:lumMod val="50000"/>
                  </a:schemeClr>
                </a:solidFill>
                <a:cs typeface="Times New Roman" panose="02020603050405020304" pitchFamily="18" charset="0"/>
              </a:rPr>
              <a:t>Scope: </a:t>
            </a:r>
            <a:r>
              <a:rPr lang="en-US" sz="1800" b="1" dirty="0">
                <a:solidFill>
                  <a:schemeClr val="tx1">
                    <a:lumMod val="95000"/>
                    <a:lumOff val="5000"/>
                  </a:schemeClr>
                </a:solidFill>
                <a:cs typeface="Times New Roman" panose="02020603050405020304" pitchFamily="18" charset="0"/>
              </a:rPr>
              <a:t>The scope of this project revolves around the Superstore dataset, a comprehensive simulation of a retail company's operations. The analysis covers sales metrics, customer behavior, and operational processes. The project will explore data distribution, trends, and correlations, focusing on customer segmentation, sales performance, and operational efficiency.</a:t>
            </a:r>
          </a:p>
          <a:p>
            <a:r>
              <a:rPr lang="en-US" b="1" dirty="0">
                <a:solidFill>
                  <a:schemeClr val="accent3">
                    <a:lumMod val="50000"/>
                  </a:schemeClr>
                </a:solidFill>
                <a:cs typeface="Times New Roman" panose="02020603050405020304" pitchFamily="18" charset="0"/>
              </a:rPr>
              <a:t>Objective: </a:t>
            </a:r>
            <a:r>
              <a:rPr lang="en-US" sz="1800" b="1" dirty="0">
                <a:solidFill>
                  <a:schemeClr val="tx1">
                    <a:lumMod val="95000"/>
                    <a:lumOff val="5000"/>
                  </a:schemeClr>
                </a:solidFill>
                <a:cs typeface="Times New Roman" panose="02020603050405020304" pitchFamily="18" charset="0"/>
              </a:rPr>
              <a:t>The primary objective of this project is to conduct a detailed data analysis of the Superstore dataset and extract actionable insights. By analyzing sales metrics to identify factors influencing sales fluctuations. Studying customer demographics and behavior to personalize marketing strategies. Evaluating operational processes to optimize resource allocation and reduce costs. Potentially applying predictive modeling to forecast future sales trends and customer behavior. Providing data-driven recommendations to enhance overall store performance and customer experience.</a:t>
            </a:r>
          </a:p>
          <a:p>
            <a:endParaRPr lang="en-IN" sz="1800" b="1" dirty="0">
              <a:cs typeface="Times New Roman" panose="02020603050405020304" pitchFamily="18" charset="0"/>
            </a:endParaRPr>
          </a:p>
          <a:p>
            <a:endParaRPr lang="en-US" sz="1800" b="1" dirty="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b="1" dirty="0">
                <a:solidFill>
                  <a:schemeClr val="accent3">
                    <a:lumMod val="50000"/>
                  </a:schemeClr>
                </a:solidFill>
                <a:latin typeface="Times New Roman" panose="02020603050405020304" pitchFamily="18" charset="0"/>
                <a:cs typeface="Times New Roman" panose="02020603050405020304" pitchFamily="18" charset="0"/>
              </a:rPr>
              <a:t>WHO ARE THE END USERS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1222" y="1823962"/>
            <a:ext cx="10735492" cy="4435323"/>
          </a:xfrm>
        </p:spPr>
        <p:txBody>
          <a:bodyPr>
            <a:noAutofit/>
          </a:bodyPr>
          <a:lstStyle/>
          <a:p>
            <a:r>
              <a:rPr lang="en-US" sz="1800" b="1" dirty="0">
                <a:solidFill>
                  <a:schemeClr val="accent3">
                    <a:lumMod val="50000"/>
                  </a:schemeClr>
                </a:solidFill>
                <a:cs typeface="Times New Roman" panose="02020603050405020304" pitchFamily="18" charset="0"/>
              </a:rPr>
              <a:t>Retail Store Management: </a:t>
            </a:r>
            <a:r>
              <a:rPr lang="en-US" sz="1800" b="1" dirty="0">
                <a:solidFill>
                  <a:schemeClr val="tx1">
                    <a:lumMod val="95000"/>
                    <a:lumOff val="5000"/>
                  </a:schemeClr>
                </a:solidFill>
                <a:cs typeface="Times New Roman" panose="02020603050405020304" pitchFamily="18" charset="0"/>
              </a:rPr>
              <a:t>Decision-makers seeking data-driven insights to optimize sales, improve customer satisfaction, and streamline operations.</a:t>
            </a:r>
          </a:p>
          <a:p>
            <a:pPr algn="just"/>
            <a:r>
              <a:rPr lang="en-US" sz="1800" b="1" dirty="0">
                <a:solidFill>
                  <a:schemeClr val="accent3">
                    <a:lumMod val="50000"/>
                  </a:schemeClr>
                </a:solidFill>
                <a:cs typeface="Times New Roman" panose="02020603050405020304" pitchFamily="18" charset="0"/>
              </a:rPr>
              <a:t>Characteristics:</a:t>
            </a:r>
            <a:r>
              <a:rPr lang="en-US" sz="1800" b="1" dirty="0">
                <a:cs typeface="Times New Roman" panose="02020603050405020304" pitchFamily="18" charset="0"/>
              </a:rPr>
              <a:t> </a:t>
            </a:r>
            <a:r>
              <a:rPr lang="en-US" sz="1800" b="1" dirty="0">
                <a:solidFill>
                  <a:schemeClr val="tx1">
                    <a:lumMod val="95000"/>
                    <a:lumOff val="5000"/>
                  </a:schemeClr>
                </a:solidFill>
                <a:cs typeface="Times New Roman" panose="02020603050405020304" pitchFamily="18" charset="0"/>
              </a:rPr>
              <a:t>Decision-makers, industry expertise.</a:t>
            </a:r>
          </a:p>
          <a:p>
            <a:pPr algn="just"/>
            <a:r>
              <a:rPr lang="en-US" sz="1800" b="1" dirty="0">
                <a:solidFill>
                  <a:schemeClr val="accent3">
                    <a:lumMod val="50000"/>
                  </a:schemeClr>
                </a:solidFill>
                <a:cs typeface="Times New Roman" panose="02020603050405020304" pitchFamily="18" charset="0"/>
              </a:rPr>
              <a:t>Need: </a:t>
            </a:r>
            <a:r>
              <a:rPr lang="en-US" sz="1800" b="1" dirty="0">
                <a:solidFill>
                  <a:schemeClr val="tx1">
                    <a:lumMod val="95000"/>
                    <a:lumOff val="5000"/>
                  </a:schemeClr>
                </a:solidFill>
                <a:cs typeface="Times New Roman" panose="02020603050405020304" pitchFamily="18" charset="0"/>
              </a:rPr>
              <a:t>Optimize sales, enhance efficiency, stay competitive.</a:t>
            </a:r>
          </a:p>
          <a:p>
            <a:pPr algn="just"/>
            <a:r>
              <a:rPr lang="en-US" sz="1800" b="1" dirty="0">
                <a:solidFill>
                  <a:schemeClr val="accent3">
                    <a:lumMod val="50000"/>
                  </a:schemeClr>
                </a:solidFill>
                <a:cs typeface="Times New Roman" panose="02020603050405020304" pitchFamily="18" charset="0"/>
              </a:rPr>
              <a:t>Benefit: </a:t>
            </a:r>
            <a:r>
              <a:rPr lang="en-US" sz="1800" b="1" dirty="0">
                <a:solidFill>
                  <a:schemeClr val="tx1">
                    <a:lumMod val="95000"/>
                    <a:lumOff val="5000"/>
                  </a:schemeClr>
                </a:solidFill>
                <a:cs typeface="Times New Roman" panose="02020603050405020304" pitchFamily="18" charset="0"/>
              </a:rPr>
              <a:t>Informed decisions, improved profitability, sustainable success.</a:t>
            </a:r>
          </a:p>
          <a:p>
            <a:pPr algn="just"/>
            <a:endParaRPr lang="en-US" sz="1800" b="1" dirty="0">
              <a:cs typeface="Times New Roman" panose="02020603050405020304" pitchFamily="18" charset="0"/>
            </a:endParaRPr>
          </a:p>
          <a:p>
            <a:pPr algn="just"/>
            <a:r>
              <a:rPr lang="en-US" sz="1800" b="1" dirty="0">
                <a:solidFill>
                  <a:schemeClr val="accent3">
                    <a:lumMod val="50000"/>
                  </a:schemeClr>
                </a:solidFill>
                <a:cs typeface="Times New Roman" panose="02020603050405020304" pitchFamily="18" charset="0"/>
              </a:rPr>
              <a:t>Marketing and Sales Teams: </a:t>
            </a:r>
            <a:r>
              <a:rPr lang="en-US" sz="1800" b="1" dirty="0">
                <a:solidFill>
                  <a:schemeClr val="tx1">
                    <a:lumMod val="95000"/>
                    <a:lumOff val="5000"/>
                  </a:schemeClr>
                </a:solidFill>
                <a:cs typeface="Times New Roman" panose="02020603050405020304" pitchFamily="18" charset="0"/>
              </a:rPr>
              <a:t>Customer-oriented teams looking for customer segmentation data and sales trends to create personalized marketing strategies.</a:t>
            </a:r>
          </a:p>
          <a:p>
            <a:r>
              <a:rPr lang="en-US" sz="1800" b="1" dirty="0">
                <a:solidFill>
                  <a:schemeClr val="accent3">
                    <a:lumMod val="50000"/>
                  </a:schemeClr>
                </a:solidFill>
                <a:cs typeface="Times New Roman" panose="02020603050405020304" pitchFamily="18" charset="0"/>
              </a:rPr>
              <a:t>Characteristics: </a:t>
            </a:r>
            <a:r>
              <a:rPr lang="en-US" sz="1800" b="1" dirty="0">
                <a:solidFill>
                  <a:schemeClr val="tx1">
                    <a:lumMod val="95000"/>
                    <a:lumOff val="5000"/>
                  </a:schemeClr>
                </a:solidFill>
                <a:cs typeface="Times New Roman" panose="02020603050405020304" pitchFamily="18" charset="0"/>
              </a:rPr>
              <a:t>Customer-focused, creative.</a:t>
            </a:r>
          </a:p>
          <a:p>
            <a:r>
              <a:rPr lang="en-US" sz="1800" b="1" dirty="0">
                <a:solidFill>
                  <a:schemeClr val="accent3">
                    <a:lumMod val="50000"/>
                  </a:schemeClr>
                </a:solidFill>
                <a:cs typeface="Times New Roman" panose="02020603050405020304" pitchFamily="18" charset="0"/>
              </a:rPr>
              <a:t>Need: </a:t>
            </a:r>
            <a:r>
              <a:rPr lang="en-US" sz="1800" b="1" dirty="0">
                <a:solidFill>
                  <a:schemeClr val="tx1">
                    <a:lumMod val="95000"/>
                    <a:lumOff val="5000"/>
                  </a:schemeClr>
                </a:solidFill>
                <a:cs typeface="Times New Roman" panose="02020603050405020304" pitchFamily="18" charset="0"/>
              </a:rPr>
              <a:t>Customer segmentation, personalized marketing.</a:t>
            </a:r>
          </a:p>
          <a:p>
            <a:r>
              <a:rPr lang="en-US" sz="1800" b="1" dirty="0">
                <a:solidFill>
                  <a:schemeClr val="accent3">
                    <a:lumMod val="50000"/>
                  </a:schemeClr>
                </a:solidFill>
                <a:cs typeface="Times New Roman" panose="02020603050405020304" pitchFamily="18" charset="0"/>
              </a:rPr>
              <a:t>Benefit: </a:t>
            </a:r>
            <a:r>
              <a:rPr lang="en-US" sz="1800" b="1" dirty="0">
                <a:solidFill>
                  <a:schemeClr val="tx1">
                    <a:lumMod val="95000"/>
                    <a:lumOff val="5000"/>
                  </a:schemeClr>
                </a:solidFill>
                <a:cs typeface="Times New Roman" panose="02020603050405020304" pitchFamily="18" charset="0"/>
              </a:rPr>
              <a:t>Increased conversions, customer loyalty.</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88571" y="446315"/>
            <a:ext cx="10522236" cy="1231599"/>
          </a:xfrm>
        </p:spPr>
        <p:txBody>
          <a:bodyPr anchor="ctr">
            <a:normAutofit/>
          </a:bodyPr>
          <a:lstStyle/>
          <a:p>
            <a:r>
              <a:rPr lang="en-US" sz="3600" b="1" dirty="0">
                <a:solidFill>
                  <a:schemeClr val="accent3">
                    <a:lumMod val="50000"/>
                  </a:schemeClr>
                </a:solidFill>
                <a:latin typeface="Times New Roman" panose="02020603050405020304" pitchFamily="18" charset="0"/>
                <a:cs typeface="Times New Roman" panose="02020603050405020304" pitchFamily="18" charset="0"/>
              </a:rPr>
              <a:t>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4106" y="1835159"/>
            <a:ext cx="11610809" cy="4369698"/>
          </a:xfrm>
        </p:spPr>
        <p:txBody>
          <a:bodyPr>
            <a:noAutofit/>
          </a:bodyPr>
          <a:lstStyle/>
          <a:p>
            <a:pPr marL="0" indent="0">
              <a:buNone/>
            </a:pPr>
            <a:r>
              <a:rPr lang="en-US" b="1" dirty="0">
                <a:solidFill>
                  <a:schemeClr val="accent3">
                    <a:lumMod val="50000"/>
                  </a:schemeClr>
                </a:solidFill>
                <a:cs typeface="Times New Roman" panose="02020603050405020304" pitchFamily="18" charset="0"/>
              </a:rPr>
              <a:t>Solution: </a:t>
            </a:r>
          </a:p>
          <a:p>
            <a:pPr marL="0" indent="0">
              <a:buNone/>
            </a:pPr>
            <a:r>
              <a:rPr lang="en-US" sz="1800" b="1" kern="100" dirty="0">
                <a:solidFill>
                  <a:schemeClr val="tx1">
                    <a:lumMod val="95000"/>
                    <a:lumOff val="5000"/>
                  </a:schemeClr>
                </a:solidFill>
                <a:effectLst/>
                <a:ea typeface="Calibri" panose="020F0502020204030204" pitchFamily="34" charset="0"/>
                <a:cs typeface="Times New Roman" panose="02020603050405020304" pitchFamily="18" charset="0"/>
              </a:rPr>
              <a:t>The solution for the "Analysis of Superstore dataset" project involves conducting a comprehensive analysis of the Superstore dataset to gain insights into sales trends, customer behavior and operational efficiency.</a:t>
            </a:r>
          </a:p>
          <a:p>
            <a:pPr marL="0" indent="0">
              <a:buNone/>
            </a:pPr>
            <a:r>
              <a:rPr lang="en-US" b="1" dirty="0">
                <a:solidFill>
                  <a:schemeClr val="accent3">
                    <a:lumMod val="50000"/>
                  </a:schemeClr>
                </a:solidFill>
                <a:cs typeface="Times New Roman" panose="02020603050405020304" pitchFamily="18" charset="0"/>
              </a:rPr>
              <a:t>Value Proposition:</a:t>
            </a:r>
          </a:p>
          <a:p>
            <a:pPr marL="0" indent="0">
              <a:buNone/>
            </a:pPr>
            <a:r>
              <a:rPr lang="en-US" sz="1800" b="1" dirty="0">
                <a:solidFill>
                  <a:schemeClr val="accent3">
                    <a:lumMod val="50000"/>
                  </a:schemeClr>
                </a:solidFill>
                <a:cs typeface="Times New Roman" panose="02020603050405020304" pitchFamily="18" charset="0"/>
              </a:rPr>
              <a:t>Enhance Sales &amp; Profitability: </a:t>
            </a:r>
            <a:r>
              <a:rPr lang="en-US" sz="1800" b="1" dirty="0">
                <a:solidFill>
                  <a:schemeClr val="tx1">
                    <a:lumMod val="95000"/>
                    <a:lumOff val="5000"/>
                  </a:schemeClr>
                </a:solidFill>
                <a:cs typeface="Times New Roman" panose="02020603050405020304" pitchFamily="18" charset="0"/>
              </a:rPr>
              <a:t>Optimize sales strategies, identify high-value customers, and popular products for increased revenue and profitability.</a:t>
            </a:r>
          </a:p>
          <a:p>
            <a:pPr>
              <a:buFont typeface="Wingdings" panose="05000000000000000000" pitchFamily="2" charset="2"/>
              <a:buChar char="q"/>
            </a:pPr>
            <a:r>
              <a:rPr lang="en-US" sz="1800" b="1" dirty="0">
                <a:solidFill>
                  <a:schemeClr val="accent3">
                    <a:lumMod val="50000"/>
                  </a:schemeClr>
                </a:solidFill>
                <a:cs typeface="Times New Roman" panose="02020603050405020304" pitchFamily="18" charset="0"/>
              </a:rPr>
              <a:t>Improve Customer Satisfaction: </a:t>
            </a:r>
            <a:r>
              <a:rPr lang="en-US" sz="1800" b="1" dirty="0">
                <a:solidFill>
                  <a:schemeClr val="tx1">
                    <a:lumMod val="95000"/>
                    <a:lumOff val="5000"/>
                  </a:schemeClr>
                </a:solidFill>
                <a:cs typeface="Times New Roman" panose="02020603050405020304" pitchFamily="18" charset="0"/>
              </a:rPr>
              <a:t>Personalize marketing, understand preferences, and foster loyalty for better customer experiences.</a:t>
            </a:r>
          </a:p>
          <a:p>
            <a:pPr>
              <a:buFont typeface="Wingdings" panose="05000000000000000000" pitchFamily="2" charset="2"/>
              <a:buChar char="q"/>
            </a:pPr>
            <a:r>
              <a:rPr lang="en-US" sz="1800" b="1" dirty="0">
                <a:solidFill>
                  <a:schemeClr val="accent3">
                    <a:lumMod val="50000"/>
                  </a:schemeClr>
                </a:solidFill>
                <a:cs typeface="Times New Roman" panose="02020603050405020304" pitchFamily="18" charset="0"/>
              </a:rPr>
              <a:t>Streamline Operations: </a:t>
            </a:r>
            <a:r>
              <a:rPr lang="en-US" sz="1800" b="1" dirty="0">
                <a:solidFill>
                  <a:schemeClr val="tx1">
                    <a:lumMod val="95000"/>
                    <a:lumOff val="5000"/>
                  </a:schemeClr>
                </a:solidFill>
                <a:cs typeface="Times New Roman" panose="02020603050405020304" pitchFamily="18" charset="0"/>
              </a:rPr>
              <a:t>Identify inefficiencies, optimize resource allocation, and reduce costs for streamlined operations.</a:t>
            </a:r>
          </a:p>
          <a:p>
            <a:pPr>
              <a:buFont typeface="Wingdings" panose="05000000000000000000" pitchFamily="2" charset="2"/>
              <a:buChar char="q"/>
            </a:pPr>
            <a:r>
              <a:rPr lang="en-US" sz="1800" b="1" dirty="0">
                <a:solidFill>
                  <a:schemeClr val="accent3">
                    <a:lumMod val="50000"/>
                  </a:schemeClr>
                </a:solidFill>
                <a:cs typeface="Times New Roman" panose="02020603050405020304" pitchFamily="18" charset="0"/>
              </a:rPr>
              <a:t>Stay Competitive: </a:t>
            </a:r>
            <a:r>
              <a:rPr lang="en-US" sz="1800" b="1" dirty="0">
                <a:solidFill>
                  <a:schemeClr val="tx1">
                    <a:lumMod val="95000"/>
                    <a:lumOff val="5000"/>
                  </a:schemeClr>
                </a:solidFill>
                <a:cs typeface="Times New Roman" panose="02020603050405020304" pitchFamily="18" charset="0"/>
              </a:rPr>
              <a:t>Data-driven decisions adapt to market trends and customer demands for a competitive edge.</a:t>
            </a:r>
          </a:p>
          <a:p>
            <a:pPr>
              <a:buFont typeface="Wingdings" panose="05000000000000000000" pitchFamily="2" charset="2"/>
              <a:buChar char="q"/>
            </a:pPr>
            <a:r>
              <a:rPr lang="en-US" sz="1800" b="1" dirty="0">
                <a:solidFill>
                  <a:schemeClr val="accent3">
                    <a:lumMod val="50000"/>
                  </a:schemeClr>
                </a:solidFill>
                <a:cs typeface="Times New Roman" panose="02020603050405020304" pitchFamily="18" charset="0"/>
              </a:rPr>
              <a:t>Drive Sustainable Growth: </a:t>
            </a:r>
            <a:r>
              <a:rPr lang="en-US" sz="1800" b="1" dirty="0">
                <a:solidFill>
                  <a:schemeClr val="tx1">
                    <a:lumMod val="95000"/>
                    <a:lumOff val="5000"/>
                  </a:schemeClr>
                </a:solidFill>
                <a:cs typeface="Times New Roman" panose="02020603050405020304" pitchFamily="18" charset="0"/>
              </a:rPr>
              <a:t>Empower with data-backed solutions, ensuring long-term success in the retail market.</a:t>
            </a:r>
          </a:p>
        </p:txBody>
      </p:sp>
      <p:pic>
        <p:nvPicPr>
          <p:cNvPr id="6" name="Graphic 5" descr="Person with Idea">
            <a:extLst>
              <a:ext uri="{FF2B5EF4-FFF2-40B4-BE49-F238E27FC236}">
                <a16:creationId xmlns:a16="http://schemas.microsoft.com/office/drawing/2014/main" id="{0FF96F21-3FE7-BD74-4D4E-EBB4FA943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0543" y="169645"/>
            <a:ext cx="1665514" cy="1665514"/>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132113" y="493812"/>
            <a:ext cx="10478693" cy="1188720"/>
          </a:xfrm>
        </p:spPr>
        <p:txBody>
          <a:bodyPr anchor="ctr">
            <a:normAutofit/>
          </a:bodyPr>
          <a:lstStyle/>
          <a:p>
            <a:r>
              <a:rPr lang="en-US" sz="3600" b="1" dirty="0">
                <a:solidFill>
                  <a:schemeClr val="accent3">
                    <a:lumMod val="50000"/>
                  </a:schemeClr>
                </a:solidFill>
                <a:latin typeface="Times New Roman" panose="02020603050405020304" pitchFamily="18" charset="0"/>
                <a:cs typeface="Times New Roman" panose="02020603050405020304" pitchFamily="18" charset="0"/>
              </a:rPr>
              <a:t>Customize the project and make it my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b="1" kern="100" dirty="0">
                <a:solidFill>
                  <a:schemeClr val="accent2">
                    <a:lumMod val="50000"/>
                  </a:schemeClr>
                </a:solidFill>
                <a:effectLst/>
                <a:ea typeface="Calibri" panose="020F0502020204030204" pitchFamily="34" charset="0"/>
                <a:cs typeface="Times New Roman" panose="02020603050405020304" pitchFamily="18" charset="0"/>
              </a:rPr>
              <a:t>Modify Data Preprocessing: </a:t>
            </a:r>
            <a:r>
              <a:rPr lang="en-US" sz="1800" b="1" kern="100" dirty="0">
                <a:solidFill>
                  <a:schemeClr val="tx1">
                    <a:lumMod val="95000"/>
                    <a:lumOff val="5000"/>
                  </a:schemeClr>
                </a:solidFill>
                <a:effectLst/>
                <a:ea typeface="Calibri" panose="020F0502020204030204" pitchFamily="34" charset="0"/>
                <a:cs typeface="Times New Roman" panose="02020603050405020304" pitchFamily="18" charset="0"/>
              </a:rPr>
              <a:t>Adapted the data preprocessing to suit my project requirement</a:t>
            </a:r>
            <a:r>
              <a:rPr lang="en-US" sz="1800" b="1" kern="100" dirty="0">
                <a:solidFill>
                  <a:schemeClr val="tx1">
                    <a:lumMod val="95000"/>
                    <a:lumOff val="5000"/>
                  </a:schemeClr>
                </a:solidFill>
                <a:ea typeface="Calibri" panose="020F0502020204030204" pitchFamily="34" charset="0"/>
                <a:cs typeface="Times New Roman" panose="02020603050405020304" pitchFamily="18" charset="0"/>
              </a:rPr>
              <a:t> by</a:t>
            </a:r>
            <a:r>
              <a:rPr lang="en-US" sz="1800" b="1" kern="100" dirty="0">
                <a:solidFill>
                  <a:schemeClr val="tx1">
                    <a:lumMod val="95000"/>
                    <a:lumOff val="5000"/>
                  </a:schemeClr>
                </a:solidFill>
                <a:effectLst/>
                <a:ea typeface="Calibri" panose="020F0502020204030204" pitchFamily="34" charset="0"/>
                <a:cs typeface="Times New Roman" panose="02020603050405020304" pitchFamily="18" charset="0"/>
              </a:rPr>
              <a:t> handling missing values, outliers, and data formatting. This help me get the more precise and accurate data which can be used for the analysis purpose.</a:t>
            </a:r>
          </a:p>
          <a:p>
            <a:r>
              <a:rPr lang="en-IN" b="1" kern="100" dirty="0">
                <a:solidFill>
                  <a:schemeClr val="accent2">
                    <a:lumMod val="50000"/>
                  </a:schemeClr>
                </a:solidFill>
                <a:effectLst/>
                <a:ea typeface="Calibri" panose="020F0502020204030204" pitchFamily="34" charset="0"/>
                <a:cs typeface="Times New Roman" panose="02020603050405020304" pitchFamily="18" charset="0"/>
              </a:rPr>
              <a:t>Descriptive Analytics: </a:t>
            </a:r>
            <a:r>
              <a:rPr lang="en-IN" sz="1800" b="1" kern="100" dirty="0">
                <a:solidFill>
                  <a:schemeClr val="tx1">
                    <a:lumMod val="95000"/>
                    <a:lumOff val="5000"/>
                  </a:schemeClr>
                </a:solidFill>
                <a:effectLst/>
                <a:ea typeface="Calibri" panose="020F0502020204030204" pitchFamily="34" charset="0"/>
                <a:cs typeface="Times New Roman" panose="02020603050405020304" pitchFamily="18" charset="0"/>
              </a:rPr>
              <a:t>Utilize descriptive analytics techniques to summarize and present key information about sales trends, customer behaviour, and operational performance within the Superstore dataset. This includes calculating summary statistics, generating frequency distributions, and identifying important patterns or trends.</a:t>
            </a:r>
            <a:endParaRPr lang="en-US" sz="1800" b="1" kern="100" dirty="0">
              <a:solidFill>
                <a:schemeClr val="tx1">
                  <a:lumMod val="95000"/>
                  <a:lumOff val="5000"/>
                </a:schemeClr>
              </a:solidFill>
              <a:effectLst/>
              <a:ea typeface="Calibri" panose="020F0502020204030204" pitchFamily="34" charset="0"/>
              <a:cs typeface="Times New Roman" panose="02020603050405020304" pitchFamily="18" charset="0"/>
            </a:endParaRPr>
          </a:p>
          <a:p>
            <a:r>
              <a:rPr lang="en-US" b="1" dirty="0">
                <a:solidFill>
                  <a:schemeClr val="accent2">
                    <a:lumMod val="50000"/>
                  </a:schemeClr>
                </a:solidFill>
                <a:cs typeface="Times New Roman" panose="02020603050405020304" pitchFamily="18" charset="0"/>
              </a:rPr>
              <a:t>Interactive Visualization: </a:t>
            </a:r>
            <a:r>
              <a:rPr lang="en-US" sz="1800" b="1" dirty="0">
                <a:solidFill>
                  <a:schemeClr val="tx1">
                    <a:lumMod val="95000"/>
                    <a:lumOff val="5000"/>
                  </a:schemeClr>
                </a:solidFill>
                <a:cs typeface="Times New Roman" panose="02020603050405020304" pitchFamily="18" charset="0"/>
              </a:rPr>
              <a:t>Using interactive and visually appealing data visualizations that allow stakeholders to explore insights intuitively and </a:t>
            </a:r>
            <a:r>
              <a:rPr lang="en-IN" sz="1800" b="1" dirty="0">
                <a:solidFill>
                  <a:schemeClr val="tx1">
                    <a:lumMod val="95000"/>
                    <a:lumOff val="5000"/>
                  </a:schemeClr>
                </a:solidFill>
                <a:effectLst/>
                <a:ea typeface="Calibri" panose="020F0502020204030204" pitchFamily="34" charset="0"/>
                <a:cs typeface="Times New Roman" panose="02020603050405020304" pitchFamily="18" charset="0"/>
              </a:rPr>
              <a:t>my solution stands out by utilizing the powerful libraries Matplotlib and Seaborn. These libraries offer extensive customization options, allowing for the creation of visually appealing and insightful charts, graphs, and plots. By leveraging the capabilities of Matplotlib and Seaborn, my solution presents data in a visually engaging manner, enhancing the understanding of complex patterns and relationships within the Superstore dataset.</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92629" y="493812"/>
            <a:ext cx="10718177" cy="1188720"/>
          </a:xfrm>
        </p:spPr>
        <p:txBody>
          <a:bodyPr anchor="ctr">
            <a:normAutofit/>
          </a:bodyPr>
          <a:lstStyle/>
          <a:p>
            <a:r>
              <a:rPr lang="en-GB" sz="3600" b="1" dirty="0">
                <a:solidFill>
                  <a:schemeClr val="accent2">
                    <a:lumMod val="50000"/>
                  </a:schemeClr>
                </a:solidFill>
                <a:latin typeface="Times New Roman" panose="02020603050405020304" pitchFamily="18" charset="0"/>
                <a:cs typeface="Times New Roman" panose="02020603050405020304" pitchFamily="18" charset="0"/>
              </a:rPr>
              <a:t>MODELLING</a:t>
            </a:r>
            <a:endParaRPr 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58959"/>
            <a:ext cx="11029615" cy="4605229"/>
          </a:xfrm>
        </p:spPr>
        <p:txBody>
          <a:bodyPr>
            <a:noAutofit/>
          </a:bodyPr>
          <a:lstStyle/>
          <a:p>
            <a:r>
              <a:rPr lang="en-US" b="1" dirty="0">
                <a:solidFill>
                  <a:schemeClr val="accent2">
                    <a:lumMod val="50000"/>
                  </a:schemeClr>
                </a:solidFill>
                <a:cs typeface="Times New Roman" panose="02020603050405020304" pitchFamily="18" charset="0"/>
              </a:rPr>
              <a:t>Descriptive Modeling</a:t>
            </a:r>
            <a:r>
              <a:rPr lang="en-US" sz="1800" b="1" dirty="0">
                <a:solidFill>
                  <a:schemeClr val="accent2">
                    <a:lumMod val="50000"/>
                  </a:schemeClr>
                </a:solidFill>
                <a:cs typeface="Times New Roman" panose="02020603050405020304" pitchFamily="18" charset="0"/>
              </a:rPr>
              <a:t>: </a:t>
            </a:r>
            <a:r>
              <a:rPr lang="en-US" sz="1800" b="1" dirty="0">
                <a:solidFill>
                  <a:schemeClr val="tx1">
                    <a:lumMod val="95000"/>
                    <a:lumOff val="5000"/>
                  </a:schemeClr>
                </a:solidFill>
                <a:cs typeface="Times New Roman" panose="02020603050405020304" pitchFamily="18" charset="0"/>
              </a:rPr>
              <a:t>By applying descriptive modeling to the Superstore dataset, we understand data's current state, trends, and patterns, providing valuable insights for decision-making.</a:t>
            </a:r>
          </a:p>
          <a:p>
            <a:r>
              <a:rPr lang="en-US" b="1" dirty="0">
                <a:solidFill>
                  <a:schemeClr val="accent2">
                    <a:lumMod val="50000"/>
                  </a:schemeClr>
                </a:solidFill>
                <a:cs typeface="Times New Roman" panose="02020603050405020304" pitchFamily="18" charset="0"/>
              </a:rPr>
              <a:t>Methodology :</a:t>
            </a:r>
          </a:p>
          <a:p>
            <a:pPr>
              <a:buFont typeface="Wingdings" panose="05000000000000000000" pitchFamily="2" charset="2"/>
              <a:buChar char="v"/>
            </a:pPr>
            <a:r>
              <a:rPr lang="en-US" sz="1800" b="1" dirty="0">
                <a:solidFill>
                  <a:schemeClr val="accent2">
                    <a:lumMod val="50000"/>
                  </a:schemeClr>
                </a:solidFill>
                <a:cs typeface="Times New Roman" panose="02020603050405020304" pitchFamily="18" charset="0"/>
              </a:rPr>
              <a:t>Data Collection and Preprocessing: </a:t>
            </a:r>
            <a:r>
              <a:rPr lang="en-US" sz="1800" b="1" dirty="0">
                <a:solidFill>
                  <a:schemeClr val="tx1">
                    <a:lumMod val="95000"/>
                    <a:lumOff val="5000"/>
                  </a:schemeClr>
                </a:solidFill>
                <a:cs typeface="Times New Roman" panose="02020603050405020304" pitchFamily="18" charset="0"/>
              </a:rPr>
              <a:t>We gather the retail store's historical data, including sales records, customer details, and operational metrics. Data preprocessing involves handling missing values, outliers, and data formatting to ensure data integrity and quality.</a:t>
            </a:r>
          </a:p>
          <a:p>
            <a:pPr>
              <a:buFont typeface="Wingdings" panose="05000000000000000000" pitchFamily="2" charset="2"/>
              <a:buChar char="v"/>
            </a:pPr>
            <a:r>
              <a:rPr lang="en-US" sz="1800" b="1" dirty="0">
                <a:solidFill>
                  <a:schemeClr val="accent2">
                    <a:lumMod val="50000"/>
                  </a:schemeClr>
                </a:solidFill>
                <a:cs typeface="Times New Roman" panose="02020603050405020304" pitchFamily="18" charset="0"/>
              </a:rPr>
              <a:t>Exploratory Data Analysis (EDA):</a:t>
            </a:r>
            <a:r>
              <a:rPr lang="en-US" sz="1800" dirty="0">
                <a:cs typeface="Times New Roman" panose="02020603050405020304" pitchFamily="18" charset="0"/>
              </a:rPr>
              <a:t> </a:t>
            </a:r>
            <a:r>
              <a:rPr lang="en-US" sz="1800" b="1" dirty="0">
                <a:solidFill>
                  <a:schemeClr val="tx1">
                    <a:lumMod val="95000"/>
                    <a:lumOff val="5000"/>
                  </a:schemeClr>
                </a:solidFill>
                <a:cs typeface="Times New Roman" panose="02020603050405020304" pitchFamily="18" charset="0"/>
              </a:rPr>
              <a:t>We perform EDA to gain initial insights into the dataset's characteristics. Through data visualization and summary statistics, we identify trends, distributions, and potential relationships between variables.</a:t>
            </a:r>
            <a:r>
              <a:rPr lang="en-IN" sz="1800" b="1" kern="100" dirty="0">
                <a:solidFill>
                  <a:schemeClr val="tx1">
                    <a:lumMod val="95000"/>
                    <a:lumOff val="5000"/>
                  </a:schemeClr>
                </a:solidFill>
                <a:effectLst/>
                <a:ea typeface="Calibri" panose="020F0502020204030204" pitchFamily="34" charset="0"/>
                <a:cs typeface="Times New Roman" panose="02020603050405020304" pitchFamily="18" charset="0"/>
              </a:rPr>
              <a:t> </a:t>
            </a:r>
          </a:p>
          <a:p>
            <a:r>
              <a:rPr lang="en-US" b="1" dirty="0">
                <a:solidFill>
                  <a:schemeClr val="accent2">
                    <a:lumMod val="50000"/>
                  </a:schemeClr>
                </a:solidFill>
                <a:cs typeface="Times New Roman" panose="02020603050405020304" pitchFamily="18" charset="0"/>
              </a:rPr>
              <a:t>Framework Used: </a:t>
            </a:r>
            <a:r>
              <a:rPr lang="en-US" sz="1800" b="1" dirty="0">
                <a:solidFill>
                  <a:schemeClr val="tx1">
                    <a:lumMod val="95000"/>
                    <a:lumOff val="5000"/>
                  </a:schemeClr>
                </a:solidFill>
                <a:cs typeface="Times New Roman" panose="02020603050405020304" pitchFamily="18" charset="0"/>
              </a:rPr>
              <a:t>For this project, we utilize popular data analysis libraries in Python, such as Pandas, NumPy, Matplotlib and Seaborn. These libraries provide a robust and efficient framework for data manipulation and data analysis.</a:t>
            </a:r>
          </a:p>
          <a:p>
            <a:r>
              <a:rPr lang="en-US" sz="1800" b="1" dirty="0">
                <a:solidFill>
                  <a:schemeClr val="tx1">
                    <a:lumMod val="95000"/>
                    <a:lumOff val="5000"/>
                  </a:schemeClr>
                </a:solidFill>
                <a:effectLst/>
                <a:ea typeface="Calibri" panose="020F0502020204030204" pitchFamily="34" charset="0"/>
                <a:cs typeface="Times New Roman" panose="02020603050405020304" pitchFamily="18" charset="0"/>
              </a:rPr>
              <a:t>By adhering to these technology principles, the solution deliver actionable insights and improved decision-making for optimizing retail store performance.</a:t>
            </a:r>
            <a:endParaRPr lang="en-US" sz="1800" b="1" dirty="0">
              <a:solidFill>
                <a:schemeClr val="tx1">
                  <a:lumMod val="95000"/>
                  <a:lumOff val="5000"/>
                </a:schemeClr>
              </a:solidFill>
              <a:cs typeface="Times New Roman" panose="02020603050405020304" pitchFamily="18" charset="0"/>
            </a:endParaRPr>
          </a:p>
          <a:p>
            <a:endParaRPr lang="en-US" sz="1700" dirty="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5FD20-821D-6000-D4BB-F9DC15F9A60B}"/>
              </a:ext>
            </a:extLst>
          </p:cNvPr>
          <p:cNvPicPr>
            <a:picLocks noChangeAspect="1"/>
          </p:cNvPicPr>
          <p:nvPr/>
        </p:nvPicPr>
        <p:blipFill>
          <a:blip r:embed="rId2"/>
          <a:stretch>
            <a:fillRect/>
          </a:stretch>
        </p:blipFill>
        <p:spPr>
          <a:xfrm>
            <a:off x="1140822" y="86431"/>
            <a:ext cx="9531840" cy="2934787"/>
          </a:xfrm>
          <a:prstGeom prst="rect">
            <a:avLst/>
          </a:prstGeom>
        </p:spPr>
      </p:pic>
      <p:pic>
        <p:nvPicPr>
          <p:cNvPr id="7" name="Picture 6">
            <a:extLst>
              <a:ext uri="{FF2B5EF4-FFF2-40B4-BE49-F238E27FC236}">
                <a16:creationId xmlns:a16="http://schemas.microsoft.com/office/drawing/2014/main" id="{59259FA9-2C71-D438-F520-3CE298700A67}"/>
              </a:ext>
            </a:extLst>
          </p:cNvPr>
          <p:cNvPicPr>
            <a:picLocks noChangeAspect="1"/>
          </p:cNvPicPr>
          <p:nvPr/>
        </p:nvPicPr>
        <p:blipFill>
          <a:blip r:embed="rId3"/>
          <a:stretch>
            <a:fillRect/>
          </a:stretch>
        </p:blipFill>
        <p:spPr>
          <a:xfrm>
            <a:off x="1140822" y="3021218"/>
            <a:ext cx="9525490" cy="3161868"/>
          </a:xfrm>
          <a:prstGeom prst="rect">
            <a:avLst/>
          </a:prstGeom>
        </p:spPr>
      </p:pic>
    </p:spTree>
    <p:extLst>
      <p:ext uri="{BB962C8B-B14F-4D97-AF65-F5344CB8AC3E}">
        <p14:creationId xmlns:p14="http://schemas.microsoft.com/office/powerpoint/2010/main" val="9243141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purl.org/dc/terms/"/>
    <ds:schemaRef ds:uri="http://www.w3.org/XML/1998/namespace"/>
    <ds:schemaRef ds:uri="http://schemas.microsoft.com/office/2006/documentManagement/types"/>
    <ds:schemaRef ds:uri="http://purl.org/dc/dcmitype/"/>
    <ds:schemaRef ds:uri="http://schemas.microsoft.com/office/2006/metadata/properties"/>
    <ds:schemaRef ds:uri="http://schemas.microsoft.com/office/infopath/2007/PartnerControl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738</TotalTime>
  <Words>1266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PowerPoint Presentation</vt:lpstr>
      <vt:lpstr>PROJECT TITLE : Analysis of Superstore Dataset </vt:lpstr>
      <vt:lpstr>AGENDA</vt:lpstr>
      <vt:lpstr>PROJECT  OVERVIEW</vt:lpstr>
      <vt:lpstr>WHO ARE THE END USERS </vt:lpstr>
      <vt:lpstr>SOLUTION AND ITS VALUE PROPOSITION</vt:lpstr>
      <vt:lpstr>Customize the project and make it my own</vt:lpstr>
      <vt:lpstr>MODELLING</vt:lpstr>
      <vt:lpstr>PowerPoint Presentation</vt:lpstr>
      <vt:lpstr>Results</vt:lpstr>
      <vt:lpstr>PowerPoint Presentation</vt:lpstr>
      <vt:lpstr>PowerPoint Presentation</vt:lpstr>
      <vt:lpstr>links</vt:lpstr>
      <vt:lpstr>Additional Slide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Ashutosh Raturi</cp:lastModifiedBy>
  <cp:revision>15</cp:revision>
  <dcterms:created xsi:type="dcterms:W3CDTF">2021-05-26T16:50:10Z</dcterms:created>
  <dcterms:modified xsi:type="dcterms:W3CDTF">2023-07-23T04:32:07Z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