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/>
  <p:notesSz cx="6858000" cy="9144000"/>
  <p:embeddedFontLst>
    <p:embeddedFont>
      <p:font typeface="Calibri (MS)" charset="1" panose="020F0502020204030204"/>
      <p:regular r:id="rId23"/>
    </p:embeddedFont>
    <p:embeddedFont>
      <p:font typeface="Tahoma Bold" charset="1" panose="020B0804030504040204"/>
      <p:regular r:id="rId24"/>
    </p:embeddedFont>
    <p:embeddedFont>
      <p:font typeface="Tahoma" charset="1" panose="020B0604030504040204"/>
      <p:regular r:id="rId25"/>
    </p:embeddedFont>
    <p:embeddedFont>
      <p:font typeface="Arial Bold" charset="1" panose="020B0802020202020204"/>
      <p:regular r:id="rId26"/>
    </p:embeddedFont>
    <p:embeddedFont>
      <p:font typeface="Arial Italics" charset="1" panose="020B0502020202090204"/>
      <p:regular r:id="rId27"/>
    </p:embeddedFont>
    <p:embeddedFont>
      <p:font typeface="Calibri (MS) Bold" charset="1" panose="020F070203040403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6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7.jpeg" Type="http://schemas.openxmlformats.org/officeDocument/2006/relationships/image"/><Relationship Id="rId6" Target="../media/image18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9.jpe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20.jpe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144000" cy="6858000"/>
          </a:xfrm>
          <a:custGeom>
            <a:avLst/>
            <a:gdLst/>
            <a:ahLst/>
            <a:cxnLst/>
            <a:rect r="r" b="b" t="t" l="l"/>
            <a:pathLst>
              <a:path h="6858000" w="9144000"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000" t="0" r="-210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08425" y="-63503"/>
            <a:ext cx="6768589" cy="6969757"/>
          </a:xfrm>
          <a:custGeom>
            <a:avLst/>
            <a:gdLst/>
            <a:ahLst/>
            <a:cxnLst/>
            <a:rect r="r" b="b" t="t" l="l"/>
            <a:pathLst>
              <a:path h="6969757" w="6768589">
                <a:moveTo>
                  <a:pt x="0" y="0"/>
                </a:moveTo>
                <a:lnTo>
                  <a:pt x="6768589" y="0"/>
                </a:lnTo>
                <a:lnTo>
                  <a:pt x="6768589" y="6969757"/>
                </a:lnTo>
                <a:lnTo>
                  <a:pt x="0" y="69697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514344" y="2292096"/>
            <a:ext cx="5496944" cy="1662427"/>
            <a:chOff x="0" y="0"/>
            <a:chExt cx="7329259" cy="22165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329297" cy="2216531"/>
            </a:xfrm>
            <a:custGeom>
              <a:avLst/>
              <a:gdLst/>
              <a:ahLst/>
              <a:cxnLst/>
              <a:rect r="r" b="b" t="t" l="l"/>
              <a:pathLst>
                <a:path h="2216531" w="7329297">
                  <a:moveTo>
                    <a:pt x="6920357" y="38608"/>
                  </a:moveTo>
                  <a:cubicBezTo>
                    <a:pt x="7112508" y="38608"/>
                    <a:pt x="7268463" y="194564"/>
                    <a:pt x="7268463" y="386715"/>
                  </a:cubicBezTo>
                  <a:lnTo>
                    <a:pt x="7268463" y="1779397"/>
                  </a:lnTo>
                  <a:cubicBezTo>
                    <a:pt x="7268463" y="1971548"/>
                    <a:pt x="7112507" y="2127504"/>
                    <a:pt x="6920357" y="2127504"/>
                  </a:cubicBezTo>
                  <a:lnTo>
                    <a:pt x="415163" y="2127504"/>
                  </a:lnTo>
                  <a:cubicBezTo>
                    <a:pt x="222758" y="2127504"/>
                    <a:pt x="67056" y="1971548"/>
                    <a:pt x="67056" y="1779397"/>
                  </a:cubicBezTo>
                  <a:lnTo>
                    <a:pt x="67056" y="386715"/>
                  </a:lnTo>
                  <a:cubicBezTo>
                    <a:pt x="67056" y="194564"/>
                    <a:pt x="222885" y="38608"/>
                    <a:pt x="415163" y="38608"/>
                  </a:cubicBezTo>
                  <a:close/>
                  <a:moveTo>
                    <a:pt x="0" y="0"/>
                  </a:moveTo>
                  <a:lnTo>
                    <a:pt x="0" y="2216531"/>
                  </a:lnTo>
                  <a:lnTo>
                    <a:pt x="7329297" y="2216531"/>
                  </a:lnTo>
                  <a:lnTo>
                    <a:pt x="7329297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-1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465576" y="2197484"/>
            <a:ext cx="5678424" cy="1976504"/>
            <a:chOff x="0" y="0"/>
            <a:chExt cx="7571232" cy="26353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571232" cy="2635377"/>
            </a:xfrm>
            <a:custGeom>
              <a:avLst/>
              <a:gdLst/>
              <a:ahLst/>
              <a:cxnLst/>
              <a:rect r="r" b="b" t="t" l="l"/>
              <a:pathLst>
                <a:path h="2635377" w="7571232">
                  <a:moveTo>
                    <a:pt x="6985381" y="164719"/>
                  </a:moveTo>
                  <a:cubicBezTo>
                    <a:pt x="7177532" y="164719"/>
                    <a:pt x="7333488" y="320548"/>
                    <a:pt x="7333488" y="512826"/>
                  </a:cubicBezTo>
                  <a:lnTo>
                    <a:pt x="7333488" y="1905508"/>
                  </a:lnTo>
                  <a:cubicBezTo>
                    <a:pt x="7333488" y="2097659"/>
                    <a:pt x="7177532" y="2253615"/>
                    <a:pt x="6985381" y="2253615"/>
                  </a:cubicBezTo>
                  <a:lnTo>
                    <a:pt x="480187" y="2253615"/>
                  </a:lnTo>
                  <a:cubicBezTo>
                    <a:pt x="287782" y="2253615"/>
                    <a:pt x="132080" y="2097659"/>
                    <a:pt x="132080" y="1905508"/>
                  </a:cubicBezTo>
                  <a:lnTo>
                    <a:pt x="132080" y="512953"/>
                  </a:lnTo>
                  <a:cubicBezTo>
                    <a:pt x="132080" y="320548"/>
                    <a:pt x="287909" y="164846"/>
                    <a:pt x="480187" y="164846"/>
                  </a:cubicBezTo>
                  <a:close/>
                  <a:moveTo>
                    <a:pt x="0" y="0"/>
                  </a:moveTo>
                  <a:lnTo>
                    <a:pt x="0" y="2635377"/>
                  </a:lnTo>
                  <a:lnTo>
                    <a:pt x="7571232" y="2635377"/>
                  </a:lnTo>
                  <a:lnTo>
                    <a:pt x="7571232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24" b="1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492503" y="2247900"/>
            <a:ext cx="5549903" cy="1714500"/>
          </a:xfrm>
          <a:custGeom>
            <a:avLst/>
            <a:gdLst/>
            <a:ahLst/>
            <a:cxnLst/>
            <a:rect r="r" b="b" t="t" l="l"/>
            <a:pathLst>
              <a:path h="1714500" w="5549903">
                <a:moveTo>
                  <a:pt x="0" y="0"/>
                </a:moveTo>
                <a:lnTo>
                  <a:pt x="5549903" y="0"/>
                </a:lnTo>
                <a:lnTo>
                  <a:pt x="5549903" y="1714500"/>
                </a:lnTo>
                <a:lnTo>
                  <a:pt x="0" y="17145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68952" y="4183513"/>
            <a:ext cx="4330703" cy="2425703"/>
          </a:xfrm>
          <a:custGeom>
            <a:avLst/>
            <a:gdLst/>
            <a:ahLst/>
            <a:cxnLst/>
            <a:rect r="r" b="b" t="t" l="l"/>
            <a:pathLst>
              <a:path h="2425703" w="4330703">
                <a:moveTo>
                  <a:pt x="0" y="0"/>
                </a:moveTo>
                <a:lnTo>
                  <a:pt x="4330703" y="0"/>
                </a:lnTo>
                <a:lnTo>
                  <a:pt x="4330703" y="2425704"/>
                </a:lnTo>
                <a:lnTo>
                  <a:pt x="0" y="24257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34512" y="4672584"/>
            <a:ext cx="1234440" cy="1185672"/>
          </a:xfrm>
          <a:custGeom>
            <a:avLst/>
            <a:gdLst/>
            <a:ahLst/>
            <a:cxnLst/>
            <a:rect r="r" b="b" t="t" l="l"/>
            <a:pathLst>
              <a:path h="1185672" w="1234440">
                <a:moveTo>
                  <a:pt x="0" y="0"/>
                </a:moveTo>
                <a:lnTo>
                  <a:pt x="1234440" y="0"/>
                </a:lnTo>
                <a:lnTo>
                  <a:pt x="1234440" y="1185672"/>
                </a:lnTo>
                <a:lnTo>
                  <a:pt x="0" y="11856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851648" y="30480"/>
            <a:ext cx="1292352" cy="804672"/>
          </a:xfrm>
          <a:custGeom>
            <a:avLst/>
            <a:gdLst/>
            <a:ahLst/>
            <a:cxnLst/>
            <a:rect r="r" b="b" t="t" l="l"/>
            <a:pathLst>
              <a:path h="804672" w="1292352">
                <a:moveTo>
                  <a:pt x="0" y="0"/>
                </a:moveTo>
                <a:lnTo>
                  <a:pt x="1292352" y="0"/>
                </a:lnTo>
                <a:lnTo>
                  <a:pt x="1292352" y="804672"/>
                </a:lnTo>
                <a:lnTo>
                  <a:pt x="0" y="80467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706597" y="2623130"/>
            <a:ext cx="5193059" cy="1058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4"/>
              </a:lnSpc>
            </a:pPr>
            <a:r>
              <a:rPr lang="en-US" sz="3311">
                <a:solidFill>
                  <a:srgbClr val="7030A0"/>
                </a:solidFill>
                <a:latin typeface="Calibri (MS)"/>
                <a:ea typeface="Calibri (MS)"/>
                <a:cs typeface="Calibri (MS)"/>
                <a:sym typeface="Calibri (MS)"/>
              </a:rPr>
              <a:t>Optimized </a:t>
            </a:r>
            <a:r>
              <a:rPr lang="en-US" sz="3311">
                <a:solidFill>
                  <a:srgbClr val="7030A0"/>
                </a:solidFill>
                <a:latin typeface="Calibri (MS)"/>
                <a:ea typeface="Calibri (MS)"/>
                <a:cs typeface="Calibri (MS)"/>
                <a:sym typeface="Calibri (MS)"/>
              </a:rPr>
              <a:t>Cloud Security with AI Automation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13297" y="4534586"/>
            <a:ext cx="4330703" cy="17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6"/>
              </a:lnSpc>
            </a:pPr>
            <a:r>
              <a:rPr lang="en-US" sz="1711" b="true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rPr>
              <a:t>Presented By:-</a:t>
            </a:r>
          </a:p>
          <a:p>
            <a:pPr algn="l">
              <a:lnSpc>
                <a:spcPts val="2396"/>
              </a:lnSpc>
            </a:pPr>
          </a:p>
          <a:p>
            <a:pPr algn="l" marL="348030" indent="-174015" lvl="1">
              <a:lnSpc>
                <a:spcPts val="2256"/>
              </a:lnSpc>
              <a:buFont typeface="Arial"/>
              <a:buChar char="•"/>
            </a:pPr>
            <a:r>
              <a:rPr lang="en-US" sz="161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Taufeeq Iqbal Khan:2241011049</a:t>
            </a:r>
          </a:p>
          <a:p>
            <a:pPr algn="l" marL="348030" indent="-174015" lvl="1">
              <a:lnSpc>
                <a:spcPts val="2256"/>
              </a:lnSpc>
              <a:buFont typeface="Arial"/>
              <a:buChar char="•"/>
            </a:pPr>
            <a:r>
              <a:rPr lang="en-US" sz="161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Ashutosh Maharana:2241013027</a:t>
            </a:r>
          </a:p>
          <a:p>
            <a:pPr algn="l" marL="348030" indent="-174015" lvl="1">
              <a:lnSpc>
                <a:spcPts val="2256"/>
              </a:lnSpc>
              <a:buFont typeface="Arial"/>
              <a:buChar char="•"/>
            </a:pPr>
            <a:r>
              <a:rPr lang="en-US" sz="161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Shubhrajit Malla:2241013065</a:t>
            </a:r>
          </a:p>
          <a:p>
            <a:pPr algn="l" marL="348030" indent="-174015" lvl="1">
              <a:lnSpc>
                <a:spcPts val="2256"/>
              </a:lnSpc>
              <a:buFont typeface="Arial"/>
              <a:buChar char="•"/>
            </a:pPr>
            <a:r>
              <a:rPr lang="en-US" sz="1611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Koushikee Mantry:2241013099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111074" y="1053612"/>
            <a:ext cx="4347126" cy="1134347"/>
            <a:chOff x="0" y="0"/>
            <a:chExt cx="1717383" cy="4481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17383" cy="448137"/>
            </a:xfrm>
            <a:custGeom>
              <a:avLst/>
              <a:gdLst/>
              <a:ahLst/>
              <a:cxnLst/>
              <a:rect r="r" b="b" t="t" l="l"/>
              <a:pathLst>
                <a:path h="448137" w="1717383">
                  <a:moveTo>
                    <a:pt x="19590" y="0"/>
                  </a:moveTo>
                  <a:lnTo>
                    <a:pt x="1697793" y="0"/>
                  </a:lnTo>
                  <a:cubicBezTo>
                    <a:pt x="1708612" y="0"/>
                    <a:pt x="1717383" y="8771"/>
                    <a:pt x="1717383" y="19590"/>
                  </a:cubicBezTo>
                  <a:lnTo>
                    <a:pt x="1717383" y="428547"/>
                  </a:lnTo>
                  <a:cubicBezTo>
                    <a:pt x="1717383" y="433743"/>
                    <a:pt x="1715319" y="438725"/>
                    <a:pt x="1711645" y="442399"/>
                  </a:cubicBezTo>
                  <a:cubicBezTo>
                    <a:pt x="1707972" y="446073"/>
                    <a:pt x="1702989" y="448137"/>
                    <a:pt x="1697793" y="448137"/>
                  </a:cubicBezTo>
                  <a:lnTo>
                    <a:pt x="19590" y="448137"/>
                  </a:lnTo>
                  <a:cubicBezTo>
                    <a:pt x="14395" y="448137"/>
                    <a:pt x="9412" y="446073"/>
                    <a:pt x="5738" y="442399"/>
                  </a:cubicBezTo>
                  <a:cubicBezTo>
                    <a:pt x="2064" y="438725"/>
                    <a:pt x="0" y="433743"/>
                    <a:pt x="0" y="428547"/>
                  </a:cubicBezTo>
                  <a:lnTo>
                    <a:pt x="0" y="19590"/>
                  </a:lnTo>
                  <a:cubicBezTo>
                    <a:pt x="0" y="14395"/>
                    <a:pt x="2064" y="9412"/>
                    <a:pt x="5738" y="5738"/>
                  </a:cubicBezTo>
                  <a:cubicBezTo>
                    <a:pt x="9412" y="2064"/>
                    <a:pt x="14395" y="0"/>
                    <a:pt x="1959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717383" cy="476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81605" cy="6984997"/>
          </a:xfrm>
          <a:custGeom>
            <a:avLst/>
            <a:gdLst/>
            <a:ahLst/>
            <a:cxnLst/>
            <a:rect r="r" b="b" t="t" l="l"/>
            <a:pathLst>
              <a:path h="6984997" w="1181605">
                <a:moveTo>
                  <a:pt x="0" y="0"/>
                </a:moveTo>
                <a:lnTo>
                  <a:pt x="1181605" y="0"/>
                </a:lnTo>
                <a:lnTo>
                  <a:pt x="1181605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118102" cy="6858000"/>
          </a:xfrm>
          <a:custGeom>
            <a:avLst/>
            <a:gdLst/>
            <a:ahLst/>
            <a:cxnLst/>
            <a:rect r="r" b="b" t="t" l="l"/>
            <a:pathLst>
              <a:path h="6858000" w="1118102">
                <a:moveTo>
                  <a:pt x="0" y="0"/>
                </a:moveTo>
                <a:lnTo>
                  <a:pt x="1118102" y="0"/>
                </a:lnTo>
                <a:lnTo>
                  <a:pt x="11181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0" t="-3173" r="0" b="-317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770723" y="1990432"/>
            <a:ext cx="2720541" cy="526945"/>
            <a:chOff x="0" y="0"/>
            <a:chExt cx="1074782" cy="2081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4782" cy="208176"/>
            </a:xfrm>
            <a:custGeom>
              <a:avLst/>
              <a:gdLst/>
              <a:ahLst/>
              <a:cxnLst/>
              <a:rect r="r" b="b" t="t" l="l"/>
              <a:pathLst>
                <a:path h="208176" w="1074782">
                  <a:moveTo>
                    <a:pt x="31303" y="0"/>
                  </a:moveTo>
                  <a:lnTo>
                    <a:pt x="1043479" y="0"/>
                  </a:lnTo>
                  <a:cubicBezTo>
                    <a:pt x="1051781" y="0"/>
                    <a:pt x="1059743" y="3298"/>
                    <a:pt x="1065613" y="9168"/>
                  </a:cubicBezTo>
                  <a:cubicBezTo>
                    <a:pt x="1071484" y="15039"/>
                    <a:pt x="1074782" y="23001"/>
                    <a:pt x="1074782" y="31303"/>
                  </a:cubicBezTo>
                  <a:lnTo>
                    <a:pt x="1074782" y="176873"/>
                  </a:lnTo>
                  <a:cubicBezTo>
                    <a:pt x="1074782" y="185175"/>
                    <a:pt x="1071484" y="193137"/>
                    <a:pt x="1065613" y="199007"/>
                  </a:cubicBezTo>
                  <a:cubicBezTo>
                    <a:pt x="1059743" y="204878"/>
                    <a:pt x="1051781" y="208176"/>
                    <a:pt x="1043479" y="208176"/>
                  </a:cubicBezTo>
                  <a:lnTo>
                    <a:pt x="31303" y="208176"/>
                  </a:lnTo>
                  <a:cubicBezTo>
                    <a:pt x="23001" y="208176"/>
                    <a:pt x="15039" y="204878"/>
                    <a:pt x="9168" y="199007"/>
                  </a:cubicBezTo>
                  <a:cubicBezTo>
                    <a:pt x="3298" y="193137"/>
                    <a:pt x="0" y="185175"/>
                    <a:pt x="0" y="176873"/>
                  </a:cubicBezTo>
                  <a:lnTo>
                    <a:pt x="0" y="31303"/>
                  </a:lnTo>
                  <a:cubicBezTo>
                    <a:pt x="0" y="23001"/>
                    <a:pt x="3298" y="15039"/>
                    <a:pt x="9168" y="9168"/>
                  </a:cubicBezTo>
                  <a:cubicBezTo>
                    <a:pt x="15039" y="3298"/>
                    <a:pt x="23001" y="0"/>
                    <a:pt x="31303" y="0"/>
                  </a:cubicBezTo>
                  <a:close/>
                </a:path>
              </a:pathLst>
            </a:custGeom>
            <a:solidFill>
              <a:srgbClr val="FCEA9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1074782" cy="236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00BF63"/>
                  </a:solidFill>
                  <a:latin typeface="Tahoma"/>
                  <a:ea typeface="Tahoma"/>
                  <a:cs typeface="Tahoma"/>
                  <a:sym typeface="Tahoma"/>
                </a:rPr>
                <a:t>Data Collection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839528" y="2790637"/>
            <a:ext cx="2720541" cy="664207"/>
            <a:chOff x="0" y="0"/>
            <a:chExt cx="1074782" cy="2624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4782" cy="262403"/>
            </a:xfrm>
            <a:custGeom>
              <a:avLst/>
              <a:gdLst/>
              <a:ahLst/>
              <a:cxnLst/>
              <a:rect r="r" b="b" t="t" l="l"/>
              <a:pathLst>
                <a:path h="262403" w="1074782">
                  <a:moveTo>
                    <a:pt x="31303" y="0"/>
                  </a:moveTo>
                  <a:lnTo>
                    <a:pt x="1043479" y="0"/>
                  </a:lnTo>
                  <a:cubicBezTo>
                    <a:pt x="1051781" y="0"/>
                    <a:pt x="1059743" y="3298"/>
                    <a:pt x="1065613" y="9168"/>
                  </a:cubicBezTo>
                  <a:cubicBezTo>
                    <a:pt x="1071484" y="15039"/>
                    <a:pt x="1074782" y="23001"/>
                    <a:pt x="1074782" y="31303"/>
                  </a:cubicBezTo>
                  <a:lnTo>
                    <a:pt x="1074782" y="231100"/>
                  </a:lnTo>
                  <a:cubicBezTo>
                    <a:pt x="1074782" y="239402"/>
                    <a:pt x="1071484" y="247364"/>
                    <a:pt x="1065613" y="253234"/>
                  </a:cubicBezTo>
                  <a:cubicBezTo>
                    <a:pt x="1059743" y="259105"/>
                    <a:pt x="1051781" y="262403"/>
                    <a:pt x="1043479" y="262403"/>
                  </a:cubicBezTo>
                  <a:lnTo>
                    <a:pt x="31303" y="262403"/>
                  </a:lnTo>
                  <a:cubicBezTo>
                    <a:pt x="23001" y="262403"/>
                    <a:pt x="15039" y="259105"/>
                    <a:pt x="9168" y="253234"/>
                  </a:cubicBezTo>
                  <a:cubicBezTo>
                    <a:pt x="3298" y="247364"/>
                    <a:pt x="0" y="239402"/>
                    <a:pt x="0" y="231100"/>
                  </a:cubicBezTo>
                  <a:lnTo>
                    <a:pt x="0" y="31303"/>
                  </a:lnTo>
                  <a:cubicBezTo>
                    <a:pt x="0" y="23001"/>
                    <a:pt x="3298" y="15039"/>
                    <a:pt x="9168" y="9168"/>
                  </a:cubicBezTo>
                  <a:cubicBezTo>
                    <a:pt x="15039" y="3298"/>
                    <a:pt x="23001" y="0"/>
                    <a:pt x="31303" y="0"/>
                  </a:cubicBezTo>
                  <a:close/>
                </a:path>
              </a:pathLst>
            </a:custGeom>
            <a:solidFill>
              <a:srgbClr val="FCEA9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074782" cy="29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00BF63"/>
                  </a:solidFill>
                  <a:latin typeface="Tahoma"/>
                  <a:ea typeface="Tahoma"/>
                  <a:cs typeface="Tahoma"/>
                  <a:sym typeface="Tahoma"/>
                </a:rPr>
                <a:t>Processing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00BF63"/>
                  </a:solidFill>
                  <a:latin typeface="Tahoma"/>
                  <a:ea typeface="Tahoma"/>
                  <a:cs typeface="Tahoma"/>
                  <a:sym typeface="Tahoma"/>
                </a:rPr>
                <a:t>[Preprocessing and Training]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858578" y="3728103"/>
            <a:ext cx="2720541" cy="664207"/>
            <a:chOff x="0" y="0"/>
            <a:chExt cx="1074782" cy="26240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4782" cy="262403"/>
            </a:xfrm>
            <a:custGeom>
              <a:avLst/>
              <a:gdLst/>
              <a:ahLst/>
              <a:cxnLst/>
              <a:rect r="r" b="b" t="t" l="l"/>
              <a:pathLst>
                <a:path h="262403" w="1074782">
                  <a:moveTo>
                    <a:pt x="31303" y="0"/>
                  </a:moveTo>
                  <a:lnTo>
                    <a:pt x="1043479" y="0"/>
                  </a:lnTo>
                  <a:cubicBezTo>
                    <a:pt x="1051781" y="0"/>
                    <a:pt x="1059743" y="3298"/>
                    <a:pt x="1065613" y="9168"/>
                  </a:cubicBezTo>
                  <a:cubicBezTo>
                    <a:pt x="1071484" y="15039"/>
                    <a:pt x="1074782" y="23001"/>
                    <a:pt x="1074782" y="31303"/>
                  </a:cubicBezTo>
                  <a:lnTo>
                    <a:pt x="1074782" y="231100"/>
                  </a:lnTo>
                  <a:cubicBezTo>
                    <a:pt x="1074782" y="239402"/>
                    <a:pt x="1071484" y="247364"/>
                    <a:pt x="1065613" y="253234"/>
                  </a:cubicBezTo>
                  <a:cubicBezTo>
                    <a:pt x="1059743" y="259105"/>
                    <a:pt x="1051781" y="262403"/>
                    <a:pt x="1043479" y="262403"/>
                  </a:cubicBezTo>
                  <a:lnTo>
                    <a:pt x="31303" y="262403"/>
                  </a:lnTo>
                  <a:cubicBezTo>
                    <a:pt x="23001" y="262403"/>
                    <a:pt x="15039" y="259105"/>
                    <a:pt x="9168" y="253234"/>
                  </a:cubicBezTo>
                  <a:cubicBezTo>
                    <a:pt x="3298" y="247364"/>
                    <a:pt x="0" y="239402"/>
                    <a:pt x="0" y="231100"/>
                  </a:cubicBezTo>
                  <a:lnTo>
                    <a:pt x="0" y="31303"/>
                  </a:lnTo>
                  <a:cubicBezTo>
                    <a:pt x="0" y="23001"/>
                    <a:pt x="3298" y="15039"/>
                    <a:pt x="9168" y="9168"/>
                  </a:cubicBezTo>
                  <a:cubicBezTo>
                    <a:pt x="15039" y="3298"/>
                    <a:pt x="23001" y="0"/>
                    <a:pt x="31303" y="0"/>
                  </a:cubicBezTo>
                  <a:close/>
                </a:path>
              </a:pathLst>
            </a:custGeom>
            <a:solidFill>
              <a:srgbClr val="FCEA9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074782" cy="29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00BF63"/>
                  </a:solidFill>
                  <a:latin typeface="Tahoma"/>
                  <a:ea typeface="Tahoma"/>
                  <a:cs typeface="Tahoma"/>
                  <a:sym typeface="Tahoma"/>
                </a:rPr>
                <a:t>Detection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00BF63"/>
                  </a:solidFill>
                  <a:latin typeface="Tahoma"/>
                  <a:ea typeface="Tahoma"/>
                  <a:cs typeface="Tahoma"/>
                  <a:sym typeface="Tahoma"/>
                </a:rPr>
                <a:t>[Supervised Classifiers]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877628" y="4518914"/>
            <a:ext cx="2720541" cy="664207"/>
            <a:chOff x="0" y="0"/>
            <a:chExt cx="1074782" cy="2624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4782" cy="262403"/>
            </a:xfrm>
            <a:custGeom>
              <a:avLst/>
              <a:gdLst/>
              <a:ahLst/>
              <a:cxnLst/>
              <a:rect r="r" b="b" t="t" l="l"/>
              <a:pathLst>
                <a:path h="262403" w="1074782">
                  <a:moveTo>
                    <a:pt x="31303" y="0"/>
                  </a:moveTo>
                  <a:lnTo>
                    <a:pt x="1043479" y="0"/>
                  </a:lnTo>
                  <a:cubicBezTo>
                    <a:pt x="1051781" y="0"/>
                    <a:pt x="1059743" y="3298"/>
                    <a:pt x="1065613" y="9168"/>
                  </a:cubicBezTo>
                  <a:cubicBezTo>
                    <a:pt x="1071484" y="15039"/>
                    <a:pt x="1074782" y="23001"/>
                    <a:pt x="1074782" y="31303"/>
                  </a:cubicBezTo>
                  <a:lnTo>
                    <a:pt x="1074782" y="231100"/>
                  </a:lnTo>
                  <a:cubicBezTo>
                    <a:pt x="1074782" y="239402"/>
                    <a:pt x="1071484" y="247364"/>
                    <a:pt x="1065613" y="253234"/>
                  </a:cubicBezTo>
                  <a:cubicBezTo>
                    <a:pt x="1059743" y="259105"/>
                    <a:pt x="1051781" y="262403"/>
                    <a:pt x="1043479" y="262403"/>
                  </a:cubicBezTo>
                  <a:lnTo>
                    <a:pt x="31303" y="262403"/>
                  </a:lnTo>
                  <a:cubicBezTo>
                    <a:pt x="23001" y="262403"/>
                    <a:pt x="15039" y="259105"/>
                    <a:pt x="9168" y="253234"/>
                  </a:cubicBezTo>
                  <a:cubicBezTo>
                    <a:pt x="3298" y="247364"/>
                    <a:pt x="0" y="239402"/>
                    <a:pt x="0" y="231100"/>
                  </a:cubicBezTo>
                  <a:lnTo>
                    <a:pt x="0" y="31303"/>
                  </a:lnTo>
                  <a:cubicBezTo>
                    <a:pt x="0" y="23001"/>
                    <a:pt x="3298" y="15039"/>
                    <a:pt x="9168" y="9168"/>
                  </a:cubicBezTo>
                  <a:cubicBezTo>
                    <a:pt x="15039" y="3298"/>
                    <a:pt x="23001" y="0"/>
                    <a:pt x="31303" y="0"/>
                  </a:cubicBezTo>
                  <a:close/>
                </a:path>
              </a:pathLst>
            </a:custGeom>
            <a:solidFill>
              <a:srgbClr val="FCEA9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074782" cy="29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00BF63"/>
                  </a:solidFill>
                  <a:latin typeface="Tahoma"/>
                  <a:ea typeface="Tahoma"/>
                  <a:cs typeface="Tahoma"/>
                  <a:sym typeface="Tahoma"/>
                </a:rPr>
                <a:t>Response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00BF63"/>
                  </a:solidFill>
                  <a:latin typeface="Tahoma"/>
                  <a:ea typeface="Tahoma"/>
                  <a:cs typeface="Tahoma"/>
                  <a:sym typeface="Tahoma"/>
                </a:rPr>
                <a:t>[Suggested Countermeasures]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839528" y="5424398"/>
            <a:ext cx="2720541" cy="930907"/>
            <a:chOff x="0" y="0"/>
            <a:chExt cx="1074782" cy="3677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74782" cy="367766"/>
            </a:xfrm>
            <a:custGeom>
              <a:avLst/>
              <a:gdLst/>
              <a:ahLst/>
              <a:cxnLst/>
              <a:rect r="r" b="b" t="t" l="l"/>
              <a:pathLst>
                <a:path h="367766" w="1074782">
                  <a:moveTo>
                    <a:pt x="31303" y="0"/>
                  </a:moveTo>
                  <a:lnTo>
                    <a:pt x="1043479" y="0"/>
                  </a:lnTo>
                  <a:cubicBezTo>
                    <a:pt x="1051781" y="0"/>
                    <a:pt x="1059743" y="3298"/>
                    <a:pt x="1065613" y="9168"/>
                  </a:cubicBezTo>
                  <a:cubicBezTo>
                    <a:pt x="1071484" y="15039"/>
                    <a:pt x="1074782" y="23001"/>
                    <a:pt x="1074782" y="31303"/>
                  </a:cubicBezTo>
                  <a:lnTo>
                    <a:pt x="1074782" y="336463"/>
                  </a:lnTo>
                  <a:cubicBezTo>
                    <a:pt x="1074782" y="344765"/>
                    <a:pt x="1071484" y="352727"/>
                    <a:pt x="1065613" y="358597"/>
                  </a:cubicBezTo>
                  <a:cubicBezTo>
                    <a:pt x="1059743" y="364468"/>
                    <a:pt x="1051781" y="367766"/>
                    <a:pt x="1043479" y="367766"/>
                  </a:cubicBezTo>
                  <a:lnTo>
                    <a:pt x="31303" y="367766"/>
                  </a:lnTo>
                  <a:cubicBezTo>
                    <a:pt x="23001" y="367766"/>
                    <a:pt x="15039" y="364468"/>
                    <a:pt x="9168" y="358597"/>
                  </a:cubicBezTo>
                  <a:cubicBezTo>
                    <a:pt x="3298" y="352727"/>
                    <a:pt x="0" y="344765"/>
                    <a:pt x="0" y="336463"/>
                  </a:cubicBezTo>
                  <a:lnTo>
                    <a:pt x="0" y="31303"/>
                  </a:lnTo>
                  <a:cubicBezTo>
                    <a:pt x="0" y="23001"/>
                    <a:pt x="3298" y="15039"/>
                    <a:pt x="9168" y="9168"/>
                  </a:cubicBezTo>
                  <a:cubicBezTo>
                    <a:pt x="15039" y="3298"/>
                    <a:pt x="23001" y="0"/>
                    <a:pt x="31303" y="0"/>
                  </a:cubicBezTo>
                  <a:close/>
                </a:path>
              </a:pathLst>
            </a:custGeom>
            <a:solidFill>
              <a:srgbClr val="FCEA9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1074782" cy="396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00BF63"/>
                  </a:solidFill>
                  <a:latin typeface="Tahoma"/>
                  <a:ea typeface="Tahoma"/>
                  <a:cs typeface="Tahoma"/>
                  <a:sym typeface="Tahoma"/>
                </a:rPr>
                <a:t>Visualization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00BF63"/>
                  </a:solidFill>
                  <a:latin typeface="Tahoma"/>
                  <a:ea typeface="Tahoma"/>
                  <a:cs typeface="Tahoma"/>
                  <a:sym typeface="Tahoma"/>
                </a:rPr>
                <a:t>[Dashboards, Confusion Matrix]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5237898" y="5183121"/>
            <a:ext cx="0" cy="2412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5199798" y="2533369"/>
            <a:ext cx="0" cy="2412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5199798" y="3454844"/>
            <a:ext cx="0" cy="2412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5199798" y="4318982"/>
            <a:ext cx="0" cy="2412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0" y="0"/>
            <a:ext cx="1058481" cy="6858000"/>
          </a:xfrm>
          <a:custGeom>
            <a:avLst/>
            <a:gdLst/>
            <a:ahLst/>
            <a:cxnLst/>
            <a:rect r="r" b="b" t="t" l="l"/>
            <a:pathLst>
              <a:path h="6858000" w="1058481">
                <a:moveTo>
                  <a:pt x="0" y="0"/>
                </a:moveTo>
                <a:lnTo>
                  <a:pt x="1058481" y="0"/>
                </a:lnTo>
                <a:lnTo>
                  <a:pt x="105848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47" t="-10519" r="-5047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795015" y="351320"/>
            <a:ext cx="6671958" cy="834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8"/>
              </a:lnSpc>
            </a:pPr>
            <a:r>
              <a:rPr lang="en-US" b="true" sz="4391" spc="4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ARCHITECTURAL PLAN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95015" y="1288353"/>
            <a:ext cx="3404784" cy="58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3"/>
              </a:lnSpc>
            </a:pPr>
            <a:r>
              <a:rPr lang="en-US" b="true" sz="3002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Supervised Model:-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81605" cy="6984997"/>
          </a:xfrm>
          <a:custGeom>
            <a:avLst/>
            <a:gdLst/>
            <a:ahLst/>
            <a:cxnLst/>
            <a:rect r="r" b="b" t="t" l="l"/>
            <a:pathLst>
              <a:path h="6984997" w="1181605">
                <a:moveTo>
                  <a:pt x="0" y="0"/>
                </a:moveTo>
                <a:lnTo>
                  <a:pt x="1181605" y="0"/>
                </a:lnTo>
                <a:lnTo>
                  <a:pt x="1181605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118102" cy="6858000"/>
          </a:xfrm>
          <a:custGeom>
            <a:avLst/>
            <a:gdLst/>
            <a:ahLst/>
            <a:cxnLst/>
            <a:rect r="r" b="b" t="t" l="l"/>
            <a:pathLst>
              <a:path h="6858000" w="1118102">
                <a:moveTo>
                  <a:pt x="0" y="0"/>
                </a:moveTo>
                <a:lnTo>
                  <a:pt x="1118102" y="0"/>
                </a:lnTo>
                <a:lnTo>
                  <a:pt x="11181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0" t="-3173" r="0" b="-3173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294199" y="1305811"/>
          <a:ext cx="7449297" cy="4815728"/>
        </p:xfrm>
        <a:graphic>
          <a:graphicData uri="http://schemas.openxmlformats.org/drawingml/2006/table">
            <a:tbl>
              <a:tblPr/>
              <a:tblGrid>
                <a:gridCol w="1608239"/>
                <a:gridCol w="1385919"/>
                <a:gridCol w="2083803"/>
                <a:gridCol w="2371335"/>
              </a:tblGrid>
              <a:tr h="11173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MODEL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DATASET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TYPE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OUTPUT METRIC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688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RandomForest/</a:t>
                      </a:r>
                      <a:endParaRPr lang="en-US" sz="1100"/>
                    </a:p>
                    <a:p>
                      <a:pPr algn="ctr">
                        <a:lnSpc>
                          <a:spcPts val="1679"/>
                        </a:lnSpc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XGBoost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NSL-KDD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Supervised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94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Tahoma Bold"/>
                          <a:ea typeface="Tahoma Bold"/>
                          <a:cs typeface="Tahoma Bold"/>
                          <a:sym typeface="Tahoma Bold"/>
                        </a:rPr>
                        <a:t>Isolation Forest (Cloud)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CloudTrail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Unsupervised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Number of Anomalies detected(per logs)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553277" y="2586609"/>
          <a:ext cx="1904923" cy="2195036"/>
        </p:xfrm>
        <a:graphic>
          <a:graphicData uri="http://schemas.openxmlformats.org/drawingml/2006/table">
            <a:tbl>
              <a:tblPr/>
              <a:tblGrid>
                <a:gridCol w="952462"/>
                <a:gridCol w="952462"/>
              </a:tblGrid>
              <a:tr h="5476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Accuracy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0.998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Precision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0.997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76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Recall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1.000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00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F1-Score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0.998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3899916" y="66191"/>
            <a:ext cx="2820991" cy="8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8"/>
              </a:lnSpc>
            </a:pPr>
            <a:r>
              <a:rPr lang="en-US" b="true" sz="439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RESULT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3347" y="2510409"/>
            <a:ext cx="723995" cy="3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7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33646" y="2510409"/>
            <a:ext cx="1049969" cy="3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ACCURACY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86072" y="2510409"/>
            <a:ext cx="1036215" cy="3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PRECISION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16495" y="2510409"/>
            <a:ext cx="704412" cy="3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RECALL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68797" y="2510409"/>
            <a:ext cx="928573" cy="3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F1-SCORE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3996" y="869035"/>
            <a:ext cx="2820991" cy="25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6"/>
              </a:lnSpc>
              <a:spcBef>
                <a:spcPct val="0"/>
              </a:spcBef>
            </a:pPr>
            <a:r>
              <a:rPr lang="en-US" b="true" sz="1512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rPr>
              <a:t>MODEL OUTPUT:-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0" y="0"/>
            <a:ext cx="1058481" cy="6858000"/>
          </a:xfrm>
          <a:custGeom>
            <a:avLst/>
            <a:gdLst/>
            <a:ahLst/>
            <a:cxnLst/>
            <a:rect r="r" b="b" t="t" l="l"/>
            <a:pathLst>
              <a:path h="6858000" w="1058481">
                <a:moveTo>
                  <a:pt x="0" y="0"/>
                </a:moveTo>
                <a:lnTo>
                  <a:pt x="1058481" y="0"/>
                </a:lnTo>
                <a:lnTo>
                  <a:pt x="105848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47" t="-10519" r="-5047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81605" cy="6984997"/>
          </a:xfrm>
          <a:custGeom>
            <a:avLst/>
            <a:gdLst/>
            <a:ahLst/>
            <a:cxnLst/>
            <a:rect r="r" b="b" t="t" l="l"/>
            <a:pathLst>
              <a:path h="6984997" w="1181605">
                <a:moveTo>
                  <a:pt x="0" y="0"/>
                </a:moveTo>
                <a:lnTo>
                  <a:pt x="1181605" y="0"/>
                </a:lnTo>
                <a:lnTo>
                  <a:pt x="1181605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118102" cy="6858000"/>
          </a:xfrm>
          <a:custGeom>
            <a:avLst/>
            <a:gdLst/>
            <a:ahLst/>
            <a:cxnLst/>
            <a:rect r="r" b="b" t="t" l="l"/>
            <a:pathLst>
              <a:path h="6858000" w="1118102">
                <a:moveTo>
                  <a:pt x="0" y="0"/>
                </a:moveTo>
                <a:lnTo>
                  <a:pt x="1118102" y="0"/>
                </a:lnTo>
                <a:lnTo>
                  <a:pt x="11181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0" t="-3173" r="0" b="-317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8102" y="1254362"/>
            <a:ext cx="8025898" cy="2989647"/>
          </a:xfrm>
          <a:custGeom>
            <a:avLst/>
            <a:gdLst/>
            <a:ahLst/>
            <a:cxnLst/>
            <a:rect r="r" b="b" t="t" l="l"/>
            <a:pathLst>
              <a:path h="2989647" w="8025898">
                <a:moveTo>
                  <a:pt x="0" y="0"/>
                </a:moveTo>
                <a:lnTo>
                  <a:pt x="8025898" y="0"/>
                </a:lnTo>
                <a:lnTo>
                  <a:pt x="8025898" y="2989647"/>
                </a:lnTo>
                <a:lnTo>
                  <a:pt x="0" y="29896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8142" y="4309573"/>
            <a:ext cx="7607903" cy="2358450"/>
          </a:xfrm>
          <a:custGeom>
            <a:avLst/>
            <a:gdLst/>
            <a:ahLst/>
            <a:cxnLst/>
            <a:rect r="r" b="b" t="t" l="l"/>
            <a:pathLst>
              <a:path h="2358450" w="7607903">
                <a:moveTo>
                  <a:pt x="0" y="0"/>
                </a:moveTo>
                <a:lnTo>
                  <a:pt x="7607904" y="0"/>
                </a:lnTo>
                <a:lnTo>
                  <a:pt x="7607904" y="2358450"/>
                </a:lnTo>
                <a:lnTo>
                  <a:pt x="0" y="23584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83113" y="36178"/>
            <a:ext cx="3095875" cy="8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8"/>
              </a:lnSpc>
            </a:pPr>
            <a:r>
              <a:rPr lang="en-US" b="true" sz="439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Dashboard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8142" y="839021"/>
            <a:ext cx="3234571" cy="25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6"/>
              </a:lnSpc>
              <a:spcBef>
                <a:spcPct val="0"/>
              </a:spcBef>
            </a:pPr>
            <a:r>
              <a:rPr lang="en-US" b="true" sz="1512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rPr>
              <a:t>UNSUPERVISED VISUALIZATION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0"/>
            <a:ext cx="1058481" cy="6858000"/>
          </a:xfrm>
          <a:custGeom>
            <a:avLst/>
            <a:gdLst/>
            <a:ahLst/>
            <a:cxnLst/>
            <a:rect r="r" b="b" t="t" l="l"/>
            <a:pathLst>
              <a:path h="6858000" w="1058481">
                <a:moveTo>
                  <a:pt x="0" y="0"/>
                </a:moveTo>
                <a:lnTo>
                  <a:pt x="1058481" y="0"/>
                </a:lnTo>
                <a:lnTo>
                  <a:pt x="105848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047" t="-10519" r="-5047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81605" cy="6984997"/>
          </a:xfrm>
          <a:custGeom>
            <a:avLst/>
            <a:gdLst/>
            <a:ahLst/>
            <a:cxnLst/>
            <a:rect r="r" b="b" t="t" l="l"/>
            <a:pathLst>
              <a:path h="6984997" w="1181605">
                <a:moveTo>
                  <a:pt x="0" y="0"/>
                </a:moveTo>
                <a:lnTo>
                  <a:pt x="1181605" y="0"/>
                </a:lnTo>
                <a:lnTo>
                  <a:pt x="1181605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118102" cy="6858000"/>
          </a:xfrm>
          <a:custGeom>
            <a:avLst/>
            <a:gdLst/>
            <a:ahLst/>
            <a:cxnLst/>
            <a:rect r="r" b="b" t="t" l="l"/>
            <a:pathLst>
              <a:path h="6858000" w="1118102">
                <a:moveTo>
                  <a:pt x="0" y="0"/>
                </a:moveTo>
                <a:lnTo>
                  <a:pt x="1118102" y="0"/>
                </a:lnTo>
                <a:lnTo>
                  <a:pt x="11181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0" t="-3173" r="0" b="-317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431" y="1780245"/>
            <a:ext cx="7502750" cy="1772525"/>
          </a:xfrm>
          <a:custGeom>
            <a:avLst/>
            <a:gdLst/>
            <a:ahLst/>
            <a:cxnLst/>
            <a:rect r="r" b="b" t="t" l="l"/>
            <a:pathLst>
              <a:path h="1772525" w="7502750">
                <a:moveTo>
                  <a:pt x="0" y="0"/>
                </a:moveTo>
                <a:lnTo>
                  <a:pt x="7502750" y="0"/>
                </a:lnTo>
                <a:lnTo>
                  <a:pt x="7502750" y="1772525"/>
                </a:lnTo>
                <a:lnTo>
                  <a:pt x="0" y="1772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68151" y="184366"/>
            <a:ext cx="3170909" cy="8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8"/>
              </a:lnSpc>
            </a:pPr>
            <a:r>
              <a:rPr lang="en-US" b="true" sz="439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Dashboard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8102" y="1256675"/>
            <a:ext cx="3040975" cy="25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6"/>
              </a:lnSpc>
              <a:spcBef>
                <a:spcPct val="0"/>
              </a:spcBef>
            </a:pPr>
            <a:r>
              <a:rPr lang="en-US" b="true" sz="1512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rPr>
              <a:t>SUPERVISED VISUALIZATION:-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1058481" cy="6858000"/>
          </a:xfrm>
          <a:custGeom>
            <a:avLst/>
            <a:gdLst/>
            <a:ahLst/>
            <a:cxnLst/>
            <a:rect r="r" b="b" t="t" l="l"/>
            <a:pathLst>
              <a:path h="6858000" w="1058481">
                <a:moveTo>
                  <a:pt x="0" y="0"/>
                </a:moveTo>
                <a:lnTo>
                  <a:pt x="1058481" y="0"/>
                </a:lnTo>
                <a:lnTo>
                  <a:pt x="105848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047" t="-10519" r="-5047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81605" cy="6984997"/>
          </a:xfrm>
          <a:custGeom>
            <a:avLst/>
            <a:gdLst/>
            <a:ahLst/>
            <a:cxnLst/>
            <a:rect r="r" b="b" t="t" l="l"/>
            <a:pathLst>
              <a:path h="6984997" w="1181605">
                <a:moveTo>
                  <a:pt x="0" y="0"/>
                </a:moveTo>
                <a:lnTo>
                  <a:pt x="1181605" y="0"/>
                </a:lnTo>
                <a:lnTo>
                  <a:pt x="1181605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118102" cy="6858000"/>
          </a:xfrm>
          <a:custGeom>
            <a:avLst/>
            <a:gdLst/>
            <a:ahLst/>
            <a:cxnLst/>
            <a:rect r="r" b="b" t="t" l="l"/>
            <a:pathLst>
              <a:path h="6858000" w="1118102">
                <a:moveTo>
                  <a:pt x="0" y="0"/>
                </a:moveTo>
                <a:lnTo>
                  <a:pt x="1118102" y="0"/>
                </a:lnTo>
                <a:lnTo>
                  <a:pt x="11181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0" t="-3173" r="0" b="-317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9727" y="1239282"/>
            <a:ext cx="2431979" cy="2189713"/>
          </a:xfrm>
          <a:custGeom>
            <a:avLst/>
            <a:gdLst/>
            <a:ahLst/>
            <a:cxnLst/>
            <a:rect r="r" b="b" t="t" l="l"/>
            <a:pathLst>
              <a:path h="2189713" w="2431979">
                <a:moveTo>
                  <a:pt x="0" y="0"/>
                </a:moveTo>
                <a:lnTo>
                  <a:pt x="2431980" y="0"/>
                </a:lnTo>
                <a:lnTo>
                  <a:pt x="2431980" y="2189713"/>
                </a:lnTo>
                <a:lnTo>
                  <a:pt x="0" y="21897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64640" y="184366"/>
            <a:ext cx="3524374" cy="8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8"/>
              </a:lnSpc>
            </a:pPr>
            <a:r>
              <a:rPr lang="en-US" b="true" sz="439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RESPONSE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9727" y="3530004"/>
            <a:ext cx="2472823" cy="19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6"/>
              </a:lnSpc>
            </a:pPr>
            <a:r>
              <a:rPr lang="en-US" sz="1212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Fig-1: Supervised Confusion Matrix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78861" y="987209"/>
            <a:ext cx="2073712" cy="25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6"/>
              </a:lnSpc>
              <a:spcBef>
                <a:spcPct val="0"/>
              </a:spcBef>
            </a:pPr>
            <a:r>
              <a:rPr lang="en-US" b="true" sz="1512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rPr>
              <a:t>SUPERVISED MODEL: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0"/>
            <a:ext cx="1058481" cy="6858000"/>
          </a:xfrm>
          <a:custGeom>
            <a:avLst/>
            <a:gdLst/>
            <a:ahLst/>
            <a:cxnLst/>
            <a:rect r="r" b="b" t="t" l="l"/>
            <a:pathLst>
              <a:path h="6858000" w="1058481">
                <a:moveTo>
                  <a:pt x="0" y="0"/>
                </a:moveTo>
                <a:lnTo>
                  <a:pt x="1058481" y="0"/>
                </a:lnTo>
                <a:lnTo>
                  <a:pt x="105848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047" t="-10519" r="-5047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81605" cy="6984997"/>
          </a:xfrm>
          <a:custGeom>
            <a:avLst/>
            <a:gdLst/>
            <a:ahLst/>
            <a:cxnLst/>
            <a:rect r="r" b="b" t="t" l="l"/>
            <a:pathLst>
              <a:path h="6984997" w="1181605">
                <a:moveTo>
                  <a:pt x="0" y="0"/>
                </a:moveTo>
                <a:lnTo>
                  <a:pt x="1181605" y="0"/>
                </a:lnTo>
                <a:lnTo>
                  <a:pt x="1181605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118102" cy="6858000"/>
          </a:xfrm>
          <a:custGeom>
            <a:avLst/>
            <a:gdLst/>
            <a:ahLst/>
            <a:cxnLst/>
            <a:rect r="r" b="b" t="t" l="l"/>
            <a:pathLst>
              <a:path h="6858000" w="1118102">
                <a:moveTo>
                  <a:pt x="0" y="0"/>
                </a:moveTo>
                <a:lnTo>
                  <a:pt x="1118102" y="0"/>
                </a:lnTo>
                <a:lnTo>
                  <a:pt x="11181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0" t="-3173" r="0" b="-317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64640" y="184366"/>
            <a:ext cx="3524374" cy="8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8"/>
              </a:lnSpc>
            </a:pPr>
            <a:r>
              <a:rPr lang="en-US" b="true" sz="439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RESPONSE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3962" y="987209"/>
            <a:ext cx="2363510" cy="25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6"/>
              </a:lnSpc>
              <a:spcBef>
                <a:spcPct val="0"/>
              </a:spcBef>
            </a:pPr>
            <a:r>
              <a:rPr lang="en-US" b="true" sz="1512">
                <a:solidFill>
                  <a:srgbClr val="000000"/>
                </a:solidFill>
                <a:latin typeface="Tahoma Bold"/>
                <a:ea typeface="Tahoma Bold"/>
                <a:cs typeface="Tahoma Bold"/>
                <a:sym typeface="Tahoma Bold"/>
              </a:rPr>
              <a:t>UNSUPERVISED MODEL: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087524" y="1015784"/>
            <a:ext cx="1807740" cy="969312"/>
            <a:chOff x="0" y="0"/>
            <a:chExt cx="714169" cy="3829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4169" cy="382938"/>
            </a:xfrm>
            <a:custGeom>
              <a:avLst/>
              <a:gdLst/>
              <a:ahLst/>
              <a:cxnLst/>
              <a:rect r="r" b="b" t="t" l="l"/>
              <a:pathLst>
                <a:path h="382938" w="714169">
                  <a:moveTo>
                    <a:pt x="47109" y="0"/>
                  </a:moveTo>
                  <a:lnTo>
                    <a:pt x="667060" y="0"/>
                  </a:lnTo>
                  <a:cubicBezTo>
                    <a:pt x="693077" y="0"/>
                    <a:pt x="714169" y="21091"/>
                    <a:pt x="714169" y="47109"/>
                  </a:cubicBezTo>
                  <a:lnTo>
                    <a:pt x="714169" y="335829"/>
                  </a:lnTo>
                  <a:cubicBezTo>
                    <a:pt x="714169" y="361846"/>
                    <a:pt x="693077" y="382938"/>
                    <a:pt x="667060" y="382938"/>
                  </a:cubicBezTo>
                  <a:lnTo>
                    <a:pt x="47109" y="382938"/>
                  </a:lnTo>
                  <a:cubicBezTo>
                    <a:pt x="21091" y="382938"/>
                    <a:pt x="0" y="361846"/>
                    <a:pt x="0" y="335829"/>
                  </a:cubicBezTo>
                  <a:lnTo>
                    <a:pt x="0" y="47109"/>
                  </a:lnTo>
                  <a:cubicBezTo>
                    <a:pt x="0" y="21091"/>
                    <a:pt x="21091" y="0"/>
                    <a:pt x="47109" y="0"/>
                  </a:cubicBezTo>
                  <a:close/>
                </a:path>
              </a:pathLst>
            </a:custGeom>
            <a:solidFill>
              <a:srgbClr val="082F7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714169" cy="411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   Preparation     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- Define IAM roles  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- Logging enabled 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087524" y="2125251"/>
            <a:ext cx="1807740" cy="930907"/>
            <a:chOff x="0" y="0"/>
            <a:chExt cx="714169" cy="3677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4169" cy="367766"/>
            </a:xfrm>
            <a:custGeom>
              <a:avLst/>
              <a:gdLst/>
              <a:ahLst/>
              <a:cxnLst/>
              <a:rect r="r" b="b" t="t" l="l"/>
              <a:pathLst>
                <a:path h="367766" w="714169">
                  <a:moveTo>
                    <a:pt x="47109" y="0"/>
                  </a:moveTo>
                  <a:lnTo>
                    <a:pt x="667060" y="0"/>
                  </a:lnTo>
                  <a:cubicBezTo>
                    <a:pt x="693077" y="0"/>
                    <a:pt x="714169" y="21091"/>
                    <a:pt x="714169" y="47109"/>
                  </a:cubicBezTo>
                  <a:lnTo>
                    <a:pt x="714169" y="320656"/>
                  </a:lnTo>
                  <a:cubicBezTo>
                    <a:pt x="714169" y="346674"/>
                    <a:pt x="693077" y="367766"/>
                    <a:pt x="667060" y="367766"/>
                  </a:cubicBezTo>
                  <a:lnTo>
                    <a:pt x="47109" y="367766"/>
                  </a:lnTo>
                  <a:cubicBezTo>
                    <a:pt x="21091" y="367766"/>
                    <a:pt x="0" y="346674"/>
                    <a:pt x="0" y="320656"/>
                  </a:cubicBezTo>
                  <a:lnTo>
                    <a:pt x="0" y="47109"/>
                  </a:lnTo>
                  <a:cubicBezTo>
                    <a:pt x="0" y="21091"/>
                    <a:pt x="21091" y="0"/>
                    <a:pt x="47109" y="0"/>
                  </a:cubicBezTo>
                  <a:close/>
                </a:path>
              </a:pathLst>
            </a:custGeom>
            <a:solidFill>
              <a:srgbClr val="082F7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714169" cy="396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   Identification     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- Collect CloudTrail  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- Detect Anomalies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22957" y="3199033"/>
            <a:ext cx="1807740" cy="930907"/>
            <a:chOff x="0" y="0"/>
            <a:chExt cx="714169" cy="36776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4169" cy="367766"/>
            </a:xfrm>
            <a:custGeom>
              <a:avLst/>
              <a:gdLst/>
              <a:ahLst/>
              <a:cxnLst/>
              <a:rect r="r" b="b" t="t" l="l"/>
              <a:pathLst>
                <a:path h="367766" w="714169">
                  <a:moveTo>
                    <a:pt x="47109" y="0"/>
                  </a:moveTo>
                  <a:lnTo>
                    <a:pt x="667060" y="0"/>
                  </a:lnTo>
                  <a:cubicBezTo>
                    <a:pt x="693077" y="0"/>
                    <a:pt x="714169" y="21091"/>
                    <a:pt x="714169" y="47109"/>
                  </a:cubicBezTo>
                  <a:lnTo>
                    <a:pt x="714169" y="320656"/>
                  </a:lnTo>
                  <a:cubicBezTo>
                    <a:pt x="714169" y="346674"/>
                    <a:pt x="693077" y="367766"/>
                    <a:pt x="667060" y="367766"/>
                  </a:cubicBezTo>
                  <a:lnTo>
                    <a:pt x="47109" y="367766"/>
                  </a:lnTo>
                  <a:cubicBezTo>
                    <a:pt x="21091" y="367766"/>
                    <a:pt x="0" y="346674"/>
                    <a:pt x="0" y="320656"/>
                  </a:cubicBezTo>
                  <a:lnTo>
                    <a:pt x="0" y="47109"/>
                  </a:lnTo>
                  <a:cubicBezTo>
                    <a:pt x="0" y="21091"/>
                    <a:pt x="21091" y="0"/>
                    <a:pt x="47109" y="0"/>
                  </a:cubicBezTo>
                  <a:close/>
                </a:path>
              </a:pathLst>
            </a:custGeom>
            <a:solidFill>
              <a:srgbClr val="082F7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714169" cy="396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 Containment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- Isolate EC2/S3 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- Restrict IAM keys  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173057" y="4339490"/>
            <a:ext cx="1722207" cy="954077"/>
            <a:chOff x="0" y="0"/>
            <a:chExt cx="680378" cy="3769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0378" cy="376919"/>
            </a:xfrm>
            <a:custGeom>
              <a:avLst/>
              <a:gdLst/>
              <a:ahLst/>
              <a:cxnLst/>
              <a:rect r="r" b="b" t="t" l="l"/>
              <a:pathLst>
                <a:path h="376919" w="680378">
                  <a:moveTo>
                    <a:pt x="49449" y="0"/>
                  </a:moveTo>
                  <a:lnTo>
                    <a:pt x="630929" y="0"/>
                  </a:lnTo>
                  <a:cubicBezTo>
                    <a:pt x="658239" y="0"/>
                    <a:pt x="680378" y="22139"/>
                    <a:pt x="680378" y="49449"/>
                  </a:cubicBezTo>
                  <a:lnTo>
                    <a:pt x="680378" y="327470"/>
                  </a:lnTo>
                  <a:cubicBezTo>
                    <a:pt x="680378" y="354780"/>
                    <a:pt x="658239" y="376919"/>
                    <a:pt x="630929" y="376919"/>
                  </a:cubicBezTo>
                  <a:lnTo>
                    <a:pt x="49449" y="376919"/>
                  </a:lnTo>
                  <a:cubicBezTo>
                    <a:pt x="22139" y="376919"/>
                    <a:pt x="0" y="354780"/>
                    <a:pt x="0" y="327470"/>
                  </a:cubicBezTo>
                  <a:lnTo>
                    <a:pt x="0" y="49449"/>
                  </a:lnTo>
                  <a:cubicBezTo>
                    <a:pt x="0" y="22139"/>
                    <a:pt x="22139" y="0"/>
                    <a:pt x="49449" y="0"/>
                  </a:cubicBezTo>
                  <a:close/>
                </a:path>
              </a:pathLst>
            </a:custGeom>
            <a:solidFill>
              <a:srgbClr val="082F7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80378" cy="405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   Eradication     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- Rotate keys/MFA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- Patch Configs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173057" y="5503117"/>
            <a:ext cx="1757641" cy="930907"/>
            <a:chOff x="0" y="0"/>
            <a:chExt cx="694377" cy="36776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4377" cy="367766"/>
            </a:xfrm>
            <a:custGeom>
              <a:avLst/>
              <a:gdLst/>
              <a:ahLst/>
              <a:cxnLst/>
              <a:rect r="r" b="b" t="t" l="l"/>
              <a:pathLst>
                <a:path h="367766" w="694377">
                  <a:moveTo>
                    <a:pt x="48452" y="0"/>
                  </a:moveTo>
                  <a:lnTo>
                    <a:pt x="645925" y="0"/>
                  </a:lnTo>
                  <a:cubicBezTo>
                    <a:pt x="672684" y="0"/>
                    <a:pt x="694377" y="21693"/>
                    <a:pt x="694377" y="48452"/>
                  </a:cubicBezTo>
                  <a:lnTo>
                    <a:pt x="694377" y="319314"/>
                  </a:lnTo>
                  <a:cubicBezTo>
                    <a:pt x="694377" y="332164"/>
                    <a:pt x="689272" y="344488"/>
                    <a:pt x="680185" y="353574"/>
                  </a:cubicBezTo>
                  <a:cubicBezTo>
                    <a:pt x="671099" y="362661"/>
                    <a:pt x="658775" y="367766"/>
                    <a:pt x="645925" y="367766"/>
                  </a:cubicBezTo>
                  <a:lnTo>
                    <a:pt x="48452" y="367766"/>
                  </a:lnTo>
                  <a:cubicBezTo>
                    <a:pt x="21693" y="367766"/>
                    <a:pt x="0" y="346073"/>
                    <a:pt x="0" y="319314"/>
                  </a:cubicBezTo>
                  <a:lnTo>
                    <a:pt x="0" y="48452"/>
                  </a:lnTo>
                  <a:cubicBezTo>
                    <a:pt x="0" y="21693"/>
                    <a:pt x="21693" y="0"/>
                    <a:pt x="48452" y="0"/>
                  </a:cubicBezTo>
                  <a:close/>
                </a:path>
              </a:pathLst>
            </a:custGeom>
            <a:solidFill>
              <a:srgbClr val="082F7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694377" cy="396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   Recovery     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- Restore Services   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- Monitor Closely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5034160" y="5244366"/>
            <a:ext cx="0" cy="2412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4991394" y="1883975"/>
            <a:ext cx="0" cy="2412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5015110" y="2992026"/>
            <a:ext cx="0" cy="2412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5007777" y="4129940"/>
            <a:ext cx="0" cy="2412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0" y="0"/>
            <a:ext cx="1058481" cy="6858000"/>
          </a:xfrm>
          <a:custGeom>
            <a:avLst/>
            <a:gdLst/>
            <a:ahLst/>
            <a:cxnLst/>
            <a:rect r="r" b="b" t="t" l="l"/>
            <a:pathLst>
              <a:path h="6858000" w="1058481">
                <a:moveTo>
                  <a:pt x="0" y="0"/>
                </a:moveTo>
                <a:lnTo>
                  <a:pt x="1058481" y="0"/>
                </a:lnTo>
                <a:lnTo>
                  <a:pt x="105848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47" t="-10519" r="-5047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81605" cy="6984997"/>
          </a:xfrm>
          <a:custGeom>
            <a:avLst/>
            <a:gdLst/>
            <a:ahLst/>
            <a:cxnLst/>
            <a:rect r="r" b="b" t="t" l="l"/>
            <a:pathLst>
              <a:path h="6984997" w="1181605">
                <a:moveTo>
                  <a:pt x="0" y="0"/>
                </a:moveTo>
                <a:lnTo>
                  <a:pt x="1181605" y="0"/>
                </a:lnTo>
                <a:lnTo>
                  <a:pt x="1181605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69393" y="351320"/>
            <a:ext cx="7275805" cy="8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8"/>
              </a:lnSpc>
            </a:pPr>
            <a:r>
              <a:rPr lang="en-US" b="true" sz="439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18102" y="1434613"/>
            <a:ext cx="8025898" cy="2599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7247" indent="-198624" lvl="1">
              <a:lnSpc>
                <a:spcPts val="2575"/>
              </a:lnSpc>
              <a:buFont typeface="Arial"/>
              <a:buChar char="•"/>
            </a:pPr>
            <a:r>
              <a:rPr lang="en-US" b="true" sz="183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AI-enabled automation revolutionizes cloud incident response by </a:t>
            </a:r>
            <a:r>
              <a:rPr lang="en-US" b="true" sz="183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uniting unsupervised anomaly detection with supervised classification, creating a hybrid defense against both known and unknown threats.</a:t>
            </a:r>
          </a:p>
          <a:p>
            <a:pPr algn="l">
              <a:lnSpc>
                <a:spcPts val="2575"/>
              </a:lnSpc>
            </a:pPr>
          </a:p>
          <a:p>
            <a:pPr algn="l" marL="397247" indent="-198624" lvl="1">
              <a:lnSpc>
                <a:spcPts val="2575"/>
              </a:lnSpc>
              <a:buFont typeface="Arial"/>
              <a:buChar char="•"/>
            </a:pPr>
            <a:r>
              <a:rPr lang="en-US" b="true" sz="183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Automated response reduces human effort, speeds up mitigation, and strengthens the security posture, making cloud networks more resilient and adaptive.</a:t>
            </a:r>
          </a:p>
          <a:p>
            <a:pPr algn="l">
              <a:lnSpc>
                <a:spcPts val="257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118102" cy="6858000"/>
          </a:xfrm>
          <a:custGeom>
            <a:avLst/>
            <a:gdLst/>
            <a:ahLst/>
            <a:cxnLst/>
            <a:rect r="r" b="b" t="t" l="l"/>
            <a:pathLst>
              <a:path h="6858000" w="1118102">
                <a:moveTo>
                  <a:pt x="0" y="0"/>
                </a:moveTo>
                <a:lnTo>
                  <a:pt x="1118102" y="0"/>
                </a:lnTo>
                <a:lnTo>
                  <a:pt x="11181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0" t="-3173" r="0" b="-317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1058481" cy="6858000"/>
          </a:xfrm>
          <a:custGeom>
            <a:avLst/>
            <a:gdLst/>
            <a:ahLst/>
            <a:cxnLst/>
            <a:rect r="r" b="b" t="t" l="l"/>
            <a:pathLst>
              <a:path h="6858000" w="1058481">
                <a:moveTo>
                  <a:pt x="0" y="0"/>
                </a:moveTo>
                <a:lnTo>
                  <a:pt x="1058481" y="0"/>
                </a:lnTo>
                <a:lnTo>
                  <a:pt x="105848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47" t="-10519" r="-5047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81605" cy="6984997"/>
          </a:xfrm>
          <a:custGeom>
            <a:avLst/>
            <a:gdLst/>
            <a:ahLst/>
            <a:cxnLst/>
            <a:rect r="r" b="b" t="t" l="l"/>
            <a:pathLst>
              <a:path h="6984997" w="1181605">
                <a:moveTo>
                  <a:pt x="0" y="0"/>
                </a:moveTo>
                <a:lnTo>
                  <a:pt x="1181605" y="0"/>
                </a:lnTo>
                <a:lnTo>
                  <a:pt x="1181605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43485" y="351320"/>
            <a:ext cx="7299893" cy="8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8"/>
              </a:lnSpc>
            </a:pPr>
            <a:r>
              <a:rPr lang="en-US" b="true" sz="4392" spc="4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41244" y="4633493"/>
            <a:ext cx="49959" cy="315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51"/>
              </a:lnSpc>
            </a:pPr>
            <a:r>
              <a:rPr lang="en-US" sz="170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3485" y="1562033"/>
            <a:ext cx="7700515" cy="1602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1. Amazon Web Services (AWS) – Cl</a:t>
            </a:r>
            <a:r>
              <a:rPr lang="en-US" b="true" sz="1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oudTrail Documentation.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 Scikit-learn: Machine Learning in Python.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3. NSL-KDD Dataset – Canadian Institute for Cybersecurity.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4. Isolation Forest: Anomaly Detection Algorithm (Liu et al., 2008).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5. NIST Cybersecurity Framework for Incident Response.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1118102" cy="6858000"/>
          </a:xfrm>
          <a:custGeom>
            <a:avLst/>
            <a:gdLst/>
            <a:ahLst/>
            <a:cxnLst/>
            <a:rect r="r" b="b" t="t" l="l"/>
            <a:pathLst>
              <a:path h="6858000" w="1118102">
                <a:moveTo>
                  <a:pt x="0" y="0"/>
                </a:moveTo>
                <a:lnTo>
                  <a:pt x="1118102" y="0"/>
                </a:lnTo>
                <a:lnTo>
                  <a:pt x="11181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0" t="-3173" r="0" b="-317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1058481" cy="6858000"/>
          </a:xfrm>
          <a:custGeom>
            <a:avLst/>
            <a:gdLst/>
            <a:ahLst/>
            <a:cxnLst/>
            <a:rect r="r" b="b" t="t" l="l"/>
            <a:pathLst>
              <a:path h="6858000" w="1058481">
                <a:moveTo>
                  <a:pt x="0" y="0"/>
                </a:moveTo>
                <a:lnTo>
                  <a:pt x="1058481" y="0"/>
                </a:lnTo>
                <a:lnTo>
                  <a:pt x="105848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47" t="-10519" r="-5047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81605" cy="6984997"/>
          </a:xfrm>
          <a:custGeom>
            <a:avLst/>
            <a:gdLst/>
            <a:ahLst/>
            <a:cxnLst/>
            <a:rect r="r" b="b" t="t" l="l"/>
            <a:pathLst>
              <a:path h="6984997" w="1181605">
                <a:moveTo>
                  <a:pt x="0" y="0"/>
                </a:moveTo>
                <a:lnTo>
                  <a:pt x="1181605" y="0"/>
                </a:lnTo>
                <a:lnTo>
                  <a:pt x="1181605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65960" y="351320"/>
            <a:ext cx="6062624" cy="834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8"/>
              </a:lnSpc>
            </a:pPr>
            <a:r>
              <a:rPr lang="en-US" b="true" sz="439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CONTENT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43166" y="2595296"/>
            <a:ext cx="82210" cy="524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9"/>
              </a:lnSpc>
            </a:pPr>
            <a:r>
              <a:rPr lang="en-US" sz="280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3010" y="1459248"/>
            <a:ext cx="5174770" cy="4117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7125" indent="-303562" lvl="1">
              <a:lnSpc>
                <a:spcPts val="4043"/>
              </a:lnSpc>
              <a:buFont typeface="Arial"/>
              <a:buChar char="•"/>
            </a:pPr>
            <a:r>
              <a:rPr lang="en-US" sz="281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Introduction</a:t>
            </a:r>
          </a:p>
          <a:p>
            <a:pPr algn="l" marL="607125" indent="-303562" lvl="1">
              <a:lnSpc>
                <a:spcPts val="4043"/>
              </a:lnSpc>
              <a:buFont typeface="Arial"/>
              <a:buChar char="•"/>
            </a:pPr>
            <a:r>
              <a:rPr lang="en-US" sz="281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Problem Identification</a:t>
            </a:r>
          </a:p>
          <a:p>
            <a:pPr algn="l" marL="607125" indent="-303562" lvl="1">
              <a:lnSpc>
                <a:spcPts val="4043"/>
              </a:lnSpc>
              <a:buFont typeface="Arial"/>
              <a:buChar char="•"/>
            </a:pPr>
            <a:r>
              <a:rPr lang="en-US" sz="281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Solution Development</a:t>
            </a:r>
          </a:p>
          <a:p>
            <a:pPr algn="l" marL="607125" indent="-303562" lvl="1">
              <a:lnSpc>
                <a:spcPts val="4043"/>
              </a:lnSpc>
              <a:buFont typeface="Arial"/>
              <a:buChar char="•"/>
            </a:pPr>
            <a:r>
              <a:rPr lang="en-US" sz="281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Architectural Plan</a:t>
            </a:r>
          </a:p>
          <a:p>
            <a:pPr algn="l" marL="607125" indent="-303562" lvl="1">
              <a:lnSpc>
                <a:spcPts val="4043"/>
              </a:lnSpc>
              <a:buFont typeface="Arial"/>
              <a:buChar char="•"/>
            </a:pPr>
            <a:r>
              <a:rPr lang="en-US" sz="281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Results</a:t>
            </a:r>
          </a:p>
          <a:p>
            <a:pPr algn="l" marL="607125" indent="-303562" lvl="1">
              <a:lnSpc>
                <a:spcPts val="4043"/>
              </a:lnSpc>
              <a:buFont typeface="Arial"/>
              <a:buChar char="•"/>
            </a:pPr>
            <a:r>
              <a:rPr lang="en-US" sz="281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Dashboard</a:t>
            </a:r>
          </a:p>
          <a:p>
            <a:pPr algn="l" marL="607125" indent="-303562" lvl="1">
              <a:lnSpc>
                <a:spcPts val="4043"/>
              </a:lnSpc>
              <a:buFont typeface="Arial"/>
              <a:buChar char="•"/>
            </a:pPr>
            <a:r>
              <a:rPr lang="en-US" sz="281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Conclusion</a:t>
            </a:r>
          </a:p>
          <a:p>
            <a:pPr algn="l" marL="607125" indent="-303562" lvl="1">
              <a:lnSpc>
                <a:spcPts val="4043"/>
              </a:lnSpc>
              <a:buFont typeface="Arial"/>
              <a:buChar char="•"/>
            </a:pPr>
            <a:r>
              <a:rPr lang="en-US" sz="281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References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1118102" cy="6858000"/>
          </a:xfrm>
          <a:custGeom>
            <a:avLst/>
            <a:gdLst/>
            <a:ahLst/>
            <a:cxnLst/>
            <a:rect r="r" b="b" t="t" l="l"/>
            <a:pathLst>
              <a:path h="6858000" w="1118102">
                <a:moveTo>
                  <a:pt x="0" y="0"/>
                </a:moveTo>
                <a:lnTo>
                  <a:pt x="1118102" y="0"/>
                </a:lnTo>
                <a:lnTo>
                  <a:pt x="11181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0" t="-3173" r="0" b="-317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1058481" cy="6858000"/>
          </a:xfrm>
          <a:custGeom>
            <a:avLst/>
            <a:gdLst/>
            <a:ahLst/>
            <a:cxnLst/>
            <a:rect r="r" b="b" t="t" l="l"/>
            <a:pathLst>
              <a:path h="6858000" w="1058481">
                <a:moveTo>
                  <a:pt x="0" y="0"/>
                </a:moveTo>
                <a:lnTo>
                  <a:pt x="1058481" y="0"/>
                </a:lnTo>
                <a:lnTo>
                  <a:pt x="105848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47" t="-10519" r="-5047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81605" cy="6984997"/>
          </a:xfrm>
          <a:custGeom>
            <a:avLst/>
            <a:gdLst/>
            <a:ahLst/>
            <a:cxnLst/>
            <a:rect r="r" b="b" t="t" l="l"/>
            <a:pathLst>
              <a:path h="6984997" w="1181605">
                <a:moveTo>
                  <a:pt x="0" y="0"/>
                </a:moveTo>
                <a:lnTo>
                  <a:pt x="1181605" y="0"/>
                </a:lnTo>
                <a:lnTo>
                  <a:pt x="1181605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9522" y="351320"/>
            <a:ext cx="7178678" cy="238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1"/>
              </a:lnSpc>
            </a:pPr>
            <a:r>
              <a:rPr lang="en-US" b="true" sz="422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  <a:p>
            <a:pPr algn="l">
              <a:lnSpc>
                <a:spcPts val="2800"/>
              </a:lnSpc>
            </a:pPr>
            <a:r>
              <a:rPr lang="en-US" sz="2000" i="true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Optimizing Incident Response in cloud environments using AI-driven automation ensures faster detection and reaction to threats.</a:t>
            </a:r>
          </a:p>
          <a:p>
            <a:pPr algn="l">
              <a:lnSpc>
                <a:spcPts val="47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279522" y="2302255"/>
            <a:ext cx="7178678" cy="3984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7410" indent="-203705" lvl="1">
              <a:lnSpc>
                <a:spcPts val="2641"/>
              </a:lnSpc>
              <a:buFont typeface="Arial"/>
              <a:buChar char="•"/>
            </a:pPr>
            <a:r>
              <a:rPr lang="en-US" b="true" sz="188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Cl</a:t>
            </a:r>
            <a:r>
              <a:rPr lang="en-US" b="true" sz="188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oud computing has revolutionized enterprises with scalability and efficiency.</a:t>
            </a:r>
          </a:p>
          <a:p>
            <a:pPr algn="l" marL="407410" indent="-203705" lvl="1">
              <a:lnSpc>
                <a:spcPts val="2641"/>
              </a:lnSpc>
              <a:buFont typeface="Arial"/>
              <a:buChar char="•"/>
            </a:pPr>
            <a:r>
              <a:rPr lang="en-US" b="true" sz="188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Traditional incident response is slow, manual, and reactive → delays mitigation.</a:t>
            </a:r>
          </a:p>
          <a:p>
            <a:pPr algn="l" marL="407410" indent="-203705" lvl="1">
              <a:lnSpc>
                <a:spcPts val="2641"/>
              </a:lnSpc>
              <a:buFont typeface="Arial"/>
              <a:buChar char="•"/>
            </a:pPr>
            <a:r>
              <a:rPr lang="en-US" b="true" sz="188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AI-enabled automation solves this by:</a:t>
            </a:r>
          </a:p>
          <a:p>
            <a:pPr algn="l" marL="814820" indent="-271607" lvl="2">
              <a:lnSpc>
                <a:spcPts val="2641"/>
              </a:lnSpc>
              <a:buFont typeface="Arial"/>
              <a:buChar char="⚬"/>
            </a:pPr>
            <a:r>
              <a:rPr lang="en-US" b="true" sz="188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Collecting logs in real time (CloudTrail, VPC Flow Logs).</a:t>
            </a:r>
          </a:p>
          <a:p>
            <a:pPr algn="l" marL="814820" indent="-271607" lvl="2">
              <a:lnSpc>
                <a:spcPts val="2641"/>
              </a:lnSpc>
              <a:buFont typeface="Arial"/>
              <a:buChar char="⚬"/>
            </a:pPr>
            <a:r>
              <a:rPr lang="en-US" b="true" sz="188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Using anomaly detection to spot suspicious patterns.</a:t>
            </a:r>
          </a:p>
          <a:p>
            <a:pPr algn="l" marL="814820" indent="-271607" lvl="2">
              <a:lnSpc>
                <a:spcPts val="2641"/>
              </a:lnSpc>
              <a:buFont typeface="Arial"/>
              <a:buChar char="⚬"/>
            </a:pPr>
            <a:r>
              <a:rPr lang="en-US" b="true" sz="188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Providing real-time incident response (blocking IPs, revoking access, isolating servers).</a:t>
            </a:r>
          </a:p>
          <a:p>
            <a:pPr algn="l" marL="407410" indent="-203705" lvl="1">
              <a:lnSpc>
                <a:spcPts val="2641"/>
              </a:lnSpc>
              <a:buFont typeface="Arial"/>
              <a:buChar char="•"/>
            </a:pPr>
            <a:r>
              <a:rPr lang="en-US" b="true" sz="188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Ensures faster detection, automated response, and continuous learning.</a:t>
            </a:r>
          </a:p>
          <a:p>
            <a:pPr algn="just">
              <a:lnSpc>
                <a:spcPts val="2302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118102" cy="6858000"/>
          </a:xfrm>
          <a:custGeom>
            <a:avLst/>
            <a:gdLst/>
            <a:ahLst/>
            <a:cxnLst/>
            <a:rect r="r" b="b" t="t" l="l"/>
            <a:pathLst>
              <a:path h="6858000" w="1118102">
                <a:moveTo>
                  <a:pt x="0" y="0"/>
                </a:moveTo>
                <a:lnTo>
                  <a:pt x="1118102" y="0"/>
                </a:lnTo>
                <a:lnTo>
                  <a:pt x="11181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0" t="-3173" r="0" b="-317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1058481" cy="6858000"/>
          </a:xfrm>
          <a:custGeom>
            <a:avLst/>
            <a:gdLst/>
            <a:ahLst/>
            <a:cxnLst/>
            <a:rect r="r" b="b" t="t" l="l"/>
            <a:pathLst>
              <a:path h="6858000" w="1058481">
                <a:moveTo>
                  <a:pt x="0" y="0"/>
                </a:moveTo>
                <a:lnTo>
                  <a:pt x="1058481" y="0"/>
                </a:lnTo>
                <a:lnTo>
                  <a:pt x="105848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47" t="-10519" r="-5047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81605" cy="6984997"/>
          </a:xfrm>
          <a:custGeom>
            <a:avLst/>
            <a:gdLst/>
            <a:ahLst/>
            <a:cxnLst/>
            <a:rect r="r" b="b" t="t" l="l"/>
            <a:pathLst>
              <a:path h="6984997" w="1181605">
                <a:moveTo>
                  <a:pt x="0" y="0"/>
                </a:moveTo>
                <a:lnTo>
                  <a:pt x="1181605" y="0"/>
                </a:lnTo>
                <a:lnTo>
                  <a:pt x="1181605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79522" y="351320"/>
            <a:ext cx="7669882" cy="8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8"/>
              </a:lnSpc>
            </a:pPr>
            <a:r>
              <a:rPr lang="en-US" b="true" sz="439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IDENTIFICATION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99827" y="2133114"/>
            <a:ext cx="67456" cy="441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304" spc="184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96405" y="2560425"/>
            <a:ext cx="73142" cy="47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9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7596" y="3017044"/>
            <a:ext cx="67523" cy="44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6"/>
              </a:lnSpc>
            </a:pPr>
            <a:r>
              <a:rPr lang="en-US" sz="2306" spc="184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3506" y="1162438"/>
            <a:ext cx="8220494" cy="276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6362" indent="-238181" lvl="1">
              <a:lnSpc>
                <a:spcPts val="3088"/>
              </a:lnSpc>
              <a:buFont typeface="Arial"/>
              <a:buChar char="•"/>
            </a:pPr>
            <a:r>
              <a:rPr lang="en-US" b="true" sz="220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Manual Inefficiency:-</a:t>
            </a:r>
          </a:p>
          <a:p>
            <a:pPr algn="l" marL="952725" indent="-317575" lvl="2">
              <a:lnSpc>
                <a:spcPts val="3088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20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</a:t>
            </a:r>
            <a:r>
              <a:rPr lang="en-US" b="true" sz="220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uman-led response is too slow for dynamic, large-scale cloud environments.</a:t>
            </a:r>
          </a:p>
          <a:p>
            <a:pPr algn="l" marL="952725" indent="-317575" lvl="2">
              <a:lnSpc>
                <a:spcPts val="3088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20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Security teams cannot keep pace with the speed of cloud attacks.</a:t>
            </a:r>
          </a:p>
          <a:p>
            <a:pPr algn="l" marL="952725" indent="-317575" lvl="2">
              <a:lnSpc>
                <a:spcPts val="3088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20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Delays in reaction give attackers more time to exploit systems.</a:t>
            </a:r>
          </a:p>
          <a:p>
            <a:pPr algn="l">
              <a:lnSpc>
                <a:spcPts val="3088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75906" y="3915870"/>
            <a:ext cx="8068094" cy="276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6362" indent="-238181" lvl="1">
              <a:lnSpc>
                <a:spcPts val="3088"/>
              </a:lnSpc>
              <a:buFont typeface="Arial"/>
              <a:buChar char="•"/>
            </a:pPr>
            <a:r>
              <a:rPr lang="en-US" b="true" sz="220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Overwhelming Data</a:t>
            </a:r>
          </a:p>
          <a:p>
            <a:pPr algn="l" marL="952725" indent="-317575" lvl="2">
              <a:lnSpc>
                <a:spcPts val="3088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20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</a:t>
            </a:r>
            <a:r>
              <a:rPr lang="en-US" b="true" sz="220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assive volumes of CloudTrail and VPC Flow Logs flood analysts daily.</a:t>
            </a:r>
          </a:p>
          <a:p>
            <a:pPr algn="l" marL="952725" indent="-317575" lvl="2">
              <a:lnSpc>
                <a:spcPts val="3088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20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Man</a:t>
            </a:r>
            <a:r>
              <a:rPr lang="en-US" b="true" sz="220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ual log analysis becomes slow, error-prone, and unsustainable.</a:t>
            </a:r>
          </a:p>
          <a:p>
            <a:pPr algn="l" marL="952725" indent="-317575" lvl="2">
              <a:lnSpc>
                <a:spcPts val="3088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20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</a:t>
            </a:r>
            <a:r>
              <a:rPr lang="en-US" b="true" sz="220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ritical threats risk being lost in the noise.</a:t>
            </a:r>
          </a:p>
          <a:p>
            <a:pPr algn="l">
              <a:lnSpc>
                <a:spcPts val="3088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1118102" cy="6858000"/>
          </a:xfrm>
          <a:custGeom>
            <a:avLst/>
            <a:gdLst/>
            <a:ahLst/>
            <a:cxnLst/>
            <a:rect r="r" b="b" t="t" l="l"/>
            <a:pathLst>
              <a:path h="6858000" w="1118102">
                <a:moveTo>
                  <a:pt x="0" y="0"/>
                </a:moveTo>
                <a:lnTo>
                  <a:pt x="1118102" y="0"/>
                </a:lnTo>
                <a:lnTo>
                  <a:pt x="11181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0" t="-3173" r="0" b="-317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0"/>
            <a:ext cx="1058481" cy="6858000"/>
          </a:xfrm>
          <a:custGeom>
            <a:avLst/>
            <a:gdLst/>
            <a:ahLst/>
            <a:cxnLst/>
            <a:rect r="r" b="b" t="t" l="l"/>
            <a:pathLst>
              <a:path h="6858000" w="1058481">
                <a:moveTo>
                  <a:pt x="0" y="0"/>
                </a:moveTo>
                <a:lnTo>
                  <a:pt x="1058481" y="0"/>
                </a:lnTo>
                <a:lnTo>
                  <a:pt x="105848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47" t="-10519" r="-5047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81605" cy="6984997"/>
          </a:xfrm>
          <a:custGeom>
            <a:avLst/>
            <a:gdLst/>
            <a:ahLst/>
            <a:cxnLst/>
            <a:rect r="r" b="b" t="t" l="l"/>
            <a:pathLst>
              <a:path h="6984997" w="1181605">
                <a:moveTo>
                  <a:pt x="0" y="0"/>
                </a:moveTo>
                <a:lnTo>
                  <a:pt x="1181605" y="0"/>
                </a:lnTo>
                <a:lnTo>
                  <a:pt x="1181605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28928" y="351320"/>
            <a:ext cx="7653947" cy="834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8"/>
              </a:lnSpc>
            </a:pPr>
            <a:r>
              <a:rPr lang="en-US" b="true" sz="439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IDENTIFICATION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26576" y="2091966"/>
            <a:ext cx="67456" cy="555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8"/>
              </a:lnSpc>
            </a:pPr>
            <a:r>
              <a:rPr lang="en-US" sz="230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69360" y="3165634"/>
            <a:ext cx="67523" cy="384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5"/>
              </a:lnSpc>
            </a:pPr>
            <a:r>
              <a:rPr lang="en-US" sz="230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12592" y="3832250"/>
            <a:ext cx="67523" cy="489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8"/>
              </a:lnSpc>
            </a:pPr>
            <a:r>
              <a:rPr lang="en-US" sz="230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8142" y="1367496"/>
            <a:ext cx="8045411" cy="198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7140" indent="-238570" lvl="1">
              <a:lnSpc>
                <a:spcPts val="3094"/>
              </a:lnSpc>
              <a:buFont typeface="Arial"/>
              <a:buChar char="•"/>
            </a:pPr>
            <a:r>
              <a:rPr lang="en-US" b="true" sz="221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Weak Detection</a:t>
            </a:r>
          </a:p>
          <a:p>
            <a:pPr algn="l" marL="954279" indent="-318093" lvl="2">
              <a:lnSpc>
                <a:spcPts val="3094"/>
              </a:lnSpc>
              <a:buFont typeface="Arial"/>
              <a:buChar char="⚬"/>
            </a:pPr>
            <a:r>
              <a:rPr lang="en-US" b="true" sz="221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Traditi</a:t>
            </a:r>
            <a:r>
              <a:rPr lang="en-US" b="true" sz="221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onal, signature-based tools only detect known threats.</a:t>
            </a:r>
          </a:p>
          <a:p>
            <a:pPr algn="l" marL="954279" indent="-318093" lvl="2">
              <a:lnSpc>
                <a:spcPts val="3094"/>
              </a:lnSpc>
              <a:buFont typeface="Arial"/>
              <a:buChar char="⚬"/>
            </a:pPr>
            <a:r>
              <a:rPr lang="en-US" b="true" sz="221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Zero-day attacks and new anomalies easily bypass defenses.</a:t>
            </a:r>
          </a:p>
          <a:p>
            <a:pPr algn="l" marL="954279" indent="-318093" lvl="2">
              <a:lnSpc>
                <a:spcPts val="3094"/>
              </a:lnSpc>
              <a:buFont typeface="Arial"/>
              <a:buChar char="⚬"/>
            </a:pPr>
            <a:r>
              <a:rPr lang="en-US" b="true" sz="221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Cloud-specific attack patterns often go undetected.</a:t>
            </a:r>
          </a:p>
          <a:p>
            <a:pPr algn="l">
              <a:lnSpc>
                <a:spcPts val="3094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58142" y="3531060"/>
            <a:ext cx="8185858" cy="2763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7140" indent="-238570" lvl="1">
              <a:lnSpc>
                <a:spcPts val="3094"/>
              </a:lnSpc>
              <a:buFont typeface="Arial"/>
              <a:buChar char="•"/>
            </a:pPr>
            <a:r>
              <a:rPr lang="en-US" b="true" sz="221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Delayed Mitigation</a:t>
            </a:r>
          </a:p>
          <a:p>
            <a:pPr algn="l" marL="954279" indent="-318093" lvl="2">
              <a:lnSpc>
                <a:spcPts val="3094"/>
              </a:lnSpc>
              <a:buFont typeface="Arial"/>
              <a:buChar char="⚬"/>
            </a:pPr>
            <a:r>
              <a:rPr lang="en-US" b="true" sz="221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Even </a:t>
            </a:r>
            <a:r>
              <a:rPr lang="en-US" b="true" sz="221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after detecti</a:t>
            </a:r>
            <a:r>
              <a:rPr lang="en-US" b="true" sz="221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on, responses are manual and slow.</a:t>
            </a:r>
          </a:p>
          <a:p>
            <a:pPr algn="l" marL="954279" indent="-318093" lvl="2">
              <a:lnSpc>
                <a:spcPts val="3094"/>
              </a:lnSpc>
              <a:buFont typeface="Arial"/>
              <a:buChar char="⚬"/>
            </a:pPr>
            <a:r>
              <a:rPr lang="en-US" b="true" sz="221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Results in downtime, data breach exposure, and compliance risks.</a:t>
            </a:r>
          </a:p>
          <a:p>
            <a:pPr algn="l" marL="954279" indent="-318093" lvl="2">
              <a:lnSpc>
                <a:spcPts val="3094"/>
              </a:lnSpc>
              <a:buFont typeface="Arial"/>
              <a:buChar char="⚬"/>
            </a:pPr>
            <a:r>
              <a:rPr lang="en-US" b="true" sz="221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La</a:t>
            </a:r>
            <a:r>
              <a:rPr lang="en-US" b="true" sz="221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ck of automation increases recovery time and damages trust.</a:t>
            </a:r>
          </a:p>
          <a:p>
            <a:pPr algn="l">
              <a:lnSpc>
                <a:spcPts val="3094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1118102" cy="6858000"/>
          </a:xfrm>
          <a:custGeom>
            <a:avLst/>
            <a:gdLst/>
            <a:ahLst/>
            <a:cxnLst/>
            <a:rect r="r" b="b" t="t" l="l"/>
            <a:pathLst>
              <a:path h="6858000" w="1118102">
                <a:moveTo>
                  <a:pt x="0" y="0"/>
                </a:moveTo>
                <a:lnTo>
                  <a:pt x="1118102" y="0"/>
                </a:lnTo>
                <a:lnTo>
                  <a:pt x="11181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0" t="-3173" r="0" b="-3173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0" y="0"/>
            <a:ext cx="1058481" cy="6858000"/>
          </a:xfrm>
          <a:custGeom>
            <a:avLst/>
            <a:gdLst/>
            <a:ahLst/>
            <a:cxnLst/>
            <a:rect r="r" b="b" t="t" l="l"/>
            <a:pathLst>
              <a:path h="6858000" w="1058481">
                <a:moveTo>
                  <a:pt x="0" y="0"/>
                </a:moveTo>
                <a:lnTo>
                  <a:pt x="1058481" y="0"/>
                </a:lnTo>
                <a:lnTo>
                  <a:pt x="105848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47" t="-10519" r="-5047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81605" cy="6984997"/>
          </a:xfrm>
          <a:custGeom>
            <a:avLst/>
            <a:gdLst/>
            <a:ahLst/>
            <a:cxnLst/>
            <a:rect r="r" b="b" t="t" l="l"/>
            <a:pathLst>
              <a:path h="6984997" w="1181605">
                <a:moveTo>
                  <a:pt x="0" y="0"/>
                </a:moveTo>
                <a:lnTo>
                  <a:pt x="1181605" y="0"/>
                </a:lnTo>
                <a:lnTo>
                  <a:pt x="1181605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9561" y="487175"/>
            <a:ext cx="7290923" cy="4636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9"/>
              </a:lnSpc>
            </a:pPr>
            <a:r>
              <a:rPr lang="en-US" b="true" sz="3071" u="sng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SOLUTION DEVELOPMENT</a:t>
            </a:r>
          </a:p>
          <a:p>
            <a:pPr algn="l">
              <a:lnSpc>
                <a:spcPts val="2960"/>
              </a:lnSpc>
            </a:pP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Uns</a:t>
            </a: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upe</a:t>
            </a: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rvised Learning Model:-</a:t>
            </a:r>
          </a:p>
          <a:p>
            <a:pPr algn="l">
              <a:lnSpc>
                <a:spcPts val="2960"/>
              </a:lnSpc>
            </a:pP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“Detect the Unknown – Anomalies in Real Time”</a:t>
            </a:r>
          </a:p>
          <a:p>
            <a:pPr algn="l" marL="445114" indent="-222557" lvl="1">
              <a:lnSpc>
                <a:spcPts val="2960"/>
              </a:lnSpc>
              <a:buFont typeface="Arial"/>
              <a:buChar char="•"/>
            </a:pP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 Source: AWS CloudTrail logs stored securely in S3.</a:t>
            </a:r>
          </a:p>
          <a:p>
            <a:pPr algn="l" marL="445114" indent="-222557" lvl="1">
              <a:lnSpc>
                <a:spcPts val="2960"/>
              </a:lnSpc>
              <a:buFont typeface="Arial"/>
              <a:buChar char="•"/>
            </a:pP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Methodology: Isolation Forest algorithm uncovers unusual activity without needing labels.</a:t>
            </a:r>
          </a:p>
          <a:p>
            <a:pPr algn="l" marL="445114" indent="-222557" lvl="1">
              <a:lnSpc>
                <a:spcPts val="2960"/>
              </a:lnSpc>
              <a:buFont typeface="Arial"/>
              <a:buChar char="•"/>
            </a:pP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Process Flow: Logs → S3 bucket → Preprocessing → Feature Extraction → Train Model.</a:t>
            </a:r>
          </a:p>
          <a:p>
            <a:pPr algn="l" marL="445114" indent="-222557" lvl="1">
              <a:lnSpc>
                <a:spcPts val="2960"/>
              </a:lnSpc>
              <a:buFont typeface="Arial"/>
              <a:buChar char="•"/>
            </a:pP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Outcome: Automated alerts with immediate responses — revoking risky access, notifying SOC teams.</a:t>
            </a:r>
          </a:p>
          <a:p>
            <a:pPr algn="l">
              <a:lnSpc>
                <a:spcPts val="2816"/>
              </a:lnSpc>
            </a:pPr>
          </a:p>
          <a:p>
            <a:pPr algn="l">
              <a:lnSpc>
                <a:spcPts val="281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335798" y="3217316"/>
            <a:ext cx="67523" cy="44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6"/>
              </a:lnSpc>
            </a:pPr>
            <a:r>
              <a:rPr lang="en-US" sz="230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3244" y="4409723"/>
            <a:ext cx="67523" cy="44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6"/>
              </a:lnSpc>
            </a:pPr>
            <a:r>
              <a:rPr lang="en-US" sz="230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1118102" cy="6858000"/>
          </a:xfrm>
          <a:custGeom>
            <a:avLst/>
            <a:gdLst/>
            <a:ahLst/>
            <a:cxnLst/>
            <a:rect r="r" b="b" t="t" l="l"/>
            <a:pathLst>
              <a:path h="6858000" w="1118102">
                <a:moveTo>
                  <a:pt x="0" y="0"/>
                </a:moveTo>
                <a:lnTo>
                  <a:pt x="1118102" y="0"/>
                </a:lnTo>
                <a:lnTo>
                  <a:pt x="11181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0" t="-3173" r="0" b="-317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1058481" cy="6858000"/>
          </a:xfrm>
          <a:custGeom>
            <a:avLst/>
            <a:gdLst/>
            <a:ahLst/>
            <a:cxnLst/>
            <a:rect r="r" b="b" t="t" l="l"/>
            <a:pathLst>
              <a:path h="6858000" w="1058481">
                <a:moveTo>
                  <a:pt x="0" y="0"/>
                </a:moveTo>
                <a:lnTo>
                  <a:pt x="1058481" y="0"/>
                </a:lnTo>
                <a:lnTo>
                  <a:pt x="105848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47" t="-10519" r="-5047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81605" cy="6984997"/>
          </a:xfrm>
          <a:custGeom>
            <a:avLst/>
            <a:gdLst/>
            <a:ahLst/>
            <a:cxnLst/>
            <a:rect r="r" b="b" t="t" l="l"/>
            <a:pathLst>
              <a:path h="6984997" w="1181605">
                <a:moveTo>
                  <a:pt x="0" y="0"/>
                </a:moveTo>
                <a:lnTo>
                  <a:pt x="1181605" y="0"/>
                </a:lnTo>
                <a:lnTo>
                  <a:pt x="1181605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9561" y="487175"/>
            <a:ext cx="7290923" cy="448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9"/>
              </a:lnSpc>
            </a:pPr>
            <a:r>
              <a:rPr lang="en-US" b="true" sz="3071" u="sng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SOLUTION DEVELOPMENT</a:t>
            </a:r>
          </a:p>
          <a:p>
            <a:pPr algn="l">
              <a:lnSpc>
                <a:spcPts val="2960"/>
              </a:lnSpc>
            </a:pP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Supe</a:t>
            </a: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rvised Learning Model:-</a:t>
            </a:r>
          </a:p>
          <a:p>
            <a:pPr algn="l">
              <a:lnSpc>
                <a:spcPts val="2816"/>
              </a:lnSpc>
            </a:pPr>
            <a:r>
              <a:rPr lang="en-US" b="true" sz="19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“Recognize the Known – Classify Threats with Precision”</a:t>
            </a:r>
          </a:p>
          <a:p>
            <a:pPr algn="l" marL="423525" indent="-211762" lvl="1">
              <a:lnSpc>
                <a:spcPts val="2816"/>
              </a:lnSpc>
              <a:buFont typeface="Arial"/>
              <a:buChar char="•"/>
            </a:pPr>
            <a:r>
              <a:rPr lang="en-US" b="true" sz="19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 Source: NSL-KDD dataset with labeled attack patterns.</a:t>
            </a:r>
          </a:p>
          <a:p>
            <a:pPr algn="l" marL="423525" indent="-211762" lvl="1">
              <a:lnSpc>
                <a:spcPts val="2816"/>
              </a:lnSpc>
              <a:buFont typeface="Arial"/>
              <a:buChar char="•"/>
            </a:pPr>
            <a:r>
              <a:rPr lang="en-US" b="true" sz="19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Methodology: Machine learning classifiers (Decision Tree, Random Forest, SVM).</a:t>
            </a:r>
          </a:p>
          <a:p>
            <a:pPr algn="l" marL="423525" indent="-211762" lvl="1">
              <a:lnSpc>
                <a:spcPts val="2816"/>
              </a:lnSpc>
              <a:buFont typeface="Arial"/>
              <a:buChar char="•"/>
            </a:pPr>
            <a:r>
              <a:rPr lang="en-US" b="true" sz="19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Process Flow: Dataset → Preprocessing → Model Training → Confusion Matrix Evaluation.</a:t>
            </a:r>
          </a:p>
          <a:p>
            <a:pPr algn="l" marL="423525" indent="-211762" lvl="1">
              <a:lnSpc>
                <a:spcPts val="2816"/>
              </a:lnSpc>
              <a:buFont typeface="Arial"/>
              <a:buChar char="•"/>
            </a:pPr>
            <a:r>
              <a:rPr lang="en-US" b="true" sz="19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Outcome: Accurately classifies traffic as normal or attack and suggests countermeasures.</a:t>
            </a:r>
          </a:p>
          <a:p>
            <a:pPr algn="l">
              <a:lnSpc>
                <a:spcPts val="2816"/>
              </a:lnSpc>
            </a:pPr>
          </a:p>
          <a:p>
            <a:pPr algn="l">
              <a:lnSpc>
                <a:spcPts val="281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335798" y="3217316"/>
            <a:ext cx="67523" cy="44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6"/>
              </a:lnSpc>
            </a:pPr>
            <a:r>
              <a:rPr lang="en-US" sz="230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3244" y="4409723"/>
            <a:ext cx="67523" cy="44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6"/>
              </a:lnSpc>
            </a:pPr>
            <a:r>
              <a:rPr lang="en-US" sz="230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1118102" cy="6858000"/>
          </a:xfrm>
          <a:custGeom>
            <a:avLst/>
            <a:gdLst/>
            <a:ahLst/>
            <a:cxnLst/>
            <a:rect r="r" b="b" t="t" l="l"/>
            <a:pathLst>
              <a:path h="6858000" w="1118102">
                <a:moveTo>
                  <a:pt x="0" y="0"/>
                </a:moveTo>
                <a:lnTo>
                  <a:pt x="1118102" y="0"/>
                </a:lnTo>
                <a:lnTo>
                  <a:pt x="11181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0" t="-3173" r="0" b="-317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1058481" cy="6858000"/>
          </a:xfrm>
          <a:custGeom>
            <a:avLst/>
            <a:gdLst/>
            <a:ahLst/>
            <a:cxnLst/>
            <a:rect r="r" b="b" t="t" l="l"/>
            <a:pathLst>
              <a:path h="6858000" w="1058481">
                <a:moveTo>
                  <a:pt x="0" y="0"/>
                </a:moveTo>
                <a:lnTo>
                  <a:pt x="1058481" y="0"/>
                </a:lnTo>
                <a:lnTo>
                  <a:pt x="105848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47" t="-10519" r="-5047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81605" cy="6984997"/>
          </a:xfrm>
          <a:custGeom>
            <a:avLst/>
            <a:gdLst/>
            <a:ahLst/>
            <a:cxnLst/>
            <a:rect r="r" b="b" t="t" l="l"/>
            <a:pathLst>
              <a:path h="6984997" w="1181605">
                <a:moveTo>
                  <a:pt x="0" y="0"/>
                </a:moveTo>
                <a:lnTo>
                  <a:pt x="1181605" y="0"/>
                </a:lnTo>
                <a:lnTo>
                  <a:pt x="1181605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9561" y="487175"/>
            <a:ext cx="7290923" cy="387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99"/>
              </a:lnSpc>
            </a:pPr>
            <a:r>
              <a:rPr lang="en-US" b="true" sz="3071" u="sng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SOLUTION DEVELOPMENT</a:t>
            </a:r>
          </a:p>
          <a:p>
            <a:pPr algn="l">
              <a:lnSpc>
                <a:spcPts val="2960"/>
              </a:lnSpc>
            </a:pP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Hyb</a:t>
            </a: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rid Approach:-</a:t>
            </a:r>
          </a:p>
          <a:p>
            <a:pPr algn="l">
              <a:lnSpc>
                <a:spcPts val="2960"/>
              </a:lnSpc>
            </a:pP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“Best of Both Worlds – Smarter, Faster, Stronger”</a:t>
            </a:r>
          </a:p>
          <a:p>
            <a:pPr algn="l" marL="445114" indent="-222557" lvl="1">
              <a:lnSpc>
                <a:spcPts val="2960"/>
              </a:lnSpc>
              <a:buFont typeface="Arial"/>
              <a:buChar char="•"/>
            </a:pP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Unsupervised model identifies new &amp; unknown anomalies.</a:t>
            </a:r>
          </a:p>
          <a:p>
            <a:pPr algn="l" marL="445114" indent="-222557" lvl="1">
              <a:lnSpc>
                <a:spcPts val="2960"/>
              </a:lnSpc>
              <a:buFont typeface="Arial"/>
              <a:buChar char="•"/>
            </a:pP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Supe</a:t>
            </a: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rvised model recognizes known attack signatures.</a:t>
            </a:r>
          </a:p>
          <a:p>
            <a:pPr algn="l" marL="445114" indent="-222557" lvl="1">
              <a:lnSpc>
                <a:spcPts val="2960"/>
              </a:lnSpc>
              <a:buFont typeface="Arial"/>
              <a:buChar char="•"/>
            </a:pPr>
            <a:r>
              <a:rPr lang="en-US" b="true" sz="206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Together they form a complementary shield: broader coverage, reduced false positives, faster detection.</a:t>
            </a:r>
          </a:p>
          <a:p>
            <a:pPr algn="l">
              <a:lnSpc>
                <a:spcPts val="2816"/>
              </a:lnSpc>
            </a:pPr>
          </a:p>
          <a:p>
            <a:pPr algn="l">
              <a:lnSpc>
                <a:spcPts val="2816"/>
              </a:lnSpc>
            </a:pPr>
          </a:p>
          <a:p>
            <a:pPr algn="l">
              <a:lnSpc>
                <a:spcPts val="281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335798" y="3217316"/>
            <a:ext cx="67523" cy="44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6"/>
              </a:lnSpc>
            </a:pPr>
            <a:r>
              <a:rPr lang="en-US" sz="230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3244" y="4409723"/>
            <a:ext cx="67523" cy="44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6"/>
              </a:lnSpc>
            </a:pPr>
            <a:r>
              <a:rPr lang="en-US" sz="230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1118102" cy="6858000"/>
          </a:xfrm>
          <a:custGeom>
            <a:avLst/>
            <a:gdLst/>
            <a:ahLst/>
            <a:cxnLst/>
            <a:rect r="r" b="b" t="t" l="l"/>
            <a:pathLst>
              <a:path h="6858000" w="1118102">
                <a:moveTo>
                  <a:pt x="0" y="0"/>
                </a:moveTo>
                <a:lnTo>
                  <a:pt x="1118102" y="0"/>
                </a:lnTo>
                <a:lnTo>
                  <a:pt x="11181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0" t="-3173" r="0" b="-317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1058481" cy="6858000"/>
          </a:xfrm>
          <a:custGeom>
            <a:avLst/>
            <a:gdLst/>
            <a:ahLst/>
            <a:cxnLst/>
            <a:rect r="r" b="b" t="t" l="l"/>
            <a:pathLst>
              <a:path h="6858000" w="1058481">
                <a:moveTo>
                  <a:pt x="0" y="0"/>
                </a:moveTo>
                <a:lnTo>
                  <a:pt x="1058481" y="0"/>
                </a:lnTo>
                <a:lnTo>
                  <a:pt x="105848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47" t="-10519" r="-5047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81605" cy="6984997"/>
          </a:xfrm>
          <a:custGeom>
            <a:avLst/>
            <a:gdLst/>
            <a:ahLst/>
            <a:cxnLst/>
            <a:rect r="r" b="b" t="t" l="l"/>
            <a:pathLst>
              <a:path h="6984997" w="1181605">
                <a:moveTo>
                  <a:pt x="0" y="0"/>
                </a:moveTo>
                <a:lnTo>
                  <a:pt x="1181605" y="0"/>
                </a:lnTo>
                <a:lnTo>
                  <a:pt x="1181605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75460" y="351320"/>
            <a:ext cx="6672520" cy="834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8"/>
              </a:lnSpc>
            </a:pPr>
            <a:r>
              <a:rPr lang="en-US" b="true" sz="4391" spc="4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ARCHITECTURAL PLAN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98092" y="1221712"/>
            <a:ext cx="4390644" cy="580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3"/>
              </a:lnSpc>
            </a:pPr>
            <a:r>
              <a:rPr lang="en-US" b="true" sz="3002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Unsupervised Model:-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118102" cy="6858000"/>
          </a:xfrm>
          <a:custGeom>
            <a:avLst/>
            <a:gdLst/>
            <a:ahLst/>
            <a:cxnLst/>
            <a:rect r="r" b="b" t="t" l="l"/>
            <a:pathLst>
              <a:path h="6858000" w="1118102">
                <a:moveTo>
                  <a:pt x="0" y="0"/>
                </a:moveTo>
                <a:lnTo>
                  <a:pt x="1118102" y="0"/>
                </a:lnTo>
                <a:lnTo>
                  <a:pt x="11181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0" t="-3173" r="0" b="-317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867875" y="1802676"/>
            <a:ext cx="2720541" cy="526945"/>
            <a:chOff x="0" y="0"/>
            <a:chExt cx="1074782" cy="2081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74782" cy="208176"/>
            </a:xfrm>
            <a:custGeom>
              <a:avLst/>
              <a:gdLst/>
              <a:ahLst/>
              <a:cxnLst/>
              <a:rect r="r" b="b" t="t" l="l"/>
              <a:pathLst>
                <a:path h="208176" w="1074782">
                  <a:moveTo>
                    <a:pt x="31303" y="0"/>
                  </a:moveTo>
                  <a:lnTo>
                    <a:pt x="1043479" y="0"/>
                  </a:lnTo>
                  <a:cubicBezTo>
                    <a:pt x="1051781" y="0"/>
                    <a:pt x="1059743" y="3298"/>
                    <a:pt x="1065613" y="9168"/>
                  </a:cubicBezTo>
                  <a:cubicBezTo>
                    <a:pt x="1071484" y="15039"/>
                    <a:pt x="1074782" y="23001"/>
                    <a:pt x="1074782" y="31303"/>
                  </a:cubicBezTo>
                  <a:lnTo>
                    <a:pt x="1074782" y="176873"/>
                  </a:lnTo>
                  <a:cubicBezTo>
                    <a:pt x="1074782" y="185175"/>
                    <a:pt x="1071484" y="193137"/>
                    <a:pt x="1065613" y="199007"/>
                  </a:cubicBezTo>
                  <a:cubicBezTo>
                    <a:pt x="1059743" y="204878"/>
                    <a:pt x="1051781" y="208176"/>
                    <a:pt x="1043479" y="208176"/>
                  </a:cubicBezTo>
                  <a:lnTo>
                    <a:pt x="31303" y="208176"/>
                  </a:lnTo>
                  <a:cubicBezTo>
                    <a:pt x="23001" y="208176"/>
                    <a:pt x="15039" y="204878"/>
                    <a:pt x="9168" y="199007"/>
                  </a:cubicBezTo>
                  <a:cubicBezTo>
                    <a:pt x="3298" y="193137"/>
                    <a:pt x="0" y="185175"/>
                    <a:pt x="0" y="176873"/>
                  </a:cubicBezTo>
                  <a:lnTo>
                    <a:pt x="0" y="31303"/>
                  </a:lnTo>
                  <a:cubicBezTo>
                    <a:pt x="0" y="23001"/>
                    <a:pt x="3298" y="15039"/>
                    <a:pt x="9168" y="9168"/>
                  </a:cubicBezTo>
                  <a:cubicBezTo>
                    <a:pt x="15039" y="3298"/>
                    <a:pt x="23001" y="0"/>
                    <a:pt x="31303" y="0"/>
                  </a:cubicBezTo>
                  <a:close/>
                </a:path>
              </a:pathLst>
            </a:custGeom>
            <a:solidFill>
              <a:srgbClr val="FCEA9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074782" cy="236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3131"/>
                  </a:solidFill>
                  <a:latin typeface="Tahoma"/>
                  <a:ea typeface="Tahoma"/>
                  <a:cs typeface="Tahoma"/>
                  <a:sym typeface="Tahoma"/>
                </a:rPr>
                <a:t>Data Collection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867875" y="2532877"/>
            <a:ext cx="2720541" cy="664207"/>
            <a:chOff x="0" y="0"/>
            <a:chExt cx="1074782" cy="2624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74782" cy="262403"/>
            </a:xfrm>
            <a:custGeom>
              <a:avLst/>
              <a:gdLst/>
              <a:ahLst/>
              <a:cxnLst/>
              <a:rect r="r" b="b" t="t" l="l"/>
              <a:pathLst>
                <a:path h="262403" w="1074782">
                  <a:moveTo>
                    <a:pt x="31303" y="0"/>
                  </a:moveTo>
                  <a:lnTo>
                    <a:pt x="1043479" y="0"/>
                  </a:lnTo>
                  <a:cubicBezTo>
                    <a:pt x="1051781" y="0"/>
                    <a:pt x="1059743" y="3298"/>
                    <a:pt x="1065613" y="9168"/>
                  </a:cubicBezTo>
                  <a:cubicBezTo>
                    <a:pt x="1071484" y="15039"/>
                    <a:pt x="1074782" y="23001"/>
                    <a:pt x="1074782" y="31303"/>
                  </a:cubicBezTo>
                  <a:lnTo>
                    <a:pt x="1074782" y="231100"/>
                  </a:lnTo>
                  <a:cubicBezTo>
                    <a:pt x="1074782" y="239402"/>
                    <a:pt x="1071484" y="247364"/>
                    <a:pt x="1065613" y="253234"/>
                  </a:cubicBezTo>
                  <a:cubicBezTo>
                    <a:pt x="1059743" y="259105"/>
                    <a:pt x="1051781" y="262403"/>
                    <a:pt x="1043479" y="262403"/>
                  </a:cubicBezTo>
                  <a:lnTo>
                    <a:pt x="31303" y="262403"/>
                  </a:lnTo>
                  <a:cubicBezTo>
                    <a:pt x="23001" y="262403"/>
                    <a:pt x="15039" y="259105"/>
                    <a:pt x="9168" y="253234"/>
                  </a:cubicBezTo>
                  <a:cubicBezTo>
                    <a:pt x="3298" y="247364"/>
                    <a:pt x="0" y="239402"/>
                    <a:pt x="0" y="231100"/>
                  </a:cubicBezTo>
                  <a:lnTo>
                    <a:pt x="0" y="31303"/>
                  </a:lnTo>
                  <a:cubicBezTo>
                    <a:pt x="0" y="23001"/>
                    <a:pt x="3298" y="15039"/>
                    <a:pt x="9168" y="9168"/>
                  </a:cubicBezTo>
                  <a:cubicBezTo>
                    <a:pt x="15039" y="3298"/>
                    <a:pt x="23001" y="0"/>
                    <a:pt x="31303" y="0"/>
                  </a:cubicBezTo>
                  <a:close/>
                </a:path>
              </a:pathLst>
            </a:custGeom>
            <a:solidFill>
              <a:srgbClr val="FCEA9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1074782" cy="29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3131"/>
                  </a:solidFill>
                  <a:latin typeface="Tahoma"/>
                  <a:ea typeface="Tahoma"/>
                  <a:cs typeface="Tahoma"/>
                  <a:sym typeface="Tahoma"/>
                </a:rPr>
                <a:t>Processing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3131"/>
                  </a:solidFill>
                  <a:latin typeface="Tahoma"/>
                  <a:ea typeface="Tahoma"/>
                  <a:cs typeface="Tahoma"/>
                  <a:sym typeface="Tahoma"/>
                </a:rPr>
                <a:t>[Feature extraction on pass]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867875" y="3466484"/>
            <a:ext cx="2720541" cy="664207"/>
            <a:chOff x="0" y="0"/>
            <a:chExt cx="1074782" cy="2624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74782" cy="262403"/>
            </a:xfrm>
            <a:custGeom>
              <a:avLst/>
              <a:gdLst/>
              <a:ahLst/>
              <a:cxnLst/>
              <a:rect r="r" b="b" t="t" l="l"/>
              <a:pathLst>
                <a:path h="262403" w="1074782">
                  <a:moveTo>
                    <a:pt x="31303" y="0"/>
                  </a:moveTo>
                  <a:lnTo>
                    <a:pt x="1043479" y="0"/>
                  </a:lnTo>
                  <a:cubicBezTo>
                    <a:pt x="1051781" y="0"/>
                    <a:pt x="1059743" y="3298"/>
                    <a:pt x="1065613" y="9168"/>
                  </a:cubicBezTo>
                  <a:cubicBezTo>
                    <a:pt x="1071484" y="15039"/>
                    <a:pt x="1074782" y="23001"/>
                    <a:pt x="1074782" y="31303"/>
                  </a:cubicBezTo>
                  <a:lnTo>
                    <a:pt x="1074782" y="231100"/>
                  </a:lnTo>
                  <a:cubicBezTo>
                    <a:pt x="1074782" y="239402"/>
                    <a:pt x="1071484" y="247364"/>
                    <a:pt x="1065613" y="253234"/>
                  </a:cubicBezTo>
                  <a:cubicBezTo>
                    <a:pt x="1059743" y="259105"/>
                    <a:pt x="1051781" y="262403"/>
                    <a:pt x="1043479" y="262403"/>
                  </a:cubicBezTo>
                  <a:lnTo>
                    <a:pt x="31303" y="262403"/>
                  </a:lnTo>
                  <a:cubicBezTo>
                    <a:pt x="23001" y="262403"/>
                    <a:pt x="15039" y="259105"/>
                    <a:pt x="9168" y="253234"/>
                  </a:cubicBezTo>
                  <a:cubicBezTo>
                    <a:pt x="3298" y="247364"/>
                    <a:pt x="0" y="239402"/>
                    <a:pt x="0" y="231100"/>
                  </a:cubicBezTo>
                  <a:lnTo>
                    <a:pt x="0" y="31303"/>
                  </a:lnTo>
                  <a:cubicBezTo>
                    <a:pt x="0" y="23001"/>
                    <a:pt x="3298" y="15039"/>
                    <a:pt x="9168" y="9168"/>
                  </a:cubicBezTo>
                  <a:cubicBezTo>
                    <a:pt x="15039" y="3298"/>
                    <a:pt x="23001" y="0"/>
                    <a:pt x="31303" y="0"/>
                  </a:cubicBezTo>
                  <a:close/>
                </a:path>
              </a:pathLst>
            </a:custGeom>
            <a:solidFill>
              <a:srgbClr val="FCEA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074782" cy="29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3131"/>
                  </a:solidFill>
                  <a:latin typeface="Tahoma"/>
                  <a:ea typeface="Tahoma"/>
                  <a:cs typeface="Tahoma"/>
                  <a:sym typeface="Tahoma"/>
                </a:rPr>
                <a:t>Detection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3131"/>
                  </a:solidFill>
                  <a:latin typeface="Tahoma"/>
                  <a:ea typeface="Tahoma"/>
                  <a:cs typeface="Tahoma"/>
                  <a:sym typeface="Tahoma"/>
                </a:rPr>
                <a:t>[Isolation Forest]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867875" y="4397391"/>
            <a:ext cx="2720541" cy="930907"/>
            <a:chOff x="0" y="0"/>
            <a:chExt cx="1074782" cy="36776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74782" cy="367766"/>
            </a:xfrm>
            <a:custGeom>
              <a:avLst/>
              <a:gdLst/>
              <a:ahLst/>
              <a:cxnLst/>
              <a:rect r="r" b="b" t="t" l="l"/>
              <a:pathLst>
                <a:path h="367766" w="1074782">
                  <a:moveTo>
                    <a:pt x="31303" y="0"/>
                  </a:moveTo>
                  <a:lnTo>
                    <a:pt x="1043479" y="0"/>
                  </a:lnTo>
                  <a:cubicBezTo>
                    <a:pt x="1051781" y="0"/>
                    <a:pt x="1059743" y="3298"/>
                    <a:pt x="1065613" y="9168"/>
                  </a:cubicBezTo>
                  <a:cubicBezTo>
                    <a:pt x="1071484" y="15039"/>
                    <a:pt x="1074782" y="23001"/>
                    <a:pt x="1074782" y="31303"/>
                  </a:cubicBezTo>
                  <a:lnTo>
                    <a:pt x="1074782" y="336463"/>
                  </a:lnTo>
                  <a:cubicBezTo>
                    <a:pt x="1074782" y="344765"/>
                    <a:pt x="1071484" y="352727"/>
                    <a:pt x="1065613" y="358597"/>
                  </a:cubicBezTo>
                  <a:cubicBezTo>
                    <a:pt x="1059743" y="364468"/>
                    <a:pt x="1051781" y="367766"/>
                    <a:pt x="1043479" y="367766"/>
                  </a:cubicBezTo>
                  <a:lnTo>
                    <a:pt x="31303" y="367766"/>
                  </a:lnTo>
                  <a:cubicBezTo>
                    <a:pt x="23001" y="367766"/>
                    <a:pt x="15039" y="364468"/>
                    <a:pt x="9168" y="358597"/>
                  </a:cubicBezTo>
                  <a:cubicBezTo>
                    <a:pt x="3298" y="352727"/>
                    <a:pt x="0" y="344765"/>
                    <a:pt x="0" y="336463"/>
                  </a:cubicBezTo>
                  <a:lnTo>
                    <a:pt x="0" y="31303"/>
                  </a:lnTo>
                  <a:cubicBezTo>
                    <a:pt x="0" y="23001"/>
                    <a:pt x="3298" y="15039"/>
                    <a:pt x="9168" y="9168"/>
                  </a:cubicBezTo>
                  <a:cubicBezTo>
                    <a:pt x="15039" y="3298"/>
                    <a:pt x="23001" y="0"/>
                    <a:pt x="31303" y="0"/>
                  </a:cubicBezTo>
                  <a:close/>
                </a:path>
              </a:pathLst>
            </a:custGeom>
            <a:solidFill>
              <a:srgbClr val="FCEA9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074782" cy="396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3131"/>
                  </a:solidFill>
                  <a:latin typeface="Tahoma"/>
                  <a:ea typeface="Tahoma"/>
                  <a:cs typeface="Tahoma"/>
                  <a:sym typeface="Tahoma"/>
                </a:rPr>
                <a:t>Response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3131"/>
                  </a:solidFill>
                  <a:latin typeface="Tahoma"/>
                  <a:ea typeface="Tahoma"/>
                  <a:cs typeface="Tahoma"/>
                  <a:sym typeface="Tahoma"/>
                </a:rPr>
                <a:t>[Invoke Automated IAM recovation]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867875" y="5531023"/>
            <a:ext cx="2720541" cy="664207"/>
            <a:chOff x="0" y="0"/>
            <a:chExt cx="1074782" cy="2624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74782" cy="262403"/>
            </a:xfrm>
            <a:custGeom>
              <a:avLst/>
              <a:gdLst/>
              <a:ahLst/>
              <a:cxnLst/>
              <a:rect r="r" b="b" t="t" l="l"/>
              <a:pathLst>
                <a:path h="262403" w="1074782">
                  <a:moveTo>
                    <a:pt x="31303" y="0"/>
                  </a:moveTo>
                  <a:lnTo>
                    <a:pt x="1043479" y="0"/>
                  </a:lnTo>
                  <a:cubicBezTo>
                    <a:pt x="1051781" y="0"/>
                    <a:pt x="1059743" y="3298"/>
                    <a:pt x="1065613" y="9168"/>
                  </a:cubicBezTo>
                  <a:cubicBezTo>
                    <a:pt x="1071484" y="15039"/>
                    <a:pt x="1074782" y="23001"/>
                    <a:pt x="1074782" y="31303"/>
                  </a:cubicBezTo>
                  <a:lnTo>
                    <a:pt x="1074782" y="231100"/>
                  </a:lnTo>
                  <a:cubicBezTo>
                    <a:pt x="1074782" y="239402"/>
                    <a:pt x="1071484" y="247364"/>
                    <a:pt x="1065613" y="253234"/>
                  </a:cubicBezTo>
                  <a:cubicBezTo>
                    <a:pt x="1059743" y="259105"/>
                    <a:pt x="1051781" y="262403"/>
                    <a:pt x="1043479" y="262403"/>
                  </a:cubicBezTo>
                  <a:lnTo>
                    <a:pt x="31303" y="262403"/>
                  </a:lnTo>
                  <a:cubicBezTo>
                    <a:pt x="23001" y="262403"/>
                    <a:pt x="15039" y="259105"/>
                    <a:pt x="9168" y="253234"/>
                  </a:cubicBezTo>
                  <a:cubicBezTo>
                    <a:pt x="3298" y="247364"/>
                    <a:pt x="0" y="239402"/>
                    <a:pt x="0" y="231100"/>
                  </a:cubicBezTo>
                  <a:lnTo>
                    <a:pt x="0" y="31303"/>
                  </a:lnTo>
                  <a:cubicBezTo>
                    <a:pt x="0" y="23001"/>
                    <a:pt x="3298" y="15039"/>
                    <a:pt x="9168" y="9168"/>
                  </a:cubicBezTo>
                  <a:cubicBezTo>
                    <a:pt x="15039" y="3298"/>
                    <a:pt x="23001" y="0"/>
                    <a:pt x="31303" y="0"/>
                  </a:cubicBezTo>
                  <a:close/>
                </a:path>
              </a:pathLst>
            </a:custGeom>
            <a:solidFill>
              <a:srgbClr val="FCEA9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1074782" cy="290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3131"/>
                  </a:solidFill>
                  <a:latin typeface="Tahoma"/>
                  <a:ea typeface="Tahoma"/>
                  <a:cs typeface="Tahoma"/>
                  <a:sym typeface="Tahoma"/>
                </a:rPr>
                <a:t>Visualization</a:t>
              </a:r>
            </a:p>
            <a:p>
              <a:pPr algn="ctr">
                <a:lnSpc>
                  <a:spcPts val="2116"/>
                </a:lnSpc>
              </a:pPr>
              <a:r>
                <a:rPr lang="en-US" sz="1512">
                  <a:solidFill>
                    <a:srgbClr val="FF3131"/>
                  </a:solidFill>
                  <a:latin typeface="Tahoma"/>
                  <a:ea typeface="Tahoma"/>
                  <a:cs typeface="Tahoma"/>
                  <a:sym typeface="Tahoma"/>
                </a:rPr>
                <a:t>[Dashboards, Anomalies]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5209096" y="4143402"/>
            <a:ext cx="0" cy="2412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5190046" y="3187719"/>
            <a:ext cx="0" cy="2412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5247196" y="5280029"/>
            <a:ext cx="0" cy="2412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5209096" y="2329621"/>
            <a:ext cx="0" cy="2412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0" y="0"/>
            <a:ext cx="1058481" cy="6858000"/>
          </a:xfrm>
          <a:custGeom>
            <a:avLst/>
            <a:gdLst/>
            <a:ahLst/>
            <a:cxnLst/>
            <a:rect r="r" b="b" t="t" l="l"/>
            <a:pathLst>
              <a:path h="6858000" w="1058481">
                <a:moveTo>
                  <a:pt x="0" y="0"/>
                </a:moveTo>
                <a:lnTo>
                  <a:pt x="1058481" y="0"/>
                </a:lnTo>
                <a:lnTo>
                  <a:pt x="105848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047" t="-10519" r="-5047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DAGwsNnns1A</dc:identifier>
  <dcterms:modified xsi:type="dcterms:W3CDTF">2011-08-01T06:04:30Z</dcterms:modified>
  <cp:revision>1</cp:revision>
  <dc:title>final</dc:title>
</cp:coreProperties>
</file>