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5" r:id="rId9"/>
    <p:sldId id="263" r:id="rId10"/>
    <p:sldId id="264"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83235" y="1714500"/>
            <a:ext cx="10942955" cy="2257425"/>
          </a:xfrm>
        </p:spPr>
        <p:txBody>
          <a:bodyPr/>
          <a:p>
            <a:pPr algn="ctr"/>
            <a:r>
              <a:rPr lang="en-IN" altLang="en-US" b="1" u="sng">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charset="0"/>
                <a:ea typeface="Yu Gothic Light" panose="020B0300000000000000" charset="-128"/>
                <a:cs typeface="Calibri" panose="020F0502020204030204" charset="0"/>
                <a:sym typeface="+mn-ea"/>
              </a:rPr>
              <a:t>Exploratory Data Analysis For Boxing Matches</a:t>
            </a:r>
            <a:br>
              <a:rPr lang="en-IN" altLang="en-US" b="1" u="sng">
                <a:solidFill>
                  <a:schemeClr val="accent4"/>
                </a:solidFill>
                <a:effectLst/>
                <a:latin typeface="Calibri" panose="020F0502020204030204" charset="0"/>
                <a:ea typeface="Yu Gothic Light" panose="020B0300000000000000" charset="-128"/>
                <a:cs typeface="Calibri" panose="020F0502020204030204" charset="0"/>
                <a:sym typeface="+mn-ea"/>
              </a:rPr>
            </a:br>
            <a:endParaRPr lang="en-IN" altLang="en-US" b="1" u="sng">
              <a:solidFill>
                <a:schemeClr val="accent4"/>
              </a:solidFill>
              <a:effectLst/>
              <a:latin typeface="Calibri" panose="020F0502020204030204" charset="0"/>
              <a:ea typeface="Yu Gothic Light" panose="020B0300000000000000" charset="-128"/>
              <a:cs typeface="Calibri" panose="020F0502020204030204" charset="0"/>
              <a:sym typeface="+mn-ea"/>
            </a:endParaRPr>
          </a:p>
        </p:txBody>
      </p:sp>
      <p:sp>
        <p:nvSpPr>
          <p:cNvPr id="3" name="Subtitle 2"/>
          <p:cNvSpPr>
            <a:spLocks noGrp="1"/>
          </p:cNvSpPr>
          <p:nvPr>
            <p:ph type="subTitle" idx="1"/>
          </p:nvPr>
        </p:nvSpPr>
        <p:spPr>
          <a:xfrm>
            <a:off x="7229475" y="5387340"/>
            <a:ext cx="4346575" cy="1096645"/>
          </a:xfrm>
        </p:spPr>
        <p:txBody>
          <a:bodyPr/>
          <a:p>
            <a:pPr algn="r"/>
            <a:r>
              <a:rPr lang="en-IN" altLang="en-US" sz="2000" u="sng">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sym typeface="+mn-ea"/>
              </a:rPr>
              <a:t>By: Neeraj Kumar</a:t>
            </a:r>
            <a:endParaRPr lang="en-IN" altLang="en-US" sz="2000" u="sng">
              <a:solidFill>
                <a:schemeClr val="tx1"/>
              </a:solidFill>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endParaRPr>
          </a:p>
          <a:p>
            <a:pPr algn="r"/>
            <a:r>
              <a:rPr lang="en-IN" altLang="en-US" sz="2000" u="sng">
                <a:effectLst>
                  <a:outerShdw blurRad="38100" dist="19050" dir="2700000" algn="tl" rotWithShape="0">
                    <a:schemeClr val="dk1">
                      <a:alpha val="40000"/>
                    </a:schemeClr>
                  </a:outerShdw>
                </a:effectLst>
                <a:latin typeface="Calibri" panose="020F0502020204030204" charset="0"/>
                <a:ea typeface="Yu Gothic Light" panose="020B0300000000000000" charset="-128"/>
                <a:cs typeface="Calibri" panose="020F0502020204030204" charset="0"/>
                <a:sym typeface="+mn-ea"/>
              </a:rPr>
              <a:t>COHORT BATCH 2nd MARCH 2019</a:t>
            </a:r>
            <a:endParaRPr lang="en-US" sz="2000"/>
          </a:p>
        </p:txBody>
      </p:sp>
      <p:pic>
        <p:nvPicPr>
          <p:cNvPr id="4" name="Picture 3" descr="INSAID_Full%20Logo[1]"/>
          <p:cNvPicPr>
            <a:picLocks noChangeAspect="1"/>
          </p:cNvPicPr>
          <p:nvPr/>
        </p:nvPicPr>
        <p:blipFill>
          <a:blip r:embed="rId1"/>
          <a:stretch>
            <a:fillRect/>
          </a:stretch>
        </p:blipFill>
        <p:spPr>
          <a:xfrm>
            <a:off x="483235" y="4940300"/>
            <a:ext cx="3837940" cy="1664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2800">
                <a:solidFill>
                  <a:schemeClr val="accent1"/>
                </a:solidFill>
                <a:effectLst>
                  <a:outerShdw blurRad="38100" dist="25400" dir="5400000" algn="ctr" rotWithShape="0">
                    <a:srgbClr val="6E747A">
                      <a:alpha val="43000"/>
                    </a:srgbClr>
                  </a:outerShdw>
                </a:effectLst>
              </a:rPr>
              <a:t>   </a:t>
            </a:r>
            <a:r>
              <a:rPr lang="en-IN" altLang="en-US" sz="2800">
                <a:solidFill>
                  <a:srgbClr val="131B0C"/>
                </a:solidFill>
                <a:effectLst>
                  <a:outerShdw blurRad="38100" dist="25400" dir="5400000" algn="ctr" rotWithShape="0">
                    <a:srgbClr val="6E747A">
                      <a:alpha val="43000"/>
                    </a:srgbClr>
                  </a:outerShdw>
                </a:effectLst>
              </a:rPr>
              <a:t>Pre- Profilling</a:t>
            </a:r>
            <a:endParaRPr lang="en-IN" altLang="en-US" sz="2800">
              <a:solidFill>
                <a:srgbClr val="131B0C"/>
              </a:solidFill>
              <a:effectLst>
                <a:outerShdw blurRad="38100" dist="25400" dir="5400000" algn="ctr" rotWithShape="0">
                  <a:srgbClr val="6E747A">
                    <a:alpha val="43000"/>
                  </a:srgbClr>
                </a:outerShdw>
              </a:effectLst>
            </a:endParaRPr>
          </a:p>
        </p:txBody>
      </p:sp>
      <p:sp>
        <p:nvSpPr>
          <p:cNvPr id="11" name="Text Box 10"/>
          <p:cNvSpPr txBox="1"/>
          <p:nvPr/>
        </p:nvSpPr>
        <p:spPr>
          <a:xfrm>
            <a:off x="8028305" y="220980"/>
            <a:ext cx="2811145" cy="521970"/>
          </a:xfrm>
          <a:prstGeom prst="rect">
            <a:avLst/>
          </a:prstGeom>
          <a:noFill/>
        </p:spPr>
        <p:txBody>
          <a:bodyPr wrap="square" rtlCol="0" anchor="t">
            <a:spAutoFit/>
          </a:bodyPr>
          <a:p>
            <a:r>
              <a:rPr lang="en-IN" altLang="en-US">
                <a:solidFill>
                  <a:schemeClr val="accent1"/>
                </a:solidFill>
                <a:effectLst>
                  <a:outerShdw blurRad="38100" dist="25400" dir="5400000" algn="ctr" rotWithShape="0">
                    <a:srgbClr val="6E747A">
                      <a:alpha val="43000"/>
                    </a:srgbClr>
                  </a:outerShdw>
                </a:effectLst>
                <a:sym typeface="+mn-ea"/>
              </a:rPr>
              <a:t> </a:t>
            </a:r>
            <a:r>
              <a:rPr lang="en-IN" altLang="en-US" sz="2800">
                <a:solidFill>
                  <a:schemeClr val="accent1"/>
                </a:solidFill>
                <a:effectLst>
                  <a:outerShdw blurRad="38100" dist="25400" dir="5400000" algn="ctr" rotWithShape="0">
                    <a:srgbClr val="6E747A">
                      <a:alpha val="43000"/>
                    </a:srgbClr>
                  </a:outerShdw>
                </a:effectLst>
                <a:sym typeface="+mn-ea"/>
              </a:rPr>
              <a:t>  </a:t>
            </a:r>
            <a:r>
              <a:rPr lang="en-IN" altLang="en-US" sz="2800">
                <a:solidFill>
                  <a:srgbClr val="131B0C"/>
                </a:solidFill>
                <a:effectLst>
                  <a:outerShdw blurRad="38100" dist="25400" dir="5400000" algn="ctr" rotWithShape="0">
                    <a:srgbClr val="6E747A">
                      <a:alpha val="43000"/>
                    </a:srgbClr>
                  </a:outerShdw>
                </a:effectLst>
                <a:sym typeface="+mn-ea"/>
              </a:rPr>
              <a:t>Post- Profilling</a:t>
            </a:r>
            <a:endParaRPr lang="en-IN" altLang="en-US" sz="2800">
              <a:solidFill>
                <a:srgbClr val="131B0C"/>
              </a:solidFill>
              <a:effectLst>
                <a:outerShdw blurRad="38100" dist="25400" dir="5400000" algn="ctr" rotWithShape="0">
                  <a:srgbClr val="6E747A">
                    <a:alpha val="43000"/>
                  </a:srgbClr>
                </a:outerShdw>
              </a:effectLst>
              <a:sym typeface="+mn-ea"/>
            </a:endParaRPr>
          </a:p>
        </p:txBody>
      </p:sp>
      <p:sp>
        <p:nvSpPr>
          <p:cNvPr id="12" name="Text Box 11"/>
          <p:cNvSpPr txBox="1"/>
          <p:nvPr/>
        </p:nvSpPr>
        <p:spPr>
          <a:xfrm>
            <a:off x="10795" y="1205230"/>
            <a:ext cx="4029075" cy="798830"/>
          </a:xfrm>
          <a:prstGeom prst="rect">
            <a:avLst/>
          </a:prstGeom>
          <a:noFill/>
        </p:spPr>
        <p:txBody>
          <a:bodyPr wrap="square" rtlCol="0">
            <a:spAutoFit/>
          </a:bodyPr>
          <a:p>
            <a:endParaRPr lang="en-US"/>
          </a:p>
          <a:p>
            <a:r>
              <a:rPr lang="en-US" sz="1400"/>
              <a:t>In the Dataset info, Total Missing(%) = </a:t>
            </a:r>
            <a:r>
              <a:rPr lang="en-IN" altLang="en-US" sz="1400"/>
              <a:t>20</a:t>
            </a:r>
            <a:r>
              <a:rPr lang="en-US" sz="1400"/>
              <a:t>.6% </a:t>
            </a:r>
            <a:endParaRPr lang="en-US" sz="1400"/>
          </a:p>
          <a:p>
            <a:r>
              <a:rPr lang="en-US" sz="1400"/>
              <a:t>Number of variables = </a:t>
            </a:r>
            <a:r>
              <a:rPr lang="en-IN" altLang="en-US" sz="1400"/>
              <a:t>26</a:t>
            </a:r>
            <a:endParaRPr lang="en-US" sz="1400"/>
          </a:p>
        </p:txBody>
      </p:sp>
      <p:sp>
        <p:nvSpPr>
          <p:cNvPr id="15" name="Text Box 14"/>
          <p:cNvSpPr txBox="1"/>
          <p:nvPr/>
        </p:nvSpPr>
        <p:spPr>
          <a:xfrm>
            <a:off x="8029575" y="1398905"/>
            <a:ext cx="4204335" cy="953135"/>
          </a:xfrm>
          <a:prstGeom prst="rect">
            <a:avLst/>
          </a:prstGeom>
          <a:noFill/>
        </p:spPr>
        <p:txBody>
          <a:bodyPr wrap="square" rtlCol="0" anchor="t">
            <a:spAutoFit/>
          </a:bodyPr>
          <a:p>
            <a:endParaRPr lang="en-US" sz="1400"/>
          </a:p>
          <a:p>
            <a:r>
              <a:rPr lang="en-US" sz="1400"/>
              <a:t>In the Dataset info, Total Missing(%) = </a:t>
            </a:r>
            <a:r>
              <a:rPr lang="en-IN" altLang="en-US" sz="1400"/>
              <a:t>0</a:t>
            </a:r>
            <a:r>
              <a:rPr lang="en-US" sz="1400"/>
              <a:t>.</a:t>
            </a:r>
            <a:r>
              <a:rPr lang="en-IN" altLang="en-US" sz="1400"/>
              <a:t>0</a:t>
            </a:r>
            <a:r>
              <a:rPr lang="en-US" sz="1400"/>
              <a:t>% </a:t>
            </a:r>
            <a:endParaRPr lang="en-US" sz="1400"/>
          </a:p>
          <a:p>
            <a:r>
              <a:rPr lang="en-US" sz="1400"/>
              <a:t>Number of variables = </a:t>
            </a:r>
            <a:r>
              <a:rPr lang="en-IN" altLang="en-US" sz="1400"/>
              <a:t>18</a:t>
            </a:r>
            <a:endParaRPr lang="en-US" sz="1400"/>
          </a:p>
          <a:p>
            <a:r>
              <a:rPr lang="en-IN" altLang="en-US" sz="1400"/>
              <a:t>Dropped : Judge_1,2,3__A,B columns</a:t>
            </a:r>
            <a:endParaRPr lang="en-IN" altLang="en-US" sz="1400"/>
          </a:p>
        </p:txBody>
      </p:sp>
      <p:pic>
        <p:nvPicPr>
          <p:cNvPr id="22" name="Content Placeholder 21"/>
          <p:cNvPicPr>
            <a:picLocks noChangeAspect="1"/>
          </p:cNvPicPr>
          <p:nvPr>
            <p:ph sz="half" idx="1"/>
          </p:nvPr>
        </p:nvPicPr>
        <p:blipFill>
          <a:blip r:embed="rId1"/>
          <a:stretch>
            <a:fillRect/>
          </a:stretch>
        </p:blipFill>
        <p:spPr>
          <a:xfrm>
            <a:off x="609600" y="2755900"/>
            <a:ext cx="2962275" cy="3916680"/>
          </a:xfrm>
          <a:prstGeom prst="rect">
            <a:avLst/>
          </a:prstGeom>
        </p:spPr>
      </p:pic>
      <p:pic>
        <p:nvPicPr>
          <p:cNvPr id="23" name="Content Placeholder 22"/>
          <p:cNvPicPr>
            <a:picLocks noChangeAspect="1"/>
          </p:cNvPicPr>
          <p:nvPr>
            <p:ph sz="half" idx="2"/>
          </p:nvPr>
        </p:nvPicPr>
        <p:blipFill>
          <a:blip r:embed="rId2"/>
          <a:stretch>
            <a:fillRect/>
          </a:stretch>
        </p:blipFill>
        <p:spPr>
          <a:xfrm>
            <a:off x="7906385" y="2826385"/>
            <a:ext cx="3054350" cy="3947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42695"/>
          </a:xfrm>
        </p:spPr>
        <p:txBody>
          <a:bodyPr/>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 How much age of a player impacts the performace of player interms of winning ?</a:t>
            </a:r>
            <a:endPar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ChangeAspect="1"/>
          </p:cNvPicPr>
          <p:nvPr>
            <p:ph sz="half" idx="1"/>
          </p:nvPr>
        </p:nvPicPr>
        <p:blipFill>
          <a:blip r:embed="rId1"/>
          <a:stretch>
            <a:fillRect/>
          </a:stretch>
        </p:blipFill>
        <p:spPr>
          <a:xfrm>
            <a:off x="609600" y="2066925"/>
            <a:ext cx="5384800" cy="2070100"/>
          </a:xfrm>
          <a:prstGeom prst="rect">
            <a:avLst/>
          </a:prstGeom>
        </p:spPr>
      </p:pic>
      <p:pic>
        <p:nvPicPr>
          <p:cNvPr id="5" name="Content Placeholder 4"/>
          <p:cNvPicPr>
            <a:picLocks noChangeAspect="1"/>
          </p:cNvPicPr>
          <p:nvPr>
            <p:ph sz="half" idx="2"/>
          </p:nvPr>
        </p:nvPicPr>
        <p:blipFill>
          <a:blip r:embed="rId2"/>
          <a:stretch>
            <a:fillRect/>
          </a:stretch>
        </p:blipFill>
        <p:spPr>
          <a:xfrm>
            <a:off x="7418705" y="1734185"/>
            <a:ext cx="3002280" cy="2918460"/>
          </a:xfrm>
          <a:prstGeom prst="rect">
            <a:avLst/>
          </a:prstGeom>
        </p:spPr>
      </p:pic>
      <p:sp>
        <p:nvSpPr>
          <p:cNvPr id="8" name="Text Box 7"/>
          <p:cNvSpPr txBox="1"/>
          <p:nvPr/>
        </p:nvSpPr>
        <p:spPr>
          <a:xfrm>
            <a:off x="245110" y="5080000"/>
            <a:ext cx="11905615" cy="922020"/>
          </a:xfrm>
          <a:prstGeom prst="rect">
            <a:avLst/>
          </a:prstGeom>
          <a:noFill/>
        </p:spPr>
        <p:txBody>
          <a:bodyPr wrap="square" rtlCol="0">
            <a:spAutoFit/>
          </a:bodyPr>
          <a:p>
            <a:endParaRPr lang="en-US"/>
          </a:p>
          <a:p>
            <a:r>
              <a:rPr lang="en-US"/>
              <a:t>So based on the above plot we can clearly see that most of the times when player A is winning their age is more than player B's age and vice versa. so we can conclude that age is the determining factor in the boxing match to win.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4980"/>
            <a:ext cx="10972800" cy="582613"/>
          </a:xfrm>
        </p:spPr>
        <p:txBody>
          <a:bodyPr/>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How much height of a player impacts the performace of player interms of winning ?</a:t>
            </a:r>
            <a:endPar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ChangeAspect="1"/>
          </p:cNvPicPr>
          <p:nvPr>
            <p:ph idx="1"/>
          </p:nvPr>
        </p:nvPicPr>
        <p:blipFill>
          <a:blip r:embed="rId1"/>
          <a:stretch>
            <a:fillRect/>
          </a:stretch>
        </p:blipFill>
        <p:spPr>
          <a:xfrm>
            <a:off x="1748790" y="1687195"/>
            <a:ext cx="8693785" cy="3606165"/>
          </a:xfrm>
          <a:prstGeom prst="rect">
            <a:avLst/>
          </a:prstGeom>
        </p:spPr>
      </p:pic>
      <p:sp>
        <p:nvSpPr>
          <p:cNvPr id="5" name="Text Box 4"/>
          <p:cNvSpPr txBox="1"/>
          <p:nvPr/>
        </p:nvSpPr>
        <p:spPr>
          <a:xfrm>
            <a:off x="609600" y="5293360"/>
            <a:ext cx="10972800" cy="368300"/>
          </a:xfrm>
          <a:prstGeom prst="rect">
            <a:avLst/>
          </a:prstGeom>
          <a:noFill/>
        </p:spPr>
        <p:txBody>
          <a:bodyPr wrap="square" rtlCol="0">
            <a:spAutoFit/>
          </a:bodyPr>
          <a:p>
            <a:r>
              <a:rPr lang="en-US"/>
              <a:t>From the above graph plot we can see that </a:t>
            </a:r>
            <a:r>
              <a:rPr lang="en-IN" altLang="en-US"/>
              <a:t>more </a:t>
            </a:r>
            <a:r>
              <a:rPr lang="en-US"/>
              <a:t>height </a:t>
            </a:r>
            <a:r>
              <a:rPr lang="en-IN" altLang="en-US"/>
              <a:t>has got a positive factor in winning the match</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xtLst>
            <a:ext uri="{909E8E84-426E-40DD-AFC4-6F175D3DCCD1}">
              <a14:hiddenFill xmlns:a14="http://schemas.microsoft.com/office/drawing/2010/main">
                <a:solidFill>
                  <a:schemeClr val="bg1"/>
                </a:solidFill>
              </a14:hiddenFill>
            </a:ext>
          </a:extLst>
        </p:spPr>
        <p:txBody>
          <a:bodyPr>
            <a:scene3d>
              <a:camera prst="orthographicFront"/>
              <a:lightRig rig="threePt" dir="t"/>
            </a:scene3d>
          </a:bodyPr>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How much weight of a player impacts the performace of player interms of winning ?</a:t>
            </a:r>
            <a:endPar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Content Placeholder 3"/>
          <p:cNvPicPr>
            <a:picLocks noChangeAspect="1"/>
          </p:cNvPicPr>
          <p:nvPr>
            <p:ph sz="half" idx="1"/>
          </p:nvPr>
        </p:nvPicPr>
        <p:blipFill>
          <a:blip r:embed="rId1"/>
          <a:stretch>
            <a:fillRect/>
          </a:stretch>
        </p:blipFill>
        <p:spPr>
          <a:xfrm>
            <a:off x="2824480" y="1078865"/>
            <a:ext cx="5384800" cy="2949575"/>
          </a:xfrm>
          <a:prstGeom prst="rect">
            <a:avLst/>
          </a:prstGeom>
        </p:spPr>
      </p:pic>
      <p:pic>
        <p:nvPicPr>
          <p:cNvPr id="5" name="Content Placeholder 4"/>
          <p:cNvPicPr>
            <a:picLocks noChangeAspect="1"/>
          </p:cNvPicPr>
          <p:nvPr>
            <p:ph sz="half" idx="2"/>
          </p:nvPr>
        </p:nvPicPr>
        <p:blipFill>
          <a:blip r:embed="rId2"/>
          <a:stretch>
            <a:fillRect/>
          </a:stretch>
        </p:blipFill>
        <p:spPr>
          <a:xfrm>
            <a:off x="1569085" y="4152265"/>
            <a:ext cx="9053830" cy="2176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Which decisions were majorly taken in the matches?</a:t>
            </a:r>
            <a:endPar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Content Placeholder 3"/>
          <p:cNvSpPr>
            <a:spLocks noGrp="1"/>
          </p:cNvSpPr>
          <p:nvPr>
            <p:ph sz="half" idx="2"/>
          </p:nvPr>
        </p:nvSpPr>
        <p:spPr>
          <a:xfrm>
            <a:off x="6197600" y="1174750"/>
            <a:ext cx="5384800" cy="4953000"/>
          </a:xfrm>
        </p:spPr>
        <p:txBody>
          <a:bodyPr/>
          <a:p>
            <a:endParaRPr lang="en-US" sz="2000"/>
          </a:p>
          <a:p>
            <a:endParaRPr lang="en-US" sz="2000"/>
          </a:p>
          <a:p>
            <a:endParaRPr lang="en-US" sz="2000"/>
          </a:p>
          <a:p>
            <a:endParaRPr lang="en-US" sz="2000"/>
          </a:p>
          <a:p>
            <a:endParaRPr lang="en-US" sz="2000"/>
          </a:p>
          <a:p>
            <a:r>
              <a:rPr lang="en-US" sz="2000"/>
              <a:t>The above plot shows the graph plot for the decions being taken while the boxing matches played </a:t>
            </a:r>
            <a:endParaRPr lang="en-US" sz="2000"/>
          </a:p>
        </p:txBody>
      </p:sp>
      <p:pic>
        <p:nvPicPr>
          <p:cNvPr id="5" name="Content Placeholder 4"/>
          <p:cNvPicPr>
            <a:picLocks noChangeAspect="1"/>
          </p:cNvPicPr>
          <p:nvPr>
            <p:ph sz="half" idx="1"/>
          </p:nvPr>
        </p:nvPicPr>
        <p:blipFill>
          <a:blip r:embed="rId1"/>
          <a:stretch>
            <a:fillRect/>
          </a:stretch>
        </p:blipFill>
        <p:spPr>
          <a:xfrm>
            <a:off x="619125" y="1696085"/>
            <a:ext cx="5364480" cy="3909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8810" y="648335"/>
            <a:ext cx="10972800" cy="805815"/>
          </a:xfrm>
        </p:spPr>
        <p:txBody>
          <a:bodyPr/>
          <a:p>
            <a:pPr algn="ctr"/>
            <a:r>
              <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rPr>
              <a:t>Which stances had more draw compared to other?</a:t>
            </a:r>
            <a:endParaRPr lang="en-US" sz="20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4843780" y="1784350"/>
            <a:ext cx="6738620" cy="3602355"/>
          </a:xfrm>
          <a:prstGeom prst="rect">
            <a:avLst/>
          </a:prstGeom>
        </p:spPr>
      </p:pic>
      <p:sp>
        <p:nvSpPr>
          <p:cNvPr id="9" name="Text Box 8"/>
          <p:cNvSpPr txBox="1"/>
          <p:nvPr/>
        </p:nvSpPr>
        <p:spPr>
          <a:xfrm>
            <a:off x="417195" y="2672080"/>
            <a:ext cx="4022725" cy="922020"/>
          </a:xfrm>
          <a:prstGeom prst="rect">
            <a:avLst/>
          </a:prstGeom>
          <a:noFill/>
        </p:spPr>
        <p:txBody>
          <a:bodyPr wrap="square" rtlCol="0">
            <a:spAutoFit/>
          </a:bodyPr>
          <a:p>
            <a:r>
              <a:rPr lang="en-US"/>
              <a:t>Probabailty of a match getting draw is more when player opt for south paw style compared to orthodox</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scene3d>
              <a:camera prst="orthographicFront"/>
              <a:lightRig rig="threePt" dir="t"/>
            </a:scene3d>
          </a:bodyPr>
          <a:p>
            <a:r>
              <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 Conclusion</a:t>
            </a:r>
            <a:endParaRPr 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sz="half" idx="1"/>
          </p:nvPr>
        </p:nvSpPr>
        <p:spPr>
          <a:xfrm>
            <a:off x="609600" y="1174750"/>
            <a:ext cx="11308080" cy="4953000"/>
          </a:xfrm>
        </p:spPr>
        <p:txBody>
          <a:bodyPr/>
          <a:p>
            <a:pPr>
              <a:lnSpc>
                <a:spcPct val="130000"/>
              </a:lnSpc>
            </a:pPr>
            <a:r>
              <a:rPr lang="en-US" sz="1800"/>
              <a:t>With the help of this notebook we learnt how exploratory data analysis can be carried out using Pandas plotting.</a:t>
            </a:r>
            <a:endParaRPr lang="en-US" sz="1800"/>
          </a:p>
          <a:p>
            <a:pPr>
              <a:lnSpc>
                <a:spcPct val="130000"/>
              </a:lnSpc>
            </a:pPr>
            <a:r>
              <a:rPr lang="en-US" sz="1800"/>
              <a:t>Also we have seen making use of packages like matplotlib and seaborn to develop better insights about the data.</a:t>
            </a:r>
            <a:endParaRPr lang="en-US" sz="1800"/>
          </a:p>
          <a:p>
            <a:pPr>
              <a:lnSpc>
                <a:spcPct val="130000"/>
              </a:lnSpc>
            </a:pPr>
            <a:r>
              <a:rPr lang="en-US" sz="1800"/>
              <a:t>We have also seen how preproceesing helps in dealing with missing values and irregualities present in the data. We also learnt how to create new features which will in turn help us to better predict the survival. </a:t>
            </a:r>
            <a:endParaRPr lang="en-US" sz="1800"/>
          </a:p>
          <a:p>
            <a:pPr>
              <a:lnSpc>
                <a:spcPct val="130000"/>
              </a:lnSpc>
            </a:pPr>
            <a:r>
              <a:rPr lang="en-US" sz="1800"/>
              <a:t>We also make use of pandas profiling feature to generate an html report containing all the information of the various features present in the dataset.</a:t>
            </a:r>
            <a:endParaRPr lang="en-US" sz="1800"/>
          </a:p>
          <a:p>
            <a:pPr>
              <a:lnSpc>
                <a:spcPct val="130000"/>
              </a:lnSpc>
            </a:pPr>
            <a:r>
              <a:rPr lang="en-US" sz="1800"/>
              <a:t>We have seen the impact of columns like age,height and weight to determine winning trend of player</a:t>
            </a:r>
            <a:endParaRPr lang="en-US" sz="1800"/>
          </a:p>
          <a:p>
            <a:pPr>
              <a:lnSpc>
                <a:spcPct val="130000"/>
              </a:lnSpc>
            </a:pPr>
            <a:r>
              <a:rPr lang="en-US" sz="1800"/>
              <a:t>There could be other factors which are affecting footfall in theaters, beacuse:</a:t>
            </a:r>
            <a:endParaRPr lang="en-US" sz="1800"/>
          </a:p>
          <a:p>
            <a:pPr>
              <a:lnSpc>
                <a:spcPct val="130000"/>
              </a:lnSpc>
            </a:pPr>
            <a:r>
              <a:rPr lang="en-US" sz="1800"/>
              <a:t>    1. Age, Weight and Height of player as compared with his opponent can help in guessing the winner.</a:t>
            </a:r>
            <a:endParaRPr lang="en-US" sz="1800"/>
          </a:p>
          <a:p>
            <a:pPr>
              <a:lnSpc>
                <a:spcPct val="130000"/>
              </a:lnSpc>
            </a:pPr>
            <a:r>
              <a:rPr lang="en-US" sz="1800"/>
              <a:t>    2. Result of most of the matches, were decided based on POINTS DECISION.</a:t>
            </a:r>
            <a:endParaRPr lang="en-US" sz="1800"/>
          </a:p>
          <a:p>
            <a:pPr>
              <a:lnSpc>
                <a:spcPct val="130000"/>
              </a:lnSpc>
            </a:pPr>
            <a:r>
              <a:rPr lang="en-US" sz="1800"/>
              <a:t>    3. Probabailty of a match getting draw is more when player opt for south paw style compared to orthodox</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433705"/>
            <a:ext cx="11348085" cy="6028690"/>
          </a:xfrm>
        </p:spPr>
        <p:txBody>
          <a:bodyPr/>
          <a:p>
            <a:pPr marL="0" indent="0">
              <a:buNone/>
            </a:pPr>
            <a:endParaRPr lang="en-IN" altLang="en-US" b="1"/>
          </a:p>
          <a:p>
            <a:pPr marL="0" indent="0">
              <a:buNone/>
            </a:pPr>
            <a:endParaRPr lang="en-IN" altLang="en-US" b="1"/>
          </a:p>
          <a:p>
            <a:pPr marL="0" indent="0">
              <a:buNone/>
            </a:pPr>
            <a:endParaRPr lang="en-IN" altLang="en-US" b="1"/>
          </a:p>
          <a:p>
            <a:pPr marL="0" indent="0">
              <a:buNone/>
            </a:pPr>
            <a:r>
              <a:rPr lang="en-IN" altLang="en-US" b="1">
                <a:sym typeface="+mn-ea"/>
              </a:rPr>
              <a:t>					</a:t>
            </a:r>
            <a:endParaRPr lang="en-IN" altLang="en-US" b="1"/>
          </a:p>
          <a:p>
            <a:pPr marL="0" indent="0">
              <a:buNone/>
            </a:pPr>
            <a:r>
              <a:rPr lang="en-IN" altLang="en-US" b="1">
                <a:sym typeface="+mn-ea"/>
              </a:rPr>
              <a:t>				     T</a:t>
            </a:r>
            <a:r>
              <a:rPr lang="en-I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H</a:t>
            </a:r>
            <a:r>
              <a:rPr lang="en-IN" altLang="en-US" b="1">
                <a:sym typeface="+mn-ea"/>
              </a:rPr>
              <a:t>E </a:t>
            </a:r>
            <a:r>
              <a:rPr lang="en-I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E</a:t>
            </a:r>
            <a:r>
              <a:rPr lang="en-IN" altLang="en-US" b="1">
                <a:sym typeface="+mn-ea"/>
              </a:rPr>
              <a:t>N</a:t>
            </a:r>
            <a:r>
              <a:rPr lang="en-I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D</a:t>
            </a:r>
            <a:endParaRPr lang="en-IN" altLang="en-US" b="1"/>
          </a:p>
          <a:p>
            <a:endParaRPr lang="en-US" b="1"/>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2246</Words>
  <Application>WPS Presentation</Application>
  <PresentationFormat>Widescreen</PresentationFormat>
  <Paragraphs>56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vt:lpstr>
      <vt:lpstr>Yu Gothic Light</vt:lpstr>
      <vt:lpstr>Microsoft YaHei</vt:lpstr>
      <vt:lpstr>Arial Unicode MS</vt:lpstr>
      <vt:lpstr>Green Color</vt:lpstr>
      <vt:lpstr>Exploratory Data Analysis For Boxing Matches </vt:lpstr>
      <vt:lpstr>   Pre- Profilling</vt:lpstr>
      <vt:lpstr> How much age of a player impacts the performace of player interms of winning ?</vt:lpstr>
      <vt:lpstr>How much height of a player impacts the performace of player interms of winning ?</vt:lpstr>
      <vt:lpstr>How much weight of a player impacts the performace of player interms of winning ?</vt:lpstr>
      <vt:lpstr>Which decisions were majorly taken in the matches?</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For Boxing Matches </dc:title>
  <dc:creator>ashut</dc:creator>
  <cp:lastModifiedBy>ashut</cp:lastModifiedBy>
  <cp:revision>7</cp:revision>
  <dcterms:created xsi:type="dcterms:W3CDTF">2019-05-12T12:36:00Z</dcterms:created>
  <dcterms:modified xsi:type="dcterms:W3CDTF">2019-05-12T13:23:58Z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