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67" r:id="rId7"/>
    <p:sldId id="268" r:id="rId8"/>
    <p:sldId id="269" r:id="rId9"/>
    <p:sldId id="270" r:id="rId10"/>
    <p:sldId id="271" r:id="rId11"/>
    <p:sldId id="272" r:id="rId12"/>
    <p:sldId id="275" r:id="rId13"/>
    <p:sldId id="276" r:id="rId14"/>
    <p:sldId id="277" r:id="rId15"/>
    <p:sldId id="278" r:id="rId16"/>
    <p:sldId id="279" r:id="rId17"/>
    <p:sldId id="280" r:id="rId18"/>
    <p:sldId id="273" r:id="rId19"/>
    <p:sldId id="281"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NSAID_Full%20Logo[1]"/>
          <p:cNvPicPr>
            <a:picLocks noChangeAspect="1"/>
          </p:cNvPicPr>
          <p:nvPr/>
        </p:nvPicPr>
        <p:blipFill>
          <a:blip r:embed="rId1"/>
          <a:stretch>
            <a:fillRect/>
          </a:stretch>
        </p:blipFill>
        <p:spPr>
          <a:xfrm>
            <a:off x="4177030" y="694055"/>
            <a:ext cx="3837940" cy="1664970"/>
          </a:xfrm>
          <a:prstGeom prst="rect">
            <a:avLst/>
          </a:prstGeom>
        </p:spPr>
      </p:pic>
      <p:sp>
        <p:nvSpPr>
          <p:cNvPr id="6" name="Subtitle 2"/>
          <p:cNvSpPr>
            <a:spLocks noGrp="1"/>
          </p:cNvSpPr>
          <p:nvPr/>
        </p:nvSpPr>
        <p:spPr>
          <a:xfrm>
            <a:off x="7541260" y="5833745"/>
            <a:ext cx="3962400" cy="767080"/>
          </a:xfrm>
          <a:prstGeom prst="rect">
            <a:avLst/>
          </a:prstGeom>
        </p:spPr>
        <p:style>
          <a:lnRef idx="2">
            <a:schemeClr val="dk1"/>
          </a:lnRef>
          <a:fillRef idx="1">
            <a:schemeClr val="lt1"/>
          </a:fillRef>
          <a:effectRef idx="0">
            <a:schemeClr val="dk1"/>
          </a:effectRef>
          <a:fontRef idx="minor">
            <a:schemeClr val="dk1"/>
          </a:fontRef>
        </p:style>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lt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lt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lt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lt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lt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lt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lt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lt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lt1"/>
                </a:solidFill>
                <a:latin typeface="+mn-lt"/>
                <a:ea typeface="+mn-ea"/>
                <a:cs typeface="+mn-cs"/>
              </a:defRPr>
            </a:lvl9pPr>
          </a:lstStyle>
          <a:p>
            <a:pPr algn="r"/>
            <a:r>
              <a:rPr lang="en-IN" altLang="en-US" u="sng">
                <a:solidFill>
                  <a:schemeClr val="tx1"/>
                </a:solidFill>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rPr>
              <a:t>By: Ashutosh Kumar</a:t>
            </a:r>
            <a:endParaRPr lang="en-IN" altLang="en-US" u="sng">
              <a:solidFill>
                <a:schemeClr val="tx1"/>
              </a:solidFill>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endParaRPr>
          </a:p>
          <a:p>
            <a:pPr algn="r"/>
            <a:r>
              <a:rPr lang="en-IN" altLang="en-US" u="sng">
                <a:solidFill>
                  <a:schemeClr val="tx1"/>
                </a:solidFill>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rPr>
              <a:t>COHORT BATCH 2nd MARCH 2019</a:t>
            </a:r>
            <a:endParaRPr lang="en-IN" altLang="en-US" u="sng">
              <a:solidFill>
                <a:schemeClr val="tx1"/>
              </a:solidFill>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endParaRPr>
          </a:p>
        </p:txBody>
      </p:sp>
      <p:sp>
        <p:nvSpPr>
          <p:cNvPr id="7" name="Subtitle 6"/>
          <p:cNvSpPr/>
          <p:nvPr>
            <p:ph type="subTitle" idx="1"/>
          </p:nvPr>
        </p:nvSpPr>
        <p:spPr>
          <a:xfrm>
            <a:off x="880745" y="3669030"/>
            <a:ext cx="10622915" cy="1423035"/>
          </a:xfrm>
        </p:spPr>
        <p:txBody>
          <a:bodyPr/>
          <a:p>
            <a:pPr algn="ctr"/>
            <a:endParaRPr lang="en-IN" altLang="en-US" b="1" u="sng">
              <a:solidFill>
                <a:schemeClr val="tx1"/>
              </a:solidFill>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sym typeface="+mn-ea"/>
            </a:endParaRPr>
          </a:p>
          <a:p>
            <a:pPr algn="ctr"/>
            <a:r>
              <a:rPr lang="en-IN" altLang="en-US" sz="3600" b="1" u="sng">
                <a:solidFill>
                  <a:schemeClr val="tx1"/>
                </a:solidFill>
                <a:effectLst/>
                <a:latin typeface="Calibri" panose="020F0502020204030204" charset="0"/>
                <a:ea typeface="Yu Gothic Light" panose="020B0300000000000000" charset="-128"/>
                <a:cs typeface="Calibri" panose="020F0502020204030204" charset="0"/>
                <a:sym typeface="+mn-ea"/>
              </a:rPr>
              <a:t>Exploratory Data Analysis of Top 1000 movies</a:t>
            </a:r>
            <a:endParaRPr lang="en-IN" altLang="en-US" sz="3600" b="1" u="sng">
              <a:solidFill>
                <a:schemeClr val="tx1"/>
              </a:solidFill>
              <a:effectLst/>
              <a:latin typeface="Calibri" panose="020F0502020204030204" charset="0"/>
              <a:ea typeface="Yu Gothic Light" panose="020B0300000000000000" charset="-128"/>
              <a:cs typeface="Calibri" panose="020F050202020403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r>
              <a:rPr lang="en-US" sz="2400"/>
              <a:t>How has been trend of people, towards differently rated movies over the years ?</a:t>
            </a:r>
            <a:endParaRPr lang="en-US" sz="2400"/>
          </a:p>
        </p:txBody>
      </p:sp>
      <p:sp>
        <p:nvSpPr>
          <p:cNvPr id="6" name="Text Box 5"/>
          <p:cNvSpPr txBox="1"/>
          <p:nvPr/>
        </p:nvSpPr>
        <p:spPr>
          <a:xfrm>
            <a:off x="871855" y="5786120"/>
            <a:ext cx="10133965" cy="583565"/>
          </a:xfrm>
          <a:prstGeom prst="rect">
            <a:avLst/>
          </a:prstGeom>
          <a:noFill/>
        </p:spPr>
        <p:txBody>
          <a:bodyPr wrap="square" rtlCol="0">
            <a:spAutoFit/>
          </a:bodyPr>
          <a:p>
            <a:pPr algn="ctr"/>
            <a:r>
              <a:rPr lang="en-US" sz="1600"/>
              <a:t>More and more people have rushed to theaters when a good movie has been released, irrespective of year of release. But the number has drastically reduced in 2016.</a:t>
            </a:r>
            <a:endParaRPr lang="en-US" sz="1600"/>
          </a:p>
        </p:txBody>
      </p:sp>
      <p:pic>
        <p:nvPicPr>
          <p:cNvPr id="5" name="Content Placeholder 4"/>
          <p:cNvPicPr>
            <a:picLocks noChangeAspect="1"/>
          </p:cNvPicPr>
          <p:nvPr>
            <p:ph idx="1"/>
          </p:nvPr>
        </p:nvPicPr>
        <p:blipFill>
          <a:blip r:embed="rId1"/>
          <a:stretch>
            <a:fillRect/>
          </a:stretch>
        </p:blipFill>
        <p:spPr>
          <a:xfrm>
            <a:off x="871220" y="1137285"/>
            <a:ext cx="10133965" cy="4258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pPr algn="ctr"/>
            <a:r>
              <a:rPr lang="en-IN" altLang="en-US" sz="2400"/>
              <a:t>Ananlysing trend of quality of movies released in every year of decade</a:t>
            </a:r>
            <a:r>
              <a:rPr lang="en-US" sz="2400"/>
              <a:t>?</a:t>
            </a:r>
            <a:endParaRPr lang="en-US" sz="2400"/>
          </a:p>
        </p:txBody>
      </p:sp>
      <p:sp>
        <p:nvSpPr>
          <p:cNvPr id="6" name="Text Box 5"/>
          <p:cNvSpPr txBox="1"/>
          <p:nvPr/>
        </p:nvSpPr>
        <p:spPr>
          <a:xfrm>
            <a:off x="871855" y="5786120"/>
            <a:ext cx="10133965" cy="829945"/>
          </a:xfrm>
          <a:prstGeom prst="rect">
            <a:avLst/>
          </a:prstGeom>
          <a:noFill/>
        </p:spPr>
        <p:txBody>
          <a:bodyPr wrap="square" rtlCol="0">
            <a:spAutoFit/>
          </a:bodyPr>
          <a:p>
            <a:pPr algn="ctr"/>
            <a:r>
              <a:rPr lang="en-US" sz="1600"/>
              <a:t>There has been slight shift in the quality of movie realesed between 2006 to 2016. From 2006 -2008 , most of the movie relased were rated 7 and above , while as me move ahead in years , no of medicore movies starts to take substanstial share. </a:t>
            </a:r>
            <a:endParaRPr lang="en-US" sz="1600"/>
          </a:p>
        </p:txBody>
      </p:sp>
      <p:pic>
        <p:nvPicPr>
          <p:cNvPr id="8" name="Content Placeholder 7"/>
          <p:cNvPicPr>
            <a:picLocks noChangeAspect="1"/>
          </p:cNvPicPr>
          <p:nvPr>
            <p:ph idx="1"/>
          </p:nvPr>
        </p:nvPicPr>
        <p:blipFill>
          <a:blip r:embed="rId1"/>
          <a:stretch>
            <a:fillRect/>
          </a:stretch>
        </p:blipFill>
        <p:spPr>
          <a:xfrm>
            <a:off x="1036320" y="1126490"/>
            <a:ext cx="10119360" cy="43605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pPr algn="ctr"/>
            <a:r>
              <a:rPr lang="en-US" sz="2400"/>
              <a:t>Is there any other reason , which may affect, overall public count in theaters ?</a:t>
            </a:r>
            <a:endParaRPr lang="en-US" sz="2400"/>
          </a:p>
        </p:txBody>
      </p:sp>
      <p:sp>
        <p:nvSpPr>
          <p:cNvPr id="6" name="Text Box 5"/>
          <p:cNvSpPr txBox="1"/>
          <p:nvPr/>
        </p:nvSpPr>
        <p:spPr>
          <a:xfrm>
            <a:off x="871855" y="5786120"/>
            <a:ext cx="10133965" cy="583565"/>
          </a:xfrm>
          <a:prstGeom prst="rect">
            <a:avLst/>
          </a:prstGeom>
          <a:noFill/>
        </p:spPr>
        <p:txBody>
          <a:bodyPr wrap="square" rtlCol="0">
            <a:spAutoFit/>
          </a:bodyPr>
          <a:p>
            <a:pPr algn="ctr"/>
            <a:r>
              <a:rPr lang="en-US" sz="1600"/>
              <a:t>The graph also shows that movies' runtime has actually reduced from 121 minutes in 2006 to 107 minutes in 2016. Which poofs movies are catering with growing busy schedule and reducing attention span of people</a:t>
            </a:r>
            <a:endParaRPr lang="en-US" sz="1600"/>
          </a:p>
        </p:txBody>
      </p:sp>
      <p:pic>
        <p:nvPicPr>
          <p:cNvPr id="9" name="Content Placeholder 8"/>
          <p:cNvPicPr>
            <a:picLocks noChangeAspect="1"/>
          </p:cNvPicPr>
          <p:nvPr>
            <p:ph idx="1"/>
          </p:nvPr>
        </p:nvPicPr>
        <p:blipFill>
          <a:blip r:embed="rId1"/>
          <a:stretch>
            <a:fillRect/>
          </a:stretch>
        </p:blipFill>
        <p:spPr>
          <a:xfrm>
            <a:off x="1436370" y="1634490"/>
            <a:ext cx="9319260" cy="3589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2395" y="190500"/>
            <a:ext cx="11896725" cy="846455"/>
          </a:xfrm>
        </p:spPr>
        <p:txBody>
          <a:bodyPr/>
          <a:p>
            <a:pPr algn="ctr"/>
            <a:r>
              <a:rPr lang="en-US" sz="2400"/>
              <a:t>Which genere movie has a major share in Top 1000 movies made from 2006 to 2016 ?</a:t>
            </a:r>
            <a:endParaRPr lang="en-US" sz="2400"/>
          </a:p>
        </p:txBody>
      </p:sp>
      <p:sp>
        <p:nvSpPr>
          <p:cNvPr id="6" name="Text Box 5"/>
          <p:cNvSpPr txBox="1"/>
          <p:nvPr/>
        </p:nvSpPr>
        <p:spPr>
          <a:xfrm>
            <a:off x="871855" y="5786120"/>
            <a:ext cx="10133965" cy="337185"/>
          </a:xfrm>
          <a:prstGeom prst="rect">
            <a:avLst/>
          </a:prstGeom>
          <a:noFill/>
        </p:spPr>
        <p:txBody>
          <a:bodyPr wrap="square" rtlCol="0">
            <a:spAutoFit/>
          </a:bodyPr>
          <a:p>
            <a:pPr algn="ctr"/>
            <a:endParaRPr lang="en-US" sz="1600"/>
          </a:p>
        </p:txBody>
      </p:sp>
      <p:pic>
        <p:nvPicPr>
          <p:cNvPr id="4" name="Content Placeholder 3"/>
          <p:cNvPicPr>
            <a:picLocks noChangeAspect="1"/>
          </p:cNvPicPr>
          <p:nvPr>
            <p:ph idx="1"/>
          </p:nvPr>
        </p:nvPicPr>
        <p:blipFill>
          <a:blip r:embed="rId1"/>
          <a:stretch>
            <a:fillRect/>
          </a:stretch>
        </p:blipFill>
        <p:spPr>
          <a:xfrm>
            <a:off x="1571625" y="1226185"/>
            <a:ext cx="9049385" cy="42221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 y="190500"/>
            <a:ext cx="12110085" cy="846455"/>
          </a:xfrm>
        </p:spPr>
        <p:txBody>
          <a:bodyPr/>
          <a:p>
            <a:pPr algn="ctr"/>
            <a:r>
              <a:rPr lang="en-US" sz="2000"/>
              <a:t>Showing relation between No of Movies Released and Mean Revenue Generated by movies when grouped based on Genre.</a:t>
            </a:r>
            <a:r>
              <a:rPr lang="en-IN" altLang="en-US" sz="2000"/>
              <a:t>? </a:t>
            </a:r>
            <a:endParaRPr lang="en-IN" altLang="en-US" sz="2000"/>
          </a:p>
        </p:txBody>
      </p:sp>
      <p:sp>
        <p:nvSpPr>
          <p:cNvPr id="6" name="Text Box 5"/>
          <p:cNvSpPr txBox="1"/>
          <p:nvPr/>
        </p:nvSpPr>
        <p:spPr>
          <a:xfrm>
            <a:off x="283210" y="5786120"/>
            <a:ext cx="11504295" cy="583565"/>
          </a:xfrm>
          <a:prstGeom prst="rect">
            <a:avLst/>
          </a:prstGeom>
          <a:noFill/>
        </p:spPr>
        <p:txBody>
          <a:bodyPr wrap="square" rtlCol="0">
            <a:spAutoFit/>
          </a:bodyPr>
          <a:p>
            <a:pPr algn="ctr"/>
            <a:r>
              <a:rPr lang="en-US" sz="1600"/>
              <a:t>Animation,Family, Fantasy and Sci-Fi movies have been crowd favourite while Drama, Comedy and Thriller has been least attractive for the movigoers to rush them to theaters</a:t>
            </a:r>
            <a:endParaRPr lang="en-US" sz="1600"/>
          </a:p>
        </p:txBody>
      </p:sp>
      <p:pic>
        <p:nvPicPr>
          <p:cNvPr id="9" name="Content Placeholder 8"/>
          <p:cNvPicPr>
            <a:picLocks noChangeAspect="1"/>
          </p:cNvPicPr>
          <p:nvPr>
            <p:ph idx="1"/>
          </p:nvPr>
        </p:nvPicPr>
        <p:blipFill>
          <a:blip r:embed="rId1"/>
          <a:stretch>
            <a:fillRect/>
          </a:stretch>
        </p:blipFill>
        <p:spPr>
          <a:xfrm>
            <a:off x="1831975" y="1163955"/>
            <a:ext cx="8406130" cy="4529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Which Director performance has been exemplary based on revenue generated and votes recieved for their movies?</a:t>
            </a:r>
            <a:endParaRPr lang="en-US" sz="2400"/>
          </a:p>
        </p:txBody>
      </p:sp>
      <p:pic>
        <p:nvPicPr>
          <p:cNvPr id="7" name="Content Placeholder 6"/>
          <p:cNvPicPr>
            <a:picLocks noChangeAspect="1"/>
          </p:cNvPicPr>
          <p:nvPr>
            <p:ph sz="half" idx="2"/>
          </p:nvPr>
        </p:nvPicPr>
        <p:blipFill>
          <a:blip r:embed="rId1"/>
          <a:stretch>
            <a:fillRect/>
          </a:stretch>
        </p:blipFill>
        <p:spPr>
          <a:xfrm>
            <a:off x="84455" y="1093470"/>
            <a:ext cx="3223260" cy="5331460"/>
          </a:xfrm>
          <a:prstGeom prst="rect">
            <a:avLst/>
          </a:prstGeom>
        </p:spPr>
      </p:pic>
      <p:pic>
        <p:nvPicPr>
          <p:cNvPr id="9" name="Content Placeholder 8"/>
          <p:cNvPicPr>
            <a:picLocks noChangeAspect="1"/>
          </p:cNvPicPr>
          <p:nvPr>
            <p:ph sz="half" idx="1"/>
          </p:nvPr>
        </p:nvPicPr>
        <p:blipFill>
          <a:blip r:embed="rId2"/>
          <a:stretch>
            <a:fillRect/>
          </a:stretch>
        </p:blipFill>
        <p:spPr>
          <a:xfrm>
            <a:off x="3307715" y="2162810"/>
            <a:ext cx="9178925" cy="31927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r>
              <a:rPr lang="en-US" sz="2800"/>
              <a:t> Inferences</a:t>
            </a:r>
            <a:endParaRPr lang="en-US" sz="2800"/>
          </a:p>
        </p:txBody>
      </p:sp>
      <p:sp>
        <p:nvSpPr>
          <p:cNvPr id="3" name="Content Placeholder 2"/>
          <p:cNvSpPr/>
          <p:nvPr>
            <p:ph idx="1"/>
          </p:nvPr>
        </p:nvSpPr>
        <p:spPr>
          <a:xfrm>
            <a:off x="609600" y="1174750"/>
            <a:ext cx="10972800" cy="5135880"/>
          </a:xfrm>
        </p:spPr>
        <p:txBody>
          <a:bodyPr/>
          <a:p>
            <a:pPr>
              <a:lnSpc>
                <a:spcPct val="130000"/>
              </a:lnSpc>
            </a:pPr>
            <a:r>
              <a:rPr lang="en-US" sz="1600"/>
              <a:t>Eventhough number of movies getting to top 1000 has increased with years but their mean box-office collection has detoriated at the same time.</a:t>
            </a:r>
            <a:endParaRPr lang="en-US" sz="1600"/>
          </a:p>
          <a:p>
            <a:pPr>
              <a:lnSpc>
                <a:spcPct val="130000"/>
              </a:lnSpc>
            </a:pPr>
            <a:r>
              <a:rPr lang="en-US" sz="1600"/>
              <a:t>There is strong coorelation between Votes and Revenue, which suggests: the more the people visited theater, the more the people voted and the better the revenue that particular movie earned.</a:t>
            </a:r>
            <a:endParaRPr lang="en-US" sz="1600"/>
          </a:p>
          <a:p>
            <a:pPr>
              <a:lnSpc>
                <a:spcPct val="130000"/>
              </a:lnSpc>
            </a:pPr>
            <a:r>
              <a:rPr lang="en-US" sz="1600"/>
              <a:t>There is another strong corelation between Rating and Metascore, which suggest: People are quite alligned with critics review and consider critics' opinions before watching the movie, specifically after 2014.</a:t>
            </a:r>
            <a:endParaRPr lang="en-US" sz="1600"/>
          </a:p>
          <a:p>
            <a:pPr>
              <a:lnSpc>
                <a:spcPct val="130000"/>
              </a:lnSpc>
            </a:pPr>
            <a:r>
              <a:rPr lang="en-US" sz="1600"/>
              <a:t>Decreasing average meatscore and rating indicates detoriation in quality of movie, which as led lesser auidence, votes and revenue.</a:t>
            </a:r>
            <a:endParaRPr lang="en-US" sz="1600"/>
          </a:p>
          <a:p>
            <a:pPr>
              <a:lnSpc>
                <a:spcPct val="130000"/>
              </a:lnSpc>
            </a:pPr>
            <a:r>
              <a:rPr lang="en-US" sz="1600"/>
              <a:t>Release of mediocre movie (Rating &lt; 7.0), has increased with the time.</a:t>
            </a:r>
            <a:endParaRPr lang="en-US" sz="1600"/>
          </a:p>
          <a:p>
            <a:pPr>
              <a:lnSpc>
                <a:spcPct val="130000"/>
              </a:lnSpc>
            </a:pPr>
            <a:r>
              <a:rPr lang="en-US" sz="1600"/>
              <a:t>With time, average length of movie has reduced with every increasing year, which indicates towards busy lifestyle among the common masses.</a:t>
            </a:r>
            <a:endParaRPr lang="en-US" sz="1600"/>
          </a:p>
          <a:p>
            <a:pPr>
              <a:lnSpc>
                <a:spcPct val="130000"/>
              </a:lnSpc>
            </a:pPr>
            <a:r>
              <a:rPr lang="en-US" sz="1600"/>
              <a:t>Movies belonging to Animation and Fantasy genre has attracted grossed extraordinary mean revenue, because of their extravagant theme, which compeles audience to watch them in big screen.</a:t>
            </a:r>
            <a:endParaRPr lang="en-US" sz="1600"/>
          </a:p>
          <a:p>
            <a:pPr>
              <a:lnSpc>
                <a:spcPct val="130000"/>
              </a:lnSpc>
            </a:pPr>
            <a:r>
              <a:rPr lang="en-US" sz="1600"/>
              <a:t>Joss Whedon, has turned out be the most sucessful director with top 5 mean audience count and mean revenue earned in just 2 movies</a:t>
            </a: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Conclusion</a:t>
            </a:r>
            <a:endParaRPr lang="en-US" sz="2800"/>
          </a:p>
        </p:txBody>
      </p:sp>
      <p:sp>
        <p:nvSpPr>
          <p:cNvPr id="3" name="Content Placeholder 2"/>
          <p:cNvSpPr>
            <a:spLocks noGrp="1"/>
          </p:cNvSpPr>
          <p:nvPr>
            <p:ph idx="1"/>
          </p:nvPr>
        </p:nvSpPr>
        <p:spPr>
          <a:xfrm>
            <a:off x="609600" y="1174750"/>
            <a:ext cx="10972800" cy="5450205"/>
          </a:xfrm>
        </p:spPr>
        <p:txBody>
          <a:bodyPr/>
          <a:p>
            <a:pPr algn="l">
              <a:lnSpc>
                <a:spcPct val="130000"/>
              </a:lnSpc>
            </a:pPr>
            <a:r>
              <a:rPr lang="en-US" sz="1600"/>
              <a:t>With the help of this notebook we learnt how exploratory data analysis can be carried out using Pandas plotting.</a:t>
            </a:r>
            <a:endParaRPr lang="en-US" sz="1600"/>
          </a:p>
          <a:p>
            <a:pPr algn="l">
              <a:lnSpc>
                <a:spcPct val="130000"/>
              </a:lnSpc>
            </a:pPr>
            <a:r>
              <a:rPr lang="en-US" sz="1600"/>
              <a:t>Also we have seen making use of packages like matplotlib and seaborn to develop better insights about the data.</a:t>
            </a:r>
            <a:endParaRPr lang="en-US" sz="1600"/>
          </a:p>
          <a:p>
            <a:pPr algn="l">
              <a:lnSpc>
                <a:spcPct val="130000"/>
              </a:lnSpc>
            </a:pPr>
            <a:r>
              <a:rPr lang="en-US" sz="1600"/>
              <a:t>We have also seen how preproceesing helps in dealing with missing values and irregualities present in the data. We also learnt how to create new features which will in turn help us to better predict the survival. </a:t>
            </a:r>
            <a:endParaRPr lang="en-US" sz="1600"/>
          </a:p>
          <a:p>
            <a:pPr algn="l">
              <a:lnSpc>
                <a:spcPct val="130000"/>
              </a:lnSpc>
            </a:pPr>
            <a:r>
              <a:rPr lang="en-US" sz="1600"/>
              <a:t>We also make use of pandas profiling feature to generate an html report containing all the information of the various features present in the dataset.</a:t>
            </a:r>
            <a:endParaRPr lang="en-US" sz="1600"/>
          </a:p>
          <a:p>
            <a:pPr algn="l">
              <a:lnSpc>
                <a:spcPct val="130000"/>
              </a:lnSpc>
            </a:pPr>
            <a:r>
              <a:rPr lang="en-US" sz="1600"/>
              <a:t>We have seen the impact of columns like Votes, Revenue, Rating and Metascore to determine current movie-goers trend.</a:t>
            </a:r>
            <a:endParaRPr lang="en-US" sz="1600"/>
          </a:p>
          <a:p>
            <a:pPr algn="l">
              <a:lnSpc>
                <a:spcPct val="130000"/>
              </a:lnSpc>
            </a:pPr>
            <a:r>
              <a:rPr lang="en-US" sz="1600"/>
              <a:t>There could be other factors which are affecting footfall in theaters, beacuse:</a:t>
            </a:r>
            <a:endParaRPr lang="en-US" sz="1600"/>
          </a:p>
          <a:p>
            <a:pPr algn="l">
              <a:lnSpc>
                <a:spcPct val="130000"/>
              </a:lnSpc>
            </a:pPr>
            <a:r>
              <a:rPr lang="en-US" sz="1600"/>
              <a:t>    1. Detroriation in slope of Votes count is quite steeper that falling mean rating , in past 10 years.</a:t>
            </a:r>
            <a:endParaRPr lang="en-US" sz="1600"/>
          </a:p>
          <a:p>
            <a:pPr algn="l">
              <a:lnSpc>
                <a:spcPct val="130000"/>
              </a:lnSpc>
            </a:pPr>
            <a:r>
              <a:rPr lang="en-US" sz="1600"/>
              <a:t>    2. People have responded positively whenever a good movie has been released irrespective of their movie_data</a:t>
            </a:r>
            <a:endParaRPr lang="en-US" sz="1600"/>
          </a:p>
          <a:p>
            <a:pPr algn="l">
              <a:lnSpc>
                <a:spcPct val="130000"/>
              </a:lnSpc>
            </a:pPr>
            <a:r>
              <a:rPr lang="en-US" sz="1600"/>
              <a:t>other factors could be :</a:t>
            </a:r>
            <a:endParaRPr lang="en-US" sz="1600"/>
          </a:p>
          <a:p>
            <a:pPr algn="l">
              <a:lnSpc>
                <a:spcPct val="130000"/>
              </a:lnSpc>
            </a:pPr>
            <a:r>
              <a:rPr lang="en-US" sz="1600"/>
              <a:t>    1. Emergence of online streaming network like Netflix and Amazon Prime.</a:t>
            </a:r>
            <a:endParaRPr lang="en-US" sz="1600"/>
          </a:p>
          <a:p>
            <a:pPr algn="l">
              <a:lnSpc>
                <a:spcPct val="130000"/>
              </a:lnSpc>
            </a:pPr>
            <a:r>
              <a:rPr lang="en-US" sz="1600"/>
              <a:t>    2. Easy availablity of movies online, with few days of their release.</a:t>
            </a:r>
            <a:endParaRPr lang="en-US" sz="1600"/>
          </a:p>
          <a:p>
            <a:pPr algn="l">
              <a:lnSpc>
                <a:spcPct val="130000"/>
              </a:lnSpc>
            </a:pPr>
            <a:r>
              <a:rPr lang="en-US" sz="1600"/>
              <a:t>    3. Expensive ticket prices and huge rush for movies, demotivates normal movie goers.</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IN" altLang="en-US"/>
          </a:p>
          <a:p>
            <a:pPr marL="0" indent="0">
              <a:buNone/>
            </a:pPr>
            <a:endParaRPr lang="en-IN" altLang="en-US"/>
          </a:p>
          <a:p>
            <a:pPr marL="0" indent="0">
              <a:buNone/>
            </a:pPr>
            <a:endParaRPr lang="en-IN" altLang="en-US"/>
          </a:p>
          <a:p>
            <a:pPr marL="0" indent="0">
              <a:buNone/>
            </a:pPr>
            <a:r>
              <a:rPr lang="en-IN" altLang="en-US"/>
              <a:t>					</a:t>
            </a:r>
            <a:endParaRPr lang="en-IN" altLang="en-US"/>
          </a:p>
          <a:p>
            <a:pPr marL="0" indent="0">
              <a:buNone/>
            </a:pPr>
            <a:r>
              <a:rPr lang="en-IN" altLang="en-US"/>
              <a:t>				    THE END</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ln/>
                <a:solidFill>
                  <a:schemeClr val="accent1"/>
                </a:solidFill>
                <a:effectLst>
                  <a:outerShdw blurRad="38100" dist="25400" dir="5400000" algn="ctr" rotWithShape="0">
                    <a:srgbClr val="6E747A">
                      <a:alpha val="43000"/>
                    </a:srgbClr>
                  </a:outerShdw>
                </a:effectLst>
              </a:rPr>
              <a:t>   </a:t>
            </a:r>
            <a:r>
              <a:rPr lang="en-IN" altLang="en-US" sz="2800">
                <a:ln/>
                <a:solidFill>
                  <a:srgbClr val="131B0C"/>
                </a:solidFill>
                <a:effectLst>
                  <a:outerShdw blurRad="38100" dist="25400" dir="5400000" algn="ctr" rotWithShape="0">
                    <a:srgbClr val="6E747A">
                      <a:alpha val="43000"/>
                    </a:srgbClr>
                  </a:outerShdw>
                </a:effectLst>
              </a:rPr>
              <a:t>Pre- Profilling</a:t>
            </a:r>
            <a:endParaRPr lang="en-IN" altLang="en-US" sz="2800">
              <a:ln/>
              <a:solidFill>
                <a:srgbClr val="131B0C"/>
              </a:solidFill>
              <a:effectLst>
                <a:outerShdw blurRad="38100" dist="25400" dir="5400000" algn="ctr" rotWithShape="0">
                  <a:srgbClr val="6E747A">
                    <a:alpha val="43000"/>
                  </a:srgbClr>
                </a:outerShdw>
              </a:effectLst>
            </a:endParaRPr>
          </a:p>
        </p:txBody>
      </p:sp>
      <p:pic>
        <p:nvPicPr>
          <p:cNvPr id="4" name="Content Placeholder 3"/>
          <p:cNvPicPr>
            <a:picLocks noChangeAspect="1"/>
          </p:cNvPicPr>
          <p:nvPr>
            <p:ph sz="half" idx="1"/>
          </p:nvPr>
        </p:nvPicPr>
        <p:blipFill>
          <a:blip r:embed="rId1"/>
          <a:stretch>
            <a:fillRect/>
          </a:stretch>
        </p:blipFill>
        <p:spPr>
          <a:xfrm>
            <a:off x="4039870" y="362585"/>
            <a:ext cx="3654425" cy="1999615"/>
          </a:xfrm>
          <a:prstGeom prst="rect">
            <a:avLst/>
          </a:prstGeom>
        </p:spPr>
      </p:pic>
      <p:sp>
        <p:nvSpPr>
          <p:cNvPr id="7" name="Text Box 6"/>
          <p:cNvSpPr txBox="1"/>
          <p:nvPr/>
        </p:nvSpPr>
        <p:spPr>
          <a:xfrm>
            <a:off x="8028305" y="220980"/>
            <a:ext cx="2811145" cy="521970"/>
          </a:xfrm>
          <a:prstGeom prst="rect">
            <a:avLst/>
          </a:prstGeom>
          <a:noFill/>
        </p:spPr>
        <p:txBody>
          <a:bodyPr wrap="square" rtlCol="0" anchor="t">
            <a:spAutoFit/>
          </a:bodyPr>
          <a:p>
            <a:r>
              <a:rPr lang="en-IN" altLang="en-US">
                <a:solidFill>
                  <a:schemeClr val="accent1"/>
                </a:solidFill>
                <a:effectLst>
                  <a:outerShdw blurRad="38100" dist="25400" dir="5400000" algn="ctr" rotWithShape="0">
                    <a:srgbClr val="6E747A">
                      <a:alpha val="43000"/>
                    </a:srgbClr>
                  </a:outerShdw>
                </a:effectLst>
                <a:sym typeface="+mn-ea"/>
              </a:rPr>
              <a:t> </a:t>
            </a:r>
            <a:r>
              <a:rPr lang="en-IN" altLang="en-US" sz="2800">
                <a:solidFill>
                  <a:schemeClr val="accent1"/>
                </a:solidFill>
                <a:effectLst>
                  <a:outerShdw blurRad="38100" dist="25400" dir="5400000" algn="ctr" rotWithShape="0">
                    <a:srgbClr val="6E747A">
                      <a:alpha val="43000"/>
                    </a:srgbClr>
                  </a:outerShdw>
                </a:effectLst>
                <a:sym typeface="+mn-ea"/>
              </a:rPr>
              <a:t>  </a:t>
            </a:r>
            <a:r>
              <a:rPr lang="en-IN" altLang="en-US" sz="2800">
                <a:solidFill>
                  <a:srgbClr val="131B0C"/>
                </a:solidFill>
                <a:effectLst>
                  <a:outerShdw blurRad="38100" dist="25400" dir="5400000" algn="ctr" rotWithShape="0">
                    <a:srgbClr val="6E747A">
                      <a:alpha val="43000"/>
                    </a:srgbClr>
                  </a:outerShdw>
                </a:effectLst>
                <a:sym typeface="+mn-ea"/>
              </a:rPr>
              <a:t>Post- Profilling</a:t>
            </a:r>
            <a:endParaRPr lang="en-IN" altLang="en-US" sz="2800">
              <a:solidFill>
                <a:srgbClr val="131B0C"/>
              </a:solidFill>
              <a:effectLst>
                <a:outerShdw blurRad="38100" dist="25400" dir="5400000" algn="ctr" rotWithShape="0">
                  <a:srgbClr val="6E747A">
                    <a:alpha val="43000"/>
                  </a:srgbClr>
                </a:outerShdw>
              </a:effectLst>
              <a:sym typeface="+mn-ea"/>
            </a:endParaRPr>
          </a:p>
        </p:txBody>
      </p:sp>
      <p:sp>
        <p:nvSpPr>
          <p:cNvPr id="9" name="Text Box 8"/>
          <p:cNvSpPr txBox="1"/>
          <p:nvPr/>
        </p:nvSpPr>
        <p:spPr>
          <a:xfrm>
            <a:off x="10795" y="1205230"/>
            <a:ext cx="4029075" cy="1229995"/>
          </a:xfrm>
          <a:prstGeom prst="rect">
            <a:avLst/>
          </a:prstGeom>
          <a:noFill/>
        </p:spPr>
        <p:txBody>
          <a:bodyPr wrap="square" rtlCol="0">
            <a:spAutoFit/>
          </a:bodyPr>
          <a:p>
            <a:endParaRPr lang="en-US"/>
          </a:p>
          <a:p>
            <a:r>
              <a:rPr lang="en-US" sz="1400"/>
              <a:t>In the Dataset info, Total Missing(%) = 1.6% </a:t>
            </a:r>
            <a:endParaRPr lang="en-US" sz="1400"/>
          </a:p>
          <a:p>
            <a:r>
              <a:rPr lang="en-US" sz="1400"/>
              <a:t>Number of variables = 12 </a:t>
            </a:r>
            <a:endParaRPr lang="en-US" sz="1400"/>
          </a:p>
          <a:p>
            <a:r>
              <a:rPr lang="en-US" sz="1400"/>
              <a:t>Observe the newly created variable Rating_Floor.</a:t>
            </a:r>
            <a:endParaRPr lang="en-US" sz="1400"/>
          </a:p>
        </p:txBody>
      </p:sp>
      <p:sp>
        <p:nvSpPr>
          <p:cNvPr id="10" name="Text Box 9"/>
          <p:cNvSpPr txBox="1"/>
          <p:nvPr/>
        </p:nvSpPr>
        <p:spPr>
          <a:xfrm>
            <a:off x="7776210" y="1409065"/>
            <a:ext cx="4457700" cy="953135"/>
          </a:xfrm>
          <a:prstGeom prst="rect">
            <a:avLst/>
          </a:prstGeom>
          <a:noFill/>
        </p:spPr>
        <p:txBody>
          <a:bodyPr wrap="square" rtlCol="0" anchor="t">
            <a:spAutoFit/>
          </a:bodyPr>
          <a:p>
            <a:endParaRPr lang="en-US" sz="1400"/>
          </a:p>
          <a:p>
            <a:r>
              <a:rPr lang="en-US" sz="1400"/>
              <a:t>In the Dataset info, Total Missing(%) = </a:t>
            </a:r>
            <a:r>
              <a:rPr lang="en-IN" altLang="en-US" sz="1400"/>
              <a:t>0</a:t>
            </a:r>
            <a:r>
              <a:rPr lang="en-US" sz="1400"/>
              <a:t>.</a:t>
            </a:r>
            <a:r>
              <a:rPr lang="en-IN" altLang="en-US" sz="1400"/>
              <a:t>0</a:t>
            </a:r>
            <a:r>
              <a:rPr lang="en-US" sz="1400"/>
              <a:t>% </a:t>
            </a:r>
            <a:endParaRPr lang="en-US" sz="1400"/>
          </a:p>
          <a:p>
            <a:r>
              <a:rPr lang="en-US" sz="1400"/>
              <a:t>Number of variables = 1</a:t>
            </a:r>
            <a:r>
              <a:rPr lang="en-IN" altLang="en-US" sz="1400"/>
              <a:t>3</a:t>
            </a:r>
            <a:r>
              <a:rPr lang="en-US" sz="1400"/>
              <a:t> </a:t>
            </a:r>
            <a:endParaRPr lang="en-US" sz="1400"/>
          </a:p>
          <a:p>
            <a:r>
              <a:rPr lang="en-US" sz="1400"/>
              <a:t>Observe the newly created variable Rating_Floor</a:t>
            </a:r>
            <a:r>
              <a:rPr lang="en-US" sz="1400"/>
              <a:t>.</a:t>
            </a:r>
            <a:endParaRPr lang="en-US" sz="1400"/>
          </a:p>
        </p:txBody>
      </p:sp>
      <p:pic>
        <p:nvPicPr>
          <p:cNvPr id="13" name="Content Placeholder 12"/>
          <p:cNvPicPr>
            <a:picLocks noChangeAspect="1"/>
          </p:cNvPicPr>
          <p:nvPr>
            <p:ph sz="half" idx="2"/>
          </p:nvPr>
        </p:nvPicPr>
        <p:blipFill>
          <a:blip r:embed="rId2"/>
          <a:stretch>
            <a:fillRect/>
          </a:stretch>
        </p:blipFill>
        <p:spPr>
          <a:xfrm>
            <a:off x="10795" y="2850515"/>
            <a:ext cx="3718560" cy="3982085"/>
          </a:xfrm>
          <a:prstGeom prst="rect">
            <a:avLst/>
          </a:prstGeom>
        </p:spPr>
      </p:pic>
      <p:pic>
        <p:nvPicPr>
          <p:cNvPr id="14" name="Picture 13"/>
          <p:cNvPicPr>
            <a:picLocks noChangeAspect="1"/>
          </p:cNvPicPr>
          <p:nvPr/>
        </p:nvPicPr>
        <p:blipFill>
          <a:blip r:embed="rId3"/>
          <a:stretch>
            <a:fillRect/>
          </a:stretch>
        </p:blipFill>
        <p:spPr>
          <a:xfrm>
            <a:off x="8028940" y="2710180"/>
            <a:ext cx="4204970" cy="41224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r>
              <a:rPr lang="en-US" sz="2400"/>
              <a:t>Which year has highest number of movies released that made it to top 1000?</a:t>
            </a:r>
            <a:endParaRPr lang="en-US" sz="2400"/>
          </a:p>
        </p:txBody>
      </p:sp>
      <p:pic>
        <p:nvPicPr>
          <p:cNvPr id="4" name="Content Placeholder 3"/>
          <p:cNvPicPr>
            <a:picLocks noChangeAspect="1"/>
          </p:cNvPicPr>
          <p:nvPr>
            <p:ph idx="1"/>
          </p:nvPr>
        </p:nvPicPr>
        <p:blipFill>
          <a:blip r:embed="rId1"/>
          <a:stretch>
            <a:fillRect/>
          </a:stretch>
        </p:blipFill>
        <p:spPr>
          <a:xfrm>
            <a:off x="1610360" y="1233805"/>
            <a:ext cx="8178800" cy="3950970"/>
          </a:xfrm>
          <a:prstGeom prst="rect">
            <a:avLst/>
          </a:prstGeom>
        </p:spPr>
      </p:pic>
      <p:sp>
        <p:nvSpPr>
          <p:cNvPr id="6" name="Text Box 5"/>
          <p:cNvSpPr txBox="1"/>
          <p:nvPr/>
        </p:nvSpPr>
        <p:spPr>
          <a:xfrm>
            <a:off x="1950720" y="5786120"/>
            <a:ext cx="7974965" cy="337185"/>
          </a:xfrm>
          <a:prstGeom prst="rect">
            <a:avLst/>
          </a:prstGeom>
          <a:noFill/>
        </p:spPr>
        <p:txBody>
          <a:bodyPr wrap="square" rtlCol="0">
            <a:spAutoFit/>
          </a:bodyPr>
          <a:p>
            <a:pPr algn="ctr"/>
            <a:r>
              <a:rPr lang="en-US" sz="1600"/>
              <a:t>Most of the movie,which made it Top 1000, were released in 2016.</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120" y="190500"/>
            <a:ext cx="12110085" cy="846455"/>
          </a:xfrm>
        </p:spPr>
        <p:txBody>
          <a:bodyPr/>
          <a:p>
            <a:pPr algn="ctr"/>
            <a:r>
              <a:rPr lang="en-US" sz="2400"/>
              <a:t>How has been the trend of revenues generated from movies over the past decade?</a:t>
            </a:r>
            <a:endParaRPr lang="en-US" sz="2400"/>
          </a:p>
        </p:txBody>
      </p:sp>
      <p:sp>
        <p:nvSpPr>
          <p:cNvPr id="6" name="Text Box 5"/>
          <p:cNvSpPr txBox="1"/>
          <p:nvPr/>
        </p:nvSpPr>
        <p:spPr>
          <a:xfrm>
            <a:off x="1950720" y="5786120"/>
            <a:ext cx="7974965" cy="583565"/>
          </a:xfrm>
          <a:prstGeom prst="rect">
            <a:avLst/>
          </a:prstGeom>
          <a:noFill/>
        </p:spPr>
        <p:txBody>
          <a:bodyPr wrap="square" rtlCol="0">
            <a:spAutoFit/>
          </a:bodyPr>
          <a:p>
            <a:pPr algn="ctr"/>
            <a:r>
              <a:rPr lang="en-IN" altLang="en-US" sz="1600"/>
              <a:t>Overall movie revenue have been improved over the years, which coorelates with increasing number of movies getting released every year.</a:t>
            </a:r>
            <a:endParaRPr lang="en-IN" altLang="en-US" sz="1600"/>
          </a:p>
        </p:txBody>
      </p:sp>
      <p:pic>
        <p:nvPicPr>
          <p:cNvPr id="5" name="Content Placeholder 4"/>
          <p:cNvPicPr>
            <a:picLocks noChangeAspect="1"/>
          </p:cNvPicPr>
          <p:nvPr>
            <p:ph idx="1"/>
          </p:nvPr>
        </p:nvPicPr>
        <p:blipFill>
          <a:blip r:embed="rId1"/>
          <a:stretch>
            <a:fillRect/>
          </a:stretch>
        </p:blipFill>
        <p:spPr>
          <a:xfrm>
            <a:off x="1988820" y="1223645"/>
            <a:ext cx="8275320" cy="3923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Visulaizing, average revenue generated by movies releasesd in past 10 years</a:t>
            </a:r>
            <a:endParaRPr lang="en-US" sz="2400"/>
          </a:p>
        </p:txBody>
      </p:sp>
      <p:pic>
        <p:nvPicPr>
          <p:cNvPr id="4" name="Content Placeholder 3"/>
          <p:cNvPicPr>
            <a:picLocks noChangeAspect="1"/>
          </p:cNvPicPr>
          <p:nvPr>
            <p:ph sz="half" idx="1"/>
          </p:nvPr>
        </p:nvPicPr>
        <p:blipFill>
          <a:blip r:embed="rId1"/>
          <a:stretch>
            <a:fillRect/>
          </a:stretch>
        </p:blipFill>
        <p:spPr>
          <a:xfrm>
            <a:off x="609600" y="2350135"/>
            <a:ext cx="5384800" cy="2600960"/>
          </a:xfrm>
          <a:prstGeom prst="rect">
            <a:avLst/>
          </a:prstGeom>
        </p:spPr>
      </p:pic>
      <p:sp>
        <p:nvSpPr>
          <p:cNvPr id="6" name="Text Box 5"/>
          <p:cNvSpPr txBox="1"/>
          <p:nvPr/>
        </p:nvSpPr>
        <p:spPr>
          <a:xfrm>
            <a:off x="609600" y="5786120"/>
            <a:ext cx="10972800" cy="583565"/>
          </a:xfrm>
          <a:prstGeom prst="rect">
            <a:avLst/>
          </a:prstGeom>
          <a:noFill/>
        </p:spPr>
        <p:txBody>
          <a:bodyPr wrap="square" rtlCol="0">
            <a:spAutoFit/>
          </a:bodyPr>
          <a:p>
            <a:pPr algn="ctr"/>
            <a:r>
              <a:rPr lang="en-US" sz="1600"/>
              <a:t>Total revenue generated coorelates with total movies released, which reached Top 1000, in particular year. But annual average revenue of movies has reduced over the period , from 85 Million in 2006 to 43 MIllion in 2016.</a:t>
            </a:r>
            <a:endParaRPr lang="en-US" sz="1600"/>
          </a:p>
        </p:txBody>
      </p:sp>
      <p:pic>
        <p:nvPicPr>
          <p:cNvPr id="3" name="Content Placeholder 2"/>
          <p:cNvPicPr>
            <a:picLocks noChangeAspect="1"/>
          </p:cNvPicPr>
          <p:nvPr>
            <p:ph sz="half" idx="2"/>
          </p:nvPr>
        </p:nvPicPr>
        <p:blipFill>
          <a:blip r:embed="rId2"/>
          <a:stretch>
            <a:fillRect/>
          </a:stretch>
        </p:blipFill>
        <p:spPr>
          <a:xfrm>
            <a:off x="6197600" y="2410460"/>
            <a:ext cx="5384800" cy="2480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pPr algn="ctr"/>
            <a:r>
              <a:rPr lang="en-US" sz="2400"/>
              <a:t>How has been the trend of voters, who actually voted, over the period?</a:t>
            </a:r>
            <a:endParaRPr lang="en-US" sz="2400"/>
          </a:p>
        </p:txBody>
      </p:sp>
      <p:sp>
        <p:nvSpPr>
          <p:cNvPr id="6" name="Text Box 5"/>
          <p:cNvSpPr txBox="1"/>
          <p:nvPr/>
        </p:nvSpPr>
        <p:spPr>
          <a:xfrm>
            <a:off x="1397000" y="5786120"/>
            <a:ext cx="9081770" cy="583565"/>
          </a:xfrm>
          <a:prstGeom prst="rect">
            <a:avLst/>
          </a:prstGeom>
          <a:noFill/>
        </p:spPr>
        <p:txBody>
          <a:bodyPr wrap="square" rtlCol="0">
            <a:spAutoFit/>
          </a:bodyPr>
          <a:p>
            <a:pPr algn="ctr"/>
            <a:r>
              <a:rPr lang="en-US" sz="1600"/>
              <a:t>From above graph it is clear that , due to less footfall in theaters, mean revenue has reduced over the period</a:t>
            </a:r>
            <a:endParaRPr lang="en-US" sz="1600"/>
          </a:p>
        </p:txBody>
      </p:sp>
      <p:pic>
        <p:nvPicPr>
          <p:cNvPr id="3" name="Picture 2"/>
          <p:cNvPicPr>
            <a:picLocks noChangeAspect="1"/>
          </p:cNvPicPr>
          <p:nvPr/>
        </p:nvPicPr>
        <p:blipFill>
          <a:blip r:embed="rId1"/>
          <a:stretch>
            <a:fillRect/>
          </a:stretch>
        </p:blipFill>
        <p:spPr>
          <a:xfrm>
            <a:off x="1397000" y="1441450"/>
            <a:ext cx="9082405" cy="3497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pPr algn="ctr"/>
            <a:r>
              <a:rPr lang="en-IN" altLang="en-US" sz="2400"/>
              <a:t>H</a:t>
            </a:r>
            <a:r>
              <a:rPr lang="en-US" sz="2400"/>
              <a:t>ow has been the response of Critics </a:t>
            </a:r>
            <a:r>
              <a:rPr lang="en-IN" altLang="en-US" sz="2400"/>
              <a:t>on movies released </a:t>
            </a:r>
            <a:r>
              <a:rPr lang="en-US" sz="2400"/>
              <a:t>over the period?</a:t>
            </a:r>
            <a:endParaRPr lang="en-US" sz="2400"/>
          </a:p>
        </p:txBody>
      </p:sp>
      <p:sp>
        <p:nvSpPr>
          <p:cNvPr id="6" name="Text Box 5"/>
          <p:cNvSpPr txBox="1"/>
          <p:nvPr/>
        </p:nvSpPr>
        <p:spPr>
          <a:xfrm>
            <a:off x="1088390" y="4851400"/>
            <a:ext cx="9739630" cy="1814830"/>
          </a:xfrm>
          <a:prstGeom prst="rect">
            <a:avLst/>
          </a:prstGeom>
          <a:noFill/>
        </p:spPr>
        <p:txBody>
          <a:bodyPr wrap="square" rtlCol="0">
            <a:spAutoFit/>
          </a:bodyPr>
          <a:p>
            <a:pPr algn="l"/>
            <a:r>
              <a:rPr lang="en-US" sz="1600"/>
              <a:t>Though there has been some negative response from critics side , but score are not damaging enough for the voters/public to stop going to theaters.</a:t>
            </a:r>
            <a:endParaRPr lang="en-US" sz="1600"/>
          </a:p>
          <a:p>
            <a:pPr algn="l"/>
            <a:endParaRPr lang="en-US" sz="1600"/>
          </a:p>
          <a:p>
            <a:pPr algn="l"/>
            <a:r>
              <a:rPr lang="en-US" sz="1600"/>
              <a:t>Some intresting observation:</a:t>
            </a:r>
            <a:endParaRPr lang="en-US" sz="1600"/>
          </a:p>
          <a:p>
            <a:pPr algn="l"/>
            <a:r>
              <a:rPr lang="en-IN" altLang="en-US" sz="1600"/>
              <a:t>	</a:t>
            </a:r>
            <a:r>
              <a:rPr lang="en-US" sz="1600"/>
              <a:t> From 2006 To 2008   : Crtics didn't play an influencial role in swaying movie goers.</a:t>
            </a:r>
            <a:endParaRPr lang="en-US" sz="1600"/>
          </a:p>
          <a:p>
            <a:pPr algn="l"/>
            <a:r>
              <a:rPr lang="en-IN" altLang="en-US" sz="1600"/>
              <a:t>	</a:t>
            </a:r>
            <a:r>
              <a:rPr lang="en-US" sz="1600"/>
              <a:t> From 2008 Onwards : Movie goers seems to follow critics and their reviews,as a second </a:t>
            </a:r>
            <a:r>
              <a:rPr lang="en-IN" altLang="en-US" sz="1600"/>
              <a:t>				    </a:t>
            </a:r>
            <a:r>
              <a:rPr lang="en-US" sz="1600"/>
              <a:t>opinion before selecting a movie. .  </a:t>
            </a:r>
            <a:endParaRPr lang="en-US" sz="1600"/>
          </a:p>
        </p:txBody>
      </p:sp>
      <p:pic>
        <p:nvPicPr>
          <p:cNvPr id="5" name="Content Placeholder 4"/>
          <p:cNvPicPr>
            <a:picLocks noChangeAspect="1"/>
          </p:cNvPicPr>
          <p:nvPr>
            <p:ph idx="1"/>
          </p:nvPr>
        </p:nvPicPr>
        <p:blipFill>
          <a:blip r:embed="rId1"/>
          <a:stretch>
            <a:fillRect/>
          </a:stretch>
        </p:blipFill>
        <p:spPr>
          <a:xfrm>
            <a:off x="1657985" y="1186180"/>
            <a:ext cx="8876030" cy="3418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6455"/>
          </a:xfrm>
        </p:spPr>
        <p:txBody>
          <a:bodyPr/>
          <a:p>
            <a:pPr algn="ctr"/>
            <a:r>
              <a:rPr lang="en-US" sz="2400"/>
              <a:t>How people who actually watched the movie reacted to the movies</a:t>
            </a:r>
            <a:r>
              <a:rPr lang="en-IN" altLang="en-US" sz="2400"/>
              <a:t>?</a:t>
            </a:r>
            <a:endParaRPr lang="en-IN" altLang="en-US" sz="2400"/>
          </a:p>
        </p:txBody>
      </p:sp>
      <p:sp>
        <p:nvSpPr>
          <p:cNvPr id="6" name="Text Box 5"/>
          <p:cNvSpPr txBox="1"/>
          <p:nvPr/>
        </p:nvSpPr>
        <p:spPr>
          <a:xfrm>
            <a:off x="871855" y="5786120"/>
            <a:ext cx="10133965" cy="583565"/>
          </a:xfrm>
          <a:prstGeom prst="rect">
            <a:avLst/>
          </a:prstGeom>
          <a:noFill/>
        </p:spPr>
        <p:txBody>
          <a:bodyPr wrap="square" rtlCol="0">
            <a:spAutoFit/>
          </a:bodyPr>
          <a:p>
            <a:pPr algn="ctr"/>
            <a:r>
              <a:rPr lang="en-US" sz="1600"/>
              <a:t>There has been substantial depreciation in mean of rating provided by the voters , specifically from 2012 to 2016.</a:t>
            </a:r>
            <a:endParaRPr lang="en-US" sz="1600"/>
          </a:p>
        </p:txBody>
      </p:sp>
      <p:pic>
        <p:nvPicPr>
          <p:cNvPr id="5" name="Content Placeholder 4"/>
          <p:cNvPicPr>
            <a:picLocks noChangeAspect="1"/>
          </p:cNvPicPr>
          <p:nvPr>
            <p:ph idx="1"/>
          </p:nvPr>
        </p:nvPicPr>
        <p:blipFill>
          <a:blip r:embed="rId1"/>
          <a:stretch>
            <a:fillRect/>
          </a:stretch>
        </p:blipFill>
        <p:spPr>
          <a:xfrm>
            <a:off x="871220" y="1392555"/>
            <a:ext cx="10133965" cy="3774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H</a:t>
            </a:r>
            <a:r>
              <a:rPr lang="en-US" sz="2400"/>
              <a:t>ow alligned their reviews were with the critics' ones ?</a:t>
            </a:r>
            <a:endParaRPr lang="en-US" sz="2400"/>
          </a:p>
        </p:txBody>
      </p:sp>
      <p:sp>
        <p:nvSpPr>
          <p:cNvPr id="6" name="Text Box 5"/>
          <p:cNvSpPr txBox="1"/>
          <p:nvPr/>
        </p:nvSpPr>
        <p:spPr>
          <a:xfrm>
            <a:off x="1076960" y="5786120"/>
            <a:ext cx="9122410" cy="337185"/>
          </a:xfrm>
          <a:prstGeom prst="rect">
            <a:avLst/>
          </a:prstGeom>
          <a:noFill/>
        </p:spPr>
        <p:txBody>
          <a:bodyPr wrap="square" rtlCol="0">
            <a:spAutoFit/>
          </a:bodyPr>
          <a:p>
            <a:pPr algn="ctr"/>
            <a:r>
              <a:rPr lang="en-US" sz="1600"/>
              <a:t>From the above trend it is clear that, people are quite alligned with critics' opinion on whole.</a:t>
            </a:r>
            <a:endParaRPr lang="en-US" sz="1600"/>
          </a:p>
        </p:txBody>
      </p:sp>
      <p:pic>
        <p:nvPicPr>
          <p:cNvPr id="3" name="Content Placeholder 2"/>
          <p:cNvPicPr>
            <a:picLocks noChangeAspect="1"/>
          </p:cNvPicPr>
          <p:nvPr>
            <p:ph sz="half" idx="2"/>
          </p:nvPr>
        </p:nvPicPr>
        <p:blipFill>
          <a:blip r:embed="rId1"/>
          <a:stretch>
            <a:fillRect/>
          </a:stretch>
        </p:blipFill>
        <p:spPr>
          <a:xfrm>
            <a:off x="4960620" y="924560"/>
            <a:ext cx="6621780" cy="4710430"/>
          </a:xfrm>
          <a:prstGeom prst="rect">
            <a:avLst/>
          </a:prstGeom>
        </p:spPr>
      </p:pic>
      <p:pic>
        <p:nvPicPr>
          <p:cNvPr id="7" name="Content Placeholder 6"/>
          <p:cNvPicPr>
            <a:picLocks noChangeAspect="1"/>
          </p:cNvPicPr>
          <p:nvPr>
            <p:ph sz="half" idx="1"/>
          </p:nvPr>
        </p:nvPicPr>
        <p:blipFill>
          <a:blip r:embed="rId2"/>
          <a:stretch>
            <a:fillRect/>
          </a:stretch>
        </p:blipFill>
        <p:spPr>
          <a:xfrm>
            <a:off x="172720" y="1818005"/>
            <a:ext cx="4462780" cy="292354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5799</Words>
  <Application>WPS Presentation</Application>
  <PresentationFormat>Widescreen</PresentationFormat>
  <Paragraphs>100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vt:lpstr>
      <vt:lpstr>Yu Gothic Light</vt:lpstr>
      <vt:lpstr>Microsoft YaHei</vt:lpstr>
      <vt:lpstr>Arial Unicode MS</vt:lpstr>
      <vt:lpstr>Blue Waves</vt:lpstr>
      <vt:lpstr>PowerPoint 演示文稿</vt:lpstr>
      <vt:lpstr>PowerPoint 演示文稿</vt:lpstr>
      <vt:lpstr>PowerPoint 演示文稿</vt:lpstr>
      <vt:lpstr>Which year has highest number of movies released that made it to top 1000?</vt:lpstr>
      <vt:lpstr>Which year has highest number of movies released that made it to top 1000?</vt:lpstr>
      <vt:lpstr>Which year has highest number of movies released that made it to top 1000?</vt:lpstr>
      <vt:lpstr>Which year has highest number of movies released that made it to top 1000?</vt:lpstr>
      <vt:lpstr>Which year has highest number of movies released that made it to top 1000?</vt:lpstr>
      <vt:lpstr>Which year has highest number of movies released that made it to top 1000?</vt:lpstr>
      <vt:lpstr>Which year has highest number of movies released that made it to top 1000?</vt:lpstr>
      <vt:lpstr>How has been trend of people, towards differently rated movies over the years ?</vt:lpstr>
      <vt:lpstr>How has been trend of people, towards differently rated movies over the years ?</vt:lpstr>
      <vt:lpstr>How has been trend of people, towards differently rated movies over the years ?</vt:lpstr>
      <vt:lpstr>How has been trend of people, towards differently rated movies over the years ?</vt:lpstr>
      <vt:lpstr>How has been trend of people, towards differently rated movies over the years ?</vt:lpstr>
      <vt:lpstr>How has been trend of people, towards differently rated movies over the years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ashut</dc:creator>
  <cp:lastModifiedBy>ashut</cp:lastModifiedBy>
  <cp:revision>23</cp:revision>
  <dcterms:created xsi:type="dcterms:W3CDTF">2019-05-04T22:09:00Z</dcterms:created>
  <dcterms:modified xsi:type="dcterms:W3CDTF">2019-05-05T09:46:45Z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