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 id="279" r:id="rId14"/>
    <p:sldId id="278" r:id="rId15"/>
    <p:sldId id="267" r:id="rId16"/>
    <p:sldId id="268" r:id="rId17"/>
    <p:sldId id="269" r:id="rId18"/>
    <p:sldId id="270" r:id="rId19"/>
    <p:sldId id="271" r:id="rId20"/>
    <p:sldId id="272" r:id="rId21"/>
    <p:sldId id="273" r:id="rId22"/>
    <p:sldId id="274"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Lato" panose="020F05020202040302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uska\Downloads\Sales+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uska\Downloads\Sales+Data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uska\Downloads\Sales+Data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uska\Downloads\Sales+Data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uska\Downloads\Sales+Datase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[Sales+Dataset.xlsx]City!PivotTable1</c:name>
    <c:fmtId val="4"/>
  </c:pivotSource>
  <c:chart>
    <c:title>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diamond"/>
          <c:size val="6"/>
          <c:spPr>
            <a:solidFill>
              <a:schemeClr val="accent2"/>
            </a:solidFill>
            <a:ln w="9525">
              <a:solidFill>
                <a:schemeClr val="accent2"/>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City!$B$3</c:f>
              <c:strCache>
                <c:ptCount val="1"/>
                <c:pt idx="0">
                  <c:v>Total</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City!$A$4:$A$11</c:f>
              <c:strCache>
                <c:ptCount val="7"/>
                <c:pt idx="0">
                  <c:v>Bengaluru</c:v>
                </c:pt>
                <c:pt idx="1">
                  <c:v>Chennai</c:v>
                </c:pt>
                <c:pt idx="2">
                  <c:v>Delhi</c:v>
                </c:pt>
                <c:pt idx="3">
                  <c:v>Hyderabad</c:v>
                </c:pt>
                <c:pt idx="4">
                  <c:v>Kolkata</c:v>
                </c:pt>
                <c:pt idx="5">
                  <c:v>Mumbai</c:v>
                </c:pt>
                <c:pt idx="6">
                  <c:v>Pune</c:v>
                </c:pt>
              </c:strCache>
            </c:strRef>
          </c:cat>
          <c:val>
            <c:numRef>
              <c:f>City!$B$4:$B$11</c:f>
              <c:numCache>
                <c:formatCode>General</c:formatCode>
                <c:ptCount val="7"/>
                <c:pt idx="0">
                  <c:v>9552</c:v>
                </c:pt>
                <c:pt idx="1">
                  <c:v>7568</c:v>
                </c:pt>
                <c:pt idx="2">
                  <c:v>15142</c:v>
                </c:pt>
                <c:pt idx="3">
                  <c:v>9232</c:v>
                </c:pt>
                <c:pt idx="4">
                  <c:v>7358</c:v>
                </c:pt>
                <c:pt idx="5">
                  <c:v>21020</c:v>
                </c:pt>
                <c:pt idx="6">
                  <c:v>8153</c:v>
                </c:pt>
              </c:numCache>
            </c:numRef>
          </c:val>
          <c:extLst>
            <c:ext xmlns:c16="http://schemas.microsoft.com/office/drawing/2014/chart" uri="{C3380CC4-5D6E-409C-BE32-E72D297353CC}">
              <c16:uniqueId val="{00000000-DE16-495A-BBD8-8FE58A02E5F8}"/>
            </c:ext>
          </c:extLst>
        </c:ser>
        <c:dLbls>
          <c:dLblPos val="outEnd"/>
          <c:showLegendKey val="0"/>
          <c:showVal val="1"/>
          <c:showCatName val="0"/>
          <c:showSerName val="0"/>
          <c:showPercent val="0"/>
          <c:showBubbleSize val="0"/>
        </c:dLbls>
        <c:gapWidth val="444"/>
        <c:overlap val="-90"/>
        <c:axId val="1045667216"/>
        <c:axId val="841880016"/>
      </c:barChart>
      <c:catAx>
        <c:axId val="10456672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841880016"/>
        <c:crosses val="autoZero"/>
        <c:auto val="1"/>
        <c:lblAlgn val="ctr"/>
        <c:lblOffset val="100"/>
        <c:noMultiLvlLbl val="0"/>
      </c:catAx>
      <c:valAx>
        <c:axId val="841880016"/>
        <c:scaling>
          <c:orientation val="minMax"/>
        </c:scaling>
        <c:delete val="1"/>
        <c:axPos val="l"/>
        <c:numFmt formatCode="General" sourceLinked="1"/>
        <c:majorTickMark val="none"/>
        <c:minorTickMark val="none"/>
        <c:tickLblPos val="nextTo"/>
        <c:crossAx val="1045667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[Sales+Dataset.xlsx]Count of Technology Primary!PivotTable9</c:name>
    <c:fmtId val="9"/>
  </c:pivotSource>
  <c:chart>
    <c:autoTitleDeleted val="0"/>
    <c:pivotFmts>
      <c:pivotFmt>
        <c:idx val="0"/>
        <c:spPr>
          <a:solidFill>
            <a:schemeClr val="accent1"/>
          </a:solidFill>
          <a:ln>
            <a:noFill/>
          </a:ln>
          <a:effectLst/>
        </c:spPr>
        <c:marker>
          <c:spPr>
            <a:solidFill>
              <a:schemeClr val="accent1"/>
            </a:solidFill>
            <a:ln w="9525">
              <a:solidFill>
                <a:schemeClr val="accent1"/>
              </a:solidFill>
              <a:round/>
            </a:ln>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pPr>
            <a:solidFill>
              <a:schemeClr val="accent1"/>
            </a:solidFill>
            <a:ln w="9525">
              <a:solidFill>
                <a:schemeClr val="accent1"/>
              </a:solidFill>
              <a:round/>
            </a:ln>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pPr>
            <a:solidFill>
              <a:schemeClr val="accent1"/>
            </a:solidFill>
            <a:ln w="9525">
              <a:solidFill>
                <a:schemeClr val="accent1"/>
              </a:solidFill>
              <a:round/>
            </a:ln>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'Count of Technology Primary'!$B$3:$B$4</c:f>
              <c:strCache>
                <c:ptCount val="1"/>
                <c:pt idx="0">
                  <c:v>Analytics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'Count of Technology Primary'!$A$5:$A$12</c:f>
              <c:strCache>
                <c:ptCount val="7"/>
                <c:pt idx="0">
                  <c:v>Bengaluru</c:v>
                </c:pt>
                <c:pt idx="1">
                  <c:v>Chennai</c:v>
                </c:pt>
                <c:pt idx="2">
                  <c:v>Delhi</c:v>
                </c:pt>
                <c:pt idx="3">
                  <c:v>Hyderabad</c:v>
                </c:pt>
                <c:pt idx="4">
                  <c:v>Kolkata</c:v>
                </c:pt>
                <c:pt idx="5">
                  <c:v>Mumbai</c:v>
                </c:pt>
                <c:pt idx="6">
                  <c:v>Pune</c:v>
                </c:pt>
              </c:strCache>
            </c:strRef>
          </c:cat>
          <c:val>
            <c:numRef>
              <c:f>'Count of Technology Primary'!$B$5:$B$12</c:f>
              <c:numCache>
                <c:formatCode>General</c:formatCode>
                <c:ptCount val="7"/>
                <c:pt idx="0">
                  <c:v>30</c:v>
                </c:pt>
                <c:pt idx="1">
                  <c:v>16</c:v>
                </c:pt>
                <c:pt idx="2">
                  <c:v>54</c:v>
                </c:pt>
                <c:pt idx="3">
                  <c:v>24</c:v>
                </c:pt>
                <c:pt idx="4">
                  <c:v>16</c:v>
                </c:pt>
                <c:pt idx="5">
                  <c:v>112</c:v>
                </c:pt>
                <c:pt idx="6">
                  <c:v>29</c:v>
                </c:pt>
              </c:numCache>
            </c:numRef>
          </c:val>
          <c:extLst>
            <c:ext xmlns:c16="http://schemas.microsoft.com/office/drawing/2014/chart" uri="{C3380CC4-5D6E-409C-BE32-E72D297353CC}">
              <c16:uniqueId val="{00000000-295A-4AD2-8861-DD03F2E5AEC7}"/>
            </c:ext>
          </c:extLst>
        </c:ser>
        <c:ser>
          <c:idx val="1"/>
          <c:order val="1"/>
          <c:tx>
            <c:strRef>
              <c:f>'Count of Technology Primary'!$C$3:$C$4</c:f>
              <c:strCache>
                <c:ptCount val="1"/>
                <c:pt idx="0">
                  <c:v>ERP Implementation</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'Count of Technology Primary'!$A$5:$A$12</c:f>
              <c:strCache>
                <c:ptCount val="7"/>
                <c:pt idx="0">
                  <c:v>Bengaluru</c:v>
                </c:pt>
                <c:pt idx="1">
                  <c:v>Chennai</c:v>
                </c:pt>
                <c:pt idx="2">
                  <c:v>Delhi</c:v>
                </c:pt>
                <c:pt idx="3">
                  <c:v>Hyderabad</c:v>
                </c:pt>
                <c:pt idx="4">
                  <c:v>Kolkata</c:v>
                </c:pt>
                <c:pt idx="5">
                  <c:v>Mumbai</c:v>
                </c:pt>
                <c:pt idx="6">
                  <c:v>Pune</c:v>
                </c:pt>
              </c:strCache>
            </c:strRef>
          </c:cat>
          <c:val>
            <c:numRef>
              <c:f>'Count of Technology Primary'!$C$5:$C$12</c:f>
              <c:numCache>
                <c:formatCode>General</c:formatCode>
                <c:ptCount val="7"/>
                <c:pt idx="0">
                  <c:v>6165</c:v>
                </c:pt>
                <c:pt idx="1">
                  <c:v>5284</c:v>
                </c:pt>
                <c:pt idx="2">
                  <c:v>9761</c:v>
                </c:pt>
                <c:pt idx="3">
                  <c:v>5586</c:v>
                </c:pt>
                <c:pt idx="4">
                  <c:v>4347</c:v>
                </c:pt>
                <c:pt idx="5">
                  <c:v>13434</c:v>
                </c:pt>
                <c:pt idx="6">
                  <c:v>5233</c:v>
                </c:pt>
              </c:numCache>
            </c:numRef>
          </c:val>
          <c:extLst>
            <c:ext xmlns:c16="http://schemas.microsoft.com/office/drawing/2014/chart" uri="{C3380CC4-5D6E-409C-BE32-E72D297353CC}">
              <c16:uniqueId val="{00000001-295A-4AD2-8861-DD03F2E5AEC7}"/>
            </c:ext>
          </c:extLst>
        </c:ser>
        <c:ser>
          <c:idx val="2"/>
          <c:order val="2"/>
          <c:tx>
            <c:strRef>
              <c:f>'Count of Technology Primary'!$D$3:$D$4</c:f>
              <c:strCache>
                <c:ptCount val="1"/>
                <c:pt idx="0">
                  <c:v>Legacy Modernization</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'Count of Technology Primary'!$A$5:$A$12</c:f>
              <c:strCache>
                <c:ptCount val="7"/>
                <c:pt idx="0">
                  <c:v>Bengaluru</c:v>
                </c:pt>
                <c:pt idx="1">
                  <c:v>Chennai</c:v>
                </c:pt>
                <c:pt idx="2">
                  <c:v>Delhi</c:v>
                </c:pt>
                <c:pt idx="3">
                  <c:v>Hyderabad</c:v>
                </c:pt>
                <c:pt idx="4">
                  <c:v>Kolkata</c:v>
                </c:pt>
                <c:pt idx="5">
                  <c:v>Mumbai</c:v>
                </c:pt>
                <c:pt idx="6">
                  <c:v>Pune</c:v>
                </c:pt>
              </c:strCache>
            </c:strRef>
          </c:cat>
          <c:val>
            <c:numRef>
              <c:f>'Count of Technology Primary'!$D$5:$D$12</c:f>
              <c:numCache>
                <c:formatCode>General</c:formatCode>
                <c:ptCount val="7"/>
                <c:pt idx="0">
                  <c:v>46</c:v>
                </c:pt>
                <c:pt idx="1">
                  <c:v>65</c:v>
                </c:pt>
                <c:pt idx="2">
                  <c:v>77</c:v>
                </c:pt>
                <c:pt idx="3">
                  <c:v>67</c:v>
                </c:pt>
                <c:pt idx="4">
                  <c:v>49</c:v>
                </c:pt>
                <c:pt idx="5">
                  <c:v>256</c:v>
                </c:pt>
                <c:pt idx="6">
                  <c:v>49</c:v>
                </c:pt>
              </c:numCache>
            </c:numRef>
          </c:val>
          <c:extLst>
            <c:ext xmlns:c16="http://schemas.microsoft.com/office/drawing/2014/chart" uri="{C3380CC4-5D6E-409C-BE32-E72D297353CC}">
              <c16:uniqueId val="{00000002-295A-4AD2-8861-DD03F2E5AEC7}"/>
            </c:ext>
          </c:extLst>
        </c:ser>
        <c:ser>
          <c:idx val="3"/>
          <c:order val="3"/>
          <c:tx>
            <c:strRef>
              <c:f>'Count of Technology Primary'!$E$3:$E$4</c:f>
              <c:strCache>
                <c:ptCount val="1"/>
                <c:pt idx="0">
                  <c:v>Technical Business Solutions</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'Count of Technology Primary'!$A$5:$A$12</c:f>
              <c:strCache>
                <c:ptCount val="7"/>
                <c:pt idx="0">
                  <c:v>Bengaluru</c:v>
                </c:pt>
                <c:pt idx="1">
                  <c:v>Chennai</c:v>
                </c:pt>
                <c:pt idx="2">
                  <c:v>Delhi</c:v>
                </c:pt>
                <c:pt idx="3">
                  <c:v>Hyderabad</c:v>
                </c:pt>
                <c:pt idx="4">
                  <c:v>Kolkata</c:v>
                </c:pt>
                <c:pt idx="5">
                  <c:v>Mumbai</c:v>
                </c:pt>
                <c:pt idx="6">
                  <c:v>Pune</c:v>
                </c:pt>
              </c:strCache>
            </c:strRef>
          </c:cat>
          <c:val>
            <c:numRef>
              <c:f>'Count of Technology Primary'!$E$5:$E$12</c:f>
              <c:numCache>
                <c:formatCode>General</c:formatCode>
                <c:ptCount val="7"/>
                <c:pt idx="0">
                  <c:v>3311</c:v>
                </c:pt>
                <c:pt idx="1">
                  <c:v>2203</c:v>
                </c:pt>
                <c:pt idx="2">
                  <c:v>5250</c:v>
                </c:pt>
                <c:pt idx="3">
                  <c:v>3555</c:v>
                </c:pt>
                <c:pt idx="4">
                  <c:v>2946</c:v>
                </c:pt>
                <c:pt idx="5">
                  <c:v>7218</c:v>
                </c:pt>
                <c:pt idx="6">
                  <c:v>2842</c:v>
                </c:pt>
              </c:numCache>
            </c:numRef>
          </c:val>
          <c:extLst>
            <c:ext xmlns:c16="http://schemas.microsoft.com/office/drawing/2014/chart" uri="{C3380CC4-5D6E-409C-BE32-E72D297353CC}">
              <c16:uniqueId val="{00000003-295A-4AD2-8861-DD03F2E5AEC7}"/>
            </c:ext>
          </c:extLst>
        </c:ser>
        <c:dLbls>
          <c:dLblPos val="outEnd"/>
          <c:showLegendKey val="0"/>
          <c:showVal val="1"/>
          <c:showCatName val="0"/>
          <c:showSerName val="0"/>
          <c:showPercent val="0"/>
          <c:showBubbleSize val="0"/>
        </c:dLbls>
        <c:gapWidth val="444"/>
        <c:overlap val="-90"/>
        <c:axId val="679063775"/>
        <c:axId val="673259983"/>
      </c:barChart>
      <c:catAx>
        <c:axId val="6790637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cap="all" spc="120" normalizeH="0" baseline="0">
                <a:solidFill>
                  <a:schemeClr val="tx1">
                    <a:lumMod val="65000"/>
                    <a:lumOff val="35000"/>
                  </a:schemeClr>
                </a:solidFill>
                <a:latin typeface="+mn-lt"/>
                <a:ea typeface="+mn-ea"/>
                <a:cs typeface="+mn-cs"/>
              </a:defRPr>
            </a:pPr>
            <a:endParaRPr lang="en-US"/>
          </a:p>
        </c:txPr>
        <c:crossAx val="673259983"/>
        <c:crosses val="autoZero"/>
        <c:auto val="1"/>
        <c:lblAlgn val="ctr"/>
        <c:lblOffset val="100"/>
        <c:noMultiLvlLbl val="0"/>
      </c:catAx>
      <c:valAx>
        <c:axId val="673259983"/>
        <c:scaling>
          <c:orientation val="minMax"/>
        </c:scaling>
        <c:delete val="1"/>
        <c:axPos val="l"/>
        <c:numFmt formatCode="General" sourceLinked="1"/>
        <c:majorTickMark val="none"/>
        <c:minorTickMark val="none"/>
        <c:tickLblPos val="nextTo"/>
        <c:crossAx val="679063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[Sales+Dataset.xlsx]B2B Sales medium!PivotTable3</c:name>
    <c:fmtId val="8"/>
  </c:pivotSource>
  <c:chart>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'B2B Sales medium'!$B$3:$B$4</c:f>
              <c:strCache>
                <c:ptCount val="1"/>
                <c:pt idx="0">
                  <c:v>Enterprise Sellers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'B2B Sales medium'!$A$5:$A$12</c:f>
              <c:strCache>
                <c:ptCount val="7"/>
                <c:pt idx="0">
                  <c:v>Bengaluru</c:v>
                </c:pt>
                <c:pt idx="1">
                  <c:v>Chennai</c:v>
                </c:pt>
                <c:pt idx="2">
                  <c:v>Delhi</c:v>
                </c:pt>
                <c:pt idx="3">
                  <c:v>Hyderabad</c:v>
                </c:pt>
                <c:pt idx="4">
                  <c:v>Kolkata</c:v>
                </c:pt>
                <c:pt idx="5">
                  <c:v>Mumbai</c:v>
                </c:pt>
                <c:pt idx="6">
                  <c:v>Pune</c:v>
                </c:pt>
              </c:strCache>
            </c:strRef>
          </c:cat>
          <c:val>
            <c:numRef>
              <c:f>'B2B Sales medium'!$B$5:$B$12</c:f>
              <c:numCache>
                <c:formatCode>General</c:formatCode>
                <c:ptCount val="7"/>
                <c:pt idx="0">
                  <c:v>4526</c:v>
                </c:pt>
                <c:pt idx="1">
                  <c:v>3986</c:v>
                </c:pt>
                <c:pt idx="2">
                  <c:v>5092</c:v>
                </c:pt>
                <c:pt idx="3">
                  <c:v>4196</c:v>
                </c:pt>
                <c:pt idx="4">
                  <c:v>3402</c:v>
                </c:pt>
                <c:pt idx="5">
                  <c:v>9797</c:v>
                </c:pt>
                <c:pt idx="6">
                  <c:v>3759</c:v>
                </c:pt>
              </c:numCache>
            </c:numRef>
          </c:val>
          <c:extLst>
            <c:ext xmlns:c16="http://schemas.microsoft.com/office/drawing/2014/chart" uri="{C3380CC4-5D6E-409C-BE32-E72D297353CC}">
              <c16:uniqueId val="{00000000-6F52-4DBE-9909-90665ADF2DA8}"/>
            </c:ext>
          </c:extLst>
        </c:ser>
        <c:ser>
          <c:idx val="1"/>
          <c:order val="1"/>
          <c:tx>
            <c:strRef>
              <c:f>'B2B Sales medium'!$C$3:$C$4</c:f>
              <c:strCache>
                <c:ptCount val="1"/>
                <c:pt idx="0">
                  <c:v>Marketing</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'B2B Sales medium'!$A$5:$A$12</c:f>
              <c:strCache>
                <c:ptCount val="7"/>
                <c:pt idx="0">
                  <c:v>Bengaluru</c:v>
                </c:pt>
                <c:pt idx="1">
                  <c:v>Chennai</c:v>
                </c:pt>
                <c:pt idx="2">
                  <c:v>Delhi</c:v>
                </c:pt>
                <c:pt idx="3">
                  <c:v>Hyderabad</c:v>
                </c:pt>
                <c:pt idx="4">
                  <c:v>Kolkata</c:v>
                </c:pt>
                <c:pt idx="5">
                  <c:v>Mumbai</c:v>
                </c:pt>
                <c:pt idx="6">
                  <c:v>Pune</c:v>
                </c:pt>
              </c:strCache>
            </c:strRef>
          </c:cat>
          <c:val>
            <c:numRef>
              <c:f>'B2B Sales medium'!$C$5:$C$12</c:f>
              <c:numCache>
                <c:formatCode>General</c:formatCode>
                <c:ptCount val="7"/>
                <c:pt idx="0">
                  <c:v>4653</c:v>
                </c:pt>
                <c:pt idx="1">
                  <c:v>3341</c:v>
                </c:pt>
                <c:pt idx="2">
                  <c:v>6927</c:v>
                </c:pt>
                <c:pt idx="3">
                  <c:v>4602</c:v>
                </c:pt>
                <c:pt idx="4">
                  <c:v>3741</c:v>
                </c:pt>
                <c:pt idx="5">
                  <c:v>10090</c:v>
                </c:pt>
                <c:pt idx="6">
                  <c:v>3908</c:v>
                </c:pt>
              </c:numCache>
            </c:numRef>
          </c:val>
          <c:extLst>
            <c:ext xmlns:c16="http://schemas.microsoft.com/office/drawing/2014/chart" uri="{C3380CC4-5D6E-409C-BE32-E72D297353CC}">
              <c16:uniqueId val="{00000001-6F52-4DBE-9909-90665ADF2DA8}"/>
            </c:ext>
          </c:extLst>
        </c:ser>
        <c:ser>
          <c:idx val="2"/>
          <c:order val="2"/>
          <c:tx>
            <c:strRef>
              <c:f>'B2B Sales medium'!$D$3:$D$4</c:f>
              <c:strCache>
                <c:ptCount val="1"/>
                <c:pt idx="0">
                  <c:v>Online Leads</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'B2B Sales medium'!$A$5:$A$12</c:f>
              <c:strCache>
                <c:ptCount val="7"/>
                <c:pt idx="0">
                  <c:v>Bengaluru</c:v>
                </c:pt>
                <c:pt idx="1">
                  <c:v>Chennai</c:v>
                </c:pt>
                <c:pt idx="2">
                  <c:v>Delhi</c:v>
                </c:pt>
                <c:pt idx="3">
                  <c:v>Hyderabad</c:v>
                </c:pt>
                <c:pt idx="4">
                  <c:v>Kolkata</c:v>
                </c:pt>
                <c:pt idx="5">
                  <c:v>Mumbai</c:v>
                </c:pt>
                <c:pt idx="6">
                  <c:v>Pune</c:v>
                </c:pt>
              </c:strCache>
            </c:strRef>
          </c:cat>
          <c:val>
            <c:numRef>
              <c:f>'B2B Sales medium'!$D$5:$D$12</c:f>
              <c:numCache>
                <c:formatCode>General</c:formatCode>
                <c:ptCount val="7"/>
                <c:pt idx="0">
                  <c:v>51</c:v>
                </c:pt>
                <c:pt idx="1">
                  <c:v>6</c:v>
                </c:pt>
                <c:pt idx="2">
                  <c:v>290</c:v>
                </c:pt>
                <c:pt idx="3">
                  <c:v>122</c:v>
                </c:pt>
                <c:pt idx="4">
                  <c:v>32</c:v>
                </c:pt>
                <c:pt idx="5">
                  <c:v>102</c:v>
                </c:pt>
                <c:pt idx="6">
                  <c:v>16</c:v>
                </c:pt>
              </c:numCache>
            </c:numRef>
          </c:val>
          <c:extLst>
            <c:ext xmlns:c16="http://schemas.microsoft.com/office/drawing/2014/chart" uri="{C3380CC4-5D6E-409C-BE32-E72D297353CC}">
              <c16:uniqueId val="{00000002-6F52-4DBE-9909-90665ADF2DA8}"/>
            </c:ext>
          </c:extLst>
        </c:ser>
        <c:ser>
          <c:idx val="3"/>
          <c:order val="3"/>
          <c:tx>
            <c:strRef>
              <c:f>'B2B Sales medium'!$E$3:$E$4</c:f>
              <c:strCache>
                <c:ptCount val="1"/>
                <c:pt idx="0">
                  <c:v>Partners</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'B2B Sales medium'!$A$5:$A$12</c:f>
              <c:strCache>
                <c:ptCount val="7"/>
                <c:pt idx="0">
                  <c:v>Bengaluru</c:v>
                </c:pt>
                <c:pt idx="1">
                  <c:v>Chennai</c:v>
                </c:pt>
                <c:pt idx="2">
                  <c:v>Delhi</c:v>
                </c:pt>
                <c:pt idx="3">
                  <c:v>Hyderabad</c:v>
                </c:pt>
                <c:pt idx="4">
                  <c:v>Kolkata</c:v>
                </c:pt>
                <c:pt idx="5">
                  <c:v>Mumbai</c:v>
                </c:pt>
                <c:pt idx="6">
                  <c:v>Pune</c:v>
                </c:pt>
              </c:strCache>
            </c:strRef>
          </c:cat>
          <c:val>
            <c:numRef>
              <c:f>'B2B Sales medium'!$E$5:$E$12</c:f>
              <c:numCache>
                <c:formatCode>General</c:formatCode>
                <c:ptCount val="7"/>
                <c:pt idx="0">
                  <c:v>272</c:v>
                </c:pt>
                <c:pt idx="1">
                  <c:v>110</c:v>
                </c:pt>
                <c:pt idx="2">
                  <c:v>1758</c:v>
                </c:pt>
                <c:pt idx="3">
                  <c:v>111</c:v>
                </c:pt>
                <c:pt idx="4">
                  <c:v>93</c:v>
                </c:pt>
                <c:pt idx="5">
                  <c:v>422</c:v>
                </c:pt>
                <c:pt idx="6">
                  <c:v>90</c:v>
                </c:pt>
              </c:numCache>
            </c:numRef>
          </c:val>
          <c:extLst>
            <c:ext xmlns:c16="http://schemas.microsoft.com/office/drawing/2014/chart" uri="{C3380CC4-5D6E-409C-BE32-E72D297353CC}">
              <c16:uniqueId val="{00000003-6F52-4DBE-9909-90665ADF2DA8}"/>
            </c:ext>
          </c:extLst>
        </c:ser>
        <c:ser>
          <c:idx val="4"/>
          <c:order val="4"/>
          <c:tx>
            <c:strRef>
              <c:f>'B2B Sales medium'!$F$3:$F$4</c:f>
              <c:strCache>
                <c:ptCount val="1"/>
                <c:pt idx="0">
                  <c:v>Tele Sales</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'B2B Sales medium'!$A$5:$A$12</c:f>
              <c:strCache>
                <c:ptCount val="7"/>
                <c:pt idx="0">
                  <c:v>Bengaluru</c:v>
                </c:pt>
                <c:pt idx="1">
                  <c:v>Chennai</c:v>
                </c:pt>
                <c:pt idx="2">
                  <c:v>Delhi</c:v>
                </c:pt>
                <c:pt idx="3">
                  <c:v>Hyderabad</c:v>
                </c:pt>
                <c:pt idx="4">
                  <c:v>Kolkata</c:v>
                </c:pt>
                <c:pt idx="5">
                  <c:v>Mumbai</c:v>
                </c:pt>
                <c:pt idx="6">
                  <c:v>Pune</c:v>
                </c:pt>
              </c:strCache>
            </c:strRef>
          </c:cat>
          <c:val>
            <c:numRef>
              <c:f>'B2B Sales medium'!$F$5:$F$12</c:f>
              <c:numCache>
                <c:formatCode>General</c:formatCode>
                <c:ptCount val="7"/>
                <c:pt idx="0">
                  <c:v>50</c:v>
                </c:pt>
                <c:pt idx="1">
                  <c:v>125</c:v>
                </c:pt>
                <c:pt idx="2">
                  <c:v>1075</c:v>
                </c:pt>
                <c:pt idx="3">
                  <c:v>201</c:v>
                </c:pt>
                <c:pt idx="4">
                  <c:v>90</c:v>
                </c:pt>
                <c:pt idx="5">
                  <c:v>609</c:v>
                </c:pt>
                <c:pt idx="6">
                  <c:v>380</c:v>
                </c:pt>
              </c:numCache>
            </c:numRef>
          </c:val>
          <c:extLst>
            <c:ext xmlns:c16="http://schemas.microsoft.com/office/drawing/2014/chart" uri="{C3380CC4-5D6E-409C-BE32-E72D297353CC}">
              <c16:uniqueId val="{00000004-6F52-4DBE-9909-90665ADF2DA8}"/>
            </c:ext>
          </c:extLst>
        </c:ser>
        <c:dLbls>
          <c:dLblPos val="outEnd"/>
          <c:showLegendKey val="0"/>
          <c:showVal val="1"/>
          <c:showCatName val="0"/>
          <c:showSerName val="0"/>
          <c:showPercent val="0"/>
          <c:showBubbleSize val="0"/>
        </c:dLbls>
        <c:gapWidth val="444"/>
        <c:overlap val="-90"/>
        <c:axId val="266155023"/>
        <c:axId val="448261279"/>
      </c:barChart>
      <c:catAx>
        <c:axId val="2661550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48261279"/>
        <c:crosses val="autoZero"/>
        <c:auto val="1"/>
        <c:lblAlgn val="ctr"/>
        <c:lblOffset val="100"/>
        <c:noMultiLvlLbl val="0"/>
      </c:catAx>
      <c:valAx>
        <c:axId val="448261279"/>
        <c:scaling>
          <c:orientation val="minMax"/>
        </c:scaling>
        <c:delete val="1"/>
        <c:axPos val="l"/>
        <c:numFmt formatCode="General" sourceLinked="1"/>
        <c:majorTickMark val="none"/>
        <c:minorTickMark val="none"/>
        <c:tickLblPos val="nextTo"/>
        <c:crossAx val="2661550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[Sales+Dataset.xlsx]Sales Velocity!PivotTable2</c:name>
    <c:fmtId val="3"/>
  </c:pivotSource>
  <c:chart>
    <c:autoTitleDeleted val="0"/>
    <c:pivotFmts>
      <c:pivotFmt>
        <c:idx val="0"/>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square"/>
          <c:size val="6"/>
          <c:spPr>
            <a:solidFill>
              <a:schemeClr val="accent2"/>
            </a:solidFill>
            <a:ln w="9525">
              <a:solidFill>
                <a:schemeClr val="accent2"/>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'Sales Velocity'!$B$3:$B$4</c:f>
              <c:strCache>
                <c:ptCount val="1"/>
                <c:pt idx="0">
                  <c:v>Loss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'Sales Velocity'!$A$5:$A$12</c:f>
              <c:strCache>
                <c:ptCount val="7"/>
                <c:pt idx="0">
                  <c:v>Bengaluru</c:v>
                </c:pt>
                <c:pt idx="1">
                  <c:v>Chennai</c:v>
                </c:pt>
                <c:pt idx="2">
                  <c:v>Delhi</c:v>
                </c:pt>
                <c:pt idx="3">
                  <c:v>Hyderabad</c:v>
                </c:pt>
                <c:pt idx="4">
                  <c:v>Kolkata</c:v>
                </c:pt>
                <c:pt idx="5">
                  <c:v>Mumbai</c:v>
                </c:pt>
                <c:pt idx="6">
                  <c:v>Pune</c:v>
                </c:pt>
              </c:strCache>
            </c:strRef>
          </c:cat>
          <c:val>
            <c:numRef>
              <c:f>'Sales Velocity'!$B$5:$B$12</c:f>
              <c:numCache>
                <c:formatCode>0.00</c:formatCode>
                <c:ptCount val="7"/>
                <c:pt idx="0">
                  <c:v>43.77547472586253</c:v>
                </c:pt>
                <c:pt idx="1">
                  <c:v>43.584586783843164</c:v>
                </c:pt>
                <c:pt idx="2">
                  <c:v>45.151735339374255</c:v>
                </c:pt>
                <c:pt idx="3">
                  <c:v>44.1490777978089</c:v>
                </c:pt>
                <c:pt idx="4">
                  <c:v>43.721560504056619</c:v>
                </c:pt>
                <c:pt idx="5">
                  <c:v>45.181424109134952</c:v>
                </c:pt>
                <c:pt idx="6">
                  <c:v>38.34457211974599</c:v>
                </c:pt>
              </c:numCache>
            </c:numRef>
          </c:val>
          <c:extLst>
            <c:ext xmlns:c16="http://schemas.microsoft.com/office/drawing/2014/chart" uri="{C3380CC4-5D6E-409C-BE32-E72D297353CC}">
              <c16:uniqueId val="{00000000-1519-456D-89EF-C2CC6595C286}"/>
            </c:ext>
          </c:extLst>
        </c:ser>
        <c:ser>
          <c:idx val="1"/>
          <c:order val="1"/>
          <c:tx>
            <c:strRef>
              <c:f>'Sales Velocity'!$C$3:$C$4</c:f>
              <c:strCache>
                <c:ptCount val="1"/>
                <c:pt idx="0">
                  <c:v>Won</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'Sales Velocity'!$A$5:$A$12</c:f>
              <c:strCache>
                <c:ptCount val="7"/>
                <c:pt idx="0">
                  <c:v>Bengaluru</c:v>
                </c:pt>
                <c:pt idx="1">
                  <c:v>Chennai</c:v>
                </c:pt>
                <c:pt idx="2">
                  <c:v>Delhi</c:v>
                </c:pt>
                <c:pt idx="3">
                  <c:v>Hyderabad</c:v>
                </c:pt>
                <c:pt idx="4">
                  <c:v>Kolkata</c:v>
                </c:pt>
                <c:pt idx="5">
                  <c:v>Mumbai</c:v>
                </c:pt>
                <c:pt idx="6">
                  <c:v>Pune</c:v>
                </c:pt>
              </c:strCache>
            </c:strRef>
          </c:cat>
          <c:val>
            <c:numRef>
              <c:f>'Sales Velocity'!$C$5:$C$12</c:f>
              <c:numCache>
                <c:formatCode>0.00</c:formatCode>
                <c:ptCount val="7"/>
                <c:pt idx="0">
                  <c:v>41.995660559305691</c:v>
                </c:pt>
                <c:pt idx="1">
                  <c:v>44.266505148394913</c:v>
                </c:pt>
                <c:pt idx="2">
                  <c:v>46.562137049941931</c:v>
                </c:pt>
                <c:pt idx="3">
                  <c:v>40.917862444334489</c:v>
                </c:pt>
                <c:pt idx="4">
                  <c:v>37.863897763578272</c:v>
                </c:pt>
                <c:pt idx="5">
                  <c:v>42.81361335083443</c:v>
                </c:pt>
                <c:pt idx="6">
                  <c:v>41.110461338531515</c:v>
                </c:pt>
              </c:numCache>
            </c:numRef>
          </c:val>
          <c:extLst>
            <c:ext xmlns:c16="http://schemas.microsoft.com/office/drawing/2014/chart" uri="{C3380CC4-5D6E-409C-BE32-E72D297353CC}">
              <c16:uniqueId val="{00000001-1519-456D-89EF-C2CC6595C286}"/>
            </c:ext>
          </c:extLst>
        </c:ser>
        <c:dLbls>
          <c:dLblPos val="outEnd"/>
          <c:showLegendKey val="0"/>
          <c:showVal val="1"/>
          <c:showCatName val="0"/>
          <c:showSerName val="0"/>
          <c:showPercent val="0"/>
          <c:showBubbleSize val="0"/>
        </c:dLbls>
        <c:gapWidth val="444"/>
        <c:overlap val="-90"/>
        <c:axId val="1159362144"/>
        <c:axId val="1103085568"/>
      </c:barChart>
      <c:catAx>
        <c:axId val="11593621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103085568"/>
        <c:crosses val="autoZero"/>
        <c:auto val="1"/>
        <c:lblAlgn val="ctr"/>
        <c:lblOffset val="100"/>
        <c:noMultiLvlLbl val="0"/>
      </c:catAx>
      <c:valAx>
        <c:axId val="1103085568"/>
        <c:scaling>
          <c:orientation val="minMax"/>
        </c:scaling>
        <c:delete val="1"/>
        <c:axPos val="l"/>
        <c:numFmt formatCode="0.00" sourceLinked="1"/>
        <c:majorTickMark val="none"/>
        <c:minorTickMark val="none"/>
        <c:tickLblPos val="nextTo"/>
        <c:crossAx val="1159362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[Sales+Dataset.xlsx]Opportunity Status!PivotTable3</c:name>
    <c:fmtId val="7"/>
  </c:pivotSource>
  <c:chart>
    <c:autoTitleDeleted val="0"/>
    <c:pivotFmts>
      <c:pivotFmt>
        <c:idx val="0"/>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square"/>
          <c:size val="6"/>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'Opportunity Status'!$B$3:$B$4</c:f>
              <c:strCache>
                <c:ptCount val="1"/>
                <c:pt idx="0">
                  <c:v>Loss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'Opportunity Status'!$A$5:$A$12</c:f>
              <c:strCache>
                <c:ptCount val="7"/>
                <c:pt idx="0">
                  <c:v>Bengaluru</c:v>
                </c:pt>
                <c:pt idx="1">
                  <c:v>Chennai</c:v>
                </c:pt>
                <c:pt idx="2">
                  <c:v>Delhi</c:v>
                </c:pt>
                <c:pt idx="3">
                  <c:v>Hyderabad</c:v>
                </c:pt>
                <c:pt idx="4">
                  <c:v>Kolkata</c:v>
                </c:pt>
                <c:pt idx="5">
                  <c:v>Mumbai</c:v>
                </c:pt>
                <c:pt idx="6">
                  <c:v>Pune</c:v>
                </c:pt>
              </c:strCache>
            </c:strRef>
          </c:cat>
          <c:val>
            <c:numRef>
              <c:f>'Opportunity Status'!$B$5:$B$12</c:f>
              <c:numCache>
                <c:formatCode>General</c:formatCode>
                <c:ptCount val="7"/>
                <c:pt idx="0">
                  <c:v>7478</c:v>
                </c:pt>
                <c:pt idx="1">
                  <c:v>5917</c:v>
                </c:pt>
                <c:pt idx="2">
                  <c:v>11698</c:v>
                </c:pt>
                <c:pt idx="3">
                  <c:v>7211</c:v>
                </c:pt>
                <c:pt idx="4">
                  <c:v>5793</c:v>
                </c:pt>
                <c:pt idx="5">
                  <c:v>15687</c:v>
                </c:pt>
                <c:pt idx="6">
                  <c:v>6614</c:v>
                </c:pt>
              </c:numCache>
            </c:numRef>
          </c:val>
          <c:extLst>
            <c:ext xmlns:c16="http://schemas.microsoft.com/office/drawing/2014/chart" uri="{C3380CC4-5D6E-409C-BE32-E72D297353CC}">
              <c16:uniqueId val="{00000000-EA28-42F4-A5D4-844048415DCF}"/>
            </c:ext>
          </c:extLst>
        </c:ser>
        <c:ser>
          <c:idx val="1"/>
          <c:order val="1"/>
          <c:tx>
            <c:strRef>
              <c:f>'Opportunity Status'!$C$3:$C$4</c:f>
              <c:strCache>
                <c:ptCount val="1"/>
                <c:pt idx="0">
                  <c:v>Won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'Opportunity Status'!$A$5:$A$12</c:f>
              <c:strCache>
                <c:ptCount val="7"/>
                <c:pt idx="0">
                  <c:v>Bengaluru</c:v>
                </c:pt>
                <c:pt idx="1">
                  <c:v>Chennai</c:v>
                </c:pt>
                <c:pt idx="2">
                  <c:v>Delhi</c:v>
                </c:pt>
                <c:pt idx="3">
                  <c:v>Hyderabad</c:v>
                </c:pt>
                <c:pt idx="4">
                  <c:v>Kolkata</c:v>
                </c:pt>
                <c:pt idx="5">
                  <c:v>Mumbai</c:v>
                </c:pt>
                <c:pt idx="6">
                  <c:v>Pune</c:v>
                </c:pt>
              </c:strCache>
            </c:strRef>
          </c:cat>
          <c:val>
            <c:numRef>
              <c:f>'Opportunity Status'!$C$5:$C$12</c:f>
              <c:numCache>
                <c:formatCode>General</c:formatCode>
                <c:ptCount val="7"/>
                <c:pt idx="0">
                  <c:v>2074</c:v>
                </c:pt>
                <c:pt idx="1">
                  <c:v>1651</c:v>
                </c:pt>
                <c:pt idx="2">
                  <c:v>3444</c:v>
                </c:pt>
                <c:pt idx="3">
                  <c:v>2021</c:v>
                </c:pt>
                <c:pt idx="4">
                  <c:v>1565</c:v>
                </c:pt>
                <c:pt idx="5">
                  <c:v>5333</c:v>
                </c:pt>
                <c:pt idx="6">
                  <c:v>1539</c:v>
                </c:pt>
              </c:numCache>
            </c:numRef>
          </c:val>
          <c:extLst>
            <c:ext xmlns:c16="http://schemas.microsoft.com/office/drawing/2014/chart" uri="{C3380CC4-5D6E-409C-BE32-E72D297353CC}">
              <c16:uniqueId val="{00000001-EA28-42F4-A5D4-844048415DCF}"/>
            </c:ext>
          </c:extLst>
        </c:ser>
        <c:dLbls>
          <c:dLblPos val="ctr"/>
          <c:showLegendKey val="0"/>
          <c:showVal val="1"/>
          <c:showCatName val="0"/>
          <c:showSerName val="0"/>
          <c:showPercent val="0"/>
          <c:showBubbleSize val="0"/>
        </c:dLbls>
        <c:gapWidth val="79"/>
        <c:overlap val="100"/>
        <c:axId val="1161510624"/>
        <c:axId val="1252669248"/>
      </c:barChart>
      <c:catAx>
        <c:axId val="11615106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252669248"/>
        <c:crosses val="autoZero"/>
        <c:auto val="1"/>
        <c:lblAlgn val="ctr"/>
        <c:lblOffset val="100"/>
        <c:noMultiLvlLbl val="0"/>
      </c:catAx>
      <c:valAx>
        <c:axId val="1252669248"/>
        <c:scaling>
          <c:orientation val="minMax"/>
        </c:scaling>
        <c:delete val="1"/>
        <c:axPos val="l"/>
        <c:numFmt formatCode="General" sourceLinked="1"/>
        <c:majorTickMark val="none"/>
        <c:minorTickMark val="none"/>
        <c:tickLblPos val="nextTo"/>
        <c:crossAx val="1161510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70" name="Google Shape;17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70" name="Google Shape;17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009984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70" name="Google Shape;17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037968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70" name="Google Shape;17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984220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err="1"/>
              <a:t>Analyse</a:t>
            </a:r>
            <a:r>
              <a:rPr lang="en-US" dirty="0"/>
              <a:t> the variables in the dataset, find the insights and mention the pattern of insights in the data. Make more copies of this slide if needed.</a:t>
            </a:r>
            <a:endParaRPr dirty="0"/>
          </a:p>
        </p:txBody>
      </p:sp>
      <p:sp>
        <p:nvSpPr>
          <p:cNvPr id="179" name="Google Shape;17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a:t>
            </a:r>
            <a:endParaRPr dirty="0"/>
          </a:p>
        </p:txBody>
      </p:sp>
      <p:sp>
        <p:nvSpPr>
          <p:cNvPr id="188" name="Google Shape;18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a:t>
            </a:r>
            <a:endParaRPr dirty="0"/>
          </a:p>
        </p:txBody>
      </p:sp>
      <p:sp>
        <p:nvSpPr>
          <p:cNvPr id="195" name="Google Shape;19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209" name="Google Shape;20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 Make more copies of this slide if needed.</a:t>
            </a:r>
            <a:endParaRPr dirty="0"/>
          </a:p>
        </p:txBody>
      </p:sp>
      <p:sp>
        <p:nvSpPr>
          <p:cNvPr id="216" name="Google Shape;21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For each recommendation explain the insights that form the reasoning for giving that recommendation. Make more copies of this slide if necessary.</a:t>
            </a:r>
            <a:endParaRPr dirty="0"/>
          </a:p>
        </p:txBody>
      </p:sp>
      <p:sp>
        <p:nvSpPr>
          <p:cNvPr id="223" name="Google Shape;22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You are free to use the elements and boxes mentioned previously. Make sure you’re using the pyramid principle, data visualization, visual design principle and storyboarding concepts to design these slides.</a:t>
            </a:r>
            <a:endParaRPr dirty="0"/>
          </a:p>
        </p:txBody>
      </p:sp>
      <p:sp>
        <p:nvSpPr>
          <p:cNvPr id="231" name="Google Shape;23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Provide at least three questions under each branch.</a:t>
            </a:r>
            <a:endParaRPr/>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All the frameworks that are used should be mentioned.</a:t>
            </a:r>
            <a:endParaRPr/>
          </a:p>
          <a:p>
            <a:pPr marL="457200" lvl="0" indent="-228600" algn="l" rtl="0">
              <a:lnSpc>
                <a:spcPct val="100000"/>
              </a:lnSpc>
              <a:spcBef>
                <a:spcPts val="0"/>
              </a:spcBef>
              <a:spcAft>
                <a:spcPts val="0"/>
              </a:spcAft>
              <a:buSzPts val="1400"/>
              <a:buFont typeface="Lato"/>
              <a:buChar char="-"/>
            </a:pPr>
            <a:r>
              <a:rPr lang="en-US"/>
              <a:t>A suitable reason is a must to provide here</a:t>
            </a:r>
            <a:endParaRPr/>
          </a:p>
        </p:txBody>
      </p:sp>
      <p:sp>
        <p:nvSpPr>
          <p:cNvPr id="120" name="Google Shape;1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Use the “download as” feature of Coggle if you are using the tool.</a:t>
            </a:r>
            <a:endParaRPr/>
          </a:p>
          <a:p>
            <a:pPr marL="457200" lvl="0" indent="-228600" algn="l" rtl="0">
              <a:lnSpc>
                <a:spcPct val="100000"/>
              </a:lnSpc>
              <a:spcBef>
                <a:spcPts val="0"/>
              </a:spcBef>
              <a:spcAft>
                <a:spcPts val="0"/>
              </a:spcAft>
              <a:buSzPts val="1400"/>
              <a:buFont typeface="Lato"/>
              <a:buChar char="-"/>
            </a:pPr>
            <a:r>
              <a:rPr lang="en-US"/>
              <a:t>Provide one image with complete tree along with separate elements where the text is readable.</a:t>
            </a:r>
            <a:endParaRPr/>
          </a:p>
          <a:p>
            <a:pPr marL="457200" lvl="0" indent="-228600" algn="l" rtl="0">
              <a:lnSpc>
                <a:spcPct val="100000"/>
              </a:lnSpc>
              <a:spcBef>
                <a:spcPts val="0"/>
              </a:spcBef>
              <a:spcAft>
                <a:spcPts val="0"/>
              </a:spcAft>
              <a:buSzPts val="1400"/>
              <a:buChar char="-"/>
            </a:pPr>
            <a:r>
              <a:rPr lang="en-US"/>
              <a:t>Copy the slide if you require more space</a:t>
            </a:r>
            <a:endParaRPr/>
          </a:p>
        </p:txBody>
      </p:sp>
      <p:sp>
        <p:nvSpPr>
          <p:cNvPr id="127" name="Google Shape;12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34" name="Google Shape;13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52" name="Google Shape;15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1446847" y="622499"/>
            <a:ext cx="9877789" cy="7394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43F3C"/>
              </a:buClr>
              <a:buSzPts val="3600"/>
              <a:buFont typeface="Lato"/>
              <a:buNone/>
            </a:pPr>
            <a:r>
              <a:rPr lang="en-US" sz="3600" b="1" dirty="0">
                <a:solidFill>
                  <a:srgbClr val="F43F3C"/>
                </a:solidFill>
              </a:rPr>
              <a:t>ASSIGNMENT GUIDELINES</a:t>
            </a:r>
            <a:endParaRPr dirty="0"/>
          </a:p>
        </p:txBody>
      </p:sp>
      <p:sp>
        <p:nvSpPr>
          <p:cNvPr id="85" name="Google Shape;85;p12"/>
          <p:cNvSpPr txBox="1"/>
          <p:nvPr/>
        </p:nvSpPr>
        <p:spPr>
          <a:xfrm>
            <a:off x="602478" y="1526520"/>
            <a:ext cx="10987044" cy="47089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Make </a:t>
            </a:r>
            <a:r>
              <a:rPr lang="en-US" sz="2000" dirty="0">
                <a:solidFill>
                  <a:srgbClr val="757070"/>
                </a:solidFill>
                <a:latin typeface="Lato"/>
                <a:ea typeface="Lato"/>
                <a:cs typeface="Lato"/>
                <a:sym typeface="Lato"/>
              </a:rPr>
              <a:t>the changes in the</a:t>
            </a:r>
            <a:r>
              <a:rPr lang="en-US" sz="2000" b="0" i="0" u="none" strike="noStrike" cap="none" dirty="0">
                <a:solidFill>
                  <a:srgbClr val="757070"/>
                </a:solidFill>
                <a:latin typeface="Lato"/>
                <a:ea typeface="Lato"/>
                <a:cs typeface="Lato"/>
                <a:sym typeface="Lato"/>
              </a:rPr>
              <a:t> PPT </a:t>
            </a:r>
            <a:r>
              <a:rPr lang="en-US" sz="2000" dirty="0">
                <a:solidFill>
                  <a:srgbClr val="757070"/>
                </a:solidFill>
                <a:latin typeface="Lato"/>
                <a:ea typeface="Lato"/>
                <a:cs typeface="Lato"/>
                <a:sym typeface="Lato"/>
              </a:rPr>
              <a:t>as you solve the parts</a:t>
            </a:r>
            <a:endParaRPr dirty="0"/>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dirty="0">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This file contains the template for all the parts of the project.</a:t>
            </a:r>
            <a:endParaRPr sz="1400" b="0" i="0" u="none" strike="noStrike" cap="none" dirty="0">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dirty="0">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Check the instructions added in the note section of every slide for clarity.</a:t>
            </a: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Don’t move around any image or text box</a:t>
            </a: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dirty="0">
              <a:solidFill>
                <a:srgbClr val="757070"/>
              </a:solidFill>
              <a:latin typeface="Lato"/>
              <a:ea typeface="Lato"/>
              <a:cs typeface="Lato"/>
              <a:sym typeface="Lato"/>
            </a:endParaRPr>
          </a:p>
          <a:p>
            <a:pPr marL="285750" marR="0" lvl="0" indent="-28575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If you require more/lesser elements, be careful when you copy/delete the existing ones.</a:t>
            </a:r>
            <a:endParaRPr dirty="0"/>
          </a:p>
          <a:p>
            <a:pPr marL="285750" marR="0" lvl="0" indent="-158750" algn="l" rtl="0">
              <a:lnSpc>
                <a:spcPct val="100000"/>
              </a:lnSpc>
              <a:spcBef>
                <a:spcPts val="0"/>
              </a:spcBef>
              <a:spcAft>
                <a:spcPts val="0"/>
              </a:spcAft>
              <a:buClr>
                <a:srgbClr val="757070"/>
              </a:buClr>
              <a:buSzPts val="2000"/>
              <a:buFont typeface="Arial"/>
              <a:buNone/>
            </a:pP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dirty="0">
              <a:solidFill>
                <a:srgbClr val="757070"/>
              </a:solidFill>
              <a:latin typeface="Lato"/>
              <a:ea typeface="Lato"/>
              <a:cs typeface="Lato"/>
              <a:sym typeface="Lato"/>
            </a:endParaRPr>
          </a:p>
        </p:txBody>
      </p:sp>
      <p:pic>
        <p:nvPicPr>
          <p:cNvPr id="1026" name="Picture 2">
            <a:extLst>
              <a:ext uri="{FF2B5EF4-FFF2-40B4-BE49-F238E27FC236}">
                <a16:creationId xmlns:a16="http://schemas.microsoft.com/office/drawing/2014/main" id="{51497B4F-1503-DCA8-7DE7-2C45118B6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2636" y="9123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64" name="Google Shape;164;p21"/>
          <p:cNvGrpSpPr/>
          <p:nvPr/>
        </p:nvGrpSpPr>
        <p:grpSpPr>
          <a:xfrm>
            <a:off x="514664" y="2009465"/>
            <a:ext cx="11162675" cy="4593842"/>
            <a:chOff x="589265" y="4632481"/>
            <a:chExt cx="2041200" cy="229238"/>
          </a:xfrm>
        </p:grpSpPr>
        <p:sp>
          <p:nvSpPr>
            <p:cNvPr id="165" name="Google Shape;165;p21"/>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7 Company- Product/Service Portfolio </a:t>
              </a:r>
              <a:endParaRPr dirty="0"/>
            </a:p>
            <a:p>
              <a:pPr marL="0" marR="0" lvl="0" indent="0" algn="l" rtl="0">
                <a:lnSpc>
                  <a:spcPct val="100000"/>
                </a:lnSpc>
                <a:spcBef>
                  <a:spcPts val="0"/>
                </a:spcBef>
                <a:spcAft>
                  <a:spcPts val="0"/>
                </a:spcAft>
                <a:buNone/>
              </a:pPr>
              <a:endParaRPr lang="en-IN"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Evaluated the relevance and competitiveness of products.</a:t>
              </a:r>
            </a:p>
            <a:p>
              <a:pPr marL="0" marR="0" lvl="0" indent="0" algn="l" rtl="0">
                <a:lnSpc>
                  <a:spcPct val="100000"/>
                </a:lnSpc>
                <a:spcBef>
                  <a:spcPts val="0"/>
                </a:spcBef>
                <a:spcAft>
                  <a:spcPts val="0"/>
                </a:spcAft>
                <a:buNone/>
              </a:pPr>
              <a:endParaRPr lang="en-IN" sz="1100" b="0" i="0" u="none" strike="noStrike" cap="none" dirty="0">
                <a:solidFill>
                  <a:srgbClr val="000000"/>
                </a:solidFill>
                <a:latin typeface="Lato"/>
                <a:ea typeface="Lato"/>
                <a:cs typeface="Lato"/>
                <a:sym typeface="Lato"/>
              </a:endParaRPr>
            </a:p>
          </p:txBody>
        </p:sp>
        <p:sp>
          <p:nvSpPr>
            <p:cNvPr id="166" name="Google Shape;166;p21"/>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8 Company- Sales Process</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Analyzed the effectiveness of the sales process.</a:t>
              </a:r>
              <a:endParaRPr b="0" i="0" u="none" strike="noStrike" cap="none" dirty="0">
                <a:solidFill>
                  <a:srgbClr val="000000"/>
                </a:solidFill>
                <a:latin typeface="Lato"/>
                <a:ea typeface="Lato"/>
                <a:cs typeface="Lato"/>
                <a:sym typeface="Lato"/>
              </a:endParaRPr>
            </a:p>
          </p:txBody>
        </p:sp>
      </p:grpSp>
      <p:pic>
        <p:nvPicPr>
          <p:cNvPr id="10242" name="Picture 2">
            <a:extLst>
              <a:ext uri="{FF2B5EF4-FFF2-40B4-BE49-F238E27FC236}">
                <a16:creationId xmlns:a16="http://schemas.microsoft.com/office/drawing/2014/main" id="{680BC2A1-2D92-559D-C29D-A3D84CB48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6040"/>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73" name="Google Shape;173;p22"/>
          <p:cNvGrpSpPr/>
          <p:nvPr/>
        </p:nvGrpSpPr>
        <p:grpSpPr>
          <a:xfrm>
            <a:off x="514664" y="2009465"/>
            <a:ext cx="11162675" cy="4593842"/>
            <a:chOff x="589265" y="4632481"/>
            <a:chExt cx="2041200" cy="229238"/>
          </a:xfrm>
        </p:grpSpPr>
        <p:sp>
          <p:nvSpPr>
            <p:cNvPr id="174" name="Google Shape;174;p22"/>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9 Collaboration- Partnership</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Assessed collaborations with other businesses or organizations.</a:t>
              </a: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sp>
          <p:nvSpPr>
            <p:cNvPr id="175" name="Google Shape;175;p22"/>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10 Collaboration- Collaboration Method</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Analyzed the effectiveness of collaboration strategies.</a:t>
              </a:r>
              <a:endParaRPr b="0" i="0" u="none" strike="noStrike" cap="none" dirty="0">
                <a:solidFill>
                  <a:srgbClr val="000000"/>
                </a:solidFill>
                <a:latin typeface="Lato"/>
                <a:ea typeface="Lato"/>
                <a:cs typeface="Lato"/>
                <a:sym typeface="Lato"/>
              </a:endParaRPr>
            </a:p>
          </p:txBody>
        </p:sp>
      </p:grpSp>
      <p:pic>
        <p:nvPicPr>
          <p:cNvPr id="11266" name="Picture 2">
            <a:extLst>
              <a:ext uri="{FF2B5EF4-FFF2-40B4-BE49-F238E27FC236}">
                <a16:creationId xmlns:a16="http://schemas.microsoft.com/office/drawing/2014/main" id="{928997EA-048D-3C7E-C58E-CC17D7F4F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4634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73" name="Google Shape;173;p22"/>
          <p:cNvGrpSpPr/>
          <p:nvPr/>
        </p:nvGrpSpPr>
        <p:grpSpPr>
          <a:xfrm>
            <a:off x="514664" y="2009465"/>
            <a:ext cx="11162675" cy="4593842"/>
            <a:chOff x="589265" y="4632481"/>
            <a:chExt cx="2041200" cy="229238"/>
          </a:xfrm>
        </p:grpSpPr>
        <p:sp>
          <p:nvSpPr>
            <p:cNvPr id="174" name="Google Shape;174;p22"/>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a:t>
              </a:r>
              <a:r>
                <a:rPr lang="en-US" sz="1800" b="1" dirty="0">
                  <a:latin typeface="Lato"/>
                  <a:ea typeface="Lato"/>
                  <a:cs typeface="Lato"/>
                  <a:sym typeface="Lato"/>
                </a:rPr>
                <a:t>10 Competitors- Competitors Analysis</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Evaluated strategies and offerings of key competitors.</a:t>
              </a: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sp>
          <p:nvSpPr>
            <p:cNvPr id="175" name="Google Shape;175;p22"/>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11 Competitors- Market Share</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Analyzed </a:t>
              </a:r>
              <a:r>
                <a:rPr lang="en-US" b="0" i="0" u="none" strike="noStrike" cap="none" dirty="0" err="1">
                  <a:solidFill>
                    <a:srgbClr val="000000"/>
                  </a:solidFill>
                  <a:latin typeface="Lato"/>
                  <a:ea typeface="Lato"/>
                  <a:cs typeface="Lato"/>
                  <a:sym typeface="Lato"/>
                </a:rPr>
                <a:t>TechnoServe</a:t>
              </a:r>
              <a:r>
                <a:rPr lang="en-US" b="0" i="0" u="none" strike="noStrike" cap="none" dirty="0">
                  <a:solidFill>
                    <a:srgbClr val="000000"/>
                  </a:solidFill>
                  <a:latin typeface="Lato"/>
                  <a:ea typeface="Lato"/>
                  <a:cs typeface="Lato"/>
                  <a:sym typeface="Lato"/>
                </a:rPr>
                <a:t> market share compared to competitors.</a:t>
              </a:r>
              <a:endParaRPr b="0" i="0" u="none" strike="noStrike" cap="none" dirty="0">
                <a:solidFill>
                  <a:srgbClr val="000000"/>
                </a:solidFill>
                <a:latin typeface="Lato"/>
                <a:ea typeface="Lato"/>
                <a:cs typeface="Lato"/>
                <a:sym typeface="Lato"/>
              </a:endParaRPr>
            </a:p>
          </p:txBody>
        </p:sp>
      </p:grpSp>
      <p:pic>
        <p:nvPicPr>
          <p:cNvPr id="11266" name="Picture 2">
            <a:extLst>
              <a:ext uri="{FF2B5EF4-FFF2-40B4-BE49-F238E27FC236}">
                <a16:creationId xmlns:a16="http://schemas.microsoft.com/office/drawing/2014/main" id="{928997EA-048D-3C7E-C58E-CC17D7F4F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4634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495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73" name="Google Shape;173;p22"/>
          <p:cNvGrpSpPr/>
          <p:nvPr/>
        </p:nvGrpSpPr>
        <p:grpSpPr>
          <a:xfrm>
            <a:off x="514664" y="2009444"/>
            <a:ext cx="11162675" cy="4593861"/>
            <a:chOff x="589265" y="4632481"/>
            <a:chExt cx="2041200" cy="229239"/>
          </a:xfrm>
        </p:grpSpPr>
        <p:sp>
          <p:nvSpPr>
            <p:cNvPr id="174" name="Google Shape;174;p22"/>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12 Context- Market Trends </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Evaluated industry-specific trends affecting SaaS sales.</a:t>
              </a:r>
              <a:endParaRPr b="0" i="0" u="none" strike="noStrike" cap="none" dirty="0">
                <a:solidFill>
                  <a:srgbClr val="000000"/>
                </a:solidFill>
                <a:latin typeface="Lato"/>
                <a:ea typeface="Lato"/>
                <a:cs typeface="Lato"/>
                <a:sym typeface="Lato"/>
              </a:endParaRPr>
            </a:p>
          </p:txBody>
        </p:sp>
        <p:sp>
          <p:nvSpPr>
            <p:cNvPr id="175" name="Google Shape;175;p22"/>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13 Context- Economic Factors</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Assessed the impact of economic conditions on sales.</a:t>
              </a:r>
              <a:endParaRPr b="0" i="0" u="none" strike="noStrike" cap="none" dirty="0">
                <a:solidFill>
                  <a:srgbClr val="000000"/>
                </a:solidFill>
                <a:latin typeface="Lato"/>
                <a:ea typeface="Lato"/>
                <a:cs typeface="Lato"/>
                <a:sym typeface="Lato"/>
              </a:endParaRPr>
            </a:p>
          </p:txBody>
        </p:sp>
      </p:grpSp>
      <p:pic>
        <p:nvPicPr>
          <p:cNvPr id="11266" name="Picture 2">
            <a:extLst>
              <a:ext uri="{FF2B5EF4-FFF2-40B4-BE49-F238E27FC236}">
                <a16:creationId xmlns:a16="http://schemas.microsoft.com/office/drawing/2014/main" id="{928997EA-048D-3C7E-C58E-CC17D7F4F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4634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523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74" name="Google Shape;174;p22"/>
          <p:cNvSpPr txBox="1"/>
          <p:nvPr/>
        </p:nvSpPr>
        <p:spPr>
          <a:xfrm>
            <a:off x="514664" y="2009465"/>
            <a:ext cx="11162675" cy="21599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a:t>
            </a:r>
            <a:r>
              <a:rPr lang="en-US" sz="1800" b="1" dirty="0">
                <a:latin typeface="Lato"/>
                <a:ea typeface="Lato"/>
                <a:cs typeface="Lato"/>
                <a:sym typeface="Lato"/>
              </a:rPr>
              <a:t>14 Context- Regulatory Environment</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Identified regulatory changes affecting SaaS sales.</a:t>
            </a: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pic>
        <p:nvPicPr>
          <p:cNvPr id="11266" name="Picture 2">
            <a:extLst>
              <a:ext uri="{FF2B5EF4-FFF2-40B4-BE49-F238E27FC236}">
                <a16:creationId xmlns:a16="http://schemas.microsoft.com/office/drawing/2014/main" id="{928997EA-048D-3C7E-C58E-CC17D7F4F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4634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391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A : Generating Insights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182" name="Google Shape;182;p23"/>
          <p:cNvSpPr txBox="1"/>
          <p:nvPr/>
        </p:nvSpPr>
        <p:spPr>
          <a:xfrm>
            <a:off x="563498" y="1806833"/>
            <a:ext cx="2404555"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a:t>
            </a:r>
            <a:endParaRPr dirty="0"/>
          </a:p>
          <a:p>
            <a:pPr marL="342900" marR="0" lvl="0" indent="-342900" algn="l" rtl="0">
              <a:lnSpc>
                <a:spcPct val="100000"/>
              </a:lnSpc>
              <a:spcBef>
                <a:spcPts val="0"/>
              </a:spcBef>
              <a:spcAft>
                <a:spcPts val="0"/>
              </a:spcAft>
              <a:buAutoNum type="arabicPeriod"/>
            </a:pPr>
            <a:r>
              <a:rPr lang="en-US" sz="1400" b="0" i="0" u="none" strike="noStrike" cap="none" dirty="0">
                <a:solidFill>
                  <a:srgbClr val="000000"/>
                </a:solidFill>
                <a:latin typeface="Lato"/>
                <a:ea typeface="Lato"/>
                <a:cs typeface="Lato"/>
                <a:sym typeface="Lato"/>
              </a:rPr>
              <a:t>City</a:t>
            </a: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Technology Primary</a:t>
            </a: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B2B Sales Medium</a:t>
            </a: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Sales Velocity</a:t>
            </a: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Opportunity Status</a:t>
            </a:r>
          </a:p>
          <a:p>
            <a:pPr marL="342900" marR="0" lvl="0" indent="-342900" algn="l" rtl="0">
              <a:lnSpc>
                <a:spcPct val="100000"/>
              </a:lnSpc>
              <a:spcBef>
                <a:spcPts val="0"/>
              </a:spcBef>
              <a:spcAft>
                <a:spcPts val="0"/>
              </a:spcAft>
              <a:buAutoNum type="arabicPeriod"/>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3" name="Google Shape;183;p23"/>
          <p:cNvSpPr txBox="1"/>
          <p:nvPr/>
        </p:nvSpPr>
        <p:spPr>
          <a:xfrm>
            <a:off x="3287056" y="1806833"/>
            <a:ext cx="5542151" cy="446276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Insights if any</a:t>
            </a:r>
            <a:endParaRPr dirty="0"/>
          </a:p>
          <a:p>
            <a:pPr marL="342900" marR="0" lvl="0" indent="-342900" algn="l" rtl="0">
              <a:lnSpc>
                <a:spcPct val="100000"/>
              </a:lnSpc>
              <a:spcBef>
                <a:spcPts val="0"/>
              </a:spcBef>
              <a:spcAft>
                <a:spcPts val="0"/>
              </a:spcAft>
              <a:buAutoNum type="arabicPeriod"/>
            </a:pPr>
            <a:r>
              <a:rPr lang="en-US" sz="1400" dirty="0">
                <a:latin typeface="Lato"/>
                <a:ea typeface="Lato"/>
                <a:cs typeface="Lato"/>
                <a:sym typeface="Lato"/>
              </a:rPr>
              <a:t>We see that we have a maximum number of customers from Mumbai in comparison to other</a:t>
            </a:r>
            <a:endParaRPr lang="en-US" dirty="0">
              <a:latin typeface="Lato"/>
              <a:ea typeface="Lato"/>
              <a:cs typeface="Lato"/>
              <a:sym typeface="Lato"/>
            </a:endParaRPr>
          </a:p>
          <a:p>
            <a:pPr marL="342900" indent="-342900">
              <a:buFont typeface="Arial"/>
              <a:buAutoNum type="arabicPeriod"/>
            </a:pPr>
            <a:r>
              <a:rPr lang="en-US" sz="1400" dirty="0">
                <a:latin typeface="Lato"/>
                <a:ea typeface="Lato"/>
                <a:cs typeface="Lato"/>
                <a:sym typeface="Lato"/>
              </a:rPr>
              <a:t>In these 3 Technology Solutions (ERP tech., Analytics, Legacy Modern.) we have the best city to recognize is Mumbai and for Tech. Business Solution we have 2 cities to be recognized Delhi and Mumbai </a:t>
            </a: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In Mumbai, we are maximum in Enterprises Seller, and Marketing but in Delhi we are leading with maximum in Online leads, Partners, and Tele Sales</a:t>
            </a:r>
          </a:p>
          <a:p>
            <a:pPr marL="342900" indent="-342900">
              <a:buFont typeface="Arial"/>
              <a:buAutoNum type="arabicPeriod"/>
            </a:pPr>
            <a:r>
              <a:rPr lang="en-US" sz="1400" dirty="0">
                <a:latin typeface="Lato"/>
                <a:ea typeface="Lato"/>
                <a:cs typeface="Lato"/>
                <a:sym typeface="Lato"/>
              </a:rPr>
              <a:t>We have a maximum percentage of Sales Velocity in Mumbai 27% and an average of 44.58 days and in Delhi we have 19% Sales Velocity and an average is 45.47 days </a:t>
            </a: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We have maximum Losses in Mumbai with a count of 15687 and Maximum wins in Mumbai with a count of 5333</a:t>
            </a:r>
            <a:endParaRPr lang="en-US"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4" name="Google Shape;184;p23"/>
          <p:cNvSpPr txBox="1"/>
          <p:nvPr/>
        </p:nvSpPr>
        <p:spPr>
          <a:xfrm>
            <a:off x="9148210" y="1806833"/>
            <a:ext cx="2794416"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Pattern of Insight</a:t>
            </a:r>
            <a:endParaRPr dirty="0"/>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Surprising Comparison</a:t>
            </a: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Surprising Comparison</a:t>
            </a: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Surprising Extreme</a:t>
            </a: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Significant Outliers</a:t>
            </a: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Abnormal Distribution</a:t>
            </a:r>
          </a:p>
          <a:p>
            <a:pPr marR="0" lvl="0" algn="l" rtl="0">
              <a:lnSpc>
                <a:spcPct val="100000"/>
              </a:lnSpc>
              <a:spcBef>
                <a:spcPts val="0"/>
              </a:spcBef>
              <a:spcAft>
                <a:spcPts val="0"/>
              </a:spcAft>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2290" name="Picture 2">
            <a:extLst>
              <a:ext uri="{FF2B5EF4-FFF2-40B4-BE49-F238E27FC236}">
                <a16:creationId xmlns:a16="http://schemas.microsoft.com/office/drawing/2014/main" id="{29A453A5-9E4B-B0D7-2E35-D7F07AA5A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49406"/>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91" name="Google Shape;191;p24"/>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By City</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r>
              <a:rPr lang="en-US" sz="1600" b="1" dirty="0">
                <a:latin typeface="Lato"/>
                <a:ea typeface="Lato"/>
                <a:cs typeface="Lato"/>
                <a:sym typeface="Lato"/>
              </a:rPr>
              <a:t>We see that we have a maximum number of customers from Mumbai in comparison to other</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3314" name="Picture 2">
            <a:extLst>
              <a:ext uri="{FF2B5EF4-FFF2-40B4-BE49-F238E27FC236}">
                <a16:creationId xmlns:a16="http://schemas.microsoft.com/office/drawing/2014/main" id="{7F3A8E89-B053-3C3B-6E31-2F97A66CA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92844"/>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C34CF9C7-33BE-8004-F141-96A230AC087A}"/>
              </a:ext>
            </a:extLst>
          </p:cNvPr>
          <p:cNvGraphicFramePr>
            <a:graphicFrameLocks/>
          </p:cNvGraphicFramePr>
          <p:nvPr>
            <p:extLst>
              <p:ext uri="{D42A27DB-BD31-4B8C-83A1-F6EECF244321}">
                <p14:modId xmlns:p14="http://schemas.microsoft.com/office/powerpoint/2010/main" val="2269818879"/>
              </p:ext>
            </p:extLst>
          </p:nvPr>
        </p:nvGraphicFramePr>
        <p:xfrm>
          <a:off x="1404256" y="3058886"/>
          <a:ext cx="8969829" cy="324394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98" name="Google Shape;198;p25"/>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By Technology Primary</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endParaRPr lang="en-US" sz="1600" b="1" dirty="0">
              <a:latin typeface="Lato"/>
              <a:ea typeface="Lato"/>
              <a:cs typeface="Lato"/>
              <a:sym typeface="Lato"/>
            </a:endParaRPr>
          </a:p>
          <a:p>
            <a:endParaRPr lang="en-US" sz="1600" b="1" dirty="0">
              <a:latin typeface="Lato"/>
              <a:ea typeface="Lato"/>
              <a:cs typeface="Lato"/>
              <a:sym typeface="Lato"/>
            </a:endParaRPr>
          </a:p>
          <a:p>
            <a:r>
              <a:rPr lang="en-US" sz="1600" b="1" dirty="0">
                <a:latin typeface="Lato"/>
                <a:ea typeface="Lato"/>
                <a:cs typeface="Lato"/>
                <a:sym typeface="Lato"/>
              </a:rPr>
              <a:t>In these 3 Technology Solutions (ERP tech., Analytics, Legacy Modern.) we have the best city to recognize is Mumbai and for Tech. Business Solution we have 2 cities to be recognized Delhi and Mumbai </a:t>
            </a:r>
          </a:p>
          <a:p>
            <a:pPr marL="0" marR="0" lvl="0" indent="0" algn="l" rtl="0">
              <a:lnSpc>
                <a:spcPct val="100000"/>
              </a:lnSpc>
              <a:spcBef>
                <a:spcPts val="0"/>
              </a:spcBef>
              <a:spcAft>
                <a:spcPts val="0"/>
              </a:spcAft>
              <a:buNone/>
            </a:pPr>
            <a:endParaRPr sz="1600" b="1"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4338" name="Picture 2">
            <a:extLst>
              <a:ext uri="{FF2B5EF4-FFF2-40B4-BE49-F238E27FC236}">
                <a16:creationId xmlns:a16="http://schemas.microsoft.com/office/drawing/2014/main" id="{F785A75E-0215-3429-9B75-22D028B47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92845"/>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050E7DAA-8F26-A071-DECD-FA20A8BE0CB4}"/>
              </a:ext>
            </a:extLst>
          </p:cNvPr>
          <p:cNvGraphicFramePr>
            <a:graphicFrameLocks/>
          </p:cNvGraphicFramePr>
          <p:nvPr>
            <p:extLst>
              <p:ext uri="{D42A27DB-BD31-4B8C-83A1-F6EECF244321}">
                <p14:modId xmlns:p14="http://schemas.microsoft.com/office/powerpoint/2010/main" val="2952669675"/>
              </p:ext>
            </p:extLst>
          </p:nvPr>
        </p:nvGraphicFramePr>
        <p:xfrm>
          <a:off x="619594" y="3581400"/>
          <a:ext cx="10734205"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05" name="Google Shape;205;p26"/>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By B2B Sales Medium</a:t>
            </a:r>
            <a:endParaRPr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600" b="1" dirty="0">
                <a:latin typeface="Lato"/>
                <a:ea typeface="Lato"/>
                <a:cs typeface="Lato"/>
                <a:sym typeface="Lato"/>
              </a:rPr>
              <a:t>In Mumbai, we are maximum in Enterprises Seller, and Marketing but in Delhi we are leading with maximum in Online leads, Partners, and Tele Sales  </a:t>
            </a:r>
            <a:endParaRPr sz="16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5362" name="Picture 2">
            <a:extLst>
              <a:ext uri="{FF2B5EF4-FFF2-40B4-BE49-F238E27FC236}">
                <a16:creationId xmlns:a16="http://schemas.microsoft.com/office/drawing/2014/main" id="{BB860DAB-E166-8724-3A14-EFE41CD74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2B9FD3E6-85D0-2E9B-61C9-A2CE5DCE45DA}"/>
              </a:ext>
            </a:extLst>
          </p:cNvPr>
          <p:cNvGraphicFramePr>
            <a:graphicFrameLocks/>
          </p:cNvGraphicFramePr>
          <p:nvPr>
            <p:extLst>
              <p:ext uri="{D42A27DB-BD31-4B8C-83A1-F6EECF244321}">
                <p14:modId xmlns:p14="http://schemas.microsoft.com/office/powerpoint/2010/main" val="1264313263"/>
              </p:ext>
            </p:extLst>
          </p:nvPr>
        </p:nvGraphicFramePr>
        <p:xfrm>
          <a:off x="619595" y="3526971"/>
          <a:ext cx="9798034" cy="315057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2" name="Google Shape;212;p27"/>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Sales Velocity</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600" b="1" dirty="0">
                <a:latin typeface="Lato"/>
                <a:ea typeface="Lato"/>
                <a:cs typeface="Lato"/>
                <a:sym typeface="Lato"/>
              </a:rPr>
              <a:t>We have a maximum percentage of Sales Velocity in Mumbai 27% and an average of 44.58 days and in Delhi we have 19% Sales Velocity and an average is 45.47 days </a:t>
            </a:r>
            <a:endParaRPr sz="16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6386" name="Picture 2">
            <a:extLst>
              <a:ext uri="{FF2B5EF4-FFF2-40B4-BE49-F238E27FC236}">
                <a16:creationId xmlns:a16="http://schemas.microsoft.com/office/drawing/2014/main" id="{93C4F7DA-E0CD-10F1-2909-289B7A129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B0A7EA2B-2A16-4559-6C46-F9BF55BC1550}"/>
              </a:ext>
            </a:extLst>
          </p:cNvPr>
          <p:cNvGraphicFramePr>
            <a:graphicFrameLocks/>
          </p:cNvGraphicFramePr>
          <p:nvPr>
            <p:extLst>
              <p:ext uri="{D42A27DB-BD31-4B8C-83A1-F6EECF244321}">
                <p14:modId xmlns:p14="http://schemas.microsoft.com/office/powerpoint/2010/main" val="2296181665"/>
              </p:ext>
            </p:extLst>
          </p:nvPr>
        </p:nvGraphicFramePr>
        <p:xfrm>
          <a:off x="619594" y="3276600"/>
          <a:ext cx="10505606" cy="32162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br>
              <a:rPr lang="en-US" sz="4000" b="1" dirty="0"/>
            </a:br>
            <a:r>
              <a:rPr lang="en-US" sz="3400" dirty="0">
                <a:solidFill>
                  <a:srgbClr val="5A5A5A"/>
                </a:solidFill>
              </a:rPr>
              <a:t>Name: Ashutosh Kasaudhan</a:t>
            </a:r>
            <a:endParaRPr dirty="0">
              <a:solidFill>
                <a:srgbClr val="5A5A5A"/>
              </a:solidFill>
            </a:endParaRPr>
          </a:p>
        </p:txBody>
      </p:sp>
      <p:sp>
        <p:nvSpPr>
          <p:cNvPr id="93" name="Google Shape;93;p13"/>
          <p:cNvSpPr txBox="1">
            <a:spLocks noGrp="1"/>
          </p:cNvSpPr>
          <p:nvPr>
            <p:ph type="body" idx="1"/>
          </p:nvPr>
        </p:nvSpPr>
        <p:spPr>
          <a:xfrm>
            <a:off x="838200" y="3339612"/>
            <a:ext cx="10515600" cy="3312300"/>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a:solidFill>
                  <a:srgbClr val="EF413D"/>
                </a:solidFill>
              </a:rPr>
              <a:t>Problem Statement</a:t>
            </a:r>
            <a:br>
              <a:rPr lang="en-US"/>
            </a:br>
            <a:r>
              <a:rPr lang="en-US" sz="1400"/>
              <a:t> </a:t>
            </a:r>
            <a:br>
              <a:rPr lang="en-US"/>
            </a:br>
            <a:r>
              <a:rPr lang="en-US" sz="2000">
                <a:solidFill>
                  <a:srgbClr val="5A5A5A"/>
                </a:solidFill>
              </a:rPr>
              <a:t>The sales pipeline conversion percentage at TechnoServe (a tech SaaS startup) has dropped from 35% at the end of last fiscal (FY 2017-18) to 25% at present.</a:t>
            </a:r>
            <a:endParaRPr sz="2000">
              <a:solidFill>
                <a:srgbClr val="5A5A5A"/>
              </a:solidFill>
            </a:endParaRPr>
          </a:p>
          <a:p>
            <a:pPr marL="50800" lvl="0" indent="0" algn="l" rtl="0">
              <a:lnSpc>
                <a:spcPct val="90000"/>
              </a:lnSpc>
              <a:spcBef>
                <a:spcPts val="1000"/>
              </a:spcBef>
              <a:spcAft>
                <a:spcPts val="0"/>
              </a:spcAft>
              <a:buSzPts val="2800"/>
              <a:buNone/>
            </a:pPr>
            <a:endParaRPr sz="2000">
              <a:solidFill>
                <a:srgbClr val="5A5A5A"/>
              </a:solidFill>
            </a:endParaRPr>
          </a:p>
          <a:p>
            <a:pPr marL="50800" marR="0" lvl="0" indent="0" algn="l" rtl="0">
              <a:lnSpc>
                <a:spcPct val="90000"/>
              </a:lnSpc>
              <a:spcBef>
                <a:spcPts val="0"/>
              </a:spcBef>
              <a:spcAft>
                <a:spcPts val="0"/>
              </a:spcAft>
              <a:buSzPts val="2800"/>
              <a:buNone/>
            </a:pPr>
            <a:r>
              <a:rPr lang="en-US" sz="2400">
                <a:solidFill>
                  <a:srgbClr val="EF413D"/>
                </a:solidFill>
              </a:rPr>
              <a:t>Assignment Objective</a:t>
            </a:r>
            <a:endParaRPr sz="2400">
              <a:solidFill>
                <a:srgbClr val="EF413D"/>
              </a:solidFill>
            </a:endParaRPr>
          </a:p>
          <a:p>
            <a:pPr marL="50800" lvl="0" indent="0" algn="l" rtl="0">
              <a:spcBef>
                <a:spcPts val="0"/>
              </a:spcBef>
              <a:spcAft>
                <a:spcPts val="0"/>
              </a:spcAft>
              <a:buClr>
                <a:schemeClr val="dk1"/>
              </a:buClr>
              <a:buSzPts val="2800"/>
              <a:buFont typeface="Arial"/>
              <a:buNone/>
            </a:pPr>
            <a:r>
              <a:rPr lang="en-US" sz="1400"/>
              <a:t> </a:t>
            </a:r>
            <a:endParaRPr sz="2400">
              <a:solidFill>
                <a:srgbClr val="EF413D"/>
              </a:solidFill>
            </a:endParaRPr>
          </a:p>
          <a:p>
            <a:pPr marL="50800" marR="0" lvl="0" indent="0" algn="l" rtl="0">
              <a:lnSpc>
                <a:spcPct val="90000"/>
              </a:lnSpc>
              <a:spcBef>
                <a:spcPts val="0"/>
              </a:spcBef>
              <a:spcAft>
                <a:spcPts val="0"/>
              </a:spcAft>
              <a:buSzPts val="2800"/>
              <a:buNone/>
            </a:pPr>
            <a:r>
              <a:rPr lang="en-US" sz="2000">
                <a:solidFill>
                  <a:srgbClr val="5A5A5A"/>
                </a:solidFill>
              </a:rPr>
              <a:t>Understand the problem, come up with a hypothesis for low conversions faced by TechnoServe, and analyse the dataset provided to arrive at possible solutions to increase it.</a:t>
            </a:r>
            <a:endParaRPr sz="2000">
              <a:solidFill>
                <a:srgbClr val="5A5A5A"/>
              </a:solidFill>
            </a:endParaRPr>
          </a:p>
        </p:txBody>
      </p:sp>
      <p:pic>
        <p:nvPicPr>
          <p:cNvPr id="2050" name="Picture 2">
            <a:extLst>
              <a:ext uri="{FF2B5EF4-FFF2-40B4-BE49-F238E27FC236}">
                <a16:creationId xmlns:a16="http://schemas.microsoft.com/office/drawing/2014/main" id="{BC1717C9-A632-8382-9C7B-CAF87CA5C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1169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9" name="Google Shape;219;p28"/>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Opportunity Status</a:t>
            </a:r>
            <a:endParaRPr dirty="0"/>
          </a:p>
          <a:p>
            <a:pPr marL="0" marR="0" lvl="0" indent="0" algn="l" rtl="0">
              <a:lnSpc>
                <a:spcPct val="100000"/>
              </a:lnSpc>
              <a:spcBef>
                <a:spcPts val="0"/>
              </a:spcBef>
              <a:spcAft>
                <a:spcPts val="0"/>
              </a:spcAft>
              <a:buNone/>
            </a:pPr>
            <a:endParaRPr lang="en-IN" dirty="0">
              <a:latin typeface="Lato"/>
              <a:ea typeface="Lato"/>
              <a:cs typeface="Lato"/>
              <a:sym typeface="Lato"/>
            </a:endParaRPr>
          </a:p>
          <a:p>
            <a:pPr marL="0" marR="0" lvl="0" indent="0" algn="l" rtl="0">
              <a:lnSpc>
                <a:spcPct val="100000"/>
              </a:lnSpc>
              <a:spcBef>
                <a:spcPts val="0"/>
              </a:spcBef>
              <a:spcAft>
                <a:spcPts val="0"/>
              </a:spcAft>
              <a:buNone/>
            </a:pPr>
            <a:endParaRPr lang="en-IN" dirty="0">
              <a:latin typeface="Lato"/>
              <a:ea typeface="Lato"/>
              <a:cs typeface="Lato"/>
              <a:sym typeface="Lato"/>
            </a:endParaRPr>
          </a:p>
          <a:p>
            <a:pPr marL="0" marR="0" lvl="0" indent="0" algn="l" rtl="0">
              <a:lnSpc>
                <a:spcPct val="100000"/>
              </a:lnSpc>
              <a:spcBef>
                <a:spcPts val="0"/>
              </a:spcBef>
              <a:spcAft>
                <a:spcPts val="0"/>
              </a:spcAft>
              <a:buNone/>
            </a:pPr>
            <a:endParaRPr dirty="0"/>
          </a:p>
          <a:p>
            <a:r>
              <a:rPr lang="en-US" sz="1600" b="1" dirty="0">
                <a:latin typeface="Lato"/>
                <a:ea typeface="Lato"/>
                <a:cs typeface="Lato"/>
                <a:sym typeface="Lato"/>
              </a:rPr>
              <a:t>We have maximum Losses in Mumbai with a count of 15687 and Maximum wins in Mumbai with a count of 5333 </a:t>
            </a:r>
            <a:endParaRPr lang="en-US" sz="1600" b="1"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7410" name="Picture 2">
            <a:extLst>
              <a:ext uri="{FF2B5EF4-FFF2-40B4-BE49-F238E27FC236}">
                <a16:creationId xmlns:a16="http://schemas.microsoft.com/office/drawing/2014/main" id="{4BF6E944-28CF-BD47-A0A3-381D593C3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3E124A16-49FA-3E7D-A48C-70BF72A6898F}"/>
              </a:ext>
            </a:extLst>
          </p:cNvPr>
          <p:cNvGraphicFramePr>
            <a:graphicFrameLocks/>
          </p:cNvGraphicFramePr>
          <p:nvPr>
            <p:extLst>
              <p:ext uri="{D42A27DB-BD31-4B8C-83A1-F6EECF244321}">
                <p14:modId xmlns:p14="http://schemas.microsoft.com/office/powerpoint/2010/main" val="1738150203"/>
              </p:ext>
            </p:extLst>
          </p:nvPr>
        </p:nvGraphicFramePr>
        <p:xfrm>
          <a:off x="619594" y="3241054"/>
          <a:ext cx="10320549" cy="310515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26" name="Google Shape;226;p29"/>
          <p:cNvSpPr txBox="1"/>
          <p:nvPr/>
        </p:nvSpPr>
        <p:spPr>
          <a:xfrm>
            <a:off x="317188" y="1798905"/>
            <a:ext cx="4037836" cy="4555093"/>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Recommendations</a:t>
            </a:r>
            <a:endParaRPr lang="en-US" sz="1400" b="0" i="0" u="none" strike="noStrike" cap="none" dirty="0">
              <a:solidFill>
                <a:srgbClr val="000000"/>
              </a:solidFill>
              <a:latin typeface="Lato"/>
              <a:ea typeface="Lato"/>
              <a:cs typeface="Lato"/>
              <a:sym typeface="Lato"/>
            </a:endParaRPr>
          </a:p>
          <a:p>
            <a:pPr marL="285750" indent="-285750" algn="l">
              <a:buFont typeface="Arial" panose="020B0604020202020204" pitchFamily="34" charset="0"/>
              <a:buChar char="•"/>
            </a:pPr>
            <a:r>
              <a:rPr lang="en-US" sz="1600" b="1" i="0" dirty="0">
                <a:solidFill>
                  <a:schemeClr val="tx1"/>
                </a:solidFill>
                <a:effectLst/>
                <a:latin typeface="Söhne"/>
              </a:rPr>
              <a:t>Streamline Onboarding and Accelerate Value Delivery</a:t>
            </a:r>
          </a:p>
          <a:p>
            <a:pPr marL="342900" indent="-342900" algn="l">
              <a:buFont typeface="Arial" panose="020B0604020202020204" pitchFamily="34" charset="0"/>
              <a:buChar char="•"/>
            </a:pPr>
            <a:r>
              <a:rPr lang="en-IN" sz="1600" b="1" i="0" dirty="0">
                <a:solidFill>
                  <a:schemeClr val="tx1"/>
                </a:solidFill>
                <a:effectLst/>
                <a:latin typeface="Söhne"/>
              </a:rPr>
              <a:t>Deepen Industry-Specific Partnerships</a:t>
            </a:r>
          </a:p>
          <a:p>
            <a:pPr marL="342900" indent="-342900" algn="l">
              <a:buFont typeface="Arial" panose="020B0604020202020204" pitchFamily="34" charset="0"/>
              <a:buChar char="•"/>
            </a:pPr>
            <a:r>
              <a:rPr lang="en-IN" sz="1600" b="1" i="0" dirty="0">
                <a:solidFill>
                  <a:schemeClr val="tx1"/>
                </a:solidFill>
                <a:effectLst/>
                <a:latin typeface="Söhne"/>
              </a:rPr>
              <a:t>Implement Flexible Pricing Strategies</a:t>
            </a:r>
          </a:p>
          <a:p>
            <a:pPr marL="342900" indent="-342900" algn="l">
              <a:buFont typeface="Arial" panose="020B0604020202020204" pitchFamily="34" charset="0"/>
              <a:buChar char="•"/>
            </a:pPr>
            <a:endParaRPr lang="en-IN" sz="1600" b="1" i="0" dirty="0">
              <a:solidFill>
                <a:schemeClr val="tx1"/>
              </a:solidFill>
              <a:effectLst/>
              <a:latin typeface="Söhne"/>
            </a:endParaRPr>
          </a:p>
          <a:p>
            <a:pPr marL="342900" indent="-342900" algn="l">
              <a:buFont typeface="Arial" panose="020B0604020202020204" pitchFamily="34" charset="0"/>
              <a:buChar char="•"/>
            </a:pPr>
            <a:endParaRPr lang="en-IN" sz="2000" b="0" i="0" dirty="0">
              <a:solidFill>
                <a:schemeClr val="tx1"/>
              </a:solidFill>
              <a:effectLst/>
              <a:latin typeface="Söhne"/>
            </a:endParaRPr>
          </a:p>
          <a:p>
            <a:br>
              <a:rPr lang="en-IN" sz="2000" b="0" i="0" dirty="0">
                <a:solidFill>
                  <a:srgbClr val="D1D5DB"/>
                </a:solidFill>
                <a:effectLst/>
                <a:latin typeface="Söhne"/>
              </a:rPr>
            </a:br>
            <a:endParaRPr lang="en-US" sz="1600" b="1" i="0" dirty="0">
              <a:solidFill>
                <a:schemeClr val="tx1"/>
              </a:solidFill>
              <a:effectLst/>
              <a:latin typeface="Söhne"/>
            </a:endParaRPr>
          </a:p>
          <a:p>
            <a:pPr marL="342900" indent="-342900" algn="l">
              <a:buAutoNum type="arabicPeriod"/>
            </a:pPr>
            <a:endParaRPr lang="en-US" b="0" i="0" dirty="0">
              <a:solidFill>
                <a:schemeClr val="tx1"/>
              </a:solidFill>
              <a:effectLst/>
              <a:latin typeface="Söhne"/>
            </a:endParaRPr>
          </a:p>
          <a:p>
            <a:br>
              <a:rPr lang="en-US" b="0" i="0" dirty="0">
                <a:solidFill>
                  <a:srgbClr val="D1D5DB"/>
                </a:solidFill>
                <a:effectLst/>
                <a:latin typeface="Söhne"/>
              </a:rPr>
            </a:b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p:txBody>
      </p:sp>
      <p:sp>
        <p:nvSpPr>
          <p:cNvPr id="227" name="Google Shape;227;p29"/>
          <p:cNvSpPr txBox="1"/>
          <p:nvPr/>
        </p:nvSpPr>
        <p:spPr>
          <a:xfrm>
            <a:off x="4494508" y="1800542"/>
            <a:ext cx="7206712" cy="4555093"/>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Corresponding Insights</a:t>
            </a:r>
            <a:endParaRPr dirty="0"/>
          </a:p>
          <a:p>
            <a:pPr marL="285750" marR="0" lvl="0" indent="-285750" algn="l" rtl="0">
              <a:lnSpc>
                <a:spcPct val="100000"/>
              </a:lnSpc>
              <a:spcBef>
                <a:spcPts val="0"/>
              </a:spcBef>
              <a:spcAft>
                <a:spcPts val="0"/>
              </a:spcAft>
              <a:buFont typeface="Arial" panose="020B0604020202020204" pitchFamily="34" charset="0"/>
              <a:buChar char="•"/>
            </a:pPr>
            <a:r>
              <a:rPr lang="en-US" sz="1600" b="1" i="0" dirty="0">
                <a:solidFill>
                  <a:schemeClr val="tx1"/>
                </a:solidFill>
                <a:effectLst/>
                <a:latin typeface="Söhne"/>
              </a:rPr>
              <a:t>To address customer concerns about onboarding and time-to-value, </a:t>
            </a:r>
            <a:r>
              <a:rPr lang="en-US" sz="1600" b="1" i="0" dirty="0" err="1">
                <a:solidFill>
                  <a:schemeClr val="tx1"/>
                </a:solidFill>
                <a:effectLst/>
                <a:latin typeface="Söhne"/>
              </a:rPr>
              <a:t>TechnoServe</a:t>
            </a:r>
            <a:r>
              <a:rPr lang="en-US" sz="1600" b="1" i="0" dirty="0">
                <a:solidFill>
                  <a:schemeClr val="tx1"/>
                </a:solidFill>
                <a:effectLst/>
                <a:latin typeface="Söhne"/>
              </a:rPr>
              <a:t> should streamline the onboarding process. This includes simplifying setup procedures and providing clear, step-by-step guidance. Additionally, the company should work on delivering quicker time-to-value by emphasizing the immediate benefits of its products to new customers.</a:t>
            </a:r>
          </a:p>
          <a:p>
            <a:pPr marL="285750" indent="-285750" algn="l">
              <a:buFont typeface="Arial" panose="020B0604020202020204" pitchFamily="34" charset="0"/>
              <a:buChar char="•"/>
            </a:pPr>
            <a:r>
              <a:rPr lang="en-US" sz="1600" b="1" i="0" dirty="0">
                <a:solidFill>
                  <a:schemeClr val="tx1"/>
                </a:solidFill>
                <a:effectLst/>
                <a:latin typeface="Söhne"/>
              </a:rPr>
              <a:t> </a:t>
            </a:r>
            <a:r>
              <a:rPr lang="en-US" sz="1600" b="1" i="0" dirty="0" err="1">
                <a:solidFill>
                  <a:schemeClr val="tx1"/>
                </a:solidFill>
                <a:effectLst/>
                <a:latin typeface="Söhne"/>
              </a:rPr>
              <a:t>TechnoServe</a:t>
            </a:r>
            <a:r>
              <a:rPr lang="en-US" sz="1600" b="1" i="0" dirty="0">
                <a:solidFill>
                  <a:schemeClr val="tx1"/>
                </a:solidFill>
                <a:effectLst/>
                <a:latin typeface="Söhne"/>
              </a:rPr>
              <a:t> should actively seek opportunities to deepen collaborations and partnerships within specific industries. This includes identifying key industry players and jointly developing solutions that cater to the unique needs of these sectors. Such collaborations can lead to increased leads and conversions.</a:t>
            </a:r>
          </a:p>
          <a:p>
            <a:pPr marL="342900" indent="-342900">
              <a:buFont typeface="Arial" panose="020B0604020202020204" pitchFamily="34" charset="0"/>
              <a:buChar char="•"/>
            </a:pPr>
            <a:r>
              <a:rPr lang="en-US" sz="1600" b="1" i="0" dirty="0">
                <a:solidFill>
                  <a:schemeClr val="tx1"/>
                </a:solidFill>
                <a:effectLst/>
                <a:latin typeface="Söhne"/>
              </a:rPr>
              <a:t>To address economic sensitivity, </a:t>
            </a:r>
            <a:r>
              <a:rPr lang="en-US" sz="1600" b="1" i="0" dirty="0" err="1">
                <a:solidFill>
                  <a:schemeClr val="tx1"/>
                </a:solidFill>
                <a:effectLst/>
                <a:latin typeface="Söhne"/>
              </a:rPr>
              <a:t>TechnoServe</a:t>
            </a:r>
            <a:r>
              <a:rPr lang="en-US" sz="1600" b="1" i="0" dirty="0">
                <a:solidFill>
                  <a:schemeClr val="tx1"/>
                </a:solidFill>
                <a:effectLst/>
                <a:latin typeface="Söhne"/>
              </a:rPr>
              <a:t> should implement flexible pricing strategies. This may involve offering special pricing or payment plans during economic downturns to attract and retain customers. Transparent communication about these measures is essential to maintain trust.</a:t>
            </a:r>
            <a:br>
              <a:rPr lang="en-US" sz="2000" dirty="0"/>
            </a:br>
            <a:endParaRPr lang="en-US" sz="1600" b="1" i="0" dirty="0">
              <a:solidFill>
                <a:schemeClr val="tx1"/>
              </a:solidFill>
              <a:effectLst/>
              <a:latin typeface="Söhne"/>
            </a:endParaRPr>
          </a:p>
          <a:p>
            <a:pPr marL="342900" marR="0" lvl="0" indent="-342900" algn="l" rtl="0">
              <a:lnSpc>
                <a:spcPct val="100000"/>
              </a:lnSpc>
              <a:spcBef>
                <a:spcPts val="0"/>
              </a:spcBef>
              <a:spcAft>
                <a:spcPts val="0"/>
              </a:spcAft>
              <a:buAutoNum type="arabicPeriod"/>
            </a:pPr>
            <a:endParaRPr b="1" dirty="0">
              <a:solidFill>
                <a:schemeClr val="tx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p:txBody>
      </p:sp>
      <p:pic>
        <p:nvPicPr>
          <p:cNvPr id="18434" name="Picture 2">
            <a:extLst>
              <a:ext uri="{FF2B5EF4-FFF2-40B4-BE49-F238E27FC236}">
                <a16:creationId xmlns:a16="http://schemas.microsoft.com/office/drawing/2014/main" id="{3D40C618-BA10-CD34-D260-4DF5FE73C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5652"/>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B : Presenting Findings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pic>
        <p:nvPicPr>
          <p:cNvPr id="19458" name="Picture 2">
            <a:extLst>
              <a:ext uri="{FF2B5EF4-FFF2-40B4-BE49-F238E27FC236}">
                <a16:creationId xmlns:a16="http://schemas.microsoft.com/office/drawing/2014/main" id="{EF515ECB-84C5-725D-6FBE-1DB708380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234521"/>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9846AAC-7ED7-5251-4C98-89A02139816F}"/>
              </a:ext>
            </a:extLst>
          </p:cNvPr>
          <p:cNvPicPr>
            <a:picLocks noChangeAspect="1"/>
          </p:cNvPicPr>
          <p:nvPr/>
        </p:nvPicPr>
        <p:blipFill>
          <a:blip r:embed="rId4"/>
          <a:stretch>
            <a:fillRect/>
          </a:stretch>
        </p:blipFill>
        <p:spPr>
          <a:xfrm>
            <a:off x="609371" y="2119858"/>
            <a:ext cx="10973257" cy="44329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 : 1. Understanding the Problem</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00" name="Google Shape;100;p14"/>
          <p:cNvGrpSpPr/>
          <p:nvPr/>
        </p:nvGrpSpPr>
        <p:grpSpPr>
          <a:xfrm>
            <a:off x="589265" y="2008707"/>
            <a:ext cx="11005471" cy="4680040"/>
            <a:chOff x="589265" y="4726688"/>
            <a:chExt cx="11005471" cy="751196"/>
          </a:xfrm>
        </p:grpSpPr>
        <p:sp>
          <p:nvSpPr>
            <p:cNvPr id="101" name="Google Shape;101;p14"/>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Who?</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A Tech SaaS Startup Company name Techno Serve Located in Pune </a:t>
              </a:r>
              <a:endParaRPr sz="1400" b="0" i="0" u="none" strike="noStrike" cap="none" dirty="0">
                <a:solidFill>
                  <a:srgbClr val="000000"/>
                </a:solidFill>
                <a:latin typeface="Lato"/>
                <a:ea typeface="Lato"/>
                <a:cs typeface="Lato"/>
                <a:sym typeface="Lato"/>
              </a:endParaRPr>
            </a:p>
          </p:txBody>
        </p:sp>
        <p:sp>
          <p:nvSpPr>
            <p:cNvPr id="102" name="Google Shape;102;p14"/>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What?</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They are facing issues with their Leads, having a Low Conversion rate </a:t>
              </a:r>
              <a:endParaRPr dirty="0"/>
            </a:p>
          </p:txBody>
        </p:sp>
        <p:sp>
          <p:nvSpPr>
            <p:cNvPr id="103" name="Google Shape;103;p14"/>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dirty="0"/>
                <a:t>They are facing this issue at the end of the last Fiscal FY(2017-18) to present </a:t>
              </a:r>
              <a:endParaRPr dirty="0"/>
            </a:p>
          </p:txBody>
        </p:sp>
        <p:sp>
          <p:nvSpPr>
            <p:cNvPr id="104" name="Google Shape;104;p14"/>
            <p:cNvSpPr txBox="1"/>
            <p:nvPr/>
          </p:nvSpPr>
          <p:spPr>
            <a:xfrm>
              <a:off x="9553536" y="4726694"/>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dirty="0"/>
                <a:t>They are facing this issue because of inefficiency in their Sales teams or maybe the Quality of the product they provide is not up to the mark, or maybe the price they offer is too high </a:t>
              </a:r>
            </a:p>
            <a:p>
              <a:pPr marL="0" marR="0" lvl="0" indent="0" algn="l" rtl="0">
                <a:lnSpc>
                  <a:spcPct val="100000"/>
                </a:lnSpc>
                <a:spcBef>
                  <a:spcPts val="0"/>
                </a:spcBef>
                <a:spcAft>
                  <a:spcPts val="0"/>
                </a:spcAft>
                <a:buNone/>
              </a:pPr>
              <a:endParaRPr dirty="0"/>
            </a:p>
          </p:txBody>
        </p:sp>
        <p:sp>
          <p:nvSpPr>
            <p:cNvPr id="105" name="Google Shape;105;p14"/>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Where?</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dirty="0"/>
                <a:t>Among the possible customers or leads generated by the Company</a:t>
              </a:r>
            </a:p>
            <a:p>
              <a:pPr marL="0" marR="0" lvl="0" indent="0" algn="l" rtl="0">
                <a:lnSpc>
                  <a:spcPct val="100000"/>
                </a:lnSpc>
                <a:spcBef>
                  <a:spcPts val="0"/>
                </a:spcBef>
                <a:spcAft>
                  <a:spcPts val="0"/>
                </a:spcAft>
                <a:buNone/>
              </a:pPr>
              <a:endParaRPr dirty="0"/>
            </a:p>
          </p:txBody>
        </p:sp>
      </p:grpSp>
      <p:pic>
        <p:nvPicPr>
          <p:cNvPr id="3074" name="Picture 2">
            <a:extLst>
              <a:ext uri="{FF2B5EF4-FFF2-40B4-BE49-F238E27FC236}">
                <a16:creationId xmlns:a16="http://schemas.microsoft.com/office/drawing/2014/main" id="{99A740F0-77A8-2FD7-B0F2-D8B05EB45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47069"/>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 : 2. Understanding the Problem</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12" name="Google Shape;112;p15"/>
          <p:cNvGrpSpPr/>
          <p:nvPr/>
        </p:nvGrpSpPr>
        <p:grpSpPr>
          <a:xfrm>
            <a:off x="619593" y="2008716"/>
            <a:ext cx="10952813" cy="4680022"/>
            <a:chOff x="589265" y="4726688"/>
            <a:chExt cx="8764404" cy="751193"/>
          </a:xfrm>
        </p:grpSpPr>
        <p:sp>
          <p:nvSpPr>
            <p:cNvPr id="113" name="Google Shape;113;p15"/>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Situation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342900" marR="0" lvl="0" indent="-342900" rtl="0">
                <a:lnSpc>
                  <a:spcPct val="100000"/>
                </a:lnSpc>
                <a:spcBef>
                  <a:spcPts val="0"/>
                </a:spcBef>
                <a:spcAft>
                  <a:spcPts val="0"/>
                </a:spcAft>
                <a:buFont typeface="+mj-lt"/>
                <a:buAutoNum type="arabicPeriod"/>
              </a:pPr>
              <a:r>
                <a:rPr lang="en-IN" dirty="0">
                  <a:latin typeface="Lato"/>
                  <a:ea typeface="Lato"/>
                  <a:cs typeface="Lato"/>
                  <a:sym typeface="Lato"/>
                </a:rPr>
                <a:t>How much Revenue does </a:t>
              </a:r>
              <a:r>
                <a:rPr lang="en-IN" dirty="0" err="1">
                  <a:latin typeface="Lato"/>
                  <a:ea typeface="Lato"/>
                  <a:cs typeface="Lato"/>
                  <a:sym typeface="Lato"/>
                </a:rPr>
                <a:t>TechnoServe</a:t>
              </a:r>
              <a:r>
                <a:rPr lang="en-IN" dirty="0">
                  <a:latin typeface="Lato"/>
                  <a:ea typeface="Lato"/>
                  <a:cs typeface="Lato"/>
                  <a:sym typeface="Lato"/>
                </a:rPr>
                <a:t> generate?</a:t>
              </a:r>
            </a:p>
            <a:p>
              <a:pPr marL="342900" marR="0" lvl="0" indent="-342900" rtl="0">
                <a:lnSpc>
                  <a:spcPct val="100000"/>
                </a:lnSpc>
                <a:spcBef>
                  <a:spcPts val="0"/>
                </a:spcBef>
                <a:spcAft>
                  <a:spcPts val="0"/>
                </a:spcAft>
                <a:buFont typeface="+mj-lt"/>
                <a:buAutoNum type="arabicPeriod"/>
              </a:pPr>
              <a:r>
                <a:rPr lang="en-IN" dirty="0">
                  <a:latin typeface="Lato"/>
                  <a:ea typeface="Lato"/>
                  <a:cs typeface="Lato"/>
                  <a:sym typeface="Lato"/>
                </a:rPr>
                <a:t>How many Clients does </a:t>
              </a:r>
              <a:r>
                <a:rPr lang="en-IN" dirty="0" err="1">
                  <a:latin typeface="Lato"/>
                  <a:ea typeface="Lato"/>
                  <a:cs typeface="Lato"/>
                  <a:sym typeface="Lato"/>
                </a:rPr>
                <a:t>TechnoServe</a:t>
              </a:r>
              <a:r>
                <a:rPr lang="en-IN" dirty="0">
                  <a:latin typeface="Lato"/>
                  <a:ea typeface="Lato"/>
                  <a:cs typeface="Lato"/>
                  <a:sym typeface="Lato"/>
                </a:rPr>
                <a:t> have? </a:t>
              </a:r>
            </a:p>
            <a:p>
              <a:pPr marL="342900" marR="0" lvl="0" indent="-342900" rtl="0">
                <a:lnSpc>
                  <a:spcPct val="100000"/>
                </a:lnSpc>
                <a:spcBef>
                  <a:spcPts val="0"/>
                </a:spcBef>
                <a:spcAft>
                  <a:spcPts val="0"/>
                </a:spcAft>
                <a:buFont typeface="+mj-lt"/>
                <a:buAutoNum type="arabicPeriod"/>
              </a:pPr>
              <a:r>
                <a:rPr lang="en-IN" dirty="0">
                  <a:latin typeface="Lato"/>
                  <a:ea typeface="Lato"/>
                  <a:cs typeface="Lato"/>
                  <a:sym typeface="Lato"/>
                </a:rPr>
                <a:t>What type of products do you offer?</a:t>
              </a:r>
            </a:p>
            <a:p>
              <a:pPr marL="342900" marR="0" lvl="0" indent="-342900" rtl="0">
                <a:lnSpc>
                  <a:spcPct val="100000"/>
                </a:lnSpc>
                <a:spcBef>
                  <a:spcPts val="0"/>
                </a:spcBef>
                <a:spcAft>
                  <a:spcPts val="0"/>
                </a:spcAft>
                <a:buFont typeface="+mj-lt"/>
                <a:buAutoNum type="arabicPeriod"/>
              </a:pPr>
              <a:r>
                <a:rPr lang="en-IN" dirty="0">
                  <a:latin typeface="Lato"/>
                  <a:ea typeface="Lato"/>
                  <a:cs typeface="Lato"/>
                  <a:sym typeface="Lato"/>
                </a:rPr>
                <a:t>How many Branches do you have?</a:t>
              </a:r>
            </a:p>
            <a:p>
              <a:pPr marL="342900" marR="0" lvl="0" indent="-342900" rtl="0">
                <a:lnSpc>
                  <a:spcPct val="100000"/>
                </a:lnSpc>
                <a:spcBef>
                  <a:spcPts val="0"/>
                </a:spcBef>
                <a:spcAft>
                  <a:spcPts val="0"/>
                </a:spcAft>
                <a:buFont typeface="+mj-lt"/>
                <a:buAutoNum type="arabicPeriod"/>
              </a:pPr>
              <a:r>
                <a:rPr lang="en-IN" dirty="0">
                  <a:latin typeface="Lato"/>
                  <a:ea typeface="Lato"/>
                  <a:cs typeface="Lato"/>
                  <a:sym typeface="Lato"/>
                </a:rPr>
                <a:t>Can you describe the current state of your sales process?</a:t>
              </a:r>
            </a:p>
            <a:p>
              <a:pPr marR="0" lvl="0" rtl="0">
                <a:lnSpc>
                  <a:spcPct val="100000"/>
                </a:lnSpc>
                <a:spcBef>
                  <a:spcPts val="0"/>
                </a:spcBef>
                <a:spcAft>
                  <a:spcPts val="0"/>
                </a:spcAft>
              </a:pPr>
              <a:endParaRPr lang="en-IN" dirty="0">
                <a:latin typeface="Lato"/>
                <a:ea typeface="Lato"/>
                <a:cs typeface="Lato"/>
                <a:sym typeface="Lato"/>
              </a:endParaRPr>
            </a:p>
            <a:p>
              <a:pPr algn="l"/>
              <a:endParaRPr lang="en-IN" dirty="0">
                <a:latin typeface="Lato"/>
                <a:ea typeface="Lato"/>
                <a:cs typeface="Lato"/>
                <a:sym typeface="Lato"/>
              </a:endParaRPr>
            </a:p>
            <a:p>
              <a:pPr marR="0" lvl="0" algn="l" rtl="0">
                <a:lnSpc>
                  <a:spcPct val="100000"/>
                </a:lnSpc>
                <a:spcBef>
                  <a:spcPts val="0"/>
                </a:spcBef>
                <a:spcAft>
                  <a:spcPts val="0"/>
                </a:spcAft>
              </a:pPr>
              <a:endParaRPr lang="en-IN" dirty="0">
                <a:latin typeface="Lato"/>
                <a:ea typeface="Lato"/>
                <a:cs typeface="Lato"/>
                <a:sym typeface="Lato"/>
              </a:endParaRPr>
            </a:p>
            <a:p>
              <a:pPr marR="0" lvl="0" algn="l" rtl="0">
                <a:lnSpc>
                  <a:spcPct val="100000"/>
                </a:lnSpc>
                <a:spcBef>
                  <a:spcPts val="0"/>
                </a:spcBef>
                <a:spcAft>
                  <a:spcPts val="0"/>
                </a:spcAft>
              </a:pPr>
              <a:endParaRPr sz="1400" b="0" i="0" u="none" strike="noStrike" cap="none" dirty="0">
                <a:solidFill>
                  <a:srgbClr val="000000"/>
                </a:solidFill>
                <a:latin typeface="Lato"/>
                <a:ea typeface="Lato"/>
                <a:cs typeface="Lato"/>
                <a:sym typeface="Lato"/>
              </a:endParaRPr>
            </a:p>
          </p:txBody>
        </p:sp>
        <p:sp>
          <p:nvSpPr>
            <p:cNvPr id="114" name="Google Shape;114;p15"/>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Problem</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IN" dirty="0"/>
                <a:t>How does </a:t>
              </a:r>
              <a:r>
                <a:rPr lang="en-IN" dirty="0" err="1"/>
                <a:t>TechnoServe</a:t>
              </a:r>
              <a:r>
                <a:rPr lang="en-IN" dirty="0"/>
                <a:t> find leads from the market</a:t>
              </a:r>
            </a:p>
            <a:p>
              <a:pPr marL="342900" marR="0" lvl="0" indent="-342900" algn="l" rtl="0">
                <a:lnSpc>
                  <a:spcPct val="100000"/>
                </a:lnSpc>
                <a:spcBef>
                  <a:spcPts val="0"/>
                </a:spcBef>
                <a:spcAft>
                  <a:spcPts val="0"/>
                </a:spcAft>
                <a:buFont typeface="+mj-lt"/>
                <a:buAutoNum type="arabicPeriod"/>
              </a:pPr>
              <a:r>
                <a:rPr lang="en-IN" dirty="0"/>
                <a:t>On an average how many days does it take for </a:t>
              </a:r>
              <a:r>
                <a:rPr lang="en-IN" dirty="0" err="1"/>
                <a:t>TechnoServe</a:t>
              </a:r>
              <a:r>
                <a:rPr lang="en-IN" dirty="0"/>
                <a:t>  to convert their leads into clients</a:t>
              </a:r>
            </a:p>
            <a:p>
              <a:pPr marL="342900" marR="0" lvl="0" indent="-342900" algn="l" rtl="0">
                <a:lnSpc>
                  <a:spcPct val="100000"/>
                </a:lnSpc>
                <a:spcBef>
                  <a:spcPts val="0"/>
                </a:spcBef>
                <a:spcAft>
                  <a:spcPts val="0"/>
                </a:spcAft>
                <a:buFont typeface="+mj-lt"/>
                <a:buAutoNum type="arabicPeriod"/>
              </a:pPr>
              <a:r>
                <a:rPr lang="en-IN" dirty="0"/>
                <a:t>Is it your Sales team having enough experience to convert these leads </a:t>
              </a:r>
            </a:p>
            <a:p>
              <a:pPr marL="342900" marR="0" lvl="0" indent="-342900" algn="l" rtl="0">
                <a:lnSpc>
                  <a:spcPct val="100000"/>
                </a:lnSpc>
                <a:spcBef>
                  <a:spcPts val="0"/>
                </a:spcBef>
                <a:spcAft>
                  <a:spcPts val="0"/>
                </a:spcAft>
                <a:buFont typeface="+mj-lt"/>
                <a:buAutoNum type="arabicPeriod"/>
              </a:pPr>
              <a:r>
                <a:rPr lang="en-IN" dirty="0"/>
                <a:t>What specific obstacles do potential customers face when considering your products?</a:t>
              </a:r>
            </a:p>
            <a:p>
              <a:pPr marL="342900" marR="0" lvl="0" indent="-342900" algn="l" rtl="0">
                <a:lnSpc>
                  <a:spcPct val="100000"/>
                </a:lnSpc>
                <a:spcBef>
                  <a:spcPts val="0"/>
                </a:spcBef>
                <a:spcAft>
                  <a:spcPts val="0"/>
                </a:spcAft>
                <a:buFont typeface="+mj-lt"/>
                <a:buAutoNum type="arabicPeriod"/>
              </a:pPr>
              <a:endParaRPr dirty="0"/>
            </a:p>
          </p:txBody>
        </p:sp>
        <p:sp>
          <p:nvSpPr>
            <p:cNvPr id="115" name="Google Shape;115;p15"/>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Implication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IN" dirty="0"/>
                <a:t>What impact does the declining conversion rate have on your revenue and growth?</a:t>
              </a:r>
            </a:p>
            <a:p>
              <a:pPr marL="342900" marR="0" lvl="0" indent="-342900" algn="l" rtl="0">
                <a:lnSpc>
                  <a:spcPct val="100000"/>
                </a:lnSpc>
                <a:spcBef>
                  <a:spcPts val="0"/>
                </a:spcBef>
                <a:spcAft>
                  <a:spcPts val="0"/>
                </a:spcAft>
                <a:buFont typeface="+mj-lt"/>
                <a:buAutoNum type="arabicPeriod"/>
              </a:pPr>
              <a:r>
                <a:rPr lang="en-IN" dirty="0"/>
                <a:t>How does the pipeline conversion rate is going to affect on your profit</a:t>
              </a:r>
            </a:p>
            <a:p>
              <a:pPr marL="342900" marR="0" lvl="0" indent="-342900" algn="l" rtl="0">
                <a:lnSpc>
                  <a:spcPct val="100000"/>
                </a:lnSpc>
                <a:spcBef>
                  <a:spcPts val="0"/>
                </a:spcBef>
                <a:spcAft>
                  <a:spcPts val="0"/>
                </a:spcAft>
                <a:buFont typeface="+mj-lt"/>
                <a:buAutoNum type="arabicPeriod"/>
              </a:pPr>
              <a:r>
                <a:rPr lang="en-IN" dirty="0"/>
                <a:t>How does the low pipeline conversion rate restrict your market growth </a:t>
              </a:r>
            </a:p>
            <a:p>
              <a:pPr marL="342900" marR="0" lvl="0" indent="-342900" algn="l" rtl="0">
                <a:lnSpc>
                  <a:spcPct val="100000"/>
                </a:lnSpc>
                <a:spcBef>
                  <a:spcPts val="0"/>
                </a:spcBef>
                <a:spcAft>
                  <a:spcPts val="0"/>
                </a:spcAft>
                <a:buFont typeface="+mj-lt"/>
                <a:buAutoNum type="arabicPeriod"/>
              </a:pPr>
              <a:r>
                <a:rPr lang="en-IN" dirty="0"/>
                <a:t>Is it going to impact your future sales target or future projection </a:t>
              </a:r>
            </a:p>
            <a:p>
              <a:pPr marL="342900" marR="0" lvl="0" indent="-342900" algn="l" rtl="0">
                <a:lnSpc>
                  <a:spcPct val="100000"/>
                </a:lnSpc>
                <a:spcBef>
                  <a:spcPts val="0"/>
                </a:spcBef>
                <a:spcAft>
                  <a:spcPts val="0"/>
                </a:spcAft>
                <a:buFont typeface="+mj-lt"/>
                <a:buAutoNum type="arabicPeriod"/>
              </a:pPr>
              <a:r>
                <a:rPr lang="en-IN" dirty="0"/>
                <a:t>How does your sales teams handle objection and challenges?</a:t>
              </a:r>
            </a:p>
            <a:p>
              <a:pPr marL="342900" marR="0" lvl="0" indent="-342900" algn="l" rtl="0">
                <a:lnSpc>
                  <a:spcPct val="100000"/>
                </a:lnSpc>
                <a:spcBef>
                  <a:spcPts val="0"/>
                </a:spcBef>
                <a:spcAft>
                  <a:spcPts val="0"/>
                </a:spcAft>
                <a:buFont typeface="+mj-lt"/>
                <a:buAutoNum type="arabicPeriod"/>
              </a:pPr>
              <a:endParaRPr lang="en-IN" dirty="0"/>
            </a:p>
            <a:p>
              <a:pPr marL="342900" marR="0" lvl="0" indent="-342900" algn="l" rtl="0">
                <a:lnSpc>
                  <a:spcPct val="100000"/>
                </a:lnSpc>
                <a:spcBef>
                  <a:spcPts val="0"/>
                </a:spcBef>
                <a:spcAft>
                  <a:spcPts val="0"/>
                </a:spcAft>
                <a:buFont typeface="+mj-lt"/>
                <a:buAutoNum type="arabicPeriod"/>
              </a:pPr>
              <a:endParaRPr dirty="0"/>
            </a:p>
          </p:txBody>
        </p:sp>
        <p:sp>
          <p:nvSpPr>
            <p:cNvPr id="116" name="Google Shape;116;p15"/>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Need-Payoff</a:t>
              </a:r>
              <a:endParaRPr dirty="0"/>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How much increase in the revenue if the problem is solved?</a:t>
              </a:r>
            </a:p>
            <a:p>
              <a:pPr marL="342900" marR="0" lvl="0" indent="-342900" algn="l" rtl="0">
                <a:lnSpc>
                  <a:spcPct val="100000"/>
                </a:lnSpc>
                <a:spcBef>
                  <a:spcPts val="0"/>
                </a:spcBef>
                <a:spcAft>
                  <a:spcPts val="0"/>
                </a:spcAft>
                <a:buFont typeface="+mj-lt"/>
                <a:buAutoNum type="arabicPeriod"/>
              </a:pPr>
              <a:r>
                <a:rPr lang="en-US" dirty="0">
                  <a:latin typeface="Lato"/>
                  <a:ea typeface="Lato"/>
                  <a:cs typeface="Lato"/>
                  <a:sym typeface="Lato"/>
                </a:rPr>
                <a:t>How will your employee</a:t>
              </a:r>
              <a:r>
                <a:rPr lang="en-US" sz="1400" b="0" i="0" u="none" strike="noStrike" cap="none" dirty="0">
                  <a:solidFill>
                    <a:srgbClr val="000000"/>
                  </a:solidFill>
                  <a:latin typeface="Lato"/>
                  <a:ea typeface="Lato"/>
                  <a:cs typeface="Lato"/>
                  <a:sym typeface="Lato"/>
                </a:rPr>
                <a:t> get benefits from this like(an increment in their salary)</a:t>
              </a: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Having an increase in </a:t>
              </a:r>
              <a:r>
                <a:rPr lang="en-US" sz="1400" b="0" i="0" u="none" strike="noStrike" cap="none" dirty="0" err="1">
                  <a:solidFill>
                    <a:srgbClr val="000000"/>
                  </a:solidFill>
                  <a:latin typeface="Lato"/>
                  <a:ea typeface="Lato"/>
                  <a:cs typeface="Lato"/>
                  <a:sym typeface="Lato"/>
                </a:rPr>
                <a:t>TechnoServe</a:t>
              </a:r>
              <a:r>
                <a:rPr lang="en-US" sz="1400" b="0" i="0" u="none" strike="noStrike" cap="none" dirty="0">
                  <a:solidFill>
                    <a:srgbClr val="000000"/>
                  </a:solidFill>
                  <a:latin typeface="Lato"/>
                  <a:ea typeface="Lato"/>
                  <a:cs typeface="Lato"/>
                  <a:sym typeface="Lato"/>
                </a:rPr>
                <a:t> Clients </a:t>
              </a:r>
            </a:p>
            <a:p>
              <a:pPr marL="342900" marR="0" lvl="0" indent="-342900" algn="l" rtl="0">
                <a:lnSpc>
                  <a:spcPct val="100000"/>
                </a:lnSpc>
                <a:spcBef>
                  <a:spcPts val="0"/>
                </a:spcBef>
                <a:spcAft>
                  <a:spcPts val="0"/>
                </a:spcAft>
                <a:buFont typeface="+mj-lt"/>
                <a:buAutoNum type="arabicPeriod"/>
              </a:pPr>
              <a:r>
                <a:rPr lang="en-US" dirty="0">
                  <a:latin typeface="Lato"/>
                  <a:ea typeface="Lato"/>
                  <a:cs typeface="Lato"/>
                  <a:sym typeface="Lato"/>
                </a:rPr>
                <a:t>What is </a:t>
              </a:r>
              <a:r>
                <a:rPr lang="en-US" dirty="0" err="1">
                  <a:latin typeface="Lato"/>
                  <a:ea typeface="Lato"/>
                  <a:cs typeface="Lato"/>
                  <a:sym typeface="Lato"/>
                </a:rPr>
                <a:t>TechnoServe</a:t>
              </a:r>
              <a:r>
                <a:rPr lang="en-US" dirty="0">
                  <a:latin typeface="Lato"/>
                  <a:ea typeface="Lato"/>
                  <a:cs typeface="Lato"/>
                  <a:sym typeface="Lato"/>
                </a:rPr>
                <a:t> Goodwill after this or Having a strong position in the market</a:t>
              </a:r>
            </a:p>
            <a:p>
              <a:pPr marL="342900" marR="0" lvl="0" indent="-342900" algn="l" rtl="0">
                <a:lnSpc>
                  <a:spcPct val="100000"/>
                </a:lnSpc>
                <a:spcBef>
                  <a:spcPts val="0"/>
                </a:spcBef>
                <a:spcAft>
                  <a:spcPts val="0"/>
                </a:spcAft>
                <a:buFont typeface="+mj-lt"/>
                <a:buAutoNum type="arabicPeriod"/>
              </a:pPr>
              <a:r>
                <a:rPr lang="en-US" dirty="0">
                  <a:latin typeface="Lato"/>
                  <a:ea typeface="Lato"/>
                  <a:cs typeface="Lato"/>
                  <a:sym typeface="Lato"/>
                </a:rPr>
                <a:t>What would it mean to your business if you could effectively address this issue?</a:t>
              </a:r>
            </a:p>
            <a:p>
              <a:pPr marR="0" lvl="0" algn="l" rtl="0">
                <a:lnSpc>
                  <a:spcPct val="100000"/>
                </a:lnSpc>
                <a:spcBef>
                  <a:spcPts val="0"/>
                </a:spcBef>
                <a:spcAft>
                  <a:spcPts val="0"/>
                </a:spcAft>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endParaRPr lang="en-US" dirty="0"/>
            </a:p>
          </p:txBody>
        </p:sp>
      </p:grpSp>
      <p:pic>
        <p:nvPicPr>
          <p:cNvPr id="4098" name="Picture 2">
            <a:extLst>
              <a:ext uri="{FF2B5EF4-FFF2-40B4-BE49-F238E27FC236}">
                <a16:creationId xmlns:a16="http://schemas.microsoft.com/office/drawing/2014/main" id="{3AA2F4A2-948F-4640-F51C-3C29EC433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4707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23" name="Google Shape;123;p16"/>
          <p:cNvSpPr txBox="1"/>
          <p:nvPr/>
        </p:nvSpPr>
        <p:spPr>
          <a:xfrm>
            <a:off x="514664" y="2009522"/>
            <a:ext cx="11162674" cy="4493538"/>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Framework Used</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t>Issue tree framework with 5C’</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Reason for using the selected framework</a:t>
            </a:r>
            <a:endParaRPr dirty="0"/>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1- Structured Analysis: It provides a structured and organized way to break down complex business problems into smaller, more manageable components. This makes it easier to identify the root cause and interdependencies of the issues.</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 you have used the framework here</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1- Core Issue: Declining Sales Pipeline Conversion Rate</a:t>
            </a:r>
            <a:endParaRPr lang="en-US"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5122" name="Picture 2">
            <a:extLst>
              <a:ext uri="{FF2B5EF4-FFF2-40B4-BE49-F238E27FC236}">
                <a16:creationId xmlns:a16="http://schemas.microsoft.com/office/drawing/2014/main" id="{343A968B-FF48-E49A-D51F-E334705C4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0552"/>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30" name="Google Shape;130;p17"/>
          <p:cNvSpPr txBox="1"/>
          <p:nvPr/>
        </p:nvSpPr>
        <p:spPr>
          <a:xfrm>
            <a:off x="514664" y="3719238"/>
            <a:ext cx="11162674"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pic>
        <p:nvPicPr>
          <p:cNvPr id="6146" name="Picture 2">
            <a:extLst>
              <a:ext uri="{FF2B5EF4-FFF2-40B4-BE49-F238E27FC236}">
                <a16:creationId xmlns:a16="http://schemas.microsoft.com/office/drawing/2014/main" id="{5CDF4712-1FE9-C21A-63B9-17FAF26A5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0552"/>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4F194FE-0C64-BC19-E8CB-2B7653BC4EFC}"/>
              </a:ext>
            </a:extLst>
          </p:cNvPr>
          <p:cNvPicPr>
            <a:picLocks noChangeAspect="1"/>
          </p:cNvPicPr>
          <p:nvPr/>
        </p:nvPicPr>
        <p:blipFill>
          <a:blip r:embed="rId4"/>
          <a:stretch>
            <a:fillRect/>
          </a:stretch>
        </p:blipFill>
        <p:spPr>
          <a:xfrm>
            <a:off x="2079056" y="1731595"/>
            <a:ext cx="7238423" cy="49715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37" name="Google Shape;137;p18"/>
          <p:cNvGrpSpPr/>
          <p:nvPr/>
        </p:nvGrpSpPr>
        <p:grpSpPr>
          <a:xfrm>
            <a:off x="514664" y="2009465"/>
            <a:ext cx="11162675" cy="4593842"/>
            <a:chOff x="589265" y="4632481"/>
            <a:chExt cx="2041200" cy="229238"/>
          </a:xfrm>
        </p:grpSpPr>
        <p:sp>
          <p:nvSpPr>
            <p:cNvPr id="138" name="Google Shape;138;p18"/>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800" b="1" dirty="0">
                  <a:solidFill>
                    <a:schemeClr val="dk1"/>
                  </a:solidFill>
                  <a:latin typeface="Lato"/>
                  <a:ea typeface="Lato"/>
                  <a:cs typeface="Lato"/>
                  <a:sym typeface="Lato"/>
                </a:rPr>
                <a:t>Branch 1 Customer- Customer Engagement</a:t>
              </a:r>
            </a:p>
            <a:p>
              <a:pPr marL="0" lvl="0" indent="0" algn="l" rtl="0">
                <a:spcBef>
                  <a:spcPts val="0"/>
                </a:spcBef>
                <a:spcAft>
                  <a:spcPts val="0"/>
                </a:spcAft>
                <a:buClr>
                  <a:schemeClr val="dk1"/>
                </a:buClr>
                <a:buFont typeface="Arial"/>
                <a:buNone/>
              </a:pPr>
              <a:endParaRPr lang="en-IN" sz="1800" b="1" dirty="0">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r>
                <a:rPr lang="en-US" dirty="0">
                  <a:solidFill>
                    <a:schemeClr val="dk1"/>
                  </a:solidFill>
                  <a:latin typeface="Lato"/>
                  <a:ea typeface="Lato"/>
                  <a:cs typeface="Lato"/>
                  <a:sym typeface="Lato"/>
                </a:rPr>
                <a:t>Examined customer touchpoints and feedback.</a:t>
              </a:r>
              <a:endParaRPr lang="en-IN" sz="1800" b="1" dirty="0">
                <a:latin typeface="Lato"/>
                <a:ea typeface="Lato"/>
                <a:cs typeface="Lato"/>
                <a:sym typeface="Lato"/>
              </a:endParaRPr>
            </a:p>
          </p:txBody>
        </p:sp>
        <p:sp>
          <p:nvSpPr>
            <p:cNvPr id="139" name="Google Shape;139;p18"/>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2 Customer- Location</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Customers are able to reach that Location</a:t>
              </a:r>
              <a:r>
                <a:rPr lang="en-US" sz="1100" b="0" i="0" u="none" strike="noStrike" cap="none" dirty="0">
                  <a:solidFill>
                    <a:srgbClr val="000000"/>
                  </a:solidFill>
                  <a:latin typeface="Lato"/>
                  <a:ea typeface="Lato"/>
                  <a:cs typeface="Lato"/>
                  <a:sym typeface="Lato"/>
                </a:rPr>
                <a:t>.</a:t>
              </a:r>
              <a:endParaRPr sz="1100" b="0" i="0" u="none" strike="noStrike" cap="none" dirty="0">
                <a:solidFill>
                  <a:srgbClr val="000000"/>
                </a:solidFill>
                <a:latin typeface="Lato"/>
                <a:ea typeface="Lato"/>
                <a:cs typeface="Lato"/>
                <a:sym typeface="Lato"/>
              </a:endParaRPr>
            </a:p>
          </p:txBody>
        </p:sp>
      </p:grpSp>
      <p:pic>
        <p:nvPicPr>
          <p:cNvPr id="7170" name="Picture 2">
            <a:extLst>
              <a:ext uri="{FF2B5EF4-FFF2-40B4-BE49-F238E27FC236}">
                <a16:creationId xmlns:a16="http://schemas.microsoft.com/office/drawing/2014/main" id="{FA6ED1F7-A857-8505-6778-ECC23B6FC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9126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46" name="Google Shape;146;p19"/>
          <p:cNvGrpSpPr/>
          <p:nvPr/>
        </p:nvGrpSpPr>
        <p:grpSpPr>
          <a:xfrm>
            <a:off x="514664" y="2009465"/>
            <a:ext cx="11162675" cy="4593842"/>
            <a:chOff x="589265" y="4632481"/>
            <a:chExt cx="2041200" cy="229238"/>
          </a:xfrm>
        </p:grpSpPr>
        <p:sp>
          <p:nvSpPr>
            <p:cNvPr id="147" name="Google Shape;147;p19"/>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3 Customer- Customer Retention</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Considered customer loyalty and opportunities for upselling</a:t>
              </a:r>
              <a:endParaRPr b="0" i="0" u="none" strike="noStrike" cap="none" dirty="0">
                <a:solidFill>
                  <a:srgbClr val="000000"/>
                </a:solidFill>
                <a:latin typeface="Lato"/>
                <a:ea typeface="Lato"/>
                <a:cs typeface="Lato"/>
                <a:sym typeface="Lato"/>
              </a:endParaRPr>
            </a:p>
          </p:txBody>
        </p:sp>
        <p:sp>
          <p:nvSpPr>
            <p:cNvPr id="148" name="Google Shape;148;p19"/>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4 Customer- Customer Acquisition</a:t>
              </a:r>
              <a:endParaRPr dirty="0"/>
            </a:p>
            <a:p>
              <a:pPr marL="0" marR="0" lvl="0" indent="0" algn="l" rtl="0">
                <a:lnSpc>
                  <a:spcPct val="100000"/>
                </a:lnSpc>
                <a:spcBef>
                  <a:spcPts val="0"/>
                </a:spcBef>
                <a:spcAft>
                  <a:spcPts val="0"/>
                </a:spcAft>
                <a:buNone/>
              </a:pPr>
              <a:endParaRPr lang="en-IN"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Analyzed lead generation and qualification methods.</a:t>
              </a:r>
            </a:p>
          </p:txBody>
        </p:sp>
      </p:grpSp>
      <p:pic>
        <p:nvPicPr>
          <p:cNvPr id="8194" name="Picture 2">
            <a:extLst>
              <a:ext uri="{FF2B5EF4-FFF2-40B4-BE49-F238E27FC236}">
                <a16:creationId xmlns:a16="http://schemas.microsoft.com/office/drawing/2014/main" id="{35EA2329-C095-3EB6-21B1-ABAE703CA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25469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55" name="Google Shape;155;p20"/>
          <p:cNvGrpSpPr/>
          <p:nvPr/>
        </p:nvGrpSpPr>
        <p:grpSpPr>
          <a:xfrm>
            <a:off x="514664" y="2009465"/>
            <a:ext cx="11162675" cy="4593842"/>
            <a:chOff x="589265" y="4632481"/>
            <a:chExt cx="2041200" cy="229238"/>
          </a:xfrm>
        </p:grpSpPr>
        <p:sp>
          <p:nvSpPr>
            <p:cNvPr id="156" name="Google Shape;156;p20"/>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5 Customer- Customer Understanding</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Explored factors related to customer needs, preferences, and segments.</a:t>
              </a:r>
              <a:endParaRPr b="0" i="0" u="none" strike="noStrike" cap="none" dirty="0">
                <a:solidFill>
                  <a:srgbClr val="000000"/>
                </a:solidFill>
                <a:latin typeface="Lato"/>
                <a:ea typeface="Lato"/>
                <a:cs typeface="Lato"/>
                <a:sym typeface="Lato"/>
              </a:endParaRPr>
            </a:p>
          </p:txBody>
        </p:sp>
        <p:sp>
          <p:nvSpPr>
            <p:cNvPr id="157" name="Google Shape;157;p20"/>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6 Company- Geographic Reach</a:t>
              </a:r>
              <a:endParaRPr dirty="0"/>
            </a:p>
            <a:p>
              <a:pPr marL="0" marR="0" lvl="0" indent="0" algn="l" rtl="0">
                <a:lnSpc>
                  <a:spcPct val="100000"/>
                </a:lnSpc>
                <a:spcBef>
                  <a:spcPts val="0"/>
                </a:spcBef>
                <a:spcAft>
                  <a:spcPts val="0"/>
                </a:spcAft>
                <a:buNone/>
              </a:pPr>
              <a:endParaRPr lang="en-IN"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Considered geographical distribution of clients.</a:t>
              </a:r>
            </a:p>
          </p:txBody>
        </p:sp>
      </p:grpSp>
      <p:pic>
        <p:nvPicPr>
          <p:cNvPr id="9218" name="Picture 2">
            <a:extLst>
              <a:ext uri="{FF2B5EF4-FFF2-40B4-BE49-F238E27FC236}">
                <a16:creationId xmlns:a16="http://schemas.microsoft.com/office/drawing/2014/main" id="{F89BEE96-A29C-962D-97A0-A751930F3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711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TotalTime>
  <Words>2353</Words>
  <Application>Microsoft Office PowerPoint</Application>
  <PresentationFormat>Widescreen</PresentationFormat>
  <Paragraphs>409</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Lato</vt:lpstr>
      <vt:lpstr>Arial</vt:lpstr>
      <vt:lpstr>Calibri</vt:lpstr>
      <vt:lpstr>Söhne</vt:lpstr>
      <vt:lpstr>Office Theme</vt:lpstr>
      <vt:lpstr>ASSIGNMENT GUIDELINES</vt:lpstr>
      <vt:lpstr>ASSIGNMENT   Name: Ashutosh Kasaudhan</vt:lpstr>
      <vt:lpstr>PART I : 1. Understanding the Problem   Sales Pipeline Conversion at a SaaS Startup</vt:lpstr>
      <vt:lpstr>PART I : 2. Understanding the Problem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B : Presenting Findings   Sales Pipeline Conversion at a SaaS Startup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cp:lastModifiedBy>ashutosh kasaudhan</cp:lastModifiedBy>
  <cp:revision>7</cp:revision>
  <dcterms:modified xsi:type="dcterms:W3CDTF">2023-10-07T17:35:03Z</dcterms:modified>
</cp:coreProperties>
</file>