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4"/>
  </p:notesMasterIdLst>
  <p:sldIdLst>
    <p:sldId id="543" r:id="rId3"/>
    <p:sldId id="581" r:id="rId4"/>
    <p:sldId id="583" r:id="rId5"/>
    <p:sldId id="584" r:id="rId6"/>
    <p:sldId id="585" r:id="rId7"/>
    <p:sldId id="586" r:id="rId8"/>
    <p:sldId id="618" r:id="rId9"/>
    <p:sldId id="619" r:id="rId10"/>
    <p:sldId id="588" r:id="rId11"/>
    <p:sldId id="620" r:id="rId12"/>
    <p:sldId id="587" r:id="rId13"/>
    <p:sldId id="589" r:id="rId14"/>
    <p:sldId id="590" r:id="rId15"/>
    <p:sldId id="591" r:id="rId16"/>
    <p:sldId id="592" r:id="rId17"/>
    <p:sldId id="557" r:id="rId18"/>
    <p:sldId id="593" r:id="rId19"/>
    <p:sldId id="594" r:id="rId20"/>
    <p:sldId id="595" r:id="rId21"/>
    <p:sldId id="596" r:id="rId22"/>
    <p:sldId id="597" r:id="rId23"/>
    <p:sldId id="598" r:id="rId24"/>
    <p:sldId id="621" r:id="rId25"/>
    <p:sldId id="599" r:id="rId26"/>
    <p:sldId id="600" r:id="rId27"/>
    <p:sldId id="601" r:id="rId28"/>
    <p:sldId id="602" r:id="rId29"/>
    <p:sldId id="603" r:id="rId30"/>
    <p:sldId id="604" r:id="rId31"/>
    <p:sldId id="560" r:id="rId32"/>
    <p:sldId id="605" r:id="rId33"/>
    <p:sldId id="606" r:id="rId34"/>
    <p:sldId id="607" r:id="rId35"/>
    <p:sldId id="608" r:id="rId36"/>
    <p:sldId id="622" r:id="rId37"/>
    <p:sldId id="609" r:id="rId38"/>
    <p:sldId id="623" r:id="rId39"/>
    <p:sldId id="624" r:id="rId40"/>
    <p:sldId id="625" r:id="rId41"/>
    <p:sldId id="626" r:id="rId42"/>
    <p:sldId id="610" r:id="rId43"/>
    <p:sldId id="611" r:id="rId44"/>
    <p:sldId id="544" r:id="rId45"/>
    <p:sldId id="612" r:id="rId46"/>
    <p:sldId id="613" r:id="rId47"/>
    <p:sldId id="614" r:id="rId48"/>
    <p:sldId id="615" r:id="rId49"/>
    <p:sldId id="616" r:id="rId50"/>
    <p:sldId id="617" r:id="rId51"/>
    <p:sldId id="545" r:id="rId52"/>
    <p:sldId id="546" r:id="rId53"/>
    <p:sldId id="558" r:id="rId54"/>
    <p:sldId id="559" r:id="rId55"/>
    <p:sldId id="561" r:id="rId56"/>
    <p:sldId id="562" r:id="rId57"/>
    <p:sldId id="563" r:id="rId58"/>
    <p:sldId id="564" r:id="rId59"/>
    <p:sldId id="565" r:id="rId60"/>
    <p:sldId id="566" r:id="rId61"/>
    <p:sldId id="567" r:id="rId62"/>
    <p:sldId id="568" r:id="rId63"/>
    <p:sldId id="569" r:id="rId64"/>
    <p:sldId id="571" r:id="rId65"/>
    <p:sldId id="572" r:id="rId66"/>
    <p:sldId id="548" r:id="rId67"/>
    <p:sldId id="573" r:id="rId68"/>
    <p:sldId id="574" r:id="rId69"/>
    <p:sldId id="575" r:id="rId70"/>
    <p:sldId id="576" r:id="rId71"/>
    <p:sldId id="577" r:id="rId72"/>
    <p:sldId id="547" r:id="rId73"/>
    <p:sldId id="549" r:id="rId74"/>
    <p:sldId id="550" r:id="rId75"/>
    <p:sldId id="578" r:id="rId76"/>
    <p:sldId id="579" r:id="rId77"/>
    <p:sldId id="580" r:id="rId78"/>
    <p:sldId id="551" r:id="rId79"/>
    <p:sldId id="552" r:id="rId80"/>
    <p:sldId id="554" r:id="rId81"/>
    <p:sldId id="555" r:id="rId82"/>
    <p:sldId id="570"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60"/>
        <p:guide pos="287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notesMaster" Target="notesMasters/notesMaster1.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BCAD085-E8A6-8845-BD4E-CB4CCA059FC4}"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C1FF6DA9-008F-8B48-92A6-B652298478BF}"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BCAD085-E8A6-8845-BD4E-CB4CCA059FC4}"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2.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4.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4.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a:xfrm>
            <a:off x="327025" y="3266440"/>
            <a:ext cx="7368540" cy="3270250"/>
          </a:xfrm>
        </p:spPr>
        <p:txBody>
          <a:bodyPr>
            <a:normAutofit/>
          </a:bodyPr>
          <a:p>
            <a:br>
              <a:rPr lang="en-US">
                <a:solidFill>
                  <a:schemeClr val="tx2">
                    <a:lumMod val="60000"/>
                    <a:lumOff val="40000"/>
                  </a:schemeClr>
                </a:solidFill>
              </a:rPr>
            </a:br>
            <a:r>
              <a:rPr lang="en-US" sz="2800" b="1">
                <a:solidFill>
                  <a:schemeClr val="tx2">
                    <a:lumMod val="60000"/>
                    <a:lumOff val="40000"/>
                  </a:schemeClr>
                </a:solidFill>
              </a:rPr>
              <a:t>Created By: </a:t>
            </a:r>
            <a:br>
              <a:rPr lang="en-US" sz="2800" b="1">
                <a:solidFill>
                  <a:schemeClr val="tx2">
                    <a:lumMod val="60000"/>
                    <a:lumOff val="40000"/>
                  </a:schemeClr>
                </a:solidFill>
              </a:rPr>
            </a:br>
            <a:r>
              <a:rPr lang="en-US" sz="2800" b="1">
                <a:solidFill>
                  <a:schemeClr val="tx2">
                    <a:lumMod val="60000"/>
                    <a:lumOff val="40000"/>
                  </a:schemeClr>
                </a:solidFill>
              </a:rPr>
              <a:t>                Ashutosh B. Bodake</a:t>
            </a:r>
            <a:br>
              <a:rPr lang="en-US" sz="2800" b="1">
                <a:solidFill>
                  <a:schemeClr val="tx2">
                    <a:lumMod val="60000"/>
                    <a:lumOff val="40000"/>
                  </a:schemeClr>
                </a:solidFill>
              </a:rPr>
            </a:br>
            <a:r>
              <a:rPr lang="en-US" sz="2800" b="1">
                <a:solidFill>
                  <a:schemeClr val="tx2">
                    <a:lumMod val="60000"/>
                    <a:lumOff val="40000"/>
                  </a:schemeClr>
                </a:solidFill>
              </a:rPr>
              <a:t>                          [.Net Core, Azure, AWS S3]</a:t>
            </a:r>
            <a:br>
              <a:rPr lang="en-US" b="1">
                <a:solidFill>
                  <a:schemeClr val="tx1"/>
                </a:solidFill>
              </a:rPr>
            </a:br>
            <a:br>
              <a:rPr lang="en-US" b="1">
                <a:solidFill>
                  <a:schemeClr val="tx1"/>
                </a:solidFill>
              </a:rPr>
            </a:br>
            <a:endParaRPr lang="en-US" b="1">
              <a:solidFill>
                <a:schemeClr val="tx1"/>
              </a:solidFill>
            </a:endParaRPr>
          </a:p>
        </p:txBody>
      </p:sp>
      <p:pic>
        <p:nvPicPr>
          <p:cNvPr id="7" name="Picture 6"/>
          <p:cNvPicPr/>
          <p:nvPr/>
        </p:nvPicPr>
        <p:blipFill>
          <a:blip r:embed="rId1"/>
          <a:stretch>
            <a:fillRect/>
          </a:stretch>
        </p:blipFill>
        <p:spPr>
          <a:xfrm>
            <a:off x="776605" y="602615"/>
            <a:ext cx="7520940" cy="2540000"/>
          </a:xfrm>
          <a:prstGeom prst="rect">
            <a:avLst/>
          </a:prstGeom>
        </p:spPr>
      </p:pic>
      <p:pic>
        <p:nvPicPr>
          <p:cNvPr id="8" name="Picture 7"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60000"/>
                    <a:lumOff val="40000"/>
                  </a:schemeClr>
                </a:solidFill>
              </a:rPr>
              <a:t>OpEx</a:t>
            </a:r>
            <a:endParaRPr lang="en-US">
              <a:solidFill>
                <a:schemeClr val="accent1">
                  <a:lumMod val="60000"/>
                  <a:lumOff val="40000"/>
                </a:schemeClr>
              </a:solidFill>
            </a:endParaRPr>
          </a:p>
        </p:txBody>
      </p:sp>
      <p:sp>
        <p:nvSpPr>
          <p:cNvPr id="3" name="Content Placeholder 2"/>
          <p:cNvSpPr>
            <a:spLocks noGrp="1"/>
          </p:cNvSpPr>
          <p:nvPr>
            <p:ph idx="1"/>
          </p:nvPr>
        </p:nvSpPr>
        <p:spPr/>
        <p:txBody>
          <a:bodyPr/>
          <a:p>
            <a:pPr marL="0" indent="0">
              <a:buNone/>
            </a:pPr>
            <a:r>
              <a:rPr lang="en-US" altLang="en-US" sz="2000">
                <a:solidFill>
                  <a:schemeClr val="accent1">
                    <a:lumMod val="75000"/>
                  </a:schemeClr>
                </a:solidFill>
              </a:rPr>
              <a:t>Operational Expenditure (OpEx)</a:t>
            </a:r>
            <a:endParaRPr lang="en-US" altLang="en-US" sz="2000">
              <a:solidFill>
                <a:schemeClr val="accent1">
                  <a:lumMod val="75000"/>
                </a:schemeClr>
              </a:solidFill>
            </a:endParaRPr>
          </a:p>
          <a:p>
            <a:r>
              <a:rPr lang="en-US" altLang="en-US" sz="2000">
                <a:solidFill>
                  <a:schemeClr val="accent1">
                    <a:lumMod val="75000"/>
                  </a:schemeClr>
                </a:solidFill>
              </a:rPr>
              <a:t>No upfront cost but you pay for the service/product as you use it</a:t>
            </a:r>
            <a:endParaRPr lang="en-US" altLang="en-US" sz="2000">
              <a:solidFill>
                <a:schemeClr val="accent1">
                  <a:lumMod val="75000"/>
                </a:schemeClr>
              </a:solidFill>
            </a:endParaRPr>
          </a:p>
          <a:p>
            <a:r>
              <a:rPr lang="en-US" altLang="en-US" sz="2000">
                <a:solidFill>
                  <a:schemeClr val="accent1">
                    <a:lumMod val="75000"/>
                  </a:schemeClr>
                </a:solidFill>
              </a:rPr>
              <a:t>OpEx is particularly appealing if the demand fluctuates or is unknown</a:t>
            </a:r>
            <a:endParaRPr lang="en-US" altLang="en-US" sz="2000">
              <a:solidFill>
                <a:schemeClr val="accent1">
                  <a:lumMod val="75000"/>
                </a:schemeClr>
              </a:solidFill>
            </a:endParaRPr>
          </a:p>
          <a:p>
            <a:r>
              <a:rPr lang="en-US" altLang="en-US" sz="2000">
                <a:solidFill>
                  <a:schemeClr val="accent1">
                    <a:lumMod val="75000"/>
                  </a:schemeClr>
                </a:solidFill>
              </a:rPr>
              <a:t>OpEX computing costs:</a:t>
            </a:r>
            <a:endParaRPr lang="en-US" altLang="en-US" sz="2000">
              <a:solidFill>
                <a:schemeClr val="accent1">
                  <a:lumMod val="75000"/>
                </a:schemeClr>
              </a:solidFill>
            </a:endParaRPr>
          </a:p>
          <a:p>
            <a:r>
              <a:rPr lang="en-US" altLang="en-US" sz="2000">
                <a:solidFill>
                  <a:schemeClr val="accent1">
                    <a:lumMod val="75000"/>
                  </a:schemeClr>
                </a:solidFill>
              </a:rPr>
              <a:t>Leasing software and customized features –  responsibility to de-provision the resources when they aren’t in use so that you can minimize costs.</a:t>
            </a:r>
            <a:endParaRPr lang="en-US" altLang="en-US" sz="2000">
              <a:solidFill>
                <a:schemeClr val="accent1">
                  <a:lumMod val="75000"/>
                </a:schemeClr>
              </a:solidFill>
            </a:endParaRPr>
          </a:p>
          <a:p>
            <a:r>
              <a:rPr lang="en-US" altLang="en-US" sz="2000">
                <a:solidFill>
                  <a:schemeClr val="accent1">
                    <a:lumMod val="75000"/>
                  </a:schemeClr>
                </a:solidFill>
              </a:rPr>
              <a:t>Scaling charges based on usage/demand instead of fixed hardware or capacity – plan for backup traffic and disaster recovery traffic to determine the bandwidth needed.</a:t>
            </a:r>
            <a:endParaRPr lang="en-US" altLang="en-US" sz="2000">
              <a:solidFill>
                <a:schemeClr val="accent1">
                  <a:lumMod val="75000"/>
                </a:schemeClr>
              </a:solidFill>
            </a:endParaRPr>
          </a:p>
          <a:p>
            <a:r>
              <a:rPr lang="en-US" altLang="en-US" sz="2000">
                <a:solidFill>
                  <a:schemeClr val="accent1">
                    <a:lumMod val="75000"/>
                  </a:schemeClr>
                </a:solidFill>
              </a:rPr>
              <a:t>Billing at the user or organization level – when using a dedicated cloud service, you could pay based on server hardware and usage.</a:t>
            </a:r>
            <a:endParaRPr lang="en-US" altLang="en-US" sz="2000">
              <a:solidFill>
                <a:schemeClr val="accent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sym typeface="+mn-ea"/>
              </a:rPr>
              <a:t>Compare CapEx vs. OpEx</a:t>
            </a:r>
            <a:endParaRPr lang="en-US"/>
          </a:p>
        </p:txBody>
      </p:sp>
      <p:sp>
        <p:nvSpPr>
          <p:cNvPr id="3" name="Content Placeholder 2"/>
          <p:cNvSpPr>
            <a:spLocks noGrp="1"/>
          </p:cNvSpPr>
          <p:nvPr>
            <p:ph idx="1"/>
          </p:nvPr>
        </p:nvSpPr>
        <p:spPr/>
        <p:txBody>
          <a:bodyPr/>
          <a:p>
            <a:pPr marL="0" indent="0">
              <a:buNone/>
            </a:pPr>
            <a:r>
              <a:rPr lang="en-US" altLang="en-US" sz="1800">
                <a:solidFill>
                  <a:schemeClr val="accent1">
                    <a:lumMod val="75000"/>
                  </a:schemeClr>
                </a:solidFill>
              </a:rPr>
              <a:t>Capital Expenditure (CapEx) :</a:t>
            </a:r>
            <a:endParaRPr lang="en-US" altLang="en-US" sz="1800">
              <a:solidFill>
                <a:schemeClr val="accent1">
                  <a:lumMod val="75000"/>
                </a:schemeClr>
              </a:solidFill>
            </a:endParaRPr>
          </a:p>
          <a:p>
            <a:r>
              <a:rPr lang="en-US" altLang="en-US" sz="1800">
                <a:solidFill>
                  <a:schemeClr val="accent1">
                    <a:lumMod val="75000"/>
                  </a:schemeClr>
                </a:solidFill>
              </a:rPr>
              <a:t>The up-front spending of money on physical infrastructure. Costs from CapEx have </a:t>
            </a:r>
            <a:endParaRPr lang="en-US" altLang="en-US" sz="1800">
              <a:solidFill>
                <a:schemeClr val="accent1">
                  <a:lumMod val="75000"/>
                </a:schemeClr>
              </a:solidFill>
            </a:endParaRPr>
          </a:p>
          <a:p>
            <a:r>
              <a:rPr lang="en-US" altLang="en-US" sz="1800">
                <a:solidFill>
                  <a:schemeClr val="accent1">
                    <a:lumMod val="75000"/>
                  </a:schemeClr>
                </a:solidFill>
              </a:rPr>
              <a:t>a value that reduces over time.</a:t>
            </a:r>
            <a:br>
              <a:rPr lang="en-US" altLang="en-US" sz="1800">
                <a:solidFill>
                  <a:schemeClr val="accent1">
                    <a:lumMod val="75000"/>
                  </a:schemeClr>
                </a:solidFill>
              </a:rPr>
            </a:br>
            <a:br>
              <a:rPr lang="en-US" altLang="en-US" sz="1800">
                <a:solidFill>
                  <a:schemeClr val="accent1">
                    <a:lumMod val="75000"/>
                  </a:schemeClr>
                </a:solidFill>
              </a:rPr>
            </a:br>
            <a:endParaRPr lang="en-US" altLang="en-US" sz="1800">
              <a:solidFill>
                <a:schemeClr val="accent1">
                  <a:lumMod val="75000"/>
                </a:schemeClr>
              </a:solidFill>
            </a:endParaRPr>
          </a:p>
          <a:p>
            <a:pPr marL="0" indent="0">
              <a:buNone/>
            </a:pPr>
            <a:r>
              <a:rPr lang="en-US" altLang="en-US" sz="1800">
                <a:solidFill>
                  <a:schemeClr val="accent1">
                    <a:lumMod val="75000"/>
                  </a:schemeClr>
                </a:solidFill>
              </a:rPr>
              <a:t>Operational Expenditure (OpEx) :</a:t>
            </a:r>
            <a:endParaRPr lang="en-US" altLang="en-US" sz="1800">
              <a:solidFill>
                <a:schemeClr val="accent1">
                  <a:lumMod val="75000"/>
                </a:schemeClr>
              </a:solidFill>
            </a:endParaRPr>
          </a:p>
          <a:p>
            <a:r>
              <a:rPr lang="en-US" altLang="en-US" sz="1800">
                <a:solidFill>
                  <a:schemeClr val="accent1">
                    <a:lumMod val="75000"/>
                  </a:schemeClr>
                </a:solidFill>
              </a:rPr>
              <a:t>Spend on products and services as needed, pay-as-you-go Get billed immediately </a:t>
            </a:r>
            <a:endParaRPr lang="en-US" altLang="en-US" sz="1800">
              <a:solidFill>
                <a:schemeClr val="accent1">
                  <a:lumMod val="75000"/>
                </a:schemeClr>
              </a:solidFill>
            </a:endParaRPr>
          </a:p>
          <a:p>
            <a:r>
              <a:rPr lang="en-US" altLang="en-US" sz="1800">
                <a:solidFill>
                  <a:schemeClr val="accent1">
                    <a:lumMod val="75000"/>
                  </a:schemeClr>
                </a:solidFill>
              </a:rPr>
              <a:t>has context menu</a:t>
            </a:r>
            <a:endParaRPr lang="en-US" altLang="en-US" sz="1800">
              <a:solidFill>
                <a:schemeClr val="accent1">
                  <a:lumMod val="75000"/>
                </a:schemeClr>
              </a:solidFill>
            </a:endParaRPr>
          </a:p>
        </p:txBody>
      </p:sp>
      <p:pic>
        <p:nvPicPr>
          <p:cNvPr id="8" name="Picture 7"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accent1">
                    <a:lumMod val="60000"/>
                    <a:lumOff val="40000"/>
                  </a:schemeClr>
                </a:solidFill>
                <a:sym typeface="+mn-ea"/>
              </a:rPr>
              <a:t>Cloud Services </a:t>
            </a:r>
            <a:endParaRPr lang="en-US" altLang="en-US" b="1">
              <a:solidFill>
                <a:schemeClr val="accent1">
                  <a:lumMod val="60000"/>
                  <a:lumOff val="40000"/>
                </a:schemeClr>
              </a:solidFill>
              <a:sym typeface="+mn-ea"/>
            </a:endParaRPr>
          </a:p>
        </p:txBody>
      </p:sp>
      <p:sp>
        <p:nvSpPr>
          <p:cNvPr id="3" name="Content Placeholder 2"/>
          <p:cNvSpPr>
            <a:spLocks noGrp="1"/>
          </p:cNvSpPr>
          <p:nvPr>
            <p:ph idx="1"/>
          </p:nvPr>
        </p:nvSpPr>
        <p:spPr/>
        <p:txBody>
          <a:bodyPr/>
          <a:p>
            <a:r>
              <a:rPr lang="en-US" altLang="en-US" sz="2000">
                <a:solidFill>
                  <a:schemeClr val="accent1">
                    <a:lumMod val="75000"/>
                  </a:schemeClr>
                </a:solidFill>
              </a:rPr>
              <a:t>Infrastructure-as-a-Service (laaS)</a:t>
            </a:r>
            <a:endParaRPr lang="en-US" altLang="en-US" sz="2000">
              <a:solidFill>
                <a:schemeClr val="accent1">
                  <a:lumMod val="75000"/>
                </a:schemeClr>
              </a:solidFill>
            </a:endParaRPr>
          </a:p>
          <a:p>
            <a:r>
              <a:rPr lang="en-US" altLang="en-US" sz="2000">
                <a:solidFill>
                  <a:schemeClr val="accent1">
                    <a:lumMod val="75000"/>
                  </a:schemeClr>
                </a:solidFill>
              </a:rPr>
              <a:t>Platform-as-a-Service (PaaS)</a:t>
            </a:r>
            <a:endParaRPr lang="en-US" altLang="en-US" sz="2000">
              <a:solidFill>
                <a:schemeClr val="accent1">
                  <a:lumMod val="75000"/>
                </a:schemeClr>
              </a:solidFill>
            </a:endParaRPr>
          </a:p>
          <a:p>
            <a:r>
              <a:rPr lang="en-US" altLang="en-US" sz="2000">
                <a:solidFill>
                  <a:schemeClr val="accent1">
                    <a:lumMod val="75000"/>
                  </a:schemeClr>
                </a:solidFill>
              </a:rPr>
              <a:t>Software-as-a-Service (SaaS)</a:t>
            </a:r>
            <a:endParaRPr lang="en-US" altLang="en-US" sz="2000">
              <a:solidFill>
                <a:schemeClr val="accent1">
                  <a:lumMod val="75000"/>
                </a:schemeClr>
              </a:solidFill>
            </a:endParaRPr>
          </a:p>
          <a:p>
            <a:r>
              <a:rPr lang="en-US" altLang="en-US" sz="2000">
                <a:solidFill>
                  <a:schemeClr val="accent1">
                    <a:lumMod val="75000"/>
                  </a:schemeClr>
                </a:solidFill>
              </a:rPr>
              <a:t>Identify a service type based on a use case</a:t>
            </a:r>
            <a:endParaRPr lang="en-US" altLang="en-US" sz="2000">
              <a:solidFill>
                <a:schemeClr val="accent1">
                  <a:lumMod val="75000"/>
                </a:schemeClr>
              </a:solidFill>
            </a:endParaRPr>
          </a:p>
          <a:p>
            <a:r>
              <a:rPr lang="en-US" altLang="en-US" sz="2000">
                <a:solidFill>
                  <a:schemeClr val="accent1">
                    <a:lumMod val="75000"/>
                  </a:schemeClr>
                </a:solidFill>
              </a:rPr>
              <a:t>shared responsibility model</a:t>
            </a:r>
            <a:endParaRPr lang="en-US" altLang="en-US" sz="2000">
              <a:solidFill>
                <a:schemeClr val="accent1">
                  <a:lumMod val="75000"/>
                </a:schemeClr>
              </a:solidFill>
            </a:endParaRPr>
          </a:p>
          <a:p>
            <a:r>
              <a:rPr lang="en-US" altLang="en-US" sz="2000">
                <a:solidFill>
                  <a:schemeClr val="accent1">
                    <a:lumMod val="75000"/>
                  </a:schemeClr>
                </a:solidFill>
              </a:rPr>
              <a:t>server less computing</a:t>
            </a:r>
            <a:endParaRPr lang="en-US" altLang="en-US" sz="2000">
              <a:solidFill>
                <a:schemeClr val="accent1">
                  <a:lumMod val="75000"/>
                </a:schemeClr>
              </a:solidFill>
            </a:endParaRPr>
          </a:p>
        </p:txBody>
      </p:sp>
      <p:pic>
        <p:nvPicPr>
          <p:cNvPr id="8" name="Picture 7"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lumMod val="60000"/>
                    <a:lumOff val="40000"/>
                  </a:schemeClr>
                </a:solidFill>
              </a:rPr>
              <a:t>IaaS, Paas and Saas</a:t>
            </a:r>
            <a:endParaRPr lang="en-US" b="1">
              <a:solidFill>
                <a:schemeClr val="accent1">
                  <a:lumMod val="60000"/>
                  <a:lumOff val="40000"/>
                </a:schemeClr>
              </a:solidFill>
            </a:endParaRPr>
          </a:p>
        </p:txBody>
      </p:sp>
      <p:sp>
        <p:nvSpPr>
          <p:cNvPr id="3" name="Content Placeholder 2"/>
          <p:cNvSpPr>
            <a:spLocks noGrp="1"/>
          </p:cNvSpPr>
          <p:nvPr>
            <p:ph idx="1"/>
          </p:nvPr>
        </p:nvSpPr>
        <p:spPr/>
        <p:txBody>
          <a:bodyPr/>
          <a:p>
            <a:pPr marL="0" indent="0">
              <a:buNone/>
            </a:pPr>
            <a:r>
              <a:rPr lang="en-US" altLang="en-US" sz="2000" b="1">
                <a:solidFill>
                  <a:schemeClr val="accent1">
                    <a:lumMod val="60000"/>
                    <a:lumOff val="40000"/>
                  </a:schemeClr>
                </a:solidFill>
              </a:rPr>
              <a:t>Iaas</a:t>
            </a:r>
            <a:br>
              <a:rPr lang="en-US" altLang="en-US" sz="2000">
                <a:solidFill>
                  <a:schemeClr val="accent1">
                    <a:lumMod val="60000"/>
                    <a:lumOff val="40000"/>
                  </a:schemeClr>
                </a:solidFill>
              </a:rPr>
            </a:br>
            <a:r>
              <a:rPr lang="en-US" altLang="en-US" sz="2000">
                <a:solidFill>
                  <a:schemeClr val="accent1">
                    <a:lumMod val="75000"/>
                  </a:schemeClr>
                </a:solidFill>
              </a:rPr>
              <a:t>Renting servers, virtual machines, storage, networks, and</a:t>
            </a:r>
            <a:endParaRPr lang="en-US" altLang="en-US" sz="2000">
              <a:solidFill>
                <a:schemeClr val="accent1">
                  <a:lumMod val="75000"/>
                </a:schemeClr>
              </a:solidFill>
            </a:endParaRPr>
          </a:p>
          <a:p>
            <a:pPr marL="0" indent="0">
              <a:buNone/>
            </a:pPr>
            <a:r>
              <a:rPr lang="en-US" altLang="en-US" sz="2000">
                <a:solidFill>
                  <a:schemeClr val="accent1">
                    <a:lumMod val="75000"/>
                  </a:schemeClr>
                </a:solidFill>
              </a:rPr>
              <a:t>operating systemsfrom a cloud provider.</a:t>
            </a:r>
            <a:endParaRPr lang="en-US" altLang="en-US" sz="2000">
              <a:solidFill>
                <a:schemeClr val="accent1">
                  <a:lumMod val="75000"/>
                </a:schemeClr>
              </a:solidFill>
            </a:endParaRPr>
          </a:p>
          <a:p>
            <a:pPr marL="0" indent="0">
              <a:buNone/>
            </a:pPr>
            <a:endParaRPr lang="en-US" altLang="en-US" sz="2000">
              <a:solidFill>
                <a:schemeClr val="accent1">
                  <a:lumMod val="60000"/>
                  <a:lumOff val="40000"/>
                </a:schemeClr>
              </a:solidFill>
            </a:endParaRPr>
          </a:p>
          <a:p>
            <a:pPr marL="0" indent="0">
              <a:buNone/>
            </a:pPr>
            <a:r>
              <a:rPr lang="en-US" altLang="en-US" sz="2000" b="1">
                <a:solidFill>
                  <a:schemeClr val="accent1">
                    <a:lumMod val="60000"/>
                    <a:lumOff val="40000"/>
                  </a:schemeClr>
                </a:solidFill>
              </a:rPr>
              <a:t>Paas</a:t>
            </a:r>
            <a:endParaRPr lang="en-US" altLang="en-US" sz="2000">
              <a:solidFill>
                <a:schemeClr val="accent1">
                  <a:lumMod val="60000"/>
                  <a:lumOff val="40000"/>
                </a:schemeClr>
              </a:solidFill>
            </a:endParaRPr>
          </a:p>
          <a:p>
            <a:pPr marL="0" indent="0">
              <a:buNone/>
            </a:pPr>
            <a:r>
              <a:rPr lang="en-US" altLang="en-US" sz="2000">
                <a:solidFill>
                  <a:schemeClr val="accent1">
                    <a:lumMod val="75000"/>
                  </a:schemeClr>
                </a:solidFill>
              </a:rPr>
              <a:t>Provides environment for building, testing, and deploying software applications; without focusing on managing underlying infrastructure.</a:t>
            </a:r>
            <a:endParaRPr lang="en-US" altLang="en-US" sz="2000">
              <a:solidFill>
                <a:schemeClr val="accent1">
                  <a:lumMod val="75000"/>
                </a:schemeClr>
              </a:solidFill>
            </a:endParaRPr>
          </a:p>
          <a:p>
            <a:pPr marL="0" indent="0">
              <a:buNone/>
            </a:pPr>
            <a:endParaRPr lang="en-US" altLang="en-US" sz="2000">
              <a:solidFill>
                <a:schemeClr val="accent1">
                  <a:lumMod val="60000"/>
                  <a:lumOff val="40000"/>
                </a:schemeClr>
              </a:solidFill>
            </a:endParaRPr>
          </a:p>
          <a:p>
            <a:pPr marL="0" indent="0">
              <a:buNone/>
            </a:pPr>
            <a:r>
              <a:rPr lang="en-US" altLang="en-US" sz="2000" b="1">
                <a:solidFill>
                  <a:schemeClr val="accent1">
                    <a:lumMod val="60000"/>
                    <a:lumOff val="40000"/>
                  </a:schemeClr>
                </a:solidFill>
              </a:rPr>
              <a:t>Saas</a:t>
            </a:r>
            <a:endParaRPr lang="en-US" altLang="en-US" sz="2000">
              <a:solidFill>
                <a:schemeClr val="accent1">
                  <a:lumMod val="60000"/>
                  <a:lumOff val="40000"/>
                </a:schemeClr>
              </a:solidFill>
            </a:endParaRPr>
          </a:p>
          <a:p>
            <a:pPr marL="0" indent="0">
              <a:buNone/>
            </a:pPr>
            <a:r>
              <a:rPr lang="en-US" altLang="en-US" sz="2000">
                <a:solidFill>
                  <a:schemeClr val="accent1">
                    <a:lumMod val="75000"/>
                  </a:schemeClr>
                </a:solidFill>
              </a:rPr>
              <a:t>Users connect to and use cloud-based apps over the internet for example, Microsoft Office 365, email, and calendars.</a:t>
            </a:r>
            <a:endParaRPr lang="en-US" altLang="en-US" sz="2000">
              <a:solidFill>
                <a:schemeClr val="accent1">
                  <a:lumMod val="75000"/>
                </a:schemeClr>
              </a:solidFill>
            </a:endParaRPr>
          </a:p>
        </p:txBody>
      </p:sp>
      <p:pic>
        <p:nvPicPr>
          <p:cNvPr id="8" name="Picture 7"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PaaS</a:t>
            </a:r>
            <a:endParaRPr lang="en-US"/>
          </a:p>
        </p:txBody>
      </p:sp>
      <p:pic>
        <p:nvPicPr>
          <p:cNvPr id="4" name="Content Placeholder 3"/>
          <p:cNvPicPr>
            <a:picLocks noChangeAspect="1"/>
          </p:cNvPicPr>
          <p:nvPr>
            <p:ph idx="1"/>
          </p:nvPr>
        </p:nvPicPr>
        <p:blipFill>
          <a:blip r:embed="rId1"/>
          <a:stretch>
            <a:fillRect/>
          </a:stretch>
        </p:blipFill>
        <p:spPr>
          <a:xfrm>
            <a:off x="158115" y="1136015"/>
            <a:ext cx="8785860" cy="3437890"/>
          </a:xfrm>
          <a:prstGeom prst="rect">
            <a:avLst/>
          </a:prstGeom>
        </p:spPr>
      </p:pic>
      <p:pic>
        <p:nvPicPr>
          <p:cNvPr id="8" name="Picture 7"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7" name="Image 27"/>
          <p:cNvPicPr/>
          <p:nvPr/>
        </p:nvPicPr>
        <p:blipFill>
          <a:blip r:embed="rId1" cstate="print"/>
          <a:stretch>
            <a:fillRect/>
          </a:stretch>
        </p:blipFill>
        <p:spPr>
          <a:xfrm>
            <a:off x="589280" y="715645"/>
            <a:ext cx="7557770" cy="3829685"/>
          </a:xfrm>
          <a:prstGeom prst="rect">
            <a:avLst/>
          </a:prstGeom>
        </p:spPr>
      </p:pic>
      <p:pic>
        <p:nvPicPr>
          <p:cNvPr id="8" name="Picture 7"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6991985" cy="851535"/>
          </a:xfrm>
        </p:spPr>
        <p:txBody>
          <a:bodyPr/>
          <a:p>
            <a:r>
              <a:rPr lang="en-US" sz="2800">
                <a:solidFill>
                  <a:schemeClr val="accent1">
                    <a:lumMod val="60000"/>
                    <a:lumOff val="40000"/>
                  </a:schemeClr>
                </a:solidFill>
              </a:rPr>
              <a:t>Azure storage</a:t>
            </a:r>
            <a:endParaRPr lang="en-US" sz="2800">
              <a:solidFill>
                <a:schemeClr val="accent1">
                  <a:lumMod val="60000"/>
                  <a:lumOff val="40000"/>
                </a:schemeClr>
              </a:solidFill>
            </a:endParaRPr>
          </a:p>
        </p:txBody>
      </p:sp>
      <p:sp>
        <p:nvSpPr>
          <p:cNvPr id="3" name="Content Placeholder 2"/>
          <p:cNvSpPr>
            <a:spLocks noGrp="1"/>
          </p:cNvSpPr>
          <p:nvPr>
            <p:ph idx="1"/>
          </p:nvPr>
        </p:nvSpPr>
        <p:spPr>
          <a:xfrm>
            <a:off x="457200" y="1102995"/>
            <a:ext cx="8486775" cy="5633720"/>
          </a:xfrm>
        </p:spPr>
        <p:txBody>
          <a:bodyPr>
            <a:normAutofit/>
          </a:bodyPr>
          <a:p>
            <a:r>
              <a:rPr lang="en-US" altLang="en-US" sz="1800">
                <a:solidFill>
                  <a:schemeClr val="accent1">
                    <a:lumMod val="75000"/>
                  </a:schemeClr>
                </a:solidFill>
                <a:latin typeface="Calibri" panose="020F0502020204030204" charset="0"/>
                <a:cs typeface="Calibri" panose="020F0502020204030204" charset="0"/>
              </a:rPr>
              <a:t>An Azure storage account contains all of your Azure Storage data objects: blobs, files, queues, tables, and disks. The storage account provides a unique namespace for your Azure Storage data that is accessible from anywhere in the world over HTTP or HTTPS. Data in your Azure storage account is durable and highly available, secure, and massively scalable.</a:t>
            </a:r>
            <a:endParaRPr lang="en-US" altLang="en-US" sz="1800">
              <a:solidFill>
                <a:schemeClr val="accent1">
                  <a:lumMod val="75000"/>
                </a:schemeClr>
              </a:solidFill>
              <a:latin typeface="Calibri" panose="020F0502020204030204" charset="0"/>
              <a:cs typeface="Calibri" panose="020F0502020204030204" charset="0"/>
            </a:endParaRPr>
          </a:p>
          <a:p>
            <a:r>
              <a:rPr lang="en-US" altLang="en-US" sz="1800">
                <a:solidFill>
                  <a:schemeClr val="accent1">
                    <a:lumMod val="75000"/>
                  </a:schemeClr>
                </a:solidFill>
                <a:latin typeface="Calibri" panose="020F0502020204030204" charset="0"/>
                <a:cs typeface="Calibri" panose="020F0502020204030204" charset="0"/>
              </a:rPr>
              <a:t>Azure Blobs: A massively scalable object store for text and binary data. Also includes support for big data analytics through Data Lake Storage.</a:t>
            </a:r>
            <a:endParaRPr lang="en-US" altLang="en-US" sz="1800">
              <a:solidFill>
                <a:schemeClr val="accent1">
                  <a:lumMod val="75000"/>
                </a:schemeClr>
              </a:solidFill>
              <a:latin typeface="Calibri" panose="020F0502020204030204" charset="0"/>
              <a:cs typeface="Calibri" panose="020F0502020204030204" charset="0"/>
            </a:endParaRPr>
          </a:p>
          <a:p>
            <a:r>
              <a:rPr lang="en-US" altLang="en-US" sz="1800">
                <a:solidFill>
                  <a:schemeClr val="accent1">
                    <a:lumMod val="75000"/>
                  </a:schemeClr>
                </a:solidFill>
                <a:latin typeface="Calibri" panose="020F0502020204030204" charset="0"/>
                <a:cs typeface="Calibri" panose="020F0502020204030204" charset="0"/>
              </a:rPr>
              <a:t>Azure Files: Managed file shares for cloud or on-premises deployments.</a:t>
            </a:r>
            <a:endParaRPr lang="en-US" altLang="en-US" sz="1800">
              <a:solidFill>
                <a:schemeClr val="accent1">
                  <a:lumMod val="75000"/>
                </a:schemeClr>
              </a:solidFill>
              <a:latin typeface="Calibri" panose="020F0502020204030204" charset="0"/>
              <a:cs typeface="Calibri" panose="020F0502020204030204" charset="0"/>
            </a:endParaRPr>
          </a:p>
          <a:p>
            <a:r>
              <a:rPr lang="en-US" altLang="en-US" sz="1800">
                <a:solidFill>
                  <a:schemeClr val="accent1">
                    <a:lumMod val="75000"/>
                  </a:schemeClr>
                </a:solidFill>
                <a:latin typeface="Calibri" panose="020F0502020204030204" charset="0"/>
                <a:cs typeface="Calibri" panose="020F0502020204030204" charset="0"/>
              </a:rPr>
              <a:t>Azure Elastic SAN: A fully integrated solution that simplifies deploying, scaling, managing, and configuring a SAN in Azure.</a:t>
            </a:r>
            <a:endParaRPr lang="en-US" altLang="en-US" sz="1800">
              <a:solidFill>
                <a:schemeClr val="accent1">
                  <a:lumMod val="75000"/>
                </a:schemeClr>
              </a:solidFill>
              <a:latin typeface="Calibri" panose="020F0502020204030204" charset="0"/>
              <a:cs typeface="Calibri" panose="020F0502020204030204" charset="0"/>
            </a:endParaRPr>
          </a:p>
          <a:p>
            <a:r>
              <a:rPr lang="en-US" altLang="en-US" sz="1800">
                <a:solidFill>
                  <a:schemeClr val="accent1">
                    <a:lumMod val="75000"/>
                  </a:schemeClr>
                </a:solidFill>
                <a:latin typeface="Calibri" panose="020F0502020204030204" charset="0"/>
                <a:cs typeface="Calibri" panose="020F0502020204030204" charset="0"/>
              </a:rPr>
              <a:t>Azure Queues: A messaging store for reliable messaging between application components.</a:t>
            </a:r>
            <a:endParaRPr lang="en-US" altLang="en-US" sz="1800">
              <a:solidFill>
                <a:schemeClr val="accent1">
                  <a:lumMod val="75000"/>
                </a:schemeClr>
              </a:solidFill>
              <a:latin typeface="Calibri" panose="020F0502020204030204" charset="0"/>
              <a:cs typeface="Calibri" panose="020F0502020204030204" charset="0"/>
            </a:endParaRPr>
          </a:p>
          <a:p>
            <a:r>
              <a:rPr lang="en-US" altLang="en-US" sz="1800">
                <a:solidFill>
                  <a:schemeClr val="accent1">
                    <a:lumMod val="75000"/>
                  </a:schemeClr>
                </a:solidFill>
                <a:latin typeface="Calibri" panose="020F0502020204030204" charset="0"/>
                <a:cs typeface="Calibri" panose="020F0502020204030204" charset="0"/>
              </a:rPr>
              <a:t>Azure Tables: A NoSQL store for schemaless storage of structured data.</a:t>
            </a:r>
            <a:endParaRPr lang="en-US" altLang="en-US" sz="1800">
              <a:solidFill>
                <a:schemeClr val="accent1">
                  <a:lumMod val="75000"/>
                </a:schemeClr>
              </a:solidFill>
              <a:latin typeface="Calibri" panose="020F0502020204030204" charset="0"/>
              <a:cs typeface="Calibri" panose="020F0502020204030204" charset="0"/>
            </a:endParaRPr>
          </a:p>
          <a:p>
            <a:r>
              <a:rPr lang="en-US" altLang="en-US" sz="1800">
                <a:solidFill>
                  <a:schemeClr val="accent1">
                    <a:lumMod val="75000"/>
                  </a:schemeClr>
                </a:solidFill>
                <a:latin typeface="Calibri" panose="020F0502020204030204" charset="0"/>
                <a:cs typeface="Calibri" panose="020F0502020204030204" charset="0"/>
              </a:rPr>
              <a:t>Azure managed Disks: Block-level storage volumes for Azure VMs.</a:t>
            </a:r>
            <a:endParaRPr lang="en-US" altLang="en-US" sz="1800">
              <a:solidFill>
                <a:schemeClr val="accent1">
                  <a:lumMod val="75000"/>
                </a:schemeClr>
              </a:solidFill>
              <a:latin typeface="Calibri" panose="020F0502020204030204" charset="0"/>
              <a:cs typeface="Calibri" panose="020F0502020204030204" charset="0"/>
            </a:endParaRPr>
          </a:p>
          <a:p>
            <a:r>
              <a:rPr lang="en-US" altLang="en-US" sz="1800">
                <a:solidFill>
                  <a:schemeClr val="accent1">
                    <a:lumMod val="75000"/>
                  </a:schemeClr>
                </a:solidFill>
                <a:latin typeface="Calibri" panose="020F0502020204030204" charset="0"/>
                <a:cs typeface="Calibri" panose="020F0502020204030204" charset="0"/>
              </a:rPr>
              <a:t>Azure Container Storage: A volume management, deployment, and orchestration service built natively for containers.</a:t>
            </a:r>
            <a:br>
              <a:rPr lang="en-US" altLang="en-US" sz="1800">
                <a:solidFill>
                  <a:schemeClr val="accent1">
                    <a:lumMod val="60000"/>
                    <a:lumOff val="40000"/>
                  </a:schemeClr>
                </a:solidFill>
                <a:latin typeface="Calibri" panose="020F0502020204030204" charset="0"/>
                <a:cs typeface="Calibri" panose="020F0502020204030204" charset="0"/>
              </a:rPr>
            </a:br>
            <a:endParaRPr lang="en-US" altLang="en-US" sz="1800">
              <a:solidFill>
                <a:schemeClr val="accent1">
                  <a:lumMod val="60000"/>
                  <a:lumOff val="40000"/>
                </a:schemeClr>
              </a:solidFill>
              <a:latin typeface="Calibri" panose="020F0502020204030204" charset="0"/>
              <a:cs typeface="Calibri" panose="020F0502020204030204" charset="0"/>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pic>
        <p:nvPicPr>
          <p:cNvPr id="5" name="Picture 4" descr="icons8-azure-storage-48"/>
          <p:cNvPicPr>
            <a:picLocks noChangeAspect="1"/>
          </p:cNvPicPr>
          <p:nvPr/>
        </p:nvPicPr>
        <p:blipFill>
          <a:blip r:embed="rId2"/>
          <a:stretch>
            <a:fillRect/>
          </a:stretch>
        </p:blipFill>
        <p:spPr>
          <a:xfrm>
            <a:off x="2919730" y="304800"/>
            <a:ext cx="781685" cy="7816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60000"/>
                    <a:lumOff val="40000"/>
                  </a:schemeClr>
                </a:solidFill>
              </a:rPr>
              <a:t>Pricing Model</a:t>
            </a:r>
            <a:endParaRPr lang="en-US">
              <a:solidFill>
                <a:schemeClr val="accent1">
                  <a:lumMod val="60000"/>
                  <a:lumOff val="40000"/>
                </a:schemeClr>
              </a:solidFill>
            </a:endParaRPr>
          </a:p>
        </p:txBody>
      </p:sp>
      <p:sp>
        <p:nvSpPr>
          <p:cNvPr id="3" name="Content Placeholder 2"/>
          <p:cNvSpPr>
            <a:spLocks noGrp="1"/>
          </p:cNvSpPr>
          <p:nvPr>
            <p:ph idx="1"/>
          </p:nvPr>
        </p:nvSpPr>
        <p:spPr/>
        <p:txBody>
          <a:bodyPr/>
          <a:p>
            <a:r>
              <a:rPr lang="en-US" altLang="en-US" sz="2000">
                <a:solidFill>
                  <a:schemeClr val="accent1">
                    <a:lumMod val="75000"/>
                  </a:schemeClr>
                </a:solidFill>
              </a:rPr>
              <a:t>Pay-as-you-go pricing model:</a:t>
            </a:r>
            <a:endParaRPr lang="en-US" altLang="en-US" sz="2000">
              <a:solidFill>
                <a:schemeClr val="accent1">
                  <a:lumMod val="75000"/>
                </a:schemeClr>
              </a:solidFill>
            </a:endParaRPr>
          </a:p>
          <a:p>
            <a:r>
              <a:rPr lang="en-US" altLang="en-US" sz="2000">
                <a:solidFill>
                  <a:schemeClr val="accent1">
                    <a:lumMod val="75000"/>
                  </a:schemeClr>
                </a:solidFill>
              </a:rPr>
              <a:t>You only pay for the cloud services you use most often and it helps</a:t>
            </a:r>
            <a:endParaRPr lang="en-US" altLang="en-US" sz="2000">
              <a:solidFill>
                <a:schemeClr val="accent1">
                  <a:lumMod val="75000"/>
                </a:schemeClr>
              </a:solidFill>
            </a:endParaRPr>
          </a:p>
          <a:p>
            <a:r>
              <a:rPr lang="en-US" altLang="en-US" sz="2000">
                <a:solidFill>
                  <a:schemeClr val="accent1">
                    <a:lumMod val="75000"/>
                  </a:schemeClr>
                </a:solidFill>
              </a:rPr>
              <a:t>Plan and manage your operating costs.</a:t>
            </a:r>
            <a:endParaRPr lang="en-US" altLang="en-US" sz="2000">
              <a:solidFill>
                <a:schemeClr val="accent1">
                  <a:lumMod val="75000"/>
                </a:schemeClr>
              </a:solidFill>
            </a:endParaRPr>
          </a:p>
          <a:p>
            <a:r>
              <a:rPr lang="en-US" altLang="en-US" sz="2000">
                <a:solidFill>
                  <a:schemeClr val="accent1">
                    <a:lumMod val="75000"/>
                  </a:schemeClr>
                </a:solidFill>
              </a:rPr>
              <a:t>Run your infrastructure more efficiently.</a:t>
            </a:r>
            <a:endParaRPr lang="en-US" altLang="en-US" sz="2000">
              <a:solidFill>
                <a:schemeClr val="accent1">
                  <a:lumMod val="75000"/>
                </a:schemeClr>
              </a:solidFill>
            </a:endParaRPr>
          </a:p>
          <a:p>
            <a:r>
              <a:rPr lang="en-US" altLang="en-US" sz="2000">
                <a:solidFill>
                  <a:schemeClr val="accent1">
                    <a:lumMod val="75000"/>
                  </a:schemeClr>
                </a:solidFill>
              </a:rPr>
              <a:t>Scale as your business needs change.</a:t>
            </a:r>
            <a:endParaRPr lang="en-US" altLang="en-US" sz="2000">
              <a:solidFill>
                <a:schemeClr val="accent1">
                  <a:lumMod val="75000"/>
                </a:schemeClr>
              </a:solidFill>
            </a:endParaRPr>
          </a:p>
          <a:p>
            <a:r>
              <a:rPr lang="en-US" altLang="en-US" sz="2000">
                <a:solidFill>
                  <a:schemeClr val="accent1">
                    <a:lumMod val="75000"/>
                  </a:schemeClr>
                </a:solidFill>
              </a:rPr>
              <a:t>Instead of maintaining CPUs and storage in your data center, you can rent CPUs, storage, and more as and when you need them. The cloud provider takes care of managing the underlying infrastructure for you.</a:t>
            </a:r>
            <a:endParaRPr lang="en-US" altLang="en-US" sz="2000">
              <a:solidFill>
                <a:schemeClr val="accent1">
                  <a:lumMod val="75000"/>
                </a:schemeClr>
              </a:solidFill>
            </a:endParaRPr>
          </a:p>
          <a:p>
            <a:endParaRPr lang="en-US" altLang="en-US" sz="20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pic>
        <p:nvPicPr>
          <p:cNvPr id="8" name="Picture 7" descr="1742376277272"/>
          <p:cNvPicPr>
            <a:picLocks noChangeAspect="1"/>
          </p:cNvPicPr>
          <p:nvPr/>
        </p:nvPicPr>
        <p:blipFill>
          <a:blip r:embed="rId1"/>
          <a:stretch>
            <a:fillRect/>
          </a:stretch>
        </p:blipFill>
        <p:spPr>
          <a:xfrm>
            <a:off x="6990080" y="6470650"/>
            <a:ext cx="2091055" cy="5143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60000"/>
                    <a:lumOff val="40000"/>
                  </a:schemeClr>
                </a:solidFill>
                <a:sym typeface="+mn-ea"/>
              </a:rPr>
              <a:t>Pricing Model</a:t>
            </a:r>
            <a:endParaRPr lang="en-US"/>
          </a:p>
        </p:txBody>
      </p:sp>
      <p:sp>
        <p:nvSpPr>
          <p:cNvPr id="3" name="Content Placeholder 2"/>
          <p:cNvSpPr>
            <a:spLocks noGrp="1"/>
          </p:cNvSpPr>
          <p:nvPr>
            <p:ph idx="1"/>
          </p:nvPr>
        </p:nvSpPr>
        <p:spPr>
          <a:xfrm>
            <a:off x="457200" y="1174750"/>
            <a:ext cx="8229600" cy="5095875"/>
          </a:xfrm>
        </p:spPr>
        <p:txBody>
          <a:bodyPr/>
          <a:p>
            <a:r>
              <a:rPr lang="en-US" altLang="en-US" sz="1800">
                <a:solidFill>
                  <a:schemeClr val="accent1">
                    <a:lumMod val="75000"/>
                  </a:schemeClr>
                </a:solidFill>
                <a:sym typeface="+mn-ea"/>
              </a:rPr>
              <a:t>Azure Reservations:</a:t>
            </a:r>
            <a:endParaRPr lang="en-US" altLang="en-US" sz="1800">
              <a:solidFill>
                <a:schemeClr val="accent1">
                  <a:lumMod val="75000"/>
                </a:schemeClr>
              </a:solidFill>
            </a:endParaRPr>
          </a:p>
          <a:p>
            <a:r>
              <a:rPr lang="en-US" altLang="en-US" sz="1800">
                <a:solidFill>
                  <a:schemeClr val="accent1">
                    <a:lumMod val="75000"/>
                  </a:schemeClr>
                </a:solidFill>
                <a:sym typeface="+mn-ea"/>
              </a:rPr>
              <a:t>Azure Reservations helps you save money by committing to one-year or three-year plans for multiple products. Azure Reservation is a long-term contract for a variety of Azure services.</a:t>
            </a:r>
            <a:endParaRPr lang="en-US" altLang="en-US" sz="1800">
              <a:solidFill>
                <a:schemeClr val="accent1">
                  <a:lumMod val="75000"/>
                </a:schemeClr>
              </a:solidFill>
            </a:endParaRPr>
          </a:p>
          <a:p>
            <a:r>
              <a:rPr lang="en-US" altLang="en-US" sz="1800">
                <a:solidFill>
                  <a:schemeClr val="accent1">
                    <a:lumMod val="75000"/>
                  </a:schemeClr>
                </a:solidFill>
                <a:sym typeface="+mn-ea"/>
              </a:rPr>
              <a:t>You pay the money monthly or in full upfront, but you can make almost 72% profit compared to pay-as-you-go pricing.</a:t>
            </a:r>
            <a:endParaRPr lang="en-US" altLang="en-US" sz="1800">
              <a:solidFill>
                <a:schemeClr val="accent1">
                  <a:lumMod val="75000"/>
                </a:schemeClr>
              </a:solidFill>
            </a:endParaRPr>
          </a:p>
          <a:p>
            <a:r>
              <a:rPr lang="en-US" altLang="en-US" sz="1800">
                <a:solidFill>
                  <a:schemeClr val="accent1">
                    <a:lumMod val="75000"/>
                  </a:schemeClr>
                </a:solidFill>
                <a:sym typeface="+mn-ea"/>
              </a:rPr>
              <a:t>This is good for businesses that have similar usage patterns most of the time.</a:t>
            </a:r>
            <a:endParaRPr lang="en-US" altLang="en-US" sz="1800">
              <a:solidFill>
                <a:schemeClr val="accent1">
                  <a:lumMod val="75000"/>
                </a:schemeClr>
              </a:solidFill>
              <a:sym typeface="+mn-ea"/>
            </a:endParaRPr>
          </a:p>
          <a:p>
            <a:endParaRPr lang="en-US" altLang="en-US" sz="1800">
              <a:solidFill>
                <a:schemeClr val="accent1">
                  <a:lumMod val="75000"/>
                </a:schemeClr>
              </a:solidFill>
            </a:endParaRPr>
          </a:p>
          <a:p>
            <a:r>
              <a:rPr lang="en-US" altLang="en-US" sz="1800">
                <a:solidFill>
                  <a:schemeClr val="accent1">
                    <a:lumMod val="75000"/>
                  </a:schemeClr>
                </a:solidFill>
                <a:sym typeface="+mn-ea"/>
              </a:rPr>
              <a:t>Azure Spot Instances:</a:t>
            </a:r>
            <a:endParaRPr lang="en-US" altLang="en-US" sz="1800">
              <a:solidFill>
                <a:schemeClr val="accent1">
                  <a:lumMod val="75000"/>
                </a:schemeClr>
              </a:solidFill>
            </a:endParaRPr>
          </a:p>
          <a:p>
            <a:r>
              <a:rPr lang="en-US" altLang="en-US" sz="1800">
                <a:solidFill>
                  <a:schemeClr val="accent1">
                    <a:lumMod val="75000"/>
                  </a:schemeClr>
                </a:solidFill>
                <a:sym typeface="+mn-ea"/>
              </a:rPr>
              <a:t>These make use of Microsoft's leftover Compute Capacity.</a:t>
            </a:r>
            <a:endParaRPr lang="en-US" altLang="en-US" sz="1800">
              <a:solidFill>
                <a:schemeClr val="accent1">
                  <a:lumMod val="75000"/>
                </a:schemeClr>
              </a:solidFill>
            </a:endParaRPr>
          </a:p>
          <a:p>
            <a:r>
              <a:rPr lang="en-US" altLang="en-US" sz="1800">
                <a:solidFill>
                  <a:schemeClr val="accent1">
                    <a:lumMod val="75000"/>
                  </a:schemeClr>
                </a:solidFill>
                <a:sym typeface="+mn-ea"/>
              </a:rPr>
              <a:t>You can save almost 90% compared to pay-as-you-go pricing, but you should use Spot Instances for mostly stateless periodic workloads.</a:t>
            </a:r>
            <a:endParaRPr lang="en-US" altLang="en-US" sz="1800">
              <a:solidFill>
                <a:schemeClr val="accent1">
                  <a:lumMod val="75000"/>
                </a:schemeClr>
              </a:solidFill>
            </a:endParaRPr>
          </a:p>
          <a:p>
            <a:r>
              <a:rPr lang="en-US" altLang="en-US" sz="1800">
                <a:solidFill>
                  <a:schemeClr val="accent1">
                    <a:lumMod val="75000"/>
                  </a:schemeClr>
                </a:solidFill>
                <a:sym typeface="+mn-ea"/>
              </a:rPr>
              <a:t>This suggests that they should only be used when stopping in middle of work is not a problem.</a:t>
            </a:r>
            <a:endParaRPr lang="en-US" altLang="en-US" sz="1800">
              <a:solidFill>
                <a:schemeClr val="accent1">
                  <a:lumMod val="75000"/>
                </a:schemeClr>
              </a:solidFill>
            </a:endParaRPr>
          </a:p>
          <a:p>
            <a:r>
              <a:rPr lang="en-US" altLang="en-US" sz="1800">
                <a:solidFill>
                  <a:schemeClr val="accent1">
                    <a:lumMod val="75000"/>
                  </a:schemeClr>
                </a:solidFill>
                <a:sym typeface="+mn-ea"/>
              </a:rPr>
              <a:t>Azure Spot instances - not suitable for a production-based environment.</a:t>
            </a:r>
            <a:endParaRPr lang="en-US" altLang="en-US" sz="1800">
              <a:solidFill>
                <a:schemeClr val="accent1">
                  <a:lumMod val="75000"/>
                </a:schemeClr>
              </a:solidFill>
            </a:endParaRPr>
          </a:p>
          <a:p>
            <a:endParaRPr lang="en-US" altLang="en-US" sz="18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rPr>
              <a:t>Azure Serverless Services Overview</a:t>
            </a:r>
            <a:endParaRPr lang="en-US" altLang="en-US">
              <a:solidFill>
                <a:schemeClr val="accent1">
                  <a:lumMod val="60000"/>
                  <a:lumOff val="40000"/>
                </a:schemeClr>
              </a:solidFill>
            </a:endParaRPr>
          </a:p>
        </p:txBody>
      </p:sp>
      <p:sp>
        <p:nvSpPr>
          <p:cNvPr id="3" name="Content Placeholder 2"/>
          <p:cNvSpPr>
            <a:spLocks noGrp="1"/>
          </p:cNvSpPr>
          <p:nvPr>
            <p:ph idx="1"/>
          </p:nvPr>
        </p:nvSpPr>
        <p:spPr/>
        <p:txBody>
          <a:bodyPr/>
          <a:p>
            <a:r>
              <a:rPr lang="en-US" altLang="en-US" sz="2000">
                <a:solidFill>
                  <a:schemeClr val="accent1">
                    <a:lumMod val="75000"/>
                  </a:schemeClr>
                </a:solidFill>
              </a:rPr>
              <a:t>Serverless computing allows developers to accelerate application development by removing the necessity of infrastructure management. In the context of serverless applications, the cloud service provider takes on the responsibility of automatically provisioning, scaling, and overseeing the infrastructure needed to execute the code.</a:t>
            </a:r>
            <a:br>
              <a:rPr lang="en-US" altLang="en-US" sz="2000">
                <a:solidFill>
                  <a:schemeClr val="accent1">
                    <a:lumMod val="60000"/>
                    <a:lumOff val="40000"/>
                  </a:schemeClr>
                </a:solidFill>
              </a:rPr>
            </a:br>
            <a:br>
              <a:rPr lang="en-US" altLang="en-US" sz="2000">
                <a:solidFill>
                  <a:schemeClr val="accent1">
                    <a:lumMod val="60000"/>
                    <a:lumOff val="40000"/>
                  </a:schemeClr>
                </a:solidFill>
              </a:rPr>
            </a:br>
            <a:endParaRPr lang="en-US" altLang="en-US" sz="2000">
              <a:solidFill>
                <a:schemeClr val="accent1">
                  <a:lumMod val="60000"/>
                  <a:lumOff val="40000"/>
                </a:schemeClr>
              </a:solidFill>
            </a:endParaRPr>
          </a:p>
        </p:txBody>
      </p:sp>
      <p:pic>
        <p:nvPicPr>
          <p:cNvPr id="57" name="Image 57"/>
          <p:cNvPicPr/>
          <p:nvPr/>
        </p:nvPicPr>
        <p:blipFill>
          <a:blip r:embed="rId1" cstate="print"/>
          <a:stretch>
            <a:fillRect/>
          </a:stretch>
        </p:blipFill>
        <p:spPr>
          <a:xfrm>
            <a:off x="862965" y="3197860"/>
            <a:ext cx="7356475" cy="2914650"/>
          </a:xfrm>
          <a:prstGeom prst="rect">
            <a:avLst/>
          </a:prstGeom>
        </p:spPr>
      </p:pic>
      <p:pic>
        <p:nvPicPr>
          <p:cNvPr id="4" name="Picture 3" descr="1742376277272"/>
          <p:cNvPicPr>
            <a:picLocks noChangeAspect="1"/>
          </p:cNvPicPr>
          <p:nvPr/>
        </p:nvPicPr>
        <p:blipFill>
          <a:blip r:embed="rId2"/>
          <a:stretch>
            <a:fillRect/>
          </a:stretch>
        </p:blipFill>
        <p:spPr>
          <a:xfrm>
            <a:off x="6863080" y="6343650"/>
            <a:ext cx="2091055" cy="514350"/>
          </a:xfrm>
          <a:prstGeom prst="rect">
            <a:avLst/>
          </a:prstGeom>
        </p:spPr>
      </p:pic>
      <p:pic>
        <p:nvPicPr>
          <p:cNvPr id="7" name="Picture 6" descr="functions"/>
          <p:cNvPicPr>
            <a:picLocks noChangeAspect="1"/>
          </p:cNvPicPr>
          <p:nvPr/>
        </p:nvPicPr>
        <p:blipFill>
          <a:blip r:embed="rId3"/>
          <a:stretch>
            <a:fillRect/>
          </a:stretch>
        </p:blipFill>
        <p:spPr>
          <a:xfrm>
            <a:off x="8077835" y="155575"/>
            <a:ext cx="748665" cy="7486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ltLang="en-US">
                <a:solidFill>
                  <a:schemeClr val="accent1">
                    <a:lumMod val="75000"/>
                  </a:schemeClr>
                </a:solidFill>
              </a:rPr>
              <a:t>What is cloud computing?</a:t>
            </a:r>
            <a:endParaRPr lang="en-US" altLang="en-US">
              <a:solidFill>
                <a:schemeClr val="accent1">
                  <a:lumMod val="75000"/>
                </a:schemeClr>
              </a:solidFill>
            </a:endParaRPr>
          </a:p>
          <a:p>
            <a:pPr marL="0" indent="0" algn="l">
              <a:buNone/>
            </a:pPr>
            <a:r>
              <a:rPr lang="en-US" altLang="en-US">
                <a:solidFill>
                  <a:schemeClr val="accent1">
                    <a:lumMod val="75000"/>
                  </a:schemeClr>
                </a:solidFill>
              </a:rPr>
              <a:t>Cloud Computing is the delivery of computing services over the internet,enabling faster innovation, flexible resources, and economies of scale.</a:t>
            </a:r>
            <a:br>
              <a:rPr lang="en-US" altLang="en-US">
                <a:solidFill>
                  <a:schemeClr val="accent1">
                    <a:lumMod val="75000"/>
                  </a:schemeClr>
                </a:solidFill>
              </a:rPr>
            </a:br>
            <a:br>
              <a:rPr lang="en-US" altLang="en-US">
                <a:solidFill>
                  <a:schemeClr val="accent1">
                    <a:lumMod val="75000"/>
                  </a:schemeClr>
                </a:solidFill>
              </a:rPr>
            </a:br>
            <a:r>
              <a:rPr lang="en-US" altLang="en-US">
                <a:solidFill>
                  <a:schemeClr val="accent1">
                    <a:lumMod val="75000"/>
                  </a:schemeClr>
                </a:solidFill>
              </a:rPr>
              <a:t>It is programble data center.</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rPr>
              <a:t>Azure Functions (Serverless):</a:t>
            </a:r>
            <a:endParaRPr lang="en-US" altLang="en-US">
              <a:solidFill>
                <a:schemeClr val="accent1">
                  <a:lumMod val="60000"/>
                  <a:lumOff val="40000"/>
                </a:schemeClr>
              </a:solidFill>
            </a:endParaRPr>
          </a:p>
        </p:txBody>
      </p:sp>
      <p:sp>
        <p:nvSpPr>
          <p:cNvPr id="3" name="Content Placeholder 2"/>
          <p:cNvSpPr>
            <a:spLocks noGrp="1"/>
          </p:cNvSpPr>
          <p:nvPr>
            <p:ph idx="1"/>
          </p:nvPr>
        </p:nvSpPr>
        <p:spPr/>
        <p:txBody>
          <a:bodyPr/>
          <a:p>
            <a:r>
              <a:rPr lang="en-US" altLang="en-US" sz="1800">
                <a:solidFill>
                  <a:schemeClr val="accent1">
                    <a:lumMod val="75000"/>
                  </a:schemeClr>
                </a:solidFill>
              </a:rPr>
              <a:t>Azure Functions is a serverless computing service that is available in Azure. It supports a variety of development languages, such as C#, F#, Node.js, Java, or PHP.</a:t>
            </a:r>
            <a:endParaRPr lang="en-US" altLang="en-US" sz="1800">
              <a:solidFill>
                <a:schemeClr val="accent1">
                  <a:lumMod val="75000"/>
                </a:schemeClr>
              </a:solidFill>
            </a:endParaRPr>
          </a:p>
          <a:p>
            <a:r>
              <a:rPr lang="en-US" altLang="en-US" sz="1800">
                <a:solidFill>
                  <a:schemeClr val="accent1">
                    <a:lumMod val="75000"/>
                  </a:schemeClr>
                </a:solidFill>
              </a:rPr>
              <a:t>Like many Cloud Services, it uses a pay-as-you-go model. It is possible to connect it with a variety of Azure services. Charges are only incurred when a function is triggered, and also, Azure Functions scales automatically.</a:t>
            </a:r>
            <a:endParaRPr lang="en-US" altLang="en-US" sz="1800">
              <a:solidFill>
                <a:schemeClr val="accent1">
                  <a:lumMod val="75000"/>
                </a:schemeClr>
              </a:solidFill>
            </a:endParaRPr>
          </a:p>
          <a:p>
            <a:r>
              <a:rPr lang="en-US" altLang="en-US" sz="1800">
                <a:solidFill>
                  <a:schemeClr val="accent1">
                    <a:lumMod val="75000"/>
                  </a:schemeClr>
                </a:solidFill>
              </a:rPr>
              <a:t>We can execute the small pieces of code using Azure Functions without having to worry about the underlying infrastructure.</a:t>
            </a:r>
            <a:br>
              <a:rPr lang="en-US" altLang="en-US" sz="1800">
                <a:solidFill>
                  <a:schemeClr val="accent1">
                    <a:lumMod val="60000"/>
                    <a:lumOff val="40000"/>
                  </a:schemeClr>
                </a:solidFill>
              </a:rPr>
            </a:br>
            <a:br>
              <a:rPr lang="en-US" altLang="en-US" sz="1800">
                <a:solidFill>
                  <a:schemeClr val="accent1">
                    <a:lumMod val="60000"/>
                    <a:lumOff val="40000"/>
                  </a:schemeClr>
                </a:solidFill>
              </a:rPr>
            </a:br>
            <a:endParaRPr lang="en-US" altLang="en-US" sz="1800">
              <a:solidFill>
                <a:schemeClr val="accent1">
                  <a:lumMod val="60000"/>
                  <a:lumOff val="40000"/>
                </a:schemeClr>
              </a:solidFill>
            </a:endParaRPr>
          </a:p>
        </p:txBody>
      </p:sp>
      <p:graphicFrame>
        <p:nvGraphicFramePr>
          <p:cNvPr id="4" name="Table 3"/>
          <p:cNvGraphicFramePr/>
          <p:nvPr>
            <p:custDataLst>
              <p:tags r:id="rId1"/>
            </p:custDataLst>
          </p:nvPr>
        </p:nvGraphicFramePr>
        <p:xfrm>
          <a:off x="615950" y="3683635"/>
          <a:ext cx="7228840" cy="2854960"/>
        </p:xfrm>
        <a:graphic>
          <a:graphicData uri="http://schemas.openxmlformats.org/drawingml/2006/table">
            <a:tbl>
              <a:tblPr/>
              <a:tblGrid>
                <a:gridCol w="2299335"/>
                <a:gridCol w="4929505"/>
              </a:tblGrid>
              <a:tr h="472440">
                <a:tc>
                  <a:txBody>
                    <a:bodyPr/>
                    <a:p>
                      <a:pPr marL="570865" indent="0" algn="l">
                        <a:spcBef>
                          <a:spcPts val="500"/>
                        </a:spcBef>
                        <a:spcAft>
                          <a:spcPct val="0"/>
                        </a:spcAft>
                      </a:pPr>
                      <a:r>
                        <a:rPr sz="1600" b="1">
                          <a:solidFill>
                            <a:srgbClr val="0000FF"/>
                          </a:solidFill>
                          <a:latin typeface="Calibri" panose="020F0502020204030204"/>
                          <a:ea typeface="Calibri" panose="020F0502020204030204"/>
                        </a:rPr>
                        <a:t>If </a:t>
                      </a:r>
                      <a:r>
                        <a:rPr sz="1600" b="1">
                          <a:solidFill>
                            <a:srgbClr val="0000FF"/>
                          </a:solidFill>
                          <a:latin typeface="Calibri" panose="020F0502020204030204"/>
                          <a:ea typeface="Calibri" panose="020F0502020204030204"/>
                        </a:rPr>
                        <a:t>you </a:t>
                      </a:r>
                      <a:r>
                        <a:rPr sz="1600" b="1">
                          <a:solidFill>
                            <a:srgbClr val="0000FF"/>
                          </a:solidFill>
                          <a:latin typeface="Calibri" panose="020F0502020204030204"/>
                          <a:ea typeface="Calibri" panose="020F0502020204030204"/>
                        </a:rPr>
                        <a:t>want </a:t>
                      </a:r>
                      <a:r>
                        <a:rPr sz="1600" b="1">
                          <a:solidFill>
                            <a:srgbClr val="0000FF"/>
                          </a:solidFill>
                          <a:latin typeface="Calibri" panose="020F0502020204030204"/>
                          <a:ea typeface="Calibri" panose="020F0502020204030204"/>
                        </a:rPr>
                        <a:t>to</a:t>
                      </a:r>
                      <a:endParaRPr sz="1600" b="1">
                        <a:solidFill>
                          <a:srgbClr val="0000FF"/>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350" indent="0" algn="ctr">
                        <a:spcBef>
                          <a:spcPts val="500"/>
                        </a:spcBef>
                        <a:spcAft>
                          <a:spcPct val="0"/>
                        </a:spcAft>
                      </a:pPr>
                      <a:r>
                        <a:rPr sz="1600" b="1">
                          <a:solidFill>
                            <a:srgbClr val="0000FF"/>
                          </a:solidFill>
                          <a:latin typeface="Calibri" panose="020F0502020204030204"/>
                          <a:ea typeface="Calibri" panose="020F0502020204030204"/>
                        </a:rPr>
                        <a:t>Then</a:t>
                      </a:r>
                      <a:endParaRPr sz="1600" b="1">
                        <a:solidFill>
                          <a:srgbClr val="0000FF"/>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457200">
                <a:tc>
                  <a:txBody>
                    <a:bodyPr/>
                    <a:p>
                      <a:pPr marL="63500" indent="0" algn="l">
                        <a:spcBef>
                          <a:spcPts val="500"/>
                        </a:spcBef>
                        <a:spcAft>
                          <a:spcPct val="0"/>
                        </a:spcAft>
                      </a:pPr>
                      <a:r>
                        <a:rPr sz="1600" b="1">
                          <a:solidFill>
                            <a:srgbClr val="B45E05"/>
                          </a:solidFill>
                          <a:latin typeface="Calibri" panose="020F0502020204030204"/>
                          <a:ea typeface="Calibri" panose="020F0502020204030204"/>
                        </a:rPr>
                        <a:t>Build</a:t>
                      </a:r>
                      <a:r>
                        <a:rPr sz="1600" b="1">
                          <a:solidFill>
                            <a:srgbClr val="B45E05"/>
                          </a:solidFill>
                          <a:latin typeface="Calibri" panose="020F0502020204030204"/>
                          <a:ea typeface="Calibri" panose="020F0502020204030204"/>
                        </a:rPr>
                        <a:t> a</a:t>
                      </a:r>
                      <a:r>
                        <a:rPr sz="1600" b="1">
                          <a:solidFill>
                            <a:srgbClr val="B45E05"/>
                          </a:solidFill>
                          <a:latin typeface="Calibri" panose="020F0502020204030204"/>
                          <a:ea typeface="Calibri" panose="020F0502020204030204"/>
                        </a:rPr>
                        <a:t> web </a:t>
                      </a:r>
                      <a:r>
                        <a:rPr sz="1600" b="1">
                          <a:solidFill>
                            <a:srgbClr val="B45E05"/>
                          </a:solidFill>
                          <a:latin typeface="Calibri" panose="020F0502020204030204"/>
                          <a:ea typeface="Calibri" panose="020F0502020204030204"/>
                        </a:rPr>
                        <a:t>API</a:t>
                      </a:r>
                      <a:endParaRPr sz="1600" b="1">
                        <a:solidFill>
                          <a:srgbClr val="B45E05"/>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0325" indent="0" algn="l">
                        <a:spcBef>
                          <a:spcPts val="500"/>
                        </a:spcBef>
                        <a:spcAft>
                          <a:spcPct val="0"/>
                        </a:spcAft>
                      </a:pPr>
                      <a:r>
                        <a:rPr sz="1600">
                          <a:solidFill>
                            <a:srgbClr val="202529"/>
                          </a:solidFill>
                          <a:latin typeface="Calibri" panose="020F0502020204030204"/>
                          <a:ea typeface="Calibri" panose="020F0502020204030204"/>
                        </a:rPr>
                        <a:t>Using </a:t>
                      </a:r>
                      <a:r>
                        <a:rPr sz="1600">
                          <a:solidFill>
                            <a:srgbClr val="202529"/>
                          </a:solidFill>
                          <a:latin typeface="Calibri" panose="020F0502020204030204"/>
                          <a:ea typeface="Calibri" panose="020F0502020204030204"/>
                        </a:rPr>
                        <a:t>the </a:t>
                      </a:r>
                      <a:r>
                        <a:rPr sz="1600">
                          <a:solidFill>
                            <a:srgbClr val="202529"/>
                          </a:solidFill>
                          <a:latin typeface="Calibri" panose="020F0502020204030204"/>
                          <a:ea typeface="Calibri" panose="020F0502020204030204"/>
                        </a:rPr>
                        <a:t>HTTP </a:t>
                      </a:r>
                      <a:r>
                        <a:rPr sz="1600">
                          <a:solidFill>
                            <a:srgbClr val="202529"/>
                          </a:solidFill>
                          <a:latin typeface="Calibri" panose="020F0502020204030204"/>
                          <a:ea typeface="Calibri" panose="020F0502020204030204"/>
                        </a:rPr>
                        <a:t>trigger, </a:t>
                      </a:r>
                      <a:r>
                        <a:rPr sz="1600">
                          <a:solidFill>
                            <a:srgbClr val="202529"/>
                          </a:solidFill>
                          <a:latin typeface="Calibri" panose="020F0502020204030204"/>
                          <a:ea typeface="Calibri" panose="020F0502020204030204"/>
                        </a:rPr>
                        <a:t>create </a:t>
                      </a:r>
                      <a:r>
                        <a:rPr sz="1600">
                          <a:solidFill>
                            <a:srgbClr val="202529"/>
                          </a:solidFill>
                          <a:latin typeface="Calibri" panose="020F0502020204030204"/>
                          <a:ea typeface="Calibri" panose="020F0502020204030204"/>
                        </a:rPr>
                        <a:t>an </a:t>
                      </a:r>
                      <a:r>
                        <a:rPr sz="1600">
                          <a:solidFill>
                            <a:srgbClr val="202529"/>
                          </a:solidFill>
                          <a:latin typeface="Calibri" panose="020F0502020204030204"/>
                          <a:ea typeface="Calibri" panose="020F0502020204030204"/>
                        </a:rPr>
                        <a:t>endpoint </a:t>
                      </a:r>
                      <a:r>
                        <a:rPr sz="1600">
                          <a:solidFill>
                            <a:srgbClr val="202529"/>
                          </a:solidFill>
                          <a:latin typeface="Calibri" panose="020F0502020204030204"/>
                          <a:ea typeface="Calibri" panose="020F0502020204030204"/>
                        </a:rPr>
                        <a:t>for </a:t>
                      </a:r>
                      <a:r>
                        <a:rPr sz="1600">
                          <a:solidFill>
                            <a:srgbClr val="202529"/>
                          </a:solidFill>
                          <a:latin typeface="Calibri" panose="020F0502020204030204"/>
                          <a:ea typeface="Calibri" panose="020F0502020204030204"/>
                        </a:rPr>
                        <a:t>your </a:t>
                      </a:r>
                      <a:r>
                        <a:rPr sz="1600">
                          <a:solidFill>
                            <a:srgbClr val="202529"/>
                          </a:solidFill>
                          <a:latin typeface="Calibri" panose="020F0502020204030204"/>
                          <a:ea typeface="Calibri" panose="020F0502020204030204"/>
                        </a:rPr>
                        <a:t>web </a:t>
                      </a:r>
                      <a:r>
                        <a:rPr sz="1600">
                          <a:solidFill>
                            <a:srgbClr val="202529"/>
                          </a:solidFill>
                          <a:latin typeface="Calibri" panose="020F0502020204030204"/>
                          <a:ea typeface="Calibri" panose="020F0502020204030204"/>
                        </a:rPr>
                        <a:t>apps.</a:t>
                      </a:r>
                      <a:endParaRPr sz="1600">
                        <a:solidFill>
                          <a:srgbClr val="202529"/>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717550">
                <a:tc>
                  <a:txBody>
                    <a:bodyPr/>
                    <a:p>
                      <a:pPr marL="63500" indent="0" algn="l">
                        <a:spcBef>
                          <a:spcPts val="500"/>
                        </a:spcBef>
                        <a:spcAft>
                          <a:spcPct val="0"/>
                        </a:spcAft>
                      </a:pPr>
                      <a:r>
                        <a:rPr sz="1600" b="1">
                          <a:solidFill>
                            <a:srgbClr val="B45E05"/>
                          </a:solidFill>
                          <a:latin typeface="Calibri" panose="020F0502020204030204"/>
                          <a:ea typeface="Calibri" panose="020F0502020204030204"/>
                        </a:rPr>
                        <a:t>Build</a:t>
                      </a:r>
                      <a:r>
                        <a:rPr sz="1600" b="1">
                          <a:solidFill>
                            <a:srgbClr val="B45E05"/>
                          </a:solidFill>
                          <a:latin typeface="Calibri" panose="020F0502020204030204"/>
                          <a:ea typeface="Calibri" panose="020F0502020204030204"/>
                        </a:rPr>
                        <a:t> a serverless </a:t>
                      </a:r>
                      <a:r>
                        <a:rPr sz="1600" b="1">
                          <a:solidFill>
                            <a:srgbClr val="B45E05"/>
                          </a:solidFill>
                          <a:latin typeface="Calibri" panose="020F0502020204030204"/>
                          <a:ea typeface="Calibri" panose="020F0502020204030204"/>
                        </a:rPr>
                        <a:t>workflow</a:t>
                      </a:r>
                      <a:endParaRPr sz="1600" b="1">
                        <a:solidFill>
                          <a:srgbClr val="B45E05"/>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0325" indent="0" algn="l">
                        <a:lnSpc>
                          <a:spcPct val="107000"/>
                        </a:lnSpc>
                        <a:spcBef>
                          <a:spcPts val="500"/>
                        </a:spcBef>
                        <a:spcAft>
                          <a:spcPct val="0"/>
                        </a:spcAft>
                      </a:pPr>
                      <a:r>
                        <a:rPr sz="1600">
                          <a:solidFill>
                            <a:srgbClr val="202529"/>
                          </a:solidFill>
                          <a:latin typeface="Calibri" panose="020F0502020204030204"/>
                          <a:ea typeface="Calibri" panose="020F0502020204030204"/>
                        </a:rPr>
                        <a:t>Utilizing</a:t>
                      </a:r>
                      <a:r>
                        <a:rPr sz="1600">
                          <a:solidFill>
                            <a:srgbClr val="202529"/>
                          </a:solidFill>
                          <a:latin typeface="Calibri" panose="020F0502020204030204"/>
                          <a:ea typeface="Calibri" panose="020F0502020204030204"/>
                        </a:rPr>
                        <a:t> durable</a:t>
                      </a:r>
                      <a:r>
                        <a:rPr sz="1600">
                          <a:solidFill>
                            <a:srgbClr val="202529"/>
                          </a:solidFill>
                          <a:latin typeface="Calibri" panose="020F0502020204030204"/>
                          <a:ea typeface="Calibri" panose="020F0502020204030204"/>
                        </a:rPr>
                        <a:t> functions,</a:t>
                      </a:r>
                      <a:r>
                        <a:rPr sz="1600">
                          <a:solidFill>
                            <a:srgbClr val="202529"/>
                          </a:solidFill>
                          <a:latin typeface="Calibri" panose="020F0502020204030204"/>
                          <a:ea typeface="Calibri" panose="020F0502020204030204"/>
                        </a:rPr>
                        <a:t> chain</a:t>
                      </a:r>
                      <a:r>
                        <a:rPr sz="1600">
                          <a:solidFill>
                            <a:srgbClr val="202529"/>
                          </a:solidFill>
                          <a:latin typeface="Calibri" panose="020F0502020204030204"/>
                          <a:ea typeface="Calibri" panose="020F0502020204030204"/>
                        </a:rPr>
                        <a:t> a</a:t>
                      </a:r>
                      <a:r>
                        <a:rPr sz="1600">
                          <a:solidFill>
                            <a:srgbClr val="202529"/>
                          </a:solidFill>
                          <a:latin typeface="Calibri" panose="020F0502020204030204"/>
                          <a:ea typeface="Calibri" panose="020F0502020204030204"/>
                        </a:rPr>
                        <a:t> sequence</a:t>
                      </a:r>
                      <a:r>
                        <a:rPr sz="1600">
                          <a:solidFill>
                            <a:srgbClr val="202529"/>
                          </a:solidFill>
                          <a:latin typeface="Calibri" panose="020F0502020204030204"/>
                          <a:ea typeface="Calibri" panose="020F0502020204030204"/>
                        </a:rPr>
                        <a:t> of</a:t>
                      </a:r>
                      <a:r>
                        <a:rPr sz="1600">
                          <a:solidFill>
                            <a:srgbClr val="202529"/>
                          </a:solidFill>
                          <a:latin typeface="Calibri" panose="020F0502020204030204"/>
                          <a:ea typeface="Calibri" panose="020F0502020204030204"/>
                        </a:rPr>
                        <a:t> functions </a:t>
                      </a:r>
                      <a:r>
                        <a:rPr sz="1600">
                          <a:solidFill>
                            <a:srgbClr val="202529"/>
                          </a:solidFill>
                          <a:latin typeface="Calibri" panose="020F0502020204030204"/>
                          <a:ea typeface="Calibri" panose="020F0502020204030204"/>
                        </a:rPr>
                        <a:t>together.</a:t>
                      </a:r>
                      <a:endParaRPr sz="1600">
                        <a:solidFill>
                          <a:srgbClr val="202529"/>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751205">
                <a:tc>
                  <a:txBody>
                    <a:bodyPr/>
                    <a:p>
                      <a:pPr marL="63500" indent="0" algn="l">
                        <a:spcBef>
                          <a:spcPts val="500"/>
                        </a:spcBef>
                        <a:spcAft>
                          <a:spcPct val="0"/>
                        </a:spcAft>
                      </a:pPr>
                      <a:r>
                        <a:rPr sz="1600" b="1">
                          <a:solidFill>
                            <a:srgbClr val="B45E05"/>
                          </a:solidFill>
                          <a:latin typeface="Calibri" panose="020F0502020204030204"/>
                          <a:ea typeface="Calibri" panose="020F0502020204030204"/>
                        </a:rPr>
                        <a:t>Respond </a:t>
                      </a:r>
                      <a:r>
                        <a:rPr sz="1600" b="1">
                          <a:solidFill>
                            <a:srgbClr val="B45E05"/>
                          </a:solidFill>
                          <a:latin typeface="Calibri" panose="020F0502020204030204"/>
                          <a:ea typeface="Calibri" panose="020F0502020204030204"/>
                        </a:rPr>
                        <a:t>to </a:t>
                      </a:r>
                      <a:r>
                        <a:rPr sz="1600" b="1">
                          <a:solidFill>
                            <a:srgbClr val="B45E05"/>
                          </a:solidFill>
                          <a:latin typeface="Calibri" panose="020F0502020204030204"/>
                          <a:ea typeface="Calibri" panose="020F0502020204030204"/>
                        </a:rPr>
                        <a:t>database </a:t>
                      </a:r>
                      <a:r>
                        <a:rPr sz="1600" b="1">
                          <a:solidFill>
                            <a:srgbClr val="B45E05"/>
                          </a:solidFill>
                          <a:latin typeface="Calibri" panose="020F0502020204030204"/>
                          <a:ea typeface="Calibri" panose="020F0502020204030204"/>
                        </a:rPr>
                        <a:t>changes</a:t>
                      </a:r>
                      <a:endParaRPr sz="1600" b="1">
                        <a:solidFill>
                          <a:srgbClr val="B45E05"/>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0325" indent="0" algn="l">
                        <a:lnSpc>
                          <a:spcPct val="107000"/>
                        </a:lnSpc>
                        <a:spcBef>
                          <a:spcPts val="500"/>
                        </a:spcBef>
                        <a:spcAft>
                          <a:spcPct val="0"/>
                        </a:spcAft>
                      </a:pPr>
                      <a:r>
                        <a:rPr sz="1600">
                          <a:solidFill>
                            <a:srgbClr val="202529"/>
                          </a:solidFill>
                          <a:latin typeface="Calibri" panose="020F0502020204030204"/>
                          <a:ea typeface="Calibri" panose="020F0502020204030204"/>
                        </a:rPr>
                        <a:t>When </a:t>
                      </a:r>
                      <a:r>
                        <a:rPr sz="1600">
                          <a:solidFill>
                            <a:srgbClr val="202529"/>
                          </a:solidFill>
                          <a:latin typeface="Calibri" panose="020F0502020204030204"/>
                          <a:ea typeface="Calibri" panose="020F0502020204030204"/>
                        </a:rPr>
                        <a:t>a </a:t>
                      </a:r>
                      <a:r>
                        <a:rPr sz="1600">
                          <a:solidFill>
                            <a:srgbClr val="202529"/>
                          </a:solidFill>
                          <a:latin typeface="Calibri" panose="020F0502020204030204"/>
                          <a:ea typeface="Calibri" panose="020F0502020204030204"/>
                        </a:rPr>
                        <a:t>document </a:t>
                      </a:r>
                      <a:r>
                        <a:rPr sz="1600">
                          <a:solidFill>
                            <a:srgbClr val="202529"/>
                          </a:solidFill>
                          <a:latin typeface="Calibri" panose="020F0502020204030204"/>
                          <a:ea typeface="Calibri" panose="020F0502020204030204"/>
                        </a:rPr>
                        <a:t>is </a:t>
                      </a:r>
                      <a:r>
                        <a:rPr sz="1600">
                          <a:solidFill>
                            <a:srgbClr val="202529"/>
                          </a:solidFill>
                          <a:latin typeface="Calibri" panose="020F0502020204030204"/>
                          <a:ea typeface="Calibri" panose="020F0502020204030204"/>
                        </a:rPr>
                        <a:t>generated </a:t>
                      </a:r>
                      <a:r>
                        <a:rPr sz="1600">
                          <a:solidFill>
                            <a:srgbClr val="202529"/>
                          </a:solidFill>
                          <a:latin typeface="Calibri" panose="020F0502020204030204"/>
                          <a:ea typeface="Calibri" panose="020F0502020204030204"/>
                        </a:rPr>
                        <a:t>or </a:t>
                      </a:r>
                      <a:r>
                        <a:rPr sz="1600">
                          <a:solidFill>
                            <a:srgbClr val="202529"/>
                          </a:solidFill>
                          <a:latin typeface="Calibri" panose="020F0502020204030204"/>
                          <a:ea typeface="Calibri" panose="020F0502020204030204"/>
                        </a:rPr>
                        <a:t>modified </a:t>
                      </a:r>
                      <a:r>
                        <a:rPr sz="1600">
                          <a:solidFill>
                            <a:srgbClr val="202529"/>
                          </a:solidFill>
                          <a:latin typeface="Calibri" panose="020F0502020204030204"/>
                          <a:ea typeface="Calibri" panose="020F0502020204030204"/>
                        </a:rPr>
                        <a:t>in </a:t>
                      </a:r>
                      <a:r>
                        <a:rPr sz="1600">
                          <a:solidFill>
                            <a:srgbClr val="202529"/>
                          </a:solidFill>
                          <a:latin typeface="Calibri" panose="020F0502020204030204"/>
                          <a:ea typeface="Calibri" panose="020F0502020204030204"/>
                        </a:rPr>
                        <a:t>Cosmos </a:t>
                      </a:r>
                      <a:r>
                        <a:rPr sz="1600">
                          <a:solidFill>
                            <a:srgbClr val="202529"/>
                          </a:solidFill>
                          <a:latin typeface="Calibri" panose="020F0502020204030204"/>
                          <a:ea typeface="Calibri" panose="020F0502020204030204"/>
                        </a:rPr>
                        <a:t>DB, run custom logic.</a:t>
                      </a:r>
                      <a:endParaRPr sz="1600">
                        <a:solidFill>
                          <a:srgbClr val="202529"/>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456565">
                <a:tc>
                  <a:txBody>
                    <a:bodyPr/>
                    <a:p>
                      <a:pPr marL="63500" indent="0" algn="l">
                        <a:spcBef>
                          <a:spcPts val="500"/>
                        </a:spcBef>
                        <a:spcAft>
                          <a:spcPct val="0"/>
                        </a:spcAft>
                      </a:pPr>
                      <a:r>
                        <a:rPr sz="1600" b="1">
                          <a:solidFill>
                            <a:srgbClr val="B45E05"/>
                          </a:solidFill>
                          <a:latin typeface="Calibri" panose="020F0502020204030204"/>
                          <a:ea typeface="Calibri" panose="020F0502020204030204"/>
                        </a:rPr>
                        <a:t>Process</a:t>
                      </a:r>
                      <a:r>
                        <a:rPr sz="1600" b="1">
                          <a:solidFill>
                            <a:srgbClr val="B45E05"/>
                          </a:solidFill>
                          <a:latin typeface="Calibri" panose="020F0502020204030204"/>
                          <a:ea typeface="Calibri" panose="020F0502020204030204"/>
                        </a:rPr>
                        <a:t> data</a:t>
                      </a:r>
                      <a:r>
                        <a:rPr sz="1600" b="1">
                          <a:solidFill>
                            <a:srgbClr val="B45E05"/>
                          </a:solidFill>
                          <a:latin typeface="Calibri" panose="020F0502020204030204"/>
                          <a:ea typeface="Calibri" panose="020F0502020204030204"/>
                        </a:rPr>
                        <a:t> in</a:t>
                      </a:r>
                      <a:r>
                        <a:rPr sz="1600" b="1">
                          <a:solidFill>
                            <a:srgbClr val="B45E05"/>
                          </a:solidFill>
                          <a:latin typeface="Calibri" panose="020F0502020204030204"/>
                          <a:ea typeface="Calibri" panose="020F0502020204030204"/>
                        </a:rPr>
                        <a:t> real-</a:t>
                      </a:r>
                      <a:r>
                        <a:rPr sz="1600" b="1">
                          <a:solidFill>
                            <a:srgbClr val="B45E05"/>
                          </a:solidFill>
                          <a:latin typeface="Calibri" panose="020F0502020204030204"/>
                          <a:ea typeface="Calibri" panose="020F0502020204030204"/>
                        </a:rPr>
                        <a:t>time</a:t>
                      </a:r>
                      <a:endParaRPr sz="1600" b="1">
                        <a:solidFill>
                          <a:srgbClr val="B45E05"/>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60325" indent="0" algn="l">
                        <a:spcBef>
                          <a:spcPts val="500"/>
                        </a:spcBef>
                        <a:spcAft>
                          <a:spcPct val="0"/>
                        </a:spcAft>
                      </a:pPr>
                      <a:r>
                        <a:rPr sz="1600">
                          <a:solidFill>
                            <a:srgbClr val="202529"/>
                          </a:solidFill>
                          <a:latin typeface="Calibri" panose="020F0502020204030204"/>
                          <a:ea typeface="Calibri" panose="020F0502020204030204"/>
                        </a:rPr>
                        <a:t>Use </a:t>
                      </a:r>
                      <a:r>
                        <a:rPr sz="1600">
                          <a:solidFill>
                            <a:srgbClr val="202529"/>
                          </a:solidFill>
                          <a:latin typeface="Calibri" panose="020F0502020204030204"/>
                          <a:ea typeface="Calibri" panose="020F0502020204030204"/>
                        </a:rPr>
                        <a:t>SignalR </a:t>
                      </a:r>
                      <a:r>
                        <a:rPr sz="1600">
                          <a:solidFill>
                            <a:srgbClr val="202529"/>
                          </a:solidFill>
                          <a:latin typeface="Calibri" panose="020F0502020204030204"/>
                          <a:ea typeface="Calibri" panose="020F0502020204030204"/>
                        </a:rPr>
                        <a:t>and </a:t>
                      </a:r>
                      <a:r>
                        <a:rPr sz="1600">
                          <a:solidFill>
                            <a:srgbClr val="202529"/>
                          </a:solidFill>
                          <a:latin typeface="Calibri" panose="020F0502020204030204"/>
                          <a:ea typeface="Calibri" panose="020F0502020204030204"/>
                        </a:rPr>
                        <a:t>Functions </a:t>
                      </a:r>
                      <a:r>
                        <a:rPr sz="1600">
                          <a:solidFill>
                            <a:srgbClr val="202529"/>
                          </a:solidFill>
                          <a:latin typeface="Calibri" panose="020F0502020204030204"/>
                          <a:ea typeface="Calibri" panose="020F0502020204030204"/>
                        </a:rPr>
                        <a:t>to </a:t>
                      </a:r>
                      <a:r>
                        <a:rPr sz="1600">
                          <a:solidFill>
                            <a:srgbClr val="202529"/>
                          </a:solidFill>
                          <a:latin typeface="Calibri" panose="020F0502020204030204"/>
                          <a:ea typeface="Calibri" panose="020F0502020204030204"/>
                        </a:rPr>
                        <a:t>react </a:t>
                      </a:r>
                      <a:r>
                        <a:rPr sz="1600">
                          <a:solidFill>
                            <a:srgbClr val="202529"/>
                          </a:solidFill>
                          <a:latin typeface="Calibri" panose="020F0502020204030204"/>
                          <a:ea typeface="Calibri" panose="020F0502020204030204"/>
                        </a:rPr>
                        <a:t>to </a:t>
                      </a:r>
                      <a:r>
                        <a:rPr sz="1600">
                          <a:solidFill>
                            <a:srgbClr val="202529"/>
                          </a:solidFill>
                          <a:latin typeface="Calibri" panose="020F0502020204030204"/>
                          <a:ea typeface="Calibri" panose="020F0502020204030204"/>
                        </a:rPr>
                        <a:t>data </a:t>
                      </a:r>
                      <a:r>
                        <a:rPr sz="1600">
                          <a:solidFill>
                            <a:srgbClr val="202529"/>
                          </a:solidFill>
                          <a:latin typeface="Calibri" panose="020F0502020204030204"/>
                          <a:ea typeface="Calibri" panose="020F0502020204030204"/>
                        </a:rPr>
                        <a:t>in </a:t>
                      </a:r>
                      <a:r>
                        <a:rPr sz="1600">
                          <a:solidFill>
                            <a:srgbClr val="202529"/>
                          </a:solidFill>
                          <a:latin typeface="Calibri" panose="020F0502020204030204"/>
                          <a:ea typeface="Calibri" panose="020F0502020204030204"/>
                        </a:rPr>
                        <a:t>real </a:t>
                      </a:r>
                      <a:r>
                        <a:rPr sz="1600">
                          <a:solidFill>
                            <a:srgbClr val="202529"/>
                          </a:solidFill>
                          <a:latin typeface="Calibri" panose="020F0502020204030204"/>
                          <a:ea typeface="Calibri" panose="020F0502020204030204"/>
                        </a:rPr>
                        <a:t>time.</a:t>
                      </a:r>
                      <a:endParaRPr sz="1600">
                        <a:solidFill>
                          <a:srgbClr val="202529"/>
                        </a:solidFill>
                        <a:latin typeface="Calibri" panose="020F0502020204030204"/>
                        <a:ea typeface="Calibri" panose="020F0502020204030204"/>
                      </a:endParaRPr>
                    </a:p>
                  </a:txBody>
                  <a:tcPr marL="0" marR="0" marT="0" marB="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bl>
          </a:graphicData>
        </a:graphic>
      </p:graphicFrame>
      <p:pic>
        <p:nvPicPr>
          <p:cNvPr id="5" name="Picture 4" descr="1742376277272"/>
          <p:cNvPicPr>
            <a:picLocks noChangeAspect="1"/>
          </p:cNvPicPr>
          <p:nvPr/>
        </p:nvPicPr>
        <p:blipFill>
          <a:blip r:embed="rId2"/>
          <a:stretch>
            <a:fillRect/>
          </a:stretch>
        </p:blipFill>
        <p:spPr>
          <a:xfrm>
            <a:off x="6863080" y="6343650"/>
            <a:ext cx="2091055" cy="514350"/>
          </a:xfrm>
          <a:prstGeom prst="rect">
            <a:avLst/>
          </a:prstGeom>
        </p:spPr>
      </p:pic>
      <p:pic>
        <p:nvPicPr>
          <p:cNvPr id="7" name="Picture 6" descr="functions"/>
          <p:cNvPicPr>
            <a:picLocks noChangeAspect="1"/>
          </p:cNvPicPr>
          <p:nvPr/>
        </p:nvPicPr>
        <p:blipFill>
          <a:blip r:embed="rId3"/>
          <a:stretch>
            <a:fillRect/>
          </a:stretch>
        </p:blipFill>
        <p:spPr>
          <a:xfrm>
            <a:off x="6782435" y="0"/>
            <a:ext cx="1062355" cy="10623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a:solidFill>
                  <a:schemeClr val="accent1">
                    <a:lumMod val="60000"/>
                    <a:lumOff val="40000"/>
                  </a:schemeClr>
                </a:solidFill>
              </a:rPr>
              <a:t>Azure Core Architectural components</a:t>
            </a:r>
            <a:endParaRPr lang="en-US" altLang="en-US" sz="3200">
              <a:solidFill>
                <a:schemeClr val="accent1">
                  <a:lumMod val="60000"/>
                  <a:lumOff val="40000"/>
                </a:schemeClr>
              </a:solidFill>
            </a:endParaRPr>
          </a:p>
        </p:txBody>
      </p:sp>
      <p:sp>
        <p:nvSpPr>
          <p:cNvPr id="3" name="Content Placeholder 2"/>
          <p:cNvSpPr>
            <a:spLocks noGrp="1"/>
          </p:cNvSpPr>
          <p:nvPr>
            <p:ph idx="1"/>
          </p:nvPr>
        </p:nvSpPr>
        <p:spPr/>
        <p:txBody>
          <a:bodyPr/>
          <a:p>
            <a:r>
              <a:rPr lang="en-US" altLang="en-US" sz="1800">
                <a:solidFill>
                  <a:schemeClr val="accent1">
                    <a:lumMod val="75000"/>
                  </a:schemeClr>
                </a:solidFill>
              </a:rPr>
              <a:t>Azure regions, Region pairs, and Sovereign regions</a:t>
            </a:r>
            <a:endParaRPr lang="en-US" altLang="en-US" sz="1800">
              <a:solidFill>
                <a:schemeClr val="accent1">
                  <a:lumMod val="75000"/>
                </a:schemeClr>
              </a:solidFill>
            </a:endParaRPr>
          </a:p>
          <a:p>
            <a:r>
              <a:rPr lang="en-US" altLang="en-US" sz="1800">
                <a:solidFill>
                  <a:schemeClr val="accent1">
                    <a:lumMod val="75000"/>
                  </a:schemeClr>
                </a:solidFill>
              </a:rPr>
              <a:t>Azure Regions:</a:t>
            </a:r>
            <a:endParaRPr lang="en-US" altLang="en-US" sz="1800">
              <a:solidFill>
                <a:schemeClr val="accent1">
                  <a:lumMod val="75000"/>
                </a:schemeClr>
              </a:solidFill>
            </a:endParaRPr>
          </a:p>
          <a:p>
            <a:r>
              <a:rPr lang="en-US" altLang="en-US" sz="1800">
                <a:solidFill>
                  <a:schemeClr val="accent1">
                    <a:lumMod val="75000"/>
                  </a:schemeClr>
                </a:solidFill>
              </a:rPr>
              <a:t>A region is a geographical location on the globe with at least one, but possibly many, data centers close by and connected by a low-latency network.</a:t>
            </a:r>
            <a:endParaRPr lang="en-US" altLang="en-US" sz="1800">
              <a:solidFill>
                <a:schemeClr val="accent1">
                  <a:lumMod val="75000"/>
                </a:schemeClr>
              </a:solidFill>
            </a:endParaRPr>
          </a:p>
          <a:p>
            <a:r>
              <a:rPr lang="en-US" altLang="en-US" sz="1800">
                <a:solidFill>
                  <a:schemeClr val="accent1">
                    <a:lumMod val="75000"/>
                  </a:schemeClr>
                </a:solidFill>
              </a:rPr>
              <a:t>When you create a resource in Azure, you must define the location/region to which it should.</a:t>
            </a:r>
            <a:endParaRPr lang="en-US" altLang="en-US" sz="1800">
              <a:solidFill>
                <a:schemeClr val="accent1">
                  <a:lumMod val="75000"/>
                </a:schemeClr>
              </a:solidFill>
            </a:endParaRPr>
          </a:p>
          <a:p>
            <a:r>
              <a:rPr lang="en-US" altLang="en-US" sz="1800">
                <a:solidFill>
                  <a:schemeClr val="accent1">
                    <a:lumMod val="75000"/>
                  </a:schemeClr>
                </a:solidFill>
              </a:rPr>
              <a:t>belong. There are a few exceptions, such</a:t>
            </a:r>
            <a:r>
              <a:rPr lang="en-US" altLang="en-US">
                <a:solidFill>
                  <a:schemeClr val="accent1">
                    <a:lumMod val="75000"/>
                  </a:schemeClr>
                </a:solidFill>
              </a:rPr>
              <a:t> </a:t>
            </a:r>
            <a:r>
              <a:rPr lang="en-US" altLang="en-US" sz="1800">
                <a:solidFill>
                  <a:schemeClr val="accent1">
                    <a:lumMod val="75000"/>
                  </a:schemeClr>
                </a:solidFill>
              </a:rPr>
              <a:t>as Azure DNS, but generally, all resources must be created with a location specified.</a:t>
            </a:r>
            <a:endParaRPr lang="en-US" altLang="en-US" sz="1800">
              <a:solidFill>
                <a:schemeClr val="accent1">
                  <a:lumMod val="75000"/>
                </a:schemeClr>
              </a:solidFill>
            </a:endParaRPr>
          </a:p>
          <a:p>
            <a:r>
              <a:rPr lang="en-US" altLang="en-US" sz="1800">
                <a:solidFill>
                  <a:schemeClr val="accent1">
                    <a:lumMod val="75000"/>
                  </a:schemeClr>
                </a:solidFill>
              </a:rPr>
              <a:t>Azure makes it simple to select the data center and regions appropriate for you and your clients, with more announced regions than any other cloud provider (60+).</a:t>
            </a:r>
            <a:endParaRPr lang="en-US" altLang="en-US" sz="1800">
              <a:solidFill>
                <a:schemeClr val="accent1">
                  <a:lumMod val="75000"/>
                </a:schemeClr>
              </a:solidFill>
            </a:endParaRPr>
          </a:p>
          <a:p>
            <a:endParaRPr lang="en-US" altLang="en-US"/>
          </a:p>
          <a:p>
            <a:endParaRPr lang="en-US" altLang="en-US" sz="1800"/>
          </a:p>
          <a:p>
            <a:endParaRPr lang="en-US" altLang="en-US" sz="1800"/>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accent1">
                    <a:lumMod val="60000"/>
                    <a:lumOff val="40000"/>
                  </a:schemeClr>
                </a:solidFill>
                <a:sym typeface="+mn-ea"/>
              </a:rPr>
              <a:t>Azure Region Pairs:</a:t>
            </a:r>
            <a:endParaRPr lang="en-US" altLang="en-US" b="1">
              <a:solidFill>
                <a:schemeClr val="accent1">
                  <a:lumMod val="60000"/>
                  <a:lumOff val="40000"/>
                </a:schemeClr>
              </a:solidFill>
              <a:sym typeface="+mn-ea"/>
            </a:endParaRPr>
          </a:p>
        </p:txBody>
      </p:sp>
      <p:sp>
        <p:nvSpPr>
          <p:cNvPr id="3" name="Content Placeholder 2"/>
          <p:cNvSpPr>
            <a:spLocks noGrp="1"/>
          </p:cNvSpPr>
          <p:nvPr>
            <p:ph idx="1"/>
          </p:nvPr>
        </p:nvSpPr>
        <p:spPr/>
        <p:txBody>
          <a:bodyPr/>
          <a:p>
            <a:r>
              <a:rPr lang="en-US" altLang="en-US" sz="1800">
                <a:solidFill>
                  <a:schemeClr val="accent1">
                    <a:lumMod val="75000"/>
                  </a:schemeClr>
                </a:solidFill>
                <a:sym typeface="+mn-ea"/>
              </a:rPr>
              <a:t>Azure Region Pair is a relationship between two Azure Regions within the same geographic location for disaster recovery purposes.</a:t>
            </a:r>
            <a:endParaRPr lang="en-US" altLang="en-US" sz="1800">
              <a:solidFill>
                <a:schemeClr val="accent1">
                  <a:lumMod val="75000"/>
                </a:schemeClr>
              </a:solidFill>
            </a:endParaRPr>
          </a:p>
          <a:p>
            <a:r>
              <a:rPr lang="en-US" altLang="en-US" sz="1800">
                <a:solidFill>
                  <a:schemeClr val="accent1">
                    <a:lumMod val="75000"/>
                  </a:schemeClr>
                </a:solidFill>
                <a:sym typeface="+mn-ea"/>
              </a:rPr>
              <a:t>Azure regions are paired with other regions in the same geography at least 300 miles away.</a:t>
            </a:r>
            <a:endParaRPr lang="en-US" altLang="en-US" sz="1800">
              <a:solidFill>
                <a:schemeClr val="accent1">
                  <a:lumMod val="75000"/>
                </a:schemeClr>
              </a:solidFill>
            </a:endParaRPr>
          </a:p>
          <a:p>
            <a:r>
              <a:rPr lang="en-US" altLang="en-US" sz="1800">
                <a:solidFill>
                  <a:schemeClr val="accent1">
                    <a:lumMod val="75000"/>
                  </a:schemeClr>
                </a:solidFill>
                <a:sym typeface="+mn-ea"/>
              </a:rPr>
              <a:t>This approach allows for the replication of resources across geography to help mitigate disruptions due to events such as natural disasters, civil unrest, power outages, or physical network outages affecting the entire region.</a:t>
            </a:r>
            <a:br>
              <a:rPr lang="en-US" altLang="en-US" sz="1800">
                <a:solidFill>
                  <a:schemeClr val="accent1">
                    <a:lumMod val="75000"/>
                  </a:schemeClr>
                </a:solidFill>
                <a:sym typeface="+mn-ea"/>
              </a:rPr>
            </a:br>
            <a:br>
              <a:rPr lang="en-US" altLang="en-US" sz="1800">
                <a:solidFill>
                  <a:schemeClr val="accent1">
                    <a:lumMod val="75000"/>
                  </a:schemeClr>
                </a:solidFill>
                <a:sym typeface="+mn-ea"/>
              </a:rPr>
            </a:br>
            <a:endParaRPr lang="en-US" altLang="en-US" sz="1800">
              <a:solidFill>
                <a:schemeClr val="accent1">
                  <a:lumMod val="75000"/>
                </a:schemeClr>
              </a:solidFill>
              <a:sym typeface="+mn-ea"/>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pic>
        <p:nvPicPr>
          <p:cNvPr id="5" name="Picture 4"/>
          <p:cNvPicPr>
            <a:picLocks noChangeAspect="1"/>
          </p:cNvPicPr>
          <p:nvPr/>
        </p:nvPicPr>
        <p:blipFill>
          <a:blip r:embed="rId2"/>
          <a:stretch>
            <a:fillRect/>
          </a:stretch>
        </p:blipFill>
        <p:spPr>
          <a:xfrm>
            <a:off x="871855" y="3400425"/>
            <a:ext cx="5534025" cy="3457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34620" y="158750"/>
            <a:ext cx="8765540" cy="5342890"/>
          </a:xfrm>
          <a:prstGeom prst="rect">
            <a:avLst/>
          </a:prstGeom>
        </p:spPr>
      </p:pic>
      <p:pic>
        <p:nvPicPr>
          <p:cNvPr id="5" name="Picture 4"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sz="2000">
                <a:solidFill>
                  <a:schemeClr val="accent1">
                    <a:lumMod val="75000"/>
                  </a:schemeClr>
                </a:solidFill>
              </a:rPr>
              <a:t>Ex: if a region in a pair was affected by a natural disaster, services would automatically failover to the other region(2nd Region) in its region pair.</a:t>
            </a:r>
            <a:endParaRPr lang="en-US" altLang="en-US" sz="2000">
              <a:solidFill>
                <a:schemeClr val="accent1">
                  <a:lumMod val="75000"/>
                </a:schemeClr>
              </a:solidFill>
            </a:endParaRPr>
          </a:p>
          <a:p>
            <a:endParaRPr lang="en-US" altLang="en-US" sz="2000">
              <a:solidFill>
                <a:schemeClr val="accent1">
                  <a:lumMod val="75000"/>
                </a:schemeClr>
              </a:solidFill>
            </a:endParaRPr>
          </a:p>
          <a:p>
            <a:endParaRPr lang="en-US" altLang="en-US" sz="2000">
              <a:solidFill>
                <a:schemeClr val="accent1">
                  <a:lumMod val="75000"/>
                </a:schemeClr>
              </a:solidFill>
            </a:endParaRPr>
          </a:p>
        </p:txBody>
      </p:sp>
      <p:pic>
        <p:nvPicPr>
          <p:cNvPr id="64" name="Image 64"/>
          <p:cNvPicPr/>
          <p:nvPr/>
        </p:nvPicPr>
        <p:blipFill>
          <a:blip r:embed="rId1" cstate="print"/>
          <a:stretch>
            <a:fillRect/>
          </a:stretch>
        </p:blipFill>
        <p:spPr>
          <a:xfrm>
            <a:off x="1116330" y="2527300"/>
            <a:ext cx="6214745" cy="2487295"/>
          </a:xfrm>
          <a:prstGeom prst="rect">
            <a:avLst/>
          </a:prstGeom>
        </p:spPr>
      </p:pic>
      <p:pic>
        <p:nvPicPr>
          <p:cNvPr id="4" name="Picture 3"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accent1">
                    <a:lumMod val="60000"/>
                    <a:lumOff val="40000"/>
                  </a:schemeClr>
                </a:solidFill>
                <a:sym typeface="+mn-ea"/>
              </a:rPr>
              <a:t>Sovereign Regions:</a:t>
            </a:r>
            <a:endParaRPr lang="en-US" altLang="en-US" b="1">
              <a:solidFill>
                <a:schemeClr val="accent1">
                  <a:lumMod val="60000"/>
                  <a:lumOff val="40000"/>
                </a:schemeClr>
              </a:solidFill>
              <a:sym typeface="+mn-ea"/>
            </a:endParaRPr>
          </a:p>
        </p:txBody>
      </p:sp>
      <p:sp>
        <p:nvSpPr>
          <p:cNvPr id="3" name="Content Placeholder 2"/>
          <p:cNvSpPr>
            <a:spLocks noGrp="1"/>
          </p:cNvSpPr>
          <p:nvPr>
            <p:ph idx="1"/>
          </p:nvPr>
        </p:nvSpPr>
        <p:spPr/>
        <p:txBody>
          <a:bodyPr/>
          <a:p>
            <a:r>
              <a:rPr lang="en-US" altLang="en-US" sz="1800">
                <a:solidFill>
                  <a:schemeClr val="accent1">
                    <a:lumMod val="75000"/>
                  </a:schemeClr>
                </a:solidFill>
              </a:rPr>
              <a:t>Azure Sovereign regions are dedicated to specific sovereign entities.</a:t>
            </a:r>
            <a:endParaRPr lang="en-US" altLang="en-US" sz="1800">
              <a:solidFill>
                <a:schemeClr val="accent1">
                  <a:lumMod val="75000"/>
                </a:schemeClr>
              </a:solidFill>
            </a:endParaRPr>
          </a:p>
          <a:p>
            <a:r>
              <a:rPr lang="en-US" altLang="en-US" sz="1800">
                <a:solidFill>
                  <a:schemeClr val="accent1">
                    <a:lumMod val="75000"/>
                  </a:schemeClr>
                </a:solidFill>
              </a:rPr>
              <a:t>These cloud regions are isolated in-country platforms with independent authentication, storage, and compliance requirements.</a:t>
            </a:r>
            <a:endParaRPr lang="en-US" altLang="en-US" sz="1800">
              <a:solidFill>
                <a:schemeClr val="accent1">
                  <a:lumMod val="75000"/>
                </a:schemeClr>
              </a:solidFill>
            </a:endParaRPr>
          </a:p>
          <a:p>
            <a:r>
              <a:rPr lang="en-US" altLang="en-US" sz="1800">
                <a:solidFill>
                  <a:schemeClr val="accent1">
                    <a:lumMod val="75000"/>
                  </a:schemeClr>
                </a:solidFill>
              </a:rPr>
              <a:t>They are not necessarily managed by Microsoft and may be restricted to certain types of customers. Examples: Azure China 21Vianet, Azure Germany, Azure Government - the US, Australia</a:t>
            </a:r>
            <a:br>
              <a:rPr lang="en-US" altLang="en-US" sz="1800">
                <a:solidFill>
                  <a:schemeClr val="accent1">
                    <a:lumMod val="75000"/>
                  </a:schemeClr>
                </a:solidFill>
              </a:rPr>
            </a:br>
            <a:br>
              <a:rPr lang="en-US" altLang="en-US" sz="1800">
                <a:solidFill>
                  <a:schemeClr val="accent1">
                    <a:lumMod val="75000"/>
                  </a:schemeClr>
                </a:solidFill>
              </a:rPr>
            </a:br>
            <a:r>
              <a:rPr lang="en-US" altLang="en-US" sz="1800">
                <a:solidFill>
                  <a:schemeClr val="accent1">
                    <a:lumMod val="75000"/>
                  </a:schemeClr>
                </a:solidFill>
              </a:rPr>
              <a:t>Azure Availability Zones and Datacentres</a:t>
            </a:r>
            <a:endParaRPr lang="en-US" altLang="en-US" sz="1800">
              <a:solidFill>
                <a:schemeClr val="accent1">
                  <a:lumMod val="75000"/>
                </a:schemeClr>
              </a:solidFill>
            </a:endParaRPr>
          </a:p>
          <a:p>
            <a:r>
              <a:rPr lang="en-US" altLang="en-US" sz="1800">
                <a:solidFill>
                  <a:schemeClr val="accent1">
                    <a:lumMod val="75000"/>
                  </a:schemeClr>
                </a:solidFill>
              </a:rPr>
              <a:t>Azure Datacentres</a:t>
            </a:r>
            <a:endParaRPr lang="en-US" altLang="en-US" sz="1800">
              <a:solidFill>
                <a:schemeClr val="accent1">
                  <a:lumMod val="75000"/>
                </a:schemeClr>
              </a:solidFill>
            </a:endParaRPr>
          </a:p>
          <a:p>
            <a:r>
              <a:rPr lang="en-US" altLang="en-US" sz="1800">
                <a:solidFill>
                  <a:schemeClr val="accent1">
                    <a:lumMod val="75000"/>
                  </a:schemeClr>
                </a:solidFill>
              </a:rPr>
              <a:t>Datacentres are unique physical buildings like a group of networked computer servers.</a:t>
            </a:r>
            <a:endParaRPr lang="en-US" altLang="en-US" sz="1800">
              <a:solidFill>
                <a:schemeClr val="accent1">
                  <a:lumMod val="75000"/>
                </a:schemeClr>
              </a:solidFill>
            </a:endParaRPr>
          </a:p>
          <a:p>
            <a:r>
              <a:rPr lang="en-US" altLang="en-US" sz="1800">
                <a:solidFill>
                  <a:schemeClr val="accent1">
                    <a:lumMod val="75000"/>
                  </a:schemeClr>
                </a:solidFill>
              </a:rPr>
              <a:t>It contains several physical servers with their own power, cooling, &amp; networking infra.</a:t>
            </a:r>
            <a:endParaRPr lang="en-US" altLang="en-US" sz="1800">
              <a:solidFill>
                <a:schemeClr val="accent1">
                  <a:lumMod val="75000"/>
                </a:schemeClr>
              </a:solidFill>
            </a:endParaRPr>
          </a:p>
          <a:p>
            <a:r>
              <a:rPr lang="en-US" altLang="en-US" sz="1800">
                <a:solidFill>
                  <a:schemeClr val="accent1">
                    <a:lumMod val="75000"/>
                  </a:schemeClr>
                </a:solidFill>
              </a:rPr>
              <a:t>Individual datacentres aren’t directly accessible.</a:t>
            </a:r>
            <a:endParaRPr lang="en-US" altLang="en-US" sz="1800">
              <a:solidFill>
                <a:schemeClr val="accent1">
                  <a:lumMod val="75000"/>
                </a:schemeClr>
              </a:solidFill>
            </a:endParaRPr>
          </a:p>
          <a:p>
            <a:r>
              <a:rPr lang="en-US" altLang="en-US" sz="1800">
                <a:solidFill>
                  <a:schemeClr val="accent1">
                    <a:lumMod val="75000"/>
                  </a:schemeClr>
                </a:solidFill>
              </a:rPr>
              <a:t>Azure Datacentres are grouped into Azure Regions/Availability Zones that are designed to help you achieve resiliency and reliability for your business-critical workloads.</a:t>
            </a:r>
            <a:endParaRPr lang="en-US" altLang="en-US" sz="18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solidFill>
                  <a:schemeClr val="accent1">
                    <a:lumMod val="60000"/>
                    <a:lumOff val="40000"/>
                  </a:schemeClr>
                </a:solidFill>
                <a:sym typeface="+mn-ea"/>
              </a:rPr>
              <a:t>Azure Availability Zones</a:t>
            </a:r>
            <a:endParaRPr lang="en-US" altLang="en-US" b="1">
              <a:solidFill>
                <a:schemeClr val="accent1">
                  <a:lumMod val="60000"/>
                  <a:lumOff val="40000"/>
                </a:schemeClr>
              </a:solidFill>
              <a:sym typeface="+mn-ea"/>
            </a:endParaRPr>
          </a:p>
        </p:txBody>
      </p:sp>
      <p:sp>
        <p:nvSpPr>
          <p:cNvPr id="3" name="Content Placeholder 2"/>
          <p:cNvSpPr>
            <a:spLocks noGrp="1"/>
          </p:cNvSpPr>
          <p:nvPr>
            <p:ph idx="1"/>
          </p:nvPr>
        </p:nvSpPr>
        <p:spPr/>
        <p:txBody>
          <a:bodyPr/>
          <a:p>
            <a:r>
              <a:rPr lang="en-US" altLang="en-US" sz="1800">
                <a:solidFill>
                  <a:schemeClr val="accent1">
                    <a:lumMod val="75000"/>
                  </a:schemeClr>
                </a:solidFill>
              </a:rPr>
              <a:t>Within an Azure region, availability zones are physically distinct data centers.</a:t>
            </a:r>
            <a:endParaRPr lang="en-US" altLang="en-US" sz="1800">
              <a:solidFill>
                <a:schemeClr val="accent1">
                  <a:lumMod val="75000"/>
                </a:schemeClr>
              </a:solidFill>
            </a:endParaRPr>
          </a:p>
          <a:p>
            <a:r>
              <a:rPr lang="en-US" altLang="en-US" sz="1800">
                <a:solidFill>
                  <a:schemeClr val="accent1">
                    <a:lumMod val="75000"/>
                  </a:schemeClr>
                </a:solidFill>
              </a:rPr>
              <a:t>Each availability zone comprises one or more data centers that are self-contained in terms of power, cooling, and networking.</a:t>
            </a:r>
            <a:endParaRPr lang="en-US" altLang="en-US" sz="1800">
              <a:solidFill>
                <a:schemeClr val="accent1">
                  <a:lumMod val="75000"/>
                </a:schemeClr>
              </a:solidFill>
            </a:endParaRPr>
          </a:p>
          <a:p>
            <a:r>
              <a:rPr lang="en-US" altLang="en-US" sz="1800">
                <a:solidFill>
                  <a:schemeClr val="accent1">
                    <a:lumMod val="75000"/>
                  </a:schemeClr>
                </a:solidFill>
              </a:rPr>
              <a:t>Availability zones are connected through high-speed, private fiber-optic networks.</a:t>
            </a:r>
            <a:endParaRPr lang="en-US" altLang="en-US" sz="1800">
              <a:solidFill>
                <a:schemeClr val="accent1">
                  <a:lumMod val="75000"/>
                </a:schemeClr>
              </a:solidFill>
            </a:endParaRPr>
          </a:p>
          <a:p>
            <a:r>
              <a:rPr lang="en-US" altLang="en-US" sz="1800">
                <a:solidFill>
                  <a:schemeClr val="accent1">
                    <a:lumMod val="75000"/>
                  </a:schemeClr>
                </a:solidFill>
              </a:rPr>
              <a:t>The goal of having more than one availability zone in a region is to allow data to be redundantly stored in more than one availability zone, ensuring that even if a data center fails, it does not affect our resources.</a:t>
            </a:r>
            <a:br>
              <a:rPr lang="en-US" altLang="en-US" sz="1800">
                <a:solidFill>
                  <a:schemeClr val="accent1">
                    <a:lumMod val="75000"/>
                  </a:schemeClr>
                </a:solidFill>
              </a:rPr>
            </a:br>
            <a:br>
              <a:rPr lang="en-US" altLang="en-US" sz="1800">
                <a:solidFill>
                  <a:schemeClr val="accent1">
                    <a:lumMod val="75000"/>
                  </a:schemeClr>
                </a:solidFill>
              </a:rPr>
            </a:br>
            <a:endParaRPr lang="en-US" altLang="en-US" sz="1800">
              <a:solidFill>
                <a:schemeClr val="accent1">
                  <a:lumMod val="75000"/>
                </a:schemeClr>
              </a:solidFill>
            </a:endParaRPr>
          </a:p>
          <a:p>
            <a:endParaRPr lang="en-US" altLang="en-US" sz="1800">
              <a:solidFill>
                <a:schemeClr val="accent1">
                  <a:lumMod val="75000"/>
                </a:schemeClr>
              </a:solidFill>
            </a:endParaRPr>
          </a:p>
        </p:txBody>
      </p:sp>
      <p:pic>
        <p:nvPicPr>
          <p:cNvPr id="6" name="Picture 5"/>
          <p:cNvPicPr>
            <a:picLocks noChangeAspect="1"/>
          </p:cNvPicPr>
          <p:nvPr/>
        </p:nvPicPr>
        <p:blipFill>
          <a:blip r:embed="rId1"/>
          <a:stretch>
            <a:fillRect/>
          </a:stretch>
        </p:blipFill>
        <p:spPr>
          <a:xfrm>
            <a:off x="678180" y="3565525"/>
            <a:ext cx="7199630" cy="2974975"/>
          </a:xfrm>
          <a:prstGeom prst="rect">
            <a:avLst/>
          </a:prstGeom>
        </p:spPr>
      </p:pic>
      <p:pic>
        <p:nvPicPr>
          <p:cNvPr id="7" name="Picture 6"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2800" b="1">
                <a:solidFill>
                  <a:schemeClr val="accent1">
                    <a:lumMod val="60000"/>
                    <a:lumOff val="40000"/>
                  </a:schemeClr>
                </a:solidFill>
              </a:rPr>
              <a:t>Azure Resources and Resource groups</a:t>
            </a:r>
            <a:endParaRPr lang="en-US" altLang="en-US" sz="2800" b="1">
              <a:solidFill>
                <a:schemeClr val="accent1">
                  <a:lumMod val="60000"/>
                  <a:lumOff val="40000"/>
                </a:schemeClr>
              </a:solidFill>
            </a:endParaRPr>
          </a:p>
        </p:txBody>
      </p:sp>
      <p:sp>
        <p:nvSpPr>
          <p:cNvPr id="3" name="Content Placeholder 2"/>
          <p:cNvSpPr>
            <a:spLocks noGrp="1"/>
          </p:cNvSpPr>
          <p:nvPr>
            <p:ph idx="1"/>
          </p:nvPr>
        </p:nvSpPr>
        <p:spPr/>
        <p:txBody>
          <a:bodyPr/>
          <a:p>
            <a:r>
              <a:rPr lang="en-US" altLang="en-US" sz="2000">
                <a:solidFill>
                  <a:schemeClr val="accent1">
                    <a:lumMod val="75000"/>
                  </a:schemeClr>
                </a:solidFill>
              </a:rPr>
              <a:t>Azure Resources:</a:t>
            </a:r>
            <a:endParaRPr lang="en-US" altLang="en-US" sz="2000">
              <a:solidFill>
                <a:schemeClr val="accent1">
                  <a:lumMod val="75000"/>
                </a:schemeClr>
              </a:solidFill>
            </a:endParaRPr>
          </a:p>
          <a:p>
            <a:r>
              <a:rPr lang="en-US" altLang="en-US" sz="2000">
                <a:solidFill>
                  <a:schemeClr val="accent1">
                    <a:lumMod val="75000"/>
                  </a:schemeClr>
                </a:solidFill>
              </a:rPr>
              <a:t>A resource is something that is used to manage services in Azure.</a:t>
            </a:r>
            <a:endParaRPr lang="en-US" altLang="en-US" sz="2000">
              <a:solidFill>
                <a:schemeClr val="accent1">
                  <a:lumMod val="75000"/>
                </a:schemeClr>
              </a:solidFill>
            </a:endParaRPr>
          </a:p>
          <a:p>
            <a:r>
              <a:rPr lang="en-US" altLang="en-US" sz="2000">
                <a:solidFill>
                  <a:schemeClr val="accent1">
                    <a:lumMod val="75000"/>
                  </a:schemeClr>
                </a:solidFill>
              </a:rPr>
              <a:t>At any one moment, a resource can only be in one resource group.</a:t>
            </a:r>
            <a:endParaRPr lang="en-US" altLang="en-US" sz="2000">
              <a:solidFill>
                <a:schemeClr val="accent1">
                  <a:lumMod val="75000"/>
                </a:schemeClr>
              </a:solidFill>
            </a:endParaRPr>
          </a:p>
          <a:p>
            <a:r>
              <a:rPr lang="en-US" altLang="en-US" sz="2000">
                <a:solidFill>
                  <a:schemeClr val="accent1">
                    <a:lumMod val="75000"/>
                  </a:schemeClr>
                </a:solidFill>
              </a:rPr>
              <a:t>The final component in the Azure architectural hierarchy is the resource.</a:t>
            </a:r>
            <a:endParaRPr lang="en-US" altLang="en-US" sz="2000">
              <a:solidFill>
                <a:schemeClr val="accent1">
                  <a:lumMod val="75000"/>
                </a:schemeClr>
              </a:solidFill>
            </a:endParaRPr>
          </a:p>
          <a:p>
            <a:r>
              <a:rPr lang="en-US" altLang="en-US" sz="2000">
                <a:solidFill>
                  <a:schemeClr val="accent1">
                    <a:lumMod val="75000"/>
                  </a:schemeClr>
                </a:solidFill>
              </a:rPr>
              <a:t>A resource group and a resource can be</a:t>
            </a:r>
            <a:r>
              <a:rPr lang="en-US" altLang="en-US"/>
              <a:t> </a:t>
            </a:r>
            <a:r>
              <a:rPr lang="en-US" altLang="en-US" sz="2000">
                <a:solidFill>
                  <a:schemeClr val="accent1">
                    <a:lumMod val="75000"/>
                  </a:schemeClr>
                </a:solidFill>
              </a:rPr>
              <a:t>in two different locations; there is no restriction.</a:t>
            </a:r>
            <a:endParaRPr lang="en-US" altLang="en-US" sz="2000">
              <a:solidFill>
                <a:schemeClr val="accent1">
                  <a:lumMod val="75000"/>
                </a:schemeClr>
              </a:solidFill>
            </a:endParaRPr>
          </a:p>
          <a:p>
            <a:r>
              <a:rPr lang="en-US" altLang="en-US" sz="2000">
                <a:solidFill>
                  <a:schemeClr val="accent1">
                    <a:lumMod val="75000"/>
                  </a:schemeClr>
                </a:solidFill>
              </a:rPr>
              <a:t>Azure Resource Group:</a:t>
            </a:r>
            <a:endParaRPr lang="en-US" altLang="en-US" sz="2000">
              <a:solidFill>
                <a:schemeClr val="accent1">
                  <a:lumMod val="75000"/>
                </a:schemeClr>
              </a:solidFill>
            </a:endParaRPr>
          </a:p>
          <a:p>
            <a:r>
              <a:rPr lang="en-US" altLang="en-US" sz="2000">
                <a:solidFill>
                  <a:schemeClr val="accent1">
                    <a:lumMod val="75000"/>
                  </a:schemeClr>
                </a:solidFill>
              </a:rPr>
              <a:t>A resource group is the next level in the hierarchy of Azure Architecture. A resource group is the logical mapping of the resources.</a:t>
            </a:r>
            <a:endParaRPr lang="en-US" altLang="en-US" sz="2000">
              <a:solidFill>
                <a:schemeClr val="accent1">
                  <a:lumMod val="75000"/>
                </a:schemeClr>
              </a:solidFill>
            </a:endParaRPr>
          </a:p>
          <a:p>
            <a:r>
              <a:rPr lang="en-US" altLang="en-US" sz="2000">
                <a:solidFill>
                  <a:schemeClr val="accent1">
                    <a:lumMod val="75000"/>
                  </a:schemeClr>
                </a:solidFill>
              </a:rPr>
              <a:t>For Creating Any Resource, you need a resource group.</a:t>
            </a:r>
            <a:endParaRPr lang="en-US" altLang="en-US" sz="2000">
              <a:solidFill>
                <a:schemeClr val="accent1">
                  <a:lumMod val="75000"/>
                </a:schemeClr>
              </a:solidFill>
            </a:endParaRPr>
          </a:p>
          <a:p>
            <a:r>
              <a:rPr lang="en-US" altLang="en-US" sz="2000">
                <a:solidFill>
                  <a:schemeClr val="accent1">
                    <a:lumMod val="75000"/>
                  </a:schemeClr>
                </a:solidFill>
              </a:rPr>
              <a:t>An Azure Management group is optional. However, azure resource groups and subscriptions are required. Resource groups can’t be nested.</a:t>
            </a:r>
            <a:endParaRPr lang="en-US" altLang="en-US" sz="20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2800" b="1">
                <a:solidFill>
                  <a:schemeClr val="accent1">
                    <a:lumMod val="60000"/>
                    <a:lumOff val="40000"/>
                  </a:schemeClr>
                </a:solidFill>
              </a:rPr>
              <a:t>Azure Subscriptions and Management Groups</a:t>
            </a:r>
            <a:endParaRPr lang="en-US" altLang="en-US" sz="2800" b="1">
              <a:solidFill>
                <a:schemeClr val="accent1">
                  <a:lumMod val="60000"/>
                  <a:lumOff val="40000"/>
                </a:schemeClr>
              </a:solidFill>
            </a:endParaRPr>
          </a:p>
        </p:txBody>
      </p:sp>
      <p:sp>
        <p:nvSpPr>
          <p:cNvPr id="3" name="Content Placeholder 2"/>
          <p:cNvSpPr>
            <a:spLocks noGrp="1"/>
          </p:cNvSpPr>
          <p:nvPr>
            <p:ph idx="1"/>
          </p:nvPr>
        </p:nvSpPr>
        <p:spPr/>
        <p:txBody>
          <a:bodyPr/>
          <a:p>
            <a:r>
              <a:rPr lang="en-US" altLang="en-US" sz="2000">
                <a:solidFill>
                  <a:schemeClr val="accent1">
                    <a:lumMod val="75000"/>
                  </a:schemeClr>
                </a:solidFill>
              </a:rPr>
              <a:t>Azure Subscriptions</a:t>
            </a:r>
            <a:endParaRPr lang="en-US" altLang="en-US" sz="2000">
              <a:solidFill>
                <a:schemeClr val="accent1">
                  <a:lumMod val="75000"/>
                </a:schemeClr>
              </a:solidFill>
            </a:endParaRPr>
          </a:p>
          <a:p>
            <a:r>
              <a:rPr lang="en-US" altLang="en-US" sz="2000">
                <a:solidFill>
                  <a:schemeClr val="accent1">
                    <a:lumMod val="75000"/>
                  </a:schemeClr>
                </a:solidFill>
              </a:rPr>
              <a:t>As the name implies, a subscription is a logical entity that grants access to deploy and consume Azure resources.</a:t>
            </a:r>
            <a:endParaRPr lang="en-US" altLang="en-US" sz="2000">
              <a:solidFill>
                <a:schemeClr val="accent1">
                  <a:lumMod val="75000"/>
                </a:schemeClr>
              </a:solidFill>
            </a:endParaRPr>
          </a:p>
          <a:p>
            <a:r>
              <a:rPr lang="en-US" altLang="en-US" sz="2000">
                <a:solidFill>
                  <a:schemeClr val="accent1">
                    <a:lumMod val="75000"/>
                  </a:schemeClr>
                </a:solidFill>
              </a:rPr>
              <a:t>A resource may be anything from a virtual machine to a storage account or something that's related to networking.</a:t>
            </a:r>
            <a:endParaRPr lang="en-US" altLang="en-US" sz="2000">
              <a:solidFill>
                <a:schemeClr val="accent1">
                  <a:lumMod val="75000"/>
                </a:schemeClr>
              </a:solidFill>
            </a:endParaRPr>
          </a:p>
          <a:p>
            <a:r>
              <a:rPr lang="en-US" altLang="en-US" sz="2000">
                <a:solidFill>
                  <a:schemeClr val="accent1">
                    <a:lumMod val="75000"/>
                  </a:schemeClr>
                </a:solidFill>
              </a:rPr>
              <a:t>Almost anything in Azure can be utilized as a resource.</a:t>
            </a:r>
            <a:endParaRPr lang="en-US" altLang="en-US" sz="2000">
              <a:solidFill>
                <a:schemeClr val="accent1">
                  <a:lumMod val="75000"/>
                </a:schemeClr>
              </a:solidFill>
            </a:endParaRPr>
          </a:p>
          <a:p>
            <a:r>
              <a:rPr lang="en-US" altLang="en-US" sz="2000">
                <a:solidFill>
                  <a:schemeClr val="accent1">
                    <a:lumMod val="75000"/>
                  </a:schemeClr>
                </a:solidFill>
              </a:rPr>
              <a:t>A subscription is something that can be purchased and used for a certain amount of time. The same is true for Azure subscriptions.</a:t>
            </a:r>
            <a:endParaRPr lang="en-US" altLang="en-US" sz="2000">
              <a:solidFill>
                <a:schemeClr val="accent1">
                  <a:lumMod val="75000"/>
                </a:schemeClr>
              </a:solidFill>
            </a:endParaRPr>
          </a:p>
          <a:p>
            <a:r>
              <a:rPr lang="en-US" altLang="en-US" sz="2000">
                <a:solidFill>
                  <a:schemeClr val="accent1">
                    <a:lumMod val="75000"/>
                  </a:schemeClr>
                </a:solidFill>
              </a:rPr>
              <a:t>Azure Management Groups</a:t>
            </a:r>
            <a:endParaRPr lang="en-US" altLang="en-US" sz="2000">
              <a:solidFill>
                <a:schemeClr val="accent1">
                  <a:lumMod val="75000"/>
                </a:schemeClr>
              </a:solidFill>
            </a:endParaRPr>
          </a:p>
          <a:p>
            <a:r>
              <a:rPr lang="en-US" altLang="en-US" sz="2000">
                <a:solidFill>
                  <a:schemeClr val="accent1">
                    <a:lumMod val="75000"/>
                  </a:schemeClr>
                </a:solidFill>
              </a:rPr>
              <a:t>A company may use Azure management groups to govern and manage access, compliance, and</a:t>
            </a:r>
            <a:endParaRPr lang="en-US" altLang="en-US" sz="2000">
              <a:solidFill>
                <a:schemeClr val="accent1">
                  <a:lumMod val="75000"/>
                </a:schemeClr>
              </a:solidFill>
            </a:endParaRPr>
          </a:p>
          <a:p>
            <a:r>
              <a:rPr lang="en-US" altLang="en-US" sz="2000">
                <a:solidFill>
                  <a:schemeClr val="accent1">
                    <a:lumMod val="75000"/>
                  </a:schemeClr>
                </a:solidFill>
              </a:rPr>
              <a:t>rules for their subscription inside their tenancy.</a:t>
            </a:r>
            <a:endParaRPr lang="en-US" altLang="en-US" sz="20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2400" b="1">
                <a:solidFill>
                  <a:schemeClr val="accent1">
                    <a:lumMod val="60000"/>
                    <a:lumOff val="40000"/>
                  </a:schemeClr>
                </a:solidFill>
                <a:sym typeface="+mn-ea"/>
              </a:rPr>
              <a:t>Azure Subscriptions and Management Groups</a:t>
            </a:r>
            <a:endParaRPr lang="en-US" sz="2400"/>
          </a:p>
        </p:txBody>
      </p:sp>
      <p:sp>
        <p:nvSpPr>
          <p:cNvPr id="3" name="Content Placeholder 2"/>
          <p:cNvSpPr>
            <a:spLocks noGrp="1"/>
          </p:cNvSpPr>
          <p:nvPr>
            <p:ph idx="1"/>
          </p:nvPr>
        </p:nvSpPr>
        <p:spPr/>
        <p:txBody>
          <a:bodyPr/>
          <a:p>
            <a:r>
              <a:rPr lang="en-US" altLang="en-US" sz="2000">
                <a:solidFill>
                  <a:schemeClr val="accent1">
                    <a:lumMod val="75000"/>
                  </a:schemeClr>
                </a:solidFill>
              </a:rPr>
              <a:t>An Azure management group comes above the Azure subscription in the hierarchy of management of resources in Azure.</a:t>
            </a:r>
            <a:endParaRPr lang="en-US" altLang="en-US" sz="2000">
              <a:solidFill>
                <a:schemeClr val="accent1">
                  <a:lumMod val="75000"/>
                </a:schemeClr>
              </a:solidFill>
            </a:endParaRPr>
          </a:p>
          <a:p>
            <a:r>
              <a:rPr lang="en-US" altLang="en-US" sz="2000">
                <a:solidFill>
                  <a:schemeClr val="accent1">
                    <a:lumMod val="75000"/>
                  </a:schemeClr>
                </a:solidFill>
              </a:rPr>
              <a:t>A subscription can only have one management group.</a:t>
            </a:r>
            <a:br>
              <a:rPr lang="en-US" altLang="en-US" sz="2000">
                <a:solidFill>
                  <a:schemeClr val="accent1">
                    <a:lumMod val="75000"/>
                  </a:schemeClr>
                </a:solidFill>
              </a:rPr>
            </a:br>
            <a:br>
              <a:rPr lang="en-US" altLang="en-US" sz="2000">
                <a:solidFill>
                  <a:schemeClr val="accent1">
                    <a:lumMod val="75000"/>
                  </a:schemeClr>
                </a:solidFill>
              </a:rPr>
            </a:br>
            <a:endParaRPr lang="en-US" altLang="en-US" sz="2000">
              <a:solidFill>
                <a:schemeClr val="accent1">
                  <a:lumMod val="75000"/>
                </a:schemeClr>
              </a:solidFill>
            </a:endParaRPr>
          </a:p>
        </p:txBody>
      </p:sp>
      <p:grpSp>
        <p:nvGrpSpPr>
          <p:cNvPr id="68" name="Group 68"/>
          <p:cNvGrpSpPr/>
          <p:nvPr/>
        </p:nvGrpSpPr>
        <p:grpSpPr>
          <a:xfrm>
            <a:off x="884555" y="2445385"/>
            <a:ext cx="6644640" cy="3983990"/>
            <a:chOff x="0" y="0"/>
            <a:chExt cx="5438775" cy="3524250"/>
          </a:xfrm>
        </p:grpSpPr>
        <p:pic>
          <p:nvPicPr>
            <p:cNvPr id="69" name="Image 69"/>
            <p:cNvPicPr/>
            <p:nvPr/>
          </p:nvPicPr>
          <p:blipFill>
            <a:blip r:embed="rId1" cstate="print"/>
            <a:stretch>
              <a:fillRect/>
            </a:stretch>
          </p:blipFill>
          <p:spPr>
            <a:xfrm>
              <a:off x="17279" y="46947"/>
              <a:ext cx="5394691" cy="3430355"/>
            </a:xfrm>
            <a:prstGeom prst="rect">
              <a:avLst/>
            </a:prstGeom>
          </p:spPr>
        </p:pic>
        <p:sp>
          <p:nvSpPr>
            <p:cNvPr id="70" name="Graphic 70"/>
            <p:cNvSpPr/>
            <p:nvPr/>
          </p:nvSpPr>
          <p:spPr>
            <a:xfrm>
              <a:off x="0" y="0"/>
              <a:ext cx="5438775" cy="3524250"/>
            </a:xfrm>
            <a:custGeom>
              <a:avLst/>
              <a:gdLst/>
              <a:ahLst/>
              <a:cxnLst/>
              <a:rect l="l" t="t" r="r" b="b"/>
              <a:pathLst>
                <a:path w="5438775" h="3524250">
                  <a:moveTo>
                    <a:pt x="0" y="4762"/>
                  </a:moveTo>
                  <a:lnTo>
                    <a:pt x="5434012" y="4762"/>
                  </a:lnTo>
                </a:path>
                <a:path w="5438775" h="3524250">
                  <a:moveTo>
                    <a:pt x="5434012" y="0"/>
                  </a:moveTo>
                  <a:lnTo>
                    <a:pt x="5434012" y="3519487"/>
                  </a:lnTo>
                </a:path>
                <a:path w="5438775" h="3524250">
                  <a:moveTo>
                    <a:pt x="5438775" y="3519487"/>
                  </a:moveTo>
                  <a:lnTo>
                    <a:pt x="4762" y="3519487"/>
                  </a:lnTo>
                </a:path>
                <a:path w="5438775" h="3524250">
                  <a:moveTo>
                    <a:pt x="4762" y="3524249"/>
                  </a:moveTo>
                  <a:lnTo>
                    <a:pt x="4762" y="4762"/>
                  </a:lnTo>
                </a:path>
              </a:pathLst>
            </a:custGeom>
            <a:ln w="9525">
              <a:solidFill>
                <a:srgbClr val="000000"/>
              </a:solidFill>
              <a:prstDash val="solid"/>
            </a:ln>
          </p:spPr>
        </p:sp>
      </p:grpSp>
      <p:pic>
        <p:nvPicPr>
          <p:cNvPr id="4" name="Picture 3"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206375" y="238760"/>
            <a:ext cx="7711440" cy="4678680"/>
          </a:xfrm>
          <a:prstGeom prst="rect">
            <a:avLst/>
          </a:prstGeom>
        </p:spPr>
      </p:pic>
      <p:pic>
        <p:nvPicPr>
          <p:cNvPr id="8" name="Picture 7"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rPr>
              <a:t>Azure Storage Services</a:t>
            </a:r>
            <a:endParaRPr lang="en-US" altLang="en-US">
              <a:solidFill>
                <a:schemeClr val="accent1">
                  <a:lumMod val="60000"/>
                  <a:lumOff val="40000"/>
                </a:schemeClr>
              </a:solidFill>
            </a:endParaRPr>
          </a:p>
        </p:txBody>
      </p:sp>
      <p:sp>
        <p:nvSpPr>
          <p:cNvPr id="3" name="Content Placeholder 2"/>
          <p:cNvSpPr>
            <a:spLocks noGrp="1"/>
          </p:cNvSpPr>
          <p:nvPr>
            <p:ph idx="1"/>
          </p:nvPr>
        </p:nvSpPr>
        <p:spPr/>
        <p:txBody>
          <a:bodyPr>
            <a:noAutofit/>
          </a:bodyPr>
          <a:p>
            <a:pPr marL="0" indent="0">
              <a:buNone/>
            </a:pPr>
            <a:r>
              <a:rPr lang="en-US" altLang="en-US" sz="1700">
                <a:solidFill>
                  <a:schemeClr val="accent1">
                    <a:lumMod val="75000"/>
                  </a:schemeClr>
                </a:solidFill>
                <a:latin typeface="Calibri" panose="020F0502020204030204" charset="0"/>
                <a:cs typeface="Calibri" panose="020F0502020204030204" charset="0"/>
              </a:rPr>
              <a:t>Azure Storage Types</a:t>
            </a:r>
            <a:endParaRPr lang="en-US" altLang="en-US" sz="1700">
              <a:solidFill>
                <a:schemeClr val="accent1">
                  <a:lumMod val="75000"/>
                </a:schemeClr>
              </a:solidFill>
              <a:latin typeface="Calibri" panose="020F0502020204030204" charset="0"/>
              <a:cs typeface="Calibri" panose="020F0502020204030204" charset="0"/>
            </a:endParaRPr>
          </a:p>
          <a:p>
            <a:r>
              <a:rPr lang="en-US" altLang="en-US" sz="1700">
                <a:solidFill>
                  <a:schemeClr val="accent1">
                    <a:lumMod val="75000"/>
                  </a:schemeClr>
                </a:solidFill>
                <a:latin typeface="Calibri" panose="020F0502020204030204" charset="0"/>
                <a:cs typeface="Calibri" panose="020F0502020204030204" charset="0"/>
              </a:rPr>
              <a:t>Azure Storage includes massively scalable object storage for data objects, a cloud file system, a messaging store for secure communications, and a NoSQL store. Azure Storage accounts are extremely durable and available.</a:t>
            </a:r>
            <a:endParaRPr lang="en-US" altLang="en-US" sz="1700">
              <a:solidFill>
                <a:schemeClr val="accent1">
                  <a:lumMod val="75000"/>
                </a:schemeClr>
              </a:solidFill>
              <a:latin typeface="Calibri" panose="020F0502020204030204" charset="0"/>
              <a:cs typeface="Calibri" panose="020F0502020204030204" charset="0"/>
            </a:endParaRPr>
          </a:p>
          <a:p>
            <a:pPr marL="0" indent="0">
              <a:buNone/>
            </a:pPr>
            <a:r>
              <a:rPr lang="en-US" altLang="en-US" sz="1700">
                <a:solidFill>
                  <a:schemeClr val="accent1">
                    <a:lumMod val="75000"/>
                  </a:schemeClr>
                </a:solidFill>
                <a:latin typeface="Calibri" panose="020F0502020204030204" charset="0"/>
                <a:cs typeface="Calibri" panose="020F0502020204030204" charset="0"/>
              </a:rPr>
              <a:t>Blob Storage:</a:t>
            </a:r>
            <a:endParaRPr lang="en-US" altLang="en-US" sz="1700">
              <a:solidFill>
                <a:schemeClr val="accent1">
                  <a:lumMod val="75000"/>
                </a:schemeClr>
              </a:solidFill>
              <a:latin typeface="Calibri" panose="020F0502020204030204" charset="0"/>
              <a:cs typeface="Calibri" panose="020F0502020204030204" charset="0"/>
            </a:endParaRPr>
          </a:p>
          <a:p>
            <a:r>
              <a:rPr lang="en-US" altLang="en-US" sz="1700">
                <a:solidFill>
                  <a:schemeClr val="accent1">
                    <a:lumMod val="75000"/>
                  </a:schemeClr>
                </a:solidFill>
                <a:latin typeface="Calibri" panose="020F0502020204030204" charset="0"/>
                <a:cs typeface="Calibri" panose="020F0502020204030204" charset="0"/>
              </a:rPr>
              <a:t>Blob Storage is useful for storing videos, images, large files, log files, etc. Blob storage stores things in the form of objects.</a:t>
            </a:r>
            <a:endParaRPr lang="en-US" altLang="en-US" sz="1700">
              <a:solidFill>
                <a:schemeClr val="accent1">
                  <a:lumMod val="75000"/>
                </a:schemeClr>
              </a:solidFill>
              <a:latin typeface="Calibri" panose="020F0502020204030204" charset="0"/>
              <a:cs typeface="Calibri" panose="020F0502020204030204" charset="0"/>
            </a:endParaRPr>
          </a:p>
          <a:p>
            <a:pPr marL="0" indent="0">
              <a:buNone/>
            </a:pPr>
            <a:r>
              <a:rPr lang="en-US" altLang="en-US" sz="1700">
                <a:solidFill>
                  <a:schemeClr val="accent1">
                    <a:lumMod val="75000"/>
                  </a:schemeClr>
                </a:solidFill>
                <a:latin typeface="Calibri" panose="020F0502020204030204" charset="0"/>
                <a:cs typeface="Calibri" panose="020F0502020204030204" charset="0"/>
              </a:rPr>
              <a:t>Table Storage:</a:t>
            </a:r>
            <a:endParaRPr lang="en-US" altLang="en-US" sz="1700">
              <a:solidFill>
                <a:schemeClr val="accent1">
                  <a:lumMod val="75000"/>
                </a:schemeClr>
              </a:solidFill>
              <a:latin typeface="Calibri" panose="020F0502020204030204" charset="0"/>
              <a:cs typeface="Calibri" panose="020F0502020204030204" charset="0"/>
            </a:endParaRPr>
          </a:p>
          <a:p>
            <a:r>
              <a:rPr lang="en-US" altLang="en-US" sz="1700">
                <a:solidFill>
                  <a:schemeClr val="accent1">
                    <a:lumMod val="75000"/>
                  </a:schemeClr>
                </a:solidFill>
                <a:latin typeface="Calibri" panose="020F0502020204030204" charset="0"/>
                <a:cs typeface="Calibri" panose="020F0502020204030204" charset="0"/>
              </a:rPr>
              <a:t>It is a low-cost method of storing table-like data for applications. This type of storage is key-attribute storage and is most significantly utilized for NoSQL data.</a:t>
            </a:r>
            <a:endParaRPr lang="en-US" altLang="en-US" sz="1700">
              <a:solidFill>
                <a:schemeClr val="accent1">
                  <a:lumMod val="75000"/>
                </a:schemeClr>
              </a:solidFill>
              <a:latin typeface="Calibri" panose="020F0502020204030204" charset="0"/>
              <a:cs typeface="Calibri" panose="020F0502020204030204" charset="0"/>
            </a:endParaRPr>
          </a:p>
          <a:p>
            <a:pPr marL="0" indent="0">
              <a:buNone/>
            </a:pPr>
            <a:r>
              <a:rPr lang="en-US" altLang="en-US" sz="1700">
                <a:solidFill>
                  <a:schemeClr val="accent1">
                    <a:lumMod val="75000"/>
                  </a:schemeClr>
                </a:solidFill>
                <a:latin typeface="Calibri" panose="020F0502020204030204" charset="0"/>
                <a:cs typeface="Calibri" panose="020F0502020204030204" charset="0"/>
              </a:rPr>
              <a:t>File Storage:</a:t>
            </a:r>
            <a:endParaRPr lang="en-US" altLang="en-US" sz="1700">
              <a:solidFill>
                <a:schemeClr val="accent1">
                  <a:lumMod val="75000"/>
                </a:schemeClr>
              </a:solidFill>
              <a:latin typeface="Calibri" panose="020F0502020204030204" charset="0"/>
              <a:cs typeface="Calibri" panose="020F0502020204030204" charset="0"/>
            </a:endParaRPr>
          </a:p>
          <a:p>
            <a:r>
              <a:rPr lang="en-US" altLang="en-US" sz="1700">
                <a:solidFill>
                  <a:schemeClr val="accent1">
                    <a:lumMod val="75000"/>
                  </a:schemeClr>
                </a:solidFill>
                <a:latin typeface="Calibri" panose="020F0502020204030204" charset="0"/>
                <a:cs typeface="Calibri" panose="020F0502020204030204" charset="0"/>
              </a:rPr>
              <a:t>File Storage uses the Server Message Block Protocol to retrieve files. It can be used to mount file shares on Windows, Linux, and Mac machines.</a:t>
            </a:r>
            <a:endParaRPr lang="en-US" altLang="en-US" sz="1700">
              <a:solidFill>
                <a:schemeClr val="accent1">
                  <a:lumMod val="75000"/>
                </a:schemeClr>
              </a:solidFill>
              <a:latin typeface="Calibri" panose="020F0502020204030204" charset="0"/>
              <a:cs typeface="Calibri" panose="020F0502020204030204" charset="0"/>
            </a:endParaRPr>
          </a:p>
          <a:p>
            <a:pPr marL="0" indent="0">
              <a:buNone/>
            </a:pPr>
            <a:r>
              <a:rPr lang="en-US" altLang="en-US" sz="1700">
                <a:solidFill>
                  <a:schemeClr val="accent1">
                    <a:lumMod val="75000"/>
                  </a:schemeClr>
                </a:solidFill>
                <a:latin typeface="Calibri" panose="020F0502020204030204" charset="0"/>
                <a:cs typeface="Calibri" panose="020F0502020204030204" charset="0"/>
              </a:rPr>
              <a:t>Queue Storage:</a:t>
            </a:r>
            <a:endParaRPr lang="en-US" altLang="en-US" sz="1700">
              <a:solidFill>
                <a:schemeClr val="accent1">
                  <a:lumMod val="75000"/>
                </a:schemeClr>
              </a:solidFill>
              <a:latin typeface="Calibri" panose="020F0502020204030204" charset="0"/>
              <a:cs typeface="Calibri" panose="020F0502020204030204" charset="0"/>
            </a:endParaRPr>
          </a:p>
          <a:p>
            <a:r>
              <a:rPr lang="en-US" altLang="en-US" sz="1700">
                <a:solidFill>
                  <a:schemeClr val="accent1">
                    <a:lumMod val="75000"/>
                  </a:schemeClr>
                </a:solidFill>
                <a:latin typeface="Calibri" panose="020F0502020204030204" charset="0"/>
                <a:cs typeface="Calibri" panose="020F0502020204030204" charset="0"/>
              </a:rPr>
              <a:t>It is a messaging service offered by Azure. It is used to retrieve and save messages. A queue may hold millions of messages.</a:t>
            </a:r>
            <a:endParaRPr lang="en-US" altLang="en-US" sz="1700">
              <a:solidFill>
                <a:schemeClr val="accent1">
                  <a:lumMod val="75000"/>
                </a:schemeClr>
              </a:solidFill>
              <a:latin typeface="Calibri" panose="020F0502020204030204" charset="0"/>
              <a:cs typeface="Calibri" panose="020F0502020204030204" charset="0"/>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sym typeface="+mn-ea"/>
              </a:rPr>
              <a:t>Azure Storage Services</a:t>
            </a:r>
            <a:endParaRPr lang="en-US"/>
          </a:p>
        </p:txBody>
      </p:sp>
      <p:sp>
        <p:nvSpPr>
          <p:cNvPr id="3" name="Content Placeholder 2"/>
          <p:cNvSpPr>
            <a:spLocks noGrp="1"/>
          </p:cNvSpPr>
          <p:nvPr>
            <p:ph idx="1"/>
          </p:nvPr>
        </p:nvSpPr>
        <p:spPr/>
        <p:txBody>
          <a:bodyPr/>
          <a:p>
            <a:endParaRPr lang="en-US"/>
          </a:p>
        </p:txBody>
      </p:sp>
      <p:pic>
        <p:nvPicPr>
          <p:cNvPr id="97" name="Image 97"/>
          <p:cNvPicPr/>
          <p:nvPr/>
        </p:nvPicPr>
        <p:blipFill>
          <a:blip r:embed="rId1" cstate="print"/>
          <a:stretch>
            <a:fillRect/>
          </a:stretch>
        </p:blipFill>
        <p:spPr>
          <a:xfrm>
            <a:off x="834390" y="1283335"/>
            <a:ext cx="6363335" cy="2987040"/>
          </a:xfrm>
          <a:prstGeom prst="rect">
            <a:avLst/>
          </a:prstGeom>
        </p:spPr>
      </p:pic>
      <p:pic>
        <p:nvPicPr>
          <p:cNvPr id="4" name="Picture 3"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sym typeface="+mn-ea"/>
              </a:rPr>
              <a:t>Azure Storage Services</a:t>
            </a:r>
            <a:endParaRPr lang="en-US"/>
          </a:p>
        </p:txBody>
      </p:sp>
      <p:sp>
        <p:nvSpPr>
          <p:cNvPr id="3" name="Content Placeholder 2"/>
          <p:cNvSpPr>
            <a:spLocks noGrp="1"/>
          </p:cNvSpPr>
          <p:nvPr>
            <p:ph idx="1"/>
          </p:nvPr>
        </p:nvSpPr>
        <p:spPr/>
        <p:txBody>
          <a:bodyPr/>
          <a:p>
            <a:endParaRPr lang="en-US"/>
          </a:p>
        </p:txBody>
      </p:sp>
      <p:pic>
        <p:nvPicPr>
          <p:cNvPr id="98" name="Image 98"/>
          <p:cNvPicPr/>
          <p:nvPr/>
        </p:nvPicPr>
        <p:blipFill>
          <a:blip r:embed="rId1" cstate="print"/>
          <a:stretch>
            <a:fillRect/>
          </a:stretch>
        </p:blipFill>
        <p:spPr>
          <a:xfrm>
            <a:off x="457200" y="1174750"/>
            <a:ext cx="7893050" cy="4953000"/>
          </a:xfrm>
          <a:prstGeom prst="rect">
            <a:avLst/>
          </a:prstGeom>
        </p:spPr>
      </p:pic>
      <p:pic>
        <p:nvPicPr>
          <p:cNvPr id="4" name="Picture 3"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2800">
                <a:solidFill>
                  <a:schemeClr val="accent1">
                    <a:lumMod val="60000"/>
                    <a:lumOff val="40000"/>
                  </a:schemeClr>
                </a:solidFill>
              </a:rPr>
              <a:t>Azure Storage Tiers and Redundancy Options</a:t>
            </a:r>
            <a:endParaRPr lang="en-US" altLang="en-US" sz="2800">
              <a:solidFill>
                <a:schemeClr val="accent1">
                  <a:lumMod val="60000"/>
                  <a:lumOff val="40000"/>
                </a:schemeClr>
              </a:solidFill>
            </a:endParaRPr>
          </a:p>
        </p:txBody>
      </p:sp>
      <p:grpSp>
        <p:nvGrpSpPr>
          <p:cNvPr id="4" name="Group 99"/>
          <p:cNvGrpSpPr/>
          <p:nvPr/>
        </p:nvGrpSpPr>
        <p:grpSpPr>
          <a:xfrm>
            <a:off x="654050" y="1198880"/>
            <a:ext cx="7959725" cy="4969510"/>
            <a:chOff x="0" y="0"/>
            <a:chExt cx="5962650" cy="3381375"/>
          </a:xfrm>
        </p:grpSpPr>
        <p:pic>
          <p:nvPicPr>
            <p:cNvPr id="5" name="Image 100"/>
            <p:cNvPicPr/>
            <p:nvPr/>
          </p:nvPicPr>
          <p:blipFill>
            <a:blip r:embed="rId1" cstate="print"/>
            <a:stretch>
              <a:fillRect/>
            </a:stretch>
          </p:blipFill>
          <p:spPr>
            <a:xfrm>
              <a:off x="9525" y="4762"/>
              <a:ext cx="5943600" cy="3362325"/>
            </a:xfrm>
            <a:prstGeom prst="rect">
              <a:avLst/>
            </a:prstGeom>
          </p:spPr>
        </p:pic>
        <p:sp>
          <p:nvSpPr>
            <p:cNvPr id="6" name="Graphic 101"/>
            <p:cNvSpPr/>
            <p:nvPr/>
          </p:nvSpPr>
          <p:spPr>
            <a:xfrm>
              <a:off x="0" y="0"/>
              <a:ext cx="5962650" cy="3381375"/>
            </a:xfrm>
            <a:custGeom>
              <a:avLst/>
              <a:gdLst/>
              <a:ahLst/>
              <a:cxnLst/>
              <a:rect l="l" t="t" r="r" b="b"/>
              <a:pathLst>
                <a:path w="5962650" h="3381375">
                  <a:moveTo>
                    <a:pt x="0" y="4762"/>
                  </a:moveTo>
                  <a:lnTo>
                    <a:pt x="5957887" y="4762"/>
                  </a:lnTo>
                </a:path>
                <a:path w="5962650" h="3381375">
                  <a:moveTo>
                    <a:pt x="5957887" y="0"/>
                  </a:moveTo>
                  <a:lnTo>
                    <a:pt x="5957887" y="3376612"/>
                  </a:lnTo>
                </a:path>
                <a:path w="5962650" h="3381375">
                  <a:moveTo>
                    <a:pt x="5962650" y="3376612"/>
                  </a:moveTo>
                  <a:lnTo>
                    <a:pt x="4762" y="3376612"/>
                  </a:lnTo>
                </a:path>
                <a:path w="5962650" h="3381375">
                  <a:moveTo>
                    <a:pt x="4762" y="3381375"/>
                  </a:moveTo>
                  <a:lnTo>
                    <a:pt x="4762" y="4762"/>
                  </a:lnTo>
                </a:path>
              </a:pathLst>
            </a:custGeom>
            <a:ln w="9525">
              <a:solidFill>
                <a:srgbClr val="000000"/>
              </a:solidFill>
              <a:prstDash val="solid"/>
            </a:ln>
          </p:spPr>
        </p:sp>
      </p:grpSp>
      <p:pic>
        <p:nvPicPr>
          <p:cNvPr id="7" name="Picture 6"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2800">
                <a:solidFill>
                  <a:schemeClr val="accent1">
                    <a:lumMod val="60000"/>
                    <a:lumOff val="40000"/>
                  </a:schemeClr>
                </a:solidFill>
                <a:sym typeface="+mn-ea"/>
              </a:rPr>
              <a:t>Azure Storage Tiers and Redundancy Options</a:t>
            </a:r>
            <a:endParaRPr lang="en-US" sz="2800"/>
          </a:p>
        </p:txBody>
      </p:sp>
      <p:sp>
        <p:nvSpPr>
          <p:cNvPr id="3" name="Content Placeholder 2"/>
          <p:cNvSpPr>
            <a:spLocks noGrp="1"/>
          </p:cNvSpPr>
          <p:nvPr>
            <p:ph idx="1"/>
          </p:nvPr>
        </p:nvSpPr>
        <p:spPr/>
        <p:txBody>
          <a:bodyPr/>
          <a:p>
            <a:pPr marL="0" indent="0">
              <a:buNone/>
            </a:pPr>
            <a:r>
              <a:rPr lang="en-US" altLang="en-US" sz="2400">
                <a:solidFill>
                  <a:schemeClr val="accent1">
                    <a:lumMod val="75000"/>
                  </a:schemeClr>
                </a:solidFill>
              </a:rPr>
              <a:t>Choosing the Right Tier</a:t>
            </a:r>
            <a:endParaRPr lang="en-US" altLang="en-US" sz="2400">
              <a:solidFill>
                <a:schemeClr val="accent1">
                  <a:lumMod val="75000"/>
                </a:schemeClr>
              </a:solidFill>
            </a:endParaRPr>
          </a:p>
          <a:p>
            <a:pPr marL="0" indent="0">
              <a:buNone/>
            </a:pPr>
            <a:r>
              <a:rPr lang="en-US" altLang="en-US" sz="2400">
                <a:solidFill>
                  <a:schemeClr val="accent1">
                    <a:lumMod val="75000"/>
                  </a:schemeClr>
                </a:solidFill>
              </a:rPr>
              <a:t>➔Access Frequency: How often is the data accessed?</a:t>
            </a:r>
            <a:endParaRPr lang="en-US" altLang="en-US" sz="2400">
              <a:solidFill>
                <a:schemeClr val="accent1">
                  <a:lumMod val="75000"/>
                </a:schemeClr>
              </a:solidFill>
            </a:endParaRPr>
          </a:p>
          <a:p>
            <a:pPr marL="0" indent="0">
              <a:buNone/>
            </a:pPr>
            <a:r>
              <a:rPr lang="en-US" altLang="en-US" sz="2400">
                <a:solidFill>
                  <a:schemeClr val="accent1">
                    <a:lumMod val="75000"/>
                  </a:schemeClr>
                </a:solidFill>
              </a:rPr>
              <a:t>➔Data Retention: How long do you need to retain the data?</a:t>
            </a:r>
            <a:endParaRPr lang="en-US" altLang="en-US" sz="2400">
              <a:solidFill>
                <a:schemeClr val="accent1">
                  <a:lumMod val="75000"/>
                </a:schemeClr>
              </a:solidFill>
            </a:endParaRPr>
          </a:p>
          <a:p>
            <a:pPr marL="0" indent="0">
              <a:buNone/>
            </a:pPr>
            <a:r>
              <a:rPr lang="en-US" altLang="en-US" sz="2400">
                <a:solidFill>
                  <a:schemeClr val="accent1">
                    <a:lumMod val="75000"/>
                  </a:schemeClr>
                </a:solidFill>
              </a:rPr>
              <a:t>➔Performance Requirements: What are the latency and throughput needs?</a:t>
            </a:r>
            <a:endParaRPr lang="en-US" altLang="en-US" sz="2400">
              <a:solidFill>
                <a:schemeClr val="accent1">
                  <a:lumMod val="75000"/>
                </a:schemeClr>
              </a:solidFill>
            </a:endParaRPr>
          </a:p>
          <a:p>
            <a:pPr marL="0" indent="0">
              <a:buNone/>
            </a:pPr>
            <a:r>
              <a:rPr lang="en-US" altLang="en-US" sz="2400">
                <a:solidFill>
                  <a:schemeClr val="accent1">
                    <a:lumMod val="75000"/>
                  </a:schemeClr>
                </a:solidFill>
              </a:rPr>
              <a:t>Cost Sensitivity: What is your budget for storage and access costs?</a:t>
            </a:r>
            <a:endParaRPr lang="en-US" altLang="en-US" sz="24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rPr>
              <a:t>Azure Storage Redundency</a:t>
            </a:r>
            <a:endParaRPr lang="en-US">
              <a:solidFill>
                <a:schemeClr val="accent1">
                  <a:lumMod val="75000"/>
                </a:schemeClr>
              </a:solidFill>
            </a:endParaRPr>
          </a:p>
        </p:txBody>
      </p:sp>
      <p:pic>
        <p:nvPicPr>
          <p:cNvPr id="4" name="Content Placeholder 3"/>
          <p:cNvPicPr>
            <a:picLocks noChangeAspect="1"/>
          </p:cNvPicPr>
          <p:nvPr>
            <p:ph idx="1"/>
          </p:nvPr>
        </p:nvPicPr>
        <p:blipFill>
          <a:blip r:embed="rId1"/>
          <a:stretch>
            <a:fillRect/>
          </a:stretch>
        </p:blipFill>
        <p:spPr>
          <a:xfrm>
            <a:off x="593090" y="1303655"/>
            <a:ext cx="7628255" cy="355346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rPr>
              <a:t>Azure Redundancy options</a:t>
            </a:r>
            <a:endParaRPr lang="en-US" altLang="en-US">
              <a:solidFill>
                <a:schemeClr val="accent1">
                  <a:lumMod val="60000"/>
                  <a:lumOff val="40000"/>
                </a:schemeClr>
              </a:solidFill>
            </a:endParaRPr>
          </a:p>
        </p:txBody>
      </p:sp>
      <p:sp>
        <p:nvSpPr>
          <p:cNvPr id="3" name="Content Placeholder 2"/>
          <p:cNvSpPr>
            <a:spLocks noGrp="1"/>
          </p:cNvSpPr>
          <p:nvPr>
            <p:ph idx="1"/>
          </p:nvPr>
        </p:nvSpPr>
        <p:spPr/>
        <p:txBody>
          <a:bodyPr/>
          <a:p>
            <a:r>
              <a:rPr lang="en-US" altLang="en-US" sz="2000">
                <a:solidFill>
                  <a:schemeClr val="accent1">
                    <a:lumMod val="75000"/>
                  </a:schemeClr>
                </a:solidFill>
              </a:rPr>
              <a:t>Azure Storage always stores multiple copies of your data so that it's protected from planned and unplanned events such as transient hardware failures, network or power outages, and natural disasters. Redundancy ensures - your storage account meets its availability and durability goals even in failures.</a:t>
            </a:r>
            <a:br>
              <a:rPr lang="en-US" altLang="en-US" sz="2000">
                <a:solidFill>
                  <a:schemeClr val="accent1">
                    <a:lumMod val="75000"/>
                  </a:schemeClr>
                </a:solidFill>
              </a:rPr>
            </a:br>
            <a:br>
              <a:rPr lang="en-US" altLang="en-US" sz="2000">
                <a:solidFill>
                  <a:schemeClr val="accent1">
                    <a:lumMod val="75000"/>
                  </a:schemeClr>
                </a:solidFill>
              </a:rPr>
            </a:br>
            <a:endParaRPr lang="en-US" altLang="en-US" sz="2000">
              <a:solidFill>
                <a:schemeClr val="accent1">
                  <a:lumMod val="75000"/>
                </a:schemeClr>
              </a:solidFill>
            </a:endParaRPr>
          </a:p>
        </p:txBody>
      </p:sp>
      <p:grpSp>
        <p:nvGrpSpPr>
          <p:cNvPr id="104" name="Group 104"/>
          <p:cNvGrpSpPr/>
          <p:nvPr/>
        </p:nvGrpSpPr>
        <p:grpSpPr>
          <a:xfrm>
            <a:off x="743585" y="2796540"/>
            <a:ext cx="7214235" cy="3707765"/>
            <a:chOff x="0" y="0"/>
            <a:chExt cx="5086350" cy="3009900"/>
          </a:xfrm>
        </p:grpSpPr>
        <p:pic>
          <p:nvPicPr>
            <p:cNvPr id="105" name="Image 105"/>
            <p:cNvPicPr/>
            <p:nvPr/>
          </p:nvPicPr>
          <p:blipFill>
            <a:blip r:embed="rId1" cstate="print"/>
            <a:stretch>
              <a:fillRect/>
            </a:stretch>
          </p:blipFill>
          <p:spPr>
            <a:xfrm>
              <a:off x="9525" y="131245"/>
              <a:ext cx="5067300" cy="2770593"/>
            </a:xfrm>
            <a:prstGeom prst="rect">
              <a:avLst/>
            </a:prstGeom>
          </p:spPr>
        </p:pic>
        <p:sp>
          <p:nvSpPr>
            <p:cNvPr id="106" name="Graphic 106"/>
            <p:cNvSpPr/>
            <p:nvPr/>
          </p:nvSpPr>
          <p:spPr>
            <a:xfrm>
              <a:off x="0" y="0"/>
              <a:ext cx="5086350" cy="3009900"/>
            </a:xfrm>
            <a:custGeom>
              <a:avLst/>
              <a:gdLst/>
              <a:ahLst/>
              <a:cxnLst/>
              <a:rect l="l" t="t" r="r" b="b"/>
              <a:pathLst>
                <a:path w="5086350" h="3009900">
                  <a:moveTo>
                    <a:pt x="0" y="4762"/>
                  </a:moveTo>
                  <a:lnTo>
                    <a:pt x="5081587" y="4762"/>
                  </a:lnTo>
                </a:path>
                <a:path w="5086350" h="3009900">
                  <a:moveTo>
                    <a:pt x="5081587" y="0"/>
                  </a:moveTo>
                  <a:lnTo>
                    <a:pt x="5081587" y="3005137"/>
                  </a:lnTo>
                </a:path>
                <a:path w="5086350" h="3009900">
                  <a:moveTo>
                    <a:pt x="5086350" y="3005137"/>
                  </a:moveTo>
                  <a:lnTo>
                    <a:pt x="4762" y="3005137"/>
                  </a:lnTo>
                </a:path>
                <a:path w="5086350" h="3009900">
                  <a:moveTo>
                    <a:pt x="4762" y="3009900"/>
                  </a:moveTo>
                  <a:lnTo>
                    <a:pt x="4762" y="4762"/>
                  </a:lnTo>
                </a:path>
              </a:pathLst>
            </a:custGeom>
            <a:ln w="9525">
              <a:solidFill>
                <a:srgbClr val="000000"/>
              </a:solidFill>
              <a:prstDash val="solid"/>
            </a:ln>
          </p:spPr>
        </p:sp>
      </p:grpSp>
      <p:pic>
        <p:nvPicPr>
          <p:cNvPr id="4" name="Picture 3"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rPr>
              <a:t>LRS</a:t>
            </a:r>
            <a:endParaRPr lang="en-US">
              <a:solidFill>
                <a:schemeClr val="accent1">
                  <a:lumMod val="75000"/>
                </a:schemeClr>
              </a:solidFill>
            </a:endParaRPr>
          </a:p>
        </p:txBody>
      </p:sp>
      <p:pic>
        <p:nvPicPr>
          <p:cNvPr id="4" name="Content Placeholder 3"/>
          <p:cNvPicPr>
            <a:picLocks noChangeAspect="1"/>
          </p:cNvPicPr>
          <p:nvPr>
            <p:ph idx="1"/>
          </p:nvPr>
        </p:nvPicPr>
        <p:blipFill>
          <a:blip r:embed="rId1"/>
          <a:stretch>
            <a:fillRect/>
          </a:stretch>
        </p:blipFill>
        <p:spPr>
          <a:xfrm>
            <a:off x="457200" y="1595120"/>
            <a:ext cx="8099425" cy="378269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rPr>
              <a:t>ZRS</a:t>
            </a:r>
            <a:endParaRPr lang="en-US">
              <a:solidFill>
                <a:schemeClr val="accent1">
                  <a:lumMod val="75000"/>
                </a:schemeClr>
              </a:solidFill>
            </a:endParaRPr>
          </a:p>
        </p:txBody>
      </p:sp>
      <p:pic>
        <p:nvPicPr>
          <p:cNvPr id="4" name="Content Placeholder 3"/>
          <p:cNvPicPr>
            <a:picLocks noChangeAspect="1"/>
          </p:cNvPicPr>
          <p:nvPr>
            <p:ph idx="1"/>
          </p:nvPr>
        </p:nvPicPr>
        <p:blipFill>
          <a:blip r:embed="rId1"/>
          <a:stretch>
            <a:fillRect/>
          </a:stretch>
        </p:blipFill>
        <p:spPr>
          <a:xfrm>
            <a:off x="457200" y="1166495"/>
            <a:ext cx="8153400" cy="47955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rPr>
              <a:t>GRS</a:t>
            </a:r>
            <a:endParaRPr lang="en-US">
              <a:solidFill>
                <a:schemeClr val="accent1">
                  <a:lumMod val="75000"/>
                </a:schemeClr>
              </a:solidFill>
            </a:endParaRPr>
          </a:p>
        </p:txBody>
      </p:sp>
      <p:pic>
        <p:nvPicPr>
          <p:cNvPr id="4" name="Content Placeholder 3"/>
          <p:cNvPicPr>
            <a:picLocks noChangeAspect="1"/>
          </p:cNvPicPr>
          <p:nvPr>
            <p:ph idx="1"/>
          </p:nvPr>
        </p:nvPicPr>
        <p:blipFill>
          <a:blip r:embed="rId1"/>
          <a:stretch>
            <a:fillRect/>
          </a:stretch>
        </p:blipFill>
        <p:spPr>
          <a:xfrm>
            <a:off x="457200" y="1246505"/>
            <a:ext cx="7917815" cy="4048760"/>
          </a:xfrm>
          <a:prstGeom prst="rect">
            <a:avLst/>
          </a:prstGeom>
        </p:spPr>
      </p:pic>
      <p:sp>
        <p:nvSpPr>
          <p:cNvPr id="5" name="Title 1"/>
          <p:cNvSpPr>
            <a:spLocks noGrp="1"/>
          </p:cNvSpPr>
          <p:nvPr/>
        </p:nvSpPr>
        <p:spPr>
          <a:xfrm>
            <a:off x="457200" y="5641340"/>
            <a:ext cx="82296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sz="2000">
                <a:solidFill>
                  <a:schemeClr val="accent1">
                    <a:lumMod val="75000"/>
                  </a:schemeClr>
                </a:solidFill>
              </a:rPr>
              <a:t>Availability of 99.9999999999999999 (16 9’s)</a:t>
            </a:r>
            <a:endParaRPr lang="en-US" sz="2000">
              <a:solidFill>
                <a:schemeClr val="accent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4145" y="294005"/>
            <a:ext cx="9000490" cy="5149850"/>
          </a:xfrm>
        </p:spPr>
        <p:txBody>
          <a:bodyPr>
            <a:normAutofit/>
          </a:bodyPr>
          <a:p>
            <a:pPr marL="0" indent="0">
              <a:buNone/>
            </a:pPr>
            <a:r>
              <a:rPr lang="en-US" altLang="en-US" sz="2000" b="1">
                <a:solidFill>
                  <a:schemeClr val="accent1">
                    <a:lumMod val="60000"/>
                    <a:lumOff val="40000"/>
                  </a:schemeClr>
                </a:solidFill>
              </a:rPr>
              <a:t>Private cloud</a:t>
            </a:r>
            <a:r>
              <a:rPr lang="en-US" altLang="en-US" sz="2800">
                <a:solidFill>
                  <a:schemeClr val="tx2">
                    <a:lumMod val="60000"/>
                    <a:lumOff val="40000"/>
                  </a:schemeClr>
                </a:solidFill>
              </a:rPr>
              <a:t> </a:t>
            </a:r>
            <a:r>
              <a:rPr lang="en-US" altLang="en-US">
                <a:solidFill>
                  <a:schemeClr val="tx2">
                    <a:lumMod val="60000"/>
                    <a:lumOff val="40000"/>
                  </a:schemeClr>
                </a:solidFill>
              </a:rPr>
              <a:t>                        </a:t>
            </a:r>
            <a:endParaRPr lang="en-US" altLang="en-US">
              <a:solidFill>
                <a:schemeClr val="tx2">
                  <a:lumMod val="60000"/>
                  <a:lumOff val="40000"/>
                </a:schemeClr>
              </a:solidFill>
            </a:endParaRPr>
          </a:p>
          <a:p>
            <a:pPr algn="l">
              <a:buFont typeface="Arial" panose="020B0604020202020204" pitchFamily="34" charset="0"/>
              <a:buChar char="•"/>
            </a:pPr>
            <a:r>
              <a:rPr lang="en-US" altLang="en-US" sz="1800">
                <a:solidFill>
                  <a:schemeClr val="accent1">
                    <a:lumMod val="60000"/>
                    <a:lumOff val="40000"/>
                  </a:schemeClr>
                </a:solidFill>
              </a:rPr>
              <a:t>Organizations create a cloud  environment in their  datacenter.</a:t>
            </a:r>
            <a:endParaRPr lang="en-US" altLang="en-US" sz="1800">
              <a:solidFill>
                <a:schemeClr val="accent1">
                  <a:lumMod val="60000"/>
                  <a:lumOff val="40000"/>
                </a:schemeClr>
              </a:solidFill>
            </a:endParaRPr>
          </a:p>
          <a:p>
            <a:pPr algn="l">
              <a:buFont typeface="Arial" panose="020B0604020202020204" pitchFamily="34" charset="0"/>
              <a:buChar char="•"/>
            </a:pPr>
            <a:r>
              <a:rPr lang="en-US" altLang="en-US" sz="1800">
                <a:solidFill>
                  <a:schemeClr val="accent1">
                    <a:lumMod val="60000"/>
                    <a:lumOff val="40000"/>
                  </a:schemeClr>
                </a:solidFill>
              </a:rPr>
              <a:t>Organization is responsible for operating the services they provide.</a:t>
            </a:r>
            <a:endParaRPr lang="en-US" altLang="en-US" sz="1800">
              <a:solidFill>
                <a:schemeClr val="accent1">
                  <a:lumMod val="60000"/>
                  <a:lumOff val="40000"/>
                </a:schemeClr>
              </a:solidFill>
            </a:endParaRPr>
          </a:p>
          <a:p>
            <a:pPr algn="l">
              <a:buFont typeface="Arial" panose="020B0604020202020204" pitchFamily="34" charset="0"/>
              <a:buChar char="•"/>
            </a:pPr>
            <a:r>
              <a:rPr lang="en-US" altLang="en-US" sz="1800">
                <a:solidFill>
                  <a:schemeClr val="accent1">
                    <a:lumMod val="60000"/>
                    <a:lumOff val="40000"/>
                  </a:schemeClr>
                </a:solidFill>
              </a:rPr>
              <a:t>Does not provide access to  users outside of the </a:t>
            </a:r>
            <a:r>
              <a:rPr lang="en-US" altLang="en-US" sz="1800">
                <a:solidFill>
                  <a:schemeClr val="accent1">
                    <a:lumMod val="60000"/>
                    <a:lumOff val="40000"/>
                  </a:schemeClr>
                </a:solidFill>
                <a:effectLst/>
              </a:rPr>
              <a:t>orgnization</a:t>
            </a:r>
            <a:r>
              <a:rPr lang="en-US" altLang="en-US" sz="1800">
                <a:solidFill>
                  <a:schemeClr val="accent1">
                    <a:lumMod val="60000"/>
                    <a:lumOff val="40000"/>
                  </a:schemeClr>
                </a:solidFill>
              </a:rPr>
              <a:t>.</a:t>
            </a:r>
            <a:br>
              <a:rPr lang="en-US" altLang="en-US" sz="1800">
                <a:solidFill>
                  <a:schemeClr val="accent1">
                    <a:lumMod val="60000"/>
                    <a:lumOff val="40000"/>
                  </a:schemeClr>
                </a:solidFill>
              </a:rPr>
            </a:br>
            <a:endParaRPr lang="en-US" altLang="en-US" sz="1800">
              <a:solidFill>
                <a:schemeClr val="accent1">
                  <a:lumMod val="60000"/>
                  <a:lumOff val="40000"/>
                </a:schemeClr>
              </a:solidFill>
            </a:endParaRPr>
          </a:p>
          <a:p>
            <a:pPr marL="0" indent="0" algn="l">
              <a:buNone/>
            </a:pPr>
            <a:r>
              <a:rPr lang="en-US" altLang="en-US" sz="2000" b="1">
                <a:solidFill>
                  <a:schemeClr val="accent1">
                    <a:lumMod val="60000"/>
                    <a:lumOff val="40000"/>
                  </a:schemeClr>
                </a:solidFill>
              </a:rPr>
              <a:t>Hybrid Cloud</a:t>
            </a:r>
            <a:br>
              <a:rPr lang="en-US" altLang="en-US" sz="1800">
                <a:solidFill>
                  <a:schemeClr val="accent1">
                    <a:lumMod val="60000"/>
                    <a:lumOff val="40000"/>
                  </a:schemeClr>
                </a:solidFill>
              </a:rPr>
            </a:br>
            <a:r>
              <a:rPr lang="en-US" altLang="en-US" sz="1800">
                <a:solidFill>
                  <a:schemeClr val="accent1">
                    <a:lumMod val="60000"/>
                    <a:lumOff val="40000"/>
                  </a:schemeClr>
                </a:solidFill>
              </a:rPr>
              <a:t>      Combines Public and Private clouds to allow applications to run in the</a:t>
            </a:r>
            <a:endParaRPr lang="en-US" altLang="en-US" sz="1800">
              <a:solidFill>
                <a:schemeClr val="accent1">
                  <a:lumMod val="60000"/>
                  <a:lumOff val="40000"/>
                </a:schemeClr>
              </a:solidFill>
            </a:endParaRPr>
          </a:p>
          <a:p>
            <a:pPr marL="0" indent="0" algn="l">
              <a:buFont typeface="Arial" panose="020B0604020202020204" pitchFamily="34" charset="0"/>
              <a:buNone/>
            </a:pPr>
            <a:r>
              <a:rPr lang="en-US" altLang="en-US" sz="1800">
                <a:solidFill>
                  <a:schemeClr val="accent1">
                    <a:lumMod val="60000"/>
                    <a:lumOff val="40000"/>
                  </a:schemeClr>
                </a:solidFill>
              </a:rPr>
              <a:t>      most appropriate location.</a:t>
            </a:r>
            <a:endParaRPr lang="en-US" altLang="en-US" sz="1800">
              <a:solidFill>
                <a:schemeClr val="accent1">
                  <a:lumMod val="60000"/>
                  <a:lumOff val="40000"/>
                </a:schemeClr>
              </a:solidFill>
            </a:endParaRPr>
          </a:p>
          <a:p>
            <a:pPr marL="0" indent="0" algn="l">
              <a:buFont typeface="Arial" panose="020B0604020202020204" pitchFamily="34" charset="0"/>
              <a:buNone/>
            </a:pPr>
            <a:endParaRPr lang="en-US" altLang="en-US" sz="1800">
              <a:solidFill>
                <a:schemeClr val="accent1">
                  <a:lumMod val="60000"/>
                  <a:lumOff val="40000"/>
                </a:schemeClr>
              </a:solidFill>
            </a:endParaRPr>
          </a:p>
          <a:p>
            <a:pPr marL="0" indent="0" algn="l">
              <a:buFont typeface="Arial" panose="020B0604020202020204" pitchFamily="34" charset="0"/>
              <a:buNone/>
            </a:pPr>
            <a:r>
              <a:rPr lang="en-US" altLang="en-US" sz="2000" b="1">
                <a:solidFill>
                  <a:schemeClr val="accent1">
                    <a:lumMod val="60000"/>
                    <a:lumOff val="40000"/>
                  </a:schemeClr>
                </a:solidFill>
              </a:rPr>
              <a:t>Public cloud</a:t>
            </a:r>
            <a:endParaRPr lang="en-US" altLang="en-US" sz="2000" b="1">
              <a:solidFill>
                <a:schemeClr val="accent1">
                  <a:lumMod val="60000"/>
                  <a:lumOff val="40000"/>
                </a:schemeClr>
              </a:solidFill>
            </a:endParaRPr>
          </a:p>
          <a:p>
            <a:pPr marL="0" indent="0" algn="l">
              <a:buFont typeface="Arial" panose="020B0604020202020204" pitchFamily="34" charset="0"/>
              <a:buNone/>
            </a:pPr>
            <a:r>
              <a:rPr lang="en-US" altLang="en-US" sz="1800">
                <a:solidFill>
                  <a:schemeClr val="accent1">
                    <a:lumMod val="60000"/>
                    <a:lumOff val="40000"/>
                  </a:schemeClr>
                </a:solidFill>
              </a:rPr>
              <a:t>• Owned by cloud services or hosting provider. </a:t>
            </a:r>
            <a:endParaRPr lang="en-US" altLang="en-US" sz="1800">
              <a:solidFill>
                <a:schemeClr val="accent1">
                  <a:lumMod val="60000"/>
                  <a:lumOff val="40000"/>
                </a:schemeClr>
              </a:solidFill>
            </a:endParaRPr>
          </a:p>
          <a:p>
            <a:pPr marL="0" indent="0" algn="l">
              <a:buFont typeface="Arial" panose="020B0604020202020204" pitchFamily="34" charset="0"/>
              <a:buNone/>
            </a:pPr>
            <a:r>
              <a:rPr lang="en-US" altLang="en-US" sz="1800">
                <a:solidFill>
                  <a:schemeClr val="accent1">
                    <a:lumMod val="60000"/>
                    <a:lumOff val="40000"/>
                  </a:schemeClr>
                </a:solidFill>
              </a:rPr>
              <a:t>• Provides resources and services to multiple organizations and users.</a:t>
            </a:r>
            <a:endParaRPr lang="en-US" altLang="en-US" sz="1800">
              <a:solidFill>
                <a:schemeClr val="accent1">
                  <a:lumMod val="60000"/>
                  <a:lumOff val="40000"/>
                </a:schemeClr>
              </a:solidFill>
            </a:endParaRPr>
          </a:p>
          <a:p>
            <a:pPr marL="0" indent="0" algn="l">
              <a:buFont typeface="Arial" panose="020B0604020202020204" pitchFamily="34" charset="0"/>
              <a:buNone/>
            </a:pPr>
            <a:r>
              <a:rPr lang="en-US" altLang="en-US" sz="1800">
                <a:solidFill>
                  <a:schemeClr val="accent1">
                    <a:lumMod val="60000"/>
                    <a:lumOff val="40000"/>
                  </a:schemeClr>
                </a:solidFill>
              </a:rPr>
              <a:t>• Accessed via secure network connection (typically over the internet).</a:t>
            </a:r>
            <a:endParaRPr lang="en-US" altLang="en-US" sz="1800">
              <a:solidFill>
                <a:schemeClr val="accent1">
                  <a:lumMod val="60000"/>
                  <a:lumOff val="40000"/>
                </a:schemeClr>
              </a:solidFill>
            </a:endParaRPr>
          </a:p>
        </p:txBody>
      </p:sp>
      <p:sp>
        <p:nvSpPr>
          <p:cNvPr id="6" name="Text Box 5"/>
          <p:cNvSpPr txBox="1"/>
          <p:nvPr/>
        </p:nvSpPr>
        <p:spPr>
          <a:xfrm>
            <a:off x="1134745" y="2540"/>
            <a:ext cx="3048000" cy="368300"/>
          </a:xfrm>
          <a:prstGeom prst="rect">
            <a:avLst/>
          </a:prstGeom>
          <a:noFill/>
        </p:spPr>
        <p:txBody>
          <a:bodyPr wrap="square" rtlCol="0">
            <a:spAutoFit/>
          </a:bodyPr>
          <a:p>
            <a:endParaRPr lang="en-US"/>
          </a:p>
        </p:txBody>
      </p:sp>
      <p:pic>
        <p:nvPicPr>
          <p:cNvPr id="7" name="Picture 6"/>
          <p:cNvPicPr>
            <a:picLocks noChangeAspect="1"/>
          </p:cNvPicPr>
          <p:nvPr/>
        </p:nvPicPr>
        <p:blipFill>
          <a:blip r:embed="rId1"/>
          <a:stretch>
            <a:fillRect/>
          </a:stretch>
        </p:blipFill>
        <p:spPr>
          <a:xfrm>
            <a:off x="3031490" y="4808220"/>
            <a:ext cx="3151505" cy="1706245"/>
          </a:xfrm>
          <a:prstGeom prst="rect">
            <a:avLst/>
          </a:prstGeom>
        </p:spPr>
      </p:pic>
      <p:pic>
        <p:nvPicPr>
          <p:cNvPr id="8" name="Picture 7"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rPr>
              <a:t>GZRS</a:t>
            </a:r>
            <a:endParaRPr lang="en-US">
              <a:solidFill>
                <a:schemeClr val="accent1">
                  <a:lumMod val="75000"/>
                </a:schemeClr>
              </a:solidFill>
            </a:endParaRPr>
          </a:p>
        </p:txBody>
      </p:sp>
      <p:pic>
        <p:nvPicPr>
          <p:cNvPr id="4" name="Content Placeholder 3"/>
          <p:cNvPicPr>
            <a:picLocks noChangeAspect="1"/>
          </p:cNvPicPr>
          <p:nvPr>
            <p:ph idx="1"/>
          </p:nvPr>
        </p:nvPicPr>
        <p:blipFill>
          <a:blip r:embed="rId1"/>
          <a:stretch>
            <a:fillRect/>
          </a:stretch>
        </p:blipFill>
        <p:spPr>
          <a:xfrm>
            <a:off x="457200" y="1011555"/>
            <a:ext cx="8229600" cy="4208145"/>
          </a:xfrm>
          <a:prstGeom prst="rect">
            <a:avLst/>
          </a:prstGeom>
        </p:spPr>
      </p:pic>
      <p:sp>
        <p:nvSpPr>
          <p:cNvPr id="5" name="Title 1"/>
          <p:cNvSpPr>
            <a:spLocks noGrp="1"/>
          </p:cNvSpPr>
          <p:nvPr/>
        </p:nvSpPr>
        <p:spPr>
          <a:xfrm>
            <a:off x="457200" y="5755005"/>
            <a:ext cx="82296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sz="2000">
                <a:solidFill>
                  <a:schemeClr val="accent1">
                    <a:lumMod val="75000"/>
                  </a:schemeClr>
                </a:solidFill>
              </a:rPr>
              <a:t>Availability of 99.9999999999999999 (16 9’s)</a:t>
            </a:r>
            <a:endParaRPr lang="en-US" sz="2000">
              <a:solidFill>
                <a:schemeClr val="accent1">
                  <a:lumMod val="75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rPr>
              <a:t>Redundancy in the primary region:-</a:t>
            </a:r>
            <a:endParaRPr lang="en-US" altLang="en-US">
              <a:solidFill>
                <a:schemeClr val="accent1">
                  <a:lumMod val="60000"/>
                  <a:lumOff val="40000"/>
                </a:schemeClr>
              </a:solidFill>
            </a:endParaRPr>
          </a:p>
        </p:txBody>
      </p:sp>
      <p:grpSp>
        <p:nvGrpSpPr>
          <p:cNvPr id="220" name="Group 220"/>
          <p:cNvGrpSpPr/>
          <p:nvPr/>
        </p:nvGrpSpPr>
        <p:grpSpPr>
          <a:xfrm>
            <a:off x="447675" y="1069975"/>
            <a:ext cx="7708900" cy="5161915"/>
            <a:chOff x="0" y="0"/>
            <a:chExt cx="5581650" cy="3638550"/>
          </a:xfrm>
        </p:grpSpPr>
        <p:pic>
          <p:nvPicPr>
            <p:cNvPr id="108" name="Image 108"/>
            <p:cNvPicPr/>
            <p:nvPr/>
          </p:nvPicPr>
          <p:blipFill>
            <a:blip r:embed="rId1" cstate="print"/>
            <a:stretch>
              <a:fillRect/>
            </a:stretch>
          </p:blipFill>
          <p:spPr>
            <a:xfrm>
              <a:off x="9525" y="9525"/>
              <a:ext cx="5562600" cy="3619499"/>
            </a:xfrm>
            <a:prstGeom prst="rect">
              <a:avLst/>
            </a:prstGeom>
          </p:spPr>
        </p:pic>
        <p:sp>
          <p:nvSpPr>
            <p:cNvPr id="109" name="Graphic 109"/>
            <p:cNvSpPr/>
            <p:nvPr/>
          </p:nvSpPr>
          <p:spPr>
            <a:xfrm>
              <a:off x="0" y="0"/>
              <a:ext cx="5581650" cy="3638550"/>
            </a:xfrm>
            <a:custGeom>
              <a:avLst/>
              <a:gdLst/>
              <a:ahLst/>
              <a:cxnLst/>
              <a:rect l="l" t="t" r="r" b="b"/>
              <a:pathLst>
                <a:path w="5581650" h="3638550">
                  <a:moveTo>
                    <a:pt x="0" y="4762"/>
                  </a:moveTo>
                  <a:lnTo>
                    <a:pt x="5576887" y="4762"/>
                  </a:lnTo>
                </a:path>
                <a:path w="5581650" h="3638550">
                  <a:moveTo>
                    <a:pt x="5576887" y="0"/>
                  </a:moveTo>
                  <a:lnTo>
                    <a:pt x="5576887" y="3633787"/>
                  </a:lnTo>
                </a:path>
                <a:path w="5581650" h="3638550">
                  <a:moveTo>
                    <a:pt x="5581650" y="3633787"/>
                  </a:moveTo>
                  <a:lnTo>
                    <a:pt x="4762" y="3633787"/>
                  </a:lnTo>
                </a:path>
                <a:path w="5581650" h="3638550">
                  <a:moveTo>
                    <a:pt x="4762" y="3638550"/>
                  </a:moveTo>
                  <a:lnTo>
                    <a:pt x="4762" y="4762"/>
                  </a:lnTo>
                </a:path>
              </a:pathLst>
            </a:custGeom>
            <a:ln w="9525">
              <a:solidFill>
                <a:srgbClr val="0A5394"/>
              </a:solidFill>
              <a:prstDash val="solid"/>
            </a:ln>
          </p:spPr>
        </p:sp>
      </p:grpSp>
      <p:pic>
        <p:nvPicPr>
          <p:cNvPr id="4" name="Picture 3"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90500"/>
            <a:ext cx="8229600" cy="582613"/>
          </a:xfrm>
        </p:spPr>
        <p:txBody>
          <a:bodyPr/>
          <a:p>
            <a:br>
              <a:rPr lang="en-US" altLang="en-US" sz="3200">
                <a:solidFill>
                  <a:schemeClr val="accent1">
                    <a:lumMod val="60000"/>
                    <a:lumOff val="40000"/>
                  </a:schemeClr>
                </a:solidFill>
              </a:rPr>
            </a:br>
            <a:r>
              <a:rPr lang="en-US" altLang="en-US" sz="3200">
                <a:solidFill>
                  <a:schemeClr val="accent1">
                    <a:lumMod val="60000"/>
                    <a:lumOff val="40000"/>
                  </a:schemeClr>
                </a:solidFill>
              </a:rPr>
              <a:t>Redundancy in the secondary region:-</a:t>
            </a:r>
            <a:br>
              <a:rPr lang="en-US" altLang="en-US" sz="3200">
                <a:solidFill>
                  <a:schemeClr val="accent1">
                    <a:lumMod val="60000"/>
                    <a:lumOff val="40000"/>
                  </a:schemeClr>
                </a:solidFill>
              </a:rPr>
            </a:br>
            <a:endParaRPr lang="en-US" altLang="en-US" sz="3200">
              <a:solidFill>
                <a:schemeClr val="accent1">
                  <a:lumMod val="60000"/>
                  <a:lumOff val="40000"/>
                </a:schemeClr>
              </a:solidFill>
            </a:endParaRPr>
          </a:p>
        </p:txBody>
      </p:sp>
      <p:grpSp>
        <p:nvGrpSpPr>
          <p:cNvPr id="110" name="Group 110"/>
          <p:cNvGrpSpPr/>
          <p:nvPr/>
        </p:nvGrpSpPr>
        <p:grpSpPr>
          <a:xfrm>
            <a:off x="447675" y="1033145"/>
            <a:ext cx="7756525" cy="4981575"/>
            <a:chOff x="0" y="0"/>
            <a:chExt cx="5962650" cy="3362325"/>
          </a:xfrm>
        </p:grpSpPr>
        <p:pic>
          <p:nvPicPr>
            <p:cNvPr id="111" name="Image 111"/>
            <p:cNvPicPr/>
            <p:nvPr/>
          </p:nvPicPr>
          <p:blipFill>
            <a:blip r:embed="rId1" cstate="print"/>
            <a:stretch>
              <a:fillRect/>
            </a:stretch>
          </p:blipFill>
          <p:spPr>
            <a:xfrm>
              <a:off x="9525" y="4762"/>
              <a:ext cx="5943600" cy="3343271"/>
            </a:xfrm>
            <a:prstGeom prst="rect">
              <a:avLst/>
            </a:prstGeom>
          </p:spPr>
        </p:pic>
        <p:sp>
          <p:nvSpPr>
            <p:cNvPr id="112" name="Graphic 112"/>
            <p:cNvSpPr/>
            <p:nvPr/>
          </p:nvSpPr>
          <p:spPr>
            <a:xfrm>
              <a:off x="0" y="0"/>
              <a:ext cx="5962650" cy="3362325"/>
            </a:xfrm>
            <a:custGeom>
              <a:avLst/>
              <a:gdLst/>
              <a:ahLst/>
              <a:cxnLst/>
              <a:rect l="l" t="t" r="r" b="b"/>
              <a:pathLst>
                <a:path w="5962650" h="3362325">
                  <a:moveTo>
                    <a:pt x="0" y="4762"/>
                  </a:moveTo>
                  <a:lnTo>
                    <a:pt x="5957887" y="4762"/>
                  </a:lnTo>
                </a:path>
                <a:path w="5962650" h="3362325">
                  <a:moveTo>
                    <a:pt x="5957887" y="0"/>
                  </a:moveTo>
                  <a:lnTo>
                    <a:pt x="5957887" y="3357562"/>
                  </a:lnTo>
                </a:path>
                <a:path w="5962650" h="3362325">
                  <a:moveTo>
                    <a:pt x="5962650" y="3357562"/>
                  </a:moveTo>
                  <a:lnTo>
                    <a:pt x="4762" y="3357562"/>
                  </a:lnTo>
                </a:path>
                <a:path w="5962650" h="3362325">
                  <a:moveTo>
                    <a:pt x="4762" y="3362325"/>
                  </a:moveTo>
                  <a:lnTo>
                    <a:pt x="4762" y="4762"/>
                  </a:lnTo>
                </a:path>
              </a:pathLst>
            </a:custGeom>
            <a:ln w="9525">
              <a:solidFill>
                <a:srgbClr val="0A5394"/>
              </a:solidFill>
              <a:prstDash val="solid"/>
            </a:ln>
          </p:spPr>
        </p:sp>
      </p:grpSp>
      <p:pic>
        <p:nvPicPr>
          <p:cNvPr id="4" name="Picture 3"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olidFill>
                  <a:schemeClr val="accent1">
                    <a:lumMod val="60000"/>
                    <a:lumOff val="40000"/>
                  </a:schemeClr>
                </a:solidFill>
              </a:rPr>
              <a:t>Azure Identity, Access, and Security</a:t>
            </a:r>
            <a:endParaRPr lang="en-US" altLang="en-US">
              <a:solidFill>
                <a:schemeClr val="accent1">
                  <a:lumMod val="60000"/>
                  <a:lumOff val="40000"/>
                </a:schemeClr>
              </a:solidFill>
            </a:endParaRPr>
          </a:p>
        </p:txBody>
      </p:sp>
      <p:sp>
        <p:nvSpPr>
          <p:cNvPr id="3" name="Content Placeholder 2"/>
          <p:cNvSpPr>
            <a:spLocks noGrp="1"/>
          </p:cNvSpPr>
          <p:nvPr>
            <p:ph idx="1"/>
          </p:nvPr>
        </p:nvSpPr>
        <p:spPr/>
        <p:txBody>
          <a:bodyPr/>
          <a:p>
            <a:r>
              <a:rPr lang="en-US" altLang="en-US" sz="2000">
                <a:solidFill>
                  <a:schemeClr val="accent1">
                    <a:lumMod val="75000"/>
                  </a:schemeClr>
                </a:solidFill>
                <a:latin typeface="Calibri" panose="020F0502020204030204" charset="0"/>
                <a:cs typeface="Calibri" panose="020F0502020204030204" charset="0"/>
              </a:rPr>
              <a:t>Microsoft Entra comprises a suite of identity and network access solutions. It empowers organizations to adopt a Zero</a:t>
            </a:r>
            <a:r>
              <a:rPr lang="en-US" altLang="en-US">
                <a:solidFill>
                  <a:schemeClr val="accent1">
                    <a:lumMod val="75000"/>
                  </a:schemeClr>
                </a:solidFill>
              </a:rPr>
              <a:t> </a:t>
            </a:r>
            <a:r>
              <a:rPr lang="en-US" altLang="en-US" sz="2000">
                <a:solidFill>
                  <a:schemeClr val="accent1">
                    <a:lumMod val="75000"/>
                  </a:schemeClr>
                </a:solidFill>
                <a:latin typeface="Calibri" panose="020F0502020204030204" charset="0"/>
                <a:cs typeface="Calibri" panose="020F0502020204030204" charset="0"/>
              </a:rPr>
              <a:t>Trust security framework and develop a trust fabric that authenticates identities, assesses access conditions, verifies permissions, secures connection channels through encryption, and conducts compromise monitoring.</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The Microsoft Entra suite addresses four levels of maturity in ensuring secure end-to-end access for any reliable identity. These levels encompass the implementation of zero-trust access controls and the safeguarding of access for employees, customers, partners, and various cloud environments.</a:t>
            </a:r>
            <a:endParaRPr lang="en-US" altLang="en-US" sz="2000">
              <a:solidFill>
                <a:schemeClr val="accent1">
                  <a:lumMod val="75000"/>
                </a:schemeClr>
              </a:solidFill>
              <a:latin typeface="Calibri" panose="020F0502020204030204" charset="0"/>
              <a:cs typeface="Calibri" panose="020F0502020204030204" charset="0"/>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latin typeface="Calibri" panose="020F0502020204030204" charset="0"/>
                <a:cs typeface="Calibri" panose="020F0502020204030204" charset="0"/>
              </a:rPr>
              <a:t>Azure Key Vaults</a:t>
            </a:r>
            <a:endParaRPr lang="en-US" altLang="en-US">
              <a:solidFill>
                <a:schemeClr val="accent1">
                  <a:lumMod val="60000"/>
                  <a:lumOff val="40000"/>
                </a:schemeClr>
              </a:solidFill>
              <a:latin typeface="Calibri" panose="020F0502020204030204" charset="0"/>
              <a:cs typeface="Calibri" panose="020F0502020204030204" charset="0"/>
            </a:endParaRPr>
          </a:p>
        </p:txBody>
      </p:sp>
      <p:sp>
        <p:nvSpPr>
          <p:cNvPr id="3" name="Content Placeholder 2"/>
          <p:cNvSpPr>
            <a:spLocks noGrp="1"/>
          </p:cNvSpPr>
          <p:nvPr>
            <p:ph idx="1"/>
          </p:nvPr>
        </p:nvSpPr>
        <p:spPr/>
        <p:txBody>
          <a:bodyPr/>
          <a:p>
            <a:r>
              <a:rPr lang="en-US" altLang="en-US" sz="2400">
                <a:solidFill>
                  <a:schemeClr val="accent1">
                    <a:lumMod val="75000"/>
                  </a:schemeClr>
                </a:solidFill>
                <a:latin typeface="Calibri" panose="020F0502020204030204" charset="0"/>
                <a:cs typeface="Calibri" panose="020F0502020204030204" charset="0"/>
              </a:rPr>
              <a:t>Azure Key Vault is a cloud service for storing and safely accessing secrets.</a:t>
            </a:r>
            <a:endParaRPr lang="en-US" altLang="en-US" sz="2400">
              <a:solidFill>
                <a:schemeClr val="accent1">
                  <a:lumMod val="75000"/>
                </a:schemeClr>
              </a:solidFill>
              <a:latin typeface="Calibri" panose="020F0502020204030204" charset="0"/>
              <a:cs typeface="Calibri" panose="020F0502020204030204" charset="0"/>
            </a:endParaRPr>
          </a:p>
          <a:p>
            <a:r>
              <a:rPr lang="en-US" altLang="en-US" sz="2400">
                <a:solidFill>
                  <a:schemeClr val="accent1">
                    <a:lumMod val="75000"/>
                  </a:schemeClr>
                </a:solidFill>
                <a:latin typeface="Calibri" panose="020F0502020204030204" charset="0"/>
                <a:cs typeface="Calibri" panose="020F0502020204030204" charset="0"/>
              </a:rPr>
              <a:t>It is used for key management, secret management, certificate management, and storing secrets supported by hardware models.</a:t>
            </a:r>
            <a:endParaRPr lang="en-US" altLang="en-US" sz="2400">
              <a:solidFill>
                <a:schemeClr val="accent1">
                  <a:lumMod val="75000"/>
                </a:schemeClr>
              </a:solidFill>
              <a:latin typeface="Calibri" panose="020F0502020204030204" charset="0"/>
              <a:cs typeface="Calibri" panose="020F0502020204030204" charset="0"/>
            </a:endParaRPr>
          </a:p>
          <a:p>
            <a:r>
              <a:rPr lang="en-US" altLang="en-US" sz="2400">
                <a:solidFill>
                  <a:schemeClr val="accent1">
                    <a:lumMod val="75000"/>
                  </a:schemeClr>
                </a:solidFill>
                <a:latin typeface="Calibri" panose="020F0502020204030204" charset="0"/>
                <a:cs typeface="Calibri" panose="020F0502020204030204" charset="0"/>
              </a:rPr>
              <a:t>Azure Key Vault can centralize application secrets, monitor access, and use, and simplifies resource management.</a:t>
            </a:r>
            <a:endParaRPr lang="en-US" altLang="en-US" sz="2400">
              <a:solidFill>
                <a:schemeClr val="accent1">
                  <a:lumMod val="75000"/>
                </a:schemeClr>
              </a:solidFill>
              <a:latin typeface="Calibri" panose="020F0502020204030204" charset="0"/>
              <a:cs typeface="Calibri" panose="020F0502020204030204" charset="0"/>
            </a:endParaRPr>
          </a:p>
          <a:p>
            <a:endParaRPr lang="en-US" altLang="en-US" sz="2400">
              <a:solidFill>
                <a:schemeClr val="accent1">
                  <a:lumMod val="75000"/>
                </a:schemeClr>
              </a:solidFill>
              <a:latin typeface="Calibri" panose="020F0502020204030204" charset="0"/>
              <a:cs typeface="Calibri" panose="020F0502020204030204" charset="0"/>
            </a:endParaRPr>
          </a:p>
          <a:p>
            <a:endParaRPr lang="en-US" altLang="en-US" sz="2400">
              <a:solidFill>
                <a:schemeClr val="accent1">
                  <a:lumMod val="75000"/>
                </a:schemeClr>
              </a:solidFill>
              <a:latin typeface="Calibri" panose="020F0502020204030204" charset="0"/>
              <a:cs typeface="Calibri" panose="020F0502020204030204" charset="0"/>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rPr>
              <a:t>Azure Service Bus</a:t>
            </a:r>
            <a:endParaRPr lang="en-US">
              <a:solidFill>
                <a:schemeClr val="accent1">
                  <a:lumMod val="75000"/>
                </a:schemeClr>
              </a:solidFill>
            </a:endParaRPr>
          </a:p>
        </p:txBody>
      </p:sp>
      <p:sp>
        <p:nvSpPr>
          <p:cNvPr id="3" name="Content Placeholder 2"/>
          <p:cNvSpPr>
            <a:spLocks noGrp="1"/>
          </p:cNvSpPr>
          <p:nvPr>
            <p:ph idx="1"/>
          </p:nvPr>
        </p:nvSpPr>
        <p:spPr/>
        <p:txBody>
          <a:bodyPr/>
          <a:p>
            <a:r>
              <a:rPr lang="en-US" altLang="en-US" sz="1800">
                <a:solidFill>
                  <a:schemeClr val="accent1">
                    <a:lumMod val="75000"/>
                  </a:schemeClr>
                </a:solidFill>
              </a:rPr>
              <a:t>Azure Service Bus is a fully managed messaging service provided by Microsoft Azure that enables reliable and scalable communication between different applications, services, or components, whether they are running in the cloud or on-premises. </a:t>
            </a:r>
            <a:endParaRPr lang="en-US" altLang="en-US" sz="1800">
              <a:solidFill>
                <a:schemeClr val="accent1">
                  <a:lumMod val="75000"/>
                </a:schemeClr>
              </a:solidFill>
            </a:endParaRPr>
          </a:p>
          <a:p>
            <a:r>
              <a:rPr lang="en-US" altLang="en-US" sz="1800">
                <a:solidFill>
                  <a:schemeClr val="accent1">
                    <a:lumMod val="75000"/>
                  </a:schemeClr>
                </a:solidFill>
              </a:rPr>
              <a:t>It facilitates asynchronous message delivery, allowing decoupled systems to communicate effectively. Service Bus supports multiple messaging patterns, including queues, which ensure point-to-point communication (with one message processed by one receiver), and topics and subscriptions, which enable publish-subscribe messaging (allowing messages to be broadcast to multiple receivers). </a:t>
            </a:r>
            <a:endParaRPr lang="en-US" altLang="en-US" sz="1800">
              <a:solidFill>
                <a:schemeClr val="accent1">
                  <a:lumMod val="75000"/>
                </a:schemeClr>
              </a:solidFill>
            </a:endParaRPr>
          </a:p>
          <a:p>
            <a:r>
              <a:rPr lang="en-US" altLang="en-US" sz="1800">
                <a:solidFill>
                  <a:schemeClr val="accent1">
                    <a:lumMod val="75000"/>
                  </a:schemeClr>
                </a:solidFill>
              </a:rPr>
              <a:t>This service is highly useful for building distributed systems, handling complex workflows, and ensuring high availability and fault tolerance by providing message storage until processing is complete. </a:t>
            </a:r>
            <a:endParaRPr lang="en-US" altLang="en-US" sz="1800">
              <a:solidFill>
                <a:schemeClr val="accent1">
                  <a:lumMod val="75000"/>
                </a:schemeClr>
              </a:solidFill>
            </a:endParaRPr>
          </a:p>
          <a:p>
            <a:r>
              <a:rPr lang="en-US" altLang="en-US" sz="1800">
                <a:solidFill>
                  <a:schemeClr val="accent1">
                    <a:lumMod val="75000"/>
                  </a:schemeClr>
                </a:solidFill>
              </a:rPr>
              <a:t>Additionally, it offers features such as message ordering, duplication detection, and dead-lettering, making it an essential component for enterprise-grade messaging solutions.</a:t>
            </a:r>
            <a:endParaRPr lang="en-US" altLang="en-US" sz="18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sym typeface="+mn-ea"/>
              </a:rPr>
              <a:t>Azure Service Bus</a:t>
            </a:r>
            <a:endParaRPr lang="en-US"/>
          </a:p>
        </p:txBody>
      </p:sp>
      <p:sp>
        <p:nvSpPr>
          <p:cNvPr id="3" name="Content Placeholder 2"/>
          <p:cNvSpPr>
            <a:spLocks noGrp="1"/>
          </p:cNvSpPr>
          <p:nvPr>
            <p:ph idx="1"/>
          </p:nvPr>
        </p:nvSpPr>
        <p:spPr/>
        <p:txBody>
          <a:bodyPr/>
          <a:p>
            <a:pPr marL="0" indent="0">
              <a:buNone/>
            </a:pPr>
            <a:r>
              <a:rPr lang="en-US" altLang="en-US" sz="2800">
                <a:solidFill>
                  <a:schemeClr val="accent1">
                    <a:lumMod val="75000"/>
                  </a:schemeClr>
                </a:solidFill>
                <a:latin typeface="Calibri" panose="020F0502020204030204" charset="0"/>
                <a:cs typeface="Calibri" panose="020F0502020204030204" charset="0"/>
              </a:rPr>
              <a:t>Architecture Diagram</a:t>
            </a:r>
            <a:br>
              <a:rPr lang="en-US" altLang="en-US" sz="2800">
                <a:solidFill>
                  <a:schemeClr val="accent1">
                    <a:lumMod val="75000"/>
                  </a:schemeClr>
                </a:solidFill>
                <a:latin typeface="Calibri" panose="020F0502020204030204" charset="0"/>
                <a:cs typeface="Calibri" panose="020F0502020204030204" charset="0"/>
              </a:rPr>
            </a:br>
            <a:br>
              <a:rPr lang="en-US" altLang="en-US" sz="2800">
                <a:solidFill>
                  <a:schemeClr val="accent1">
                    <a:lumMod val="75000"/>
                  </a:schemeClr>
                </a:solidFill>
                <a:latin typeface="Calibri" panose="020F0502020204030204" charset="0"/>
                <a:cs typeface="Calibri" panose="020F0502020204030204" charset="0"/>
              </a:rPr>
            </a:br>
            <a:endParaRPr lang="en-US" altLang="en-US" sz="2800">
              <a:solidFill>
                <a:schemeClr val="accent1">
                  <a:lumMod val="75000"/>
                </a:schemeClr>
              </a:solidFill>
              <a:latin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457200" y="1863090"/>
            <a:ext cx="8029575" cy="4606925"/>
          </a:xfrm>
          <a:prstGeom prst="rect">
            <a:avLst/>
          </a:prstGeom>
        </p:spPr>
      </p:pic>
      <p:pic>
        <p:nvPicPr>
          <p:cNvPr id="5" name="Picture 4"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sym typeface="+mn-ea"/>
              </a:rPr>
              <a:t>Azure Service Bus</a:t>
            </a:r>
            <a:endParaRPr lang="en-US"/>
          </a:p>
        </p:txBody>
      </p:sp>
      <p:sp>
        <p:nvSpPr>
          <p:cNvPr id="3" name="Content Placeholder 2"/>
          <p:cNvSpPr>
            <a:spLocks noGrp="1"/>
          </p:cNvSpPr>
          <p:nvPr>
            <p:ph idx="1"/>
          </p:nvPr>
        </p:nvSpPr>
        <p:spPr/>
        <p:txBody>
          <a:bodyPr/>
          <a:p>
            <a:r>
              <a:rPr lang="en-US" altLang="en-US" sz="2000">
                <a:solidFill>
                  <a:schemeClr val="accent1">
                    <a:lumMod val="75000"/>
                  </a:schemeClr>
                </a:solidFill>
              </a:rPr>
              <a:t>Task Details</a:t>
            </a:r>
            <a:endParaRPr lang="en-US" altLang="en-US" sz="2000">
              <a:solidFill>
                <a:schemeClr val="accent1">
                  <a:lumMod val="75000"/>
                </a:schemeClr>
              </a:solidFill>
            </a:endParaRPr>
          </a:p>
          <a:p>
            <a:r>
              <a:rPr lang="en-US" altLang="en-US" sz="2000">
                <a:solidFill>
                  <a:schemeClr val="accent1">
                    <a:lumMod val="75000"/>
                  </a:schemeClr>
                </a:solidFill>
              </a:rPr>
              <a:t>Sign in to Azure Portal</a:t>
            </a:r>
            <a:endParaRPr lang="en-US" altLang="en-US" sz="2000">
              <a:solidFill>
                <a:schemeClr val="accent1">
                  <a:lumMod val="75000"/>
                </a:schemeClr>
              </a:solidFill>
            </a:endParaRPr>
          </a:p>
          <a:p>
            <a:r>
              <a:rPr lang="en-US" altLang="en-US" sz="2000">
                <a:solidFill>
                  <a:schemeClr val="accent1">
                    <a:lumMod val="75000"/>
                  </a:schemeClr>
                </a:solidFill>
              </a:rPr>
              <a:t>Create a Service Bus namespace</a:t>
            </a:r>
            <a:endParaRPr lang="en-US" altLang="en-US" sz="2000">
              <a:solidFill>
                <a:schemeClr val="accent1">
                  <a:lumMod val="75000"/>
                </a:schemeClr>
              </a:solidFill>
            </a:endParaRPr>
          </a:p>
          <a:p>
            <a:r>
              <a:rPr lang="en-US" altLang="en-US" sz="2000">
                <a:solidFill>
                  <a:schemeClr val="accent1">
                    <a:lumMod val="75000"/>
                  </a:schemeClr>
                </a:solidFill>
              </a:rPr>
              <a:t>Get connection string to the namespace</a:t>
            </a:r>
            <a:endParaRPr lang="en-US" altLang="en-US" sz="2000">
              <a:solidFill>
                <a:schemeClr val="accent1">
                  <a:lumMod val="75000"/>
                </a:schemeClr>
              </a:solidFill>
            </a:endParaRPr>
          </a:p>
          <a:p>
            <a:r>
              <a:rPr lang="en-US" altLang="en-US" sz="2000">
                <a:solidFill>
                  <a:schemeClr val="accent1">
                    <a:lumMod val="75000"/>
                  </a:schemeClr>
                </a:solidFill>
              </a:rPr>
              <a:t>Create a topic and subscription using the Azure portal</a:t>
            </a:r>
            <a:endParaRPr lang="en-US" altLang="en-US" sz="2000">
              <a:solidFill>
                <a:schemeClr val="accent1">
                  <a:lumMod val="75000"/>
                </a:schemeClr>
              </a:solidFill>
            </a:endParaRPr>
          </a:p>
          <a:p>
            <a:r>
              <a:rPr lang="en-US" altLang="en-US" sz="2000">
                <a:solidFill>
                  <a:schemeClr val="accent1">
                    <a:lumMod val="75000"/>
                  </a:schemeClr>
                </a:solidFill>
              </a:rPr>
              <a:t>Send messages to the Service Bus topic</a:t>
            </a:r>
            <a:endParaRPr lang="en-US" altLang="en-US" sz="2000">
              <a:solidFill>
                <a:schemeClr val="accent1">
                  <a:lumMod val="75000"/>
                </a:schemeClr>
              </a:solidFill>
            </a:endParaRPr>
          </a:p>
          <a:p>
            <a:r>
              <a:rPr lang="en-US" altLang="en-US" sz="2000">
                <a:solidFill>
                  <a:schemeClr val="accent1">
                    <a:lumMod val="75000"/>
                  </a:schemeClr>
                </a:solidFill>
              </a:rPr>
              <a:t>Validation test</a:t>
            </a:r>
            <a:endParaRPr lang="en-US" altLang="en-US" sz="2000">
              <a:solidFill>
                <a:schemeClr val="accent1">
                  <a:lumMod val="75000"/>
                </a:schemeClr>
              </a:solidFill>
            </a:endParaRPr>
          </a:p>
          <a:p>
            <a:r>
              <a:rPr lang="en-US" altLang="en-US" sz="2000">
                <a:solidFill>
                  <a:schemeClr val="accent1">
                    <a:lumMod val="75000"/>
                  </a:schemeClr>
                </a:solidFill>
              </a:rPr>
              <a:t>Delete the Resources </a:t>
            </a:r>
            <a:endParaRPr lang="en-US" altLang="en-US" sz="20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rPr>
              <a:t>Logic Apps</a:t>
            </a:r>
            <a:endParaRPr lang="en-US">
              <a:solidFill>
                <a:schemeClr val="accent1">
                  <a:lumMod val="75000"/>
                </a:schemeClr>
              </a:solidFill>
            </a:endParaRPr>
          </a:p>
        </p:txBody>
      </p:sp>
      <p:sp>
        <p:nvSpPr>
          <p:cNvPr id="3" name="Content Placeholder 2"/>
          <p:cNvSpPr>
            <a:spLocks noGrp="1"/>
          </p:cNvSpPr>
          <p:nvPr>
            <p:ph idx="1"/>
          </p:nvPr>
        </p:nvSpPr>
        <p:spPr/>
        <p:txBody>
          <a:bodyPr/>
          <a:p>
            <a:pPr marL="0" indent="0">
              <a:buNone/>
            </a:pPr>
            <a:r>
              <a:rPr lang="en-US" altLang="en-US" sz="2400">
                <a:solidFill>
                  <a:schemeClr val="accent1">
                    <a:lumMod val="75000"/>
                  </a:schemeClr>
                </a:solidFill>
              </a:rPr>
              <a:t>What is Azure Logic Apps?</a:t>
            </a:r>
            <a:endParaRPr lang="en-US" altLang="en-US" sz="2400">
              <a:solidFill>
                <a:schemeClr val="accent1">
                  <a:lumMod val="75000"/>
                </a:schemeClr>
              </a:solidFill>
            </a:endParaRPr>
          </a:p>
          <a:p>
            <a:pPr marL="0" indent="0">
              <a:buNone/>
            </a:pPr>
            <a:r>
              <a:rPr lang="en-US" altLang="en-US" sz="1800">
                <a:solidFill>
                  <a:schemeClr val="accent1">
                    <a:lumMod val="75000"/>
                  </a:schemeClr>
                </a:solidFill>
              </a:rPr>
              <a:t>Azure Logic Apps is a cloud service. Using Logic Apps defines the workflow at ease consuming a range of APIs exposed as Connectors. These Logic App connectors will perform the sequence of actions defined in the workflow whenever the trigger gets fired.</a:t>
            </a:r>
            <a:br>
              <a:rPr lang="en-US" altLang="en-US" sz="2400">
                <a:solidFill>
                  <a:schemeClr val="accent1">
                    <a:lumMod val="75000"/>
                  </a:schemeClr>
                </a:solidFill>
              </a:rPr>
            </a:br>
            <a:br>
              <a:rPr lang="en-US" altLang="en-US" sz="2400">
                <a:solidFill>
                  <a:schemeClr val="accent1">
                    <a:lumMod val="75000"/>
                  </a:schemeClr>
                </a:solidFill>
              </a:rPr>
            </a:br>
            <a:r>
              <a:rPr lang="en-US" altLang="en-US" sz="2400">
                <a:solidFill>
                  <a:schemeClr val="accent1">
                    <a:lumMod val="75000"/>
                  </a:schemeClr>
                </a:solidFill>
              </a:rPr>
              <a:t>Few Scenarios:</a:t>
            </a:r>
            <a:br>
              <a:rPr lang="en-US" altLang="en-US" sz="2400">
                <a:solidFill>
                  <a:schemeClr val="accent1">
                    <a:lumMod val="75000"/>
                  </a:schemeClr>
                </a:solidFill>
              </a:rPr>
            </a:br>
            <a:r>
              <a:rPr lang="en-US" altLang="en-US" sz="1800">
                <a:solidFill>
                  <a:schemeClr val="accent1">
                    <a:lumMod val="75000"/>
                  </a:schemeClr>
                </a:solidFill>
              </a:rPr>
              <a:t>Schedule and send email notifications using Office 365 when a specific event happens, for example, a new file is uploaded.</a:t>
            </a:r>
            <a:endParaRPr lang="en-US" altLang="en-US" sz="1800">
              <a:solidFill>
                <a:schemeClr val="accent1">
                  <a:lumMod val="75000"/>
                </a:schemeClr>
              </a:solidFill>
            </a:endParaRPr>
          </a:p>
          <a:p>
            <a:pPr marL="0" indent="0">
              <a:buNone/>
            </a:pPr>
            <a:r>
              <a:rPr lang="en-US" altLang="en-US" sz="1800">
                <a:solidFill>
                  <a:schemeClr val="accent1">
                    <a:lumMod val="75000"/>
                  </a:schemeClr>
                </a:solidFill>
              </a:rPr>
              <a:t>Route and process customer orders across on-premises systems and cloud services.</a:t>
            </a:r>
            <a:endParaRPr lang="en-US" altLang="en-US" sz="1800">
              <a:solidFill>
                <a:schemeClr val="accent1">
                  <a:lumMod val="75000"/>
                </a:schemeClr>
              </a:solidFill>
            </a:endParaRPr>
          </a:p>
          <a:p>
            <a:pPr marL="0" indent="0">
              <a:buNone/>
            </a:pPr>
            <a:r>
              <a:rPr lang="en-US" altLang="en-US" sz="1800">
                <a:solidFill>
                  <a:schemeClr val="accent1">
                    <a:lumMod val="75000"/>
                  </a:schemeClr>
                </a:solidFill>
              </a:rPr>
              <a:t>Move uploaded files from an SFTP or FTP server to Azure Blob Storage.</a:t>
            </a:r>
            <a:endParaRPr lang="en-US" altLang="en-US" sz="1800">
              <a:solidFill>
                <a:schemeClr val="accent1">
                  <a:lumMod val="75000"/>
                </a:schemeClr>
              </a:solidFill>
            </a:endParaRPr>
          </a:p>
          <a:p>
            <a:pPr marL="0" indent="0">
              <a:buNone/>
            </a:pPr>
            <a:r>
              <a:rPr lang="en-US" altLang="en-US" sz="1800">
                <a:solidFill>
                  <a:schemeClr val="accent1">
                    <a:lumMod val="75000"/>
                  </a:schemeClr>
                </a:solidFill>
              </a:rPr>
              <a:t>Monitor social media activity, analyze the sentiment, and create alerts or tasks for items that need review.</a:t>
            </a:r>
            <a:endParaRPr lang="en-US" altLang="en-US" sz="18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1">
                    <a:lumMod val="75000"/>
                  </a:schemeClr>
                </a:solidFill>
              </a:rPr>
              <a:t>Logic App</a:t>
            </a:r>
            <a:endParaRPr lang="en-US">
              <a:solidFill>
                <a:schemeClr val="accent1">
                  <a:lumMod val="75000"/>
                </a:schemeClr>
              </a:solidFill>
            </a:endParaRPr>
          </a:p>
        </p:txBody>
      </p:sp>
      <p:pic>
        <p:nvPicPr>
          <p:cNvPr id="4" name="Content Placeholder 3"/>
          <p:cNvPicPr>
            <a:picLocks noChangeAspect="1"/>
          </p:cNvPicPr>
          <p:nvPr>
            <p:ph idx="1"/>
          </p:nvPr>
        </p:nvPicPr>
        <p:blipFill>
          <a:blip r:embed="rId1"/>
          <a:stretch>
            <a:fillRect/>
          </a:stretch>
        </p:blipFill>
        <p:spPr>
          <a:xfrm>
            <a:off x="250825" y="1398270"/>
            <a:ext cx="8904605" cy="2503805"/>
          </a:xfrm>
          <a:prstGeom prst="rect">
            <a:avLst/>
          </a:prstGeom>
        </p:spPr>
      </p:pic>
      <p:pic>
        <p:nvPicPr>
          <p:cNvPr id="5" name="Picture 4"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40335"/>
            <a:ext cx="8229600" cy="4980305"/>
          </a:xfrm>
        </p:spPr>
        <p:txBody>
          <a:bodyPr/>
          <a:p>
            <a:pPr marL="0" indent="0">
              <a:buNone/>
            </a:pPr>
            <a:r>
              <a:rPr lang="en-US" altLang="en-US" sz="2000" b="1">
                <a:solidFill>
                  <a:schemeClr val="tx2"/>
                </a:solidFill>
                <a:latin typeface="Calibri" panose="020F0502020204030204" charset="0"/>
                <a:cs typeface="Calibri" panose="020F0502020204030204" charset="0"/>
              </a:rPr>
              <a:t>Cloud model comparison</a:t>
            </a:r>
            <a:br>
              <a:rPr lang="en-US" altLang="en-US" sz="2000">
                <a:solidFill>
                  <a:schemeClr val="accent1">
                    <a:lumMod val="60000"/>
                    <a:lumOff val="40000"/>
                  </a:schemeClr>
                </a:solidFill>
                <a:latin typeface="Calibri" panose="020F0502020204030204" charset="0"/>
                <a:cs typeface="Calibri" panose="020F0502020204030204" charset="0"/>
              </a:rPr>
            </a:br>
            <a:endParaRPr lang="en-US" altLang="en-US" sz="2000">
              <a:solidFill>
                <a:schemeClr val="accent1">
                  <a:lumMod val="60000"/>
                  <a:lumOff val="40000"/>
                </a:schemeClr>
              </a:solidFill>
              <a:latin typeface="Calibri" panose="020F0502020204030204" charset="0"/>
              <a:cs typeface="Calibri" panose="020F0502020204030204" charset="0"/>
            </a:endParaRPr>
          </a:p>
          <a:p>
            <a:pPr marL="0" indent="0">
              <a:buNone/>
            </a:pPr>
            <a:r>
              <a:rPr lang="en-US" altLang="en-US" sz="2000" b="1">
                <a:solidFill>
                  <a:schemeClr val="tx2"/>
                </a:solidFill>
                <a:latin typeface="Calibri" panose="020F0502020204030204" charset="0"/>
                <a:cs typeface="Calibri" panose="020F0502020204030204" charset="0"/>
              </a:rPr>
              <a:t>Public Cloud</a:t>
            </a:r>
            <a:endParaRPr lang="en-US" altLang="en-US" sz="2000" b="1">
              <a:solidFill>
                <a:schemeClr val="tx2"/>
              </a:solidFill>
              <a:latin typeface="Calibri" panose="020F0502020204030204" charset="0"/>
              <a:cs typeface="Calibri" panose="020F0502020204030204" charset="0"/>
            </a:endParaRPr>
          </a:p>
          <a:p>
            <a:pPr>
              <a:buFont typeface="Arial" panose="020B0604020202020204" pitchFamily="34" charset="0"/>
              <a:buChar char="•"/>
            </a:pPr>
            <a:r>
              <a:rPr lang="en-US" altLang="en-US" sz="2000">
                <a:solidFill>
                  <a:schemeClr val="accent1">
                    <a:lumMod val="75000"/>
                  </a:schemeClr>
                </a:solidFill>
                <a:latin typeface="Calibri" panose="020F0502020204030204" charset="0"/>
                <a:cs typeface="Calibri" panose="020F0502020204030204" charset="0"/>
              </a:rPr>
              <a:t>No capital expenditures to scale up.</a:t>
            </a:r>
            <a:endParaRPr lang="en-US" altLang="en-US" sz="2000">
              <a:solidFill>
                <a:schemeClr val="accent1">
                  <a:lumMod val="75000"/>
                </a:schemeClr>
              </a:solidFill>
              <a:latin typeface="Calibri" panose="020F0502020204030204" charset="0"/>
              <a:cs typeface="Calibri" panose="020F0502020204030204" charset="0"/>
            </a:endParaRPr>
          </a:p>
          <a:p>
            <a:pPr>
              <a:buFont typeface="Arial" panose="020B0604020202020204" pitchFamily="34" charset="0"/>
              <a:buChar char="•"/>
            </a:pPr>
            <a:r>
              <a:rPr lang="en-US" altLang="en-US" sz="2000">
                <a:solidFill>
                  <a:schemeClr val="accent1">
                    <a:lumMod val="75000"/>
                  </a:schemeClr>
                </a:solidFill>
                <a:latin typeface="Calibri" panose="020F0502020204030204" charset="0"/>
                <a:cs typeface="Calibri" panose="020F0502020204030204" charset="0"/>
              </a:rPr>
              <a:t>Applications can be quickly provisioned and deprovisioned .</a:t>
            </a:r>
            <a:endParaRPr lang="en-US" altLang="en-US" sz="2000">
              <a:solidFill>
                <a:schemeClr val="accent1">
                  <a:lumMod val="75000"/>
                </a:schemeClr>
              </a:solidFill>
              <a:latin typeface="Calibri" panose="020F0502020204030204" charset="0"/>
              <a:cs typeface="Calibri" panose="020F0502020204030204" charset="0"/>
            </a:endParaRPr>
          </a:p>
          <a:p>
            <a:pPr>
              <a:buFont typeface="Arial" panose="020B0604020202020204" pitchFamily="34" charset="0"/>
              <a:buChar char="•"/>
            </a:pPr>
            <a:r>
              <a:rPr lang="en-US" altLang="en-US" sz="2000">
                <a:solidFill>
                  <a:schemeClr val="accent1">
                    <a:lumMod val="75000"/>
                  </a:schemeClr>
                </a:solidFill>
                <a:latin typeface="Calibri" panose="020F0502020204030204" charset="0"/>
                <a:cs typeface="Calibri" panose="020F0502020204030204" charset="0"/>
              </a:rPr>
              <a:t>Organizations pay only for what they use.</a:t>
            </a:r>
            <a:br>
              <a:rPr lang="en-US" altLang="en-US" sz="2000">
                <a:solidFill>
                  <a:schemeClr val="accent1">
                    <a:lumMod val="60000"/>
                    <a:lumOff val="40000"/>
                  </a:schemeClr>
                </a:solidFill>
                <a:latin typeface="Calibri" panose="020F0502020204030204" charset="0"/>
                <a:cs typeface="Calibri" panose="020F0502020204030204" charset="0"/>
              </a:rPr>
            </a:br>
            <a:endParaRPr lang="en-US" altLang="en-US" sz="2000">
              <a:solidFill>
                <a:schemeClr val="accent1">
                  <a:lumMod val="60000"/>
                  <a:lumOff val="40000"/>
                </a:schemeClr>
              </a:solidFill>
              <a:latin typeface="Calibri" panose="020F0502020204030204" charset="0"/>
              <a:cs typeface="Calibri" panose="020F0502020204030204" charset="0"/>
            </a:endParaRPr>
          </a:p>
          <a:p>
            <a:pPr marL="0" indent="0">
              <a:buNone/>
            </a:pPr>
            <a:r>
              <a:rPr lang="en-US" altLang="en-US" sz="2000" b="1">
                <a:solidFill>
                  <a:schemeClr val="tx2"/>
                </a:solidFill>
                <a:latin typeface="Calibri" panose="020F0502020204030204" charset="0"/>
                <a:cs typeface="Calibri" panose="020F0502020204030204" charset="0"/>
              </a:rPr>
              <a:t>Hybrid Cloud</a:t>
            </a:r>
            <a:endParaRPr lang="en-US" altLang="en-US" sz="2000" b="1">
              <a:solidFill>
                <a:schemeClr val="tx2"/>
              </a:solidFill>
              <a:latin typeface="Calibri" panose="020F0502020204030204" charset="0"/>
              <a:cs typeface="Calibri" panose="020F0502020204030204" charset="0"/>
            </a:endParaRPr>
          </a:p>
          <a:p>
            <a:pPr>
              <a:buFont typeface="Arial" panose="020B0604020202020204" pitchFamily="34" charset="0"/>
              <a:buChar char="•"/>
            </a:pPr>
            <a:r>
              <a:rPr lang="en-US" altLang="en-US" sz="2000">
                <a:solidFill>
                  <a:schemeClr val="accent1">
                    <a:lumMod val="75000"/>
                  </a:schemeClr>
                </a:solidFill>
                <a:latin typeface="Calibri" panose="020F0502020204030204" charset="0"/>
                <a:cs typeface="Calibri" panose="020F0502020204030204" charset="0"/>
              </a:rPr>
              <a:t>Hardwaremust be purchased for start-up and maintenance.</a:t>
            </a:r>
            <a:endParaRPr lang="en-US" altLang="en-US" sz="2000">
              <a:solidFill>
                <a:schemeClr val="accent1">
                  <a:lumMod val="75000"/>
                </a:schemeClr>
              </a:solidFill>
              <a:latin typeface="Calibri" panose="020F0502020204030204" charset="0"/>
              <a:cs typeface="Calibri" panose="020F0502020204030204" charset="0"/>
            </a:endParaRPr>
          </a:p>
          <a:p>
            <a:pPr>
              <a:buFont typeface="Arial" panose="020B0604020202020204" pitchFamily="34" charset="0"/>
              <a:buChar char="•"/>
            </a:pPr>
            <a:r>
              <a:rPr lang="en-US" altLang="en-US" sz="2000">
                <a:solidFill>
                  <a:schemeClr val="accent1">
                    <a:lumMod val="75000"/>
                  </a:schemeClr>
                </a:solidFill>
                <a:latin typeface="Calibri" panose="020F0502020204030204" charset="0"/>
                <a:cs typeface="Calibri" panose="020F0502020204030204" charset="0"/>
              </a:rPr>
              <a:t>Organizations have complete control over resources and security.</a:t>
            </a:r>
            <a:endParaRPr lang="en-US" altLang="en-US" sz="2000">
              <a:solidFill>
                <a:schemeClr val="accent1">
                  <a:lumMod val="75000"/>
                </a:schemeClr>
              </a:solidFill>
              <a:latin typeface="Calibri" panose="020F0502020204030204" charset="0"/>
              <a:cs typeface="Calibri" panose="020F0502020204030204" charset="0"/>
            </a:endParaRPr>
          </a:p>
          <a:p>
            <a:pPr>
              <a:buFont typeface="Arial" panose="020B0604020202020204" pitchFamily="34" charset="0"/>
              <a:buChar char="•"/>
            </a:pPr>
            <a:r>
              <a:rPr lang="en-US" altLang="en-US" sz="2000">
                <a:solidFill>
                  <a:schemeClr val="accent1">
                    <a:lumMod val="75000"/>
                  </a:schemeClr>
                </a:solidFill>
                <a:latin typeface="Calibri" panose="020F0502020204030204" charset="0"/>
                <a:cs typeface="Calibri" panose="020F0502020204030204" charset="0"/>
              </a:rPr>
              <a:t>Organizations are responsible for hardware maintenance and updates.</a:t>
            </a:r>
            <a:br>
              <a:rPr lang="en-US" altLang="en-US" sz="2000">
                <a:solidFill>
                  <a:schemeClr val="accent1">
                    <a:lumMod val="60000"/>
                    <a:lumOff val="40000"/>
                  </a:schemeClr>
                </a:solidFill>
                <a:latin typeface="Calibri" panose="020F0502020204030204" charset="0"/>
                <a:cs typeface="Calibri" panose="020F0502020204030204" charset="0"/>
              </a:rPr>
            </a:br>
            <a:br>
              <a:rPr lang="en-US" altLang="en-US" sz="2000">
                <a:solidFill>
                  <a:schemeClr val="accent1">
                    <a:lumMod val="60000"/>
                    <a:lumOff val="40000"/>
                  </a:schemeClr>
                </a:solidFill>
                <a:latin typeface="Calibri" panose="020F0502020204030204" charset="0"/>
                <a:cs typeface="Calibri" panose="020F0502020204030204" charset="0"/>
              </a:rPr>
            </a:br>
            <a:r>
              <a:rPr lang="en-US" altLang="en-US" sz="2000" b="1">
                <a:solidFill>
                  <a:schemeClr val="tx2"/>
                </a:solidFill>
                <a:latin typeface="Calibri" panose="020F0502020204030204" charset="0"/>
                <a:cs typeface="Calibri" panose="020F0502020204030204" charset="0"/>
              </a:rPr>
              <a:t>Private Cloud</a:t>
            </a:r>
            <a:endParaRPr lang="en-US" altLang="en-US" sz="2000">
              <a:solidFill>
                <a:schemeClr val="accent1">
                  <a:lumMod val="60000"/>
                  <a:lumOff val="40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Provides the most flexibility.</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Organizations determine where to run their applications.</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Organizations control security, compliance or legal requirements.</a:t>
            </a:r>
            <a:endParaRPr lang="en-US" altLang="en-US" sz="2000">
              <a:solidFill>
                <a:schemeClr val="accent1">
                  <a:lumMod val="75000"/>
                </a:schemeClr>
              </a:solidFill>
              <a:latin typeface="Calibri" panose="020F0502020204030204" charset="0"/>
              <a:cs typeface="Calibri" panose="020F0502020204030204" charset="0"/>
            </a:endParaRPr>
          </a:p>
          <a:p>
            <a:pPr marL="0" indent="0">
              <a:buNone/>
            </a:pPr>
            <a:endParaRPr lang="en-US" altLang="en-US" sz="1600">
              <a:latin typeface="Calibri" panose="020F0502020204030204" charset="0"/>
              <a:cs typeface="Calibri" panose="020F0502020204030204" charset="0"/>
            </a:endParaRPr>
          </a:p>
          <a:p>
            <a:pPr marL="0" indent="0">
              <a:buNone/>
            </a:pPr>
            <a:endParaRPr lang="en-US" altLang="en-US" sz="1600">
              <a:latin typeface="Calibri" panose="020F0502020204030204" charset="0"/>
              <a:cs typeface="Calibri" panose="020F0502020204030204" charset="0"/>
            </a:endParaRPr>
          </a:p>
        </p:txBody>
      </p:sp>
      <p:pic>
        <p:nvPicPr>
          <p:cNvPr id="8" name="Picture 7"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75000"/>
                  </a:schemeClr>
                </a:solidFill>
              </a:rPr>
              <a:t>Azure Advisor</a:t>
            </a:r>
            <a:endParaRPr lang="en-US" altLang="en-US">
              <a:solidFill>
                <a:schemeClr val="accent1">
                  <a:lumMod val="75000"/>
                </a:schemeClr>
              </a:solidFill>
            </a:endParaRPr>
          </a:p>
        </p:txBody>
      </p:sp>
      <p:sp>
        <p:nvSpPr>
          <p:cNvPr id="3" name="Content Placeholder 2"/>
          <p:cNvSpPr>
            <a:spLocks noGrp="1"/>
          </p:cNvSpPr>
          <p:nvPr>
            <p:ph idx="1"/>
          </p:nvPr>
        </p:nvSpPr>
        <p:spPr/>
        <p:txBody>
          <a:bodyPr/>
          <a:p>
            <a:r>
              <a:rPr lang="en-US" altLang="en-US">
                <a:solidFill>
                  <a:schemeClr val="accent1">
                    <a:lumMod val="75000"/>
                  </a:schemeClr>
                </a:solidFill>
              </a:rPr>
              <a:t>A service that provides personalized best practices and recommendations to help </a:t>
            </a:r>
            <a:endParaRPr lang="en-US" altLang="en-US">
              <a:solidFill>
                <a:schemeClr val="accent1">
                  <a:lumMod val="75000"/>
                </a:schemeClr>
              </a:solidFill>
            </a:endParaRPr>
          </a:p>
          <a:p>
            <a:r>
              <a:rPr lang="en-US" altLang="en-US">
                <a:solidFill>
                  <a:schemeClr val="accent1">
                    <a:lumMod val="75000"/>
                  </a:schemeClr>
                </a:solidFill>
              </a:rPr>
              <a:t>optimize your Azure resources for cost, security, performance, and reliability.</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75000"/>
                  </a:schemeClr>
                </a:solidFill>
              </a:rPr>
              <a:t>Azure App Service</a:t>
            </a:r>
            <a:endParaRPr lang="en-US" altLang="en-US">
              <a:solidFill>
                <a:schemeClr val="accent1">
                  <a:lumMod val="75000"/>
                </a:schemeClr>
              </a:solidFill>
            </a:endParaRPr>
          </a:p>
        </p:txBody>
      </p:sp>
      <p:sp>
        <p:nvSpPr>
          <p:cNvPr id="3" name="Content Placeholder 2"/>
          <p:cNvSpPr>
            <a:spLocks noGrp="1"/>
          </p:cNvSpPr>
          <p:nvPr>
            <p:ph idx="1"/>
          </p:nvPr>
        </p:nvSpPr>
        <p:spPr/>
        <p:txBody>
          <a:bodyPr/>
          <a:p>
            <a:r>
              <a:rPr lang="en-US" altLang="en-US">
                <a:solidFill>
                  <a:schemeClr val="accent1">
                    <a:lumMod val="75000"/>
                  </a:schemeClr>
                </a:solidFill>
              </a:rPr>
              <a:t>It allows you to develop and host web apps, mobile back ends, and RESTful </a:t>
            </a:r>
            <a:endParaRPr lang="en-US" altLang="en-US">
              <a:solidFill>
                <a:schemeClr val="accent1">
                  <a:lumMod val="75000"/>
                </a:schemeClr>
              </a:solidFill>
            </a:endParaRPr>
          </a:p>
          <a:p>
            <a:r>
              <a:rPr lang="en-US" altLang="en-US">
                <a:solidFill>
                  <a:schemeClr val="accent1">
                    <a:lumMod val="75000"/>
                  </a:schemeClr>
                </a:solidFill>
              </a:rPr>
              <a:t>APIs in your preferred programming language without the need to manage infrastructure.</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Azure Monitor</a:t>
            </a:r>
            <a:endParaRPr lang="en-US"/>
          </a:p>
        </p:txBody>
      </p:sp>
      <p:sp>
        <p:nvSpPr>
          <p:cNvPr id="3" name="Content Placeholder 2"/>
          <p:cNvSpPr>
            <a:spLocks noGrp="1"/>
          </p:cNvSpPr>
          <p:nvPr>
            <p:ph idx="1"/>
          </p:nvPr>
        </p:nvSpPr>
        <p:spPr/>
        <p:txBody>
          <a:bodyPr>
            <a:noAutofit/>
          </a:bodyPr>
          <a:p>
            <a:r>
              <a:rPr lang="en-US" altLang="en-US" sz="1800">
                <a:solidFill>
                  <a:schemeClr val="accent1">
                    <a:lumMod val="75000"/>
                  </a:schemeClr>
                </a:solidFill>
              </a:rPr>
              <a:t>Azure Monitor helps you maximize the availability and performance of your applications and services. It delivers a comprehensive solution for collecting, analyzing, and acting on telemetry from your cloud and on-premises environments. This information helps you understand how your applications are performing and proactively identify issues that affect them and the resources they depend on.</a:t>
            </a:r>
            <a:endParaRPr lang="en-US" altLang="en-US" sz="1800">
              <a:solidFill>
                <a:schemeClr val="accent1">
                  <a:lumMod val="75000"/>
                </a:schemeClr>
              </a:solidFill>
            </a:endParaRPr>
          </a:p>
          <a:p>
            <a:r>
              <a:rPr lang="en-US" altLang="en-US" sz="1800">
                <a:solidFill>
                  <a:schemeClr val="accent1">
                    <a:lumMod val="75000"/>
                  </a:schemeClr>
                </a:solidFill>
              </a:rPr>
              <a:t>Application Insights is a feature of Azure Monitor that provides extensible application performance management (APM) and monitoring for live web apps. It also supports a wide variety of platforms, including .NET, Node.js, Java, Python and works for apps hosted on-premises, hybrid, or on any public cloud.</a:t>
            </a:r>
            <a:endParaRPr lang="en-US" altLang="en-US" sz="1800">
              <a:solidFill>
                <a:schemeClr val="accent1">
                  <a:lumMod val="75000"/>
                </a:schemeClr>
              </a:solidFill>
            </a:endParaRPr>
          </a:p>
          <a:p>
            <a:endParaRPr lang="en-US" altLang="en-US" sz="18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Azure Monitor</a:t>
            </a:r>
            <a:endParaRPr lang="en-US"/>
          </a:p>
        </p:txBody>
      </p:sp>
      <p:sp>
        <p:nvSpPr>
          <p:cNvPr id="3" name="Content Placeholder 2"/>
          <p:cNvSpPr>
            <a:spLocks noGrp="1"/>
          </p:cNvSpPr>
          <p:nvPr>
            <p:ph idx="1"/>
          </p:nvPr>
        </p:nvSpPr>
        <p:spPr/>
        <p:txBody>
          <a:bodyPr>
            <a:normAutofit fontScale="70000"/>
          </a:bodyPr>
          <a:p>
            <a:r>
              <a:rPr lang="en-US" altLang="en-US">
                <a:solidFill>
                  <a:schemeClr val="accent1">
                    <a:lumMod val="75000"/>
                  </a:schemeClr>
                </a:solidFill>
                <a:sym typeface="+mn-ea"/>
              </a:rPr>
              <a:t>Application Insights provides other features including, but not limited to:</a:t>
            </a:r>
            <a:endParaRPr lang="en-US" altLang="en-US">
              <a:solidFill>
                <a:schemeClr val="accent1">
                  <a:lumMod val="75000"/>
                </a:schemeClr>
              </a:solidFill>
            </a:endParaRPr>
          </a:p>
          <a:p>
            <a:r>
              <a:rPr lang="en-US" altLang="en-US">
                <a:solidFill>
                  <a:schemeClr val="accent1">
                    <a:lumMod val="75000"/>
                  </a:schemeClr>
                </a:solidFill>
                <a:sym typeface="+mn-ea"/>
              </a:rPr>
              <a:t>– Live Metrics: observe activity from your deployed application in real time with no effect on the host environment</a:t>
            </a:r>
            <a:endParaRPr lang="en-US" altLang="en-US">
              <a:solidFill>
                <a:schemeClr val="accent1">
                  <a:lumMod val="75000"/>
                </a:schemeClr>
              </a:solidFill>
            </a:endParaRPr>
          </a:p>
          <a:p>
            <a:r>
              <a:rPr lang="en-US" altLang="en-US">
                <a:solidFill>
                  <a:schemeClr val="accent1">
                    <a:lumMod val="75000"/>
                  </a:schemeClr>
                </a:solidFill>
                <a:sym typeface="+mn-ea"/>
              </a:rPr>
              <a:t>– Availability: also known as Synthetic Transaction Monitoring, probe your application’s external endpoint(s) to test the overall availability and responsiveness over time</a:t>
            </a:r>
            <a:endParaRPr lang="en-US" altLang="en-US">
              <a:solidFill>
                <a:schemeClr val="accent1">
                  <a:lumMod val="75000"/>
                </a:schemeClr>
              </a:solidFill>
            </a:endParaRPr>
          </a:p>
          <a:p>
            <a:r>
              <a:rPr lang="en-US" altLang="en-US">
                <a:solidFill>
                  <a:schemeClr val="accent1">
                    <a:lumMod val="75000"/>
                  </a:schemeClr>
                </a:solidFill>
                <a:sym typeface="+mn-ea"/>
              </a:rPr>
              <a:t>– GitHub or Azure DevOps integration: create GitHub or Azure DevOps work items in context of Application Insights data</a:t>
            </a:r>
            <a:endParaRPr lang="en-US" altLang="en-US">
              <a:solidFill>
                <a:schemeClr val="accent1">
                  <a:lumMod val="75000"/>
                </a:schemeClr>
              </a:solidFill>
            </a:endParaRPr>
          </a:p>
          <a:p>
            <a:r>
              <a:rPr lang="en-US" altLang="en-US">
                <a:solidFill>
                  <a:schemeClr val="accent1">
                    <a:lumMod val="75000"/>
                  </a:schemeClr>
                </a:solidFill>
                <a:sym typeface="+mn-ea"/>
              </a:rPr>
              <a:t>– Usage: understand which features are popular with users and how users interact and use your application</a:t>
            </a:r>
            <a:endParaRPr lang="en-US" altLang="en-US">
              <a:solidFill>
                <a:schemeClr val="accent1">
                  <a:lumMod val="75000"/>
                </a:schemeClr>
              </a:solidFill>
            </a:endParaRPr>
          </a:p>
          <a:p>
            <a:r>
              <a:rPr lang="en-US" altLang="en-US">
                <a:solidFill>
                  <a:schemeClr val="accent1">
                    <a:lumMod val="75000"/>
                  </a:schemeClr>
                </a:solidFill>
                <a:sym typeface="+mn-ea"/>
              </a:rPr>
              <a:t>– Smart Detection – automatic failure and anomaly detection through proactive telemetry analysis</a:t>
            </a:r>
            <a:endParaRPr lang="en-US" altLang="en-US">
              <a:solidFill>
                <a:schemeClr val="accent1">
                  <a:lumMod val="75000"/>
                </a:schemeClr>
              </a:solidFill>
            </a:endParaRPr>
          </a:p>
          <a:p>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Azure Arc</a:t>
            </a:r>
            <a:endParaRPr lang="en-US"/>
          </a:p>
        </p:txBody>
      </p:sp>
      <p:sp>
        <p:nvSpPr>
          <p:cNvPr id="3" name="Content Placeholder 2"/>
          <p:cNvSpPr>
            <a:spLocks noGrp="1"/>
          </p:cNvSpPr>
          <p:nvPr>
            <p:ph idx="1"/>
          </p:nvPr>
        </p:nvSpPr>
        <p:spPr/>
        <p:txBody>
          <a:bodyPr>
            <a:normAutofit fontScale="90000" lnSpcReduction="10000"/>
          </a:bodyPr>
          <a:p>
            <a:r>
              <a:rPr lang="en-US" altLang="en-US">
                <a:solidFill>
                  <a:schemeClr val="accent1">
                    <a:lumMod val="75000"/>
                  </a:schemeClr>
                </a:solidFill>
              </a:rPr>
              <a:t>Companies struggle to control and govern increasingly complex environments that extend across data centers, multiple clouds, and edge. Each environment and cloud possesses its own set of management tools, and new DevOps and ITOps operational models can be hard to implement across resources.</a:t>
            </a:r>
            <a:endParaRPr lang="en-US" altLang="en-US">
              <a:solidFill>
                <a:schemeClr val="accent1">
                  <a:lumMod val="75000"/>
                </a:schemeClr>
              </a:solidFill>
            </a:endParaRPr>
          </a:p>
          <a:p>
            <a:endParaRPr lang="en-US" altLang="en-US">
              <a:solidFill>
                <a:schemeClr val="accent1">
                  <a:lumMod val="75000"/>
                </a:schemeClr>
              </a:solidFill>
            </a:endParaRPr>
          </a:p>
          <a:p>
            <a:r>
              <a:rPr lang="en-US" altLang="en-US">
                <a:solidFill>
                  <a:schemeClr val="accent1">
                    <a:lumMod val="75000"/>
                  </a:schemeClr>
                </a:solidFill>
              </a:rPr>
              <a:t>Azure Arc simplifies governance and management by delivering a consistent multi-cloud and on-premises management platform.</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Microsoft Sentinel</a:t>
            </a:r>
            <a:endParaRPr lang="en-US"/>
          </a:p>
        </p:txBody>
      </p:sp>
      <p:sp>
        <p:nvSpPr>
          <p:cNvPr id="3" name="Content Placeholder 2"/>
          <p:cNvSpPr>
            <a:spLocks noGrp="1"/>
          </p:cNvSpPr>
          <p:nvPr>
            <p:ph idx="1"/>
          </p:nvPr>
        </p:nvSpPr>
        <p:spPr/>
        <p:txBody>
          <a:bodyPr>
            <a:normAutofit fontScale="60000"/>
          </a:bodyPr>
          <a:p>
            <a:r>
              <a:rPr lang="en-US" altLang="en-US">
                <a:solidFill>
                  <a:schemeClr val="accent1">
                    <a:lumMod val="75000"/>
                  </a:schemeClr>
                </a:solidFill>
              </a:rPr>
              <a:t>Microsoft Sentinel is a scalable, cloud-native, security information event management (SIEM) and security orchestration automated response (SOAR) solution. Microsoft Sentinel delivers intelligent security analytics and threat intelligence across the enterprise, providing a single solution for alert detection, threat visibility, proactive hunting, and threat response.</a:t>
            </a:r>
            <a:endParaRPr lang="en-US" altLang="en-US">
              <a:solidFill>
                <a:schemeClr val="accent1">
                  <a:lumMod val="75000"/>
                </a:schemeClr>
              </a:solidFill>
            </a:endParaRPr>
          </a:p>
          <a:p>
            <a:endParaRPr lang="en-US" altLang="en-US">
              <a:solidFill>
                <a:schemeClr val="accent1">
                  <a:lumMod val="75000"/>
                </a:schemeClr>
              </a:solidFill>
            </a:endParaRPr>
          </a:p>
          <a:p>
            <a:r>
              <a:rPr lang="en-US" altLang="en-US">
                <a:solidFill>
                  <a:schemeClr val="accent1">
                    <a:lumMod val="75000"/>
                  </a:schemeClr>
                </a:solidFill>
              </a:rPr>
              <a:t>Microsoft Sentinel is your birds-eye view across the enterprise alleviating the stress of increasingly sophisticated attacks, increasing volumes of alerts, and long resolution timeframes.</a:t>
            </a:r>
            <a:endParaRPr lang="en-US" altLang="en-US">
              <a:solidFill>
                <a:schemeClr val="accent1">
                  <a:lumMod val="75000"/>
                </a:schemeClr>
              </a:solidFill>
            </a:endParaRPr>
          </a:p>
          <a:p>
            <a:endParaRPr lang="en-US" altLang="en-US">
              <a:solidFill>
                <a:schemeClr val="accent1">
                  <a:lumMod val="75000"/>
                </a:schemeClr>
              </a:solidFill>
            </a:endParaRPr>
          </a:p>
          <a:p>
            <a:r>
              <a:rPr lang="en-US" altLang="en-US">
                <a:solidFill>
                  <a:schemeClr val="accent1">
                    <a:lumMod val="75000"/>
                  </a:schemeClr>
                </a:solidFill>
              </a:rPr>
              <a:t>– Collect data at cloud scale across all users, devices, applications, and infrastructure, both on-premises and in multiple clouds.</a:t>
            </a:r>
            <a:endParaRPr lang="en-US" altLang="en-US">
              <a:solidFill>
                <a:schemeClr val="accent1">
                  <a:lumMod val="75000"/>
                </a:schemeClr>
              </a:solidFill>
            </a:endParaRPr>
          </a:p>
          <a:p>
            <a:endParaRPr lang="en-US" altLang="en-US">
              <a:solidFill>
                <a:schemeClr val="accent1">
                  <a:lumMod val="75000"/>
                </a:schemeClr>
              </a:solidFill>
            </a:endParaRPr>
          </a:p>
          <a:p>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Microsoft Sentinel</a:t>
            </a:r>
            <a:endParaRPr lang="en-US"/>
          </a:p>
        </p:txBody>
      </p:sp>
      <p:sp>
        <p:nvSpPr>
          <p:cNvPr id="3" name="Content Placeholder 2"/>
          <p:cNvSpPr>
            <a:spLocks noGrp="1"/>
          </p:cNvSpPr>
          <p:nvPr>
            <p:ph idx="1"/>
          </p:nvPr>
        </p:nvSpPr>
        <p:spPr/>
        <p:txBody>
          <a:bodyPr>
            <a:normAutofit/>
          </a:bodyPr>
          <a:p>
            <a:r>
              <a:rPr lang="en-US" altLang="en-US" sz="2220">
                <a:solidFill>
                  <a:schemeClr val="accent1">
                    <a:lumMod val="75000"/>
                  </a:schemeClr>
                </a:solidFill>
                <a:sym typeface="+mn-ea"/>
              </a:rPr>
              <a:t> Detect previously undetected threats, and minimize false positives using Microsoft’s analytics and unparalleled threat intelligence.</a:t>
            </a:r>
            <a:endParaRPr lang="en-US" altLang="en-US" sz="2220">
              <a:solidFill>
                <a:schemeClr val="accent1">
                  <a:lumMod val="75000"/>
                </a:schemeClr>
              </a:solidFill>
            </a:endParaRPr>
          </a:p>
          <a:p>
            <a:endParaRPr lang="en-US" altLang="en-US" sz="2220">
              <a:solidFill>
                <a:schemeClr val="accent1">
                  <a:lumMod val="75000"/>
                </a:schemeClr>
              </a:solidFill>
            </a:endParaRPr>
          </a:p>
          <a:p>
            <a:r>
              <a:rPr lang="en-US" altLang="en-US" sz="2220">
                <a:solidFill>
                  <a:schemeClr val="accent1">
                    <a:lumMod val="75000"/>
                  </a:schemeClr>
                </a:solidFill>
                <a:sym typeface="+mn-ea"/>
              </a:rPr>
              <a:t> Investigate threats with artificial intelligence, and hunt for suspicious activities at scale, tapping into years of cybersecurity work at Microsoft.</a:t>
            </a:r>
            <a:endParaRPr lang="en-US" altLang="en-US" sz="2220">
              <a:solidFill>
                <a:schemeClr val="accent1">
                  <a:lumMod val="75000"/>
                </a:schemeClr>
              </a:solidFill>
            </a:endParaRPr>
          </a:p>
          <a:p>
            <a:endParaRPr lang="en-US" altLang="en-US" sz="2220">
              <a:solidFill>
                <a:schemeClr val="accent1">
                  <a:lumMod val="75000"/>
                </a:schemeClr>
              </a:solidFill>
            </a:endParaRPr>
          </a:p>
          <a:p>
            <a:r>
              <a:rPr lang="en-US" altLang="en-US" sz="2220">
                <a:solidFill>
                  <a:schemeClr val="accent1">
                    <a:lumMod val="75000"/>
                  </a:schemeClr>
                </a:solidFill>
                <a:sym typeface="+mn-ea"/>
              </a:rPr>
              <a:t>Respond to incidents rapidly with built-in orchestration and automation of common tasks.</a:t>
            </a:r>
            <a:endParaRPr lang="en-US" altLang="en-US" sz="2220">
              <a:solidFill>
                <a:schemeClr val="accent1">
                  <a:lumMod val="75000"/>
                </a:schemeClr>
              </a:solidFill>
            </a:endParaRPr>
          </a:p>
          <a:p>
            <a:endParaRPr lang="en-US" altLang="en-US" sz="222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Microsoft Sentinel</a:t>
            </a:r>
            <a:endParaRPr lang="en-US"/>
          </a:p>
        </p:txBody>
      </p:sp>
      <p:pic>
        <p:nvPicPr>
          <p:cNvPr id="4" name="Content Placeholder 3"/>
          <p:cNvPicPr>
            <a:picLocks noChangeAspect="1"/>
          </p:cNvPicPr>
          <p:nvPr>
            <p:ph idx="1"/>
          </p:nvPr>
        </p:nvPicPr>
        <p:blipFill>
          <a:blip r:embed="rId1"/>
          <a:stretch>
            <a:fillRect/>
          </a:stretch>
        </p:blipFill>
        <p:spPr>
          <a:xfrm>
            <a:off x="2709545" y="2005330"/>
            <a:ext cx="3724275" cy="3714750"/>
          </a:xfrm>
          <a:prstGeom prst="rect">
            <a:avLst/>
          </a:prstGeom>
        </p:spPr>
      </p:pic>
      <p:pic>
        <p:nvPicPr>
          <p:cNvPr id="3" name="Picture 2" descr="1742376277272"/>
          <p:cNvPicPr>
            <a:picLocks noChangeAspect="1"/>
          </p:cNvPicPr>
          <p:nvPr/>
        </p:nvPicPr>
        <p:blipFill>
          <a:blip r:embed="rId2"/>
          <a:stretch>
            <a:fillRect/>
          </a:stretch>
        </p:blipFill>
        <p:spPr>
          <a:xfrm>
            <a:off x="6863080" y="6343650"/>
            <a:ext cx="2091055" cy="51435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Azure Virtual Machines  </a:t>
            </a:r>
            <a:endParaRPr lang="en-US"/>
          </a:p>
        </p:txBody>
      </p:sp>
      <p:sp>
        <p:nvSpPr>
          <p:cNvPr id="3" name="Content Placeholder 2"/>
          <p:cNvSpPr>
            <a:spLocks noGrp="1"/>
          </p:cNvSpPr>
          <p:nvPr>
            <p:ph idx="1"/>
          </p:nvPr>
        </p:nvSpPr>
        <p:spPr/>
        <p:txBody>
          <a:bodyPr/>
          <a:p>
            <a:r>
              <a:rPr lang="en-US" altLang="en-US" sz="2800">
                <a:solidFill>
                  <a:schemeClr val="accent1">
                    <a:lumMod val="75000"/>
                  </a:schemeClr>
                </a:solidFill>
              </a:rPr>
              <a:t>Azure Virtual Machines are image service instances that provide on-demand and scalable computing resources with usage-based pricing. More broadly, a virtual machine behaves like a server: it is a computer within a computer that provides the user with the same experience they would have on the host operating system itself.</a:t>
            </a:r>
            <a:endParaRPr lang="en-US" altLang="en-US" sz="28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pic>
        <p:nvPicPr>
          <p:cNvPr id="5" name="Picture 4"/>
          <p:cNvPicPr>
            <a:picLocks noChangeAspect="1"/>
          </p:cNvPicPr>
          <p:nvPr/>
        </p:nvPicPr>
        <p:blipFill>
          <a:blip r:embed="rId2"/>
          <a:stretch>
            <a:fillRect/>
          </a:stretch>
        </p:blipFill>
        <p:spPr>
          <a:xfrm>
            <a:off x="5558155" y="44450"/>
            <a:ext cx="895350" cy="9144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status</a:t>
            </a:r>
            <a:endParaRPr lang="en-US" altLang="en-US"/>
          </a:p>
        </p:txBody>
      </p:sp>
      <p:sp>
        <p:nvSpPr>
          <p:cNvPr id="3" name="Content Placeholder 2"/>
          <p:cNvSpPr>
            <a:spLocks noGrp="1"/>
          </p:cNvSpPr>
          <p:nvPr>
            <p:ph idx="1"/>
          </p:nvPr>
        </p:nvSpPr>
        <p:spPr/>
        <p:txBody>
          <a:bodyPr/>
          <a:p>
            <a:r>
              <a:rPr lang="en-US" altLang="en-US" sz="2800">
                <a:solidFill>
                  <a:schemeClr val="accent1">
                    <a:lumMod val="75000"/>
                  </a:schemeClr>
                </a:solidFill>
              </a:rPr>
              <a:t>Azure status informs you of service outages in Azure on the Azure Status page. The page is a global view of the health of all Azure services across all Azure regions. The status page is a good reference for incidents with widespread impact, but Azure strongly recommends that the current Azure users leverage Azure service health to stay informed about Azure incidents and maintenance.</a:t>
            </a:r>
            <a:endParaRPr lang="en-US" altLang="en-US" sz="28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5285" y="222250"/>
            <a:ext cx="8229600" cy="4953000"/>
          </a:xfrm>
        </p:spPr>
        <p:txBody>
          <a:bodyPr/>
          <a:p>
            <a:pPr marL="0" indent="0">
              <a:buNone/>
            </a:pPr>
            <a:r>
              <a:rPr lang="en-US" altLang="en-US" sz="2000">
                <a:solidFill>
                  <a:schemeClr val="accent1">
                    <a:lumMod val="60000"/>
                    <a:lumOff val="40000"/>
                  </a:schemeClr>
                </a:solidFill>
                <a:latin typeface="Calibri" panose="020F0502020204030204" charset="0"/>
                <a:cs typeface="Calibri" panose="020F0502020204030204" charset="0"/>
              </a:rPr>
              <a:t>Cloud Benefits</a:t>
            </a:r>
            <a:br>
              <a:rPr lang="en-US" altLang="en-US" sz="2000">
                <a:solidFill>
                  <a:schemeClr val="accent1">
                    <a:lumMod val="60000"/>
                    <a:lumOff val="40000"/>
                  </a:schemeClr>
                </a:solidFill>
                <a:latin typeface="Calibri" panose="020F0502020204030204" charset="0"/>
                <a:cs typeface="Calibri" panose="020F0502020204030204" charset="0"/>
              </a:rPr>
            </a:br>
            <a:endParaRPr lang="en-US" altLang="en-US" sz="2000">
              <a:solidFill>
                <a:schemeClr val="accent1">
                  <a:lumMod val="60000"/>
                  <a:lumOff val="40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High availability</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Scalability </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Global reach</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Agility</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Disaster recovery</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Fault Tolerance</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Elasticity</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Customer latency Capabilities</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Predictive cost considerations</a:t>
            </a:r>
            <a:endParaRPr lang="en-US" altLang="en-US" sz="2000">
              <a:solidFill>
                <a:schemeClr val="accent1">
                  <a:lumMod val="75000"/>
                </a:schemeClr>
              </a:solidFill>
              <a:latin typeface="Calibri" panose="020F0502020204030204" charset="0"/>
              <a:cs typeface="Calibri" panose="020F0502020204030204" charset="0"/>
            </a:endParaRPr>
          </a:p>
          <a:p>
            <a:r>
              <a:rPr lang="en-US" altLang="en-US" sz="2000">
                <a:solidFill>
                  <a:schemeClr val="accent1">
                    <a:lumMod val="75000"/>
                  </a:schemeClr>
                </a:solidFill>
                <a:latin typeface="Calibri" panose="020F0502020204030204" charset="0"/>
                <a:cs typeface="Calibri" panose="020F0502020204030204" charset="0"/>
              </a:rPr>
              <a:t>Security</a:t>
            </a:r>
            <a:endParaRPr lang="en-US" altLang="en-US" sz="2000">
              <a:solidFill>
                <a:schemeClr val="accent1">
                  <a:lumMod val="75000"/>
                </a:schemeClr>
              </a:solidFill>
              <a:latin typeface="Calibri" panose="020F0502020204030204" charset="0"/>
              <a:cs typeface="Calibri" panose="020F0502020204030204" charset="0"/>
            </a:endParaRPr>
          </a:p>
        </p:txBody>
      </p:sp>
      <p:pic>
        <p:nvPicPr>
          <p:cNvPr id="8" name="Picture 7"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Service health</a:t>
            </a:r>
            <a:endParaRPr lang="en-US" altLang="en-US"/>
          </a:p>
        </p:txBody>
      </p:sp>
      <p:sp>
        <p:nvSpPr>
          <p:cNvPr id="3" name="Content Placeholder 2"/>
          <p:cNvSpPr>
            <a:spLocks noGrp="1"/>
          </p:cNvSpPr>
          <p:nvPr>
            <p:ph idx="1"/>
          </p:nvPr>
        </p:nvSpPr>
        <p:spPr/>
        <p:txBody>
          <a:bodyPr>
            <a:normAutofit fontScale="90000" lnSpcReduction="10000"/>
          </a:bodyPr>
          <a:p>
            <a:r>
              <a:rPr lang="en-US" altLang="en-US" sz="3000">
                <a:solidFill>
                  <a:schemeClr val="accent1">
                    <a:lumMod val="75000"/>
                  </a:schemeClr>
                </a:solidFill>
              </a:rPr>
              <a:t>Service health provides a personalized view of the health of the Azure services and regions you’re using. This is the best place to look for service-impacting communications about outages, planned maintenance activities, and other health advisories because the authenticated Service Health experience knows which services and resources you currently use. The best way to use Service Health is to set up Service Health alerts to notify you via your preferred communication channels when service issues, planned maintenance, or other changes may affect the Azure services and regions you use.</a:t>
            </a:r>
            <a:endParaRPr lang="en-US" altLang="en-US" sz="30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Resource health</a:t>
            </a:r>
            <a:endParaRPr lang="en-US" altLang="en-US"/>
          </a:p>
        </p:txBody>
      </p:sp>
      <p:sp>
        <p:nvSpPr>
          <p:cNvPr id="3" name="Content Placeholder 2"/>
          <p:cNvSpPr>
            <a:spLocks noGrp="1"/>
          </p:cNvSpPr>
          <p:nvPr>
            <p:ph idx="1"/>
          </p:nvPr>
        </p:nvSpPr>
        <p:spPr/>
        <p:txBody>
          <a:bodyPr>
            <a:normAutofit/>
          </a:bodyPr>
          <a:p>
            <a:r>
              <a:rPr lang="en-US" altLang="en-US" sz="2665">
                <a:solidFill>
                  <a:schemeClr val="accent1">
                    <a:lumMod val="75000"/>
                  </a:schemeClr>
                </a:solidFill>
              </a:rPr>
              <a:t>Resource health provides information about the health of your individual cloud resources, such as a specific virtual machine instance. Using Azure Monitor, you can also configure alerts to notify you of availability changes to your cloud resources. Resource Health, along with Azure Monitor notifications, will help you stay better informed about the availability of your resources minute by minute and quickly assess whether an issue is due to a problem on your side or related to an Azure platform event.</a:t>
            </a:r>
            <a:endParaRPr lang="en-US" altLang="en-US" sz="2665">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Microsoft Purview</a:t>
            </a:r>
            <a:endParaRPr lang="en-US"/>
          </a:p>
        </p:txBody>
      </p:sp>
      <p:sp>
        <p:nvSpPr>
          <p:cNvPr id="3" name="Content Placeholder 2"/>
          <p:cNvSpPr>
            <a:spLocks noGrp="1"/>
          </p:cNvSpPr>
          <p:nvPr>
            <p:ph idx="1"/>
          </p:nvPr>
        </p:nvSpPr>
        <p:spPr/>
        <p:txBody>
          <a:bodyPr>
            <a:normAutofit lnSpcReduction="10000"/>
          </a:bodyPr>
          <a:p>
            <a:r>
              <a:rPr lang="en-US" altLang="en-US" sz="2665">
                <a:solidFill>
                  <a:schemeClr val="accent1">
                    <a:lumMod val="75000"/>
                  </a:schemeClr>
                </a:solidFill>
              </a:rPr>
              <a:t>Microsoft Purview is designed to help organizations identify, classify, and govern sensitive data across their entire environment, including both on-premises and cloud-based systems. It provides data discovery capabilities, supports the classification of sensitive information, and implements governance policies. With Purview, organizations can maintain compliance with regulatory requirements and ensure data security by using features such as data classification, sensitivity labels, and automated data management.</a:t>
            </a:r>
            <a:endParaRPr lang="en-US" altLang="en-US" sz="2665">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Firewall</a:t>
            </a:r>
            <a:endParaRPr lang="en-US" altLang="en-US"/>
          </a:p>
        </p:txBody>
      </p:sp>
      <p:sp>
        <p:nvSpPr>
          <p:cNvPr id="3" name="Content Placeholder 2"/>
          <p:cNvSpPr>
            <a:spLocks noGrp="1"/>
          </p:cNvSpPr>
          <p:nvPr>
            <p:ph idx="1"/>
          </p:nvPr>
        </p:nvSpPr>
        <p:spPr/>
        <p:txBody>
          <a:bodyPr>
            <a:normAutofit fontScale="70000"/>
          </a:bodyPr>
          <a:p>
            <a:r>
              <a:rPr lang="en-US" altLang="en-US">
                <a:solidFill>
                  <a:schemeClr val="accent1">
                    <a:lumMod val="75000"/>
                  </a:schemeClr>
                </a:solidFill>
              </a:rPr>
              <a:t>Azure Firewall doesn’t use IPSec and can’t be used to connect Azure resources and your on-premises network. It is just a fully stateful firewall-as-a-service that allows you to centrally create, enforce, and log application and network connectivity policies across subscriptions and Azure virtual networks.</a:t>
            </a:r>
            <a:endParaRPr lang="en-US" altLang="en-US">
              <a:solidFill>
                <a:schemeClr val="accent1">
                  <a:lumMod val="75000"/>
                </a:schemeClr>
              </a:solidFill>
            </a:endParaRPr>
          </a:p>
          <a:p>
            <a:r>
              <a:rPr lang="en-US" altLang="en-US">
                <a:solidFill>
                  <a:schemeClr val="accent1">
                    <a:lumMod val="75000"/>
                  </a:schemeClr>
                </a:solidFill>
              </a:rPr>
              <a:t>You can centrally create, enforce, and log application and network connectivity policies across subscriptions and virtual networks. Azure Firewall uses a static public IP address for your virtual network resources allowing outside firewalls to identify traffic originating from your virtual network. The service is fully integrated with Azure Monitor for logging and analytics.</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pic>
        <p:nvPicPr>
          <p:cNvPr id="5" name="Picture 4" descr="Azure-firewall"/>
          <p:cNvPicPr>
            <a:picLocks noChangeAspect="1"/>
          </p:cNvPicPr>
          <p:nvPr/>
        </p:nvPicPr>
        <p:blipFill>
          <a:blip r:embed="rId2"/>
          <a:stretch>
            <a:fillRect/>
          </a:stretch>
        </p:blipFill>
        <p:spPr>
          <a:xfrm>
            <a:off x="3569970" y="76200"/>
            <a:ext cx="1536700" cy="8826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Network Security Group</a:t>
            </a:r>
            <a:endParaRPr lang="en-US" altLang="en-US"/>
          </a:p>
        </p:txBody>
      </p:sp>
      <p:sp>
        <p:nvSpPr>
          <p:cNvPr id="3" name="Content Placeholder 2"/>
          <p:cNvSpPr>
            <a:spLocks noGrp="1"/>
          </p:cNvSpPr>
          <p:nvPr>
            <p:ph idx="1"/>
          </p:nvPr>
        </p:nvSpPr>
        <p:spPr/>
        <p:txBody>
          <a:bodyPr/>
          <a:p>
            <a:r>
              <a:rPr lang="en-US" altLang="en-US" sz="2400">
                <a:solidFill>
                  <a:schemeClr val="accent1">
                    <a:lumMod val="75000"/>
                  </a:schemeClr>
                </a:solidFill>
              </a:rPr>
              <a:t>Network security group is primarily used to filter network traffic to and from Azure resources in an Azure virtual network. You have to establish a VPN connection if you need to connect between the Azure virtual network and your home computer via IPSec.</a:t>
            </a:r>
            <a:endParaRPr lang="en-US" altLang="en-US" sz="2400">
              <a:solidFill>
                <a:schemeClr val="accent1">
                  <a:lumMod val="75000"/>
                </a:schemeClr>
              </a:solidFill>
            </a:endParaRPr>
          </a:p>
          <a:p>
            <a:r>
              <a:rPr lang="en-US" altLang="en-US" sz="2400">
                <a:solidFill>
                  <a:schemeClr val="accent1">
                    <a:lumMod val="75000"/>
                  </a:schemeClr>
                </a:solidFill>
              </a:rPr>
              <a:t>TAP(Terminal Access Point):- this just allows you to continuously stream your virtual machine network traffic to a network packet collector or analytics tool.</a:t>
            </a:r>
            <a:endParaRPr lang="en-US" altLang="en-US" sz="2400">
              <a:solidFill>
                <a:schemeClr val="accent1">
                  <a:lumMod val="75000"/>
                </a:schemeClr>
              </a:solidFill>
            </a:endParaRPr>
          </a:p>
          <a:p>
            <a:r>
              <a:rPr lang="en-US" altLang="en-US" sz="2400">
                <a:solidFill>
                  <a:schemeClr val="accent1">
                    <a:lumMod val="75000"/>
                  </a:schemeClr>
                </a:solidFill>
              </a:rPr>
              <a:t>Azure ExpressRoute connection:- this service is primarily used to create private connections between Azure and your on-premises network or in a colocation environment.</a:t>
            </a:r>
            <a:endParaRPr lang="en-US" altLang="en-US" sz="24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Azure Service Health</a:t>
            </a:r>
            <a:endParaRPr lang="en-US" altLang="en-US"/>
          </a:p>
        </p:txBody>
      </p:sp>
      <p:sp>
        <p:nvSpPr>
          <p:cNvPr id="3" name="Content Placeholder 2"/>
          <p:cNvSpPr>
            <a:spLocks noGrp="1"/>
          </p:cNvSpPr>
          <p:nvPr>
            <p:ph idx="1"/>
          </p:nvPr>
        </p:nvSpPr>
        <p:spPr/>
        <p:txBody>
          <a:bodyPr/>
          <a:p>
            <a:r>
              <a:rPr lang="en-US" altLang="en-US" sz="2400">
                <a:solidFill>
                  <a:schemeClr val="accent1">
                    <a:lumMod val="75000"/>
                  </a:schemeClr>
                </a:solidFill>
              </a:rPr>
              <a:t>It ofers a range of experiences that provide personalized guidance and support whenever issues in Azure services arise or have the potential to afect you in the future.</a:t>
            </a:r>
            <a:endParaRPr lang="en-US" altLang="en-US" sz="2400">
              <a:solidFill>
                <a:schemeClr val="accent1">
                  <a:lumMod val="75000"/>
                </a:schemeClr>
              </a:solidFill>
            </a:endParaRPr>
          </a:p>
          <a:p>
            <a:r>
              <a:rPr lang="en-US" altLang="en-US" sz="2400">
                <a:solidFill>
                  <a:schemeClr val="accent1">
                    <a:lumMod val="75000"/>
                  </a:schemeClr>
                </a:solidFill>
              </a:rPr>
              <a:t>Azure Service Health is a combination of three separate smaller services: Azure Status, Service Health, and Resource Health.</a:t>
            </a:r>
            <a:br>
              <a:rPr lang="en-US" altLang="en-US">
                <a:solidFill>
                  <a:schemeClr val="accent1">
                    <a:lumMod val="75000"/>
                  </a:schemeClr>
                </a:solidFill>
              </a:rPr>
            </a:b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Azure Service </a:t>
            </a:r>
            <a:br>
              <a:rPr lang="en-US" altLang="en-US">
                <a:sym typeface="+mn-ea"/>
              </a:rPr>
            </a:br>
            <a:r>
              <a:rPr lang="en-US" altLang="en-US">
                <a:sym typeface="+mn-ea"/>
              </a:rPr>
              <a:t>Health</a:t>
            </a:r>
            <a:endParaRPr lang="en-US"/>
          </a:p>
        </p:txBody>
      </p:sp>
      <p:sp>
        <p:nvSpPr>
          <p:cNvPr id="3" name="Content Placeholder 2"/>
          <p:cNvSpPr>
            <a:spLocks noGrp="1"/>
          </p:cNvSpPr>
          <p:nvPr>
            <p:ph idx="1"/>
          </p:nvPr>
        </p:nvSpPr>
        <p:spPr/>
        <p:txBody>
          <a:bodyPr>
            <a:normAutofit lnSpcReduction="10000"/>
          </a:bodyPr>
          <a:p>
            <a:r>
              <a:rPr lang="en-US" altLang="en-US" sz="2000">
                <a:solidFill>
                  <a:schemeClr val="accent1">
                    <a:lumMod val="75000"/>
                  </a:schemeClr>
                </a:solidFill>
              </a:rPr>
              <a:t>Azure Status informs you of service outages in Azure on the Azure Status page. The page is a global view of the health of all Azure services across all Azure regions. The status page is a good reference for incidents with widespread impact, but we strongly recommend that current Azure users leverage Azure service health to stay informed about Azure incidents and maintenance.</a:t>
            </a:r>
            <a:endParaRPr lang="en-US" altLang="en-US" sz="2000">
              <a:solidFill>
                <a:schemeClr val="accent1">
                  <a:lumMod val="75000"/>
                </a:schemeClr>
              </a:solidFill>
            </a:endParaRPr>
          </a:p>
          <a:p>
            <a:r>
              <a:rPr lang="en-US" altLang="en-US" sz="2000">
                <a:solidFill>
                  <a:schemeClr val="accent1">
                    <a:lumMod val="75000"/>
                  </a:schemeClr>
                </a:solidFill>
              </a:rPr>
              <a:t>Service Health provides a personalized view of the health of the Azure services and regions you’re using. This is the best place to look for service-impacting communications about outages, planned maintenance activities, and other health advisories because the authenticated Service Health experience knows which services and resources you currently use. The best way to use Service Health is to set up Service Health alerts to notify you via your preferred communication channels when service issues, planned maintenance, or other changes may affect the Azure services and regions you use.</a:t>
            </a:r>
            <a:endParaRPr lang="en-US" altLang="en-US" sz="20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Azure Service </a:t>
            </a:r>
            <a:br>
              <a:rPr lang="en-US" altLang="en-US">
                <a:sym typeface="+mn-ea"/>
              </a:rPr>
            </a:br>
            <a:r>
              <a:rPr lang="en-US" altLang="en-US">
                <a:sym typeface="+mn-ea"/>
              </a:rPr>
              <a:t>Health</a:t>
            </a:r>
            <a:endParaRPr lang="en-US"/>
          </a:p>
        </p:txBody>
      </p:sp>
      <p:sp>
        <p:nvSpPr>
          <p:cNvPr id="3" name="Content Placeholder 2"/>
          <p:cNvSpPr>
            <a:spLocks noGrp="1"/>
          </p:cNvSpPr>
          <p:nvPr>
            <p:ph idx="1"/>
          </p:nvPr>
        </p:nvSpPr>
        <p:spPr/>
        <p:txBody>
          <a:bodyPr>
            <a:normAutofit/>
          </a:bodyPr>
          <a:p>
            <a:r>
              <a:rPr lang="en-US" altLang="en-US" sz="2220">
                <a:solidFill>
                  <a:schemeClr val="accent1">
                    <a:lumMod val="75000"/>
                  </a:schemeClr>
                </a:solidFill>
              </a:rPr>
              <a:t>Resource Health provides information about the health of your individual cloud resources, such as a specific virtual machine instance. Using Azure Monitor, you can also configure alerts to notify you of availability changes to your cloud resources. Resource Health along with Azure Monitor notifications, will help you stay better informed about the availability of your resources minute by minute and quickly assess whether an issue is due to a problem on your side or related to an Azure platform event.</a:t>
            </a:r>
            <a:endParaRPr lang="en-US" altLang="en-US" sz="222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Advisor</a:t>
            </a:r>
            <a:endParaRPr lang="en-US" altLang="en-US"/>
          </a:p>
        </p:txBody>
      </p:sp>
      <p:sp>
        <p:nvSpPr>
          <p:cNvPr id="3" name="Content Placeholder 2"/>
          <p:cNvSpPr>
            <a:spLocks noGrp="1"/>
          </p:cNvSpPr>
          <p:nvPr>
            <p:ph idx="1"/>
          </p:nvPr>
        </p:nvSpPr>
        <p:spPr/>
        <p:txBody>
          <a:bodyPr>
            <a:normAutofit/>
          </a:bodyPr>
          <a:p>
            <a:r>
              <a:rPr lang="en-US" altLang="en-US" sz="2400">
                <a:solidFill>
                  <a:schemeClr val="accent1">
                    <a:lumMod val="75000"/>
                  </a:schemeClr>
                </a:solidFill>
              </a:rPr>
              <a:t>this service only analyzes your configurations and usage telemetry to offer personalized and actionable recommendations to help you optimize your Azure resources for reliability, security, operational excellence, performance, and cost. It doesn’t provide information about the planned maintenance, incidents, and other service outages in Azure that may affect your virtual machine and other related services.</a:t>
            </a:r>
            <a:endParaRPr lang="en-US" altLang="en-US" sz="24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Service Fabric</a:t>
            </a:r>
            <a:endParaRPr lang="en-US" altLang="en-US"/>
          </a:p>
        </p:txBody>
      </p:sp>
      <p:sp>
        <p:nvSpPr>
          <p:cNvPr id="3" name="Content Placeholder 2"/>
          <p:cNvSpPr>
            <a:spLocks noGrp="1"/>
          </p:cNvSpPr>
          <p:nvPr>
            <p:ph idx="1"/>
          </p:nvPr>
        </p:nvSpPr>
        <p:spPr/>
        <p:txBody>
          <a:bodyPr/>
          <a:p>
            <a:r>
              <a:rPr lang="en-US" altLang="en-US">
                <a:solidFill>
                  <a:schemeClr val="accent1">
                    <a:lumMod val="75000"/>
                  </a:schemeClr>
                </a:solidFill>
              </a:rPr>
              <a:t>this is just a distributed systems platform in Azure that makes it easy for you to package, deploy, and manage scalable and reliable microservices and containers.</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sym typeface="+mn-ea"/>
              </a:rPr>
              <a:t> CapEx </a:t>
            </a:r>
            <a:endParaRPr lang="en-US"/>
          </a:p>
        </p:txBody>
      </p:sp>
      <p:sp>
        <p:nvSpPr>
          <p:cNvPr id="3" name="Content Placeholder 2"/>
          <p:cNvSpPr>
            <a:spLocks noGrp="1"/>
          </p:cNvSpPr>
          <p:nvPr>
            <p:ph idx="1"/>
          </p:nvPr>
        </p:nvSpPr>
        <p:spPr/>
        <p:txBody>
          <a:bodyPr/>
          <a:p>
            <a:r>
              <a:rPr lang="en-US" altLang="en-US" sz="2000">
                <a:solidFill>
                  <a:schemeClr val="accent1">
                    <a:lumMod val="75000"/>
                  </a:schemeClr>
                </a:solidFill>
              </a:rPr>
              <a:t>Capital Expenditure (CapEx):</a:t>
            </a:r>
            <a:endParaRPr lang="en-US" altLang="en-US" sz="2000">
              <a:solidFill>
                <a:schemeClr val="accent1">
                  <a:lumMod val="75000"/>
                </a:schemeClr>
              </a:solidFill>
            </a:endParaRPr>
          </a:p>
          <a:p>
            <a:r>
              <a:rPr lang="en-US" altLang="en-US" sz="2000">
                <a:solidFill>
                  <a:schemeClr val="accent1">
                    <a:lumMod val="75000"/>
                  </a:schemeClr>
                </a:solidFill>
              </a:rPr>
              <a:t>Upfront cost on physical infrastructure</a:t>
            </a:r>
            <a:br>
              <a:rPr lang="en-US" altLang="en-US" sz="2000">
                <a:solidFill>
                  <a:schemeClr val="accent1">
                    <a:lumMod val="75000"/>
                  </a:schemeClr>
                </a:solidFill>
              </a:rPr>
            </a:br>
            <a:r>
              <a:rPr lang="en-US" altLang="en-US" sz="2000">
                <a:solidFill>
                  <a:schemeClr val="accent1">
                    <a:lumMod val="75000"/>
                  </a:schemeClr>
                </a:solidFill>
              </a:rPr>
              <a:t>CapEx computing costs:</a:t>
            </a:r>
            <a:endParaRPr lang="en-US" altLang="en-US" sz="2000">
              <a:solidFill>
                <a:schemeClr val="accent1">
                  <a:lumMod val="75000"/>
                </a:schemeClr>
              </a:solidFill>
            </a:endParaRPr>
          </a:p>
          <a:p>
            <a:r>
              <a:rPr lang="en-US" altLang="en-US" sz="2000">
                <a:solidFill>
                  <a:schemeClr val="accent1">
                    <a:lumMod val="75000"/>
                  </a:schemeClr>
                </a:solidFill>
              </a:rPr>
              <a:t>Server costs – server clustering, redundant power supplies, and uninterruptible power supplies.</a:t>
            </a:r>
            <a:endParaRPr lang="en-US" altLang="en-US" sz="2000">
              <a:solidFill>
                <a:schemeClr val="accent1">
                  <a:lumMod val="75000"/>
                </a:schemeClr>
              </a:solidFill>
            </a:endParaRPr>
          </a:p>
          <a:p>
            <a:r>
              <a:rPr lang="en-US" altLang="en-US" sz="2000">
                <a:solidFill>
                  <a:schemeClr val="accent1">
                    <a:lumMod val="75000"/>
                  </a:schemeClr>
                </a:solidFill>
              </a:rPr>
              <a:t>Storage costs – centralized storage and fault-tolerant storage for critical applications.</a:t>
            </a:r>
            <a:endParaRPr lang="en-US" altLang="en-US" sz="2000">
              <a:solidFill>
                <a:schemeClr val="accent1">
                  <a:lumMod val="75000"/>
                </a:schemeClr>
              </a:solidFill>
            </a:endParaRPr>
          </a:p>
          <a:p>
            <a:r>
              <a:rPr lang="en-US" altLang="en-US" sz="2000">
                <a:solidFill>
                  <a:schemeClr val="accent1">
                    <a:lumMod val="75000"/>
                  </a:schemeClr>
                </a:solidFill>
              </a:rPr>
              <a:t>Network costs – cabling, switches, access</a:t>
            </a:r>
            <a:r>
              <a:rPr lang="en-US" altLang="en-US">
                <a:solidFill>
                  <a:schemeClr val="accent1">
                    <a:lumMod val="75000"/>
                  </a:schemeClr>
                </a:solidFill>
              </a:rPr>
              <a:t> </a:t>
            </a:r>
            <a:r>
              <a:rPr lang="en-US" altLang="en-US" sz="2000">
                <a:solidFill>
                  <a:schemeClr val="accent1">
                    <a:lumMod val="75000"/>
                  </a:schemeClr>
                </a:solidFill>
              </a:rPr>
              <a:t>points, routers, wide area networks, and Internet connections.</a:t>
            </a:r>
            <a:endParaRPr lang="en-US" altLang="en-US" sz="2000">
              <a:solidFill>
                <a:schemeClr val="accent1">
                  <a:lumMod val="75000"/>
                </a:schemeClr>
              </a:solidFill>
            </a:endParaRPr>
          </a:p>
          <a:p>
            <a:r>
              <a:rPr lang="en-US" altLang="en-US" sz="2000">
                <a:solidFill>
                  <a:schemeClr val="accent1">
                    <a:lumMod val="75000"/>
                  </a:schemeClr>
                </a:solidFill>
              </a:rPr>
              <a:t>Backup and archive costs – backup maintenance and consumables like tapes.</a:t>
            </a:r>
            <a:endParaRPr lang="en-US" altLang="en-US" sz="2000">
              <a:solidFill>
                <a:schemeClr val="accent1">
                  <a:lumMod val="75000"/>
                </a:schemeClr>
              </a:solidFill>
            </a:endParaRPr>
          </a:p>
          <a:p>
            <a:endParaRPr lang="en-US" altLang="en-US" sz="2000">
              <a:solidFill>
                <a:schemeClr val="accent1">
                  <a:lumMod val="75000"/>
                </a:schemeClr>
              </a:solidFill>
            </a:endParaRPr>
          </a:p>
        </p:txBody>
      </p:sp>
      <p:pic>
        <p:nvPicPr>
          <p:cNvPr id="4" name="Picture 3" descr="icons8-capex-64"/>
          <p:cNvPicPr>
            <a:picLocks noChangeAspect="1"/>
          </p:cNvPicPr>
          <p:nvPr/>
        </p:nvPicPr>
        <p:blipFill>
          <a:blip r:embed="rId1"/>
          <a:stretch>
            <a:fillRect/>
          </a:stretch>
        </p:blipFill>
        <p:spPr>
          <a:xfrm>
            <a:off x="2368550" y="0"/>
            <a:ext cx="812800" cy="8128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Analysis Services</a:t>
            </a:r>
            <a:endParaRPr lang="en-US" altLang="en-US"/>
          </a:p>
        </p:txBody>
      </p:sp>
      <p:sp>
        <p:nvSpPr>
          <p:cNvPr id="3" name="Content Placeholder 2"/>
          <p:cNvSpPr>
            <a:spLocks noGrp="1"/>
          </p:cNvSpPr>
          <p:nvPr>
            <p:ph idx="1"/>
          </p:nvPr>
        </p:nvSpPr>
        <p:spPr/>
        <p:txBody>
          <a:bodyPr/>
          <a:p>
            <a:r>
              <a:rPr lang="en-US" altLang="en-US">
                <a:solidFill>
                  <a:schemeClr val="accent1">
                    <a:lumMod val="75000"/>
                  </a:schemeClr>
                </a:solidFill>
              </a:rPr>
              <a:t>this is simply a fully managed platform as a service (PaaS) that provides enterprise-grade data models in the cloud and not a monitoring service.</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Cloud Shell</a:t>
            </a:r>
            <a:endParaRPr lang="en-US" altLang="en-US"/>
          </a:p>
        </p:txBody>
      </p:sp>
      <p:sp>
        <p:nvSpPr>
          <p:cNvPr id="3" name="Content Placeholder 2"/>
          <p:cNvSpPr>
            <a:spLocks noGrp="1"/>
          </p:cNvSpPr>
          <p:nvPr>
            <p:ph idx="1"/>
          </p:nvPr>
        </p:nvSpPr>
        <p:spPr/>
        <p:txBody>
          <a:bodyPr/>
          <a:p>
            <a:r>
              <a:rPr lang="en-US" altLang="en-US">
                <a:solidFill>
                  <a:schemeClr val="accent1">
                    <a:lumMod val="75000"/>
                  </a:schemeClr>
                </a:solidFill>
              </a:rPr>
              <a:t>It is a browser-accessible terminal that provides an interactive and authenticated </a:t>
            </a:r>
            <a:endParaRPr lang="en-US" altLang="en-US">
              <a:solidFill>
                <a:schemeClr val="accent1">
                  <a:lumMod val="75000"/>
                </a:schemeClr>
              </a:solidFill>
            </a:endParaRPr>
          </a:p>
          <a:p>
            <a:r>
              <a:rPr lang="en-US" altLang="en-US">
                <a:solidFill>
                  <a:schemeClr val="accent1">
                    <a:lumMod val="75000"/>
                  </a:schemeClr>
                </a:solidFill>
              </a:rPr>
              <a:t>environment for managing Azure resources.</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Azure Availability </a:t>
            </a:r>
            <a:br>
              <a:rPr lang="en-US" altLang="en-US"/>
            </a:br>
            <a:r>
              <a:rPr lang="en-US" altLang="en-US"/>
              <a:t>Zones</a:t>
            </a:r>
            <a:endParaRPr lang="en-US" altLang="en-US"/>
          </a:p>
        </p:txBody>
      </p:sp>
      <p:sp>
        <p:nvSpPr>
          <p:cNvPr id="3" name="Content Placeholder 2"/>
          <p:cNvSpPr>
            <a:spLocks noGrp="1"/>
          </p:cNvSpPr>
          <p:nvPr>
            <p:ph idx="1"/>
          </p:nvPr>
        </p:nvSpPr>
        <p:spPr/>
        <p:txBody>
          <a:bodyPr/>
          <a:p>
            <a:r>
              <a:rPr lang="en-US" altLang="en-US">
                <a:solidFill>
                  <a:schemeClr val="accent1">
                    <a:lumMod val="75000"/>
                  </a:schemeClr>
                </a:solidFill>
              </a:rPr>
              <a:t>Physical data center locations within a region, each with independent power, cool_x0002_ing, and networking, are designed to provide fault tolerance and high availability for Azure resources.</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Cosmos</a:t>
            </a:r>
            <a:endParaRPr lang="en-US" altLang="en-US"/>
          </a:p>
        </p:txBody>
      </p:sp>
      <p:sp>
        <p:nvSpPr>
          <p:cNvPr id="3" name="Content Placeholder 2"/>
          <p:cNvSpPr>
            <a:spLocks noGrp="1"/>
          </p:cNvSpPr>
          <p:nvPr>
            <p:ph idx="1"/>
          </p:nvPr>
        </p:nvSpPr>
        <p:spPr/>
        <p:txBody>
          <a:bodyPr>
            <a:normAutofit/>
          </a:bodyPr>
          <a:p>
            <a:r>
              <a:rPr lang="en-US" altLang="en-US">
                <a:solidFill>
                  <a:schemeClr val="accent1">
                    <a:lumMod val="75000"/>
                  </a:schemeClr>
                </a:solidFill>
              </a:rPr>
              <a:t>A globally distributed, multi-model database service that supports document, key-value, graph, and column-family data models.</a:t>
            </a:r>
            <a:endParaRPr lang="en-US" altLang="en-US">
              <a:solidFill>
                <a:schemeClr val="accent1">
                  <a:lumMod val="75000"/>
                </a:schemeClr>
              </a:solidFill>
            </a:endParaRPr>
          </a:p>
          <a:p>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Azure Cosmos</a:t>
            </a:r>
            <a:endParaRPr lang="en-US"/>
          </a:p>
        </p:txBody>
      </p:sp>
      <p:sp>
        <p:nvSpPr>
          <p:cNvPr id="3" name="Content Placeholder 2"/>
          <p:cNvSpPr>
            <a:spLocks noGrp="1"/>
          </p:cNvSpPr>
          <p:nvPr>
            <p:ph idx="1"/>
          </p:nvPr>
        </p:nvSpPr>
        <p:spPr/>
        <p:txBody>
          <a:bodyPr>
            <a:normAutofit fontScale="50000"/>
          </a:bodyPr>
          <a:p>
            <a:r>
              <a:rPr lang="en-US" altLang="en-US">
                <a:solidFill>
                  <a:schemeClr val="accent1">
                    <a:lumMod val="75000"/>
                  </a:schemeClr>
                </a:solidFill>
              </a:rPr>
              <a:t>Key Features and Benefits:</a:t>
            </a:r>
            <a:endParaRPr lang="en-US" altLang="en-US">
              <a:solidFill>
                <a:schemeClr val="accent1">
                  <a:lumMod val="75000"/>
                </a:schemeClr>
              </a:solidFill>
            </a:endParaRPr>
          </a:p>
          <a:p>
            <a:r>
              <a:rPr lang="en-US" altLang="en-US">
                <a:solidFill>
                  <a:schemeClr val="accent1">
                    <a:lumMod val="75000"/>
                  </a:schemeClr>
                </a:solidFill>
              </a:rPr>
              <a:t>Global Distribution:</a:t>
            </a:r>
            <a:endParaRPr lang="en-US" altLang="en-US">
              <a:solidFill>
                <a:schemeClr val="accent1">
                  <a:lumMod val="75000"/>
                </a:schemeClr>
              </a:solidFill>
            </a:endParaRPr>
          </a:p>
          <a:p>
            <a:r>
              <a:rPr lang="en-US" altLang="en-US">
                <a:solidFill>
                  <a:schemeClr val="accent1">
                    <a:lumMod val="75000"/>
                  </a:schemeClr>
                </a:solidFill>
              </a:rPr>
              <a:t>Cosmos DB can be deployed across multiple Azure regions, enabling data replication and low-latency access for users worldwide. </a:t>
            </a:r>
            <a:endParaRPr lang="en-US" altLang="en-US">
              <a:solidFill>
                <a:schemeClr val="accent1">
                  <a:lumMod val="75000"/>
                </a:schemeClr>
              </a:solidFill>
            </a:endParaRPr>
          </a:p>
          <a:p>
            <a:r>
              <a:rPr lang="en-US" altLang="en-US">
                <a:solidFill>
                  <a:schemeClr val="accent1">
                    <a:lumMod val="75000"/>
                  </a:schemeClr>
                </a:solidFill>
              </a:rPr>
              <a:t>Multi-Model Database:</a:t>
            </a:r>
            <a:endParaRPr lang="en-US" altLang="en-US">
              <a:solidFill>
                <a:schemeClr val="accent1">
                  <a:lumMod val="75000"/>
                </a:schemeClr>
              </a:solidFill>
            </a:endParaRPr>
          </a:p>
          <a:p>
            <a:r>
              <a:rPr lang="en-US" altLang="en-US">
                <a:solidFill>
                  <a:schemeClr val="accent1">
                    <a:lumMod val="75000"/>
                  </a:schemeClr>
                </a:solidFill>
              </a:rPr>
              <a:t>It supports multiple data models (NoSQL, relational, and vector), allowing developers to choose the best model for their specific needs. </a:t>
            </a:r>
            <a:endParaRPr lang="en-US" altLang="en-US">
              <a:solidFill>
                <a:schemeClr val="accent1">
                  <a:lumMod val="75000"/>
                </a:schemeClr>
              </a:solidFill>
            </a:endParaRPr>
          </a:p>
          <a:p>
            <a:r>
              <a:rPr lang="en-US" altLang="en-US">
                <a:solidFill>
                  <a:schemeClr val="accent1">
                    <a:lumMod val="75000"/>
                  </a:schemeClr>
                </a:solidFill>
              </a:rPr>
              <a:t>High Availability and Scalability:</a:t>
            </a:r>
            <a:endParaRPr lang="en-US" altLang="en-US">
              <a:solidFill>
                <a:schemeClr val="accent1">
                  <a:lumMod val="75000"/>
                </a:schemeClr>
              </a:solidFill>
            </a:endParaRPr>
          </a:p>
          <a:p>
            <a:r>
              <a:rPr lang="en-US" altLang="en-US">
                <a:solidFill>
                  <a:schemeClr val="accent1">
                    <a:lumMod val="75000"/>
                  </a:schemeClr>
                </a:solidFill>
              </a:rPr>
              <a:t>Cosmos DB offers high availability and scalability, ensuring that your applications remain operational even during outages or high traffic. </a:t>
            </a:r>
            <a:endParaRPr lang="en-US" altLang="en-US">
              <a:solidFill>
                <a:schemeClr val="accent1">
                  <a:lumMod val="75000"/>
                </a:schemeClr>
              </a:solidFill>
            </a:endParaRPr>
          </a:p>
          <a:p>
            <a:r>
              <a:rPr lang="en-US" altLang="en-US">
                <a:solidFill>
                  <a:schemeClr val="accent1">
                    <a:lumMod val="75000"/>
                  </a:schemeClr>
                </a:solidFill>
              </a:rPr>
              <a:t>Low Latency:</a:t>
            </a:r>
            <a:endParaRPr lang="en-US" altLang="en-US">
              <a:solidFill>
                <a:schemeClr val="accent1">
                  <a:lumMod val="75000"/>
                </a:schemeClr>
              </a:solidFill>
            </a:endParaRPr>
          </a:p>
          <a:p>
            <a:r>
              <a:rPr lang="en-US" altLang="en-US">
                <a:solidFill>
                  <a:schemeClr val="accent1">
                    <a:lumMod val="75000"/>
                  </a:schemeClr>
                </a:solidFill>
              </a:rPr>
              <a:t>Designed to provide low-latency access to data, ensuring fast response times for your applications. </a:t>
            </a:r>
            <a:endParaRPr lang="en-US" altLang="en-US">
              <a:solidFill>
                <a:schemeClr val="accent1">
                  <a:lumMod val="75000"/>
                </a:schemeClr>
              </a:solidFill>
            </a:endParaRPr>
          </a:p>
          <a:p>
            <a:r>
              <a:rPr lang="en-US" altLang="en-US">
                <a:solidFill>
                  <a:schemeClr val="accent1">
                    <a:lumMod val="75000"/>
                  </a:schemeClr>
                </a:solidFill>
              </a:rPr>
              <a:t>Fully Managed Service:</a:t>
            </a:r>
            <a:endParaRPr lang="en-US" altLang="en-US">
              <a:solidFill>
                <a:schemeClr val="accent1">
                  <a:lumMod val="75000"/>
                </a:schemeClr>
              </a:solidFill>
            </a:endParaRPr>
          </a:p>
          <a:p>
            <a:r>
              <a:rPr lang="en-US" altLang="en-US">
                <a:solidFill>
                  <a:schemeClr val="accent1">
                    <a:lumMod val="75000"/>
                  </a:schemeClr>
                </a:solidFill>
              </a:rPr>
              <a:t>Cosmos DB is a fully managed service, meaning Microsoft handles the underlying infrastructure, including backups, patching, and scaling. </a:t>
            </a:r>
            <a:endParaRPr lang="en-US" altLang="en-US">
              <a:solidFill>
                <a:schemeClr val="accent1">
                  <a:lumMod val="75000"/>
                </a:schemeClr>
              </a:solidFill>
            </a:endParaRPr>
          </a:p>
          <a:p>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Azure Cosmos</a:t>
            </a:r>
            <a:endParaRPr lang="en-US"/>
          </a:p>
        </p:txBody>
      </p:sp>
      <p:sp>
        <p:nvSpPr>
          <p:cNvPr id="3" name="Content Placeholder 2"/>
          <p:cNvSpPr>
            <a:spLocks noGrp="1"/>
          </p:cNvSpPr>
          <p:nvPr>
            <p:ph idx="1"/>
          </p:nvPr>
        </p:nvSpPr>
        <p:spPr/>
        <p:txBody>
          <a:bodyPr>
            <a:normAutofit fontScale="50000"/>
          </a:bodyPr>
          <a:p>
            <a:r>
              <a:rPr lang="en-US" altLang="en-US">
                <a:solidFill>
                  <a:schemeClr val="accent1">
                    <a:lumMod val="75000"/>
                  </a:schemeClr>
                </a:solidFill>
                <a:sym typeface="+mn-ea"/>
              </a:rPr>
              <a:t>Flexible Consistency Models:</a:t>
            </a:r>
            <a:endParaRPr lang="en-US" altLang="en-US">
              <a:solidFill>
                <a:schemeClr val="accent1">
                  <a:lumMod val="75000"/>
                </a:schemeClr>
              </a:solidFill>
            </a:endParaRPr>
          </a:p>
          <a:p>
            <a:r>
              <a:rPr lang="en-US" altLang="en-US">
                <a:solidFill>
                  <a:schemeClr val="accent1">
                    <a:lumMod val="75000"/>
                  </a:schemeClr>
                </a:solidFill>
                <a:sym typeface="+mn-ea"/>
              </a:rPr>
              <a:t>Offers multiple consistency models, allowing developers to balance consistency and performance based on their application requirements. </a:t>
            </a:r>
            <a:endParaRPr lang="en-US" altLang="en-US">
              <a:solidFill>
                <a:schemeClr val="accent1">
                  <a:lumMod val="75000"/>
                </a:schemeClr>
              </a:solidFill>
            </a:endParaRPr>
          </a:p>
          <a:p>
            <a:r>
              <a:rPr lang="en-US" altLang="en-US">
                <a:solidFill>
                  <a:schemeClr val="accent1">
                    <a:lumMod val="75000"/>
                  </a:schemeClr>
                </a:solidFill>
                <a:sym typeface="+mn-ea"/>
              </a:rPr>
              <a:t>Support for Various APIs:</a:t>
            </a:r>
            <a:endParaRPr lang="en-US" altLang="en-US">
              <a:solidFill>
                <a:schemeClr val="accent1">
                  <a:lumMod val="75000"/>
                </a:schemeClr>
              </a:solidFill>
            </a:endParaRPr>
          </a:p>
          <a:p>
            <a:r>
              <a:rPr lang="en-US" altLang="en-US">
                <a:solidFill>
                  <a:schemeClr val="accent1">
                    <a:lumMod val="75000"/>
                  </a:schemeClr>
                </a:solidFill>
                <a:sym typeface="+mn-ea"/>
              </a:rPr>
              <a:t>Supports multiple APIs, including NoSQL, SQL, MongoDB, Apache Cassandra, and more, allowing developers to leverage their existing skills and tools. </a:t>
            </a:r>
            <a:endParaRPr lang="en-US" altLang="en-US">
              <a:solidFill>
                <a:schemeClr val="accent1">
                  <a:lumMod val="75000"/>
                </a:schemeClr>
              </a:solidFill>
            </a:endParaRPr>
          </a:p>
          <a:p>
            <a:r>
              <a:rPr lang="en-US" altLang="en-US">
                <a:solidFill>
                  <a:schemeClr val="accent1">
                    <a:lumMod val="75000"/>
                  </a:schemeClr>
                </a:solidFill>
                <a:sym typeface="+mn-ea"/>
              </a:rPr>
              <a:t>Automatic Scaling:</a:t>
            </a:r>
            <a:endParaRPr lang="en-US" altLang="en-US">
              <a:solidFill>
                <a:schemeClr val="accent1">
                  <a:lumMod val="75000"/>
                </a:schemeClr>
              </a:solidFill>
            </a:endParaRPr>
          </a:p>
          <a:p>
            <a:r>
              <a:rPr lang="en-US" altLang="en-US">
                <a:solidFill>
                  <a:schemeClr val="accent1">
                    <a:lumMod val="75000"/>
                  </a:schemeClr>
                </a:solidFill>
                <a:sym typeface="+mn-ea"/>
              </a:rPr>
              <a:t>Cosmos DB automatically scales to meet the demands of your application, ensuring optimal performance and cost-effectiveness. </a:t>
            </a:r>
            <a:endParaRPr lang="en-US" altLang="en-US">
              <a:solidFill>
                <a:schemeClr val="accent1">
                  <a:lumMod val="75000"/>
                </a:schemeClr>
              </a:solidFill>
            </a:endParaRPr>
          </a:p>
          <a:p>
            <a:r>
              <a:rPr lang="en-US" altLang="en-US">
                <a:solidFill>
                  <a:schemeClr val="accent1">
                    <a:lumMod val="75000"/>
                  </a:schemeClr>
                </a:solidFill>
                <a:sym typeface="+mn-ea"/>
              </a:rPr>
              <a:t>Cost-Effective Pricing:</a:t>
            </a:r>
            <a:endParaRPr lang="en-US" altLang="en-US">
              <a:solidFill>
                <a:schemeClr val="accent1">
                  <a:lumMod val="75000"/>
                </a:schemeClr>
              </a:solidFill>
            </a:endParaRPr>
          </a:p>
          <a:p>
            <a:r>
              <a:rPr lang="en-US" altLang="en-US">
                <a:solidFill>
                  <a:schemeClr val="accent1">
                    <a:lumMod val="75000"/>
                  </a:schemeClr>
                </a:solidFill>
                <a:sym typeface="+mn-ea"/>
              </a:rPr>
              <a:t>Offers a flexible pricing model that allows you to pay only for the resources you use, with options for serverless and automatic scaling. </a:t>
            </a:r>
            <a:endParaRPr lang="en-US" altLang="en-US">
              <a:solidFill>
                <a:schemeClr val="accent1">
                  <a:lumMod val="75000"/>
                </a:schemeClr>
              </a:solidFill>
            </a:endParaRPr>
          </a:p>
          <a:p>
            <a:r>
              <a:rPr lang="en-US" altLang="en-US">
                <a:solidFill>
                  <a:schemeClr val="accent1">
                    <a:lumMod val="75000"/>
                  </a:schemeClr>
                </a:solidFill>
                <a:sym typeface="+mn-ea"/>
              </a:rPr>
              <a:t>Free Tier:</a:t>
            </a:r>
            <a:endParaRPr lang="en-US" altLang="en-US">
              <a:solidFill>
                <a:schemeClr val="accent1">
                  <a:lumMod val="75000"/>
                </a:schemeClr>
              </a:solidFill>
            </a:endParaRPr>
          </a:p>
          <a:p>
            <a:r>
              <a:rPr lang="en-US" altLang="en-US">
                <a:solidFill>
                  <a:schemeClr val="accent1">
                    <a:lumMod val="75000"/>
                  </a:schemeClr>
                </a:solidFill>
                <a:sym typeface="+mn-ea"/>
              </a:rPr>
              <a:t>Provides a free tier for developers to experiment with the service and get started with minimal cost</a:t>
            </a:r>
            <a:endParaRPr lang="en-US" altLang="en-US">
              <a:solidFill>
                <a:schemeClr val="accent1">
                  <a:lumMod val="75000"/>
                </a:schemeClr>
              </a:solidFill>
            </a:endParaRPr>
          </a:p>
          <a:p>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Azure Cosmos</a:t>
            </a:r>
            <a:endParaRPr lang="en-US"/>
          </a:p>
        </p:txBody>
      </p:sp>
      <p:sp>
        <p:nvSpPr>
          <p:cNvPr id="3" name="Content Placeholder 2"/>
          <p:cNvSpPr>
            <a:spLocks noGrp="1"/>
          </p:cNvSpPr>
          <p:nvPr>
            <p:ph idx="1"/>
          </p:nvPr>
        </p:nvSpPr>
        <p:spPr/>
        <p:txBody>
          <a:bodyPr>
            <a:normAutofit fontScale="50000"/>
          </a:bodyPr>
          <a:p>
            <a:r>
              <a:rPr lang="en-US" altLang="en-US">
                <a:solidFill>
                  <a:schemeClr val="accent1">
                    <a:lumMod val="75000"/>
                  </a:schemeClr>
                </a:solidFill>
              </a:rPr>
              <a:t>Use Cases:</a:t>
            </a:r>
            <a:endParaRPr lang="en-US" altLang="en-US">
              <a:solidFill>
                <a:schemeClr val="accent1">
                  <a:lumMod val="75000"/>
                </a:schemeClr>
              </a:solidFill>
            </a:endParaRPr>
          </a:p>
          <a:p>
            <a:r>
              <a:rPr lang="en-US" altLang="en-US">
                <a:solidFill>
                  <a:schemeClr val="accent1">
                    <a:lumMod val="75000"/>
                  </a:schemeClr>
                </a:solidFill>
              </a:rPr>
              <a:t>Building globally distributed applications:</a:t>
            </a:r>
            <a:endParaRPr lang="en-US" altLang="en-US">
              <a:solidFill>
                <a:schemeClr val="accent1">
                  <a:lumMod val="75000"/>
                </a:schemeClr>
              </a:solidFill>
            </a:endParaRPr>
          </a:p>
          <a:p>
            <a:r>
              <a:rPr lang="en-US" altLang="en-US">
                <a:solidFill>
                  <a:schemeClr val="accent1">
                    <a:lumMod val="75000"/>
                  </a:schemeClr>
                </a:solidFill>
              </a:rPr>
              <a:t>Cosmos DB's global distribution capabilities make it ideal for applications that need to serve users worldwide. </a:t>
            </a:r>
            <a:endParaRPr lang="en-US" altLang="en-US">
              <a:solidFill>
                <a:schemeClr val="accent1">
                  <a:lumMod val="75000"/>
                </a:schemeClr>
              </a:solidFill>
            </a:endParaRPr>
          </a:p>
          <a:p>
            <a:r>
              <a:rPr lang="en-US" altLang="en-US">
                <a:solidFill>
                  <a:schemeClr val="accent1">
                    <a:lumMod val="75000"/>
                  </a:schemeClr>
                </a:solidFill>
              </a:rPr>
              <a:t>Storing and managing unstructured data:</a:t>
            </a:r>
            <a:endParaRPr lang="en-US" altLang="en-US">
              <a:solidFill>
                <a:schemeClr val="accent1">
                  <a:lumMod val="75000"/>
                </a:schemeClr>
              </a:solidFill>
            </a:endParaRPr>
          </a:p>
          <a:p>
            <a:r>
              <a:rPr lang="en-US" altLang="en-US">
                <a:solidFill>
                  <a:schemeClr val="accent1">
                    <a:lumMod val="75000"/>
                  </a:schemeClr>
                </a:solidFill>
              </a:rPr>
              <a:t>Its support for NoSQL data models makes it suitable for applications that need to store and manage large amounts of unstructured data. </a:t>
            </a:r>
            <a:endParaRPr lang="en-US" altLang="en-US">
              <a:solidFill>
                <a:schemeClr val="accent1">
                  <a:lumMod val="75000"/>
                </a:schemeClr>
              </a:solidFill>
            </a:endParaRPr>
          </a:p>
          <a:p>
            <a:r>
              <a:rPr lang="en-US" altLang="en-US">
                <a:solidFill>
                  <a:schemeClr val="accent1">
                    <a:lumMod val="75000"/>
                  </a:schemeClr>
                </a:solidFill>
              </a:rPr>
              <a:t>Developing high-performance applications:</a:t>
            </a:r>
            <a:endParaRPr lang="en-US" altLang="en-US">
              <a:solidFill>
                <a:schemeClr val="accent1">
                  <a:lumMod val="75000"/>
                </a:schemeClr>
              </a:solidFill>
            </a:endParaRPr>
          </a:p>
          <a:p>
            <a:r>
              <a:rPr lang="en-US" altLang="en-US">
                <a:solidFill>
                  <a:schemeClr val="accent1">
                    <a:lumMod val="75000"/>
                  </a:schemeClr>
                </a:solidFill>
              </a:rPr>
              <a:t>Its high availability, scalability, and low-latency features make it ideal for applications that require high performance and reliability. </a:t>
            </a:r>
            <a:endParaRPr lang="en-US" altLang="en-US">
              <a:solidFill>
                <a:schemeClr val="accent1">
                  <a:lumMod val="75000"/>
                </a:schemeClr>
              </a:solidFill>
            </a:endParaRPr>
          </a:p>
          <a:p>
            <a:r>
              <a:rPr lang="en-US" altLang="en-US">
                <a:solidFill>
                  <a:schemeClr val="accent1">
                    <a:lumMod val="75000"/>
                  </a:schemeClr>
                </a:solidFill>
              </a:rPr>
              <a:t>Creating AI-powered applications:</a:t>
            </a:r>
            <a:endParaRPr lang="en-US" altLang="en-US">
              <a:solidFill>
                <a:schemeClr val="accent1">
                  <a:lumMod val="75000"/>
                </a:schemeClr>
              </a:solidFill>
            </a:endParaRPr>
          </a:p>
          <a:p>
            <a:r>
              <a:rPr lang="en-US" altLang="en-US">
                <a:solidFill>
                  <a:schemeClr val="accent1">
                    <a:lumMod val="75000"/>
                  </a:schemeClr>
                </a:solidFill>
              </a:rPr>
              <a:t>Cosmos DB can be used to store and manage the data used by AI applications. </a:t>
            </a:r>
            <a:endParaRPr lang="en-US" altLang="en-US">
              <a:solidFill>
                <a:schemeClr val="accent1">
                  <a:lumMod val="75000"/>
                </a:schemeClr>
              </a:solidFill>
            </a:endParaRPr>
          </a:p>
          <a:p>
            <a:r>
              <a:rPr lang="en-US" altLang="en-US">
                <a:solidFill>
                  <a:schemeClr val="accent1">
                    <a:lumMod val="75000"/>
                  </a:schemeClr>
                </a:solidFill>
              </a:rPr>
              <a:t>Building modern web and mobile applications:</a:t>
            </a:r>
            <a:endParaRPr lang="en-US" altLang="en-US">
              <a:solidFill>
                <a:schemeClr val="accent1">
                  <a:lumMod val="75000"/>
                </a:schemeClr>
              </a:solidFill>
            </a:endParaRPr>
          </a:p>
          <a:p>
            <a:r>
              <a:rPr lang="en-US" altLang="en-US">
                <a:solidFill>
                  <a:schemeClr val="accent1">
                    <a:lumMod val="75000"/>
                  </a:schemeClr>
                </a:solidFill>
              </a:rPr>
              <a:t>Its flexible data models and APIs make it suitable for a wide range of modern web and mobile applications. </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Disks</a:t>
            </a:r>
            <a:endParaRPr lang="en-US" altLang="en-US"/>
          </a:p>
        </p:txBody>
      </p:sp>
      <p:sp>
        <p:nvSpPr>
          <p:cNvPr id="3" name="Content Placeholder 2"/>
          <p:cNvSpPr>
            <a:spLocks noGrp="1"/>
          </p:cNvSpPr>
          <p:nvPr>
            <p:ph idx="1"/>
          </p:nvPr>
        </p:nvSpPr>
        <p:spPr/>
        <p:txBody>
          <a:bodyPr/>
          <a:p>
            <a:r>
              <a:rPr lang="en-US" altLang="en-US">
                <a:solidFill>
                  <a:schemeClr val="accent1">
                    <a:lumMod val="75000"/>
                  </a:schemeClr>
                </a:solidFill>
              </a:rPr>
              <a:t>These are block-level storage volumes designed for use with Azure Virtual Machines.</a:t>
            </a:r>
            <a:endParaRPr lang="en-US" altLang="en-US">
              <a:solidFill>
                <a:schemeClr val="accent1">
                  <a:lumMod val="75000"/>
                </a:schemeClr>
              </a:solidFill>
            </a:endParaRPr>
          </a:p>
        </p:txBody>
      </p:sp>
      <p:pic>
        <p:nvPicPr>
          <p:cNvPr id="5" name="Picture 4"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Files</a:t>
            </a:r>
            <a:endParaRPr lang="en-US" altLang="en-US"/>
          </a:p>
        </p:txBody>
      </p:sp>
      <p:sp>
        <p:nvSpPr>
          <p:cNvPr id="3" name="Content Placeholder 2"/>
          <p:cNvSpPr>
            <a:spLocks noGrp="1"/>
          </p:cNvSpPr>
          <p:nvPr>
            <p:ph idx="1"/>
          </p:nvPr>
        </p:nvSpPr>
        <p:spPr/>
        <p:txBody>
          <a:bodyPr/>
          <a:p>
            <a:r>
              <a:rPr lang="en-US" altLang="en-US">
                <a:solidFill>
                  <a:schemeClr val="accent1">
                    <a:lumMod val="75000"/>
                  </a:schemeClr>
                </a:solidFill>
              </a:rPr>
              <a:t>A fully managed fle shares in the cloud, accessible through the standard Server Message Block (SMB) protocol, Network File System (NFS) protocol, and Azure Files REST API.</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Government</a:t>
            </a:r>
            <a:endParaRPr lang="en-US" altLang="en-US"/>
          </a:p>
        </p:txBody>
      </p:sp>
      <p:sp>
        <p:nvSpPr>
          <p:cNvPr id="3" name="Content Placeholder 2"/>
          <p:cNvSpPr>
            <a:spLocks noGrp="1"/>
          </p:cNvSpPr>
          <p:nvPr>
            <p:ph idx="1"/>
          </p:nvPr>
        </p:nvSpPr>
        <p:spPr/>
        <p:txBody>
          <a:bodyPr/>
          <a:p>
            <a:r>
              <a:rPr lang="en-US" altLang="en-US">
                <a:solidFill>
                  <a:schemeClr val="accent1">
                    <a:lumMod val="75000"/>
                  </a:schemeClr>
                </a:solidFill>
              </a:rPr>
              <a:t>It provides a specialized cloud platform that allows government agencies and their partners to migrate mission-critical workloads to the cloud.</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sym typeface="+mn-ea"/>
              </a:rPr>
              <a:t>CapEx </a:t>
            </a:r>
            <a:endParaRPr lang="en-US"/>
          </a:p>
        </p:txBody>
      </p:sp>
      <p:sp>
        <p:nvSpPr>
          <p:cNvPr id="3" name="Content Placeholder 2"/>
          <p:cNvSpPr>
            <a:spLocks noGrp="1"/>
          </p:cNvSpPr>
          <p:nvPr>
            <p:ph idx="1"/>
          </p:nvPr>
        </p:nvSpPr>
        <p:spPr/>
        <p:txBody>
          <a:bodyPr/>
          <a:p>
            <a:r>
              <a:rPr lang="en-US" altLang="en-US" sz="2400">
                <a:solidFill>
                  <a:schemeClr val="accent1">
                    <a:lumMod val="75000"/>
                  </a:schemeClr>
                </a:solidFill>
                <a:sym typeface="+mn-ea"/>
              </a:rPr>
              <a:t>Organization continuity and disaster recovery costs – recover from a disaster and continue operating using backup generators.</a:t>
            </a:r>
            <a:endParaRPr lang="en-US" altLang="en-US" sz="2400">
              <a:solidFill>
                <a:schemeClr val="accent1">
                  <a:lumMod val="75000"/>
                </a:schemeClr>
              </a:solidFill>
            </a:endParaRPr>
          </a:p>
          <a:p>
            <a:r>
              <a:rPr lang="en-US" altLang="en-US" sz="2400">
                <a:solidFill>
                  <a:schemeClr val="accent1">
                    <a:lumMod val="75000"/>
                  </a:schemeClr>
                </a:solidFill>
                <a:sym typeface="+mn-ea"/>
              </a:rPr>
              <a:t>Datacenter infrastructure costs – costs for construction and building equipment.</a:t>
            </a:r>
            <a:endParaRPr lang="en-US" altLang="en-US" sz="2400">
              <a:solidFill>
                <a:schemeClr val="accent1">
                  <a:lumMod val="75000"/>
                </a:schemeClr>
              </a:solidFill>
            </a:endParaRPr>
          </a:p>
          <a:p>
            <a:r>
              <a:rPr lang="en-US" altLang="en-US" sz="2400">
                <a:solidFill>
                  <a:schemeClr val="accent1">
                    <a:lumMod val="75000"/>
                  </a:schemeClr>
                </a:solidFill>
                <a:sym typeface="+mn-ea"/>
              </a:rPr>
              <a:t>Technical personnel – technical expertise and workforce to install, deploy, and manage the systems in the data center and at the DR site. </a:t>
            </a:r>
            <a:endParaRPr lang="en-US" altLang="en-US" sz="2400">
              <a:solidFill>
                <a:schemeClr val="accent1">
                  <a:lumMod val="75000"/>
                </a:schemeClr>
              </a:solidFill>
              <a:sym typeface="+mn-ea"/>
            </a:endParaRPr>
          </a:p>
          <a:p>
            <a:r>
              <a:rPr lang="en-US" altLang="en-US" sz="2400">
                <a:solidFill>
                  <a:schemeClr val="accent1">
                    <a:lumMod val="75000"/>
                  </a:schemeClr>
                </a:solidFill>
                <a:sym typeface="+mn-ea"/>
              </a:rPr>
              <a:t>Cooling, physical security is the responsibility of the owner.</a:t>
            </a:r>
            <a:endParaRPr lang="en-US" altLang="en-US" sz="2400">
              <a:solidFill>
                <a:schemeClr val="accent1">
                  <a:lumMod val="75000"/>
                </a:schemeClr>
              </a:solidFill>
            </a:endParaRPr>
          </a:p>
          <a:p>
            <a:endParaRPr lang="en-US" altLang="en-US" sz="2400">
              <a:solidFill>
                <a:schemeClr val="accent1">
                  <a:lumMod val="75000"/>
                </a:schemeClr>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Azure Information Protection</a:t>
            </a:r>
            <a:endParaRPr lang="en-US" altLang="en-US"/>
          </a:p>
        </p:txBody>
      </p:sp>
      <p:sp>
        <p:nvSpPr>
          <p:cNvPr id="3" name="Content Placeholder 2"/>
          <p:cNvSpPr>
            <a:spLocks noGrp="1"/>
          </p:cNvSpPr>
          <p:nvPr>
            <p:ph idx="1"/>
          </p:nvPr>
        </p:nvSpPr>
        <p:spPr/>
        <p:txBody>
          <a:bodyPr/>
          <a:p>
            <a:r>
              <a:rPr lang="en-US" altLang="en-US">
                <a:solidFill>
                  <a:schemeClr val="accent1">
                    <a:lumMod val="75000"/>
                  </a:schemeClr>
                </a:solidFill>
              </a:rPr>
              <a:t>It ofers the encryption service, Azure Rights Management, which is utilized by Microsoft Purview Information Protection.</a:t>
            </a:r>
            <a:endParaRPr lang="en-US" altLang="en-US">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Azure Key Vault</a:t>
            </a:r>
            <a:endParaRPr lang="en-US"/>
          </a:p>
        </p:txBody>
      </p:sp>
      <p:sp>
        <p:nvSpPr>
          <p:cNvPr id="3" name="Content Placeholder 2"/>
          <p:cNvSpPr>
            <a:spLocks noGrp="1"/>
          </p:cNvSpPr>
          <p:nvPr>
            <p:ph idx="1"/>
          </p:nvPr>
        </p:nvSpPr>
        <p:spPr/>
        <p:txBody>
          <a:bodyPr/>
          <a:p>
            <a:r>
              <a:rPr lang="en-US" altLang="en-US" sz="2800">
                <a:solidFill>
                  <a:schemeClr val="accent1">
                    <a:lumMod val="75000"/>
                  </a:schemeClr>
                </a:solidFill>
              </a:rPr>
              <a:t>Azure Key Vault is a cloud service that securely stores and manages secrets like API keys, passwords, certificates, and cryptographic keys, offering centralized control and enhanced security for cloud applications and services. </a:t>
            </a:r>
            <a:endParaRPr lang="en-US" altLang="en-US" sz="2800">
              <a:solidFill>
                <a:schemeClr val="accent1">
                  <a:lumMod val="75000"/>
                </a:schemeClr>
              </a:solidFill>
            </a:endParaRPr>
          </a:p>
        </p:txBody>
      </p:sp>
      <p:pic>
        <p:nvPicPr>
          <p:cNvPr id="4" name="Picture 3" descr="1742376277272"/>
          <p:cNvPicPr>
            <a:picLocks noChangeAspect="1"/>
          </p:cNvPicPr>
          <p:nvPr/>
        </p:nvPicPr>
        <p:blipFill>
          <a:blip r:embed="rId1"/>
          <a:stretch>
            <a:fillRect/>
          </a:stretch>
        </p:blipFill>
        <p:spPr>
          <a:xfrm>
            <a:off x="6863080" y="6343650"/>
            <a:ext cx="2091055" cy="514350"/>
          </a:xfrm>
          <a:prstGeom prst="rect">
            <a:avLst/>
          </a:prstGeom>
        </p:spPr>
      </p:pic>
      <p:pic>
        <p:nvPicPr>
          <p:cNvPr id="5" name="Picture 4" descr="key-vault"/>
          <p:cNvPicPr>
            <a:picLocks noChangeAspect="1"/>
          </p:cNvPicPr>
          <p:nvPr/>
        </p:nvPicPr>
        <p:blipFill>
          <a:blip r:embed="rId2"/>
          <a:stretch>
            <a:fillRect/>
          </a:stretch>
        </p:blipFill>
        <p:spPr>
          <a:xfrm>
            <a:off x="3804285" y="208280"/>
            <a:ext cx="1429385" cy="7505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olidFill>
                  <a:schemeClr val="accent1">
                    <a:lumMod val="60000"/>
                    <a:lumOff val="40000"/>
                  </a:schemeClr>
                </a:solidFill>
                <a:sym typeface="+mn-ea"/>
              </a:rPr>
              <a:t>Consumption-based model</a:t>
            </a:r>
            <a:endParaRPr lang="en-US" altLang="en-US">
              <a:solidFill>
                <a:schemeClr val="accent1">
                  <a:lumMod val="60000"/>
                  <a:lumOff val="40000"/>
                </a:schemeClr>
              </a:solidFill>
              <a:sym typeface="+mn-ea"/>
            </a:endParaRPr>
          </a:p>
        </p:txBody>
      </p:sp>
      <p:sp>
        <p:nvSpPr>
          <p:cNvPr id="3" name="Content Placeholder 2"/>
          <p:cNvSpPr>
            <a:spLocks noGrp="1"/>
          </p:cNvSpPr>
          <p:nvPr>
            <p:ph idx="1"/>
          </p:nvPr>
        </p:nvSpPr>
        <p:spPr>
          <a:xfrm>
            <a:off x="457200" y="1174750"/>
            <a:ext cx="8229600" cy="3211830"/>
          </a:xfrm>
        </p:spPr>
        <p:txBody>
          <a:bodyPr/>
          <a:p>
            <a:r>
              <a:rPr lang="en-US" altLang="en-US" sz="2000">
                <a:solidFill>
                  <a:schemeClr val="accent1">
                    <a:lumMod val="75000"/>
                  </a:schemeClr>
                </a:solidFill>
              </a:rPr>
              <a:t>Cloud service providers operate on a consumption-based model, which means that end users only pay for the resources</a:t>
            </a:r>
            <a:endParaRPr lang="en-US" altLang="en-US" sz="2000">
              <a:solidFill>
                <a:schemeClr val="accent1">
                  <a:lumMod val="75000"/>
                </a:schemeClr>
              </a:solidFill>
            </a:endParaRPr>
          </a:p>
          <a:p>
            <a:pPr marL="0" indent="0">
              <a:buNone/>
            </a:pPr>
            <a:r>
              <a:rPr lang="en-US" altLang="en-US" sz="2000">
                <a:solidFill>
                  <a:schemeClr val="accent1">
                    <a:lumMod val="75000"/>
                  </a:schemeClr>
                </a:solidFill>
              </a:rPr>
              <a:t>     that they use. </a:t>
            </a:r>
            <a:endParaRPr lang="en-US" altLang="en-US" sz="2000">
              <a:solidFill>
                <a:schemeClr val="accent1">
                  <a:lumMod val="75000"/>
                </a:schemeClr>
              </a:solidFill>
            </a:endParaRPr>
          </a:p>
          <a:p>
            <a:r>
              <a:rPr lang="en-US" altLang="en-US" sz="2000">
                <a:solidFill>
                  <a:schemeClr val="accent1">
                    <a:lumMod val="75000"/>
                  </a:schemeClr>
                </a:solidFill>
              </a:rPr>
              <a:t>Whatever they use is what they pay for.</a:t>
            </a:r>
            <a:endParaRPr lang="en-US" altLang="en-US" sz="2000">
              <a:solidFill>
                <a:schemeClr val="accent1">
                  <a:lumMod val="75000"/>
                </a:schemeClr>
              </a:solidFill>
            </a:endParaRPr>
          </a:p>
          <a:p>
            <a:r>
              <a:rPr lang="en-US" altLang="en-US" sz="2000">
                <a:solidFill>
                  <a:schemeClr val="accent1">
                    <a:lumMod val="75000"/>
                  </a:schemeClr>
                </a:solidFill>
              </a:rPr>
              <a:t>Better cost prediction</a:t>
            </a:r>
            <a:endParaRPr lang="en-US" altLang="en-US" sz="2000">
              <a:solidFill>
                <a:schemeClr val="accent1">
                  <a:lumMod val="75000"/>
                </a:schemeClr>
              </a:solidFill>
            </a:endParaRPr>
          </a:p>
          <a:p>
            <a:r>
              <a:rPr lang="en-US" altLang="en-US" sz="2000">
                <a:solidFill>
                  <a:schemeClr val="accent1">
                    <a:lumMod val="75000"/>
                  </a:schemeClr>
                </a:solidFill>
              </a:rPr>
              <a:t>Prices for individual resources and services are provided</a:t>
            </a:r>
            <a:endParaRPr lang="en-US" altLang="en-US" sz="2000">
              <a:solidFill>
                <a:schemeClr val="accent1">
                  <a:lumMod val="75000"/>
                </a:schemeClr>
              </a:solidFill>
            </a:endParaRPr>
          </a:p>
          <a:p>
            <a:r>
              <a:rPr lang="en-US" altLang="en-US" sz="2000">
                <a:solidFill>
                  <a:schemeClr val="accent1">
                    <a:lumMod val="75000"/>
                  </a:schemeClr>
                </a:solidFill>
              </a:rPr>
              <a:t>Billing is based on actual usage</a:t>
            </a:r>
            <a:endParaRPr lang="en-US" altLang="en-US" sz="2000">
              <a:solidFill>
                <a:schemeClr val="accent1">
                  <a:lumMod val="75000"/>
                </a:schemeClr>
              </a:solidFill>
            </a:endParaRPr>
          </a:p>
        </p:txBody>
      </p:sp>
      <p:pic>
        <p:nvPicPr>
          <p:cNvPr id="8" name="Picture 7" descr="1742376277272"/>
          <p:cNvPicPr>
            <a:picLocks noChangeAspect="1"/>
          </p:cNvPicPr>
          <p:nvPr/>
        </p:nvPicPr>
        <p:blipFill>
          <a:blip r:embed="rId1"/>
          <a:stretch>
            <a:fillRect/>
          </a:stretch>
        </p:blipFill>
        <p:spPr>
          <a:xfrm>
            <a:off x="6863080" y="6343650"/>
            <a:ext cx="2091055" cy="514350"/>
          </a:xfrm>
          <a:prstGeom prst="rect">
            <a:avLst/>
          </a:prstGeom>
        </p:spPr>
      </p:pic>
    </p:spTree>
  </p:cSld>
  <p:clrMapOvr>
    <a:masterClrMapping/>
  </p:clrMapOvr>
</p:sld>
</file>

<file path=ppt/tags/tag1.xml><?xml version="1.0" encoding="utf-8"?>
<p:tagLst xmlns:p="http://schemas.openxmlformats.org/presentationml/2006/main">
  <p:tag name="TABLE_ENDDRAG_ORIGIN_RECT" val="569*224"/>
  <p:tag name="TABLE_ENDDRAG_RECT" val="71*290*569*224"/>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29943</Words>
  <Application>WPS Slides</Application>
  <PresentationFormat>On-screen Show (4:3)</PresentationFormat>
  <Paragraphs>527</Paragraphs>
  <Slides>81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81</vt:i4>
      </vt:variant>
    </vt:vector>
  </HeadingPairs>
  <TitlesOfParts>
    <vt:vector size="89" baseType="lpstr">
      <vt:lpstr>Arial</vt:lpstr>
      <vt:lpstr>SimSun</vt:lpstr>
      <vt:lpstr>Wingdings</vt:lpstr>
      <vt:lpstr>Calibri</vt:lpstr>
      <vt:lpstr>Microsoft YaHei</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 CapEx </vt:lpstr>
      <vt:lpstr>CapEx </vt:lpstr>
      <vt:lpstr>Consumption-based model</vt:lpstr>
      <vt:lpstr>OpEx</vt:lpstr>
      <vt:lpstr>Compare CapEx vs. OpEx</vt:lpstr>
      <vt:lpstr>Cloud Services </vt:lpstr>
      <vt:lpstr>IaaS, Paas and Saas</vt:lpstr>
      <vt:lpstr>PaaS</vt:lpstr>
      <vt:lpstr>PowerPoint 演示文稿</vt:lpstr>
      <vt:lpstr>Azure storage</vt:lpstr>
      <vt:lpstr>Pricing Model</vt:lpstr>
      <vt:lpstr>Pricing Model</vt:lpstr>
      <vt:lpstr>Azure Serverless Services Overview</vt:lpstr>
      <vt:lpstr>Azure Functions (Serverless):</vt:lpstr>
      <vt:lpstr>Azure Core Architectural components</vt:lpstr>
      <vt:lpstr>Azure Region Pairs:</vt:lpstr>
      <vt:lpstr>PowerPoint 演示文稿</vt:lpstr>
      <vt:lpstr>PowerPoint 演示文稿</vt:lpstr>
      <vt:lpstr>Sovereign Regions:</vt:lpstr>
      <vt:lpstr>Azure Availability Zones</vt:lpstr>
      <vt:lpstr>Azure Resources and Resource groups</vt:lpstr>
      <vt:lpstr>Azure Subscriptions and Management Groups</vt:lpstr>
      <vt:lpstr>Azure Subscriptions and Management Groups</vt:lpstr>
      <vt:lpstr>Azure Storage Services</vt:lpstr>
      <vt:lpstr>Azure Storage Services</vt:lpstr>
      <vt:lpstr>Azure Storage Services</vt:lpstr>
      <vt:lpstr>Azure Storage Tiers and Redundancy Options</vt:lpstr>
      <vt:lpstr>Azure Storage Tiers and Redundancy Options</vt:lpstr>
      <vt:lpstr>Azure Storage Redundency</vt:lpstr>
      <vt:lpstr>Azure Redundancy options</vt:lpstr>
      <vt:lpstr>LRS</vt:lpstr>
      <vt:lpstr>ZRS</vt:lpstr>
      <vt:lpstr>GRS</vt:lpstr>
      <vt:lpstr>GZRS</vt:lpstr>
      <vt:lpstr>Redundancy in the primary region:-</vt:lpstr>
      <vt:lpstr> Redundancy in the secondary region:- </vt:lpstr>
      <vt:lpstr>Azure Identity, Access, and Security</vt:lpstr>
      <vt:lpstr>Azure Key Vaults</vt:lpstr>
      <vt:lpstr>Azure Service Bus</vt:lpstr>
      <vt:lpstr>Azure Service Bus</vt:lpstr>
      <vt:lpstr>Azure Service Bus</vt:lpstr>
      <vt:lpstr>Logic Apps</vt:lpstr>
      <vt:lpstr>Logic App</vt:lpstr>
      <vt:lpstr>Azure Advisor</vt:lpstr>
      <vt:lpstr>Azure App Service</vt:lpstr>
      <vt:lpstr>Azure Monitor</vt:lpstr>
      <vt:lpstr>Azure Monitor</vt:lpstr>
      <vt:lpstr>Azure Arc</vt:lpstr>
      <vt:lpstr>Microsoft Sentinel</vt:lpstr>
      <vt:lpstr>Microsoft Sentinel</vt:lpstr>
      <vt:lpstr>Microsoft Sentinel</vt:lpstr>
      <vt:lpstr>Azure Virtual Machines  </vt:lpstr>
      <vt:lpstr>Azure status</vt:lpstr>
      <vt:lpstr>Service health</vt:lpstr>
      <vt:lpstr>Resource health</vt:lpstr>
      <vt:lpstr>Microsoft Purview</vt:lpstr>
      <vt:lpstr>Azure Firewall</vt:lpstr>
      <vt:lpstr>Network Security Group</vt:lpstr>
      <vt:lpstr>Azure Service Health</vt:lpstr>
      <vt:lpstr>Azure Service  Health</vt:lpstr>
      <vt:lpstr>Azure Service  Health</vt:lpstr>
      <vt:lpstr>Azure Advisor</vt:lpstr>
      <vt:lpstr>Azure Service Fabric</vt:lpstr>
      <vt:lpstr>Azure Analysis Services</vt:lpstr>
      <vt:lpstr>Azure Cloud Shell</vt:lpstr>
      <vt:lpstr>Azure Availability  Zones</vt:lpstr>
      <vt:lpstr>Azure Cosmos</vt:lpstr>
      <vt:lpstr>Azure Cosmos</vt:lpstr>
      <vt:lpstr>Azure Cosmos</vt:lpstr>
      <vt:lpstr>Azure Cosmos</vt:lpstr>
      <vt:lpstr>Azure Disks</vt:lpstr>
      <vt:lpstr>Azure Files</vt:lpstr>
      <vt:lpstr>Azure Government</vt:lpstr>
      <vt:lpstr>Azure Information Protection</vt:lpstr>
      <vt:lpstr>Azure Key Vault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Ashutosh Bodake</cp:lastModifiedBy>
  <cp:revision>34</cp:revision>
  <dcterms:created xsi:type="dcterms:W3CDTF">2013-01-27T09:14:00Z</dcterms:created>
  <dcterms:modified xsi:type="dcterms:W3CDTF">2025-04-03T02:29:56Z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7E2799A1844146CEA8E630CCDEF6AAF6_12</vt:lpwstr>
  </property>
  <property fmtid="{D5CDD505-2E9C-101B-9397-08002B2CF9AE}" pid="3" name="KSOProductBuildVer">
    <vt:lpwstr>1033-12.2.0.20782</vt:lpwstr>
  </property>
</Properties>
</file>