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4" r:id="rId4"/>
    <p:sldId id="266" r:id="rId5"/>
    <p:sldId id="267" r:id="rId6"/>
    <p:sldId id="268" r:id="rId7"/>
    <p:sldId id="269" r:id="rId8"/>
    <p:sldId id="265" r:id="rId9"/>
    <p:sldId id="256" r:id="rId10"/>
    <p:sldId id="270" r:id="rId11"/>
    <p:sldId id="271" r:id="rId12"/>
    <p:sldId id="273" r:id="rId13"/>
    <p:sldId id="272" r:id="rId14"/>
    <p:sldId id="274" r:id="rId15"/>
    <p:sldId id="257" r:id="rId16"/>
    <p:sldId id="260" r:id="rId17"/>
    <p:sldId id="258" r:id="rId18"/>
    <p:sldId id="259" r:id="rId19"/>
    <p:sldId id="279" r:id="rId20"/>
    <p:sldId id="261" r:id="rId21"/>
    <p:sldId id="275" r:id="rId22"/>
    <p:sldId id="276" r:id="rId23"/>
    <p:sldId id="277" r:id="rId24"/>
    <p:sldId id="278"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tags" Target="../tags/tag13.xml"/><Relationship Id="rId2" Type="http://schemas.openxmlformats.org/officeDocument/2006/relationships/image" Target="../media/image10.png"/><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tags" Target="../tags/tag15.xml"/><Relationship Id="rId2" Type="http://schemas.openxmlformats.org/officeDocument/2006/relationships/image" Target="../media/image12.png"/><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png"/><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custDataLst>
              <p:tags r:id="rId1"/>
            </p:custDataLst>
          </p:nvPr>
        </p:nvPicPr>
        <p:blipFill>
          <a:blip r:embed="rId2"/>
          <a:stretch>
            <a:fillRect/>
          </a:stretch>
        </p:blipFill>
        <p:spPr>
          <a:xfrm>
            <a:off x="2579370" y="1442720"/>
            <a:ext cx="5876925" cy="2867025"/>
          </a:xfrm>
          <a:prstGeom prst="rect">
            <a:avLst/>
          </a:prstGeom>
        </p:spPr>
      </p:pic>
      <p:sp>
        <p:nvSpPr>
          <p:cNvPr id="5" name="Text Box 4"/>
          <p:cNvSpPr txBox="1"/>
          <p:nvPr/>
        </p:nvSpPr>
        <p:spPr>
          <a:xfrm>
            <a:off x="3074035" y="4310062"/>
            <a:ext cx="5080000" cy="706755"/>
          </a:xfrm>
          <a:prstGeom prst="rect">
            <a:avLst/>
          </a:prstGeom>
        </p:spPr>
        <p:txBody>
          <a:bodyPr>
            <a:spAutoFit/>
          </a:bodyPr>
          <a:p>
            <a:pPr marL="0" indent="0"/>
            <a:r>
              <a:rPr sz="2000" b="1" i="0">
                <a:solidFill>
                  <a:srgbClr val="00B0F0"/>
                </a:solidFill>
                <a:latin typeface="Calibri" panose="020F0502020204030204" charset="0"/>
                <a:ea typeface="__Source_Sans_Pro_fa6df0"/>
                <a:cs typeface="Calibri" panose="020F0502020204030204" charset="0"/>
              </a:rPr>
              <a:t>Kafka distributed, scalable, and fault-tolerant messaging system.</a:t>
            </a:r>
            <a:endParaRPr sz="2000" b="1" i="0">
              <a:solidFill>
                <a:srgbClr val="00B0F0"/>
              </a:solidFill>
              <a:latin typeface="Calibri" panose="020F0502020204030204" charset="0"/>
              <a:ea typeface="__Source_Sans_Pro_fa6df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6300"/>
          </a:xfrm>
        </p:spPr>
        <p:txBody>
          <a:bodyPr/>
          <a:p>
            <a:r>
              <a:rPr lang="en-US" sz="4000" b="1"/>
              <a:t>Kafka in Microservices</a:t>
            </a:r>
            <a:endParaRPr lang="en-US" sz="4000" b="1"/>
          </a:p>
        </p:txBody>
      </p:sp>
      <p:sp>
        <p:nvSpPr>
          <p:cNvPr id="3" name="Content Placeholder 2"/>
          <p:cNvSpPr>
            <a:spLocks noGrp="1"/>
          </p:cNvSpPr>
          <p:nvPr>
            <p:ph idx="1"/>
          </p:nvPr>
        </p:nvSpPr>
        <p:spPr>
          <a:xfrm>
            <a:off x="838200" y="1241425"/>
            <a:ext cx="10965180" cy="5497830"/>
          </a:xfrm>
        </p:spPr>
        <p:txBody>
          <a:bodyPr>
            <a:normAutofit lnSpcReduction="20000"/>
          </a:bodyPr>
          <a:p>
            <a:r>
              <a:rPr lang="en-US">
                <a:latin typeface="+mj-lt"/>
                <a:cs typeface="+mj-lt"/>
              </a:rPr>
              <a:t>As powerful and popular as Kafka is for big data ingestion, the "log" data structure has interesting implications for applications built around the Internet of Things, microservices, and cloud-native architectures in general. </a:t>
            </a:r>
            <a:endParaRPr lang="en-US">
              <a:latin typeface="+mj-lt"/>
              <a:cs typeface="+mj-lt"/>
            </a:endParaRPr>
          </a:p>
          <a:p>
            <a:r>
              <a:rPr lang="en-US">
                <a:latin typeface="+mj-lt"/>
                <a:cs typeface="+mj-lt"/>
              </a:rPr>
              <a:t>Domain-driven design concepts like CQRS and event sourcing are powerful mechanisms for implementing scalable microservices, and Kafka can provide the backing store for these concepts. Event sourcing applications that generate a lot of events can be difficult to implement with traditional databases, and an additional feature in Kafka called "log compaction" can preserve events for the lifetime of the app. </a:t>
            </a:r>
            <a:endParaRPr lang="en-US">
              <a:latin typeface="+mj-lt"/>
              <a:cs typeface="+mj-lt"/>
            </a:endParaRPr>
          </a:p>
          <a:p>
            <a:r>
              <a:rPr lang="en-US">
                <a:latin typeface="+mj-lt"/>
                <a:cs typeface="+mj-lt"/>
              </a:rPr>
              <a:t>Basically, with log compaction, instead of discarding the log at preconfigured time intervals (7 days, 30 days, etc.), Kafka can keep the entire set of recent events around for all the keys in the set. This helps make the application very loosely coupled, because it can lose or discard logs and just restore the domain state from a log of preserved events. </a:t>
            </a:r>
            <a:endParaRPr lang="en-US">
              <a:latin typeface="+mj-lt"/>
              <a:cs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36220"/>
            <a:ext cx="10515600" cy="731520"/>
          </a:xfrm>
        </p:spPr>
        <p:txBody>
          <a:bodyPr>
            <a:normAutofit/>
          </a:bodyPr>
          <a:p>
            <a:r>
              <a:rPr lang="en-US" sz="3110">
                <a:sym typeface="+mn-ea"/>
              </a:rPr>
              <a:t>Kafka and traditional messaging competitors</a:t>
            </a:r>
            <a:endParaRPr lang="en-US" sz="3110"/>
          </a:p>
        </p:txBody>
      </p:sp>
      <p:sp>
        <p:nvSpPr>
          <p:cNvPr id="3" name="Content Placeholder 2"/>
          <p:cNvSpPr>
            <a:spLocks noGrp="1"/>
          </p:cNvSpPr>
          <p:nvPr>
            <p:ph idx="1"/>
          </p:nvPr>
        </p:nvSpPr>
        <p:spPr>
          <a:xfrm>
            <a:off x="838200" y="968375"/>
            <a:ext cx="10515600" cy="5695950"/>
          </a:xfrm>
        </p:spPr>
        <p:txBody>
          <a:bodyPr>
            <a:normAutofit/>
          </a:bodyPr>
          <a:p>
            <a:r>
              <a:rPr lang="en-US" sz="2220"/>
              <a:t>Just as the evolution of the database from RDBMS to specialized stores has led to efficient technology for the problems that need it, messaging systems have evolved from the "one size fits all" message queues to more nuanced implementations (or assumptions) for certain classes of problems. Both Kafka and traditional messaging have their place.</a:t>
            </a:r>
            <a:endParaRPr lang="en-US" sz="2220"/>
          </a:p>
          <a:p>
            <a:r>
              <a:rPr lang="en-US" sz="2220"/>
              <a:t>Real-time data processing refers to the capturing and storing of event data in real-time. Conventional data pipelines run in scheduled batches and process all aggregated information during a specified time but Apache Kafka allows organizations to process data on the fly. Kafka captures, transforms, stores, and loads data into relevant applications in real-time.</a:t>
            </a:r>
            <a:endParaRPr lang="en-US" sz="2220"/>
          </a:p>
          <a:p>
            <a:pPr marL="0" indent="0">
              <a:buNone/>
            </a:pPr>
            <a:r>
              <a:rPr lang="en-US" sz="2220"/>
              <a:t>A prime example of real-time data capture and processing is the Google Analytics engine.</a:t>
            </a:r>
            <a:endParaRPr lang="en-US" sz="2220"/>
          </a:p>
          <a:p>
            <a:pPr marL="0" indent="0">
              <a:buNone/>
            </a:pPr>
            <a:endParaRPr lang="en-US" sz="2220"/>
          </a:p>
          <a:p>
            <a:pPr marL="0" indent="0">
              <a:buNone/>
            </a:pPr>
            <a:endParaRPr lang="en-US" sz="2220"/>
          </a:p>
        </p:txBody>
      </p:sp>
      <p:pic>
        <p:nvPicPr>
          <p:cNvPr id="4" name="Picture 3"/>
          <p:cNvPicPr>
            <a:picLocks noChangeAspect="1"/>
          </p:cNvPicPr>
          <p:nvPr>
            <p:custDataLst>
              <p:tags r:id="rId1"/>
            </p:custDataLst>
          </p:nvPr>
        </p:nvPicPr>
        <p:blipFill>
          <a:blip r:embed="rId2"/>
          <a:stretch>
            <a:fillRect/>
          </a:stretch>
        </p:blipFill>
        <p:spPr>
          <a:xfrm>
            <a:off x="2332355" y="4758055"/>
            <a:ext cx="4733290" cy="1745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Kafka and zookeeper</a:t>
            </a:r>
            <a:endParaRPr lang="en-US"/>
          </a:p>
        </p:txBody>
      </p:sp>
      <p:sp>
        <p:nvSpPr>
          <p:cNvPr id="3" name="Content Placeholder 2"/>
          <p:cNvSpPr>
            <a:spLocks noGrp="1"/>
          </p:cNvSpPr>
          <p:nvPr>
            <p:ph idx="1"/>
          </p:nvPr>
        </p:nvSpPr>
        <p:spPr/>
        <p:txBody>
          <a:bodyPr>
            <a:normAutofit fontScale="90000"/>
          </a:bodyPr>
          <a:p>
            <a:r>
              <a:rPr lang="en-US"/>
              <a:t>ZooKeeper plays a crucial role in coordinating and managing the distributed environment.</a:t>
            </a:r>
            <a:r>
              <a:rPr lang="en-US">
                <a:sym typeface="+mn-ea"/>
              </a:rPr>
              <a:t> ZooKeeper is primarily used to track the status of nodes in the Kafka cluster and maintain a list of Kafka topics and messages.</a:t>
            </a:r>
            <a:endParaRPr lang="en-US"/>
          </a:p>
          <a:p>
            <a:r>
              <a:rPr lang="en-US"/>
              <a:t>It serves as a centralized spot for maintaining and storing the metadata for Kafka, which includes details on topics, partitions, consumer offsets, and cluster setup. ZooKeeper maintains a consistent picture of the cluster across all participating Kafka brokers, ensuring data consistency and fault tolerance. In a Kafka cluster, ZooKeeper ensures fault tolerance by keeping consistent metadata across brokers.</a:t>
            </a:r>
            <a:endParaRPr lang="en-US"/>
          </a:p>
          <a:p>
            <a:r>
              <a:rPr lang="en-US">
                <a:solidFill>
                  <a:srgbClr val="00B0F0"/>
                </a:solidFill>
              </a:rPr>
              <a:t>For example kafka is like a big library where lots of books are stored, lot of people visits for reading purpose and zookeeper is like Library Manager. </a:t>
            </a: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6280"/>
          </a:xfrm>
        </p:spPr>
        <p:txBody>
          <a:bodyPr>
            <a:normAutofit fontScale="90000"/>
          </a:bodyPr>
          <a:p>
            <a:r>
              <a:rPr lang="en-US" b="1"/>
              <a:t>kafka and Zookeeper</a:t>
            </a:r>
            <a:endParaRPr lang="en-US" b="1"/>
          </a:p>
        </p:txBody>
      </p:sp>
      <p:pic>
        <p:nvPicPr>
          <p:cNvPr id="7" name="Content Placeholder 6"/>
          <p:cNvPicPr>
            <a:picLocks noChangeAspect="1"/>
          </p:cNvPicPr>
          <p:nvPr>
            <p:ph idx="1"/>
            <p:custDataLst>
              <p:tags r:id="rId1"/>
            </p:custDataLst>
          </p:nvPr>
        </p:nvPicPr>
        <p:blipFill>
          <a:blip r:embed="rId2"/>
          <a:stretch>
            <a:fillRect/>
          </a:stretch>
        </p:blipFill>
        <p:spPr>
          <a:xfrm>
            <a:off x="1228090" y="1499870"/>
            <a:ext cx="7792720" cy="4642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Why Should You Use Apache Kafka?</a:t>
            </a:r>
            <a:endParaRPr lang="en-US" sz="4000" b="1"/>
          </a:p>
        </p:txBody>
      </p:sp>
      <p:sp>
        <p:nvSpPr>
          <p:cNvPr id="3" name="Content Placeholder 2"/>
          <p:cNvSpPr>
            <a:spLocks noGrp="1"/>
          </p:cNvSpPr>
          <p:nvPr>
            <p:ph idx="1"/>
          </p:nvPr>
        </p:nvSpPr>
        <p:spPr/>
        <p:txBody>
          <a:bodyPr>
            <a:noAutofit/>
          </a:bodyPr>
          <a:p>
            <a:r>
              <a:rPr lang="en-US" sz="2400"/>
              <a:t>Scalability. </a:t>
            </a:r>
            <a:endParaRPr lang="en-US" sz="2400"/>
          </a:p>
          <a:p>
            <a:r>
              <a:rPr lang="en-US" sz="2400"/>
              <a:t>High throughput. </a:t>
            </a:r>
            <a:endParaRPr lang="en-US" sz="2400"/>
          </a:p>
          <a:p>
            <a:r>
              <a:rPr lang="en-US" sz="2700"/>
              <a:t>Real-time data processing</a:t>
            </a:r>
            <a:endParaRPr lang="en-US" sz="2400"/>
          </a:p>
          <a:p>
            <a:r>
              <a:rPr lang="en-US" sz="2700"/>
              <a:t>Operational metrics/KPIs</a:t>
            </a:r>
            <a:endParaRPr lang="en-US" sz="2700"/>
          </a:p>
          <a:p>
            <a:endParaRPr lang="en-US" sz="2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Kafka vs. Traditional Messaging Systems</a:t>
            </a:r>
            <a:endParaRPr lang="en-US" b="1"/>
          </a:p>
        </p:txBody>
      </p:sp>
      <p:sp>
        <p:nvSpPr>
          <p:cNvPr id="3" name="Content Placeholder 2"/>
          <p:cNvSpPr>
            <a:spLocks noGrp="1"/>
          </p:cNvSpPr>
          <p:nvPr>
            <p:ph idx="1"/>
          </p:nvPr>
        </p:nvSpPr>
        <p:spPr/>
        <p:txBody>
          <a:bodyPr>
            <a:normAutofit lnSpcReduction="20000"/>
          </a:bodyPr>
          <a:p>
            <a:r>
              <a:rPr lang="en-US"/>
              <a:t>Kafka vs. Traditional Messaging Systems</a:t>
            </a:r>
            <a:endParaRPr lang="en-US"/>
          </a:p>
          <a:p>
            <a:r>
              <a:rPr lang="en-US"/>
              <a:t>Kafka differs from traditional messaging queues in several ways. Kafka retains a message after it has been consumed. Quite the opposite, competitor RabbitMQ deletes messages immediately after they've been consumed.</a:t>
            </a:r>
            <a:endParaRPr lang="en-US"/>
          </a:p>
          <a:p>
            <a:endParaRPr lang="en-US"/>
          </a:p>
          <a:p>
            <a:r>
              <a:rPr lang="en-US"/>
              <a:t>RabbitMQ pushes messages to consumers and Kafka fetches messages using pulling.</a:t>
            </a:r>
            <a:endParaRPr lang="en-US"/>
          </a:p>
          <a:p>
            <a:endParaRPr lang="en-US"/>
          </a:p>
          <a:p>
            <a:r>
              <a:rPr lang="en-US"/>
              <a:t>Kafka can be scaled horizontally and traditional messaging queues can scale vertically.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8020"/>
          </a:xfrm>
        </p:spPr>
        <p:txBody>
          <a:bodyPr>
            <a:normAutofit/>
          </a:bodyPr>
          <a:p>
            <a:r>
              <a:rPr lang="en-US" sz="3600" b="1"/>
              <a:t>Case studies</a:t>
            </a:r>
            <a:endParaRPr lang="en-US" sz="3600" b="1"/>
          </a:p>
        </p:txBody>
      </p:sp>
      <p:sp>
        <p:nvSpPr>
          <p:cNvPr id="3" name="Content Placeholder 2"/>
          <p:cNvSpPr>
            <a:spLocks noGrp="1"/>
          </p:cNvSpPr>
          <p:nvPr>
            <p:ph idx="1"/>
          </p:nvPr>
        </p:nvSpPr>
        <p:spPr>
          <a:xfrm>
            <a:off x="838200" y="1216025"/>
            <a:ext cx="10515600" cy="4961255"/>
          </a:xfrm>
        </p:spPr>
        <p:txBody>
          <a:bodyPr>
            <a:normAutofit lnSpcReduction="10000"/>
          </a:bodyPr>
          <a:p>
            <a:r>
              <a:rPr lang="en-US" sz="2665"/>
              <a:t>LinkedIn: The LinkedIn tech stack uses Kafka for message exchange, activity tracking, and logging metrics. With over 100 Kafka clusters, they can process 7 trillion messages daily.</a:t>
            </a:r>
            <a:endParaRPr lang="en-US" sz="2665"/>
          </a:p>
          <a:p>
            <a:endParaRPr lang="en-US" sz="2665"/>
          </a:p>
          <a:p>
            <a:r>
              <a:rPr lang="en-US" sz="2665"/>
              <a:t>Uber: With one of the largest deployments of Apache Kafka in the world, uber uses the streaming platform for exchanging data between a user and driver.</a:t>
            </a:r>
            <a:endParaRPr lang="en-US" sz="2665"/>
          </a:p>
          <a:p>
            <a:endParaRPr lang="en-US" sz="2665"/>
          </a:p>
          <a:p>
            <a:r>
              <a:rPr lang="en-US" sz="2665"/>
              <a:t>Netflix: Netflix tracks activity for over 230 Million subscribers using the Kafka platform. It stores details like watch history, movie likes and dislikes, and what you watch to power its recommendation system.</a:t>
            </a:r>
            <a:endParaRPr lang="en-US" sz="266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4470"/>
            <a:ext cx="10515600" cy="556895"/>
          </a:xfrm>
        </p:spPr>
        <p:txBody>
          <a:bodyPr>
            <a:normAutofit fontScale="90000"/>
          </a:bodyPr>
          <a:p>
            <a:r>
              <a:rPr lang="en-US" sz="4000" b="1"/>
              <a:t>Use cases</a:t>
            </a:r>
            <a:endParaRPr lang="en-US" sz="4000" b="1"/>
          </a:p>
        </p:txBody>
      </p:sp>
      <p:sp>
        <p:nvSpPr>
          <p:cNvPr id="3" name="Content Placeholder 2"/>
          <p:cNvSpPr>
            <a:spLocks noGrp="1"/>
          </p:cNvSpPr>
          <p:nvPr>
            <p:ph idx="1"/>
          </p:nvPr>
        </p:nvSpPr>
        <p:spPr>
          <a:xfrm>
            <a:off x="838200" y="862965"/>
            <a:ext cx="11012805" cy="5683885"/>
          </a:xfrm>
        </p:spPr>
        <p:txBody>
          <a:bodyPr/>
          <a:p>
            <a:r>
              <a:rPr lang="en-US" sz="2400"/>
              <a:t>Real-time processing has opened up several new opportunities in different industries. Business leaders leverage Kafka for revenue generation, customer satisfaction, and business growth. </a:t>
            </a:r>
            <a:endParaRPr lang="en-US" sz="2400"/>
          </a:p>
          <a:p>
            <a:pPr marL="0" indent="0">
              <a:buNone/>
            </a:pPr>
            <a:r>
              <a:rPr lang="en-US" sz="2400"/>
              <a:t>Let’s discuss a few niches that are using Apache Kafka well.</a:t>
            </a:r>
            <a:endParaRPr lang="en-US" sz="2400"/>
          </a:p>
          <a:p>
            <a:pPr marL="0" indent="0">
              <a:buNone/>
            </a:pPr>
            <a:r>
              <a:rPr lang="en-US" sz="2400"/>
              <a:t>Financial services</a:t>
            </a:r>
            <a:endParaRPr lang="en-US" sz="2400"/>
          </a:p>
          <a:p>
            <a:pPr marL="0" indent="0">
              <a:buNone/>
            </a:pPr>
            <a:r>
              <a:rPr lang="en-US" sz="2400"/>
              <a:t>The financial sector generates data in the count of millions daily. The sheer amount of financial transactions and the volume of customers is too much for conventional systems to handle. Apache Kafka handles all business-critical and high-volume workloads, ensuring customers get a seamless experience. Moreover, banks and other financial services use it for generating real-time analytics and powering machine learning models for applications like fraud detection.</a:t>
            </a:r>
            <a:endParaRPr lang="en-US" sz="2400"/>
          </a:p>
          <a:p>
            <a:pPr marL="0" indent="0">
              <a:buNone/>
            </a:pPr>
            <a:r>
              <a:rPr lang="en-US" sz="2400"/>
              <a:t>Paypal — Handling about 1 trillion messages per day.</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8030"/>
          </a:xfrm>
        </p:spPr>
        <p:txBody>
          <a:bodyPr>
            <a:normAutofit fontScale="90000"/>
          </a:bodyPr>
          <a:p>
            <a:r>
              <a:rPr lang="en-US" b="1">
                <a:sym typeface="+mn-ea"/>
              </a:rPr>
              <a:t>Use cases</a:t>
            </a:r>
            <a:endParaRPr lang="en-US"/>
          </a:p>
        </p:txBody>
      </p:sp>
      <p:sp>
        <p:nvSpPr>
          <p:cNvPr id="3" name="Content Placeholder 2"/>
          <p:cNvSpPr>
            <a:spLocks noGrp="1"/>
          </p:cNvSpPr>
          <p:nvPr>
            <p:ph idx="1"/>
          </p:nvPr>
        </p:nvSpPr>
        <p:spPr>
          <a:xfrm>
            <a:off x="838200" y="1280160"/>
            <a:ext cx="10515600" cy="4897120"/>
          </a:xfrm>
        </p:spPr>
        <p:txBody>
          <a:bodyPr/>
          <a:p>
            <a:r>
              <a:rPr lang="en-US" sz="2400" b="1"/>
              <a:t>AdTech</a:t>
            </a:r>
            <a:endParaRPr lang="en-US" sz="2400" b="1"/>
          </a:p>
          <a:p>
            <a:pPr marL="0" indent="0">
              <a:buNone/>
            </a:pPr>
            <a:r>
              <a:rPr lang="en-US" sz="2400"/>
              <a:t>Forming aggregated analytics can be cumbersome when running marketing campaigns across multiple platforms. Kafka can build connections to multiple platforms like Google, Facebook, Twitter, or LinkedIn. It can gather marketing data as the user interactions are active and use this real-time information to form analytics. The low latency system can help business leaders and marketing experts plan their future campaigns without delay.</a:t>
            </a:r>
            <a:endParaRPr lang="en-US" sz="2400"/>
          </a:p>
          <a:p>
            <a:pPr>
              <a:buFont typeface="Arial" panose="020B0604020202020204" pitchFamily="34" charset="0"/>
              <a:buChar char="•"/>
            </a:pPr>
            <a:r>
              <a:rPr lang="en-US" sz="2400" b="1"/>
              <a:t>Internet of Things (IoT)</a:t>
            </a:r>
            <a:endParaRPr lang="en-US" sz="2400" b="1"/>
          </a:p>
          <a:p>
            <a:pPr marL="0" indent="0">
              <a:buNone/>
            </a:pPr>
            <a:r>
              <a:rPr lang="en-US" sz="2400"/>
              <a:t> Kafka supports back-and-forth communication between the devices by building a persistent channel. </a:t>
            </a:r>
            <a:endParaRPr lang="en-US" sz="2400"/>
          </a:p>
          <a:p>
            <a:pPr>
              <a:buFont typeface="Arial" panose="020B0604020202020204" pitchFamily="34" charset="0"/>
              <a:buChar char="•"/>
            </a:pPr>
            <a:r>
              <a:rPr lang="en-US" sz="2400" b="1"/>
              <a:t>Gaming</a:t>
            </a:r>
            <a:br>
              <a:rPr lang="en-US" sz="2400" b="1"/>
            </a:br>
            <a:r>
              <a:rPr lang="en-US" sz="2400"/>
              <a:t>players play against each other in real-time.</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000" b="1"/>
              <a:t>How to Run Kafka and Zookeeper</a:t>
            </a:r>
            <a:endParaRPr lang="en-US" sz="4000" b="1"/>
          </a:p>
        </p:txBody>
      </p:sp>
      <p:sp>
        <p:nvSpPr>
          <p:cNvPr id="3" name="Content Placeholder 2"/>
          <p:cNvSpPr>
            <a:spLocks noGrp="1"/>
          </p:cNvSpPr>
          <p:nvPr>
            <p:ph sz="half" idx="1"/>
          </p:nvPr>
        </p:nvSpPr>
        <p:spPr>
          <a:xfrm>
            <a:off x="838200" y="1413510"/>
            <a:ext cx="11023600" cy="4351655"/>
          </a:xfrm>
        </p:spPr>
        <p:txBody>
          <a:bodyPr>
            <a:normAutofit/>
          </a:bodyPr>
          <a:p>
            <a:r>
              <a:rPr lang="en-US"/>
              <a:t>Inside kafka folder, open cmd.</a:t>
            </a:r>
            <a:br>
              <a:rPr lang="en-US"/>
            </a:br>
            <a:br>
              <a:rPr lang="en-US"/>
            </a:br>
            <a:endParaRPr lang="en-US"/>
          </a:p>
        </p:txBody>
      </p:sp>
      <p:pic>
        <p:nvPicPr>
          <p:cNvPr id="4" name="Content Placeholder 3"/>
          <p:cNvPicPr>
            <a:picLocks noChangeAspect="1"/>
          </p:cNvPicPr>
          <p:nvPr>
            <p:ph sz="half" idx="2"/>
            <p:custDataLst>
              <p:tags r:id="rId1"/>
            </p:custDataLst>
          </p:nvPr>
        </p:nvPicPr>
        <p:blipFill>
          <a:blip r:embed="rId2"/>
          <a:stretch>
            <a:fillRect/>
          </a:stretch>
        </p:blipFill>
        <p:spPr>
          <a:xfrm>
            <a:off x="1096645" y="2059305"/>
            <a:ext cx="10483850" cy="40754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2259330"/>
            <a:ext cx="10516235" cy="3018790"/>
          </a:xfrm>
        </p:spPr>
        <p:txBody>
          <a:bodyPr/>
          <a:p>
            <a:r>
              <a:rPr lang="en-US"/>
              <a:t>Kafka was developed around 2010 at LinkedIn by a team that included Jay Kreps, Jun Rao, and Neha Narkhede.</a:t>
            </a:r>
            <a:endParaRPr lang="en-US"/>
          </a:p>
          <a:p>
            <a:r>
              <a:rPr lang="en-US"/>
              <a:t>The problem they originally set out to solve was low-latency ingestion of large amounts of event data from the LinkedIn website and infrastructure into a lambda architecture that harnessed Hadoop and real-time event processing systems. The key was the "real-time" processing.</a:t>
            </a:r>
            <a:endParaRPr lang="en-US"/>
          </a:p>
        </p:txBody>
      </p:sp>
      <p:pic>
        <p:nvPicPr>
          <p:cNvPr id="4" name="Content Placeholder 3"/>
          <p:cNvPicPr>
            <a:picLocks noChangeAspect="1"/>
          </p:cNvPicPr>
          <p:nvPr>
            <p:ph sz="half" idx="2"/>
            <p:custDataLst>
              <p:tags r:id="rId1"/>
            </p:custDataLst>
          </p:nvPr>
        </p:nvPicPr>
        <p:blipFill>
          <a:blip r:embed="rId2"/>
          <a:stretch>
            <a:fillRect/>
          </a:stretch>
        </p:blipFill>
        <p:spPr>
          <a:xfrm>
            <a:off x="838200" y="477520"/>
            <a:ext cx="2659380" cy="12103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2145"/>
          </a:xfrm>
        </p:spPr>
        <p:txBody>
          <a:bodyPr>
            <a:normAutofit/>
          </a:bodyPr>
          <a:p>
            <a:r>
              <a:rPr lang="en-US" sz="3600" b="1">
                <a:sym typeface="+mn-ea"/>
              </a:rPr>
              <a:t>How to Run Kafka and Zookeeper</a:t>
            </a:r>
            <a:endParaRPr lang="en-US" sz="3600"/>
          </a:p>
        </p:txBody>
      </p:sp>
      <p:sp>
        <p:nvSpPr>
          <p:cNvPr id="3" name="Content Placeholder 2"/>
          <p:cNvSpPr>
            <a:spLocks noGrp="1"/>
          </p:cNvSpPr>
          <p:nvPr>
            <p:ph sz="half" idx="1"/>
          </p:nvPr>
        </p:nvSpPr>
        <p:spPr>
          <a:xfrm>
            <a:off x="838200" y="1016635"/>
            <a:ext cx="10835005" cy="5657850"/>
          </a:xfrm>
        </p:spPr>
        <p:txBody>
          <a:bodyPr/>
          <a:p>
            <a:r>
              <a:rPr lang="en-US"/>
              <a:t>First run zookeeper</a:t>
            </a:r>
            <a:br>
              <a:rPr lang="en-US"/>
            </a:br>
            <a:br>
              <a:rPr lang="en-US"/>
            </a:b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990600" y="1497965"/>
            <a:ext cx="9958070" cy="51765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4000" b="1">
                <a:sym typeface="+mn-ea"/>
              </a:rPr>
              <a:t>How to Run Kafka and Zookeeper</a:t>
            </a:r>
            <a:endParaRPr lang="en-US" sz="4000"/>
          </a:p>
        </p:txBody>
      </p:sp>
      <p:sp>
        <p:nvSpPr>
          <p:cNvPr id="3" name="Content Placeholder 2"/>
          <p:cNvSpPr>
            <a:spLocks noGrp="1"/>
          </p:cNvSpPr>
          <p:nvPr>
            <p:ph sz="half" idx="1"/>
          </p:nvPr>
        </p:nvSpPr>
        <p:spPr>
          <a:xfrm>
            <a:off x="838200" y="1488440"/>
            <a:ext cx="11076305" cy="4836795"/>
          </a:xfrm>
        </p:spPr>
        <p:txBody>
          <a:bodyPr/>
          <a:p>
            <a:r>
              <a:rPr lang="en-US"/>
              <a:t>Run kafka</a:t>
            </a:r>
            <a:endParaRPr lang="en-US"/>
          </a:p>
          <a:p>
            <a:endParaRPr lang="en-US"/>
          </a:p>
          <a:p>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990600" y="2023745"/>
            <a:ext cx="9472930" cy="44564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0395"/>
          </a:xfrm>
        </p:spPr>
        <p:txBody>
          <a:bodyPr>
            <a:normAutofit fontScale="90000"/>
          </a:bodyPr>
          <a:p>
            <a:r>
              <a:rPr lang="en-US" b="1"/>
              <a:t>.</a:t>
            </a:r>
            <a:r>
              <a:rPr lang="en-US" sz="2800" b="1"/>
              <a:t>net core producer and consumer</a:t>
            </a:r>
            <a:endParaRPr lang="en-US" sz="2800" b="1"/>
          </a:p>
        </p:txBody>
      </p:sp>
      <p:pic>
        <p:nvPicPr>
          <p:cNvPr id="5" name="Content Placeholder 4"/>
          <p:cNvPicPr>
            <a:picLocks noChangeAspect="1"/>
          </p:cNvPicPr>
          <p:nvPr>
            <p:ph sz="half" idx="1"/>
            <p:custDataLst>
              <p:tags r:id="rId1"/>
            </p:custDataLst>
          </p:nvPr>
        </p:nvPicPr>
        <p:blipFill>
          <a:blip r:embed="rId2"/>
          <a:stretch>
            <a:fillRect/>
          </a:stretch>
        </p:blipFill>
        <p:spPr>
          <a:xfrm>
            <a:off x="838200" y="1278255"/>
            <a:ext cx="5181600" cy="5012055"/>
          </a:xfrm>
          <a:prstGeom prst="rect">
            <a:avLst/>
          </a:prstGeom>
        </p:spPr>
      </p:pic>
      <p:pic>
        <p:nvPicPr>
          <p:cNvPr id="6" name="Content Placeholder 5"/>
          <p:cNvPicPr>
            <a:picLocks noChangeAspect="1"/>
          </p:cNvPicPr>
          <p:nvPr>
            <p:ph sz="half" idx="2"/>
            <p:custDataLst>
              <p:tags r:id="rId3"/>
            </p:custDataLst>
          </p:nvPr>
        </p:nvPicPr>
        <p:blipFill>
          <a:blip r:embed="rId4"/>
          <a:stretch>
            <a:fillRect/>
          </a:stretch>
        </p:blipFill>
        <p:spPr>
          <a:xfrm>
            <a:off x="6172200" y="1278255"/>
            <a:ext cx="6045200" cy="50114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2780"/>
          </a:xfrm>
        </p:spPr>
        <p:txBody>
          <a:bodyPr/>
          <a:p>
            <a:r>
              <a:rPr lang="en-US" sz="2800" b="1">
                <a:sym typeface="+mn-ea"/>
              </a:rPr>
              <a:t>.net core producer and consumer</a:t>
            </a:r>
            <a:endParaRPr lang="en-US" sz="2800"/>
          </a:p>
        </p:txBody>
      </p:sp>
      <p:pic>
        <p:nvPicPr>
          <p:cNvPr id="5" name="Content Placeholder 4"/>
          <p:cNvPicPr>
            <a:picLocks noChangeAspect="1"/>
          </p:cNvPicPr>
          <p:nvPr>
            <p:ph sz="half" idx="1"/>
            <p:custDataLst>
              <p:tags r:id="rId1"/>
            </p:custDataLst>
          </p:nvPr>
        </p:nvPicPr>
        <p:blipFill>
          <a:blip r:embed="rId2"/>
          <a:stretch>
            <a:fillRect/>
          </a:stretch>
        </p:blipFill>
        <p:spPr>
          <a:xfrm>
            <a:off x="838200" y="1200150"/>
            <a:ext cx="5181600" cy="5189855"/>
          </a:xfrm>
          <a:prstGeom prst="rect">
            <a:avLst/>
          </a:prstGeom>
        </p:spPr>
      </p:pic>
      <p:pic>
        <p:nvPicPr>
          <p:cNvPr id="6" name="Content Placeholder 5"/>
          <p:cNvPicPr>
            <a:picLocks noChangeAspect="1"/>
          </p:cNvPicPr>
          <p:nvPr>
            <p:ph sz="half" idx="2"/>
            <p:custDataLst>
              <p:tags r:id="rId3"/>
            </p:custDataLst>
          </p:nvPr>
        </p:nvPicPr>
        <p:blipFill>
          <a:blip r:embed="rId4"/>
          <a:stretch>
            <a:fillRect/>
          </a:stretch>
        </p:blipFill>
        <p:spPr>
          <a:xfrm>
            <a:off x="6172200" y="2017395"/>
            <a:ext cx="6130290" cy="36347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Typical Use Cases</a:t>
            </a:r>
            <a:endParaRPr lang="en-US"/>
          </a:p>
        </p:txBody>
      </p:sp>
      <p:sp>
        <p:nvSpPr>
          <p:cNvPr id="3" name="Content Placeholder 2"/>
          <p:cNvSpPr>
            <a:spLocks noGrp="1"/>
          </p:cNvSpPr>
          <p:nvPr>
            <p:ph idx="1"/>
          </p:nvPr>
        </p:nvSpPr>
        <p:spPr/>
        <p:txBody>
          <a:bodyPr/>
          <a:p>
            <a:r>
              <a:rPr lang="en-US">
                <a:sym typeface="+mn-ea"/>
              </a:rPr>
              <a:t>Log aggregation: You can publish logs to Kafka topics and then aggregate and process them when needed. Kafka can collect logs from various services and make them available to the consumers in a standard format (JSON).</a:t>
            </a:r>
            <a:endParaRPr lang="en-US"/>
          </a:p>
          <a:p>
            <a:r>
              <a:rPr lang="en-US"/>
              <a:t>Real-time data processing: Today's applications need data to be processed as soon as it's available. IoT applications also need real-time data processing.</a:t>
            </a:r>
            <a:endParaRPr lang="en-US"/>
          </a:p>
          <a:p>
            <a:r>
              <a:rPr lang="en-US"/>
              <a:t>Operational metrics: Kafka can aggregate the statistical data collected from several distributed applications and then produce centralized feeds of operational data.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5625"/>
            <a:ext cx="4973320" cy="4351655"/>
          </a:xfrm>
        </p:spPr>
        <p:txBody>
          <a:bodyPr/>
          <a:p>
            <a:r>
              <a:rPr lang="en-US" sz="2400"/>
              <a:t>Prior to Apache Kafka, the JMS (Java Messaging Service) based solutions like IBM MQ, WebSphere MQ, Active MQ and other messaging services were available. These services were not fault tolerant in nature and they could not be scaled horizontally beyond a limit.</a:t>
            </a:r>
            <a:endParaRPr lang="en-US" sz="2400"/>
          </a:p>
        </p:txBody>
      </p:sp>
      <p:pic>
        <p:nvPicPr>
          <p:cNvPr id="5" name="Content Placeholder 3"/>
          <p:cNvPicPr>
            <a:picLocks noChangeAspect="1"/>
          </p:cNvPicPr>
          <p:nvPr>
            <p:ph sz="half" idx="2"/>
            <p:custDataLst>
              <p:tags r:id="rId1"/>
            </p:custDataLst>
          </p:nvPr>
        </p:nvPicPr>
        <p:blipFill>
          <a:blip r:embed="rId2"/>
          <a:stretch>
            <a:fillRect/>
          </a:stretch>
        </p:blipFill>
        <p:spPr>
          <a:xfrm>
            <a:off x="838200" y="155575"/>
            <a:ext cx="2982595" cy="1380490"/>
          </a:xfrm>
          <a:prstGeom prst="rect">
            <a:avLst/>
          </a:prstGeom>
        </p:spPr>
      </p:pic>
      <p:pic>
        <p:nvPicPr>
          <p:cNvPr id="7" name="Picture 6"/>
          <p:cNvPicPr>
            <a:picLocks noChangeAspect="1"/>
          </p:cNvPicPr>
          <p:nvPr>
            <p:custDataLst>
              <p:tags r:id="rId3"/>
            </p:custDataLst>
          </p:nvPr>
        </p:nvPicPr>
        <p:blipFill>
          <a:blip r:embed="rId4"/>
          <a:stretch>
            <a:fillRect/>
          </a:stretch>
        </p:blipFill>
        <p:spPr>
          <a:xfrm>
            <a:off x="5913120" y="1536065"/>
            <a:ext cx="5790565" cy="3898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How does Kafka work?</a:t>
            </a:r>
            <a:endParaRPr lang="en-US" sz="4000" b="1"/>
          </a:p>
        </p:txBody>
      </p:sp>
      <p:sp>
        <p:nvSpPr>
          <p:cNvPr id="3" name="Content Placeholder 2"/>
          <p:cNvSpPr>
            <a:spLocks noGrp="1"/>
          </p:cNvSpPr>
          <p:nvPr>
            <p:ph idx="1"/>
          </p:nvPr>
        </p:nvSpPr>
        <p:spPr/>
        <p:txBody>
          <a:bodyPr/>
          <a:p>
            <a:r>
              <a:rPr lang="en-US"/>
              <a:t>Kafka looks and feels like a publish-subscribe system that can deliver in-order, persistent, scalable messaging. It has publishers, topics, and subscribers. It can also partition topics and enable massively parallel consumption.</a:t>
            </a:r>
            <a:endParaRPr lang="en-US"/>
          </a:p>
          <a:p>
            <a:r>
              <a:rPr lang="en-US"/>
              <a:t>All messages written to Kafka are persisted and replicated to peer brokers for fault tolerance, and those messages stay around for a configurable period of time (i.e., 7 days, 30 days, etc.).</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 data structure</a:t>
            </a:r>
            <a:endParaRPr lang="en-US"/>
          </a:p>
        </p:txBody>
      </p:sp>
      <p:sp>
        <p:nvSpPr>
          <p:cNvPr id="3" name="Content Placeholder 2"/>
          <p:cNvSpPr>
            <a:spLocks noGrp="1"/>
          </p:cNvSpPr>
          <p:nvPr>
            <p:ph idx="1"/>
          </p:nvPr>
        </p:nvSpPr>
        <p:spPr/>
        <p:txBody>
          <a:bodyPr/>
          <a:p>
            <a:r>
              <a:rPr lang="en-US"/>
              <a:t>Kafka uses Log data structure</a:t>
            </a:r>
            <a:endParaRPr lang="en-US"/>
          </a:p>
          <a:p>
            <a:r>
              <a:rPr lang="en-US"/>
              <a:t>The log is simply a time-ordered, append-only sequence of data inserts where the data can be anything (in Kafka, it's just an array of bytes). If this sounds like the basic data structure upon which a database is built, it is.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41070"/>
          </a:xfrm>
        </p:spPr>
        <p:txBody>
          <a:bodyPr/>
          <a:p>
            <a:r>
              <a:rPr lang="en-US" sz="4000" b="1">
                <a:sym typeface="+mn-ea"/>
              </a:rPr>
              <a:t>Log data structure</a:t>
            </a:r>
            <a:endParaRPr lang="en-US" sz="4000" b="1"/>
          </a:p>
        </p:txBody>
      </p:sp>
      <p:pic>
        <p:nvPicPr>
          <p:cNvPr id="4" name="Content Placeholder 3"/>
          <p:cNvPicPr>
            <a:picLocks noChangeAspect="1"/>
          </p:cNvPicPr>
          <p:nvPr>
            <p:ph idx="1"/>
            <p:custDataLst>
              <p:tags r:id="rId1"/>
            </p:custDataLst>
          </p:nvPr>
        </p:nvPicPr>
        <p:blipFill>
          <a:blip r:embed="rId2"/>
          <a:stretch>
            <a:fillRect/>
          </a:stretch>
        </p:blipFill>
        <p:spPr>
          <a:xfrm>
            <a:off x="1157605" y="1825625"/>
            <a:ext cx="6889115" cy="48240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Case study</a:t>
            </a:r>
            <a:endParaRPr lang="en-US" b="1"/>
          </a:p>
        </p:txBody>
      </p:sp>
      <p:sp>
        <p:nvSpPr>
          <p:cNvPr id="5" name="Content Placeholder 4"/>
          <p:cNvSpPr/>
          <p:nvPr>
            <p:ph idx="1"/>
          </p:nvPr>
        </p:nvSpPr>
        <p:spPr/>
        <p:txBody>
          <a:bodyPr>
            <a:normAutofit/>
          </a:bodyPr>
          <a:p>
            <a:r>
              <a:rPr lang="en-US" sz="2220">
                <a:latin typeface="+mn-ea"/>
                <a:cs typeface="+mn-ea"/>
              </a:rPr>
              <a:t>Back in 2011, Kafka was ingesting more than 1 billion events a day. Recently, LinkedIn has reported ingestion rates of 1 trillion messages a day</a:t>
            </a:r>
            <a:endParaRPr lang="en-US" sz="2220">
              <a:latin typeface="+mn-ea"/>
              <a:cs typeface="+mn-ea"/>
            </a:endParaRPr>
          </a:p>
          <a:p>
            <a:r>
              <a:rPr lang="en-US" sz="2220">
                <a:latin typeface="+mn-ea"/>
                <a:cs typeface="+mn-ea"/>
              </a:rPr>
              <a:t>Kafka is used heavily in the big data space as a reliable way to ingest and move large amounts of data very quickly. For example, Netflix started out writing its own ingestion framework that dumped data into Amazon S3 and used Hadoop to run batch analytics of video streams, UI activities, performance events, and diagnostic events to help drive feedback about user experience. As the demand for real-time (sub-minute) analytics grew, Netflix moved to using Kafka as its primary backbone for ingestion via Java APIs or REST APIs. Netflix's system now supports ingestion of ~500 billion events per day (~1.3 PB data) and at peak up to ~8 million events per second.</a:t>
            </a:r>
            <a:endParaRPr lang="en-US" sz="2220">
              <a:latin typeface="+mn-ea"/>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411605" y="255270"/>
            <a:ext cx="9144000" cy="765810"/>
          </a:xfrm>
        </p:spPr>
        <p:txBody>
          <a:bodyPr>
            <a:normAutofit/>
          </a:bodyPr>
          <a:p>
            <a:r>
              <a:rPr lang="en-US" sz="4445" b="1"/>
              <a:t>Netflix example</a:t>
            </a:r>
            <a:endParaRPr lang="en-US" sz="4445" b="1"/>
          </a:p>
        </p:txBody>
      </p:sp>
      <p:pic>
        <p:nvPicPr>
          <p:cNvPr id="4" name="Picture 3"/>
          <p:cNvPicPr>
            <a:picLocks noChangeAspect="1"/>
          </p:cNvPicPr>
          <p:nvPr>
            <p:custDataLst>
              <p:tags r:id="rId1"/>
            </p:custDataLst>
          </p:nvPr>
        </p:nvPicPr>
        <p:blipFill>
          <a:blip r:embed="rId2"/>
          <a:stretch>
            <a:fillRect/>
          </a:stretch>
        </p:blipFill>
        <p:spPr>
          <a:xfrm>
            <a:off x="1870075" y="1358900"/>
            <a:ext cx="7856220" cy="4516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2145"/>
          </a:xfrm>
        </p:spPr>
        <p:txBody>
          <a:bodyPr>
            <a:normAutofit fontScale="90000"/>
          </a:bodyPr>
          <a:p>
            <a:r>
              <a:rPr lang="en-US" b="1">
                <a:sym typeface="+mn-ea"/>
              </a:rPr>
              <a:t>Log data structure</a:t>
            </a:r>
            <a:endParaRPr lang="en-US"/>
          </a:p>
        </p:txBody>
      </p:sp>
      <p:sp>
        <p:nvSpPr>
          <p:cNvPr id="3" name="Content Placeholder 2"/>
          <p:cNvSpPr>
            <a:spLocks noGrp="1"/>
          </p:cNvSpPr>
          <p:nvPr>
            <p:ph idx="1"/>
          </p:nvPr>
        </p:nvSpPr>
        <p:spPr>
          <a:xfrm>
            <a:off x="838200" y="1214755"/>
            <a:ext cx="10515600" cy="4962525"/>
          </a:xfrm>
        </p:spPr>
        <p:txBody>
          <a:bodyPr>
            <a:normAutofit/>
          </a:bodyPr>
          <a:p>
            <a:r>
              <a:rPr lang="en-US"/>
              <a:t> </a:t>
            </a:r>
            <a:r>
              <a:rPr lang="en-US" sz="2400"/>
              <a:t>In Kafka, messages are written to a topic, which maintains this log (or multiple logs — one for each partition) from which subscribers can read and derive their own representations of the data (think materialized view).</a:t>
            </a:r>
            <a:endParaRPr lang="en-US" sz="2400"/>
          </a:p>
          <a:p>
            <a:r>
              <a:rPr lang="en-US" sz="2400"/>
              <a:t>For example, a "log" of the activity for a shopping cart could include "add item foo," "add item bar," "remove item foo," and "checkout." The log would present these facts to downstream systems. If a shopping cart service reads that log, it can derive the shopping cart objects that represent what's in the shopping cart: item "bar" and ready for checkout. Because Kafka can retain messages for a long time (or forever), applications can rewind to old positions in the log and reprocess. Think of the situation where you want to come up with a new application or new analytic algorithm (or change an existing one) and test it out against past events.</a:t>
            </a:r>
            <a:endParaRPr lang="en-US" sz="24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9128</Words>
  <Application>WPS Presentation</Application>
  <PresentationFormat>Widescreen</PresentationFormat>
  <Paragraphs>119</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Calibri Light</vt:lpstr>
      <vt:lpstr>Calibri</vt:lpstr>
      <vt:lpstr>Microsoft YaHei</vt:lpstr>
      <vt:lpstr>Arial Unicode MS</vt:lpstr>
      <vt:lpstr>__Source_Sans_Pro_fa6df0</vt:lpstr>
      <vt:lpstr>Euphorigenic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Apache Kafka</vt:lpstr>
      <vt:lpstr>PowerPoint 演示文稿</vt:lpstr>
      <vt:lpstr>PowerPoint 演示文稿</vt:lpstr>
      <vt:lpstr>PowerPoint 演示文稿</vt:lpstr>
      <vt:lpstr>PowerPoint 演示文稿</vt:lpstr>
      <vt:lpstr>PowerPoint 演示文稿</vt:lpstr>
      <vt:lpstr>Why Should You Use Apache Kafka?</vt:lpstr>
      <vt:lpstr>Kafka vs. Traditional Messaging Systems</vt:lpstr>
      <vt:lpstr>Why Should You Use Apache Kafka?</vt:lpstr>
      <vt:lpstr>Why Should You Use Apache Kafka?</vt:lpstr>
      <vt:lpstr>PowerPoint 演示文稿</vt:lpstr>
      <vt:lpstr>Typical Use Cases</vt:lpstr>
      <vt:lpstr>PowerPoint 演示文稿</vt:lpstr>
      <vt:lpstr>PowerPoint 演示文稿</vt:lpstr>
      <vt:lpstr>PowerPoint 演示文稿</vt:lpstr>
      <vt:lpstr>PowerPoint 演示文稿</vt:lpstr>
      <vt:lpstr>Typical Use Cases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Administrator</dc:creator>
  <cp:lastModifiedBy>Ashutosh Bodake</cp:lastModifiedBy>
  <cp:revision>9</cp:revision>
  <dcterms:created xsi:type="dcterms:W3CDTF">2024-07-16T07:39:00Z</dcterms:created>
  <dcterms:modified xsi:type="dcterms:W3CDTF">2024-07-18T10:29:57Z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32BF6E557B124FF698945F7C5568E574_13</vt:lpwstr>
  </property>
  <property fmtid="{D5CDD505-2E9C-101B-9397-08002B2CF9AE}" pid="3" name="KSOProductBuildVer">
    <vt:lpwstr>1033-12.2.0.17153</vt:lpwstr>
  </property>
</Properties>
</file>