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1" r:id="rId10"/>
    <p:sldId id="266" r:id="rId11"/>
    <p:sldId id="267" r:id="rId12"/>
    <p:sldId id="268" r:id="rId13"/>
    <p:sldId id="269" r:id="rId14"/>
    <p:sldId id="262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rldGyan" initials="W" lastIdx="1" clrIdx="0">
    <p:extLst>
      <p:ext uri="{19B8F6BF-5375-455C-9EA6-DF929625EA0E}">
        <p15:presenceInfo xmlns:p15="http://schemas.microsoft.com/office/powerpoint/2012/main" userId="WorldG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457"/>
    <a:srgbClr val="EFD077"/>
    <a:srgbClr val="F9C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7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CD9A-58DD-4A02-9991-DB87FBE98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9B707-B457-46AF-8355-A98EDFF47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4D445-9031-4B04-96F4-777E4FE8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29FB-8329-4309-B2A6-17F3E9FCAA3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66E16-0F91-47D7-A38B-8C2E73AC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F316B-681F-45E3-9A1B-7FEB7B90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6CE1-8AF4-4B00-84D5-463F2964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6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3C5B-DE18-4206-BC93-336BDDB3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633F1-5465-4ABF-B9AA-4DD04C5AB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D87B6-56DD-4B62-BEBF-1872CA9C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29FB-8329-4309-B2A6-17F3E9FCAA3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0A92F-E666-415B-A39F-030FC897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923D1-727F-4648-B39C-62FC20D6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6CE1-8AF4-4B00-84D5-463F2964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6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1A8513-3281-48B4-989C-73E5CC88E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36120-D534-4239-B8F2-A63FF3983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0B8CA-BEC3-4B12-803B-ED65FEF7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29FB-8329-4309-B2A6-17F3E9FCAA3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BA65A-67B2-4265-9CFF-BF936D80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F3322-BCC5-4C3F-8D9C-CD74909B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6CE1-8AF4-4B00-84D5-463F2964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2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FF69-54C4-4DF7-BBC6-5436D63B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B15A1-A5C4-4E2F-A49C-69E1F0DCA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A5A99-06D8-4C65-852F-4002288B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29FB-8329-4309-B2A6-17F3E9FCAA3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0F937-C8A9-4D18-8C94-36EF89E8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D5087-55A9-4CF0-9326-E9845059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6CE1-8AF4-4B00-84D5-463F2964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4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0457-299B-4CF5-8E65-DB7807B4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BEF86-DBA6-4A06-B4A2-1B78C19FA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19FED-1E92-411C-9732-24F1CD48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29FB-8329-4309-B2A6-17F3E9FCAA3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1EDFE-8A95-4309-A793-F9AA1F79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D16C8-3D55-4B91-9518-DB901CDF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6CE1-8AF4-4B00-84D5-463F2964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604C-0212-49F0-819B-5E3CA6FF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49011-AD5A-4A36-A7AB-0377AB407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2040D-25F9-4EDF-88BE-DFF693B1B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9F9F5-3054-4845-A2E6-E069F0C3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29FB-8329-4309-B2A6-17F3E9FCAA3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E6421-0257-41AA-AD0B-1FBCD6F3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6B7A0-052F-4306-AB29-A3DFD34A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6CE1-8AF4-4B00-84D5-463F2964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85FF-4BFB-4071-B6E8-1EDB76FD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E5E81-4153-4E5F-BF56-ABE5D25DC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3FFC0-46F7-46ED-AD7B-2C394E9F2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72BDA-FBF4-41E1-96B8-4F561E4FC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8FA07-0968-41E2-851E-67B621377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11AB5-7AFF-4592-B2D7-56258BD3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29FB-8329-4309-B2A6-17F3E9FCAA3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7D49C-FCE0-4A98-9664-4927BB9B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BF1D4-BFD3-4A15-A44D-4F4C1E88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6CE1-8AF4-4B00-84D5-463F2964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7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0D77-51AC-4AB7-A4DE-A6CD928F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56D9C5-4834-445A-B234-49165B51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29FB-8329-4309-B2A6-17F3E9FCAA3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7E25F-3CF3-4EA4-82AF-EDF181D1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92829-BB19-4EDE-A0EA-668BD923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6CE1-8AF4-4B00-84D5-463F2964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2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7044C-59B7-40CB-9575-0FFA5072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29FB-8329-4309-B2A6-17F3E9FCAA3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AB854-F4FB-4138-8329-72564A16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711A0-17FF-4AB3-822D-E53EB147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6CE1-8AF4-4B00-84D5-463F2964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0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1FC0-1BE0-4FE2-99BD-A323019A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EA868-1865-4500-906B-68C155D72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F964F-9A23-4F18-9231-E1D249C21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F76C8-6324-42F5-A70E-0D59B80F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29FB-8329-4309-B2A6-17F3E9FCAA3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CAF20-C5EC-4FA2-B76B-6D40F376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CFBF8-CFFE-4C0B-91E4-39CF98E3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6CE1-8AF4-4B00-84D5-463F2964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9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CE00-53B8-47B7-A049-934149EC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3A6EB-9E26-4450-98EF-DF0E85BD4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2A2AF-5377-4CCF-BA6F-5AD83605E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1EE9F-B887-414C-98EE-FFCFF9F0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29FB-8329-4309-B2A6-17F3E9FCAA3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96796-45E4-4D49-A7B0-8FD270F9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14283-D499-47C5-A8DC-5A1DD55D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6CE1-8AF4-4B00-84D5-463F2964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1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5A21C-3BD5-4DE9-B123-198DE6E4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C56E7-BCF8-4312-9600-49F069C8A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F9C64-98E0-41DF-A25E-B8FC61A45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829FB-8329-4309-B2A6-17F3E9FCAA3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59B3A-F725-4DD6-9C19-71DE3DD50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29236-4777-4852-B6D7-7724DDD70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A6CE1-8AF4-4B00-84D5-463F2964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6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aws.amazon.com/premiumsupport/knowledge-center/public-website-ec2-iis/" TargetMode="External"/><Relationship Id="rId7" Type="http://schemas.openxmlformats.org/officeDocument/2006/relationships/hyperlink" Target="https://www.microsoftpressstore.com/articles/article.aspx?p=2224362&amp;seqNum=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www.darwinrecruitment.com/blog/2019/03/future-php-dying-language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aws.amazon.com/premiumsupport/knowledge-center/public-website-ec2-iis/" TargetMode="External"/><Relationship Id="rId7" Type="http://schemas.openxmlformats.org/officeDocument/2006/relationships/hyperlink" Target="https://www.microsoftpressstore.com/articles/article.aspx?p=2224362&amp;seqNum=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www.darwinrecruitment.com/blog/2019/03/future-php-dying-language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remiumsupport/knowledge-center/public-website-ec2-iis/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www.darwinrecruitment.com/blog/2019/03/future-php-dying-language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remiumsupport/knowledge-center/public-website-ec2-iis/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www.darwinrecruitment.com/blog/2019/03/future-php-dying-language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www.darwinrecruitment.com/blog/2019/03/future-php-dying-language" TargetMode="Externa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darwinrecruitment.com/blog/2019/03/future-php-dying-language" TargetMode="Externa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www.quora.com/What-happens-if-I-recharge-Jio-twice-Will-my-money-get-wasted" TargetMode="External"/><Relationship Id="rId4" Type="http://schemas.openxmlformats.org/officeDocument/2006/relationships/hyperlink" Target="https://www.darwinrecruitment.com/blog/2019/03/future-php-dying-languag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hyperlink" Target="https://www.quora.com/What-happens-if-I-recharge-Jio-twice-Will-my-money-get-wast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www.darwinrecruitment.com/blog/2019/03/future-php-dying-language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remiumsupport/knowledge-center/public-website-ec2-ii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www.darwinrecruitment.com/blog/2019/03/future-php-dying-language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1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F19EC2-AC9A-44D8-8A29-96DEAD742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6704" y="212035"/>
            <a:ext cx="9554817" cy="4070525"/>
          </a:xfrm>
          <a:noFill/>
          <a:ln>
            <a:noFill/>
          </a:ln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sz="9600" dirty="0">
                <a:solidFill>
                  <a:srgbClr val="002060"/>
                </a:solidFill>
              </a:rPr>
              <a:t>Angular Vs React in 2020</a:t>
            </a:r>
            <a:br>
              <a:rPr lang="en-US" sz="9600" dirty="0">
                <a:solidFill>
                  <a:srgbClr val="002060"/>
                </a:solidFill>
              </a:rPr>
            </a:br>
            <a:endParaRPr lang="en-US" sz="9600" dirty="0">
              <a:solidFill>
                <a:srgbClr val="00206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BFEBCD-EF89-4979-8D99-0EA0A9127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799" y="2747675"/>
            <a:ext cx="7085428" cy="431195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1222838C-B4CE-4F74-89EF-839BA9A3EEEC}"/>
              </a:ext>
            </a:extLst>
          </p:cNvPr>
          <p:cNvSpPr/>
          <p:nvPr/>
        </p:nvSpPr>
        <p:spPr>
          <a:xfrm>
            <a:off x="3604591" y="4095269"/>
            <a:ext cx="1600513" cy="808382"/>
          </a:xfrm>
          <a:prstGeom prst="right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Image result for angular logo">
            <a:extLst>
              <a:ext uri="{FF2B5EF4-FFF2-40B4-BE49-F238E27FC236}">
                <a16:creationId xmlns:a16="http://schemas.microsoft.com/office/drawing/2014/main" id="{914E1548-81DB-41F1-96AA-7B02ABCC4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141" y="3594066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20A5C3-35D5-4FC5-B1AD-44BBCEA6E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762" y="0"/>
            <a:ext cx="73607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02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4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F19EC2-AC9A-44D8-8A29-96DEAD742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9391" y="-861302"/>
            <a:ext cx="7225459" cy="697530"/>
          </a:xfrm>
          <a:noFill/>
          <a:ln>
            <a:noFill/>
          </a:ln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txBody>
          <a:bodyPr>
            <a:noAutofit/>
          </a:bodyPr>
          <a:lstStyle/>
          <a:p>
            <a:br>
              <a:rPr lang="en-US" sz="9600" dirty="0">
                <a:solidFill>
                  <a:srgbClr val="002060"/>
                </a:solidFill>
              </a:rPr>
            </a:br>
            <a:endParaRPr lang="en-US" sz="9600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12D9A-B017-4C63-B1B7-8193BDAB9CDC}"/>
              </a:ext>
            </a:extLst>
          </p:cNvPr>
          <p:cNvSpPr/>
          <p:nvPr/>
        </p:nvSpPr>
        <p:spPr>
          <a:xfrm>
            <a:off x="4845369" y="3244334"/>
            <a:ext cx="2501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Angular Vs React in 2020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E2613B-C23F-4FF7-A656-D5547728A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60762" cy="6858000"/>
          </a:xfrm>
          <a:prstGeom prst="rect">
            <a:avLst/>
          </a:prstGeom>
        </p:spPr>
      </p:pic>
      <p:sp>
        <p:nvSpPr>
          <p:cNvPr id="19" name="Title 6">
            <a:extLst>
              <a:ext uri="{FF2B5EF4-FFF2-40B4-BE49-F238E27FC236}">
                <a16:creationId xmlns:a16="http://schemas.microsoft.com/office/drawing/2014/main" id="{04962D3E-A4F3-40F0-A3C1-642970447043}"/>
              </a:ext>
            </a:extLst>
          </p:cNvPr>
          <p:cNvSpPr txBox="1">
            <a:spLocks/>
          </p:cNvSpPr>
          <p:nvPr/>
        </p:nvSpPr>
        <p:spPr>
          <a:xfrm>
            <a:off x="-268484" y="149537"/>
            <a:ext cx="12728968" cy="76944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How do I publicly host my website on an EC2 Windows</a:t>
            </a:r>
            <a:endParaRPr lang="en-US" sz="4400" b="1" dirty="0">
              <a:hlinkClick r:id="rId3"/>
            </a:endParaRPr>
          </a:p>
        </p:txBody>
      </p:sp>
      <p:pic>
        <p:nvPicPr>
          <p:cNvPr id="22" name="Picture 2" descr="Image result for 100 guarantee logo">
            <a:extLst>
              <a:ext uri="{FF2B5EF4-FFF2-40B4-BE49-F238E27FC236}">
                <a16:creationId xmlns:a16="http://schemas.microsoft.com/office/drawing/2014/main" id="{31B043EE-94E7-4DD2-8379-36322C413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944" y="985033"/>
            <a:ext cx="2658315" cy="225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B54AE9-96F8-462B-B9B9-C3FCB1E0E46E}"/>
              </a:ext>
            </a:extLst>
          </p:cNvPr>
          <p:cNvSpPr/>
          <p:nvPr/>
        </p:nvSpPr>
        <p:spPr>
          <a:xfrm>
            <a:off x="3646982" y="823839"/>
            <a:ext cx="89807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Can't connect to the web server on an EC2 instance</a:t>
            </a:r>
            <a:endParaRPr lang="en-US" sz="2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6DA25-F6CB-4DC5-824E-FE4AC4980087}"/>
              </a:ext>
            </a:extLst>
          </p:cNvPr>
          <p:cNvSpPr/>
          <p:nvPr/>
        </p:nvSpPr>
        <p:spPr>
          <a:xfrm>
            <a:off x="3911511" y="1223906"/>
            <a:ext cx="84516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How do I access ec2 instance from browser?</a:t>
            </a:r>
            <a:endParaRPr lang="en-US" sz="36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apple-syste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30021-9A7F-415D-A85B-AF41C3DEA28B}"/>
              </a:ext>
            </a:extLst>
          </p:cNvPr>
          <p:cNvSpPr/>
          <p:nvPr/>
        </p:nvSpPr>
        <p:spPr>
          <a:xfrm>
            <a:off x="4333461" y="1709466"/>
            <a:ext cx="81270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-apple-system"/>
              </a:rPr>
              <a:t>Inbound setting is allow but page is not opening outside ??</a:t>
            </a:r>
            <a:endParaRPr lang="en-US" sz="3200" b="1" i="0" dirty="0">
              <a:solidFill>
                <a:srgbClr val="C00000"/>
              </a:solidFill>
              <a:effectLst/>
              <a:latin typeface="-apple-syste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140CE-4298-4612-BC20-875CA166C8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4383" y="4161182"/>
            <a:ext cx="5287618" cy="273100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C81B3FF-3BAB-415A-9FF5-6BE65D16CCB2}"/>
              </a:ext>
            </a:extLst>
          </p:cNvPr>
          <p:cNvSpPr/>
          <p:nvPr/>
        </p:nvSpPr>
        <p:spPr>
          <a:xfrm>
            <a:off x="31128" y="3013501"/>
            <a:ext cx="20229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C00000"/>
                </a:solidFill>
                <a:effectLst/>
                <a:latin typeface="-apple-system"/>
              </a:rPr>
              <a:t>English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785CFF-80AE-4DC3-AC3A-91C4072D210D}"/>
              </a:ext>
            </a:extLst>
          </p:cNvPr>
          <p:cNvSpPr/>
          <p:nvPr/>
        </p:nvSpPr>
        <p:spPr>
          <a:xfrm>
            <a:off x="7266687" y="2683275"/>
            <a:ext cx="49516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660099"/>
                </a:solidFill>
                <a:latin typeface="arial" panose="020B0604020202020204" pitchFamily="34" charset="0"/>
              </a:rPr>
              <a:t>Configuring Windows Firewall and add inbound</a:t>
            </a:r>
            <a:endParaRPr lang="en-US" sz="3200" b="0" i="0" dirty="0">
              <a:solidFill>
                <a:srgbClr val="660099"/>
              </a:solidFill>
              <a:effectLst/>
              <a:latin typeface="arial" panose="020B0604020202020204" pitchFamily="34" charset="0"/>
              <a:hlinkClick r:id="rId7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2B8B92-CABA-4B54-A197-ADBFDFA5D9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4862" y="7602447"/>
            <a:ext cx="3958057" cy="1968754"/>
          </a:xfrm>
          <a:prstGeom prst="rect">
            <a:avLst/>
          </a:prstGeom>
        </p:spPr>
      </p:pic>
      <p:pic>
        <p:nvPicPr>
          <p:cNvPr id="17" name="Picture 6" descr="Image result for aws logo">
            <a:extLst>
              <a:ext uri="{FF2B5EF4-FFF2-40B4-BE49-F238E27FC236}">
                <a16:creationId xmlns:a16="http://schemas.microsoft.com/office/drawing/2014/main" id="{9652659C-1F24-41DD-8A20-671F8D837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566" y="5513696"/>
            <a:ext cx="1433122" cy="119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89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4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F19EC2-AC9A-44D8-8A29-96DEAD742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9391" y="-861302"/>
            <a:ext cx="7225459" cy="697530"/>
          </a:xfrm>
          <a:noFill/>
          <a:ln>
            <a:noFill/>
          </a:ln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txBody>
          <a:bodyPr>
            <a:noAutofit/>
          </a:bodyPr>
          <a:lstStyle/>
          <a:p>
            <a:br>
              <a:rPr lang="en-US" sz="9600" dirty="0">
                <a:solidFill>
                  <a:srgbClr val="002060"/>
                </a:solidFill>
              </a:rPr>
            </a:br>
            <a:endParaRPr lang="en-US" sz="9600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12D9A-B017-4C63-B1B7-8193BDAB9CDC}"/>
              </a:ext>
            </a:extLst>
          </p:cNvPr>
          <p:cNvSpPr/>
          <p:nvPr/>
        </p:nvSpPr>
        <p:spPr>
          <a:xfrm>
            <a:off x="4845369" y="3244334"/>
            <a:ext cx="2501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Angular Vs React in 2020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E2613B-C23F-4FF7-A656-D5547728A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60762" cy="6858000"/>
          </a:xfrm>
          <a:prstGeom prst="rect">
            <a:avLst/>
          </a:prstGeom>
        </p:spPr>
      </p:pic>
      <p:sp>
        <p:nvSpPr>
          <p:cNvPr id="19" name="Title 6">
            <a:extLst>
              <a:ext uri="{FF2B5EF4-FFF2-40B4-BE49-F238E27FC236}">
                <a16:creationId xmlns:a16="http://schemas.microsoft.com/office/drawing/2014/main" id="{04962D3E-A4F3-40F0-A3C1-642970447043}"/>
              </a:ext>
            </a:extLst>
          </p:cNvPr>
          <p:cNvSpPr txBox="1">
            <a:spLocks/>
          </p:cNvSpPr>
          <p:nvPr/>
        </p:nvSpPr>
        <p:spPr>
          <a:xfrm>
            <a:off x="-268484" y="149537"/>
            <a:ext cx="12728968" cy="76944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How do I publicly host my website on an EC2 Windows</a:t>
            </a:r>
            <a:endParaRPr lang="en-US" sz="4400" b="1" dirty="0">
              <a:hlinkClick r:id="rId3"/>
            </a:endParaRPr>
          </a:p>
        </p:txBody>
      </p:sp>
      <p:pic>
        <p:nvPicPr>
          <p:cNvPr id="22" name="Picture 2" descr="Image result for 100 guarantee logo">
            <a:extLst>
              <a:ext uri="{FF2B5EF4-FFF2-40B4-BE49-F238E27FC236}">
                <a16:creationId xmlns:a16="http://schemas.microsoft.com/office/drawing/2014/main" id="{31B043EE-94E7-4DD2-8379-36322C413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944" y="985033"/>
            <a:ext cx="2658315" cy="225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B54AE9-96F8-462B-B9B9-C3FCB1E0E46E}"/>
              </a:ext>
            </a:extLst>
          </p:cNvPr>
          <p:cNvSpPr/>
          <p:nvPr/>
        </p:nvSpPr>
        <p:spPr>
          <a:xfrm>
            <a:off x="3646982" y="823839"/>
            <a:ext cx="89807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Can't connect to the web server on an EC2 instance</a:t>
            </a:r>
            <a:endParaRPr lang="en-US" sz="2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6DA25-F6CB-4DC5-824E-FE4AC4980087}"/>
              </a:ext>
            </a:extLst>
          </p:cNvPr>
          <p:cNvSpPr/>
          <p:nvPr/>
        </p:nvSpPr>
        <p:spPr>
          <a:xfrm>
            <a:off x="3911511" y="1223906"/>
            <a:ext cx="84516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How do I access ec2 instance from browser?</a:t>
            </a:r>
            <a:endParaRPr lang="en-US" sz="36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apple-syste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30021-9A7F-415D-A85B-AF41C3DEA28B}"/>
              </a:ext>
            </a:extLst>
          </p:cNvPr>
          <p:cNvSpPr/>
          <p:nvPr/>
        </p:nvSpPr>
        <p:spPr>
          <a:xfrm>
            <a:off x="4333461" y="1709466"/>
            <a:ext cx="81270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-apple-system"/>
              </a:rPr>
              <a:t>Inbound setting is allow but page is not opening outside ??</a:t>
            </a:r>
            <a:endParaRPr lang="en-US" sz="3200" b="1" i="0" dirty="0">
              <a:solidFill>
                <a:srgbClr val="C00000"/>
              </a:solidFill>
              <a:effectLst/>
              <a:latin typeface="-apple-syste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140CE-4298-4612-BC20-875CA166C8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4383" y="4161182"/>
            <a:ext cx="5287618" cy="273100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C81B3FF-3BAB-415A-9FF5-6BE65D16CCB2}"/>
              </a:ext>
            </a:extLst>
          </p:cNvPr>
          <p:cNvSpPr/>
          <p:nvPr/>
        </p:nvSpPr>
        <p:spPr>
          <a:xfrm>
            <a:off x="31128" y="3013501"/>
            <a:ext cx="20229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C00000"/>
                </a:solidFill>
                <a:effectLst/>
                <a:latin typeface="-apple-system"/>
              </a:rPr>
              <a:t>Hindi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785CFF-80AE-4DC3-AC3A-91C4072D210D}"/>
              </a:ext>
            </a:extLst>
          </p:cNvPr>
          <p:cNvSpPr/>
          <p:nvPr/>
        </p:nvSpPr>
        <p:spPr>
          <a:xfrm>
            <a:off x="7266687" y="2683275"/>
            <a:ext cx="49516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660099"/>
                </a:solidFill>
                <a:latin typeface="arial" panose="020B0604020202020204" pitchFamily="34" charset="0"/>
              </a:rPr>
              <a:t>Configuring Windows Firewall and add inbound</a:t>
            </a:r>
            <a:endParaRPr lang="en-US" sz="3200" b="0" i="0" dirty="0">
              <a:solidFill>
                <a:srgbClr val="660099"/>
              </a:solidFill>
              <a:effectLst/>
              <a:latin typeface="arial" panose="020B0604020202020204" pitchFamily="34" charset="0"/>
              <a:hlinkClick r:id="rId7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2B8B92-CABA-4B54-A197-ADBFDFA5D9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4862" y="7602447"/>
            <a:ext cx="3958057" cy="1968754"/>
          </a:xfrm>
          <a:prstGeom prst="rect">
            <a:avLst/>
          </a:prstGeom>
        </p:spPr>
      </p:pic>
      <p:pic>
        <p:nvPicPr>
          <p:cNvPr id="17" name="Picture 6" descr="Image result for aws logo">
            <a:extLst>
              <a:ext uri="{FF2B5EF4-FFF2-40B4-BE49-F238E27FC236}">
                <a16:creationId xmlns:a16="http://schemas.microsoft.com/office/drawing/2014/main" id="{9652659C-1F24-41DD-8A20-671F8D837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566" y="5513696"/>
            <a:ext cx="1433122" cy="119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56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4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F19EC2-AC9A-44D8-8A29-96DEAD742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9391" y="-861302"/>
            <a:ext cx="7225459" cy="697530"/>
          </a:xfrm>
          <a:noFill/>
          <a:ln>
            <a:noFill/>
          </a:ln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txBody>
          <a:bodyPr>
            <a:noAutofit/>
          </a:bodyPr>
          <a:lstStyle/>
          <a:p>
            <a:br>
              <a:rPr lang="en-US" sz="9600" dirty="0">
                <a:solidFill>
                  <a:srgbClr val="002060"/>
                </a:solidFill>
              </a:rPr>
            </a:br>
            <a:endParaRPr lang="en-US" sz="9600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12D9A-B017-4C63-B1B7-8193BDAB9CDC}"/>
              </a:ext>
            </a:extLst>
          </p:cNvPr>
          <p:cNvSpPr/>
          <p:nvPr/>
        </p:nvSpPr>
        <p:spPr>
          <a:xfrm>
            <a:off x="4845369" y="3244334"/>
            <a:ext cx="2501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Angular Vs React in 2020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E2613B-C23F-4FF7-A656-D5547728A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60762" cy="6858000"/>
          </a:xfrm>
          <a:prstGeom prst="rect">
            <a:avLst/>
          </a:prstGeom>
        </p:spPr>
      </p:pic>
      <p:sp>
        <p:nvSpPr>
          <p:cNvPr id="19" name="Title 6">
            <a:extLst>
              <a:ext uri="{FF2B5EF4-FFF2-40B4-BE49-F238E27FC236}">
                <a16:creationId xmlns:a16="http://schemas.microsoft.com/office/drawing/2014/main" id="{04962D3E-A4F3-40F0-A3C1-642970447043}"/>
              </a:ext>
            </a:extLst>
          </p:cNvPr>
          <p:cNvSpPr txBox="1">
            <a:spLocks/>
          </p:cNvSpPr>
          <p:nvPr/>
        </p:nvSpPr>
        <p:spPr>
          <a:xfrm>
            <a:off x="-268484" y="149537"/>
            <a:ext cx="12728968" cy="76944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How to connect public IP to domain name</a:t>
            </a:r>
            <a:endParaRPr lang="en-US" sz="5400" b="1" dirty="0">
              <a:hlinkClick r:id="rId3"/>
            </a:endParaRPr>
          </a:p>
        </p:txBody>
      </p:sp>
      <p:pic>
        <p:nvPicPr>
          <p:cNvPr id="22" name="Picture 2" descr="Image result for 100 guarantee logo">
            <a:extLst>
              <a:ext uri="{FF2B5EF4-FFF2-40B4-BE49-F238E27FC236}">
                <a16:creationId xmlns:a16="http://schemas.microsoft.com/office/drawing/2014/main" id="{31B043EE-94E7-4DD2-8379-36322C413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944" y="985033"/>
            <a:ext cx="2658315" cy="225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B54AE9-96F8-462B-B9B9-C3FCB1E0E46E}"/>
              </a:ext>
            </a:extLst>
          </p:cNvPr>
          <p:cNvSpPr/>
          <p:nvPr/>
        </p:nvSpPr>
        <p:spPr>
          <a:xfrm>
            <a:off x="3680381" y="400229"/>
            <a:ext cx="898073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Link domain name to ec2 instances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sz="4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30021-9A7F-415D-A85B-AF41C3DEA28B}"/>
              </a:ext>
            </a:extLst>
          </p:cNvPr>
          <p:cNvSpPr/>
          <p:nvPr/>
        </p:nvSpPr>
        <p:spPr>
          <a:xfrm>
            <a:off x="4152816" y="1539002"/>
            <a:ext cx="81270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What is elastic IP ?</a:t>
            </a:r>
          </a:p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How to assign elastic IP address to ec2 instances ?</a:t>
            </a:r>
            <a:endParaRPr lang="en-US" sz="3600" b="1" i="0" dirty="0">
              <a:solidFill>
                <a:schemeClr val="accent1">
                  <a:lumMod val="50000"/>
                </a:schemeClr>
              </a:solidFill>
              <a:effectLst/>
              <a:latin typeface="-apple-syste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140CE-4298-4612-BC20-875CA166C8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4383" y="4161182"/>
            <a:ext cx="5287618" cy="273100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C81B3FF-3BAB-415A-9FF5-6BE65D16CCB2}"/>
              </a:ext>
            </a:extLst>
          </p:cNvPr>
          <p:cNvSpPr/>
          <p:nvPr/>
        </p:nvSpPr>
        <p:spPr>
          <a:xfrm>
            <a:off x="31128" y="3013501"/>
            <a:ext cx="20229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C00000"/>
                </a:solidFill>
                <a:effectLst/>
                <a:latin typeface="-apple-system"/>
              </a:rPr>
              <a:t>Hindi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2B8B92-CABA-4B54-A197-ADBFDFA5D9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4862" y="7602447"/>
            <a:ext cx="3958057" cy="1968754"/>
          </a:xfrm>
          <a:prstGeom prst="rect">
            <a:avLst/>
          </a:prstGeom>
        </p:spPr>
      </p:pic>
      <p:pic>
        <p:nvPicPr>
          <p:cNvPr id="17" name="Picture 6" descr="Image result for aws logo">
            <a:extLst>
              <a:ext uri="{FF2B5EF4-FFF2-40B4-BE49-F238E27FC236}">
                <a16:creationId xmlns:a16="http://schemas.microsoft.com/office/drawing/2014/main" id="{9652659C-1F24-41DD-8A20-671F8D837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566" y="5513696"/>
            <a:ext cx="1433122" cy="119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8E34017-08D8-4271-AB08-FE01D7C22FC9}"/>
              </a:ext>
            </a:extLst>
          </p:cNvPr>
          <p:cNvSpPr/>
          <p:nvPr/>
        </p:nvSpPr>
        <p:spPr>
          <a:xfrm>
            <a:off x="7346631" y="2843646"/>
            <a:ext cx="48453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rgbClr val="C00000"/>
                </a:solidFill>
                <a:effectLst/>
                <a:latin typeface="-apple-system"/>
              </a:rPr>
              <a:t>Connect worldgyan.com to ec2 instances</a:t>
            </a:r>
          </a:p>
        </p:txBody>
      </p:sp>
    </p:spTree>
    <p:extLst>
      <p:ext uri="{BB962C8B-B14F-4D97-AF65-F5344CB8AC3E}">
        <p14:creationId xmlns:p14="http://schemas.microsoft.com/office/powerpoint/2010/main" val="2076582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4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F19EC2-AC9A-44D8-8A29-96DEAD742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9391" y="-861302"/>
            <a:ext cx="7225459" cy="697530"/>
          </a:xfrm>
          <a:noFill/>
          <a:ln>
            <a:noFill/>
          </a:ln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txBody>
          <a:bodyPr>
            <a:noAutofit/>
          </a:bodyPr>
          <a:lstStyle/>
          <a:p>
            <a:br>
              <a:rPr lang="en-US" sz="9600" dirty="0">
                <a:solidFill>
                  <a:srgbClr val="002060"/>
                </a:solidFill>
              </a:rPr>
            </a:br>
            <a:endParaRPr lang="en-US" sz="9600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12D9A-B017-4C63-B1B7-8193BDAB9CDC}"/>
              </a:ext>
            </a:extLst>
          </p:cNvPr>
          <p:cNvSpPr/>
          <p:nvPr/>
        </p:nvSpPr>
        <p:spPr>
          <a:xfrm>
            <a:off x="4845369" y="3244334"/>
            <a:ext cx="2501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Angular Vs React in 2020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E2613B-C23F-4FF7-A656-D5547728A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60762" cy="6858000"/>
          </a:xfrm>
          <a:prstGeom prst="rect">
            <a:avLst/>
          </a:prstGeom>
        </p:spPr>
      </p:pic>
      <p:sp>
        <p:nvSpPr>
          <p:cNvPr id="19" name="Title 6">
            <a:extLst>
              <a:ext uri="{FF2B5EF4-FFF2-40B4-BE49-F238E27FC236}">
                <a16:creationId xmlns:a16="http://schemas.microsoft.com/office/drawing/2014/main" id="{04962D3E-A4F3-40F0-A3C1-642970447043}"/>
              </a:ext>
            </a:extLst>
          </p:cNvPr>
          <p:cNvSpPr txBox="1">
            <a:spLocks/>
          </p:cNvSpPr>
          <p:nvPr/>
        </p:nvSpPr>
        <p:spPr>
          <a:xfrm>
            <a:off x="-268484" y="149537"/>
            <a:ext cx="12728968" cy="76944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How to connect public IP to domain name</a:t>
            </a:r>
            <a:endParaRPr lang="en-US" sz="5400" b="1" dirty="0">
              <a:hlinkClick r:id="rId3"/>
            </a:endParaRPr>
          </a:p>
        </p:txBody>
      </p:sp>
      <p:pic>
        <p:nvPicPr>
          <p:cNvPr id="22" name="Picture 2" descr="Image result for 100 guarantee logo">
            <a:extLst>
              <a:ext uri="{FF2B5EF4-FFF2-40B4-BE49-F238E27FC236}">
                <a16:creationId xmlns:a16="http://schemas.microsoft.com/office/drawing/2014/main" id="{31B043EE-94E7-4DD2-8379-36322C413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944" y="985033"/>
            <a:ext cx="2658315" cy="225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B54AE9-96F8-462B-B9B9-C3FCB1E0E46E}"/>
              </a:ext>
            </a:extLst>
          </p:cNvPr>
          <p:cNvSpPr/>
          <p:nvPr/>
        </p:nvSpPr>
        <p:spPr>
          <a:xfrm>
            <a:off x="3599143" y="251303"/>
            <a:ext cx="898073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Link domain name to ec2 instances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sz="4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30021-9A7F-415D-A85B-AF41C3DEA28B}"/>
              </a:ext>
            </a:extLst>
          </p:cNvPr>
          <p:cNvSpPr/>
          <p:nvPr/>
        </p:nvSpPr>
        <p:spPr>
          <a:xfrm>
            <a:off x="4025999" y="1305342"/>
            <a:ext cx="81270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What is elastic 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IP ? </a:t>
            </a:r>
          </a:p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Aws elastic </a:t>
            </a:r>
            <a:r>
              <a:rPr lang="en-US" sz="3600" b="1" dirty="0" err="1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ip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 vs public </a:t>
            </a:r>
            <a:r>
              <a:rPr lang="en-US" sz="3600" b="1" dirty="0" err="1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ip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 ??</a:t>
            </a:r>
            <a:endParaRPr lang="en-US" sz="3600" b="1" i="0" dirty="0">
              <a:solidFill>
                <a:schemeClr val="accent1">
                  <a:lumMod val="50000"/>
                </a:schemeClr>
              </a:solidFill>
              <a:effectLst/>
              <a:latin typeface="-apple-system"/>
            </a:endParaRPr>
          </a:p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How to assign elastic IP address to ec2 instances ?</a:t>
            </a:r>
            <a:endParaRPr lang="en-US" sz="3600" b="1" i="0" dirty="0">
              <a:solidFill>
                <a:schemeClr val="accent1">
                  <a:lumMod val="50000"/>
                </a:schemeClr>
              </a:solidFill>
              <a:effectLst/>
              <a:latin typeface="-apple-syste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140CE-4298-4612-BC20-875CA166C8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4383" y="4161182"/>
            <a:ext cx="5287618" cy="273100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C81B3FF-3BAB-415A-9FF5-6BE65D16CCB2}"/>
              </a:ext>
            </a:extLst>
          </p:cNvPr>
          <p:cNvSpPr/>
          <p:nvPr/>
        </p:nvSpPr>
        <p:spPr>
          <a:xfrm>
            <a:off x="31128" y="3013501"/>
            <a:ext cx="20229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C00000"/>
                </a:solidFill>
                <a:effectLst/>
                <a:latin typeface="-apple-system"/>
              </a:rPr>
              <a:t>English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2B8B92-CABA-4B54-A197-ADBFDFA5D9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4862" y="7602447"/>
            <a:ext cx="3958057" cy="1968754"/>
          </a:xfrm>
          <a:prstGeom prst="rect">
            <a:avLst/>
          </a:prstGeom>
        </p:spPr>
      </p:pic>
      <p:pic>
        <p:nvPicPr>
          <p:cNvPr id="17" name="Picture 6" descr="Image result for aws logo">
            <a:extLst>
              <a:ext uri="{FF2B5EF4-FFF2-40B4-BE49-F238E27FC236}">
                <a16:creationId xmlns:a16="http://schemas.microsoft.com/office/drawing/2014/main" id="{9652659C-1F24-41DD-8A20-671F8D837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566" y="5513696"/>
            <a:ext cx="1433122" cy="119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8E34017-08D8-4271-AB08-FE01D7C22FC9}"/>
              </a:ext>
            </a:extLst>
          </p:cNvPr>
          <p:cNvSpPr/>
          <p:nvPr/>
        </p:nvSpPr>
        <p:spPr>
          <a:xfrm>
            <a:off x="7360762" y="3089919"/>
            <a:ext cx="48453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rgbClr val="C00000"/>
                </a:solidFill>
                <a:effectLst/>
                <a:latin typeface="-apple-system"/>
              </a:rPr>
              <a:t>Connect worldgyan.com to ec2 instances</a:t>
            </a:r>
          </a:p>
        </p:txBody>
      </p:sp>
    </p:spTree>
    <p:extLst>
      <p:ext uri="{BB962C8B-B14F-4D97-AF65-F5344CB8AC3E}">
        <p14:creationId xmlns:p14="http://schemas.microsoft.com/office/powerpoint/2010/main" val="3035611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4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F19EC2-AC9A-44D8-8A29-96DEAD742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9391" y="-861302"/>
            <a:ext cx="7225459" cy="697530"/>
          </a:xfrm>
          <a:noFill/>
          <a:ln>
            <a:noFill/>
          </a:ln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txBody>
          <a:bodyPr>
            <a:noAutofit/>
          </a:bodyPr>
          <a:lstStyle/>
          <a:p>
            <a:br>
              <a:rPr lang="en-US" sz="9600" dirty="0">
                <a:solidFill>
                  <a:srgbClr val="002060"/>
                </a:solidFill>
              </a:rPr>
            </a:br>
            <a:endParaRPr lang="en-US" sz="9600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12D9A-B017-4C63-B1B7-8193BDAB9CDC}"/>
              </a:ext>
            </a:extLst>
          </p:cNvPr>
          <p:cNvSpPr/>
          <p:nvPr/>
        </p:nvSpPr>
        <p:spPr>
          <a:xfrm>
            <a:off x="4845369" y="3244334"/>
            <a:ext cx="2501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Angular Vs React in 2020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E2613B-C23F-4FF7-A656-D5547728A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64" y="0"/>
            <a:ext cx="7360762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E16E30-5119-42D2-A099-7236129AA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873" y="3467192"/>
            <a:ext cx="4899773" cy="3158765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9DAC3666-612A-4341-B00C-B39C855D2EA3}"/>
              </a:ext>
            </a:extLst>
          </p:cNvPr>
          <p:cNvSpPr/>
          <p:nvPr/>
        </p:nvSpPr>
        <p:spPr>
          <a:xfrm>
            <a:off x="4845369" y="5383264"/>
            <a:ext cx="2370460" cy="808382"/>
          </a:xfrm>
          <a:prstGeom prst="right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04962D3E-A4F3-40F0-A3C1-642970447043}"/>
              </a:ext>
            </a:extLst>
          </p:cNvPr>
          <p:cNvSpPr txBox="1">
            <a:spLocks/>
          </p:cNvSpPr>
          <p:nvPr/>
        </p:nvSpPr>
        <p:spPr>
          <a:xfrm>
            <a:off x="627178" y="232043"/>
            <a:ext cx="12101790" cy="76944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rgbClr val="002060"/>
                </a:solidFill>
              </a:rPr>
              <a:t>PHP In 2020 and beyond</a:t>
            </a:r>
          </a:p>
        </p:txBody>
      </p:sp>
      <p:pic>
        <p:nvPicPr>
          <p:cNvPr id="22" name="Picture 2" descr="Image result for 100 guarantee logo">
            <a:extLst>
              <a:ext uri="{FF2B5EF4-FFF2-40B4-BE49-F238E27FC236}">
                <a16:creationId xmlns:a16="http://schemas.microsoft.com/office/drawing/2014/main" id="{31B043EE-94E7-4DD2-8379-36322C413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6319"/>
            <a:ext cx="2203305" cy="182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B54AE9-96F8-462B-B9B9-C3FCB1E0E46E}"/>
              </a:ext>
            </a:extLst>
          </p:cNvPr>
          <p:cNvSpPr/>
          <p:nvPr/>
        </p:nvSpPr>
        <p:spPr>
          <a:xfrm>
            <a:off x="3646982" y="823839"/>
            <a:ext cx="89807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Is PHP A Dying Language in 2020 ??</a:t>
            </a:r>
            <a:endParaRPr lang="en-US" sz="4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6DA25-F6CB-4DC5-824E-FE4AC4980087}"/>
              </a:ext>
            </a:extLst>
          </p:cNvPr>
          <p:cNvSpPr/>
          <p:nvPr/>
        </p:nvSpPr>
        <p:spPr>
          <a:xfrm>
            <a:off x="3863077" y="1435572"/>
            <a:ext cx="83020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Why should we learn PHP in 2020?</a:t>
            </a:r>
            <a:endParaRPr lang="en-US" sz="44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apple-syste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30021-9A7F-415D-A85B-AF41C3DEA28B}"/>
              </a:ext>
            </a:extLst>
          </p:cNvPr>
          <p:cNvSpPr/>
          <p:nvPr/>
        </p:nvSpPr>
        <p:spPr>
          <a:xfrm>
            <a:off x="4845369" y="2051752"/>
            <a:ext cx="52671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-apple-system"/>
              </a:rPr>
              <a:t>In Hindi [Full Detail]</a:t>
            </a:r>
            <a:endParaRPr lang="en-US" sz="4800" b="1" i="0" dirty="0">
              <a:solidFill>
                <a:srgbClr val="C00000"/>
              </a:solidFill>
              <a:effectLst/>
              <a:latin typeface="-apple-system"/>
            </a:endParaRPr>
          </a:p>
        </p:txBody>
      </p:sp>
      <p:pic>
        <p:nvPicPr>
          <p:cNvPr id="12" name="Picture 2" descr="Image result for php logo">
            <a:extLst>
              <a:ext uri="{FF2B5EF4-FFF2-40B4-BE49-F238E27FC236}">
                <a16:creationId xmlns:a16="http://schemas.microsoft.com/office/drawing/2014/main" id="{9C3F7DB2-2D8E-49FB-B2A3-233E31018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505" y="4370427"/>
            <a:ext cx="3080507" cy="166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165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4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F19EC2-AC9A-44D8-8A29-96DEAD742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9391" y="-861302"/>
            <a:ext cx="7225459" cy="697530"/>
          </a:xfrm>
          <a:noFill/>
          <a:ln>
            <a:noFill/>
          </a:ln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txBody>
          <a:bodyPr>
            <a:noAutofit/>
          </a:bodyPr>
          <a:lstStyle/>
          <a:p>
            <a:br>
              <a:rPr lang="en-US" sz="9600" dirty="0">
                <a:solidFill>
                  <a:srgbClr val="002060"/>
                </a:solidFill>
              </a:rPr>
            </a:br>
            <a:endParaRPr lang="en-US" sz="9600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12D9A-B017-4C63-B1B7-8193BDAB9CDC}"/>
              </a:ext>
            </a:extLst>
          </p:cNvPr>
          <p:cNvSpPr/>
          <p:nvPr/>
        </p:nvSpPr>
        <p:spPr>
          <a:xfrm>
            <a:off x="4845369" y="3244334"/>
            <a:ext cx="2501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Angular Vs React in 2020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E2613B-C23F-4FF7-A656-D5547728A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64" y="0"/>
            <a:ext cx="7360762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E16E30-5119-42D2-A099-7236129AA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873" y="3467192"/>
            <a:ext cx="4899773" cy="3158765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9DAC3666-612A-4341-B00C-B39C855D2EA3}"/>
              </a:ext>
            </a:extLst>
          </p:cNvPr>
          <p:cNvSpPr/>
          <p:nvPr/>
        </p:nvSpPr>
        <p:spPr>
          <a:xfrm>
            <a:off x="4845369" y="5383264"/>
            <a:ext cx="2370460" cy="808382"/>
          </a:xfrm>
          <a:prstGeom prst="right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04962D3E-A4F3-40F0-A3C1-642970447043}"/>
              </a:ext>
            </a:extLst>
          </p:cNvPr>
          <p:cNvSpPr txBox="1">
            <a:spLocks/>
          </p:cNvSpPr>
          <p:nvPr/>
        </p:nvSpPr>
        <p:spPr>
          <a:xfrm>
            <a:off x="-268484" y="45895"/>
            <a:ext cx="12728968" cy="9423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rgbClr val="002060"/>
                </a:solidFill>
              </a:rPr>
              <a:t>Easy ,Simple And Direct Is Our Policy</a:t>
            </a:r>
          </a:p>
        </p:txBody>
      </p:sp>
      <p:pic>
        <p:nvPicPr>
          <p:cNvPr id="22" name="Picture 2" descr="Image result for 100 guarantee logo">
            <a:extLst>
              <a:ext uri="{FF2B5EF4-FFF2-40B4-BE49-F238E27FC236}">
                <a16:creationId xmlns:a16="http://schemas.microsoft.com/office/drawing/2014/main" id="{31B043EE-94E7-4DD2-8379-36322C413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6319"/>
            <a:ext cx="2203305" cy="182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B54AE9-96F8-462B-B9B9-C3FCB1E0E46E}"/>
              </a:ext>
            </a:extLst>
          </p:cNvPr>
          <p:cNvSpPr/>
          <p:nvPr/>
        </p:nvSpPr>
        <p:spPr>
          <a:xfrm>
            <a:off x="3646982" y="823839"/>
            <a:ext cx="89807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Simple and </a:t>
            </a:r>
            <a:r>
              <a:rPr lang="en-US" sz="5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o</a:t>
            </a:r>
            <a:r>
              <a:rPr lang="en-US" sz="5400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nly </a:t>
            </a:r>
            <a:r>
              <a:rPr lang="en-US" sz="5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s</a:t>
            </a:r>
            <a:r>
              <a:rPr lang="en-US" sz="5400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imple</a:t>
            </a:r>
            <a:endParaRPr lang="en-US" sz="5400" b="0" i="0" dirty="0"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6DA25-F6CB-4DC5-824E-FE4AC4980087}"/>
              </a:ext>
            </a:extLst>
          </p:cNvPr>
          <p:cNvSpPr/>
          <p:nvPr/>
        </p:nvSpPr>
        <p:spPr>
          <a:xfrm>
            <a:off x="8137348" y="2554679"/>
            <a:ext cx="38220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0" dirty="0">
                <a:solidFill>
                  <a:srgbClr val="00B0F0"/>
                </a:solidFill>
                <a:effectLst/>
                <a:latin typeface="-apple-system"/>
              </a:rPr>
              <a:t>Easy And Direct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30021-9A7F-415D-A85B-AF41C3DEA28B}"/>
              </a:ext>
            </a:extLst>
          </p:cNvPr>
          <p:cNvSpPr/>
          <p:nvPr/>
        </p:nvSpPr>
        <p:spPr>
          <a:xfrm>
            <a:off x="4106985" y="1723682"/>
            <a:ext cx="51056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-apple-system"/>
              </a:rPr>
              <a:t>In Simple Language</a:t>
            </a:r>
            <a:endParaRPr lang="en-US" sz="4800" b="1" i="0" dirty="0">
              <a:solidFill>
                <a:srgbClr val="C00000"/>
              </a:solidFill>
              <a:effectLst/>
              <a:latin typeface="-apple-system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18AA84-EA96-411F-8487-C495114A0E30}"/>
              </a:ext>
            </a:extLst>
          </p:cNvPr>
          <p:cNvSpPr/>
          <p:nvPr/>
        </p:nvSpPr>
        <p:spPr>
          <a:xfrm>
            <a:off x="7864005" y="4058953"/>
            <a:ext cx="3753134" cy="2132693"/>
          </a:xfrm>
          <a:prstGeom prst="ellipse">
            <a:avLst/>
          </a:prstGeom>
          <a:solidFill>
            <a:schemeClr val="accent2"/>
          </a:solidFill>
          <a:effectLst>
            <a:glow rad="2286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ivaldi" panose="03020602050506090804" pitchFamily="66" charset="0"/>
              </a:rPr>
              <a:t>WorldGyan</a:t>
            </a:r>
            <a:endParaRPr lang="en-US" sz="40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07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4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F19EC2-AC9A-44D8-8A29-96DEAD742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9391" y="-861302"/>
            <a:ext cx="7225459" cy="697530"/>
          </a:xfrm>
          <a:noFill/>
          <a:ln>
            <a:noFill/>
          </a:ln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txBody>
          <a:bodyPr>
            <a:noAutofit/>
          </a:bodyPr>
          <a:lstStyle/>
          <a:p>
            <a:br>
              <a:rPr lang="en-US" sz="9600" dirty="0">
                <a:solidFill>
                  <a:srgbClr val="002060"/>
                </a:solidFill>
              </a:rPr>
            </a:br>
            <a:endParaRPr lang="en-US" sz="9600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12D9A-B017-4C63-B1B7-8193BDAB9CDC}"/>
              </a:ext>
            </a:extLst>
          </p:cNvPr>
          <p:cNvSpPr/>
          <p:nvPr/>
        </p:nvSpPr>
        <p:spPr>
          <a:xfrm>
            <a:off x="4845369" y="3244334"/>
            <a:ext cx="2501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Angular Vs React in 2020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E2613B-C23F-4FF7-A656-D5547728A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933" y="-891"/>
            <a:ext cx="7360762" cy="6858000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9DAC3666-612A-4341-B00C-B39C855D2EA3}"/>
              </a:ext>
            </a:extLst>
          </p:cNvPr>
          <p:cNvSpPr/>
          <p:nvPr/>
        </p:nvSpPr>
        <p:spPr>
          <a:xfrm>
            <a:off x="4845369" y="5383264"/>
            <a:ext cx="2370460" cy="808382"/>
          </a:xfrm>
          <a:prstGeom prst="right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04962D3E-A4F3-40F0-A3C1-642970447043}"/>
              </a:ext>
            </a:extLst>
          </p:cNvPr>
          <p:cNvSpPr txBox="1">
            <a:spLocks/>
          </p:cNvSpPr>
          <p:nvPr/>
        </p:nvSpPr>
        <p:spPr>
          <a:xfrm>
            <a:off x="-268484" y="45895"/>
            <a:ext cx="12728968" cy="9423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2060"/>
                </a:solidFill>
              </a:rPr>
              <a:t>What happens if you recharge your </a:t>
            </a:r>
            <a:r>
              <a:rPr lang="en-US" sz="4000" b="1" dirty="0" err="1">
                <a:solidFill>
                  <a:srgbClr val="002060"/>
                </a:solidFill>
              </a:rPr>
              <a:t>Jio</a:t>
            </a:r>
            <a:r>
              <a:rPr lang="en-US" sz="4000" b="1" dirty="0">
                <a:solidFill>
                  <a:srgbClr val="002060"/>
                </a:solidFill>
              </a:rPr>
              <a:t> number two times ?</a:t>
            </a:r>
          </a:p>
        </p:txBody>
      </p:sp>
      <p:pic>
        <p:nvPicPr>
          <p:cNvPr id="22" name="Picture 2" descr="Image result for 100 guarantee logo">
            <a:extLst>
              <a:ext uri="{FF2B5EF4-FFF2-40B4-BE49-F238E27FC236}">
                <a16:creationId xmlns:a16="http://schemas.microsoft.com/office/drawing/2014/main" id="{31B043EE-94E7-4DD2-8379-36322C413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6319"/>
            <a:ext cx="2203305" cy="182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B54AE9-96F8-462B-B9B9-C3FCB1E0E46E}"/>
              </a:ext>
            </a:extLst>
          </p:cNvPr>
          <p:cNvSpPr/>
          <p:nvPr/>
        </p:nvSpPr>
        <p:spPr>
          <a:xfrm>
            <a:off x="3646982" y="823839"/>
            <a:ext cx="9727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If you recharge 599 two times ?</a:t>
            </a:r>
            <a:endParaRPr lang="en-US" sz="4800" b="0" i="0" dirty="0"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30021-9A7F-415D-A85B-AF41C3DEA28B}"/>
              </a:ext>
            </a:extLst>
          </p:cNvPr>
          <p:cNvSpPr/>
          <p:nvPr/>
        </p:nvSpPr>
        <p:spPr>
          <a:xfrm>
            <a:off x="3693597" y="1648584"/>
            <a:ext cx="876688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What happens if recharge 399 then 599 ?</a:t>
            </a:r>
          </a:p>
          <a:p>
            <a:endParaRPr lang="en-US" sz="4000" dirty="0">
              <a:hlinkClick r:id="rId5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18AA84-EA96-411F-8487-C495114A0E30}"/>
              </a:ext>
            </a:extLst>
          </p:cNvPr>
          <p:cNvSpPr/>
          <p:nvPr/>
        </p:nvSpPr>
        <p:spPr>
          <a:xfrm>
            <a:off x="9912935" y="5787455"/>
            <a:ext cx="2158369" cy="959801"/>
          </a:xfrm>
          <a:prstGeom prst="ellipse">
            <a:avLst/>
          </a:prstGeom>
          <a:solidFill>
            <a:schemeClr val="accent2"/>
          </a:solidFill>
          <a:effectLst>
            <a:glow rad="2286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ivaldi" panose="03020602050506090804" pitchFamily="66" charset="0"/>
              </a:rPr>
              <a:t>WorldGyan</a:t>
            </a:r>
            <a:endParaRPr lang="en-US" sz="20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Vivaldi" panose="03020602050506090804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2221DB-3F1A-41F9-9EF0-43E277202F39}"/>
              </a:ext>
            </a:extLst>
          </p:cNvPr>
          <p:cNvSpPr/>
          <p:nvPr/>
        </p:nvSpPr>
        <p:spPr>
          <a:xfrm>
            <a:off x="7923690" y="2450884"/>
            <a:ext cx="1824538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Hindi</a:t>
            </a:r>
          </a:p>
          <a:p>
            <a:endParaRPr lang="en-US" sz="4000" dirty="0">
              <a:hlinkClick r:id="rId5"/>
            </a:endParaRPr>
          </a:p>
        </p:txBody>
      </p:sp>
      <p:pic>
        <p:nvPicPr>
          <p:cNvPr id="1026" name="Picture 2" descr="Image result for jio">
            <a:extLst>
              <a:ext uri="{FF2B5EF4-FFF2-40B4-BE49-F238E27FC236}">
                <a16:creationId xmlns:a16="http://schemas.microsoft.com/office/drawing/2014/main" id="{75D785A4-E60D-4ABF-B3B6-2EED5242A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969" y="3244334"/>
            <a:ext cx="3138826" cy="313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623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4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F19EC2-AC9A-44D8-8A29-96DEAD742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9391" y="-861302"/>
            <a:ext cx="7225459" cy="697530"/>
          </a:xfrm>
          <a:noFill/>
          <a:ln>
            <a:noFill/>
          </a:ln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txBody>
          <a:bodyPr>
            <a:noAutofit/>
          </a:bodyPr>
          <a:lstStyle/>
          <a:p>
            <a:br>
              <a:rPr lang="en-US" sz="9600" dirty="0">
                <a:solidFill>
                  <a:srgbClr val="002060"/>
                </a:solidFill>
              </a:rPr>
            </a:br>
            <a:endParaRPr lang="en-US" sz="9600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12D9A-B017-4C63-B1B7-8193BDAB9CDC}"/>
              </a:ext>
            </a:extLst>
          </p:cNvPr>
          <p:cNvSpPr/>
          <p:nvPr/>
        </p:nvSpPr>
        <p:spPr>
          <a:xfrm>
            <a:off x="4845369" y="3244334"/>
            <a:ext cx="2501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Angular Vs React in 2020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E2613B-C23F-4FF7-A656-D5547728A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933" y="-891"/>
            <a:ext cx="7360762" cy="6858000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9DAC3666-612A-4341-B00C-B39C855D2EA3}"/>
              </a:ext>
            </a:extLst>
          </p:cNvPr>
          <p:cNvSpPr/>
          <p:nvPr/>
        </p:nvSpPr>
        <p:spPr>
          <a:xfrm>
            <a:off x="4845369" y="5383264"/>
            <a:ext cx="2370460" cy="808382"/>
          </a:xfrm>
          <a:prstGeom prst="right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04962D3E-A4F3-40F0-A3C1-642970447043}"/>
              </a:ext>
            </a:extLst>
          </p:cNvPr>
          <p:cNvSpPr txBox="1">
            <a:spLocks/>
          </p:cNvSpPr>
          <p:nvPr/>
        </p:nvSpPr>
        <p:spPr>
          <a:xfrm>
            <a:off x="437322" y="149824"/>
            <a:ext cx="11633982" cy="1222589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What should be done if you have recharged the wrong </a:t>
            </a:r>
            <a:r>
              <a:rPr lang="en-US" sz="4000" b="1" dirty="0" err="1"/>
              <a:t>Jio</a:t>
            </a:r>
            <a:r>
              <a:rPr lang="en-US" sz="4000" b="1" dirty="0"/>
              <a:t> number?</a:t>
            </a:r>
          </a:p>
        </p:txBody>
      </p:sp>
      <p:pic>
        <p:nvPicPr>
          <p:cNvPr id="22" name="Picture 2" descr="Image result for 100 guarantee logo">
            <a:extLst>
              <a:ext uri="{FF2B5EF4-FFF2-40B4-BE49-F238E27FC236}">
                <a16:creationId xmlns:a16="http://schemas.microsoft.com/office/drawing/2014/main" id="{31B043EE-94E7-4DD2-8379-36322C413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6319"/>
            <a:ext cx="2203305" cy="182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0018AA84-EA96-411F-8487-C495114A0E30}"/>
              </a:ext>
            </a:extLst>
          </p:cNvPr>
          <p:cNvSpPr/>
          <p:nvPr/>
        </p:nvSpPr>
        <p:spPr>
          <a:xfrm>
            <a:off x="9912935" y="5787455"/>
            <a:ext cx="2158369" cy="959801"/>
          </a:xfrm>
          <a:prstGeom prst="ellipse">
            <a:avLst/>
          </a:prstGeom>
          <a:solidFill>
            <a:schemeClr val="accent2"/>
          </a:solidFill>
          <a:effectLst>
            <a:glow rad="2286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ivaldi" panose="03020602050506090804" pitchFamily="66" charset="0"/>
              </a:rPr>
              <a:t>WorldGyan</a:t>
            </a:r>
            <a:endParaRPr lang="en-US" sz="20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Vivaldi" panose="03020602050506090804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2221DB-3F1A-41F9-9EF0-43E277202F39}"/>
              </a:ext>
            </a:extLst>
          </p:cNvPr>
          <p:cNvSpPr/>
          <p:nvPr/>
        </p:nvSpPr>
        <p:spPr>
          <a:xfrm>
            <a:off x="7697142" y="2307544"/>
            <a:ext cx="1824538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Hindi</a:t>
            </a:r>
          </a:p>
          <a:p>
            <a:endParaRPr lang="en-US" sz="4000" dirty="0">
              <a:hlinkClick r:id="rId4"/>
            </a:endParaRPr>
          </a:p>
        </p:txBody>
      </p:sp>
      <p:pic>
        <p:nvPicPr>
          <p:cNvPr id="1026" name="Picture 2" descr="Image result for jio">
            <a:extLst>
              <a:ext uri="{FF2B5EF4-FFF2-40B4-BE49-F238E27FC236}">
                <a16:creationId xmlns:a16="http://schemas.microsoft.com/office/drawing/2014/main" id="{75D785A4-E60D-4ABF-B3B6-2EED5242A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969" y="3500390"/>
            <a:ext cx="3138826" cy="313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BBC324-5085-4DE9-8212-A2589EBB5522}"/>
              </a:ext>
            </a:extLst>
          </p:cNvPr>
          <p:cNvSpPr/>
          <p:nvPr/>
        </p:nvSpPr>
        <p:spPr>
          <a:xfrm>
            <a:off x="3808441" y="1382179"/>
            <a:ext cx="81846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Monda"/>
              </a:rPr>
              <a:t>Reliance </a:t>
            </a:r>
            <a:r>
              <a:rPr lang="en-US" sz="4000" b="1" dirty="0" err="1">
                <a:solidFill>
                  <a:schemeClr val="accent1">
                    <a:lumMod val="50000"/>
                  </a:schemeClr>
                </a:solidFill>
                <a:latin typeface="Monda"/>
              </a:rPr>
              <a:t>Jio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Monda"/>
              </a:rPr>
              <a:t> Wrong Recharge Reversal</a:t>
            </a:r>
            <a:endParaRPr lang="en-US" sz="4000" b="1" i="0" dirty="0">
              <a:solidFill>
                <a:schemeClr val="accent1">
                  <a:lumMod val="50000"/>
                </a:schemeClr>
              </a:solidFill>
              <a:effectLst/>
              <a:latin typeface="Monda"/>
            </a:endParaRPr>
          </a:p>
        </p:txBody>
      </p:sp>
    </p:spTree>
    <p:extLst>
      <p:ext uri="{BB962C8B-B14F-4D97-AF65-F5344CB8AC3E}">
        <p14:creationId xmlns:p14="http://schemas.microsoft.com/office/powerpoint/2010/main" val="179282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1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B5AB7C-F4AB-4A61-BC6D-E8DFE0867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33"/>
            <a:ext cx="5527877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DF19EC2-AC9A-44D8-8A29-96DEAD742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9391" y="-861302"/>
            <a:ext cx="7225459" cy="697530"/>
          </a:xfrm>
          <a:noFill/>
          <a:ln>
            <a:noFill/>
          </a:ln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txBody>
          <a:bodyPr>
            <a:noAutofit/>
          </a:bodyPr>
          <a:lstStyle/>
          <a:p>
            <a:br>
              <a:rPr lang="en-US" sz="9600" dirty="0">
                <a:solidFill>
                  <a:srgbClr val="002060"/>
                </a:solidFill>
              </a:rPr>
            </a:br>
            <a:endParaRPr lang="en-US" sz="9600" dirty="0">
              <a:solidFill>
                <a:srgbClr val="00206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BFEBCD-EF89-4979-8D99-0EA0A9127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104" y="2747675"/>
            <a:ext cx="7085428" cy="431195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1222838C-B4CE-4F74-89EF-839BA9A3EEEC}"/>
              </a:ext>
            </a:extLst>
          </p:cNvPr>
          <p:cNvSpPr/>
          <p:nvPr/>
        </p:nvSpPr>
        <p:spPr>
          <a:xfrm>
            <a:off x="3604591" y="4095269"/>
            <a:ext cx="1600513" cy="808382"/>
          </a:xfrm>
          <a:prstGeom prst="right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Image result for angular logo">
            <a:extLst>
              <a:ext uri="{FF2B5EF4-FFF2-40B4-BE49-F238E27FC236}">
                <a16:creationId xmlns:a16="http://schemas.microsoft.com/office/drawing/2014/main" id="{914E1548-81DB-41F1-96AA-7B02ABCC4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141" y="3594066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react logo">
            <a:extLst>
              <a:ext uri="{FF2B5EF4-FFF2-40B4-BE49-F238E27FC236}">
                <a16:creationId xmlns:a16="http://schemas.microsoft.com/office/drawing/2014/main" id="{81E08609-6C90-42D1-9CDD-E2D030A7E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999" y="3594066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vs">
            <a:extLst>
              <a:ext uri="{FF2B5EF4-FFF2-40B4-BE49-F238E27FC236}">
                <a16:creationId xmlns:a16="http://schemas.microsoft.com/office/drawing/2014/main" id="{5380F496-589B-4913-9DD6-F91508BC2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950" y="4258101"/>
            <a:ext cx="1918766" cy="138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6">
            <a:extLst>
              <a:ext uri="{FF2B5EF4-FFF2-40B4-BE49-F238E27FC236}">
                <a16:creationId xmlns:a16="http://schemas.microsoft.com/office/drawing/2014/main" id="{D7D45D10-BE24-4A5E-9AD2-75208193DA77}"/>
              </a:ext>
            </a:extLst>
          </p:cNvPr>
          <p:cNvSpPr txBox="1">
            <a:spLocks/>
          </p:cNvSpPr>
          <p:nvPr/>
        </p:nvSpPr>
        <p:spPr>
          <a:xfrm>
            <a:off x="2856704" y="1580978"/>
            <a:ext cx="9554817" cy="270158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srgbClr val="002060"/>
                </a:solidFill>
              </a:rPr>
              <a:t>Angular Vs React in 2020 [Hindi]</a:t>
            </a:r>
            <a:br>
              <a:rPr lang="en-US" sz="9600" dirty="0">
                <a:solidFill>
                  <a:srgbClr val="002060"/>
                </a:solidFill>
              </a:rPr>
            </a:br>
            <a:endParaRPr lang="en-US" sz="9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5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4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F19EC2-AC9A-44D8-8A29-96DEAD742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9391" y="-861302"/>
            <a:ext cx="7225459" cy="697530"/>
          </a:xfrm>
          <a:noFill/>
          <a:ln>
            <a:noFill/>
          </a:ln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txBody>
          <a:bodyPr>
            <a:noAutofit/>
          </a:bodyPr>
          <a:lstStyle/>
          <a:p>
            <a:br>
              <a:rPr lang="en-US" sz="9600" dirty="0">
                <a:solidFill>
                  <a:srgbClr val="002060"/>
                </a:solidFill>
              </a:rPr>
            </a:br>
            <a:endParaRPr lang="en-US" sz="9600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12D9A-B017-4C63-B1B7-8193BDAB9CDC}"/>
              </a:ext>
            </a:extLst>
          </p:cNvPr>
          <p:cNvSpPr/>
          <p:nvPr/>
        </p:nvSpPr>
        <p:spPr>
          <a:xfrm>
            <a:off x="4845369" y="3244334"/>
            <a:ext cx="2501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Angular Vs React in 2020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E2613B-C23F-4FF7-A656-D5547728A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60762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E16E30-5119-42D2-A099-7236129AA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873" y="3467192"/>
            <a:ext cx="4899773" cy="3158765"/>
          </a:xfrm>
          <a:prstGeom prst="rect">
            <a:avLst/>
          </a:prstGeom>
        </p:spPr>
      </p:pic>
      <p:pic>
        <p:nvPicPr>
          <p:cNvPr id="14" name="Picture 4" descr="Image result for react logo">
            <a:extLst>
              <a:ext uri="{FF2B5EF4-FFF2-40B4-BE49-F238E27FC236}">
                <a16:creationId xmlns:a16="http://schemas.microsoft.com/office/drawing/2014/main" id="{6358B84E-4EC4-4A44-B967-0254081BB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5" y="1232416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9DAC3666-612A-4341-B00C-B39C855D2EA3}"/>
              </a:ext>
            </a:extLst>
          </p:cNvPr>
          <p:cNvSpPr/>
          <p:nvPr/>
        </p:nvSpPr>
        <p:spPr>
          <a:xfrm>
            <a:off x="4845369" y="5383264"/>
            <a:ext cx="2370460" cy="808382"/>
          </a:xfrm>
          <a:prstGeom prst="right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A2DA97-FD93-42BA-A19E-B9351C4CE8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6631" y="854724"/>
            <a:ext cx="4819016" cy="2536085"/>
          </a:xfrm>
          <a:prstGeom prst="rect">
            <a:avLst/>
          </a:prstGeom>
        </p:spPr>
      </p:pic>
      <p:sp>
        <p:nvSpPr>
          <p:cNvPr id="19" name="Title 6">
            <a:extLst>
              <a:ext uri="{FF2B5EF4-FFF2-40B4-BE49-F238E27FC236}">
                <a16:creationId xmlns:a16="http://schemas.microsoft.com/office/drawing/2014/main" id="{04962D3E-A4F3-40F0-A3C1-642970447043}"/>
              </a:ext>
            </a:extLst>
          </p:cNvPr>
          <p:cNvSpPr txBox="1">
            <a:spLocks/>
          </p:cNvSpPr>
          <p:nvPr/>
        </p:nvSpPr>
        <p:spPr>
          <a:xfrm>
            <a:off x="-340532" y="78644"/>
            <a:ext cx="12506178" cy="1713459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Dynamically Add / Delete Form Input Field</a:t>
            </a:r>
          </a:p>
        </p:txBody>
      </p:sp>
      <p:pic>
        <p:nvPicPr>
          <p:cNvPr id="22" name="Picture 2" descr="Image result for 100 guarantee logo">
            <a:extLst>
              <a:ext uri="{FF2B5EF4-FFF2-40B4-BE49-F238E27FC236}">
                <a16:creationId xmlns:a16="http://schemas.microsoft.com/office/drawing/2014/main" id="{31B043EE-94E7-4DD2-8379-36322C413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764" y="1569410"/>
            <a:ext cx="2203305" cy="182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56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4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F19EC2-AC9A-44D8-8A29-96DEAD742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9391" y="-861302"/>
            <a:ext cx="7225459" cy="697530"/>
          </a:xfrm>
          <a:noFill/>
          <a:ln>
            <a:noFill/>
          </a:ln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txBody>
          <a:bodyPr>
            <a:noAutofit/>
          </a:bodyPr>
          <a:lstStyle/>
          <a:p>
            <a:br>
              <a:rPr lang="en-US" sz="9600" dirty="0">
                <a:solidFill>
                  <a:srgbClr val="002060"/>
                </a:solidFill>
              </a:rPr>
            </a:br>
            <a:endParaRPr lang="en-US" sz="9600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12D9A-B017-4C63-B1B7-8193BDAB9CDC}"/>
              </a:ext>
            </a:extLst>
          </p:cNvPr>
          <p:cNvSpPr/>
          <p:nvPr/>
        </p:nvSpPr>
        <p:spPr>
          <a:xfrm>
            <a:off x="4845369" y="3244334"/>
            <a:ext cx="2501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Angular Vs React in 2020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E2613B-C23F-4FF7-A656-D5547728A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60762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E16E30-5119-42D2-A099-7236129AA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873" y="3467192"/>
            <a:ext cx="4899773" cy="3158765"/>
          </a:xfrm>
          <a:prstGeom prst="rect">
            <a:avLst/>
          </a:prstGeom>
        </p:spPr>
      </p:pic>
      <p:pic>
        <p:nvPicPr>
          <p:cNvPr id="14" name="Picture 4" descr="Image result for react logo">
            <a:extLst>
              <a:ext uri="{FF2B5EF4-FFF2-40B4-BE49-F238E27FC236}">
                <a16:creationId xmlns:a16="http://schemas.microsoft.com/office/drawing/2014/main" id="{6358B84E-4EC4-4A44-B967-0254081BB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79" y="1043719"/>
            <a:ext cx="2441824" cy="244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9DAC3666-612A-4341-B00C-B39C855D2EA3}"/>
              </a:ext>
            </a:extLst>
          </p:cNvPr>
          <p:cNvSpPr/>
          <p:nvPr/>
        </p:nvSpPr>
        <p:spPr>
          <a:xfrm>
            <a:off x="4845369" y="5383264"/>
            <a:ext cx="2370460" cy="808382"/>
          </a:xfrm>
          <a:prstGeom prst="right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A2DA97-FD93-42BA-A19E-B9351C4CE8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6631" y="854724"/>
            <a:ext cx="4819016" cy="2536085"/>
          </a:xfrm>
          <a:prstGeom prst="rect">
            <a:avLst/>
          </a:prstGeom>
        </p:spPr>
      </p:pic>
      <p:sp>
        <p:nvSpPr>
          <p:cNvPr id="19" name="Title 6">
            <a:extLst>
              <a:ext uri="{FF2B5EF4-FFF2-40B4-BE49-F238E27FC236}">
                <a16:creationId xmlns:a16="http://schemas.microsoft.com/office/drawing/2014/main" id="{04962D3E-A4F3-40F0-A3C1-642970447043}"/>
              </a:ext>
            </a:extLst>
          </p:cNvPr>
          <p:cNvSpPr txBox="1">
            <a:spLocks/>
          </p:cNvSpPr>
          <p:nvPr/>
        </p:nvSpPr>
        <p:spPr>
          <a:xfrm>
            <a:off x="-250043" y="900343"/>
            <a:ext cx="12101790" cy="76944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Dynamically Add / Delete Form Input Field In Hindi</a:t>
            </a:r>
          </a:p>
        </p:txBody>
      </p:sp>
      <p:pic>
        <p:nvPicPr>
          <p:cNvPr id="22" name="Picture 2" descr="Image result for 100 guarantee logo">
            <a:extLst>
              <a:ext uri="{FF2B5EF4-FFF2-40B4-BE49-F238E27FC236}">
                <a16:creationId xmlns:a16="http://schemas.microsoft.com/office/drawing/2014/main" id="{31B043EE-94E7-4DD2-8379-36322C413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715" y="1448836"/>
            <a:ext cx="2203305" cy="182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9815FC-533F-401C-BED4-559E0AD167F8}"/>
              </a:ext>
            </a:extLst>
          </p:cNvPr>
          <p:cNvSpPr/>
          <p:nvPr/>
        </p:nvSpPr>
        <p:spPr>
          <a:xfrm>
            <a:off x="190128" y="4050282"/>
            <a:ext cx="12101790" cy="769441"/>
          </a:xfrm>
          <a:prstGeom prst="rect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 prstMaterial="metal"/>
        </p:spPr>
        <p:txBody>
          <a:bodyPr wrap="square">
            <a:spAutoFit/>
          </a:bodyPr>
          <a:lstStyle/>
          <a:p>
            <a:pPr fontAlgn="base"/>
            <a: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Why React slice always delete the last row ?</a:t>
            </a:r>
            <a:endParaRPr lang="en-US" sz="4400" b="1" i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05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4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F19EC2-AC9A-44D8-8A29-96DEAD742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9391" y="-861302"/>
            <a:ext cx="7225459" cy="697530"/>
          </a:xfrm>
          <a:noFill/>
          <a:ln>
            <a:noFill/>
          </a:ln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txBody>
          <a:bodyPr>
            <a:noAutofit/>
          </a:bodyPr>
          <a:lstStyle/>
          <a:p>
            <a:br>
              <a:rPr lang="en-US" sz="9600" dirty="0">
                <a:solidFill>
                  <a:srgbClr val="002060"/>
                </a:solidFill>
              </a:rPr>
            </a:br>
            <a:endParaRPr lang="en-US" sz="9600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12D9A-B017-4C63-B1B7-8193BDAB9CDC}"/>
              </a:ext>
            </a:extLst>
          </p:cNvPr>
          <p:cNvSpPr/>
          <p:nvPr/>
        </p:nvSpPr>
        <p:spPr>
          <a:xfrm>
            <a:off x="4845369" y="3244334"/>
            <a:ext cx="2501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Angular Vs React in 2020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E2613B-C23F-4FF7-A656-D5547728A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60762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E16E30-5119-42D2-A099-7236129AA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873" y="3467192"/>
            <a:ext cx="4899773" cy="3158765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9DAC3666-612A-4341-B00C-B39C855D2EA3}"/>
              </a:ext>
            </a:extLst>
          </p:cNvPr>
          <p:cNvSpPr/>
          <p:nvPr/>
        </p:nvSpPr>
        <p:spPr>
          <a:xfrm>
            <a:off x="4845369" y="5383264"/>
            <a:ext cx="2370460" cy="808382"/>
          </a:xfrm>
          <a:prstGeom prst="right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A2DA97-FD93-42BA-A19E-B9351C4CE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631" y="854724"/>
            <a:ext cx="4819016" cy="2536085"/>
          </a:xfrm>
          <a:prstGeom prst="rect">
            <a:avLst/>
          </a:prstGeom>
        </p:spPr>
      </p:pic>
      <p:sp>
        <p:nvSpPr>
          <p:cNvPr id="19" name="Title 6">
            <a:extLst>
              <a:ext uri="{FF2B5EF4-FFF2-40B4-BE49-F238E27FC236}">
                <a16:creationId xmlns:a16="http://schemas.microsoft.com/office/drawing/2014/main" id="{04962D3E-A4F3-40F0-A3C1-642970447043}"/>
              </a:ext>
            </a:extLst>
          </p:cNvPr>
          <p:cNvSpPr txBox="1">
            <a:spLocks/>
          </p:cNvSpPr>
          <p:nvPr/>
        </p:nvSpPr>
        <p:spPr>
          <a:xfrm>
            <a:off x="-250043" y="900343"/>
            <a:ext cx="12101790" cy="76944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Dynamically Add / Delete Form Input Field</a:t>
            </a:r>
          </a:p>
        </p:txBody>
      </p:sp>
      <p:pic>
        <p:nvPicPr>
          <p:cNvPr id="22" name="Picture 2" descr="Image result for 100 guarantee logo">
            <a:extLst>
              <a:ext uri="{FF2B5EF4-FFF2-40B4-BE49-F238E27FC236}">
                <a16:creationId xmlns:a16="http://schemas.microsoft.com/office/drawing/2014/main" id="{31B043EE-94E7-4DD2-8379-36322C413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472" y="4062439"/>
            <a:ext cx="2203305" cy="182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gular logo">
            <a:extLst>
              <a:ext uri="{FF2B5EF4-FFF2-40B4-BE49-F238E27FC236}">
                <a16:creationId xmlns:a16="http://schemas.microsoft.com/office/drawing/2014/main" id="{C0E29407-98F1-4CFA-A227-711CC3C68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423" y="932141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E21D8E-C8EF-435C-A119-598E43406F2C}"/>
              </a:ext>
            </a:extLst>
          </p:cNvPr>
          <p:cNvSpPr/>
          <p:nvPr/>
        </p:nvSpPr>
        <p:spPr>
          <a:xfrm>
            <a:off x="4798814" y="1446951"/>
            <a:ext cx="20040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In Hindi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1B801-FE22-4CB0-A6A0-EB8C7A78B33D}"/>
              </a:ext>
            </a:extLst>
          </p:cNvPr>
          <p:cNvSpPr/>
          <p:nvPr/>
        </p:nvSpPr>
        <p:spPr>
          <a:xfrm>
            <a:off x="3820795" y="2104735"/>
            <a:ext cx="36467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Using Reactive Form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6352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4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F19EC2-AC9A-44D8-8A29-96DEAD742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9391" y="-861302"/>
            <a:ext cx="7225459" cy="697530"/>
          </a:xfrm>
          <a:noFill/>
          <a:ln>
            <a:noFill/>
          </a:ln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txBody>
          <a:bodyPr>
            <a:noAutofit/>
          </a:bodyPr>
          <a:lstStyle/>
          <a:p>
            <a:br>
              <a:rPr lang="en-US" sz="9600" dirty="0">
                <a:solidFill>
                  <a:srgbClr val="002060"/>
                </a:solidFill>
              </a:rPr>
            </a:br>
            <a:endParaRPr lang="en-US" sz="9600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12D9A-B017-4C63-B1B7-8193BDAB9CDC}"/>
              </a:ext>
            </a:extLst>
          </p:cNvPr>
          <p:cNvSpPr/>
          <p:nvPr/>
        </p:nvSpPr>
        <p:spPr>
          <a:xfrm>
            <a:off x="4845369" y="3244334"/>
            <a:ext cx="2501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Angular Vs React in 2020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E2613B-C23F-4FF7-A656-D5547728A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60762" cy="6858000"/>
          </a:xfrm>
          <a:prstGeom prst="rect">
            <a:avLst/>
          </a:prstGeom>
        </p:spPr>
      </p:pic>
      <p:pic>
        <p:nvPicPr>
          <p:cNvPr id="22" name="Picture 2" descr="Image result for 100 guarantee logo">
            <a:extLst>
              <a:ext uri="{FF2B5EF4-FFF2-40B4-BE49-F238E27FC236}">
                <a16:creationId xmlns:a16="http://schemas.microsoft.com/office/drawing/2014/main" id="{31B043EE-94E7-4DD2-8379-36322C413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45" y="2094900"/>
            <a:ext cx="1613831" cy="133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gular logo">
            <a:extLst>
              <a:ext uri="{FF2B5EF4-FFF2-40B4-BE49-F238E27FC236}">
                <a16:creationId xmlns:a16="http://schemas.microsoft.com/office/drawing/2014/main" id="{C0E29407-98F1-4CFA-A227-711CC3C68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364" y="-163772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E21D8E-C8EF-435C-A119-598E43406F2C}"/>
              </a:ext>
            </a:extLst>
          </p:cNvPr>
          <p:cNvSpPr/>
          <p:nvPr/>
        </p:nvSpPr>
        <p:spPr>
          <a:xfrm>
            <a:off x="7969057" y="5052613"/>
            <a:ext cx="24160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In English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1B801-FE22-4CB0-A6A0-EB8C7A78B33D}"/>
              </a:ext>
            </a:extLst>
          </p:cNvPr>
          <p:cNvSpPr/>
          <p:nvPr/>
        </p:nvSpPr>
        <p:spPr>
          <a:xfrm>
            <a:off x="7346631" y="4349103"/>
            <a:ext cx="36467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Using Reactive Form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C195B-A153-431E-8739-086E03306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5369" y="-17298"/>
            <a:ext cx="7184741" cy="2780000"/>
          </a:xfrm>
          <a:prstGeom prst="rect">
            <a:avLst/>
          </a:prstGeom>
        </p:spPr>
      </p:pic>
      <p:sp>
        <p:nvSpPr>
          <p:cNvPr id="15" name="Title 6">
            <a:extLst>
              <a:ext uri="{FF2B5EF4-FFF2-40B4-BE49-F238E27FC236}">
                <a16:creationId xmlns:a16="http://schemas.microsoft.com/office/drawing/2014/main" id="{DFC552DA-A10E-499D-8055-72AF817F34C7}"/>
              </a:ext>
            </a:extLst>
          </p:cNvPr>
          <p:cNvSpPr txBox="1">
            <a:spLocks/>
          </p:cNvSpPr>
          <p:nvPr/>
        </p:nvSpPr>
        <p:spPr>
          <a:xfrm>
            <a:off x="4845369" y="2660157"/>
            <a:ext cx="9523496" cy="132522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2060"/>
                </a:solidFill>
              </a:rPr>
              <a:t>Dynamically Add / Delete</a:t>
            </a:r>
          </a:p>
          <a:p>
            <a:r>
              <a:rPr lang="en-US" sz="4000" b="1" dirty="0">
                <a:solidFill>
                  <a:srgbClr val="002060"/>
                </a:solidFill>
              </a:rPr>
              <a:t> Form Input Field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9CFD185-65A6-4521-8C13-78B9699101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3255" y="5600562"/>
            <a:ext cx="1647770" cy="106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4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F19EC2-AC9A-44D8-8A29-96DEAD742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9391" y="-861302"/>
            <a:ext cx="7225459" cy="697530"/>
          </a:xfrm>
          <a:noFill/>
          <a:ln>
            <a:noFill/>
          </a:ln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txBody>
          <a:bodyPr>
            <a:noAutofit/>
          </a:bodyPr>
          <a:lstStyle/>
          <a:p>
            <a:br>
              <a:rPr lang="en-US" sz="9600" dirty="0">
                <a:solidFill>
                  <a:srgbClr val="002060"/>
                </a:solidFill>
              </a:rPr>
            </a:br>
            <a:endParaRPr lang="en-US" sz="9600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12D9A-B017-4C63-B1B7-8193BDAB9CDC}"/>
              </a:ext>
            </a:extLst>
          </p:cNvPr>
          <p:cNvSpPr/>
          <p:nvPr/>
        </p:nvSpPr>
        <p:spPr>
          <a:xfrm>
            <a:off x="4845369" y="3244334"/>
            <a:ext cx="2501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Angular Vs React in 2020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E2613B-C23F-4FF7-A656-D5547728A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60762" cy="6858000"/>
          </a:xfrm>
          <a:prstGeom prst="rect">
            <a:avLst/>
          </a:prstGeom>
        </p:spPr>
      </p:pic>
      <p:pic>
        <p:nvPicPr>
          <p:cNvPr id="22" name="Picture 2" descr="Image result for 100 guarantee logo">
            <a:extLst>
              <a:ext uri="{FF2B5EF4-FFF2-40B4-BE49-F238E27FC236}">
                <a16:creationId xmlns:a16="http://schemas.microsoft.com/office/drawing/2014/main" id="{31B043EE-94E7-4DD2-8379-36322C413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45" y="2094900"/>
            <a:ext cx="1613831" cy="133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gular logo">
            <a:extLst>
              <a:ext uri="{FF2B5EF4-FFF2-40B4-BE49-F238E27FC236}">
                <a16:creationId xmlns:a16="http://schemas.microsoft.com/office/drawing/2014/main" id="{C0E29407-98F1-4CFA-A227-711CC3C68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364" y="-163772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E21D8E-C8EF-435C-A119-598E43406F2C}"/>
              </a:ext>
            </a:extLst>
          </p:cNvPr>
          <p:cNvSpPr/>
          <p:nvPr/>
        </p:nvSpPr>
        <p:spPr>
          <a:xfrm>
            <a:off x="7969057" y="5052613"/>
            <a:ext cx="20040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In Hindi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1B801-FE22-4CB0-A6A0-EB8C7A78B33D}"/>
              </a:ext>
            </a:extLst>
          </p:cNvPr>
          <p:cNvSpPr/>
          <p:nvPr/>
        </p:nvSpPr>
        <p:spPr>
          <a:xfrm>
            <a:off x="7346631" y="4349103"/>
            <a:ext cx="36467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Using Reactive Form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C195B-A153-431E-8739-086E03306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5369" y="-17298"/>
            <a:ext cx="7184741" cy="2780000"/>
          </a:xfrm>
          <a:prstGeom prst="rect">
            <a:avLst/>
          </a:prstGeom>
        </p:spPr>
      </p:pic>
      <p:sp>
        <p:nvSpPr>
          <p:cNvPr id="15" name="Title 6">
            <a:extLst>
              <a:ext uri="{FF2B5EF4-FFF2-40B4-BE49-F238E27FC236}">
                <a16:creationId xmlns:a16="http://schemas.microsoft.com/office/drawing/2014/main" id="{DFC552DA-A10E-499D-8055-72AF817F34C7}"/>
              </a:ext>
            </a:extLst>
          </p:cNvPr>
          <p:cNvSpPr txBox="1">
            <a:spLocks/>
          </p:cNvSpPr>
          <p:nvPr/>
        </p:nvSpPr>
        <p:spPr>
          <a:xfrm>
            <a:off x="4845369" y="2660157"/>
            <a:ext cx="9523496" cy="132522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2060"/>
                </a:solidFill>
              </a:rPr>
              <a:t>Dynamically Add / Delete</a:t>
            </a:r>
          </a:p>
          <a:p>
            <a:r>
              <a:rPr lang="en-US" sz="4000" b="1" dirty="0">
                <a:solidFill>
                  <a:srgbClr val="002060"/>
                </a:solidFill>
              </a:rPr>
              <a:t> Form Input Field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9CFD185-65A6-4521-8C13-78B9699101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3255" y="5600562"/>
            <a:ext cx="1647770" cy="106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8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4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F19EC2-AC9A-44D8-8A29-96DEAD742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9391" y="-861302"/>
            <a:ext cx="7225459" cy="697530"/>
          </a:xfrm>
          <a:noFill/>
          <a:ln>
            <a:noFill/>
          </a:ln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txBody>
          <a:bodyPr>
            <a:noAutofit/>
          </a:bodyPr>
          <a:lstStyle/>
          <a:p>
            <a:br>
              <a:rPr lang="en-US" sz="9600" dirty="0">
                <a:solidFill>
                  <a:srgbClr val="002060"/>
                </a:solidFill>
              </a:rPr>
            </a:br>
            <a:endParaRPr lang="en-US" sz="9600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12D9A-B017-4C63-B1B7-8193BDAB9CDC}"/>
              </a:ext>
            </a:extLst>
          </p:cNvPr>
          <p:cNvSpPr/>
          <p:nvPr/>
        </p:nvSpPr>
        <p:spPr>
          <a:xfrm>
            <a:off x="4845369" y="3244334"/>
            <a:ext cx="2501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Angular Vs React in 2020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E2613B-C23F-4FF7-A656-D5547728A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60762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E16E30-5119-42D2-A099-7236129AA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873" y="3467192"/>
            <a:ext cx="4899773" cy="3158765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9DAC3666-612A-4341-B00C-B39C855D2EA3}"/>
              </a:ext>
            </a:extLst>
          </p:cNvPr>
          <p:cNvSpPr/>
          <p:nvPr/>
        </p:nvSpPr>
        <p:spPr>
          <a:xfrm>
            <a:off x="4845369" y="5383264"/>
            <a:ext cx="2370460" cy="808382"/>
          </a:xfrm>
          <a:prstGeom prst="right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04962D3E-A4F3-40F0-A3C1-642970447043}"/>
              </a:ext>
            </a:extLst>
          </p:cNvPr>
          <p:cNvSpPr txBox="1">
            <a:spLocks/>
          </p:cNvSpPr>
          <p:nvPr/>
        </p:nvSpPr>
        <p:spPr>
          <a:xfrm>
            <a:off x="627178" y="336306"/>
            <a:ext cx="12101790" cy="76944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rgbClr val="002060"/>
                </a:solidFill>
              </a:rPr>
              <a:t>PHP In 2020 and beyond</a:t>
            </a:r>
          </a:p>
        </p:txBody>
      </p:sp>
      <p:pic>
        <p:nvPicPr>
          <p:cNvPr id="22" name="Picture 2" descr="Image result for 100 guarantee logo">
            <a:extLst>
              <a:ext uri="{FF2B5EF4-FFF2-40B4-BE49-F238E27FC236}">
                <a16:creationId xmlns:a16="http://schemas.microsoft.com/office/drawing/2014/main" id="{31B043EE-94E7-4DD2-8379-36322C413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6319"/>
            <a:ext cx="2203305" cy="182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B54AE9-96F8-462B-B9B9-C3FCB1E0E46E}"/>
              </a:ext>
            </a:extLst>
          </p:cNvPr>
          <p:cNvSpPr/>
          <p:nvPr/>
        </p:nvSpPr>
        <p:spPr>
          <a:xfrm>
            <a:off x="3748235" y="1004421"/>
            <a:ext cx="89807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Is PHP A Dying Language in 2020 ??</a:t>
            </a:r>
            <a:endParaRPr lang="en-US" sz="4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6DA25-F6CB-4DC5-824E-FE4AC4980087}"/>
              </a:ext>
            </a:extLst>
          </p:cNvPr>
          <p:cNvSpPr/>
          <p:nvPr/>
        </p:nvSpPr>
        <p:spPr>
          <a:xfrm>
            <a:off x="3889919" y="1868333"/>
            <a:ext cx="83020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Why should we learn PHP in 2020?</a:t>
            </a:r>
            <a:endParaRPr lang="en-US" sz="44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apple-syste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30021-9A7F-415D-A85B-AF41C3DEA28B}"/>
              </a:ext>
            </a:extLst>
          </p:cNvPr>
          <p:cNvSpPr/>
          <p:nvPr/>
        </p:nvSpPr>
        <p:spPr>
          <a:xfrm>
            <a:off x="7520238" y="2543862"/>
            <a:ext cx="24192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C00000"/>
                </a:solidFill>
                <a:latin typeface="-apple-system"/>
              </a:rPr>
              <a:t>In Hindi</a:t>
            </a:r>
            <a:endParaRPr lang="en-US" sz="5400" b="1" i="0" dirty="0">
              <a:solidFill>
                <a:srgbClr val="C00000"/>
              </a:solidFill>
              <a:effectLst/>
              <a:latin typeface="-apple-system"/>
            </a:endParaRPr>
          </a:p>
        </p:txBody>
      </p:sp>
      <p:pic>
        <p:nvPicPr>
          <p:cNvPr id="14" name="Picture 2" descr="Image result for php logo">
            <a:extLst>
              <a:ext uri="{FF2B5EF4-FFF2-40B4-BE49-F238E27FC236}">
                <a16:creationId xmlns:a16="http://schemas.microsoft.com/office/drawing/2014/main" id="{06D687C2-B2AC-47B6-B65B-53E3230BB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012" y="4415701"/>
            <a:ext cx="3080507" cy="166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46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4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F19EC2-AC9A-44D8-8A29-96DEAD742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9391" y="-861302"/>
            <a:ext cx="7225459" cy="697530"/>
          </a:xfrm>
          <a:noFill/>
          <a:ln>
            <a:noFill/>
          </a:ln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txBody>
          <a:bodyPr>
            <a:noAutofit/>
          </a:bodyPr>
          <a:lstStyle/>
          <a:p>
            <a:br>
              <a:rPr lang="en-US" sz="9600" dirty="0">
                <a:solidFill>
                  <a:srgbClr val="002060"/>
                </a:solidFill>
              </a:rPr>
            </a:br>
            <a:endParaRPr lang="en-US" sz="9600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12D9A-B017-4C63-B1B7-8193BDAB9CDC}"/>
              </a:ext>
            </a:extLst>
          </p:cNvPr>
          <p:cNvSpPr/>
          <p:nvPr/>
        </p:nvSpPr>
        <p:spPr>
          <a:xfrm>
            <a:off x="4845369" y="3244334"/>
            <a:ext cx="2501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Angular Vs React in 2020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E2613B-C23F-4FF7-A656-D5547728A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60762" cy="6858000"/>
          </a:xfrm>
          <a:prstGeom prst="rect">
            <a:avLst/>
          </a:prstGeom>
        </p:spPr>
      </p:pic>
      <p:sp>
        <p:nvSpPr>
          <p:cNvPr id="19" name="Title 6">
            <a:extLst>
              <a:ext uri="{FF2B5EF4-FFF2-40B4-BE49-F238E27FC236}">
                <a16:creationId xmlns:a16="http://schemas.microsoft.com/office/drawing/2014/main" id="{04962D3E-A4F3-40F0-A3C1-642970447043}"/>
              </a:ext>
            </a:extLst>
          </p:cNvPr>
          <p:cNvSpPr txBox="1">
            <a:spLocks/>
          </p:cNvSpPr>
          <p:nvPr/>
        </p:nvSpPr>
        <p:spPr>
          <a:xfrm>
            <a:off x="-268484" y="149537"/>
            <a:ext cx="12728968" cy="76944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How do I publicly host my website on an EC2 Windows</a:t>
            </a:r>
            <a:endParaRPr lang="en-US" sz="4400" dirty="0">
              <a:hlinkClick r:id="rId3"/>
            </a:endParaRPr>
          </a:p>
        </p:txBody>
      </p:sp>
      <p:pic>
        <p:nvPicPr>
          <p:cNvPr id="22" name="Picture 2" descr="Image result for 100 guarantee logo">
            <a:extLst>
              <a:ext uri="{FF2B5EF4-FFF2-40B4-BE49-F238E27FC236}">
                <a16:creationId xmlns:a16="http://schemas.microsoft.com/office/drawing/2014/main" id="{31B043EE-94E7-4DD2-8379-36322C413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6319"/>
            <a:ext cx="2501262" cy="225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B54AE9-96F8-462B-B9B9-C3FCB1E0E46E}"/>
              </a:ext>
            </a:extLst>
          </p:cNvPr>
          <p:cNvSpPr/>
          <p:nvPr/>
        </p:nvSpPr>
        <p:spPr>
          <a:xfrm>
            <a:off x="3646982" y="823839"/>
            <a:ext cx="89807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Can't connect to the web server on an EC2 instance</a:t>
            </a:r>
            <a:endParaRPr lang="en-US" sz="2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6DA25-F6CB-4DC5-824E-FE4AC4980087}"/>
              </a:ext>
            </a:extLst>
          </p:cNvPr>
          <p:cNvSpPr/>
          <p:nvPr/>
        </p:nvSpPr>
        <p:spPr>
          <a:xfrm>
            <a:off x="3863077" y="1435572"/>
            <a:ext cx="84516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How do I access ec2 instance from browser?</a:t>
            </a:r>
            <a:endParaRPr lang="en-US" sz="36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apple-syste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30021-9A7F-415D-A85B-AF41C3DEA28B}"/>
              </a:ext>
            </a:extLst>
          </p:cNvPr>
          <p:cNvSpPr/>
          <p:nvPr/>
        </p:nvSpPr>
        <p:spPr>
          <a:xfrm>
            <a:off x="5033301" y="2014735"/>
            <a:ext cx="57159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-apple-system"/>
              </a:rPr>
              <a:t>In English [Full Detail]</a:t>
            </a:r>
            <a:endParaRPr lang="en-US" sz="4800" b="1" i="0" dirty="0">
              <a:solidFill>
                <a:srgbClr val="C00000"/>
              </a:solidFill>
              <a:effectLst/>
              <a:latin typeface="-apple-syste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140CE-4298-4612-BC20-875CA166C8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4383" y="4161182"/>
            <a:ext cx="5287618" cy="273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1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499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-apple-system</vt:lpstr>
      <vt:lpstr>Arial</vt:lpstr>
      <vt:lpstr>Arial</vt:lpstr>
      <vt:lpstr>Calibri</vt:lpstr>
      <vt:lpstr>Calibri Light</vt:lpstr>
      <vt:lpstr>Monda</vt:lpstr>
      <vt:lpstr>Vivaldi</vt:lpstr>
      <vt:lpstr>Office Theme</vt:lpstr>
      <vt:lpstr>Angular Vs React in 2020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Vs React in 2020</dc:title>
  <dc:creator>WorldGyan</dc:creator>
  <cp:lastModifiedBy>WorldGyan</cp:lastModifiedBy>
  <cp:revision>42</cp:revision>
  <dcterms:created xsi:type="dcterms:W3CDTF">2019-12-14T19:55:53Z</dcterms:created>
  <dcterms:modified xsi:type="dcterms:W3CDTF">2019-12-29T18:46:44Z</dcterms:modified>
</cp:coreProperties>
</file>