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5" r:id="rId1"/>
  </p:sldMasterIdLst>
  <p:notesMasterIdLst>
    <p:notesMasterId r:id="rId161"/>
  </p:notesMasterIdLst>
  <p:handoutMasterIdLst>
    <p:handoutMasterId r:id="rId162"/>
  </p:handoutMasterIdLst>
  <p:sldIdLst>
    <p:sldId id="256" r:id="rId2"/>
    <p:sldId id="416" r:id="rId3"/>
    <p:sldId id="417" r:id="rId4"/>
    <p:sldId id="418" r:id="rId5"/>
    <p:sldId id="419" r:id="rId6"/>
    <p:sldId id="420" r:id="rId7"/>
    <p:sldId id="257" r:id="rId8"/>
    <p:sldId id="395" r:id="rId9"/>
    <p:sldId id="398" r:id="rId10"/>
    <p:sldId id="400" r:id="rId11"/>
    <p:sldId id="401" r:id="rId12"/>
    <p:sldId id="402" r:id="rId13"/>
    <p:sldId id="403" r:id="rId14"/>
    <p:sldId id="404" r:id="rId15"/>
    <p:sldId id="405" r:id="rId16"/>
    <p:sldId id="406" r:id="rId17"/>
    <p:sldId id="407" r:id="rId18"/>
    <p:sldId id="408" r:id="rId19"/>
    <p:sldId id="409" r:id="rId20"/>
    <p:sldId id="410" r:id="rId21"/>
    <p:sldId id="411" r:id="rId22"/>
    <p:sldId id="412" r:id="rId23"/>
    <p:sldId id="413" r:id="rId24"/>
    <p:sldId id="414" r:id="rId25"/>
    <p:sldId id="393" r:id="rId26"/>
    <p:sldId id="394" r:id="rId27"/>
    <p:sldId id="258" r:id="rId28"/>
    <p:sldId id="259" r:id="rId29"/>
    <p:sldId id="260" r:id="rId30"/>
    <p:sldId id="261" r:id="rId31"/>
    <p:sldId id="262" r:id="rId32"/>
    <p:sldId id="263" r:id="rId33"/>
    <p:sldId id="266" r:id="rId34"/>
    <p:sldId id="264" r:id="rId35"/>
    <p:sldId id="265" r:id="rId36"/>
    <p:sldId id="267" r:id="rId37"/>
    <p:sldId id="268" r:id="rId38"/>
    <p:sldId id="269" r:id="rId39"/>
    <p:sldId id="270" r:id="rId40"/>
    <p:sldId id="271" r:id="rId41"/>
    <p:sldId id="272" r:id="rId42"/>
    <p:sldId id="292" r:id="rId43"/>
    <p:sldId id="397" r:id="rId44"/>
    <p:sldId id="273" r:id="rId45"/>
    <p:sldId id="274" r:id="rId46"/>
    <p:sldId id="275" r:id="rId47"/>
    <p:sldId id="276" r:id="rId48"/>
    <p:sldId id="277" r:id="rId49"/>
    <p:sldId id="278" r:id="rId50"/>
    <p:sldId id="279" r:id="rId51"/>
    <p:sldId id="291" r:id="rId52"/>
    <p:sldId id="283" r:id="rId53"/>
    <p:sldId id="281" r:id="rId54"/>
    <p:sldId id="280" r:id="rId55"/>
    <p:sldId id="282" r:id="rId56"/>
    <p:sldId id="284" r:id="rId57"/>
    <p:sldId id="285" r:id="rId58"/>
    <p:sldId id="286" r:id="rId59"/>
    <p:sldId id="287" r:id="rId60"/>
    <p:sldId id="288" r:id="rId61"/>
    <p:sldId id="289" r:id="rId62"/>
    <p:sldId id="290" r:id="rId63"/>
    <p:sldId id="293" r:id="rId64"/>
    <p:sldId id="294" r:id="rId65"/>
    <p:sldId id="295" r:id="rId66"/>
    <p:sldId id="296" r:id="rId67"/>
    <p:sldId id="300" r:id="rId68"/>
    <p:sldId id="301" r:id="rId69"/>
    <p:sldId id="297" r:id="rId70"/>
    <p:sldId id="298" r:id="rId71"/>
    <p:sldId id="299" r:id="rId72"/>
    <p:sldId id="302" r:id="rId73"/>
    <p:sldId id="303" r:id="rId74"/>
    <p:sldId id="304" r:id="rId75"/>
    <p:sldId id="305" r:id="rId76"/>
    <p:sldId id="306" r:id="rId77"/>
    <p:sldId id="307" r:id="rId78"/>
    <p:sldId id="308" r:id="rId79"/>
    <p:sldId id="309" r:id="rId80"/>
    <p:sldId id="310" r:id="rId81"/>
    <p:sldId id="311" r:id="rId82"/>
    <p:sldId id="312" r:id="rId83"/>
    <p:sldId id="313" r:id="rId84"/>
    <p:sldId id="316" r:id="rId85"/>
    <p:sldId id="388" r:id="rId86"/>
    <p:sldId id="314" r:id="rId87"/>
    <p:sldId id="317" r:id="rId88"/>
    <p:sldId id="318" r:id="rId89"/>
    <p:sldId id="319" r:id="rId90"/>
    <p:sldId id="328" r:id="rId91"/>
    <p:sldId id="320" r:id="rId92"/>
    <p:sldId id="334" r:id="rId93"/>
    <p:sldId id="321" r:id="rId94"/>
    <p:sldId id="329" r:id="rId95"/>
    <p:sldId id="322" r:id="rId96"/>
    <p:sldId id="330" r:id="rId97"/>
    <p:sldId id="331" r:id="rId98"/>
    <p:sldId id="332" r:id="rId99"/>
    <p:sldId id="324" r:id="rId100"/>
    <p:sldId id="323" r:id="rId101"/>
    <p:sldId id="333" r:id="rId102"/>
    <p:sldId id="325" r:id="rId103"/>
    <p:sldId id="335" r:id="rId104"/>
    <p:sldId id="326" r:id="rId105"/>
    <p:sldId id="327" r:id="rId106"/>
    <p:sldId id="336" r:id="rId107"/>
    <p:sldId id="389" r:id="rId108"/>
    <p:sldId id="390" r:id="rId109"/>
    <p:sldId id="337" r:id="rId110"/>
    <p:sldId id="338" r:id="rId111"/>
    <p:sldId id="339" r:id="rId112"/>
    <p:sldId id="340" r:id="rId113"/>
    <p:sldId id="341" r:id="rId114"/>
    <p:sldId id="342" r:id="rId115"/>
    <p:sldId id="343" r:id="rId116"/>
    <p:sldId id="344" r:id="rId117"/>
    <p:sldId id="345" r:id="rId118"/>
    <p:sldId id="346" r:id="rId119"/>
    <p:sldId id="347" r:id="rId120"/>
    <p:sldId id="360" r:id="rId121"/>
    <p:sldId id="378" r:id="rId122"/>
    <p:sldId id="379" r:id="rId123"/>
    <p:sldId id="359" r:id="rId124"/>
    <p:sldId id="348" r:id="rId125"/>
    <p:sldId id="349" r:id="rId126"/>
    <p:sldId id="350" r:id="rId127"/>
    <p:sldId id="351" r:id="rId128"/>
    <p:sldId id="352" r:id="rId129"/>
    <p:sldId id="353" r:id="rId130"/>
    <p:sldId id="354" r:id="rId131"/>
    <p:sldId id="355" r:id="rId132"/>
    <p:sldId id="356" r:id="rId133"/>
    <p:sldId id="357" r:id="rId134"/>
    <p:sldId id="361" r:id="rId135"/>
    <p:sldId id="362" r:id="rId136"/>
    <p:sldId id="368" r:id="rId137"/>
    <p:sldId id="363" r:id="rId138"/>
    <p:sldId id="364" r:id="rId139"/>
    <p:sldId id="365" r:id="rId140"/>
    <p:sldId id="366" r:id="rId141"/>
    <p:sldId id="367" r:id="rId142"/>
    <p:sldId id="369" r:id="rId143"/>
    <p:sldId id="376" r:id="rId144"/>
    <p:sldId id="377" r:id="rId145"/>
    <p:sldId id="370" r:id="rId146"/>
    <p:sldId id="371" r:id="rId147"/>
    <p:sldId id="380" r:id="rId148"/>
    <p:sldId id="375" r:id="rId149"/>
    <p:sldId id="381" r:id="rId150"/>
    <p:sldId id="372" r:id="rId151"/>
    <p:sldId id="373" r:id="rId152"/>
    <p:sldId id="374" r:id="rId153"/>
    <p:sldId id="382" r:id="rId154"/>
    <p:sldId id="391" r:id="rId155"/>
    <p:sldId id="392" r:id="rId156"/>
    <p:sldId id="396" r:id="rId157"/>
    <p:sldId id="385" r:id="rId158"/>
    <p:sldId id="386" r:id="rId159"/>
    <p:sldId id="387" r:id="rId1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IivUb3c7BOb5fZnHxi1bdg==" hashData="MaYgp+1e7Q7G/9JwFtLaPXIBBNIjeuOBnojUE+UB2udhRudjkKxkHAX54NXleqU1waO9HF09+4JsX6BWvkDCKg=="/>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3" d="100"/>
          <a:sy n="73" d="100"/>
        </p:scale>
        <p:origin x="618" y="7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13506"/>
    </p:cViewPr>
  </p:sorterViewPr>
  <p:notesViewPr>
    <p:cSldViewPr>
      <p:cViewPr varScale="1">
        <p:scale>
          <a:sx n="64" d="100"/>
          <a:sy n="64" d="100"/>
        </p:scale>
        <p:origin x="2814" y="54"/>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diagrams/_rels/data1.xml.rels><?xml version="1.0" encoding="UTF-8" standalone="yes"?>
<Relationships xmlns="http://schemas.openxmlformats.org/package/2006/relationships"><Relationship Id="rId3" Type="http://schemas.openxmlformats.org/officeDocument/2006/relationships/hyperlink" Target="https://en.wikipedia.org/wiki/B_(programming_language)#Examples" TargetMode="External"/><Relationship Id="rId2" Type="http://schemas.openxmlformats.org/officeDocument/2006/relationships/hyperlink" Target="https://en.wikipedia.org/wiki/BCPL#Examples" TargetMode="External"/><Relationship Id="rId1" Type="http://schemas.openxmlformats.org/officeDocument/2006/relationships/hyperlink" Target="https://en.wikipedia.org/wiki/ALGO#Example"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en.cppreference.com/w/c/io/gets"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en.wikipedia.org/wiki/B_(programming_language)#Examples" TargetMode="External"/><Relationship Id="rId2" Type="http://schemas.openxmlformats.org/officeDocument/2006/relationships/hyperlink" Target="https://en.wikipedia.org/wiki/BCPL#Examples" TargetMode="External"/><Relationship Id="rId1" Type="http://schemas.openxmlformats.org/officeDocument/2006/relationships/hyperlink" Target="https://en.wikipedia.org/wiki/ALGO#Example"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en.cppreference.com/w/c/io/gets"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947716-0621-493D-962F-C05079FD0068}" type="doc">
      <dgm:prSet loTypeId="urn:microsoft.com/office/officeart/2005/8/layout/chevron2" loCatId="process" qsTypeId="urn:microsoft.com/office/officeart/2005/8/quickstyle/3d4" qsCatId="3D" csTypeId="urn:microsoft.com/office/officeart/2005/8/colors/accent1_2" csCatId="accent1" phldr="1"/>
      <dgm:spPr/>
      <dgm:t>
        <a:bodyPr/>
        <a:lstStyle/>
        <a:p>
          <a:endParaRPr lang="en-US"/>
        </a:p>
      </dgm:t>
    </dgm:pt>
    <dgm:pt modelId="{E9B04602-E62C-4F06-AC7C-ADF6A6C31843}">
      <dgm:prSet phldrT="[Text]"/>
      <dgm:spPr/>
      <dgm:t>
        <a:bodyPr/>
        <a:lstStyle/>
        <a:p>
          <a:r>
            <a:rPr lang="en-US" dirty="0" smtClean="0"/>
            <a:t>1960</a:t>
          </a:r>
          <a:endParaRPr lang="en-US" dirty="0"/>
        </a:p>
      </dgm:t>
    </dgm:pt>
    <dgm:pt modelId="{87C48BC6-7A9C-421C-A019-550541ED8E73}" type="parTrans" cxnId="{47EFE5A7-F55C-4B42-B37D-6E255271693B}">
      <dgm:prSet/>
      <dgm:spPr/>
      <dgm:t>
        <a:bodyPr/>
        <a:lstStyle/>
        <a:p>
          <a:endParaRPr lang="en-US"/>
        </a:p>
      </dgm:t>
    </dgm:pt>
    <dgm:pt modelId="{202D56BD-BF03-49A8-9267-A8363CAECEC2}" type="sibTrans" cxnId="{47EFE5A7-F55C-4B42-B37D-6E255271693B}">
      <dgm:prSet/>
      <dgm:spPr/>
      <dgm:t>
        <a:bodyPr/>
        <a:lstStyle/>
        <a:p>
          <a:endParaRPr lang="en-US"/>
        </a:p>
      </dgm:t>
    </dgm:pt>
    <dgm:pt modelId="{1BCAFF1D-1B30-4C73-B669-664C5361F3E7}">
      <dgm:prSet phldrT="[Text]"/>
      <dgm:spPr/>
      <dgm:t>
        <a:bodyPr/>
        <a:lstStyle/>
        <a:p>
          <a:r>
            <a:rPr lang="en-US" dirty="0" smtClean="0">
              <a:hlinkClick xmlns:r="http://schemas.openxmlformats.org/officeDocument/2006/relationships" r:id="rId1"/>
            </a:rPr>
            <a:t>ALGO</a:t>
          </a:r>
          <a:endParaRPr lang="en-US" dirty="0"/>
        </a:p>
      </dgm:t>
    </dgm:pt>
    <dgm:pt modelId="{06E033BC-F2A4-46DF-AD02-54B93306E16E}" type="parTrans" cxnId="{2B3B0748-B063-4F44-85FE-23698E154D0B}">
      <dgm:prSet/>
      <dgm:spPr/>
      <dgm:t>
        <a:bodyPr/>
        <a:lstStyle/>
        <a:p>
          <a:endParaRPr lang="en-US"/>
        </a:p>
      </dgm:t>
    </dgm:pt>
    <dgm:pt modelId="{EC4C08CA-D922-476C-94C0-214DEA059B45}" type="sibTrans" cxnId="{2B3B0748-B063-4F44-85FE-23698E154D0B}">
      <dgm:prSet/>
      <dgm:spPr/>
      <dgm:t>
        <a:bodyPr/>
        <a:lstStyle/>
        <a:p>
          <a:endParaRPr lang="en-US"/>
        </a:p>
      </dgm:t>
    </dgm:pt>
    <dgm:pt modelId="{EE9DBF19-6CC1-41F0-9A11-E1ED0A750C58}">
      <dgm:prSet phldrT="[Text]"/>
      <dgm:spPr/>
      <dgm:t>
        <a:bodyPr/>
        <a:lstStyle/>
        <a:p>
          <a:r>
            <a:rPr lang="en-IN" b="0" i="0" dirty="0" smtClean="0"/>
            <a:t>International Group</a:t>
          </a:r>
          <a:endParaRPr lang="en-US" dirty="0"/>
        </a:p>
      </dgm:t>
    </dgm:pt>
    <dgm:pt modelId="{2B6A1B26-4D65-4331-99CE-205BD6B9141D}" type="parTrans" cxnId="{6B1E2745-4C2B-4DA7-A107-8E33F88D4F71}">
      <dgm:prSet/>
      <dgm:spPr/>
      <dgm:t>
        <a:bodyPr/>
        <a:lstStyle/>
        <a:p>
          <a:endParaRPr lang="en-US"/>
        </a:p>
      </dgm:t>
    </dgm:pt>
    <dgm:pt modelId="{6A230DBF-BBD1-4611-9081-4E31BE682963}" type="sibTrans" cxnId="{6B1E2745-4C2B-4DA7-A107-8E33F88D4F71}">
      <dgm:prSet/>
      <dgm:spPr/>
      <dgm:t>
        <a:bodyPr/>
        <a:lstStyle/>
        <a:p>
          <a:endParaRPr lang="en-US"/>
        </a:p>
      </dgm:t>
    </dgm:pt>
    <dgm:pt modelId="{58CDF498-8968-40AC-B341-647D32EA1F9D}">
      <dgm:prSet phldrT="[Text]"/>
      <dgm:spPr/>
      <dgm:t>
        <a:bodyPr/>
        <a:lstStyle/>
        <a:p>
          <a:r>
            <a:rPr lang="en-US" dirty="0" smtClean="0"/>
            <a:t>1967</a:t>
          </a:r>
          <a:endParaRPr lang="en-US" dirty="0"/>
        </a:p>
      </dgm:t>
    </dgm:pt>
    <dgm:pt modelId="{9AFB5B81-9471-49AB-9B08-22E298D49633}" type="parTrans" cxnId="{A8B32A49-032E-45A4-8DFC-8CBC90C5BD41}">
      <dgm:prSet/>
      <dgm:spPr/>
      <dgm:t>
        <a:bodyPr/>
        <a:lstStyle/>
        <a:p>
          <a:endParaRPr lang="en-US"/>
        </a:p>
      </dgm:t>
    </dgm:pt>
    <dgm:pt modelId="{A021EC03-D2D3-482C-880C-D82E9E577F48}" type="sibTrans" cxnId="{A8B32A49-032E-45A4-8DFC-8CBC90C5BD41}">
      <dgm:prSet/>
      <dgm:spPr/>
      <dgm:t>
        <a:bodyPr/>
        <a:lstStyle/>
        <a:p>
          <a:endParaRPr lang="en-US"/>
        </a:p>
      </dgm:t>
    </dgm:pt>
    <dgm:pt modelId="{9396F681-0955-4E6D-BCC2-BA1A2034E470}">
      <dgm:prSet phldrT="[Text]"/>
      <dgm:spPr/>
      <dgm:t>
        <a:bodyPr/>
        <a:lstStyle/>
        <a:p>
          <a:r>
            <a:rPr lang="en-US" dirty="0" smtClean="0">
              <a:hlinkClick xmlns:r="http://schemas.openxmlformats.org/officeDocument/2006/relationships" r:id="rId2"/>
            </a:rPr>
            <a:t>BPCL</a:t>
          </a:r>
          <a:endParaRPr lang="en-US" dirty="0"/>
        </a:p>
      </dgm:t>
    </dgm:pt>
    <dgm:pt modelId="{D81253E7-6A0D-421D-A34F-AE84D8912A34}" type="parTrans" cxnId="{0650A9A3-28E8-49D0-883A-F44A30BF925C}">
      <dgm:prSet/>
      <dgm:spPr/>
      <dgm:t>
        <a:bodyPr/>
        <a:lstStyle/>
        <a:p>
          <a:endParaRPr lang="en-US"/>
        </a:p>
      </dgm:t>
    </dgm:pt>
    <dgm:pt modelId="{D87EB76D-AFDA-44D4-8234-A0E0331F1A82}" type="sibTrans" cxnId="{0650A9A3-28E8-49D0-883A-F44A30BF925C}">
      <dgm:prSet/>
      <dgm:spPr/>
      <dgm:t>
        <a:bodyPr/>
        <a:lstStyle/>
        <a:p>
          <a:endParaRPr lang="en-US"/>
        </a:p>
      </dgm:t>
    </dgm:pt>
    <dgm:pt modelId="{9FA702A5-8E97-41EF-BDF3-FE0A516EB713}">
      <dgm:prSet phldrT="[Text]"/>
      <dgm:spPr/>
      <dgm:t>
        <a:bodyPr/>
        <a:lstStyle/>
        <a:p>
          <a:r>
            <a:rPr lang="en-IN" b="0" i="0" dirty="0" smtClean="0"/>
            <a:t>Martin Richard</a:t>
          </a:r>
          <a:endParaRPr lang="en-US" dirty="0"/>
        </a:p>
      </dgm:t>
    </dgm:pt>
    <dgm:pt modelId="{587F0EF3-2E1B-486E-B23A-39935116BA0E}" type="parTrans" cxnId="{79766A6A-D7E6-4828-B88E-041075198B42}">
      <dgm:prSet/>
      <dgm:spPr/>
      <dgm:t>
        <a:bodyPr/>
        <a:lstStyle/>
        <a:p>
          <a:endParaRPr lang="en-US"/>
        </a:p>
      </dgm:t>
    </dgm:pt>
    <dgm:pt modelId="{6E015AD0-FE88-456C-A0CF-FB6A548AE03A}" type="sibTrans" cxnId="{79766A6A-D7E6-4828-B88E-041075198B42}">
      <dgm:prSet/>
      <dgm:spPr/>
      <dgm:t>
        <a:bodyPr/>
        <a:lstStyle/>
        <a:p>
          <a:endParaRPr lang="en-US"/>
        </a:p>
      </dgm:t>
    </dgm:pt>
    <dgm:pt modelId="{D0168572-B429-486A-83DF-E367C109B0CD}">
      <dgm:prSet phldrT="[Text]"/>
      <dgm:spPr/>
      <dgm:t>
        <a:bodyPr/>
        <a:lstStyle/>
        <a:p>
          <a:r>
            <a:rPr lang="en-US" dirty="0" smtClean="0"/>
            <a:t>1970</a:t>
          </a:r>
          <a:endParaRPr lang="en-US" dirty="0"/>
        </a:p>
      </dgm:t>
    </dgm:pt>
    <dgm:pt modelId="{BBC97226-E76A-4FE1-8632-D75B4FD9DF35}" type="parTrans" cxnId="{3BA2B046-B228-4506-9C45-445B0B7203EE}">
      <dgm:prSet/>
      <dgm:spPr/>
      <dgm:t>
        <a:bodyPr/>
        <a:lstStyle/>
        <a:p>
          <a:endParaRPr lang="en-US"/>
        </a:p>
      </dgm:t>
    </dgm:pt>
    <dgm:pt modelId="{13E81183-81E8-44E6-9D0B-1537917605AE}" type="sibTrans" cxnId="{3BA2B046-B228-4506-9C45-445B0B7203EE}">
      <dgm:prSet/>
      <dgm:spPr/>
      <dgm:t>
        <a:bodyPr/>
        <a:lstStyle/>
        <a:p>
          <a:endParaRPr lang="en-US"/>
        </a:p>
      </dgm:t>
    </dgm:pt>
    <dgm:pt modelId="{15FF7509-119A-45D1-B4B5-FCE4457AD279}">
      <dgm:prSet phldrT="[Text]"/>
      <dgm:spPr/>
      <dgm:t>
        <a:bodyPr/>
        <a:lstStyle/>
        <a:p>
          <a:r>
            <a:rPr lang="en-US" dirty="0" smtClean="0">
              <a:hlinkClick xmlns:r="http://schemas.openxmlformats.org/officeDocument/2006/relationships" r:id="rId3"/>
            </a:rPr>
            <a:t>B</a:t>
          </a:r>
          <a:endParaRPr lang="en-US" dirty="0"/>
        </a:p>
      </dgm:t>
    </dgm:pt>
    <dgm:pt modelId="{62CE200A-BA71-4EAB-A677-7DCFA4D6D463}" type="parTrans" cxnId="{1490D02B-7140-4171-9C80-71CBC55ED0FF}">
      <dgm:prSet/>
      <dgm:spPr/>
      <dgm:t>
        <a:bodyPr/>
        <a:lstStyle/>
        <a:p>
          <a:endParaRPr lang="en-US"/>
        </a:p>
      </dgm:t>
    </dgm:pt>
    <dgm:pt modelId="{71576B5D-8AC0-4002-9E36-598A809AFDA1}" type="sibTrans" cxnId="{1490D02B-7140-4171-9C80-71CBC55ED0FF}">
      <dgm:prSet/>
      <dgm:spPr/>
      <dgm:t>
        <a:bodyPr/>
        <a:lstStyle/>
        <a:p>
          <a:endParaRPr lang="en-US"/>
        </a:p>
      </dgm:t>
    </dgm:pt>
    <dgm:pt modelId="{83A0CDD6-9E82-490F-AE60-291B7211B7B4}">
      <dgm:prSet phldrT="[Text]"/>
      <dgm:spPr/>
      <dgm:t>
        <a:bodyPr/>
        <a:lstStyle/>
        <a:p>
          <a:r>
            <a:rPr lang="en-IN" b="0" i="0" dirty="0" smtClean="0"/>
            <a:t>Ken Thompson with Dennis Ritchie</a:t>
          </a:r>
          <a:endParaRPr lang="en-US" dirty="0"/>
        </a:p>
      </dgm:t>
    </dgm:pt>
    <dgm:pt modelId="{F12B89D6-4619-44AB-B714-18A91743EB80}" type="parTrans" cxnId="{D49F747B-B3C4-4D5D-AB84-D17BA8597810}">
      <dgm:prSet/>
      <dgm:spPr/>
      <dgm:t>
        <a:bodyPr/>
        <a:lstStyle/>
        <a:p>
          <a:endParaRPr lang="en-US"/>
        </a:p>
      </dgm:t>
    </dgm:pt>
    <dgm:pt modelId="{C66638FF-096E-4FAE-B857-9B4CA8F9CE52}" type="sibTrans" cxnId="{D49F747B-B3C4-4D5D-AB84-D17BA8597810}">
      <dgm:prSet/>
      <dgm:spPr/>
      <dgm:t>
        <a:bodyPr/>
        <a:lstStyle/>
        <a:p>
          <a:endParaRPr lang="en-US"/>
        </a:p>
      </dgm:t>
    </dgm:pt>
    <dgm:pt modelId="{F1CA90B4-9AB0-4CB0-B931-9B878EBF282A}">
      <dgm:prSet phldrT="[Text]"/>
      <dgm:spPr/>
      <dgm:t>
        <a:bodyPr/>
        <a:lstStyle/>
        <a:p>
          <a:r>
            <a:rPr lang="en-US" dirty="0" smtClean="0"/>
            <a:t>1972</a:t>
          </a:r>
          <a:endParaRPr lang="en-US" dirty="0"/>
        </a:p>
      </dgm:t>
    </dgm:pt>
    <dgm:pt modelId="{2047D032-8B8F-4B3E-966A-9185FB4B81B9}" type="parTrans" cxnId="{31647F61-4C2F-4328-98CF-A607E887594E}">
      <dgm:prSet/>
      <dgm:spPr/>
      <dgm:t>
        <a:bodyPr/>
        <a:lstStyle/>
        <a:p>
          <a:endParaRPr lang="en-US"/>
        </a:p>
      </dgm:t>
    </dgm:pt>
    <dgm:pt modelId="{928F072A-E67D-471C-83EA-4EEC7CEC7258}" type="sibTrans" cxnId="{31647F61-4C2F-4328-98CF-A607E887594E}">
      <dgm:prSet/>
      <dgm:spPr/>
      <dgm:t>
        <a:bodyPr/>
        <a:lstStyle/>
        <a:p>
          <a:endParaRPr lang="en-US"/>
        </a:p>
      </dgm:t>
    </dgm:pt>
    <dgm:pt modelId="{C74DD17C-FEE5-4C56-8323-D755DB64F6DF}">
      <dgm:prSet phldrT="[Text]"/>
      <dgm:spPr/>
      <dgm:t>
        <a:bodyPr/>
        <a:lstStyle/>
        <a:p>
          <a:r>
            <a:rPr lang="en-US" dirty="0" smtClean="0"/>
            <a:t>C </a:t>
          </a:r>
          <a:r>
            <a:rPr lang="en-IN" b="0" i="0" dirty="0" smtClean="0"/>
            <a:t>(B language rename to C)</a:t>
          </a:r>
          <a:endParaRPr lang="en-US" dirty="0"/>
        </a:p>
      </dgm:t>
    </dgm:pt>
    <dgm:pt modelId="{E121C593-2A35-48F1-8148-BB0462F15183}" type="parTrans" cxnId="{D96518B8-BDD3-4EE5-A5C4-34D96D744147}">
      <dgm:prSet/>
      <dgm:spPr/>
      <dgm:t>
        <a:bodyPr/>
        <a:lstStyle/>
        <a:p>
          <a:endParaRPr lang="en-US"/>
        </a:p>
      </dgm:t>
    </dgm:pt>
    <dgm:pt modelId="{5C2076A5-727D-4FDC-A9D3-C0450115AEB0}" type="sibTrans" cxnId="{D96518B8-BDD3-4EE5-A5C4-34D96D744147}">
      <dgm:prSet/>
      <dgm:spPr/>
      <dgm:t>
        <a:bodyPr/>
        <a:lstStyle/>
        <a:p>
          <a:endParaRPr lang="en-US"/>
        </a:p>
      </dgm:t>
    </dgm:pt>
    <dgm:pt modelId="{28ED1402-B4FB-4888-A784-AB0B6E821055}">
      <dgm:prSet phldrT="[Text]"/>
      <dgm:spPr/>
      <dgm:t>
        <a:bodyPr/>
        <a:lstStyle/>
        <a:p>
          <a:r>
            <a:rPr lang="en-IN" b="0" i="0" dirty="0" smtClean="0"/>
            <a:t>Dennis Ritchie</a:t>
          </a:r>
          <a:endParaRPr lang="en-US" dirty="0"/>
        </a:p>
      </dgm:t>
    </dgm:pt>
    <dgm:pt modelId="{37B55B52-E27B-4C6B-ACB9-1950D3FBBD1C}" type="parTrans" cxnId="{F08670D6-6F8B-48BD-A3BB-586750F2B973}">
      <dgm:prSet/>
      <dgm:spPr/>
      <dgm:t>
        <a:bodyPr/>
        <a:lstStyle/>
        <a:p>
          <a:endParaRPr lang="en-US"/>
        </a:p>
      </dgm:t>
    </dgm:pt>
    <dgm:pt modelId="{E65E7E30-5B73-4829-BFD7-2A53B8B35011}" type="sibTrans" cxnId="{F08670D6-6F8B-48BD-A3BB-586750F2B973}">
      <dgm:prSet/>
      <dgm:spPr/>
      <dgm:t>
        <a:bodyPr/>
        <a:lstStyle/>
        <a:p>
          <a:endParaRPr lang="en-US"/>
        </a:p>
      </dgm:t>
    </dgm:pt>
    <dgm:pt modelId="{2EB37101-8983-4665-828E-AA91F17E9AA3}">
      <dgm:prSet phldrT="[Text]"/>
      <dgm:spPr/>
      <dgm:t>
        <a:bodyPr/>
        <a:lstStyle/>
        <a:p>
          <a:r>
            <a:rPr lang="en-US" dirty="0" smtClean="0"/>
            <a:t>1973</a:t>
          </a:r>
          <a:endParaRPr lang="en-US" dirty="0"/>
        </a:p>
      </dgm:t>
    </dgm:pt>
    <dgm:pt modelId="{346F5C94-6799-4B2E-8254-384EA3DA8F25}" type="parTrans" cxnId="{443D885E-77E1-4CC6-993E-8225D768E13F}">
      <dgm:prSet/>
      <dgm:spPr/>
      <dgm:t>
        <a:bodyPr/>
        <a:lstStyle/>
        <a:p>
          <a:endParaRPr lang="en-US"/>
        </a:p>
      </dgm:t>
    </dgm:pt>
    <dgm:pt modelId="{A326BD50-016E-4C3A-8197-9656E7AAE3F9}" type="sibTrans" cxnId="{443D885E-77E1-4CC6-993E-8225D768E13F}">
      <dgm:prSet/>
      <dgm:spPr/>
      <dgm:t>
        <a:bodyPr/>
        <a:lstStyle/>
        <a:p>
          <a:endParaRPr lang="en-US"/>
        </a:p>
      </dgm:t>
    </dgm:pt>
    <dgm:pt modelId="{A3500AD8-A611-4E30-A3C6-B8F9237B0FF0}">
      <dgm:prSet phldrT="[Text]"/>
      <dgm:spPr/>
      <dgm:t>
        <a:bodyPr/>
        <a:lstStyle/>
        <a:p>
          <a:r>
            <a:rPr lang="en-IN" b="0" i="0" dirty="0" smtClean="0"/>
            <a:t>Unix re-written in C</a:t>
          </a:r>
          <a:endParaRPr lang="en-US" dirty="0"/>
        </a:p>
      </dgm:t>
    </dgm:pt>
    <dgm:pt modelId="{0E19FF89-2533-4B45-A0D0-BF732EB72D8E}" type="parTrans" cxnId="{DE51C444-E473-4FCC-B816-3FFDFD095A36}">
      <dgm:prSet/>
      <dgm:spPr/>
      <dgm:t>
        <a:bodyPr/>
        <a:lstStyle/>
        <a:p>
          <a:endParaRPr lang="en-US"/>
        </a:p>
      </dgm:t>
    </dgm:pt>
    <dgm:pt modelId="{16202DFA-A83A-40D6-AADC-C5F5ADE74B77}" type="sibTrans" cxnId="{DE51C444-E473-4FCC-B816-3FFDFD095A36}">
      <dgm:prSet/>
      <dgm:spPr/>
      <dgm:t>
        <a:bodyPr/>
        <a:lstStyle/>
        <a:p>
          <a:endParaRPr lang="en-US"/>
        </a:p>
      </dgm:t>
    </dgm:pt>
    <dgm:pt modelId="{AC638EA0-5822-47F9-8B5C-AC973C5E2C43}">
      <dgm:prSet/>
      <dgm:spPr/>
      <dgm:t>
        <a:bodyPr/>
        <a:lstStyle/>
        <a:p>
          <a:r>
            <a:rPr lang="en-IN" b="0" i="0" dirty="0" smtClean="0"/>
            <a:t>1978</a:t>
          </a:r>
          <a:endParaRPr lang="en-IN" dirty="0"/>
        </a:p>
      </dgm:t>
    </dgm:pt>
    <dgm:pt modelId="{E73C1F52-C000-4753-A139-2939DC0A6A56}" type="parTrans" cxnId="{DFAC53CF-FCED-4130-A3A6-397C8E85C65E}">
      <dgm:prSet/>
      <dgm:spPr/>
      <dgm:t>
        <a:bodyPr/>
        <a:lstStyle/>
        <a:p>
          <a:endParaRPr lang="en-US"/>
        </a:p>
      </dgm:t>
    </dgm:pt>
    <dgm:pt modelId="{9F2FCE9F-6619-46E2-A9FF-3256F835E511}" type="sibTrans" cxnId="{DFAC53CF-FCED-4130-A3A6-397C8E85C65E}">
      <dgm:prSet/>
      <dgm:spPr/>
      <dgm:t>
        <a:bodyPr/>
        <a:lstStyle/>
        <a:p>
          <a:endParaRPr lang="en-US"/>
        </a:p>
      </dgm:t>
    </dgm:pt>
    <dgm:pt modelId="{A5C342CA-FE0A-45D3-A05F-C3BD279611BB}">
      <dgm:prSet/>
      <dgm:spPr/>
      <dgm:t>
        <a:bodyPr/>
        <a:lstStyle/>
        <a:p>
          <a:r>
            <a:rPr lang="en-US" b="0" i="0" smtClean="0"/>
            <a:t>The C Programming Language, 1st edition</a:t>
          </a:r>
          <a:endParaRPr lang="en-IN" dirty="0"/>
        </a:p>
      </dgm:t>
    </dgm:pt>
    <dgm:pt modelId="{5430E489-70B7-41A0-BAEB-1B6EA4D3E0D3}" type="parTrans" cxnId="{E6D6E42E-06C8-44A3-AF7E-9F0FE7F82776}">
      <dgm:prSet/>
      <dgm:spPr/>
      <dgm:t>
        <a:bodyPr/>
        <a:lstStyle/>
        <a:p>
          <a:endParaRPr lang="en-US"/>
        </a:p>
      </dgm:t>
    </dgm:pt>
    <dgm:pt modelId="{AFD6E951-3912-46E3-9986-D6A7C965DA59}" type="sibTrans" cxnId="{E6D6E42E-06C8-44A3-AF7E-9F0FE7F82776}">
      <dgm:prSet/>
      <dgm:spPr/>
      <dgm:t>
        <a:bodyPr/>
        <a:lstStyle/>
        <a:p>
          <a:endParaRPr lang="en-US"/>
        </a:p>
      </dgm:t>
    </dgm:pt>
    <dgm:pt modelId="{E3A20991-06D4-42D4-B927-964C9D6368CA}">
      <dgm:prSet/>
      <dgm:spPr/>
      <dgm:t>
        <a:bodyPr/>
        <a:lstStyle/>
        <a:p>
          <a:r>
            <a:rPr lang="en-IN" b="0" i="0" smtClean="0"/>
            <a:t>1988</a:t>
          </a:r>
          <a:endParaRPr lang="en-IN" dirty="0"/>
        </a:p>
      </dgm:t>
    </dgm:pt>
    <dgm:pt modelId="{9985A905-A68E-46A6-95A4-27C6D00EF21E}" type="parTrans" cxnId="{901276C1-4E6B-4570-A131-2B1E9D8F6E21}">
      <dgm:prSet/>
      <dgm:spPr/>
      <dgm:t>
        <a:bodyPr/>
        <a:lstStyle/>
        <a:p>
          <a:endParaRPr lang="en-US"/>
        </a:p>
      </dgm:t>
    </dgm:pt>
    <dgm:pt modelId="{03337715-DEEF-407B-97DA-A2F12E673B84}" type="sibTrans" cxnId="{901276C1-4E6B-4570-A131-2B1E9D8F6E21}">
      <dgm:prSet/>
      <dgm:spPr/>
      <dgm:t>
        <a:bodyPr/>
        <a:lstStyle/>
        <a:p>
          <a:endParaRPr lang="en-US"/>
        </a:p>
      </dgm:t>
    </dgm:pt>
    <dgm:pt modelId="{6C3C1893-5E79-41F3-9F7E-B505C7C20126}">
      <dgm:prSet/>
      <dgm:spPr/>
      <dgm:t>
        <a:bodyPr/>
        <a:lstStyle/>
        <a:p>
          <a:r>
            <a:rPr lang="en-US" b="0" i="0" dirty="0" smtClean="0"/>
            <a:t>The C Programming Language, 2nd edition</a:t>
          </a:r>
          <a:endParaRPr lang="en-IN" dirty="0"/>
        </a:p>
      </dgm:t>
    </dgm:pt>
    <dgm:pt modelId="{CF6AF168-2595-4E90-9912-6CB7FCEB14AC}" type="parTrans" cxnId="{F36B34F3-E224-48B0-84C2-BFCA60E083ED}">
      <dgm:prSet/>
      <dgm:spPr/>
      <dgm:t>
        <a:bodyPr/>
        <a:lstStyle/>
        <a:p>
          <a:endParaRPr lang="en-US"/>
        </a:p>
      </dgm:t>
    </dgm:pt>
    <dgm:pt modelId="{154DB58E-0954-4382-8E46-AAEBC82A8170}" type="sibTrans" cxnId="{F36B34F3-E224-48B0-84C2-BFCA60E083ED}">
      <dgm:prSet/>
      <dgm:spPr/>
      <dgm:t>
        <a:bodyPr/>
        <a:lstStyle/>
        <a:p>
          <a:endParaRPr lang="en-US"/>
        </a:p>
      </dgm:t>
    </dgm:pt>
    <dgm:pt modelId="{653D84C5-5441-4F40-949E-7286A67D7857}" type="pres">
      <dgm:prSet presAssocID="{58947716-0621-493D-962F-C05079FD0068}" presName="linearFlow" presStyleCnt="0">
        <dgm:presLayoutVars>
          <dgm:dir/>
          <dgm:animLvl val="lvl"/>
          <dgm:resizeHandles val="exact"/>
        </dgm:presLayoutVars>
      </dgm:prSet>
      <dgm:spPr/>
      <dgm:t>
        <a:bodyPr/>
        <a:lstStyle/>
        <a:p>
          <a:endParaRPr lang="en-US"/>
        </a:p>
      </dgm:t>
    </dgm:pt>
    <dgm:pt modelId="{384577D3-CA09-4AE6-9528-B2626D7DC9AE}" type="pres">
      <dgm:prSet presAssocID="{E9B04602-E62C-4F06-AC7C-ADF6A6C31843}" presName="composite" presStyleCnt="0"/>
      <dgm:spPr/>
    </dgm:pt>
    <dgm:pt modelId="{0B2134BB-EC6B-41C1-A495-91CC7C3F2417}" type="pres">
      <dgm:prSet presAssocID="{E9B04602-E62C-4F06-AC7C-ADF6A6C31843}" presName="parentText" presStyleLbl="alignNode1" presStyleIdx="0" presStyleCnt="7">
        <dgm:presLayoutVars>
          <dgm:chMax val="1"/>
          <dgm:bulletEnabled val="1"/>
        </dgm:presLayoutVars>
      </dgm:prSet>
      <dgm:spPr/>
      <dgm:t>
        <a:bodyPr/>
        <a:lstStyle/>
        <a:p>
          <a:endParaRPr lang="en-US"/>
        </a:p>
      </dgm:t>
    </dgm:pt>
    <dgm:pt modelId="{5E931CBD-75A8-4249-BDE1-FC2B32962A16}" type="pres">
      <dgm:prSet presAssocID="{E9B04602-E62C-4F06-AC7C-ADF6A6C31843}" presName="descendantText" presStyleLbl="alignAcc1" presStyleIdx="0" presStyleCnt="7">
        <dgm:presLayoutVars>
          <dgm:bulletEnabled val="1"/>
        </dgm:presLayoutVars>
      </dgm:prSet>
      <dgm:spPr/>
      <dgm:t>
        <a:bodyPr/>
        <a:lstStyle/>
        <a:p>
          <a:endParaRPr lang="en-US"/>
        </a:p>
      </dgm:t>
    </dgm:pt>
    <dgm:pt modelId="{F6B03A35-62B5-40EA-B540-4FFC403A88E0}" type="pres">
      <dgm:prSet presAssocID="{202D56BD-BF03-49A8-9267-A8363CAECEC2}" presName="sp" presStyleCnt="0"/>
      <dgm:spPr/>
    </dgm:pt>
    <dgm:pt modelId="{D303026B-6FC0-41B3-9FE3-5A09E80C2DE2}" type="pres">
      <dgm:prSet presAssocID="{58CDF498-8968-40AC-B341-647D32EA1F9D}" presName="composite" presStyleCnt="0"/>
      <dgm:spPr/>
    </dgm:pt>
    <dgm:pt modelId="{E63A0B4D-9CC7-4805-99D8-23A34FD5D536}" type="pres">
      <dgm:prSet presAssocID="{58CDF498-8968-40AC-B341-647D32EA1F9D}" presName="parentText" presStyleLbl="alignNode1" presStyleIdx="1" presStyleCnt="7">
        <dgm:presLayoutVars>
          <dgm:chMax val="1"/>
          <dgm:bulletEnabled val="1"/>
        </dgm:presLayoutVars>
      </dgm:prSet>
      <dgm:spPr/>
      <dgm:t>
        <a:bodyPr/>
        <a:lstStyle/>
        <a:p>
          <a:endParaRPr lang="en-US"/>
        </a:p>
      </dgm:t>
    </dgm:pt>
    <dgm:pt modelId="{EFD5C8D9-2849-488D-BB2C-CDA85552E21D}" type="pres">
      <dgm:prSet presAssocID="{58CDF498-8968-40AC-B341-647D32EA1F9D}" presName="descendantText" presStyleLbl="alignAcc1" presStyleIdx="1" presStyleCnt="7">
        <dgm:presLayoutVars>
          <dgm:bulletEnabled val="1"/>
        </dgm:presLayoutVars>
      </dgm:prSet>
      <dgm:spPr/>
      <dgm:t>
        <a:bodyPr/>
        <a:lstStyle/>
        <a:p>
          <a:endParaRPr lang="en-US"/>
        </a:p>
      </dgm:t>
    </dgm:pt>
    <dgm:pt modelId="{6CE526BE-8C25-4162-A801-73BE034DAFD3}" type="pres">
      <dgm:prSet presAssocID="{A021EC03-D2D3-482C-880C-D82E9E577F48}" presName="sp" presStyleCnt="0"/>
      <dgm:spPr/>
    </dgm:pt>
    <dgm:pt modelId="{F3CD63AB-4F39-42CF-894A-E13011614885}" type="pres">
      <dgm:prSet presAssocID="{D0168572-B429-486A-83DF-E367C109B0CD}" presName="composite" presStyleCnt="0"/>
      <dgm:spPr/>
    </dgm:pt>
    <dgm:pt modelId="{BC2C3866-7A70-4948-8D71-0E0876C4EA94}" type="pres">
      <dgm:prSet presAssocID="{D0168572-B429-486A-83DF-E367C109B0CD}" presName="parentText" presStyleLbl="alignNode1" presStyleIdx="2" presStyleCnt="7">
        <dgm:presLayoutVars>
          <dgm:chMax val="1"/>
          <dgm:bulletEnabled val="1"/>
        </dgm:presLayoutVars>
      </dgm:prSet>
      <dgm:spPr/>
      <dgm:t>
        <a:bodyPr/>
        <a:lstStyle/>
        <a:p>
          <a:endParaRPr lang="en-US"/>
        </a:p>
      </dgm:t>
    </dgm:pt>
    <dgm:pt modelId="{11DF0542-AD4A-4FF8-95E5-69B2B9F4A818}" type="pres">
      <dgm:prSet presAssocID="{D0168572-B429-486A-83DF-E367C109B0CD}" presName="descendantText" presStyleLbl="alignAcc1" presStyleIdx="2" presStyleCnt="7">
        <dgm:presLayoutVars>
          <dgm:bulletEnabled val="1"/>
        </dgm:presLayoutVars>
      </dgm:prSet>
      <dgm:spPr/>
      <dgm:t>
        <a:bodyPr/>
        <a:lstStyle/>
        <a:p>
          <a:endParaRPr lang="en-US"/>
        </a:p>
      </dgm:t>
    </dgm:pt>
    <dgm:pt modelId="{2D6A318B-4D34-4992-BE15-97E49E683EB5}" type="pres">
      <dgm:prSet presAssocID="{13E81183-81E8-44E6-9D0B-1537917605AE}" presName="sp" presStyleCnt="0"/>
      <dgm:spPr/>
    </dgm:pt>
    <dgm:pt modelId="{5FAFF68F-1317-4075-9108-4BEC1BAA6A45}" type="pres">
      <dgm:prSet presAssocID="{F1CA90B4-9AB0-4CB0-B931-9B878EBF282A}" presName="composite" presStyleCnt="0"/>
      <dgm:spPr/>
    </dgm:pt>
    <dgm:pt modelId="{36FA38E6-F5AF-4B50-A89A-AF64B4691087}" type="pres">
      <dgm:prSet presAssocID="{F1CA90B4-9AB0-4CB0-B931-9B878EBF282A}" presName="parentText" presStyleLbl="alignNode1" presStyleIdx="3" presStyleCnt="7">
        <dgm:presLayoutVars>
          <dgm:chMax val="1"/>
          <dgm:bulletEnabled val="1"/>
        </dgm:presLayoutVars>
      </dgm:prSet>
      <dgm:spPr/>
      <dgm:t>
        <a:bodyPr/>
        <a:lstStyle/>
        <a:p>
          <a:endParaRPr lang="en-US"/>
        </a:p>
      </dgm:t>
    </dgm:pt>
    <dgm:pt modelId="{F455B1A0-CD8A-468D-AFC3-6FF8AA0F76F5}" type="pres">
      <dgm:prSet presAssocID="{F1CA90B4-9AB0-4CB0-B931-9B878EBF282A}" presName="descendantText" presStyleLbl="alignAcc1" presStyleIdx="3" presStyleCnt="7">
        <dgm:presLayoutVars>
          <dgm:bulletEnabled val="1"/>
        </dgm:presLayoutVars>
      </dgm:prSet>
      <dgm:spPr/>
      <dgm:t>
        <a:bodyPr/>
        <a:lstStyle/>
        <a:p>
          <a:endParaRPr lang="en-US"/>
        </a:p>
      </dgm:t>
    </dgm:pt>
    <dgm:pt modelId="{ABC20342-BD50-4EC2-9667-19E6A84A2C9D}" type="pres">
      <dgm:prSet presAssocID="{928F072A-E67D-471C-83EA-4EEC7CEC7258}" presName="sp" presStyleCnt="0"/>
      <dgm:spPr/>
    </dgm:pt>
    <dgm:pt modelId="{21EF750D-DA33-4655-A7C3-DE0A37CD50E3}" type="pres">
      <dgm:prSet presAssocID="{2EB37101-8983-4665-828E-AA91F17E9AA3}" presName="composite" presStyleCnt="0"/>
      <dgm:spPr/>
    </dgm:pt>
    <dgm:pt modelId="{978A0D6F-556A-4B7C-85AE-B9E515EF0F93}" type="pres">
      <dgm:prSet presAssocID="{2EB37101-8983-4665-828E-AA91F17E9AA3}" presName="parentText" presStyleLbl="alignNode1" presStyleIdx="4" presStyleCnt="7">
        <dgm:presLayoutVars>
          <dgm:chMax val="1"/>
          <dgm:bulletEnabled val="1"/>
        </dgm:presLayoutVars>
      </dgm:prSet>
      <dgm:spPr/>
      <dgm:t>
        <a:bodyPr/>
        <a:lstStyle/>
        <a:p>
          <a:endParaRPr lang="en-US"/>
        </a:p>
      </dgm:t>
    </dgm:pt>
    <dgm:pt modelId="{0DF2D406-FF19-4B0D-8FE7-831EA47A2D6D}" type="pres">
      <dgm:prSet presAssocID="{2EB37101-8983-4665-828E-AA91F17E9AA3}" presName="descendantText" presStyleLbl="alignAcc1" presStyleIdx="4" presStyleCnt="7">
        <dgm:presLayoutVars>
          <dgm:bulletEnabled val="1"/>
        </dgm:presLayoutVars>
      </dgm:prSet>
      <dgm:spPr/>
      <dgm:t>
        <a:bodyPr/>
        <a:lstStyle/>
        <a:p>
          <a:endParaRPr lang="en-US"/>
        </a:p>
      </dgm:t>
    </dgm:pt>
    <dgm:pt modelId="{54F4489A-5A54-496A-95CC-A69D9D7B5C2C}" type="pres">
      <dgm:prSet presAssocID="{A326BD50-016E-4C3A-8197-9656E7AAE3F9}" presName="sp" presStyleCnt="0"/>
      <dgm:spPr/>
    </dgm:pt>
    <dgm:pt modelId="{9EDF86CE-487E-4E4D-AA79-73FB9BA4B80D}" type="pres">
      <dgm:prSet presAssocID="{AC638EA0-5822-47F9-8B5C-AC973C5E2C43}" presName="composite" presStyleCnt="0"/>
      <dgm:spPr/>
    </dgm:pt>
    <dgm:pt modelId="{576D1964-4053-4475-9FEC-B2EC78E6A30C}" type="pres">
      <dgm:prSet presAssocID="{AC638EA0-5822-47F9-8B5C-AC973C5E2C43}" presName="parentText" presStyleLbl="alignNode1" presStyleIdx="5" presStyleCnt="7">
        <dgm:presLayoutVars>
          <dgm:chMax val="1"/>
          <dgm:bulletEnabled val="1"/>
        </dgm:presLayoutVars>
      </dgm:prSet>
      <dgm:spPr/>
      <dgm:t>
        <a:bodyPr/>
        <a:lstStyle/>
        <a:p>
          <a:endParaRPr lang="en-US"/>
        </a:p>
      </dgm:t>
    </dgm:pt>
    <dgm:pt modelId="{EC00A253-84B5-4C4C-93F4-BABEDF0951B0}" type="pres">
      <dgm:prSet presAssocID="{AC638EA0-5822-47F9-8B5C-AC973C5E2C43}" presName="descendantText" presStyleLbl="alignAcc1" presStyleIdx="5" presStyleCnt="7">
        <dgm:presLayoutVars>
          <dgm:bulletEnabled val="1"/>
        </dgm:presLayoutVars>
      </dgm:prSet>
      <dgm:spPr/>
      <dgm:t>
        <a:bodyPr/>
        <a:lstStyle/>
        <a:p>
          <a:endParaRPr lang="en-US"/>
        </a:p>
      </dgm:t>
    </dgm:pt>
    <dgm:pt modelId="{0FDAD2F3-3C0A-4656-9F2D-51771630B647}" type="pres">
      <dgm:prSet presAssocID="{9F2FCE9F-6619-46E2-A9FF-3256F835E511}" presName="sp" presStyleCnt="0"/>
      <dgm:spPr/>
    </dgm:pt>
    <dgm:pt modelId="{DF9544AB-709F-4225-BCBC-7A9A1BEB0898}" type="pres">
      <dgm:prSet presAssocID="{E3A20991-06D4-42D4-B927-964C9D6368CA}" presName="composite" presStyleCnt="0"/>
      <dgm:spPr/>
    </dgm:pt>
    <dgm:pt modelId="{6D3052CE-B605-4AF4-B90C-1F4D222EF129}" type="pres">
      <dgm:prSet presAssocID="{E3A20991-06D4-42D4-B927-964C9D6368CA}" presName="parentText" presStyleLbl="alignNode1" presStyleIdx="6" presStyleCnt="7">
        <dgm:presLayoutVars>
          <dgm:chMax val="1"/>
          <dgm:bulletEnabled val="1"/>
        </dgm:presLayoutVars>
      </dgm:prSet>
      <dgm:spPr/>
      <dgm:t>
        <a:bodyPr/>
        <a:lstStyle/>
        <a:p>
          <a:endParaRPr lang="en-US"/>
        </a:p>
      </dgm:t>
    </dgm:pt>
    <dgm:pt modelId="{827D8523-9598-4742-B61D-BB8397EA22EA}" type="pres">
      <dgm:prSet presAssocID="{E3A20991-06D4-42D4-B927-964C9D6368CA}" presName="descendantText" presStyleLbl="alignAcc1" presStyleIdx="6" presStyleCnt="7">
        <dgm:presLayoutVars>
          <dgm:bulletEnabled val="1"/>
        </dgm:presLayoutVars>
      </dgm:prSet>
      <dgm:spPr/>
      <dgm:t>
        <a:bodyPr/>
        <a:lstStyle/>
        <a:p>
          <a:endParaRPr lang="en-US"/>
        </a:p>
      </dgm:t>
    </dgm:pt>
  </dgm:ptLst>
  <dgm:cxnLst>
    <dgm:cxn modelId="{1490D02B-7140-4171-9C80-71CBC55ED0FF}" srcId="{D0168572-B429-486A-83DF-E367C109B0CD}" destId="{15FF7509-119A-45D1-B4B5-FCE4457AD279}" srcOrd="0" destOrd="0" parTransId="{62CE200A-BA71-4EAB-A677-7DCFA4D6D463}" sibTransId="{71576B5D-8AC0-4002-9E36-598A809AFDA1}"/>
    <dgm:cxn modelId="{CC635388-3A11-4F60-B189-0FD32255AEE3}" type="presOf" srcId="{83A0CDD6-9E82-490F-AE60-291B7211B7B4}" destId="{11DF0542-AD4A-4FF8-95E5-69B2B9F4A818}" srcOrd="0" destOrd="1" presId="urn:microsoft.com/office/officeart/2005/8/layout/chevron2"/>
    <dgm:cxn modelId="{801A41D5-C951-4088-9C89-FF117408FCF0}" type="presOf" srcId="{1BCAFF1D-1B30-4C73-B669-664C5361F3E7}" destId="{5E931CBD-75A8-4249-BDE1-FC2B32962A16}" srcOrd="0" destOrd="0" presId="urn:microsoft.com/office/officeart/2005/8/layout/chevron2"/>
    <dgm:cxn modelId="{AB4561C1-95BA-4CB8-8446-BAC348A4AAAD}" type="presOf" srcId="{A5C342CA-FE0A-45D3-A05F-C3BD279611BB}" destId="{EC00A253-84B5-4C4C-93F4-BABEDF0951B0}" srcOrd="0" destOrd="0" presId="urn:microsoft.com/office/officeart/2005/8/layout/chevron2"/>
    <dgm:cxn modelId="{47EFE5A7-F55C-4B42-B37D-6E255271693B}" srcId="{58947716-0621-493D-962F-C05079FD0068}" destId="{E9B04602-E62C-4F06-AC7C-ADF6A6C31843}" srcOrd="0" destOrd="0" parTransId="{87C48BC6-7A9C-421C-A019-550541ED8E73}" sibTransId="{202D56BD-BF03-49A8-9267-A8363CAECEC2}"/>
    <dgm:cxn modelId="{9E0892A5-234D-4321-960D-7CFD8B41EF57}" type="presOf" srcId="{9396F681-0955-4E6D-BCC2-BA1A2034E470}" destId="{EFD5C8D9-2849-488D-BB2C-CDA85552E21D}" srcOrd="0" destOrd="0" presId="urn:microsoft.com/office/officeart/2005/8/layout/chevron2"/>
    <dgm:cxn modelId="{DEC815BE-1E94-4601-9A4E-DB2F573FFBB4}" type="presOf" srcId="{58CDF498-8968-40AC-B341-647D32EA1F9D}" destId="{E63A0B4D-9CC7-4805-99D8-23A34FD5D536}" srcOrd="0" destOrd="0" presId="urn:microsoft.com/office/officeart/2005/8/layout/chevron2"/>
    <dgm:cxn modelId="{A8B32A49-032E-45A4-8DFC-8CBC90C5BD41}" srcId="{58947716-0621-493D-962F-C05079FD0068}" destId="{58CDF498-8968-40AC-B341-647D32EA1F9D}" srcOrd="1" destOrd="0" parTransId="{9AFB5B81-9471-49AB-9B08-22E298D49633}" sibTransId="{A021EC03-D2D3-482C-880C-D82E9E577F48}"/>
    <dgm:cxn modelId="{6B1E2745-4C2B-4DA7-A107-8E33F88D4F71}" srcId="{E9B04602-E62C-4F06-AC7C-ADF6A6C31843}" destId="{EE9DBF19-6CC1-41F0-9A11-E1ED0A750C58}" srcOrd="1" destOrd="0" parTransId="{2B6A1B26-4D65-4331-99CE-205BD6B9141D}" sibTransId="{6A230DBF-BBD1-4611-9081-4E31BE682963}"/>
    <dgm:cxn modelId="{DB1BF086-5C0E-4EC5-90D2-87E9A1F14B1A}" type="presOf" srcId="{C74DD17C-FEE5-4C56-8323-D755DB64F6DF}" destId="{F455B1A0-CD8A-468D-AFC3-6FF8AA0F76F5}" srcOrd="0" destOrd="0" presId="urn:microsoft.com/office/officeart/2005/8/layout/chevron2"/>
    <dgm:cxn modelId="{E6712675-D62E-4B6B-8676-804C2432D943}" type="presOf" srcId="{F1CA90B4-9AB0-4CB0-B931-9B878EBF282A}" destId="{36FA38E6-F5AF-4B50-A89A-AF64B4691087}" srcOrd="0" destOrd="0" presId="urn:microsoft.com/office/officeart/2005/8/layout/chevron2"/>
    <dgm:cxn modelId="{0884B0BD-26C9-496A-BD74-C1EF6CD0DA5C}" type="presOf" srcId="{AC638EA0-5822-47F9-8B5C-AC973C5E2C43}" destId="{576D1964-4053-4475-9FEC-B2EC78E6A30C}" srcOrd="0" destOrd="0" presId="urn:microsoft.com/office/officeart/2005/8/layout/chevron2"/>
    <dgm:cxn modelId="{DB3ABD72-B67E-46B5-AC72-F7FA2739192B}" type="presOf" srcId="{D0168572-B429-486A-83DF-E367C109B0CD}" destId="{BC2C3866-7A70-4948-8D71-0E0876C4EA94}" srcOrd="0" destOrd="0" presId="urn:microsoft.com/office/officeart/2005/8/layout/chevron2"/>
    <dgm:cxn modelId="{DE51C444-E473-4FCC-B816-3FFDFD095A36}" srcId="{2EB37101-8983-4665-828E-AA91F17E9AA3}" destId="{A3500AD8-A611-4E30-A3C6-B8F9237B0FF0}" srcOrd="0" destOrd="0" parTransId="{0E19FF89-2533-4B45-A0D0-BF732EB72D8E}" sibTransId="{16202DFA-A83A-40D6-AADC-C5F5ADE74B77}"/>
    <dgm:cxn modelId="{79766A6A-D7E6-4828-B88E-041075198B42}" srcId="{58CDF498-8968-40AC-B341-647D32EA1F9D}" destId="{9FA702A5-8E97-41EF-BDF3-FE0A516EB713}" srcOrd="1" destOrd="0" parTransId="{587F0EF3-2E1B-486E-B23A-39935116BA0E}" sibTransId="{6E015AD0-FE88-456C-A0CF-FB6A548AE03A}"/>
    <dgm:cxn modelId="{31647F61-4C2F-4328-98CF-A607E887594E}" srcId="{58947716-0621-493D-962F-C05079FD0068}" destId="{F1CA90B4-9AB0-4CB0-B931-9B878EBF282A}" srcOrd="3" destOrd="0" parTransId="{2047D032-8B8F-4B3E-966A-9185FB4B81B9}" sibTransId="{928F072A-E67D-471C-83EA-4EEC7CEC7258}"/>
    <dgm:cxn modelId="{05F9FAFC-9E04-4210-B65A-211C3C0872A9}" type="presOf" srcId="{28ED1402-B4FB-4888-A784-AB0B6E821055}" destId="{F455B1A0-CD8A-468D-AFC3-6FF8AA0F76F5}" srcOrd="0" destOrd="1" presId="urn:microsoft.com/office/officeart/2005/8/layout/chevron2"/>
    <dgm:cxn modelId="{F08670D6-6F8B-48BD-A3BB-586750F2B973}" srcId="{F1CA90B4-9AB0-4CB0-B931-9B878EBF282A}" destId="{28ED1402-B4FB-4888-A784-AB0B6E821055}" srcOrd="1" destOrd="0" parTransId="{37B55B52-E27B-4C6B-ACB9-1950D3FBBD1C}" sibTransId="{E65E7E30-5B73-4829-BFD7-2A53B8B35011}"/>
    <dgm:cxn modelId="{901276C1-4E6B-4570-A131-2B1E9D8F6E21}" srcId="{58947716-0621-493D-962F-C05079FD0068}" destId="{E3A20991-06D4-42D4-B927-964C9D6368CA}" srcOrd="6" destOrd="0" parTransId="{9985A905-A68E-46A6-95A4-27C6D00EF21E}" sibTransId="{03337715-DEEF-407B-97DA-A2F12E673B84}"/>
    <dgm:cxn modelId="{4516190B-AED1-43DB-B3A1-497C4283FA57}" type="presOf" srcId="{E9B04602-E62C-4F06-AC7C-ADF6A6C31843}" destId="{0B2134BB-EC6B-41C1-A495-91CC7C3F2417}" srcOrd="0" destOrd="0" presId="urn:microsoft.com/office/officeart/2005/8/layout/chevron2"/>
    <dgm:cxn modelId="{DFAC53CF-FCED-4130-A3A6-397C8E85C65E}" srcId="{58947716-0621-493D-962F-C05079FD0068}" destId="{AC638EA0-5822-47F9-8B5C-AC973C5E2C43}" srcOrd="5" destOrd="0" parTransId="{E73C1F52-C000-4753-A139-2939DC0A6A56}" sibTransId="{9F2FCE9F-6619-46E2-A9FF-3256F835E511}"/>
    <dgm:cxn modelId="{3BA2B046-B228-4506-9C45-445B0B7203EE}" srcId="{58947716-0621-493D-962F-C05079FD0068}" destId="{D0168572-B429-486A-83DF-E367C109B0CD}" srcOrd="2" destOrd="0" parTransId="{BBC97226-E76A-4FE1-8632-D75B4FD9DF35}" sibTransId="{13E81183-81E8-44E6-9D0B-1537917605AE}"/>
    <dgm:cxn modelId="{9B48D77D-1C80-42D5-A947-B7C5E1FE2B92}" type="presOf" srcId="{A3500AD8-A611-4E30-A3C6-B8F9237B0FF0}" destId="{0DF2D406-FF19-4B0D-8FE7-831EA47A2D6D}" srcOrd="0" destOrd="0" presId="urn:microsoft.com/office/officeart/2005/8/layout/chevron2"/>
    <dgm:cxn modelId="{D96518B8-BDD3-4EE5-A5C4-34D96D744147}" srcId="{F1CA90B4-9AB0-4CB0-B931-9B878EBF282A}" destId="{C74DD17C-FEE5-4C56-8323-D755DB64F6DF}" srcOrd="0" destOrd="0" parTransId="{E121C593-2A35-48F1-8148-BB0462F15183}" sibTransId="{5C2076A5-727D-4FDC-A9D3-C0450115AEB0}"/>
    <dgm:cxn modelId="{E6D6E42E-06C8-44A3-AF7E-9F0FE7F82776}" srcId="{AC638EA0-5822-47F9-8B5C-AC973C5E2C43}" destId="{A5C342CA-FE0A-45D3-A05F-C3BD279611BB}" srcOrd="0" destOrd="0" parTransId="{5430E489-70B7-41A0-BAEB-1B6EA4D3E0D3}" sibTransId="{AFD6E951-3912-46E3-9986-D6A7C965DA59}"/>
    <dgm:cxn modelId="{1C324894-7B53-46CA-A729-40C1B550EF71}" type="presOf" srcId="{15FF7509-119A-45D1-B4B5-FCE4457AD279}" destId="{11DF0542-AD4A-4FF8-95E5-69B2B9F4A818}" srcOrd="0" destOrd="0" presId="urn:microsoft.com/office/officeart/2005/8/layout/chevron2"/>
    <dgm:cxn modelId="{94D102C9-A1FF-48A7-8AB7-9E3FB63D3F38}" type="presOf" srcId="{9FA702A5-8E97-41EF-BDF3-FE0A516EB713}" destId="{EFD5C8D9-2849-488D-BB2C-CDA85552E21D}" srcOrd="0" destOrd="1" presId="urn:microsoft.com/office/officeart/2005/8/layout/chevron2"/>
    <dgm:cxn modelId="{A126B5D8-F3DB-49E0-8E63-21CC71844048}" type="presOf" srcId="{EE9DBF19-6CC1-41F0-9A11-E1ED0A750C58}" destId="{5E931CBD-75A8-4249-BDE1-FC2B32962A16}" srcOrd="0" destOrd="1" presId="urn:microsoft.com/office/officeart/2005/8/layout/chevron2"/>
    <dgm:cxn modelId="{70851D09-A03A-4EC0-A0AA-E537B11D3DAD}" type="presOf" srcId="{2EB37101-8983-4665-828E-AA91F17E9AA3}" destId="{978A0D6F-556A-4B7C-85AE-B9E515EF0F93}" srcOrd="0" destOrd="0" presId="urn:microsoft.com/office/officeart/2005/8/layout/chevron2"/>
    <dgm:cxn modelId="{443D885E-77E1-4CC6-993E-8225D768E13F}" srcId="{58947716-0621-493D-962F-C05079FD0068}" destId="{2EB37101-8983-4665-828E-AA91F17E9AA3}" srcOrd="4" destOrd="0" parTransId="{346F5C94-6799-4B2E-8254-384EA3DA8F25}" sibTransId="{A326BD50-016E-4C3A-8197-9656E7AAE3F9}"/>
    <dgm:cxn modelId="{AFF8421E-6CDB-4E2D-89E9-706520AD3DB8}" type="presOf" srcId="{58947716-0621-493D-962F-C05079FD0068}" destId="{653D84C5-5441-4F40-949E-7286A67D7857}" srcOrd="0" destOrd="0" presId="urn:microsoft.com/office/officeart/2005/8/layout/chevron2"/>
    <dgm:cxn modelId="{C328341C-C63F-45EF-A7FF-93CF0A2DFE6A}" type="presOf" srcId="{6C3C1893-5E79-41F3-9F7E-B505C7C20126}" destId="{827D8523-9598-4742-B61D-BB8397EA22EA}" srcOrd="0" destOrd="0" presId="urn:microsoft.com/office/officeart/2005/8/layout/chevron2"/>
    <dgm:cxn modelId="{2B3B0748-B063-4F44-85FE-23698E154D0B}" srcId="{E9B04602-E62C-4F06-AC7C-ADF6A6C31843}" destId="{1BCAFF1D-1B30-4C73-B669-664C5361F3E7}" srcOrd="0" destOrd="0" parTransId="{06E033BC-F2A4-46DF-AD02-54B93306E16E}" sibTransId="{EC4C08CA-D922-476C-94C0-214DEA059B45}"/>
    <dgm:cxn modelId="{48BC3B1C-93DD-4F90-BB77-E2CC4412725A}" type="presOf" srcId="{E3A20991-06D4-42D4-B927-964C9D6368CA}" destId="{6D3052CE-B605-4AF4-B90C-1F4D222EF129}" srcOrd="0" destOrd="0" presId="urn:microsoft.com/office/officeart/2005/8/layout/chevron2"/>
    <dgm:cxn modelId="{D49F747B-B3C4-4D5D-AB84-D17BA8597810}" srcId="{D0168572-B429-486A-83DF-E367C109B0CD}" destId="{83A0CDD6-9E82-490F-AE60-291B7211B7B4}" srcOrd="1" destOrd="0" parTransId="{F12B89D6-4619-44AB-B714-18A91743EB80}" sibTransId="{C66638FF-096E-4FAE-B857-9B4CA8F9CE52}"/>
    <dgm:cxn modelId="{0650A9A3-28E8-49D0-883A-F44A30BF925C}" srcId="{58CDF498-8968-40AC-B341-647D32EA1F9D}" destId="{9396F681-0955-4E6D-BCC2-BA1A2034E470}" srcOrd="0" destOrd="0" parTransId="{D81253E7-6A0D-421D-A34F-AE84D8912A34}" sibTransId="{D87EB76D-AFDA-44D4-8234-A0E0331F1A82}"/>
    <dgm:cxn modelId="{F36B34F3-E224-48B0-84C2-BFCA60E083ED}" srcId="{E3A20991-06D4-42D4-B927-964C9D6368CA}" destId="{6C3C1893-5E79-41F3-9F7E-B505C7C20126}" srcOrd="0" destOrd="0" parTransId="{CF6AF168-2595-4E90-9912-6CB7FCEB14AC}" sibTransId="{154DB58E-0954-4382-8E46-AAEBC82A8170}"/>
    <dgm:cxn modelId="{E443D550-32DD-42EF-98F3-6E039E3EC7DE}" type="presParOf" srcId="{653D84C5-5441-4F40-949E-7286A67D7857}" destId="{384577D3-CA09-4AE6-9528-B2626D7DC9AE}" srcOrd="0" destOrd="0" presId="urn:microsoft.com/office/officeart/2005/8/layout/chevron2"/>
    <dgm:cxn modelId="{976037F6-4F3D-45E8-897F-221FE5A8BD86}" type="presParOf" srcId="{384577D3-CA09-4AE6-9528-B2626D7DC9AE}" destId="{0B2134BB-EC6B-41C1-A495-91CC7C3F2417}" srcOrd="0" destOrd="0" presId="urn:microsoft.com/office/officeart/2005/8/layout/chevron2"/>
    <dgm:cxn modelId="{85416505-A57D-46AA-9293-110172FFE0FC}" type="presParOf" srcId="{384577D3-CA09-4AE6-9528-B2626D7DC9AE}" destId="{5E931CBD-75A8-4249-BDE1-FC2B32962A16}" srcOrd="1" destOrd="0" presId="urn:microsoft.com/office/officeart/2005/8/layout/chevron2"/>
    <dgm:cxn modelId="{E8D75B48-D43D-42C6-86B9-974DF2C527DC}" type="presParOf" srcId="{653D84C5-5441-4F40-949E-7286A67D7857}" destId="{F6B03A35-62B5-40EA-B540-4FFC403A88E0}" srcOrd="1" destOrd="0" presId="urn:microsoft.com/office/officeart/2005/8/layout/chevron2"/>
    <dgm:cxn modelId="{98DAA129-7407-40E7-A573-A7D52DFB5A6D}" type="presParOf" srcId="{653D84C5-5441-4F40-949E-7286A67D7857}" destId="{D303026B-6FC0-41B3-9FE3-5A09E80C2DE2}" srcOrd="2" destOrd="0" presId="urn:microsoft.com/office/officeart/2005/8/layout/chevron2"/>
    <dgm:cxn modelId="{0C12D4A6-2C9B-404B-AB7A-3A1F8C7CEB82}" type="presParOf" srcId="{D303026B-6FC0-41B3-9FE3-5A09E80C2DE2}" destId="{E63A0B4D-9CC7-4805-99D8-23A34FD5D536}" srcOrd="0" destOrd="0" presId="urn:microsoft.com/office/officeart/2005/8/layout/chevron2"/>
    <dgm:cxn modelId="{3B37957B-70B8-49F5-9F5C-745F748C719E}" type="presParOf" srcId="{D303026B-6FC0-41B3-9FE3-5A09E80C2DE2}" destId="{EFD5C8D9-2849-488D-BB2C-CDA85552E21D}" srcOrd="1" destOrd="0" presId="urn:microsoft.com/office/officeart/2005/8/layout/chevron2"/>
    <dgm:cxn modelId="{41A3127E-0AB1-44CF-8959-BFA3FBE56C8B}" type="presParOf" srcId="{653D84C5-5441-4F40-949E-7286A67D7857}" destId="{6CE526BE-8C25-4162-A801-73BE034DAFD3}" srcOrd="3" destOrd="0" presId="urn:microsoft.com/office/officeart/2005/8/layout/chevron2"/>
    <dgm:cxn modelId="{20E63AEB-8F62-4DB5-BFEE-7B96BD6C2E31}" type="presParOf" srcId="{653D84C5-5441-4F40-949E-7286A67D7857}" destId="{F3CD63AB-4F39-42CF-894A-E13011614885}" srcOrd="4" destOrd="0" presId="urn:microsoft.com/office/officeart/2005/8/layout/chevron2"/>
    <dgm:cxn modelId="{671F4E43-C039-4908-96CD-DCE6001BCD85}" type="presParOf" srcId="{F3CD63AB-4F39-42CF-894A-E13011614885}" destId="{BC2C3866-7A70-4948-8D71-0E0876C4EA94}" srcOrd="0" destOrd="0" presId="urn:microsoft.com/office/officeart/2005/8/layout/chevron2"/>
    <dgm:cxn modelId="{D7DF484F-429A-4298-9B8A-C4F31CB6B860}" type="presParOf" srcId="{F3CD63AB-4F39-42CF-894A-E13011614885}" destId="{11DF0542-AD4A-4FF8-95E5-69B2B9F4A818}" srcOrd="1" destOrd="0" presId="urn:microsoft.com/office/officeart/2005/8/layout/chevron2"/>
    <dgm:cxn modelId="{1DFAAE44-D2A4-4471-95C1-549F0D99C47B}" type="presParOf" srcId="{653D84C5-5441-4F40-949E-7286A67D7857}" destId="{2D6A318B-4D34-4992-BE15-97E49E683EB5}" srcOrd="5" destOrd="0" presId="urn:microsoft.com/office/officeart/2005/8/layout/chevron2"/>
    <dgm:cxn modelId="{A31974C4-F1FA-48EA-8BCA-1F87BD38171A}" type="presParOf" srcId="{653D84C5-5441-4F40-949E-7286A67D7857}" destId="{5FAFF68F-1317-4075-9108-4BEC1BAA6A45}" srcOrd="6" destOrd="0" presId="urn:microsoft.com/office/officeart/2005/8/layout/chevron2"/>
    <dgm:cxn modelId="{652B0DE3-7D52-47D3-9E9C-1350DD188EDA}" type="presParOf" srcId="{5FAFF68F-1317-4075-9108-4BEC1BAA6A45}" destId="{36FA38E6-F5AF-4B50-A89A-AF64B4691087}" srcOrd="0" destOrd="0" presId="urn:microsoft.com/office/officeart/2005/8/layout/chevron2"/>
    <dgm:cxn modelId="{C0242143-C4D2-473F-976A-06D12978F31D}" type="presParOf" srcId="{5FAFF68F-1317-4075-9108-4BEC1BAA6A45}" destId="{F455B1A0-CD8A-468D-AFC3-6FF8AA0F76F5}" srcOrd="1" destOrd="0" presId="urn:microsoft.com/office/officeart/2005/8/layout/chevron2"/>
    <dgm:cxn modelId="{520A42D5-0E8E-47B5-B8CD-54AA06E153EB}" type="presParOf" srcId="{653D84C5-5441-4F40-949E-7286A67D7857}" destId="{ABC20342-BD50-4EC2-9667-19E6A84A2C9D}" srcOrd="7" destOrd="0" presId="urn:microsoft.com/office/officeart/2005/8/layout/chevron2"/>
    <dgm:cxn modelId="{63F51B47-EBF2-43D4-B1C4-ECB9A3F46A71}" type="presParOf" srcId="{653D84C5-5441-4F40-949E-7286A67D7857}" destId="{21EF750D-DA33-4655-A7C3-DE0A37CD50E3}" srcOrd="8" destOrd="0" presId="urn:microsoft.com/office/officeart/2005/8/layout/chevron2"/>
    <dgm:cxn modelId="{C7EBF2D2-EAAB-4594-902E-9BE40688FA1D}" type="presParOf" srcId="{21EF750D-DA33-4655-A7C3-DE0A37CD50E3}" destId="{978A0D6F-556A-4B7C-85AE-B9E515EF0F93}" srcOrd="0" destOrd="0" presId="urn:microsoft.com/office/officeart/2005/8/layout/chevron2"/>
    <dgm:cxn modelId="{67AAC94D-5068-496B-97AD-D65D2E9F751D}" type="presParOf" srcId="{21EF750D-DA33-4655-A7C3-DE0A37CD50E3}" destId="{0DF2D406-FF19-4B0D-8FE7-831EA47A2D6D}" srcOrd="1" destOrd="0" presId="urn:microsoft.com/office/officeart/2005/8/layout/chevron2"/>
    <dgm:cxn modelId="{4C48E907-961B-4225-B33C-97DB451C3F81}" type="presParOf" srcId="{653D84C5-5441-4F40-949E-7286A67D7857}" destId="{54F4489A-5A54-496A-95CC-A69D9D7B5C2C}" srcOrd="9" destOrd="0" presId="urn:microsoft.com/office/officeart/2005/8/layout/chevron2"/>
    <dgm:cxn modelId="{85A55609-C43C-436D-9847-F44706760120}" type="presParOf" srcId="{653D84C5-5441-4F40-949E-7286A67D7857}" destId="{9EDF86CE-487E-4E4D-AA79-73FB9BA4B80D}" srcOrd="10" destOrd="0" presId="urn:microsoft.com/office/officeart/2005/8/layout/chevron2"/>
    <dgm:cxn modelId="{CC4F349C-89B0-4C44-B5C1-2A85DD8190DF}" type="presParOf" srcId="{9EDF86CE-487E-4E4D-AA79-73FB9BA4B80D}" destId="{576D1964-4053-4475-9FEC-B2EC78E6A30C}" srcOrd="0" destOrd="0" presId="urn:microsoft.com/office/officeart/2005/8/layout/chevron2"/>
    <dgm:cxn modelId="{908809D3-F129-4D9E-B952-45AEBBF84740}" type="presParOf" srcId="{9EDF86CE-487E-4E4D-AA79-73FB9BA4B80D}" destId="{EC00A253-84B5-4C4C-93F4-BABEDF0951B0}" srcOrd="1" destOrd="0" presId="urn:microsoft.com/office/officeart/2005/8/layout/chevron2"/>
    <dgm:cxn modelId="{F343E68F-98C2-477C-9448-2A7B8DF7B17D}" type="presParOf" srcId="{653D84C5-5441-4F40-949E-7286A67D7857}" destId="{0FDAD2F3-3C0A-4656-9F2D-51771630B647}" srcOrd="11" destOrd="0" presId="urn:microsoft.com/office/officeart/2005/8/layout/chevron2"/>
    <dgm:cxn modelId="{C02DD5FE-03AB-44B5-A748-F5701C44FD8E}" type="presParOf" srcId="{653D84C5-5441-4F40-949E-7286A67D7857}" destId="{DF9544AB-709F-4225-BCBC-7A9A1BEB0898}" srcOrd="12" destOrd="0" presId="urn:microsoft.com/office/officeart/2005/8/layout/chevron2"/>
    <dgm:cxn modelId="{7E26397E-FF5F-455B-95D3-1ED795842C6A}" type="presParOf" srcId="{DF9544AB-709F-4225-BCBC-7A9A1BEB0898}" destId="{6D3052CE-B605-4AF4-B90C-1F4D222EF129}" srcOrd="0" destOrd="0" presId="urn:microsoft.com/office/officeart/2005/8/layout/chevron2"/>
    <dgm:cxn modelId="{422BA3B1-F820-4B92-8B34-C863A3970C7F}" type="presParOf" srcId="{DF9544AB-709F-4225-BCBC-7A9A1BEB0898}" destId="{827D8523-9598-4742-B61D-BB8397EA22E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947716-0621-493D-962F-C05079FD0068}" type="doc">
      <dgm:prSet loTypeId="urn:microsoft.com/office/officeart/2005/8/layout/chevron2" loCatId="process" qsTypeId="urn:microsoft.com/office/officeart/2005/8/quickstyle/3d4" qsCatId="3D" csTypeId="urn:microsoft.com/office/officeart/2005/8/colors/accent1_2" csCatId="accent1" phldr="1"/>
      <dgm:spPr/>
      <dgm:t>
        <a:bodyPr/>
        <a:lstStyle/>
        <a:p>
          <a:endParaRPr lang="en-US"/>
        </a:p>
      </dgm:t>
    </dgm:pt>
    <dgm:pt modelId="{E9B04602-E62C-4F06-AC7C-ADF6A6C31843}">
      <dgm:prSet phldrT="[Text]"/>
      <dgm:spPr/>
      <dgm:t>
        <a:bodyPr/>
        <a:lstStyle/>
        <a:p>
          <a:r>
            <a:rPr lang="en-IN" b="0" i="0" dirty="0" smtClean="0"/>
            <a:t>1989</a:t>
          </a:r>
          <a:endParaRPr lang="en-US" dirty="0"/>
        </a:p>
      </dgm:t>
    </dgm:pt>
    <dgm:pt modelId="{87C48BC6-7A9C-421C-A019-550541ED8E73}" type="parTrans" cxnId="{47EFE5A7-F55C-4B42-B37D-6E255271693B}">
      <dgm:prSet/>
      <dgm:spPr/>
      <dgm:t>
        <a:bodyPr/>
        <a:lstStyle/>
        <a:p>
          <a:endParaRPr lang="en-US"/>
        </a:p>
      </dgm:t>
    </dgm:pt>
    <dgm:pt modelId="{202D56BD-BF03-49A8-9267-A8363CAECEC2}" type="sibTrans" cxnId="{47EFE5A7-F55C-4B42-B37D-6E255271693B}">
      <dgm:prSet/>
      <dgm:spPr/>
      <dgm:t>
        <a:bodyPr/>
        <a:lstStyle/>
        <a:p>
          <a:endParaRPr lang="en-US"/>
        </a:p>
      </dgm:t>
    </dgm:pt>
    <dgm:pt modelId="{1BCAFF1D-1B30-4C73-B669-664C5361F3E7}">
      <dgm:prSet phldrT="[Text]"/>
      <dgm:spPr/>
      <dgm:t>
        <a:bodyPr/>
        <a:lstStyle/>
        <a:p>
          <a:r>
            <a:rPr lang="en-IN" b="1" i="0" dirty="0" smtClean="0"/>
            <a:t>C89</a:t>
          </a:r>
          <a:endParaRPr lang="en-US" dirty="0"/>
        </a:p>
      </dgm:t>
    </dgm:pt>
    <dgm:pt modelId="{06E033BC-F2A4-46DF-AD02-54B93306E16E}" type="parTrans" cxnId="{2B3B0748-B063-4F44-85FE-23698E154D0B}">
      <dgm:prSet/>
      <dgm:spPr/>
      <dgm:t>
        <a:bodyPr/>
        <a:lstStyle/>
        <a:p>
          <a:endParaRPr lang="en-US"/>
        </a:p>
      </dgm:t>
    </dgm:pt>
    <dgm:pt modelId="{EC4C08CA-D922-476C-94C0-214DEA059B45}" type="sibTrans" cxnId="{2B3B0748-B063-4F44-85FE-23698E154D0B}">
      <dgm:prSet/>
      <dgm:spPr/>
      <dgm:t>
        <a:bodyPr/>
        <a:lstStyle/>
        <a:p>
          <a:endParaRPr lang="en-US"/>
        </a:p>
      </dgm:t>
    </dgm:pt>
    <dgm:pt modelId="{EE9DBF19-6CC1-41F0-9A11-E1ED0A750C58}">
      <dgm:prSet phldrT="[Text]"/>
      <dgm:spPr/>
      <dgm:t>
        <a:bodyPr/>
        <a:lstStyle/>
        <a:p>
          <a:r>
            <a:rPr lang="en-US" b="0" i="0" dirty="0" smtClean="0"/>
            <a:t>the ANSI(</a:t>
          </a:r>
          <a:r>
            <a:rPr lang="en-IN" b="0" i="0" dirty="0" smtClean="0"/>
            <a:t>American National Standards Institute</a:t>
          </a:r>
          <a:r>
            <a:rPr lang="en-US" b="0" i="0" dirty="0" smtClean="0"/>
            <a:t>) C standard published</a:t>
          </a:r>
          <a:endParaRPr lang="en-US" dirty="0"/>
        </a:p>
      </dgm:t>
    </dgm:pt>
    <dgm:pt modelId="{2B6A1B26-4D65-4331-99CE-205BD6B9141D}" type="parTrans" cxnId="{6B1E2745-4C2B-4DA7-A107-8E33F88D4F71}">
      <dgm:prSet/>
      <dgm:spPr/>
      <dgm:t>
        <a:bodyPr/>
        <a:lstStyle/>
        <a:p>
          <a:endParaRPr lang="en-US"/>
        </a:p>
      </dgm:t>
    </dgm:pt>
    <dgm:pt modelId="{6A230DBF-BBD1-4611-9081-4E31BE682963}" type="sibTrans" cxnId="{6B1E2745-4C2B-4DA7-A107-8E33F88D4F71}">
      <dgm:prSet/>
      <dgm:spPr/>
      <dgm:t>
        <a:bodyPr/>
        <a:lstStyle/>
        <a:p>
          <a:endParaRPr lang="en-US"/>
        </a:p>
      </dgm:t>
    </dgm:pt>
    <dgm:pt modelId="{58CDF498-8968-40AC-B341-647D32EA1F9D}">
      <dgm:prSet phldrT="[Text]"/>
      <dgm:spPr/>
      <dgm:t>
        <a:bodyPr/>
        <a:lstStyle/>
        <a:p>
          <a:r>
            <a:rPr lang="en-IN" b="0" i="0" dirty="0" smtClean="0"/>
            <a:t>1990</a:t>
          </a:r>
          <a:endParaRPr lang="en-US" dirty="0"/>
        </a:p>
      </dgm:t>
    </dgm:pt>
    <dgm:pt modelId="{9AFB5B81-9471-49AB-9B08-22E298D49633}" type="parTrans" cxnId="{A8B32A49-032E-45A4-8DFC-8CBC90C5BD41}">
      <dgm:prSet/>
      <dgm:spPr/>
      <dgm:t>
        <a:bodyPr/>
        <a:lstStyle/>
        <a:p>
          <a:endParaRPr lang="en-US"/>
        </a:p>
      </dgm:t>
    </dgm:pt>
    <dgm:pt modelId="{A021EC03-D2D3-482C-880C-D82E9E577F48}" type="sibTrans" cxnId="{A8B32A49-032E-45A4-8DFC-8CBC90C5BD41}">
      <dgm:prSet/>
      <dgm:spPr/>
      <dgm:t>
        <a:bodyPr/>
        <a:lstStyle/>
        <a:p>
          <a:endParaRPr lang="en-US"/>
        </a:p>
      </dgm:t>
    </dgm:pt>
    <dgm:pt modelId="{9396F681-0955-4E6D-BCC2-BA1A2034E470}">
      <dgm:prSet phldrT="[Text]"/>
      <dgm:spPr/>
      <dgm:t>
        <a:bodyPr/>
        <a:lstStyle/>
        <a:p>
          <a:r>
            <a:rPr lang="en-IN" b="1" i="0" dirty="0" smtClean="0"/>
            <a:t>C90</a:t>
          </a:r>
          <a:endParaRPr lang="en-US" dirty="0"/>
        </a:p>
      </dgm:t>
    </dgm:pt>
    <dgm:pt modelId="{D81253E7-6A0D-421D-A34F-AE84D8912A34}" type="parTrans" cxnId="{0650A9A3-28E8-49D0-883A-F44A30BF925C}">
      <dgm:prSet/>
      <dgm:spPr/>
      <dgm:t>
        <a:bodyPr/>
        <a:lstStyle/>
        <a:p>
          <a:endParaRPr lang="en-US"/>
        </a:p>
      </dgm:t>
    </dgm:pt>
    <dgm:pt modelId="{D87EB76D-AFDA-44D4-8234-A0E0331F1A82}" type="sibTrans" cxnId="{0650A9A3-28E8-49D0-883A-F44A30BF925C}">
      <dgm:prSet/>
      <dgm:spPr/>
      <dgm:t>
        <a:bodyPr/>
        <a:lstStyle/>
        <a:p>
          <a:endParaRPr lang="en-US"/>
        </a:p>
      </dgm:t>
    </dgm:pt>
    <dgm:pt modelId="{9FA702A5-8E97-41EF-BDF3-FE0A516EB713}">
      <dgm:prSet phldrT="[Text]"/>
      <dgm:spPr/>
      <dgm:t>
        <a:bodyPr/>
        <a:lstStyle/>
        <a:p>
          <a:r>
            <a:rPr lang="en-US" b="0" i="0" dirty="0" smtClean="0"/>
            <a:t>the ANSI C standard accepted as ISO/IEC 9899-1990(ISO:-</a:t>
          </a:r>
          <a:r>
            <a:rPr lang="en-IN" b="0" i="0" dirty="0" smtClean="0"/>
            <a:t>International Organization for Standardization</a:t>
          </a:r>
          <a:r>
            <a:rPr lang="en-US" b="0" i="0" dirty="0" smtClean="0"/>
            <a:t>)</a:t>
          </a:r>
          <a:endParaRPr lang="en-US" dirty="0"/>
        </a:p>
      </dgm:t>
    </dgm:pt>
    <dgm:pt modelId="{587F0EF3-2E1B-486E-B23A-39935116BA0E}" type="parTrans" cxnId="{79766A6A-D7E6-4828-B88E-041075198B42}">
      <dgm:prSet/>
      <dgm:spPr/>
      <dgm:t>
        <a:bodyPr/>
        <a:lstStyle/>
        <a:p>
          <a:endParaRPr lang="en-US"/>
        </a:p>
      </dgm:t>
    </dgm:pt>
    <dgm:pt modelId="{6E015AD0-FE88-456C-A0CF-FB6A548AE03A}" type="sibTrans" cxnId="{79766A6A-D7E6-4828-B88E-041075198B42}">
      <dgm:prSet/>
      <dgm:spPr/>
      <dgm:t>
        <a:bodyPr/>
        <a:lstStyle/>
        <a:p>
          <a:endParaRPr lang="en-US"/>
        </a:p>
      </dgm:t>
    </dgm:pt>
    <dgm:pt modelId="{D0168572-B429-486A-83DF-E367C109B0CD}">
      <dgm:prSet phldrT="[Text]"/>
      <dgm:spPr/>
      <dgm:t>
        <a:bodyPr/>
        <a:lstStyle/>
        <a:p>
          <a:r>
            <a:rPr lang="en-IN" b="0" i="0" dirty="0" smtClean="0"/>
            <a:t>1995</a:t>
          </a:r>
          <a:endParaRPr lang="en-US" dirty="0"/>
        </a:p>
      </dgm:t>
    </dgm:pt>
    <dgm:pt modelId="{BBC97226-E76A-4FE1-8632-D75B4FD9DF35}" type="parTrans" cxnId="{3BA2B046-B228-4506-9C45-445B0B7203EE}">
      <dgm:prSet/>
      <dgm:spPr/>
      <dgm:t>
        <a:bodyPr/>
        <a:lstStyle/>
        <a:p>
          <a:endParaRPr lang="en-US"/>
        </a:p>
      </dgm:t>
    </dgm:pt>
    <dgm:pt modelId="{13E81183-81E8-44E6-9D0B-1537917605AE}" type="sibTrans" cxnId="{3BA2B046-B228-4506-9C45-445B0B7203EE}">
      <dgm:prSet/>
      <dgm:spPr/>
      <dgm:t>
        <a:bodyPr/>
        <a:lstStyle/>
        <a:p>
          <a:endParaRPr lang="en-US"/>
        </a:p>
      </dgm:t>
    </dgm:pt>
    <dgm:pt modelId="{15FF7509-119A-45D1-B4B5-FCE4457AD279}">
      <dgm:prSet phldrT="[Text]"/>
      <dgm:spPr/>
      <dgm:t>
        <a:bodyPr/>
        <a:lstStyle/>
        <a:p>
          <a:r>
            <a:rPr lang="en-IN" b="1" dirty="0" smtClean="0"/>
            <a:t>C95</a:t>
          </a:r>
          <a:r>
            <a:rPr lang="en-IN" b="0" i="0" dirty="0" smtClean="0"/>
            <a:t> </a:t>
          </a:r>
          <a:endParaRPr lang="en-US" dirty="0"/>
        </a:p>
      </dgm:t>
    </dgm:pt>
    <dgm:pt modelId="{62CE200A-BA71-4EAB-A677-7DCFA4D6D463}" type="parTrans" cxnId="{1490D02B-7140-4171-9C80-71CBC55ED0FF}">
      <dgm:prSet/>
      <dgm:spPr/>
      <dgm:t>
        <a:bodyPr/>
        <a:lstStyle/>
        <a:p>
          <a:endParaRPr lang="en-US"/>
        </a:p>
      </dgm:t>
    </dgm:pt>
    <dgm:pt modelId="{71576B5D-8AC0-4002-9E36-598A809AFDA1}" type="sibTrans" cxnId="{1490D02B-7140-4171-9C80-71CBC55ED0FF}">
      <dgm:prSet/>
      <dgm:spPr/>
      <dgm:t>
        <a:bodyPr/>
        <a:lstStyle/>
        <a:p>
          <a:endParaRPr lang="en-US"/>
        </a:p>
      </dgm:t>
    </dgm:pt>
    <dgm:pt modelId="{83A0CDD6-9E82-490F-AE60-291B7211B7B4}">
      <dgm:prSet phldrT="[Text]"/>
      <dgm:spPr/>
      <dgm:t>
        <a:bodyPr/>
        <a:lstStyle/>
        <a:p>
          <a:r>
            <a:rPr lang="en-IN" b="0" i="0" dirty="0" smtClean="0"/>
            <a:t>ISO/IEC 9899 AM1(</a:t>
          </a:r>
          <a:r>
            <a:rPr lang="en-US" b="0" i="0" dirty="0" smtClean="0"/>
            <a:t>greatly expanded wide and </a:t>
          </a:r>
          <a:r>
            <a:rPr lang="en-US" b="0" i="0" dirty="0" err="1" smtClean="0"/>
            <a:t>multibyte</a:t>
          </a:r>
          <a:r>
            <a:rPr lang="en-US" b="0" i="0" dirty="0" smtClean="0"/>
            <a:t> character support</a:t>
          </a:r>
          <a:r>
            <a:rPr lang="en-IN" b="0" i="0" dirty="0" smtClean="0"/>
            <a:t>)</a:t>
          </a:r>
          <a:endParaRPr lang="en-US" dirty="0"/>
        </a:p>
      </dgm:t>
    </dgm:pt>
    <dgm:pt modelId="{F12B89D6-4619-44AB-B714-18A91743EB80}" type="parTrans" cxnId="{D49F747B-B3C4-4D5D-AB84-D17BA8597810}">
      <dgm:prSet/>
      <dgm:spPr/>
      <dgm:t>
        <a:bodyPr/>
        <a:lstStyle/>
        <a:p>
          <a:endParaRPr lang="en-US"/>
        </a:p>
      </dgm:t>
    </dgm:pt>
    <dgm:pt modelId="{C66638FF-096E-4FAE-B857-9B4CA8F9CE52}" type="sibTrans" cxnId="{D49F747B-B3C4-4D5D-AB84-D17BA8597810}">
      <dgm:prSet/>
      <dgm:spPr/>
      <dgm:t>
        <a:bodyPr/>
        <a:lstStyle/>
        <a:p>
          <a:endParaRPr lang="en-US"/>
        </a:p>
      </dgm:t>
    </dgm:pt>
    <dgm:pt modelId="{F1CA90B4-9AB0-4CB0-B931-9B878EBF282A}">
      <dgm:prSet phldrT="[Text]"/>
      <dgm:spPr/>
      <dgm:t>
        <a:bodyPr/>
        <a:lstStyle/>
        <a:p>
          <a:r>
            <a:rPr lang="en-IN" b="0" i="0" dirty="0" smtClean="0"/>
            <a:t>1999</a:t>
          </a:r>
          <a:endParaRPr lang="en-US" dirty="0"/>
        </a:p>
      </dgm:t>
    </dgm:pt>
    <dgm:pt modelId="{2047D032-8B8F-4B3E-966A-9185FB4B81B9}" type="parTrans" cxnId="{31647F61-4C2F-4328-98CF-A607E887594E}">
      <dgm:prSet/>
      <dgm:spPr/>
      <dgm:t>
        <a:bodyPr/>
        <a:lstStyle/>
        <a:p>
          <a:endParaRPr lang="en-US"/>
        </a:p>
      </dgm:t>
    </dgm:pt>
    <dgm:pt modelId="{928F072A-E67D-471C-83EA-4EEC7CEC7258}" type="sibTrans" cxnId="{31647F61-4C2F-4328-98CF-A607E887594E}">
      <dgm:prSet/>
      <dgm:spPr/>
      <dgm:t>
        <a:bodyPr/>
        <a:lstStyle/>
        <a:p>
          <a:endParaRPr lang="en-US"/>
        </a:p>
      </dgm:t>
    </dgm:pt>
    <dgm:pt modelId="{C74DD17C-FEE5-4C56-8323-D755DB64F6DF}">
      <dgm:prSet phldrT="[Text]"/>
      <dgm:spPr/>
      <dgm:t>
        <a:bodyPr/>
        <a:lstStyle/>
        <a:p>
          <a:r>
            <a:rPr lang="en-IN" b="1" i="0" dirty="0" smtClean="0"/>
            <a:t>C99</a:t>
          </a:r>
          <a:endParaRPr lang="en-US" dirty="0"/>
        </a:p>
      </dgm:t>
    </dgm:pt>
    <dgm:pt modelId="{E121C593-2A35-48F1-8148-BB0462F15183}" type="parTrans" cxnId="{D96518B8-BDD3-4EE5-A5C4-34D96D744147}">
      <dgm:prSet/>
      <dgm:spPr/>
      <dgm:t>
        <a:bodyPr/>
        <a:lstStyle/>
        <a:p>
          <a:endParaRPr lang="en-US"/>
        </a:p>
      </dgm:t>
    </dgm:pt>
    <dgm:pt modelId="{5C2076A5-727D-4FDC-A9D3-C0450115AEB0}" type="sibTrans" cxnId="{D96518B8-BDD3-4EE5-A5C4-34D96D744147}">
      <dgm:prSet/>
      <dgm:spPr/>
      <dgm:t>
        <a:bodyPr/>
        <a:lstStyle/>
        <a:p>
          <a:endParaRPr lang="en-US"/>
        </a:p>
      </dgm:t>
    </dgm:pt>
    <dgm:pt modelId="{28ED1402-B4FB-4888-A784-AB0B6E821055}">
      <dgm:prSet phldrT="[Text]"/>
      <dgm:spPr/>
      <dgm:t>
        <a:bodyPr/>
        <a:lstStyle/>
        <a:p>
          <a:r>
            <a:rPr lang="en-IN" b="0" i="0" dirty="0" smtClean="0"/>
            <a:t>(ISO/IEC 9899:1999)(</a:t>
          </a:r>
          <a:r>
            <a:rPr lang="en-US" b="0" i="0" dirty="0" smtClean="0"/>
            <a:t>new features: bool, long </a:t>
          </a:r>
          <a:r>
            <a:rPr lang="en-US" b="0" i="0" dirty="0" err="1" smtClean="0"/>
            <a:t>long</a:t>
          </a:r>
          <a:r>
            <a:rPr lang="en-US" b="0" i="0" dirty="0" smtClean="0"/>
            <a:t>, and some header files</a:t>
          </a:r>
          <a:r>
            <a:rPr lang="en-IN" b="0" i="0" dirty="0" smtClean="0"/>
            <a:t>)</a:t>
          </a:r>
          <a:endParaRPr lang="en-US" dirty="0"/>
        </a:p>
      </dgm:t>
    </dgm:pt>
    <dgm:pt modelId="{37B55B52-E27B-4C6B-ACB9-1950D3FBBD1C}" type="parTrans" cxnId="{F08670D6-6F8B-48BD-A3BB-586750F2B973}">
      <dgm:prSet/>
      <dgm:spPr/>
      <dgm:t>
        <a:bodyPr/>
        <a:lstStyle/>
        <a:p>
          <a:endParaRPr lang="en-US"/>
        </a:p>
      </dgm:t>
    </dgm:pt>
    <dgm:pt modelId="{E65E7E30-5B73-4829-BFD7-2A53B8B35011}" type="sibTrans" cxnId="{F08670D6-6F8B-48BD-A3BB-586750F2B973}">
      <dgm:prSet/>
      <dgm:spPr/>
      <dgm:t>
        <a:bodyPr/>
        <a:lstStyle/>
        <a:p>
          <a:endParaRPr lang="en-US"/>
        </a:p>
      </dgm:t>
    </dgm:pt>
    <dgm:pt modelId="{2EB37101-8983-4665-828E-AA91F17E9AA3}">
      <dgm:prSet phldrT="[Text]"/>
      <dgm:spPr/>
      <dgm:t>
        <a:bodyPr/>
        <a:lstStyle/>
        <a:p>
          <a:r>
            <a:rPr lang="en-IN" b="0" i="0" dirty="0" smtClean="0"/>
            <a:t>2011</a:t>
          </a:r>
          <a:endParaRPr lang="en-US" dirty="0"/>
        </a:p>
      </dgm:t>
    </dgm:pt>
    <dgm:pt modelId="{346F5C94-6799-4B2E-8254-384EA3DA8F25}" type="parTrans" cxnId="{443D885E-77E1-4CC6-993E-8225D768E13F}">
      <dgm:prSet/>
      <dgm:spPr/>
      <dgm:t>
        <a:bodyPr/>
        <a:lstStyle/>
        <a:p>
          <a:endParaRPr lang="en-US"/>
        </a:p>
      </dgm:t>
    </dgm:pt>
    <dgm:pt modelId="{A326BD50-016E-4C3A-8197-9656E7AAE3F9}" type="sibTrans" cxnId="{443D885E-77E1-4CC6-993E-8225D768E13F}">
      <dgm:prSet/>
      <dgm:spPr/>
      <dgm:t>
        <a:bodyPr/>
        <a:lstStyle/>
        <a:p>
          <a:endParaRPr lang="en-US"/>
        </a:p>
      </dgm:t>
    </dgm:pt>
    <dgm:pt modelId="{A3500AD8-A611-4E30-A3C6-B8F9237B0FF0}">
      <dgm:prSet phldrT="[Text]"/>
      <dgm:spPr/>
      <dgm:t>
        <a:bodyPr/>
        <a:lstStyle/>
        <a:p>
          <a:r>
            <a:rPr lang="en-IN" b="1" dirty="0" smtClean="0"/>
            <a:t>C11</a:t>
          </a:r>
          <a:r>
            <a:rPr lang="en-IN" b="0" i="0" dirty="0" smtClean="0"/>
            <a:t> </a:t>
          </a:r>
          <a:endParaRPr lang="en-US" dirty="0"/>
        </a:p>
      </dgm:t>
    </dgm:pt>
    <dgm:pt modelId="{0E19FF89-2533-4B45-A0D0-BF732EB72D8E}" type="parTrans" cxnId="{DE51C444-E473-4FCC-B816-3FFDFD095A36}">
      <dgm:prSet/>
      <dgm:spPr/>
      <dgm:t>
        <a:bodyPr/>
        <a:lstStyle/>
        <a:p>
          <a:endParaRPr lang="en-US"/>
        </a:p>
      </dgm:t>
    </dgm:pt>
    <dgm:pt modelId="{16202DFA-A83A-40D6-AADC-C5F5ADE74B77}" type="sibTrans" cxnId="{DE51C444-E473-4FCC-B816-3FFDFD095A36}">
      <dgm:prSet/>
      <dgm:spPr/>
      <dgm:t>
        <a:bodyPr/>
        <a:lstStyle/>
        <a:p>
          <a:endParaRPr lang="en-US"/>
        </a:p>
      </dgm:t>
    </dgm:pt>
    <dgm:pt modelId="{AC638EA0-5822-47F9-8B5C-AC973C5E2C43}">
      <dgm:prSet/>
      <dgm:spPr/>
      <dgm:t>
        <a:bodyPr/>
        <a:lstStyle/>
        <a:p>
          <a:r>
            <a:rPr lang="en-IN" b="0" i="0" dirty="0" smtClean="0"/>
            <a:t>2018</a:t>
          </a:r>
          <a:endParaRPr lang="en-IN" dirty="0"/>
        </a:p>
      </dgm:t>
    </dgm:pt>
    <dgm:pt modelId="{E73C1F52-C000-4753-A139-2939DC0A6A56}" type="parTrans" cxnId="{DFAC53CF-FCED-4130-A3A6-397C8E85C65E}">
      <dgm:prSet/>
      <dgm:spPr/>
      <dgm:t>
        <a:bodyPr/>
        <a:lstStyle/>
        <a:p>
          <a:endParaRPr lang="en-US"/>
        </a:p>
      </dgm:t>
    </dgm:pt>
    <dgm:pt modelId="{9F2FCE9F-6619-46E2-A9FF-3256F835E511}" type="sibTrans" cxnId="{DFAC53CF-FCED-4130-A3A6-397C8E85C65E}">
      <dgm:prSet/>
      <dgm:spPr/>
      <dgm:t>
        <a:bodyPr/>
        <a:lstStyle/>
        <a:p>
          <a:endParaRPr lang="en-US"/>
        </a:p>
      </dgm:t>
    </dgm:pt>
    <dgm:pt modelId="{A5C342CA-FE0A-45D3-A05F-C3BD279611BB}">
      <dgm:prSet/>
      <dgm:spPr/>
      <dgm:t>
        <a:bodyPr/>
        <a:lstStyle/>
        <a:p>
          <a:r>
            <a:rPr lang="en-IN" b="1" dirty="0" smtClean="0"/>
            <a:t>C17</a:t>
          </a:r>
          <a:r>
            <a:rPr lang="en-IN" b="0" i="0" dirty="0" smtClean="0"/>
            <a:t> </a:t>
          </a:r>
          <a:endParaRPr lang="en-IN" dirty="0"/>
        </a:p>
      </dgm:t>
    </dgm:pt>
    <dgm:pt modelId="{5430E489-70B7-41A0-BAEB-1B6EA4D3E0D3}" type="parTrans" cxnId="{E6D6E42E-06C8-44A3-AF7E-9F0FE7F82776}">
      <dgm:prSet/>
      <dgm:spPr/>
      <dgm:t>
        <a:bodyPr/>
        <a:lstStyle/>
        <a:p>
          <a:endParaRPr lang="en-US"/>
        </a:p>
      </dgm:t>
    </dgm:pt>
    <dgm:pt modelId="{AFD6E951-3912-46E3-9986-D6A7C965DA59}" type="sibTrans" cxnId="{E6D6E42E-06C8-44A3-AF7E-9F0FE7F82776}">
      <dgm:prSet/>
      <dgm:spPr/>
      <dgm:t>
        <a:bodyPr/>
        <a:lstStyle/>
        <a:p>
          <a:endParaRPr lang="en-US"/>
        </a:p>
      </dgm:t>
    </dgm:pt>
    <dgm:pt modelId="{3D6B345C-C3E9-4EE5-8D62-B98499CB115E}">
      <dgm:prSet phldrT="[Text]"/>
      <dgm:spPr/>
      <dgm:t>
        <a:bodyPr/>
        <a:lstStyle/>
        <a:p>
          <a:r>
            <a:rPr lang="en-IN" b="0" i="0" dirty="0" smtClean="0"/>
            <a:t>(ISO/IEC 9899:2011)(thread-aware memory model, removed </a:t>
          </a:r>
          <a:r>
            <a:rPr lang="en-IN" b="0" i="0" dirty="0" smtClean="0">
              <a:hlinkClick xmlns:r="http://schemas.openxmlformats.org/officeDocument/2006/relationships" r:id="rId1" tooltip="c/io/gets"/>
            </a:rPr>
            <a:t>gets</a:t>
          </a:r>
          <a:r>
            <a:rPr lang="en-IN" b="0" i="0" dirty="0" smtClean="0"/>
            <a:t>)</a:t>
          </a:r>
          <a:endParaRPr lang="en-US" dirty="0"/>
        </a:p>
      </dgm:t>
    </dgm:pt>
    <dgm:pt modelId="{283DFC9C-F273-4585-AF67-40A77CE32DFE}" type="parTrans" cxnId="{8BB0BDC3-D70D-4AA4-850E-59A3E5E94162}">
      <dgm:prSet/>
      <dgm:spPr/>
      <dgm:t>
        <a:bodyPr/>
        <a:lstStyle/>
        <a:p>
          <a:endParaRPr lang="en-US"/>
        </a:p>
      </dgm:t>
    </dgm:pt>
    <dgm:pt modelId="{8A37CEFF-597E-418B-89C2-50DF9CABC548}" type="sibTrans" cxnId="{8BB0BDC3-D70D-4AA4-850E-59A3E5E94162}">
      <dgm:prSet/>
      <dgm:spPr/>
      <dgm:t>
        <a:bodyPr/>
        <a:lstStyle/>
        <a:p>
          <a:endParaRPr lang="en-US"/>
        </a:p>
      </dgm:t>
    </dgm:pt>
    <dgm:pt modelId="{89860CB4-098A-49F5-9309-580B6C073B63}">
      <dgm:prSet/>
      <dgm:spPr/>
      <dgm:t>
        <a:bodyPr/>
        <a:lstStyle/>
        <a:p>
          <a:r>
            <a:rPr lang="en-US" b="0" i="0" dirty="0" smtClean="0"/>
            <a:t>fixes defect reports</a:t>
          </a:r>
          <a:endParaRPr lang="en-IN" dirty="0"/>
        </a:p>
      </dgm:t>
    </dgm:pt>
    <dgm:pt modelId="{D69B7F9A-694F-4DF1-8F8B-1BCAAA902F2B}" type="parTrans" cxnId="{20719219-8372-4F23-8492-090D4D2E6488}">
      <dgm:prSet/>
      <dgm:spPr/>
      <dgm:t>
        <a:bodyPr/>
        <a:lstStyle/>
        <a:p>
          <a:endParaRPr lang="en-US"/>
        </a:p>
      </dgm:t>
    </dgm:pt>
    <dgm:pt modelId="{6D8D139F-6C79-4C43-A6D5-DEC142F9E10A}" type="sibTrans" cxnId="{20719219-8372-4F23-8492-090D4D2E6488}">
      <dgm:prSet/>
      <dgm:spPr/>
      <dgm:t>
        <a:bodyPr/>
        <a:lstStyle/>
        <a:p>
          <a:endParaRPr lang="en-US"/>
        </a:p>
      </dgm:t>
    </dgm:pt>
    <dgm:pt modelId="{653D84C5-5441-4F40-949E-7286A67D7857}" type="pres">
      <dgm:prSet presAssocID="{58947716-0621-493D-962F-C05079FD0068}" presName="linearFlow" presStyleCnt="0">
        <dgm:presLayoutVars>
          <dgm:dir/>
          <dgm:animLvl val="lvl"/>
          <dgm:resizeHandles val="exact"/>
        </dgm:presLayoutVars>
      </dgm:prSet>
      <dgm:spPr/>
      <dgm:t>
        <a:bodyPr/>
        <a:lstStyle/>
        <a:p>
          <a:endParaRPr lang="en-US"/>
        </a:p>
      </dgm:t>
    </dgm:pt>
    <dgm:pt modelId="{384577D3-CA09-4AE6-9528-B2626D7DC9AE}" type="pres">
      <dgm:prSet presAssocID="{E9B04602-E62C-4F06-AC7C-ADF6A6C31843}" presName="composite" presStyleCnt="0"/>
      <dgm:spPr/>
    </dgm:pt>
    <dgm:pt modelId="{0B2134BB-EC6B-41C1-A495-91CC7C3F2417}" type="pres">
      <dgm:prSet presAssocID="{E9B04602-E62C-4F06-AC7C-ADF6A6C31843}" presName="parentText" presStyleLbl="alignNode1" presStyleIdx="0" presStyleCnt="6">
        <dgm:presLayoutVars>
          <dgm:chMax val="1"/>
          <dgm:bulletEnabled val="1"/>
        </dgm:presLayoutVars>
      </dgm:prSet>
      <dgm:spPr/>
      <dgm:t>
        <a:bodyPr/>
        <a:lstStyle/>
        <a:p>
          <a:endParaRPr lang="en-US"/>
        </a:p>
      </dgm:t>
    </dgm:pt>
    <dgm:pt modelId="{5E931CBD-75A8-4249-BDE1-FC2B32962A16}" type="pres">
      <dgm:prSet presAssocID="{E9B04602-E62C-4F06-AC7C-ADF6A6C31843}" presName="descendantText" presStyleLbl="alignAcc1" presStyleIdx="0" presStyleCnt="6" custLinFactNeighborX="478" custLinFactNeighborY="6146">
        <dgm:presLayoutVars>
          <dgm:bulletEnabled val="1"/>
        </dgm:presLayoutVars>
      </dgm:prSet>
      <dgm:spPr/>
      <dgm:t>
        <a:bodyPr/>
        <a:lstStyle/>
        <a:p>
          <a:endParaRPr lang="en-US"/>
        </a:p>
      </dgm:t>
    </dgm:pt>
    <dgm:pt modelId="{F6B03A35-62B5-40EA-B540-4FFC403A88E0}" type="pres">
      <dgm:prSet presAssocID="{202D56BD-BF03-49A8-9267-A8363CAECEC2}" presName="sp" presStyleCnt="0"/>
      <dgm:spPr/>
    </dgm:pt>
    <dgm:pt modelId="{D303026B-6FC0-41B3-9FE3-5A09E80C2DE2}" type="pres">
      <dgm:prSet presAssocID="{58CDF498-8968-40AC-B341-647D32EA1F9D}" presName="composite" presStyleCnt="0"/>
      <dgm:spPr/>
    </dgm:pt>
    <dgm:pt modelId="{E63A0B4D-9CC7-4805-99D8-23A34FD5D536}" type="pres">
      <dgm:prSet presAssocID="{58CDF498-8968-40AC-B341-647D32EA1F9D}" presName="parentText" presStyleLbl="alignNode1" presStyleIdx="1" presStyleCnt="6">
        <dgm:presLayoutVars>
          <dgm:chMax val="1"/>
          <dgm:bulletEnabled val="1"/>
        </dgm:presLayoutVars>
      </dgm:prSet>
      <dgm:spPr/>
      <dgm:t>
        <a:bodyPr/>
        <a:lstStyle/>
        <a:p>
          <a:endParaRPr lang="en-US"/>
        </a:p>
      </dgm:t>
    </dgm:pt>
    <dgm:pt modelId="{EFD5C8D9-2849-488D-BB2C-CDA85552E21D}" type="pres">
      <dgm:prSet presAssocID="{58CDF498-8968-40AC-B341-647D32EA1F9D}" presName="descendantText" presStyleLbl="alignAcc1" presStyleIdx="1" presStyleCnt="6">
        <dgm:presLayoutVars>
          <dgm:bulletEnabled val="1"/>
        </dgm:presLayoutVars>
      </dgm:prSet>
      <dgm:spPr/>
      <dgm:t>
        <a:bodyPr/>
        <a:lstStyle/>
        <a:p>
          <a:endParaRPr lang="en-US"/>
        </a:p>
      </dgm:t>
    </dgm:pt>
    <dgm:pt modelId="{6CE526BE-8C25-4162-A801-73BE034DAFD3}" type="pres">
      <dgm:prSet presAssocID="{A021EC03-D2D3-482C-880C-D82E9E577F48}" presName="sp" presStyleCnt="0"/>
      <dgm:spPr/>
    </dgm:pt>
    <dgm:pt modelId="{F3CD63AB-4F39-42CF-894A-E13011614885}" type="pres">
      <dgm:prSet presAssocID="{D0168572-B429-486A-83DF-E367C109B0CD}" presName="composite" presStyleCnt="0"/>
      <dgm:spPr/>
    </dgm:pt>
    <dgm:pt modelId="{BC2C3866-7A70-4948-8D71-0E0876C4EA94}" type="pres">
      <dgm:prSet presAssocID="{D0168572-B429-486A-83DF-E367C109B0CD}" presName="parentText" presStyleLbl="alignNode1" presStyleIdx="2" presStyleCnt="6">
        <dgm:presLayoutVars>
          <dgm:chMax val="1"/>
          <dgm:bulletEnabled val="1"/>
        </dgm:presLayoutVars>
      </dgm:prSet>
      <dgm:spPr/>
      <dgm:t>
        <a:bodyPr/>
        <a:lstStyle/>
        <a:p>
          <a:endParaRPr lang="en-US"/>
        </a:p>
      </dgm:t>
    </dgm:pt>
    <dgm:pt modelId="{11DF0542-AD4A-4FF8-95E5-69B2B9F4A818}" type="pres">
      <dgm:prSet presAssocID="{D0168572-B429-486A-83DF-E367C109B0CD}" presName="descendantText" presStyleLbl="alignAcc1" presStyleIdx="2" presStyleCnt="6">
        <dgm:presLayoutVars>
          <dgm:bulletEnabled val="1"/>
        </dgm:presLayoutVars>
      </dgm:prSet>
      <dgm:spPr/>
      <dgm:t>
        <a:bodyPr/>
        <a:lstStyle/>
        <a:p>
          <a:endParaRPr lang="en-US"/>
        </a:p>
      </dgm:t>
    </dgm:pt>
    <dgm:pt modelId="{2D6A318B-4D34-4992-BE15-97E49E683EB5}" type="pres">
      <dgm:prSet presAssocID="{13E81183-81E8-44E6-9D0B-1537917605AE}" presName="sp" presStyleCnt="0"/>
      <dgm:spPr/>
    </dgm:pt>
    <dgm:pt modelId="{5FAFF68F-1317-4075-9108-4BEC1BAA6A45}" type="pres">
      <dgm:prSet presAssocID="{F1CA90B4-9AB0-4CB0-B931-9B878EBF282A}" presName="composite" presStyleCnt="0"/>
      <dgm:spPr/>
    </dgm:pt>
    <dgm:pt modelId="{36FA38E6-F5AF-4B50-A89A-AF64B4691087}" type="pres">
      <dgm:prSet presAssocID="{F1CA90B4-9AB0-4CB0-B931-9B878EBF282A}" presName="parentText" presStyleLbl="alignNode1" presStyleIdx="3" presStyleCnt="6">
        <dgm:presLayoutVars>
          <dgm:chMax val="1"/>
          <dgm:bulletEnabled val="1"/>
        </dgm:presLayoutVars>
      </dgm:prSet>
      <dgm:spPr/>
      <dgm:t>
        <a:bodyPr/>
        <a:lstStyle/>
        <a:p>
          <a:endParaRPr lang="en-US"/>
        </a:p>
      </dgm:t>
    </dgm:pt>
    <dgm:pt modelId="{F455B1A0-CD8A-468D-AFC3-6FF8AA0F76F5}" type="pres">
      <dgm:prSet presAssocID="{F1CA90B4-9AB0-4CB0-B931-9B878EBF282A}" presName="descendantText" presStyleLbl="alignAcc1" presStyleIdx="3" presStyleCnt="6">
        <dgm:presLayoutVars>
          <dgm:bulletEnabled val="1"/>
        </dgm:presLayoutVars>
      </dgm:prSet>
      <dgm:spPr/>
      <dgm:t>
        <a:bodyPr/>
        <a:lstStyle/>
        <a:p>
          <a:endParaRPr lang="en-US"/>
        </a:p>
      </dgm:t>
    </dgm:pt>
    <dgm:pt modelId="{ABC20342-BD50-4EC2-9667-19E6A84A2C9D}" type="pres">
      <dgm:prSet presAssocID="{928F072A-E67D-471C-83EA-4EEC7CEC7258}" presName="sp" presStyleCnt="0"/>
      <dgm:spPr/>
    </dgm:pt>
    <dgm:pt modelId="{21EF750D-DA33-4655-A7C3-DE0A37CD50E3}" type="pres">
      <dgm:prSet presAssocID="{2EB37101-8983-4665-828E-AA91F17E9AA3}" presName="composite" presStyleCnt="0"/>
      <dgm:spPr/>
    </dgm:pt>
    <dgm:pt modelId="{978A0D6F-556A-4B7C-85AE-B9E515EF0F93}" type="pres">
      <dgm:prSet presAssocID="{2EB37101-8983-4665-828E-AA91F17E9AA3}" presName="parentText" presStyleLbl="alignNode1" presStyleIdx="4" presStyleCnt="6">
        <dgm:presLayoutVars>
          <dgm:chMax val="1"/>
          <dgm:bulletEnabled val="1"/>
        </dgm:presLayoutVars>
      </dgm:prSet>
      <dgm:spPr/>
      <dgm:t>
        <a:bodyPr/>
        <a:lstStyle/>
        <a:p>
          <a:endParaRPr lang="en-US"/>
        </a:p>
      </dgm:t>
    </dgm:pt>
    <dgm:pt modelId="{0DF2D406-FF19-4B0D-8FE7-831EA47A2D6D}" type="pres">
      <dgm:prSet presAssocID="{2EB37101-8983-4665-828E-AA91F17E9AA3}" presName="descendantText" presStyleLbl="alignAcc1" presStyleIdx="4" presStyleCnt="6">
        <dgm:presLayoutVars>
          <dgm:bulletEnabled val="1"/>
        </dgm:presLayoutVars>
      </dgm:prSet>
      <dgm:spPr/>
      <dgm:t>
        <a:bodyPr/>
        <a:lstStyle/>
        <a:p>
          <a:endParaRPr lang="en-US"/>
        </a:p>
      </dgm:t>
    </dgm:pt>
    <dgm:pt modelId="{54F4489A-5A54-496A-95CC-A69D9D7B5C2C}" type="pres">
      <dgm:prSet presAssocID="{A326BD50-016E-4C3A-8197-9656E7AAE3F9}" presName="sp" presStyleCnt="0"/>
      <dgm:spPr/>
    </dgm:pt>
    <dgm:pt modelId="{9EDF86CE-487E-4E4D-AA79-73FB9BA4B80D}" type="pres">
      <dgm:prSet presAssocID="{AC638EA0-5822-47F9-8B5C-AC973C5E2C43}" presName="composite" presStyleCnt="0"/>
      <dgm:spPr/>
    </dgm:pt>
    <dgm:pt modelId="{576D1964-4053-4475-9FEC-B2EC78E6A30C}" type="pres">
      <dgm:prSet presAssocID="{AC638EA0-5822-47F9-8B5C-AC973C5E2C43}" presName="parentText" presStyleLbl="alignNode1" presStyleIdx="5" presStyleCnt="6">
        <dgm:presLayoutVars>
          <dgm:chMax val="1"/>
          <dgm:bulletEnabled val="1"/>
        </dgm:presLayoutVars>
      </dgm:prSet>
      <dgm:spPr/>
      <dgm:t>
        <a:bodyPr/>
        <a:lstStyle/>
        <a:p>
          <a:endParaRPr lang="en-US"/>
        </a:p>
      </dgm:t>
    </dgm:pt>
    <dgm:pt modelId="{EC00A253-84B5-4C4C-93F4-BABEDF0951B0}" type="pres">
      <dgm:prSet presAssocID="{AC638EA0-5822-47F9-8B5C-AC973C5E2C43}" presName="descendantText" presStyleLbl="alignAcc1" presStyleIdx="5" presStyleCnt="6">
        <dgm:presLayoutVars>
          <dgm:bulletEnabled val="1"/>
        </dgm:presLayoutVars>
      </dgm:prSet>
      <dgm:spPr/>
      <dgm:t>
        <a:bodyPr/>
        <a:lstStyle/>
        <a:p>
          <a:endParaRPr lang="en-US"/>
        </a:p>
      </dgm:t>
    </dgm:pt>
  </dgm:ptLst>
  <dgm:cxnLst>
    <dgm:cxn modelId="{1490D02B-7140-4171-9C80-71CBC55ED0FF}" srcId="{D0168572-B429-486A-83DF-E367C109B0CD}" destId="{15FF7509-119A-45D1-B4B5-FCE4457AD279}" srcOrd="0" destOrd="0" parTransId="{62CE200A-BA71-4EAB-A677-7DCFA4D6D463}" sibTransId="{71576B5D-8AC0-4002-9E36-598A809AFDA1}"/>
    <dgm:cxn modelId="{CC635388-3A11-4F60-B189-0FD32255AEE3}" type="presOf" srcId="{83A0CDD6-9E82-490F-AE60-291B7211B7B4}" destId="{11DF0542-AD4A-4FF8-95E5-69B2B9F4A818}" srcOrd="0" destOrd="1" presId="urn:microsoft.com/office/officeart/2005/8/layout/chevron2"/>
    <dgm:cxn modelId="{801A41D5-C951-4088-9C89-FF117408FCF0}" type="presOf" srcId="{1BCAFF1D-1B30-4C73-B669-664C5361F3E7}" destId="{5E931CBD-75A8-4249-BDE1-FC2B32962A16}" srcOrd="0" destOrd="0" presId="urn:microsoft.com/office/officeart/2005/8/layout/chevron2"/>
    <dgm:cxn modelId="{AB4561C1-95BA-4CB8-8446-BAC348A4AAAD}" type="presOf" srcId="{A5C342CA-FE0A-45D3-A05F-C3BD279611BB}" destId="{EC00A253-84B5-4C4C-93F4-BABEDF0951B0}" srcOrd="0" destOrd="0" presId="urn:microsoft.com/office/officeart/2005/8/layout/chevron2"/>
    <dgm:cxn modelId="{47EFE5A7-F55C-4B42-B37D-6E255271693B}" srcId="{58947716-0621-493D-962F-C05079FD0068}" destId="{E9B04602-E62C-4F06-AC7C-ADF6A6C31843}" srcOrd="0" destOrd="0" parTransId="{87C48BC6-7A9C-421C-A019-550541ED8E73}" sibTransId="{202D56BD-BF03-49A8-9267-A8363CAECEC2}"/>
    <dgm:cxn modelId="{9E0892A5-234D-4321-960D-7CFD8B41EF57}" type="presOf" srcId="{9396F681-0955-4E6D-BCC2-BA1A2034E470}" destId="{EFD5C8D9-2849-488D-BB2C-CDA85552E21D}" srcOrd="0" destOrd="0" presId="urn:microsoft.com/office/officeart/2005/8/layout/chevron2"/>
    <dgm:cxn modelId="{8BB0BDC3-D70D-4AA4-850E-59A3E5E94162}" srcId="{2EB37101-8983-4665-828E-AA91F17E9AA3}" destId="{3D6B345C-C3E9-4EE5-8D62-B98499CB115E}" srcOrd="1" destOrd="0" parTransId="{283DFC9C-F273-4585-AF67-40A77CE32DFE}" sibTransId="{8A37CEFF-597E-418B-89C2-50DF9CABC548}"/>
    <dgm:cxn modelId="{DEC815BE-1E94-4601-9A4E-DB2F573FFBB4}" type="presOf" srcId="{58CDF498-8968-40AC-B341-647D32EA1F9D}" destId="{E63A0B4D-9CC7-4805-99D8-23A34FD5D536}" srcOrd="0" destOrd="0" presId="urn:microsoft.com/office/officeart/2005/8/layout/chevron2"/>
    <dgm:cxn modelId="{A8B32A49-032E-45A4-8DFC-8CBC90C5BD41}" srcId="{58947716-0621-493D-962F-C05079FD0068}" destId="{58CDF498-8968-40AC-B341-647D32EA1F9D}" srcOrd="1" destOrd="0" parTransId="{9AFB5B81-9471-49AB-9B08-22E298D49633}" sibTransId="{A021EC03-D2D3-482C-880C-D82E9E577F48}"/>
    <dgm:cxn modelId="{6B1E2745-4C2B-4DA7-A107-8E33F88D4F71}" srcId="{E9B04602-E62C-4F06-AC7C-ADF6A6C31843}" destId="{EE9DBF19-6CC1-41F0-9A11-E1ED0A750C58}" srcOrd="1" destOrd="0" parTransId="{2B6A1B26-4D65-4331-99CE-205BD6B9141D}" sibTransId="{6A230DBF-BBD1-4611-9081-4E31BE682963}"/>
    <dgm:cxn modelId="{DB1BF086-5C0E-4EC5-90D2-87E9A1F14B1A}" type="presOf" srcId="{C74DD17C-FEE5-4C56-8323-D755DB64F6DF}" destId="{F455B1A0-CD8A-468D-AFC3-6FF8AA0F76F5}" srcOrd="0" destOrd="0" presId="urn:microsoft.com/office/officeart/2005/8/layout/chevron2"/>
    <dgm:cxn modelId="{E6712675-D62E-4B6B-8676-804C2432D943}" type="presOf" srcId="{F1CA90B4-9AB0-4CB0-B931-9B878EBF282A}" destId="{36FA38E6-F5AF-4B50-A89A-AF64B4691087}" srcOrd="0" destOrd="0" presId="urn:microsoft.com/office/officeart/2005/8/layout/chevron2"/>
    <dgm:cxn modelId="{0884B0BD-26C9-496A-BD74-C1EF6CD0DA5C}" type="presOf" srcId="{AC638EA0-5822-47F9-8B5C-AC973C5E2C43}" destId="{576D1964-4053-4475-9FEC-B2EC78E6A30C}" srcOrd="0" destOrd="0" presId="urn:microsoft.com/office/officeart/2005/8/layout/chevron2"/>
    <dgm:cxn modelId="{DB3ABD72-B67E-46B5-AC72-F7FA2739192B}" type="presOf" srcId="{D0168572-B429-486A-83DF-E367C109B0CD}" destId="{BC2C3866-7A70-4948-8D71-0E0876C4EA94}" srcOrd="0" destOrd="0" presId="urn:microsoft.com/office/officeart/2005/8/layout/chevron2"/>
    <dgm:cxn modelId="{DE51C444-E473-4FCC-B816-3FFDFD095A36}" srcId="{2EB37101-8983-4665-828E-AA91F17E9AA3}" destId="{A3500AD8-A611-4E30-A3C6-B8F9237B0FF0}" srcOrd="0" destOrd="0" parTransId="{0E19FF89-2533-4B45-A0D0-BF732EB72D8E}" sibTransId="{16202DFA-A83A-40D6-AADC-C5F5ADE74B77}"/>
    <dgm:cxn modelId="{37A27BE6-1340-4EB1-A827-D2B6EDAE5EAA}" type="presOf" srcId="{89860CB4-098A-49F5-9309-580B6C073B63}" destId="{EC00A253-84B5-4C4C-93F4-BABEDF0951B0}" srcOrd="0" destOrd="1" presId="urn:microsoft.com/office/officeart/2005/8/layout/chevron2"/>
    <dgm:cxn modelId="{79766A6A-D7E6-4828-B88E-041075198B42}" srcId="{58CDF498-8968-40AC-B341-647D32EA1F9D}" destId="{9FA702A5-8E97-41EF-BDF3-FE0A516EB713}" srcOrd="1" destOrd="0" parTransId="{587F0EF3-2E1B-486E-B23A-39935116BA0E}" sibTransId="{6E015AD0-FE88-456C-A0CF-FB6A548AE03A}"/>
    <dgm:cxn modelId="{31647F61-4C2F-4328-98CF-A607E887594E}" srcId="{58947716-0621-493D-962F-C05079FD0068}" destId="{F1CA90B4-9AB0-4CB0-B931-9B878EBF282A}" srcOrd="3" destOrd="0" parTransId="{2047D032-8B8F-4B3E-966A-9185FB4B81B9}" sibTransId="{928F072A-E67D-471C-83EA-4EEC7CEC7258}"/>
    <dgm:cxn modelId="{05F9FAFC-9E04-4210-B65A-211C3C0872A9}" type="presOf" srcId="{28ED1402-B4FB-4888-A784-AB0B6E821055}" destId="{F455B1A0-CD8A-468D-AFC3-6FF8AA0F76F5}" srcOrd="0" destOrd="1" presId="urn:microsoft.com/office/officeart/2005/8/layout/chevron2"/>
    <dgm:cxn modelId="{F08670D6-6F8B-48BD-A3BB-586750F2B973}" srcId="{F1CA90B4-9AB0-4CB0-B931-9B878EBF282A}" destId="{28ED1402-B4FB-4888-A784-AB0B6E821055}" srcOrd="1" destOrd="0" parTransId="{37B55B52-E27B-4C6B-ACB9-1950D3FBBD1C}" sibTransId="{E65E7E30-5B73-4829-BFD7-2A53B8B35011}"/>
    <dgm:cxn modelId="{4516190B-AED1-43DB-B3A1-497C4283FA57}" type="presOf" srcId="{E9B04602-E62C-4F06-AC7C-ADF6A6C31843}" destId="{0B2134BB-EC6B-41C1-A495-91CC7C3F2417}" srcOrd="0" destOrd="0" presId="urn:microsoft.com/office/officeart/2005/8/layout/chevron2"/>
    <dgm:cxn modelId="{DFAC53CF-FCED-4130-A3A6-397C8E85C65E}" srcId="{58947716-0621-493D-962F-C05079FD0068}" destId="{AC638EA0-5822-47F9-8B5C-AC973C5E2C43}" srcOrd="5" destOrd="0" parTransId="{E73C1F52-C000-4753-A139-2939DC0A6A56}" sibTransId="{9F2FCE9F-6619-46E2-A9FF-3256F835E511}"/>
    <dgm:cxn modelId="{3BA2B046-B228-4506-9C45-445B0B7203EE}" srcId="{58947716-0621-493D-962F-C05079FD0068}" destId="{D0168572-B429-486A-83DF-E367C109B0CD}" srcOrd="2" destOrd="0" parTransId="{BBC97226-E76A-4FE1-8632-D75B4FD9DF35}" sibTransId="{13E81183-81E8-44E6-9D0B-1537917605AE}"/>
    <dgm:cxn modelId="{9B48D77D-1C80-42D5-A947-B7C5E1FE2B92}" type="presOf" srcId="{A3500AD8-A611-4E30-A3C6-B8F9237B0FF0}" destId="{0DF2D406-FF19-4B0D-8FE7-831EA47A2D6D}" srcOrd="0" destOrd="0" presId="urn:microsoft.com/office/officeart/2005/8/layout/chevron2"/>
    <dgm:cxn modelId="{D96518B8-BDD3-4EE5-A5C4-34D96D744147}" srcId="{F1CA90B4-9AB0-4CB0-B931-9B878EBF282A}" destId="{C74DD17C-FEE5-4C56-8323-D755DB64F6DF}" srcOrd="0" destOrd="0" parTransId="{E121C593-2A35-48F1-8148-BB0462F15183}" sibTransId="{5C2076A5-727D-4FDC-A9D3-C0450115AEB0}"/>
    <dgm:cxn modelId="{E6D6E42E-06C8-44A3-AF7E-9F0FE7F82776}" srcId="{AC638EA0-5822-47F9-8B5C-AC973C5E2C43}" destId="{A5C342CA-FE0A-45D3-A05F-C3BD279611BB}" srcOrd="0" destOrd="0" parTransId="{5430E489-70B7-41A0-BAEB-1B6EA4D3E0D3}" sibTransId="{AFD6E951-3912-46E3-9986-D6A7C965DA59}"/>
    <dgm:cxn modelId="{1C324894-7B53-46CA-A729-40C1B550EF71}" type="presOf" srcId="{15FF7509-119A-45D1-B4B5-FCE4457AD279}" destId="{11DF0542-AD4A-4FF8-95E5-69B2B9F4A818}" srcOrd="0" destOrd="0" presId="urn:microsoft.com/office/officeart/2005/8/layout/chevron2"/>
    <dgm:cxn modelId="{20719219-8372-4F23-8492-090D4D2E6488}" srcId="{AC638EA0-5822-47F9-8B5C-AC973C5E2C43}" destId="{89860CB4-098A-49F5-9309-580B6C073B63}" srcOrd="1" destOrd="0" parTransId="{D69B7F9A-694F-4DF1-8F8B-1BCAAA902F2B}" sibTransId="{6D8D139F-6C79-4C43-A6D5-DEC142F9E10A}"/>
    <dgm:cxn modelId="{94D102C9-A1FF-48A7-8AB7-9E3FB63D3F38}" type="presOf" srcId="{9FA702A5-8E97-41EF-BDF3-FE0A516EB713}" destId="{EFD5C8D9-2849-488D-BB2C-CDA85552E21D}" srcOrd="0" destOrd="1" presId="urn:microsoft.com/office/officeart/2005/8/layout/chevron2"/>
    <dgm:cxn modelId="{A126B5D8-F3DB-49E0-8E63-21CC71844048}" type="presOf" srcId="{EE9DBF19-6CC1-41F0-9A11-E1ED0A750C58}" destId="{5E931CBD-75A8-4249-BDE1-FC2B32962A16}" srcOrd="0" destOrd="1" presId="urn:microsoft.com/office/officeart/2005/8/layout/chevron2"/>
    <dgm:cxn modelId="{70851D09-A03A-4EC0-A0AA-E537B11D3DAD}" type="presOf" srcId="{2EB37101-8983-4665-828E-AA91F17E9AA3}" destId="{978A0D6F-556A-4B7C-85AE-B9E515EF0F93}" srcOrd="0" destOrd="0" presId="urn:microsoft.com/office/officeart/2005/8/layout/chevron2"/>
    <dgm:cxn modelId="{443D885E-77E1-4CC6-993E-8225D768E13F}" srcId="{58947716-0621-493D-962F-C05079FD0068}" destId="{2EB37101-8983-4665-828E-AA91F17E9AA3}" srcOrd="4" destOrd="0" parTransId="{346F5C94-6799-4B2E-8254-384EA3DA8F25}" sibTransId="{A326BD50-016E-4C3A-8197-9656E7AAE3F9}"/>
    <dgm:cxn modelId="{AFF8421E-6CDB-4E2D-89E9-706520AD3DB8}" type="presOf" srcId="{58947716-0621-493D-962F-C05079FD0068}" destId="{653D84C5-5441-4F40-949E-7286A67D7857}" srcOrd="0" destOrd="0" presId="urn:microsoft.com/office/officeart/2005/8/layout/chevron2"/>
    <dgm:cxn modelId="{2B3B0748-B063-4F44-85FE-23698E154D0B}" srcId="{E9B04602-E62C-4F06-AC7C-ADF6A6C31843}" destId="{1BCAFF1D-1B30-4C73-B669-664C5361F3E7}" srcOrd="0" destOrd="0" parTransId="{06E033BC-F2A4-46DF-AD02-54B93306E16E}" sibTransId="{EC4C08CA-D922-476C-94C0-214DEA059B45}"/>
    <dgm:cxn modelId="{D49F747B-B3C4-4D5D-AB84-D17BA8597810}" srcId="{D0168572-B429-486A-83DF-E367C109B0CD}" destId="{83A0CDD6-9E82-490F-AE60-291B7211B7B4}" srcOrd="1" destOrd="0" parTransId="{F12B89D6-4619-44AB-B714-18A91743EB80}" sibTransId="{C66638FF-096E-4FAE-B857-9B4CA8F9CE52}"/>
    <dgm:cxn modelId="{1D958C0A-5B49-43E9-AABE-0C8B1AE58749}" type="presOf" srcId="{3D6B345C-C3E9-4EE5-8D62-B98499CB115E}" destId="{0DF2D406-FF19-4B0D-8FE7-831EA47A2D6D}" srcOrd="0" destOrd="1" presId="urn:microsoft.com/office/officeart/2005/8/layout/chevron2"/>
    <dgm:cxn modelId="{0650A9A3-28E8-49D0-883A-F44A30BF925C}" srcId="{58CDF498-8968-40AC-B341-647D32EA1F9D}" destId="{9396F681-0955-4E6D-BCC2-BA1A2034E470}" srcOrd="0" destOrd="0" parTransId="{D81253E7-6A0D-421D-A34F-AE84D8912A34}" sibTransId="{D87EB76D-AFDA-44D4-8234-A0E0331F1A82}"/>
    <dgm:cxn modelId="{E443D550-32DD-42EF-98F3-6E039E3EC7DE}" type="presParOf" srcId="{653D84C5-5441-4F40-949E-7286A67D7857}" destId="{384577D3-CA09-4AE6-9528-B2626D7DC9AE}" srcOrd="0" destOrd="0" presId="urn:microsoft.com/office/officeart/2005/8/layout/chevron2"/>
    <dgm:cxn modelId="{976037F6-4F3D-45E8-897F-221FE5A8BD86}" type="presParOf" srcId="{384577D3-CA09-4AE6-9528-B2626D7DC9AE}" destId="{0B2134BB-EC6B-41C1-A495-91CC7C3F2417}" srcOrd="0" destOrd="0" presId="urn:microsoft.com/office/officeart/2005/8/layout/chevron2"/>
    <dgm:cxn modelId="{85416505-A57D-46AA-9293-110172FFE0FC}" type="presParOf" srcId="{384577D3-CA09-4AE6-9528-B2626D7DC9AE}" destId="{5E931CBD-75A8-4249-BDE1-FC2B32962A16}" srcOrd="1" destOrd="0" presId="urn:microsoft.com/office/officeart/2005/8/layout/chevron2"/>
    <dgm:cxn modelId="{E8D75B48-D43D-42C6-86B9-974DF2C527DC}" type="presParOf" srcId="{653D84C5-5441-4F40-949E-7286A67D7857}" destId="{F6B03A35-62B5-40EA-B540-4FFC403A88E0}" srcOrd="1" destOrd="0" presId="urn:microsoft.com/office/officeart/2005/8/layout/chevron2"/>
    <dgm:cxn modelId="{98DAA129-7407-40E7-A573-A7D52DFB5A6D}" type="presParOf" srcId="{653D84C5-5441-4F40-949E-7286A67D7857}" destId="{D303026B-6FC0-41B3-9FE3-5A09E80C2DE2}" srcOrd="2" destOrd="0" presId="urn:microsoft.com/office/officeart/2005/8/layout/chevron2"/>
    <dgm:cxn modelId="{0C12D4A6-2C9B-404B-AB7A-3A1F8C7CEB82}" type="presParOf" srcId="{D303026B-6FC0-41B3-9FE3-5A09E80C2DE2}" destId="{E63A0B4D-9CC7-4805-99D8-23A34FD5D536}" srcOrd="0" destOrd="0" presId="urn:microsoft.com/office/officeart/2005/8/layout/chevron2"/>
    <dgm:cxn modelId="{3B37957B-70B8-49F5-9F5C-745F748C719E}" type="presParOf" srcId="{D303026B-6FC0-41B3-9FE3-5A09E80C2DE2}" destId="{EFD5C8D9-2849-488D-BB2C-CDA85552E21D}" srcOrd="1" destOrd="0" presId="urn:microsoft.com/office/officeart/2005/8/layout/chevron2"/>
    <dgm:cxn modelId="{41A3127E-0AB1-44CF-8959-BFA3FBE56C8B}" type="presParOf" srcId="{653D84C5-5441-4F40-949E-7286A67D7857}" destId="{6CE526BE-8C25-4162-A801-73BE034DAFD3}" srcOrd="3" destOrd="0" presId="urn:microsoft.com/office/officeart/2005/8/layout/chevron2"/>
    <dgm:cxn modelId="{20E63AEB-8F62-4DB5-BFEE-7B96BD6C2E31}" type="presParOf" srcId="{653D84C5-5441-4F40-949E-7286A67D7857}" destId="{F3CD63AB-4F39-42CF-894A-E13011614885}" srcOrd="4" destOrd="0" presId="urn:microsoft.com/office/officeart/2005/8/layout/chevron2"/>
    <dgm:cxn modelId="{671F4E43-C039-4908-96CD-DCE6001BCD85}" type="presParOf" srcId="{F3CD63AB-4F39-42CF-894A-E13011614885}" destId="{BC2C3866-7A70-4948-8D71-0E0876C4EA94}" srcOrd="0" destOrd="0" presId="urn:microsoft.com/office/officeart/2005/8/layout/chevron2"/>
    <dgm:cxn modelId="{D7DF484F-429A-4298-9B8A-C4F31CB6B860}" type="presParOf" srcId="{F3CD63AB-4F39-42CF-894A-E13011614885}" destId="{11DF0542-AD4A-4FF8-95E5-69B2B9F4A818}" srcOrd="1" destOrd="0" presId="urn:microsoft.com/office/officeart/2005/8/layout/chevron2"/>
    <dgm:cxn modelId="{1DFAAE44-D2A4-4471-95C1-549F0D99C47B}" type="presParOf" srcId="{653D84C5-5441-4F40-949E-7286A67D7857}" destId="{2D6A318B-4D34-4992-BE15-97E49E683EB5}" srcOrd="5" destOrd="0" presId="urn:microsoft.com/office/officeart/2005/8/layout/chevron2"/>
    <dgm:cxn modelId="{A31974C4-F1FA-48EA-8BCA-1F87BD38171A}" type="presParOf" srcId="{653D84C5-5441-4F40-949E-7286A67D7857}" destId="{5FAFF68F-1317-4075-9108-4BEC1BAA6A45}" srcOrd="6" destOrd="0" presId="urn:microsoft.com/office/officeart/2005/8/layout/chevron2"/>
    <dgm:cxn modelId="{652B0DE3-7D52-47D3-9E9C-1350DD188EDA}" type="presParOf" srcId="{5FAFF68F-1317-4075-9108-4BEC1BAA6A45}" destId="{36FA38E6-F5AF-4B50-A89A-AF64B4691087}" srcOrd="0" destOrd="0" presId="urn:microsoft.com/office/officeart/2005/8/layout/chevron2"/>
    <dgm:cxn modelId="{C0242143-C4D2-473F-976A-06D12978F31D}" type="presParOf" srcId="{5FAFF68F-1317-4075-9108-4BEC1BAA6A45}" destId="{F455B1A0-CD8A-468D-AFC3-6FF8AA0F76F5}" srcOrd="1" destOrd="0" presId="urn:microsoft.com/office/officeart/2005/8/layout/chevron2"/>
    <dgm:cxn modelId="{520A42D5-0E8E-47B5-B8CD-54AA06E153EB}" type="presParOf" srcId="{653D84C5-5441-4F40-949E-7286A67D7857}" destId="{ABC20342-BD50-4EC2-9667-19E6A84A2C9D}" srcOrd="7" destOrd="0" presId="urn:microsoft.com/office/officeart/2005/8/layout/chevron2"/>
    <dgm:cxn modelId="{63F51B47-EBF2-43D4-B1C4-ECB9A3F46A71}" type="presParOf" srcId="{653D84C5-5441-4F40-949E-7286A67D7857}" destId="{21EF750D-DA33-4655-A7C3-DE0A37CD50E3}" srcOrd="8" destOrd="0" presId="urn:microsoft.com/office/officeart/2005/8/layout/chevron2"/>
    <dgm:cxn modelId="{C7EBF2D2-EAAB-4594-902E-9BE40688FA1D}" type="presParOf" srcId="{21EF750D-DA33-4655-A7C3-DE0A37CD50E3}" destId="{978A0D6F-556A-4B7C-85AE-B9E515EF0F93}" srcOrd="0" destOrd="0" presId="urn:microsoft.com/office/officeart/2005/8/layout/chevron2"/>
    <dgm:cxn modelId="{67AAC94D-5068-496B-97AD-D65D2E9F751D}" type="presParOf" srcId="{21EF750D-DA33-4655-A7C3-DE0A37CD50E3}" destId="{0DF2D406-FF19-4B0D-8FE7-831EA47A2D6D}" srcOrd="1" destOrd="0" presId="urn:microsoft.com/office/officeart/2005/8/layout/chevron2"/>
    <dgm:cxn modelId="{4C48E907-961B-4225-B33C-97DB451C3F81}" type="presParOf" srcId="{653D84C5-5441-4F40-949E-7286A67D7857}" destId="{54F4489A-5A54-496A-95CC-A69D9D7B5C2C}" srcOrd="9" destOrd="0" presId="urn:microsoft.com/office/officeart/2005/8/layout/chevron2"/>
    <dgm:cxn modelId="{85A55609-C43C-436D-9847-F44706760120}" type="presParOf" srcId="{653D84C5-5441-4F40-949E-7286A67D7857}" destId="{9EDF86CE-487E-4E4D-AA79-73FB9BA4B80D}" srcOrd="10" destOrd="0" presId="urn:microsoft.com/office/officeart/2005/8/layout/chevron2"/>
    <dgm:cxn modelId="{CC4F349C-89B0-4C44-B5C1-2A85DD8190DF}" type="presParOf" srcId="{9EDF86CE-487E-4E4D-AA79-73FB9BA4B80D}" destId="{576D1964-4053-4475-9FEC-B2EC78E6A30C}" srcOrd="0" destOrd="0" presId="urn:microsoft.com/office/officeart/2005/8/layout/chevron2"/>
    <dgm:cxn modelId="{908809D3-F129-4D9E-B952-45AEBBF84740}" type="presParOf" srcId="{9EDF86CE-487E-4E4D-AA79-73FB9BA4B80D}" destId="{EC00A253-84B5-4C4C-93F4-BABEDF0951B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2134BB-EC6B-41C1-A495-91CC7C3F2417}">
      <dsp:nvSpPr>
        <dsp:cNvPr id="0" name=""/>
        <dsp:cNvSpPr/>
      </dsp:nvSpPr>
      <dsp:spPr>
        <a:xfrm rot="5400000">
          <a:off x="-118660" y="121805"/>
          <a:ext cx="791073" cy="553751"/>
        </a:xfrm>
        <a:prstGeom prst="chevron">
          <a:avLst/>
        </a:prstGeom>
        <a:solidFill>
          <a:schemeClr val="accent1">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1960</a:t>
          </a:r>
          <a:endParaRPr lang="en-US" sz="1600" kern="1200" dirty="0"/>
        </a:p>
      </dsp:txBody>
      <dsp:txXfrm rot="-5400000">
        <a:off x="2" y="280020"/>
        <a:ext cx="553751" cy="237322"/>
      </dsp:txXfrm>
    </dsp:sp>
    <dsp:sp modelId="{5E931CBD-75A8-4249-BDE1-FC2B32962A16}">
      <dsp:nvSpPr>
        <dsp:cNvPr id="0" name=""/>
        <dsp:cNvSpPr/>
      </dsp:nvSpPr>
      <dsp:spPr>
        <a:xfrm rot="5400000">
          <a:off x="4733857" y="-4176962"/>
          <a:ext cx="514197" cy="8874410"/>
        </a:xfrm>
        <a:prstGeom prst="round2Same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hlinkClick xmlns:r="http://schemas.openxmlformats.org/officeDocument/2006/relationships" r:id="rId1"/>
            </a:rPr>
            <a:t>ALGO</a:t>
          </a:r>
          <a:endParaRPr lang="en-US" sz="1500" kern="1200" dirty="0"/>
        </a:p>
        <a:p>
          <a:pPr marL="114300" lvl="1" indent="-114300" algn="l" defTabSz="666750">
            <a:lnSpc>
              <a:spcPct val="90000"/>
            </a:lnSpc>
            <a:spcBef>
              <a:spcPct val="0"/>
            </a:spcBef>
            <a:spcAft>
              <a:spcPct val="15000"/>
            </a:spcAft>
            <a:buChar char="••"/>
          </a:pPr>
          <a:r>
            <a:rPr lang="en-IN" sz="1500" b="0" i="0" kern="1200" dirty="0" smtClean="0"/>
            <a:t>International Group</a:t>
          </a:r>
          <a:endParaRPr lang="en-US" sz="1500" kern="1200" dirty="0"/>
        </a:p>
      </dsp:txBody>
      <dsp:txXfrm rot="-5400000">
        <a:off x="553751" y="28245"/>
        <a:ext cx="8849309" cy="463995"/>
      </dsp:txXfrm>
    </dsp:sp>
    <dsp:sp modelId="{E63A0B4D-9CC7-4805-99D8-23A34FD5D536}">
      <dsp:nvSpPr>
        <dsp:cNvPr id="0" name=""/>
        <dsp:cNvSpPr/>
      </dsp:nvSpPr>
      <dsp:spPr>
        <a:xfrm rot="5400000">
          <a:off x="-118660" y="828786"/>
          <a:ext cx="791073" cy="553751"/>
        </a:xfrm>
        <a:prstGeom prst="chevron">
          <a:avLst/>
        </a:prstGeom>
        <a:solidFill>
          <a:schemeClr val="accent1">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1967</a:t>
          </a:r>
          <a:endParaRPr lang="en-US" sz="1600" kern="1200" dirty="0"/>
        </a:p>
      </dsp:txBody>
      <dsp:txXfrm rot="-5400000">
        <a:off x="2" y="987001"/>
        <a:ext cx="553751" cy="237322"/>
      </dsp:txXfrm>
    </dsp:sp>
    <dsp:sp modelId="{EFD5C8D9-2849-488D-BB2C-CDA85552E21D}">
      <dsp:nvSpPr>
        <dsp:cNvPr id="0" name=""/>
        <dsp:cNvSpPr/>
      </dsp:nvSpPr>
      <dsp:spPr>
        <a:xfrm rot="5400000">
          <a:off x="4733857" y="-3469981"/>
          <a:ext cx="514197" cy="8874410"/>
        </a:xfrm>
        <a:prstGeom prst="round2Same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hlinkClick xmlns:r="http://schemas.openxmlformats.org/officeDocument/2006/relationships" r:id="rId2"/>
            </a:rPr>
            <a:t>BPCL</a:t>
          </a:r>
          <a:endParaRPr lang="en-US" sz="1500" kern="1200" dirty="0"/>
        </a:p>
        <a:p>
          <a:pPr marL="114300" lvl="1" indent="-114300" algn="l" defTabSz="666750">
            <a:lnSpc>
              <a:spcPct val="90000"/>
            </a:lnSpc>
            <a:spcBef>
              <a:spcPct val="0"/>
            </a:spcBef>
            <a:spcAft>
              <a:spcPct val="15000"/>
            </a:spcAft>
            <a:buChar char="••"/>
          </a:pPr>
          <a:r>
            <a:rPr lang="en-IN" sz="1500" b="0" i="0" kern="1200" dirty="0" smtClean="0"/>
            <a:t>Martin Richard</a:t>
          </a:r>
          <a:endParaRPr lang="en-US" sz="1500" kern="1200" dirty="0"/>
        </a:p>
      </dsp:txBody>
      <dsp:txXfrm rot="-5400000">
        <a:off x="553751" y="735226"/>
        <a:ext cx="8849309" cy="463995"/>
      </dsp:txXfrm>
    </dsp:sp>
    <dsp:sp modelId="{BC2C3866-7A70-4948-8D71-0E0876C4EA94}">
      <dsp:nvSpPr>
        <dsp:cNvPr id="0" name=""/>
        <dsp:cNvSpPr/>
      </dsp:nvSpPr>
      <dsp:spPr>
        <a:xfrm rot="5400000">
          <a:off x="-118660" y="1535767"/>
          <a:ext cx="791073" cy="553751"/>
        </a:xfrm>
        <a:prstGeom prst="chevron">
          <a:avLst/>
        </a:prstGeom>
        <a:solidFill>
          <a:schemeClr val="accent1">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1970</a:t>
          </a:r>
          <a:endParaRPr lang="en-US" sz="1600" kern="1200" dirty="0"/>
        </a:p>
      </dsp:txBody>
      <dsp:txXfrm rot="-5400000">
        <a:off x="2" y="1693982"/>
        <a:ext cx="553751" cy="237322"/>
      </dsp:txXfrm>
    </dsp:sp>
    <dsp:sp modelId="{11DF0542-AD4A-4FF8-95E5-69B2B9F4A818}">
      <dsp:nvSpPr>
        <dsp:cNvPr id="0" name=""/>
        <dsp:cNvSpPr/>
      </dsp:nvSpPr>
      <dsp:spPr>
        <a:xfrm rot="5400000">
          <a:off x="4733857" y="-2763000"/>
          <a:ext cx="514197" cy="8874410"/>
        </a:xfrm>
        <a:prstGeom prst="round2Same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hlinkClick xmlns:r="http://schemas.openxmlformats.org/officeDocument/2006/relationships" r:id="rId3"/>
            </a:rPr>
            <a:t>B</a:t>
          </a:r>
          <a:endParaRPr lang="en-US" sz="1500" kern="1200" dirty="0"/>
        </a:p>
        <a:p>
          <a:pPr marL="114300" lvl="1" indent="-114300" algn="l" defTabSz="666750">
            <a:lnSpc>
              <a:spcPct val="90000"/>
            </a:lnSpc>
            <a:spcBef>
              <a:spcPct val="0"/>
            </a:spcBef>
            <a:spcAft>
              <a:spcPct val="15000"/>
            </a:spcAft>
            <a:buChar char="••"/>
          </a:pPr>
          <a:r>
            <a:rPr lang="en-IN" sz="1500" b="0" i="0" kern="1200" dirty="0" smtClean="0"/>
            <a:t>Ken Thompson with Dennis Ritchie</a:t>
          </a:r>
          <a:endParaRPr lang="en-US" sz="1500" kern="1200" dirty="0"/>
        </a:p>
      </dsp:txBody>
      <dsp:txXfrm rot="-5400000">
        <a:off x="553751" y="1442207"/>
        <a:ext cx="8849309" cy="463995"/>
      </dsp:txXfrm>
    </dsp:sp>
    <dsp:sp modelId="{36FA38E6-F5AF-4B50-A89A-AF64B4691087}">
      <dsp:nvSpPr>
        <dsp:cNvPr id="0" name=""/>
        <dsp:cNvSpPr/>
      </dsp:nvSpPr>
      <dsp:spPr>
        <a:xfrm rot="5400000">
          <a:off x="-118660" y="2242747"/>
          <a:ext cx="791073" cy="553751"/>
        </a:xfrm>
        <a:prstGeom prst="chevron">
          <a:avLst/>
        </a:prstGeom>
        <a:solidFill>
          <a:schemeClr val="accent1">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1972</a:t>
          </a:r>
          <a:endParaRPr lang="en-US" sz="1600" kern="1200" dirty="0"/>
        </a:p>
      </dsp:txBody>
      <dsp:txXfrm rot="-5400000">
        <a:off x="2" y="2400962"/>
        <a:ext cx="553751" cy="237322"/>
      </dsp:txXfrm>
    </dsp:sp>
    <dsp:sp modelId="{F455B1A0-CD8A-468D-AFC3-6FF8AA0F76F5}">
      <dsp:nvSpPr>
        <dsp:cNvPr id="0" name=""/>
        <dsp:cNvSpPr/>
      </dsp:nvSpPr>
      <dsp:spPr>
        <a:xfrm rot="5400000">
          <a:off x="4733857" y="-2056019"/>
          <a:ext cx="514197" cy="8874410"/>
        </a:xfrm>
        <a:prstGeom prst="round2Same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C </a:t>
          </a:r>
          <a:r>
            <a:rPr lang="en-IN" sz="1500" b="0" i="0" kern="1200" dirty="0" smtClean="0"/>
            <a:t>(B language rename to C)</a:t>
          </a:r>
          <a:endParaRPr lang="en-US" sz="1500" kern="1200" dirty="0"/>
        </a:p>
        <a:p>
          <a:pPr marL="114300" lvl="1" indent="-114300" algn="l" defTabSz="666750">
            <a:lnSpc>
              <a:spcPct val="90000"/>
            </a:lnSpc>
            <a:spcBef>
              <a:spcPct val="0"/>
            </a:spcBef>
            <a:spcAft>
              <a:spcPct val="15000"/>
            </a:spcAft>
            <a:buChar char="••"/>
          </a:pPr>
          <a:r>
            <a:rPr lang="en-IN" sz="1500" b="0" i="0" kern="1200" dirty="0" smtClean="0"/>
            <a:t>Dennis Ritchie</a:t>
          </a:r>
          <a:endParaRPr lang="en-US" sz="1500" kern="1200" dirty="0"/>
        </a:p>
      </dsp:txBody>
      <dsp:txXfrm rot="-5400000">
        <a:off x="553751" y="2149188"/>
        <a:ext cx="8849309" cy="463995"/>
      </dsp:txXfrm>
    </dsp:sp>
    <dsp:sp modelId="{978A0D6F-556A-4B7C-85AE-B9E515EF0F93}">
      <dsp:nvSpPr>
        <dsp:cNvPr id="0" name=""/>
        <dsp:cNvSpPr/>
      </dsp:nvSpPr>
      <dsp:spPr>
        <a:xfrm rot="5400000">
          <a:off x="-118660" y="2949728"/>
          <a:ext cx="791073" cy="553751"/>
        </a:xfrm>
        <a:prstGeom prst="chevron">
          <a:avLst/>
        </a:prstGeom>
        <a:solidFill>
          <a:schemeClr val="accent1">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1973</a:t>
          </a:r>
          <a:endParaRPr lang="en-US" sz="1600" kern="1200" dirty="0"/>
        </a:p>
      </dsp:txBody>
      <dsp:txXfrm rot="-5400000">
        <a:off x="2" y="3107943"/>
        <a:ext cx="553751" cy="237322"/>
      </dsp:txXfrm>
    </dsp:sp>
    <dsp:sp modelId="{0DF2D406-FF19-4B0D-8FE7-831EA47A2D6D}">
      <dsp:nvSpPr>
        <dsp:cNvPr id="0" name=""/>
        <dsp:cNvSpPr/>
      </dsp:nvSpPr>
      <dsp:spPr>
        <a:xfrm rot="5400000">
          <a:off x="4733857" y="-1349038"/>
          <a:ext cx="514197" cy="8874410"/>
        </a:xfrm>
        <a:prstGeom prst="round2Same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IN" sz="1500" b="0" i="0" kern="1200" dirty="0" smtClean="0"/>
            <a:t>Unix re-written in C</a:t>
          </a:r>
          <a:endParaRPr lang="en-US" sz="1500" kern="1200" dirty="0"/>
        </a:p>
      </dsp:txBody>
      <dsp:txXfrm rot="-5400000">
        <a:off x="553751" y="2856169"/>
        <a:ext cx="8849309" cy="463995"/>
      </dsp:txXfrm>
    </dsp:sp>
    <dsp:sp modelId="{576D1964-4053-4475-9FEC-B2EC78E6A30C}">
      <dsp:nvSpPr>
        <dsp:cNvPr id="0" name=""/>
        <dsp:cNvSpPr/>
      </dsp:nvSpPr>
      <dsp:spPr>
        <a:xfrm rot="5400000">
          <a:off x="-118660" y="3656709"/>
          <a:ext cx="791073" cy="553751"/>
        </a:xfrm>
        <a:prstGeom prst="chevron">
          <a:avLst/>
        </a:prstGeom>
        <a:solidFill>
          <a:schemeClr val="accent1">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b="0" i="0" kern="1200" dirty="0" smtClean="0"/>
            <a:t>1978</a:t>
          </a:r>
          <a:endParaRPr lang="en-IN" sz="1600" kern="1200" dirty="0"/>
        </a:p>
      </dsp:txBody>
      <dsp:txXfrm rot="-5400000">
        <a:off x="2" y="3814924"/>
        <a:ext cx="553751" cy="237322"/>
      </dsp:txXfrm>
    </dsp:sp>
    <dsp:sp modelId="{EC00A253-84B5-4C4C-93F4-BABEDF0951B0}">
      <dsp:nvSpPr>
        <dsp:cNvPr id="0" name=""/>
        <dsp:cNvSpPr/>
      </dsp:nvSpPr>
      <dsp:spPr>
        <a:xfrm rot="5400000">
          <a:off x="4733857" y="-642057"/>
          <a:ext cx="514197" cy="8874410"/>
        </a:xfrm>
        <a:prstGeom prst="round2Same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b="0" i="0" kern="1200" smtClean="0"/>
            <a:t>The C Programming Language, 1st edition</a:t>
          </a:r>
          <a:endParaRPr lang="en-IN" sz="1500" kern="1200" dirty="0"/>
        </a:p>
      </dsp:txBody>
      <dsp:txXfrm rot="-5400000">
        <a:off x="553751" y="3563150"/>
        <a:ext cx="8849309" cy="463995"/>
      </dsp:txXfrm>
    </dsp:sp>
    <dsp:sp modelId="{6D3052CE-B605-4AF4-B90C-1F4D222EF129}">
      <dsp:nvSpPr>
        <dsp:cNvPr id="0" name=""/>
        <dsp:cNvSpPr/>
      </dsp:nvSpPr>
      <dsp:spPr>
        <a:xfrm rot="5400000">
          <a:off x="-118660" y="4363690"/>
          <a:ext cx="791073" cy="553751"/>
        </a:xfrm>
        <a:prstGeom prst="chevron">
          <a:avLst/>
        </a:prstGeom>
        <a:solidFill>
          <a:schemeClr val="accent1">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b="0" i="0" kern="1200" smtClean="0"/>
            <a:t>1988</a:t>
          </a:r>
          <a:endParaRPr lang="en-IN" sz="1600" kern="1200" dirty="0"/>
        </a:p>
      </dsp:txBody>
      <dsp:txXfrm rot="-5400000">
        <a:off x="2" y="4521905"/>
        <a:ext cx="553751" cy="237322"/>
      </dsp:txXfrm>
    </dsp:sp>
    <dsp:sp modelId="{827D8523-9598-4742-B61D-BB8397EA22EA}">
      <dsp:nvSpPr>
        <dsp:cNvPr id="0" name=""/>
        <dsp:cNvSpPr/>
      </dsp:nvSpPr>
      <dsp:spPr>
        <a:xfrm rot="5400000">
          <a:off x="4733857" y="64922"/>
          <a:ext cx="514197" cy="8874410"/>
        </a:xfrm>
        <a:prstGeom prst="round2Same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b="0" i="0" kern="1200" dirty="0" smtClean="0"/>
            <a:t>The C Programming Language, 2nd edition</a:t>
          </a:r>
          <a:endParaRPr lang="en-IN" sz="1500" kern="1200" dirty="0"/>
        </a:p>
      </dsp:txBody>
      <dsp:txXfrm rot="-5400000">
        <a:off x="553751" y="4270130"/>
        <a:ext cx="8849309" cy="4639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2134BB-EC6B-41C1-A495-91CC7C3F2417}">
      <dsp:nvSpPr>
        <dsp:cNvPr id="0" name=""/>
        <dsp:cNvSpPr/>
      </dsp:nvSpPr>
      <dsp:spPr>
        <a:xfrm rot="5400000">
          <a:off x="-127993" y="129592"/>
          <a:ext cx="853292" cy="597304"/>
        </a:xfrm>
        <a:prstGeom prst="chevron">
          <a:avLst/>
        </a:prstGeom>
        <a:solidFill>
          <a:schemeClr val="accent1">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IN" sz="1700" b="0" i="0" kern="1200" dirty="0" smtClean="0"/>
            <a:t>1989</a:t>
          </a:r>
          <a:endParaRPr lang="en-US" sz="1700" kern="1200" dirty="0"/>
        </a:p>
      </dsp:txBody>
      <dsp:txXfrm rot="-5400000">
        <a:off x="1" y="300250"/>
        <a:ext cx="597304" cy="255988"/>
      </dsp:txXfrm>
    </dsp:sp>
    <dsp:sp modelId="{5E931CBD-75A8-4249-BDE1-FC2B32962A16}">
      <dsp:nvSpPr>
        <dsp:cNvPr id="0" name=""/>
        <dsp:cNvSpPr/>
      </dsp:nvSpPr>
      <dsp:spPr>
        <a:xfrm rot="5400000">
          <a:off x="4328454" y="-3695463"/>
          <a:ext cx="554639" cy="8016940"/>
        </a:xfrm>
        <a:prstGeom prst="round2Same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IN" sz="1300" b="1" i="0" kern="1200" dirty="0" smtClean="0"/>
            <a:t>C89</a:t>
          </a:r>
          <a:endParaRPr lang="en-US" sz="1300" kern="1200" dirty="0"/>
        </a:p>
        <a:p>
          <a:pPr marL="114300" lvl="1" indent="-114300" algn="l" defTabSz="577850">
            <a:lnSpc>
              <a:spcPct val="90000"/>
            </a:lnSpc>
            <a:spcBef>
              <a:spcPct val="0"/>
            </a:spcBef>
            <a:spcAft>
              <a:spcPct val="15000"/>
            </a:spcAft>
            <a:buChar char="••"/>
          </a:pPr>
          <a:r>
            <a:rPr lang="en-US" sz="1300" b="0" i="0" kern="1200" dirty="0" smtClean="0"/>
            <a:t>the ANSI(</a:t>
          </a:r>
          <a:r>
            <a:rPr lang="en-IN" sz="1300" b="0" i="0" kern="1200" dirty="0" smtClean="0"/>
            <a:t>American National Standards Institute</a:t>
          </a:r>
          <a:r>
            <a:rPr lang="en-US" sz="1300" b="0" i="0" kern="1200" dirty="0" smtClean="0"/>
            <a:t>) C standard published</a:t>
          </a:r>
          <a:endParaRPr lang="en-US" sz="1300" kern="1200" dirty="0"/>
        </a:p>
      </dsp:txBody>
      <dsp:txXfrm rot="-5400000">
        <a:off x="597304" y="62762"/>
        <a:ext cx="7989865" cy="500489"/>
      </dsp:txXfrm>
    </dsp:sp>
    <dsp:sp modelId="{E63A0B4D-9CC7-4805-99D8-23A34FD5D536}">
      <dsp:nvSpPr>
        <dsp:cNvPr id="0" name=""/>
        <dsp:cNvSpPr/>
      </dsp:nvSpPr>
      <dsp:spPr>
        <a:xfrm rot="5400000">
          <a:off x="-127993" y="884144"/>
          <a:ext cx="853292" cy="597304"/>
        </a:xfrm>
        <a:prstGeom prst="chevron">
          <a:avLst/>
        </a:prstGeom>
        <a:solidFill>
          <a:schemeClr val="accent1">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IN" sz="1700" b="0" i="0" kern="1200" dirty="0" smtClean="0"/>
            <a:t>1990</a:t>
          </a:r>
          <a:endParaRPr lang="en-US" sz="1700" kern="1200" dirty="0"/>
        </a:p>
      </dsp:txBody>
      <dsp:txXfrm rot="-5400000">
        <a:off x="1" y="1054802"/>
        <a:ext cx="597304" cy="255988"/>
      </dsp:txXfrm>
    </dsp:sp>
    <dsp:sp modelId="{EFD5C8D9-2849-488D-BB2C-CDA85552E21D}">
      <dsp:nvSpPr>
        <dsp:cNvPr id="0" name=""/>
        <dsp:cNvSpPr/>
      </dsp:nvSpPr>
      <dsp:spPr>
        <a:xfrm rot="5400000">
          <a:off x="4328454" y="-2974999"/>
          <a:ext cx="554639" cy="8016940"/>
        </a:xfrm>
        <a:prstGeom prst="round2Same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IN" sz="1300" b="1" i="0" kern="1200" dirty="0" smtClean="0"/>
            <a:t>C90</a:t>
          </a:r>
          <a:endParaRPr lang="en-US" sz="1300" kern="1200" dirty="0"/>
        </a:p>
        <a:p>
          <a:pPr marL="114300" lvl="1" indent="-114300" algn="l" defTabSz="577850">
            <a:lnSpc>
              <a:spcPct val="90000"/>
            </a:lnSpc>
            <a:spcBef>
              <a:spcPct val="0"/>
            </a:spcBef>
            <a:spcAft>
              <a:spcPct val="15000"/>
            </a:spcAft>
            <a:buChar char="••"/>
          </a:pPr>
          <a:r>
            <a:rPr lang="en-US" sz="1300" b="0" i="0" kern="1200" dirty="0" smtClean="0"/>
            <a:t>the ANSI C standard accepted as ISO/IEC 9899-1990(ISO:-</a:t>
          </a:r>
          <a:r>
            <a:rPr lang="en-IN" sz="1300" b="0" i="0" kern="1200" dirty="0" smtClean="0"/>
            <a:t>International Organization for Standardization</a:t>
          </a:r>
          <a:r>
            <a:rPr lang="en-US" sz="1300" b="0" i="0" kern="1200" dirty="0" smtClean="0"/>
            <a:t>)</a:t>
          </a:r>
          <a:endParaRPr lang="en-US" sz="1300" kern="1200" dirty="0"/>
        </a:p>
      </dsp:txBody>
      <dsp:txXfrm rot="-5400000">
        <a:off x="597304" y="783226"/>
        <a:ext cx="7989865" cy="500489"/>
      </dsp:txXfrm>
    </dsp:sp>
    <dsp:sp modelId="{BC2C3866-7A70-4948-8D71-0E0876C4EA94}">
      <dsp:nvSpPr>
        <dsp:cNvPr id="0" name=""/>
        <dsp:cNvSpPr/>
      </dsp:nvSpPr>
      <dsp:spPr>
        <a:xfrm rot="5400000">
          <a:off x="-127993" y="1638697"/>
          <a:ext cx="853292" cy="597304"/>
        </a:xfrm>
        <a:prstGeom prst="chevron">
          <a:avLst/>
        </a:prstGeom>
        <a:solidFill>
          <a:schemeClr val="accent1">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IN" sz="1700" b="0" i="0" kern="1200" dirty="0" smtClean="0"/>
            <a:t>1995</a:t>
          </a:r>
          <a:endParaRPr lang="en-US" sz="1700" kern="1200" dirty="0"/>
        </a:p>
      </dsp:txBody>
      <dsp:txXfrm rot="-5400000">
        <a:off x="1" y="1809355"/>
        <a:ext cx="597304" cy="255988"/>
      </dsp:txXfrm>
    </dsp:sp>
    <dsp:sp modelId="{11DF0542-AD4A-4FF8-95E5-69B2B9F4A818}">
      <dsp:nvSpPr>
        <dsp:cNvPr id="0" name=""/>
        <dsp:cNvSpPr/>
      </dsp:nvSpPr>
      <dsp:spPr>
        <a:xfrm rot="5400000">
          <a:off x="4328454" y="-2220447"/>
          <a:ext cx="554639" cy="8016940"/>
        </a:xfrm>
        <a:prstGeom prst="round2Same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IN" sz="1300" b="1" kern="1200" dirty="0" smtClean="0"/>
            <a:t>C95</a:t>
          </a:r>
          <a:r>
            <a:rPr lang="en-IN" sz="1300" b="0" i="0" kern="1200" dirty="0" smtClean="0"/>
            <a:t> </a:t>
          </a:r>
          <a:endParaRPr lang="en-US" sz="1300" kern="1200" dirty="0"/>
        </a:p>
        <a:p>
          <a:pPr marL="114300" lvl="1" indent="-114300" algn="l" defTabSz="577850">
            <a:lnSpc>
              <a:spcPct val="90000"/>
            </a:lnSpc>
            <a:spcBef>
              <a:spcPct val="0"/>
            </a:spcBef>
            <a:spcAft>
              <a:spcPct val="15000"/>
            </a:spcAft>
            <a:buChar char="••"/>
          </a:pPr>
          <a:r>
            <a:rPr lang="en-IN" sz="1300" b="0" i="0" kern="1200" dirty="0" smtClean="0"/>
            <a:t>ISO/IEC 9899 AM1(</a:t>
          </a:r>
          <a:r>
            <a:rPr lang="en-US" sz="1300" b="0" i="0" kern="1200" dirty="0" smtClean="0"/>
            <a:t>greatly expanded wide and </a:t>
          </a:r>
          <a:r>
            <a:rPr lang="en-US" sz="1300" b="0" i="0" kern="1200" dirty="0" err="1" smtClean="0"/>
            <a:t>multibyte</a:t>
          </a:r>
          <a:r>
            <a:rPr lang="en-US" sz="1300" b="0" i="0" kern="1200" dirty="0" smtClean="0"/>
            <a:t> character support</a:t>
          </a:r>
          <a:r>
            <a:rPr lang="en-IN" sz="1300" b="0" i="0" kern="1200" dirty="0" smtClean="0"/>
            <a:t>)</a:t>
          </a:r>
          <a:endParaRPr lang="en-US" sz="1300" kern="1200" dirty="0"/>
        </a:p>
      </dsp:txBody>
      <dsp:txXfrm rot="-5400000">
        <a:off x="597304" y="1537778"/>
        <a:ext cx="7989865" cy="500489"/>
      </dsp:txXfrm>
    </dsp:sp>
    <dsp:sp modelId="{36FA38E6-F5AF-4B50-A89A-AF64B4691087}">
      <dsp:nvSpPr>
        <dsp:cNvPr id="0" name=""/>
        <dsp:cNvSpPr/>
      </dsp:nvSpPr>
      <dsp:spPr>
        <a:xfrm rot="5400000">
          <a:off x="-127993" y="2393249"/>
          <a:ext cx="853292" cy="597304"/>
        </a:xfrm>
        <a:prstGeom prst="chevron">
          <a:avLst/>
        </a:prstGeom>
        <a:solidFill>
          <a:schemeClr val="accent1">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IN" sz="1700" b="0" i="0" kern="1200" dirty="0" smtClean="0"/>
            <a:t>1999</a:t>
          </a:r>
          <a:endParaRPr lang="en-US" sz="1700" kern="1200" dirty="0"/>
        </a:p>
      </dsp:txBody>
      <dsp:txXfrm rot="-5400000">
        <a:off x="1" y="2563907"/>
        <a:ext cx="597304" cy="255988"/>
      </dsp:txXfrm>
    </dsp:sp>
    <dsp:sp modelId="{F455B1A0-CD8A-468D-AFC3-6FF8AA0F76F5}">
      <dsp:nvSpPr>
        <dsp:cNvPr id="0" name=""/>
        <dsp:cNvSpPr/>
      </dsp:nvSpPr>
      <dsp:spPr>
        <a:xfrm rot="5400000">
          <a:off x="4328454" y="-1465894"/>
          <a:ext cx="554639" cy="8016940"/>
        </a:xfrm>
        <a:prstGeom prst="round2Same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IN" sz="1300" b="1" i="0" kern="1200" dirty="0" smtClean="0"/>
            <a:t>C99</a:t>
          </a:r>
          <a:endParaRPr lang="en-US" sz="1300" kern="1200" dirty="0"/>
        </a:p>
        <a:p>
          <a:pPr marL="114300" lvl="1" indent="-114300" algn="l" defTabSz="577850">
            <a:lnSpc>
              <a:spcPct val="90000"/>
            </a:lnSpc>
            <a:spcBef>
              <a:spcPct val="0"/>
            </a:spcBef>
            <a:spcAft>
              <a:spcPct val="15000"/>
            </a:spcAft>
            <a:buChar char="••"/>
          </a:pPr>
          <a:r>
            <a:rPr lang="en-IN" sz="1300" b="0" i="0" kern="1200" dirty="0" smtClean="0"/>
            <a:t>(ISO/IEC 9899:1999)(</a:t>
          </a:r>
          <a:r>
            <a:rPr lang="en-US" sz="1300" b="0" i="0" kern="1200" dirty="0" smtClean="0"/>
            <a:t>new features: bool, long </a:t>
          </a:r>
          <a:r>
            <a:rPr lang="en-US" sz="1300" b="0" i="0" kern="1200" dirty="0" err="1" smtClean="0"/>
            <a:t>long</a:t>
          </a:r>
          <a:r>
            <a:rPr lang="en-US" sz="1300" b="0" i="0" kern="1200" dirty="0" smtClean="0"/>
            <a:t>, and some header files</a:t>
          </a:r>
          <a:r>
            <a:rPr lang="en-IN" sz="1300" b="0" i="0" kern="1200" dirty="0" smtClean="0"/>
            <a:t>)</a:t>
          </a:r>
          <a:endParaRPr lang="en-US" sz="1300" kern="1200" dirty="0"/>
        </a:p>
      </dsp:txBody>
      <dsp:txXfrm rot="-5400000">
        <a:off x="597304" y="2292331"/>
        <a:ext cx="7989865" cy="500489"/>
      </dsp:txXfrm>
    </dsp:sp>
    <dsp:sp modelId="{978A0D6F-556A-4B7C-85AE-B9E515EF0F93}">
      <dsp:nvSpPr>
        <dsp:cNvPr id="0" name=""/>
        <dsp:cNvSpPr/>
      </dsp:nvSpPr>
      <dsp:spPr>
        <a:xfrm rot="5400000">
          <a:off x="-127993" y="3147801"/>
          <a:ext cx="853292" cy="597304"/>
        </a:xfrm>
        <a:prstGeom prst="chevron">
          <a:avLst/>
        </a:prstGeom>
        <a:solidFill>
          <a:schemeClr val="accent1">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IN" sz="1700" b="0" i="0" kern="1200" dirty="0" smtClean="0"/>
            <a:t>2011</a:t>
          </a:r>
          <a:endParaRPr lang="en-US" sz="1700" kern="1200" dirty="0"/>
        </a:p>
      </dsp:txBody>
      <dsp:txXfrm rot="-5400000">
        <a:off x="1" y="3318459"/>
        <a:ext cx="597304" cy="255988"/>
      </dsp:txXfrm>
    </dsp:sp>
    <dsp:sp modelId="{0DF2D406-FF19-4B0D-8FE7-831EA47A2D6D}">
      <dsp:nvSpPr>
        <dsp:cNvPr id="0" name=""/>
        <dsp:cNvSpPr/>
      </dsp:nvSpPr>
      <dsp:spPr>
        <a:xfrm rot="5400000">
          <a:off x="4328454" y="-711342"/>
          <a:ext cx="554639" cy="8016940"/>
        </a:xfrm>
        <a:prstGeom prst="round2Same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IN" sz="1300" b="1" kern="1200" dirty="0" smtClean="0"/>
            <a:t>C11</a:t>
          </a:r>
          <a:r>
            <a:rPr lang="en-IN" sz="1300" b="0" i="0" kern="1200" dirty="0" smtClean="0"/>
            <a:t> </a:t>
          </a:r>
          <a:endParaRPr lang="en-US" sz="1300" kern="1200" dirty="0"/>
        </a:p>
        <a:p>
          <a:pPr marL="114300" lvl="1" indent="-114300" algn="l" defTabSz="577850">
            <a:lnSpc>
              <a:spcPct val="90000"/>
            </a:lnSpc>
            <a:spcBef>
              <a:spcPct val="0"/>
            </a:spcBef>
            <a:spcAft>
              <a:spcPct val="15000"/>
            </a:spcAft>
            <a:buChar char="••"/>
          </a:pPr>
          <a:r>
            <a:rPr lang="en-IN" sz="1300" b="0" i="0" kern="1200" dirty="0" smtClean="0"/>
            <a:t>(ISO/IEC 9899:2011)(thread-aware memory model, removed </a:t>
          </a:r>
          <a:r>
            <a:rPr lang="en-IN" sz="1300" b="0" i="0" kern="1200" dirty="0" smtClean="0">
              <a:hlinkClick xmlns:r="http://schemas.openxmlformats.org/officeDocument/2006/relationships" r:id="rId1" tooltip="c/io/gets"/>
            </a:rPr>
            <a:t>gets</a:t>
          </a:r>
          <a:r>
            <a:rPr lang="en-IN" sz="1300" b="0" i="0" kern="1200" dirty="0" smtClean="0"/>
            <a:t>)</a:t>
          </a:r>
          <a:endParaRPr lang="en-US" sz="1300" kern="1200" dirty="0"/>
        </a:p>
      </dsp:txBody>
      <dsp:txXfrm rot="-5400000">
        <a:off x="597304" y="3046883"/>
        <a:ext cx="7989865" cy="500489"/>
      </dsp:txXfrm>
    </dsp:sp>
    <dsp:sp modelId="{576D1964-4053-4475-9FEC-B2EC78E6A30C}">
      <dsp:nvSpPr>
        <dsp:cNvPr id="0" name=""/>
        <dsp:cNvSpPr/>
      </dsp:nvSpPr>
      <dsp:spPr>
        <a:xfrm rot="5400000">
          <a:off x="-127993" y="3902353"/>
          <a:ext cx="853292" cy="597304"/>
        </a:xfrm>
        <a:prstGeom prst="chevron">
          <a:avLst/>
        </a:prstGeom>
        <a:solidFill>
          <a:schemeClr val="accent1">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IN" sz="1700" b="0" i="0" kern="1200" dirty="0" smtClean="0"/>
            <a:t>2018</a:t>
          </a:r>
          <a:endParaRPr lang="en-IN" sz="1700" kern="1200" dirty="0"/>
        </a:p>
      </dsp:txBody>
      <dsp:txXfrm rot="-5400000">
        <a:off x="1" y="4073011"/>
        <a:ext cx="597304" cy="255988"/>
      </dsp:txXfrm>
    </dsp:sp>
    <dsp:sp modelId="{EC00A253-84B5-4C4C-93F4-BABEDF0951B0}">
      <dsp:nvSpPr>
        <dsp:cNvPr id="0" name=""/>
        <dsp:cNvSpPr/>
      </dsp:nvSpPr>
      <dsp:spPr>
        <a:xfrm rot="5400000">
          <a:off x="4328454" y="43209"/>
          <a:ext cx="554639" cy="8016940"/>
        </a:xfrm>
        <a:prstGeom prst="round2Same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IN" sz="1300" b="1" kern="1200" dirty="0" smtClean="0"/>
            <a:t>C17</a:t>
          </a:r>
          <a:r>
            <a:rPr lang="en-IN" sz="1300" b="0" i="0" kern="1200" dirty="0" smtClean="0"/>
            <a:t> </a:t>
          </a:r>
          <a:endParaRPr lang="en-IN" sz="1300" kern="1200" dirty="0"/>
        </a:p>
        <a:p>
          <a:pPr marL="114300" lvl="1" indent="-114300" algn="l" defTabSz="577850">
            <a:lnSpc>
              <a:spcPct val="90000"/>
            </a:lnSpc>
            <a:spcBef>
              <a:spcPct val="0"/>
            </a:spcBef>
            <a:spcAft>
              <a:spcPct val="15000"/>
            </a:spcAft>
            <a:buChar char="••"/>
          </a:pPr>
          <a:r>
            <a:rPr lang="en-US" sz="1300" b="0" i="0" kern="1200" dirty="0" smtClean="0"/>
            <a:t>fixes defect reports</a:t>
          </a:r>
          <a:endParaRPr lang="en-IN" sz="1300" kern="1200" dirty="0"/>
        </a:p>
      </dsp:txBody>
      <dsp:txXfrm rot="-5400000">
        <a:off x="597304" y="3801435"/>
        <a:ext cx="7989865" cy="50048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smtClean="0"/>
              <a:t>C Programming</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3D1D3A-BF55-43EC-BE8B-1F7EDAB70B68}" type="datetimeFigureOut">
              <a:rPr lang="en-IN" smtClean="0"/>
              <a:t>07-06-2021</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smtClean="0"/>
              <a:t>Ashutosh Sonawane</a:t>
            </a:r>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5A292D-738B-417D-B534-6F2B6FAEEDE6}" type="slidenum">
              <a:rPr lang="en-IN" smtClean="0"/>
              <a:t>‹#›</a:t>
            </a:fld>
            <a:endParaRPr lang="en-IN"/>
          </a:p>
        </p:txBody>
      </p:sp>
    </p:spTree>
    <p:extLst>
      <p:ext uri="{BB962C8B-B14F-4D97-AF65-F5344CB8AC3E}">
        <p14:creationId xmlns:p14="http://schemas.microsoft.com/office/powerpoint/2010/main" val="384998082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C Programming</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3E8A1F-EE7C-4DAB-B83F-9ED87317B155}" type="datetimeFigureOut">
              <a:rPr lang="en-US" smtClean="0"/>
              <a:pPr/>
              <a:t>6/7/2021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Ashutosh Sonawane</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0ECCE0-F15A-4FC8-86FB-914E74171EB0}" type="slidenum">
              <a:rPr lang="en-US" smtClean="0"/>
              <a:pPr/>
              <a:t>‹#›</a:t>
            </a:fld>
            <a:endParaRPr lang="en-US"/>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0BD4060-2949-4916-83C5-AC8BBB7ACA77}" type="datetime1">
              <a:rPr lang="en-US" smtClean="0"/>
              <a:t>6/7/2021</a:t>
            </a:fld>
            <a:endParaRPr lang="en-US"/>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876520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43577B-1957-4561-BD45-6C99A67998B3}" type="datetime1">
              <a:rPr lang="en-US" smtClean="0"/>
              <a:t>6/7/2021</a:t>
            </a:fld>
            <a:endParaRPr lang="en-US"/>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65216371"/>
      </p:ext>
    </p:extLst>
  </p:cSld>
  <p:clrMapOvr>
    <a:masterClrMapping/>
  </p:clrMapOvr>
  <p:timing>
    <p:tnLst>
      <p:par>
        <p:cTn id="1" dur="indefinite" restart="never" nodeType="tmRoot"/>
      </p:par>
    </p:tnLst>
  </p:timing>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43577B-1957-4561-BD45-6C99A67998B3}" type="datetime1">
              <a:rPr lang="en-US" smtClean="0"/>
              <a:t>6/7/2021</a:t>
            </a:fld>
            <a:endParaRPr lang="en-US"/>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877366"/>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43577B-1957-4561-BD45-6C99A67998B3}" type="datetime1">
              <a:rPr lang="en-US" smtClean="0"/>
              <a:t>6/7/2021</a:t>
            </a:fld>
            <a:endParaRPr lang="en-US"/>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45877000"/>
      </p:ext>
    </p:extLst>
  </p:cSld>
  <p:clrMapOvr>
    <a:masterClrMapping/>
  </p:clrMapOvr>
  <p:timing>
    <p:tnLst>
      <p:par>
        <p:cTn id="1" dur="indefinite" restart="never" nodeType="tmRoot"/>
      </p:par>
    </p:tnLst>
  </p:timing>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43577B-1957-4561-BD45-6C99A67998B3}" type="datetime1">
              <a:rPr lang="en-US" smtClean="0"/>
              <a:t>6/7/2021</a:t>
            </a:fld>
            <a:endParaRPr lang="en-US"/>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61386932"/>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43577B-1957-4561-BD45-6C99A67998B3}" type="datetime1">
              <a:rPr lang="en-US" smtClean="0"/>
              <a:t>6/7/2021</a:t>
            </a:fld>
            <a:endParaRPr lang="en-US"/>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9224002"/>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DA49AA-7A22-4AF9-A1DA-1814688016D2}" type="datetime1">
              <a:rPr lang="en-US" smtClean="0"/>
              <a:t>6/7/2021</a:t>
            </a:fld>
            <a:endParaRPr lang="en-US"/>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12798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64ACA5-3FE3-4992-917A-14146C15B64D}" type="datetime1">
              <a:rPr lang="en-US" smtClean="0"/>
              <a:t>6/7/2021</a:t>
            </a:fld>
            <a:endParaRPr lang="en-US"/>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21339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8834" y="82552"/>
            <a:ext cx="10040566" cy="762000"/>
          </a:xfrm>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4234" y="844552"/>
            <a:ext cx="10015166" cy="540384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3193C0-7481-4D22-BF31-9FCAB8FC599E}" type="datetime1">
              <a:rPr lang="en-US" smtClean="0"/>
              <a:t>6/7/2021</a:t>
            </a:fld>
            <a:endParaRPr lang="en-US"/>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356032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1CF9BB-4E5B-4146-8B63-BF545025E7F9}" type="datetime1">
              <a:rPr lang="en-US" smtClean="0"/>
              <a:t>6/7/2021</a:t>
            </a:fld>
            <a:endParaRPr lang="en-US"/>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88756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98834" y="0"/>
            <a:ext cx="9811966" cy="8001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98834" y="825500"/>
            <a:ext cx="4858966" cy="53467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257800" y="800100"/>
            <a:ext cx="4953000" cy="533400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1EF9B56C-FABC-4A51-BAA4-9790AC950B1F}" type="datetime1">
              <a:rPr lang="en-US" smtClean="0"/>
              <a:t>6/7/2021</a:t>
            </a:fld>
            <a:endParaRPr lang="en-US"/>
          </a:p>
        </p:txBody>
      </p:sp>
      <p:sp>
        <p:nvSpPr>
          <p:cNvPr id="6" name="Footer Placeholder 5"/>
          <p:cNvSpPr>
            <a:spLocks noGrp="1"/>
          </p:cNvSpPr>
          <p:nvPr>
            <p:ph type="ftr" sz="quarter" idx="11"/>
          </p:nvPr>
        </p:nvSpPr>
        <p:spPr/>
        <p:txBody>
          <a:bodyPr/>
          <a:lstStyle/>
          <a:p>
            <a:r>
              <a:rPr lang="en-US" smtClean="0"/>
              <a:t>C Programming :- Ashutosh Sonawane</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8114913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98834" y="0"/>
            <a:ext cx="9354766" cy="762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98834" y="762000"/>
            <a:ext cx="485896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98834" y="1357707"/>
            <a:ext cx="4858966" cy="4683655"/>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257800" y="781445"/>
            <a:ext cx="488779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257800" y="1377152"/>
            <a:ext cx="4887793" cy="4683655"/>
          </a:xfrm>
        </p:spPr>
        <p:txBody>
          <a:bodyPr>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D621B925-A029-4E6E-A284-B3EDEF7F0BD8}" type="datetime1">
              <a:rPr lang="en-US" smtClean="0"/>
              <a:t>6/7/2021</a:t>
            </a:fld>
            <a:endParaRPr lang="en-US"/>
          </a:p>
        </p:txBody>
      </p:sp>
      <p:sp>
        <p:nvSpPr>
          <p:cNvPr id="8" name="Footer Placeholder 7"/>
          <p:cNvSpPr>
            <a:spLocks noGrp="1"/>
          </p:cNvSpPr>
          <p:nvPr>
            <p:ph type="ftr" sz="quarter" idx="11"/>
          </p:nvPr>
        </p:nvSpPr>
        <p:spPr/>
        <p:txBody>
          <a:bodyPr/>
          <a:lstStyle/>
          <a:p>
            <a:r>
              <a:rPr lang="en-US" smtClean="0"/>
              <a:t>C Programming :- Ashutosh Sonawane</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3157257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98834" y="25400"/>
            <a:ext cx="8596668" cy="7366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DB9DE85-E7C0-4639-BFAF-BB3C73E8772E}" type="datetime1">
              <a:rPr lang="en-US" smtClean="0"/>
              <a:t>6/7/2021</a:t>
            </a:fld>
            <a:endParaRPr lang="en-US"/>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2565501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E10331-207C-42A4-AFF7-B7824872A916}" type="datetime1">
              <a:rPr lang="en-US" smtClean="0"/>
              <a:t>6/7/2021</a:t>
            </a:fld>
            <a:endParaRPr lang="en-US"/>
          </a:p>
        </p:txBody>
      </p:sp>
      <p:sp>
        <p:nvSpPr>
          <p:cNvPr id="3" name="Footer Placeholder 2"/>
          <p:cNvSpPr>
            <a:spLocks noGrp="1"/>
          </p:cNvSpPr>
          <p:nvPr>
            <p:ph type="ftr" sz="quarter" idx="11"/>
          </p:nvPr>
        </p:nvSpPr>
        <p:spPr/>
        <p:txBody>
          <a:bodyPr/>
          <a:lstStyle/>
          <a:p>
            <a:r>
              <a:rPr lang="en-US" smtClean="0"/>
              <a:t>C Programming :- Ashutosh Sonawane</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4659951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2726D22-0568-4437-9FC4-4FA4C9296A50}" type="datetime1">
              <a:rPr lang="en-US" smtClean="0"/>
              <a:t>6/7/2021</a:t>
            </a:fld>
            <a:endParaRPr lang="en-US"/>
          </a:p>
        </p:txBody>
      </p:sp>
      <p:sp>
        <p:nvSpPr>
          <p:cNvPr id="6" name="Footer Placeholder 5"/>
          <p:cNvSpPr>
            <a:spLocks noGrp="1"/>
          </p:cNvSpPr>
          <p:nvPr>
            <p:ph type="ftr" sz="quarter" idx="11"/>
          </p:nvPr>
        </p:nvSpPr>
        <p:spPr/>
        <p:txBody>
          <a:bodyPr/>
          <a:lstStyle/>
          <a:p>
            <a:r>
              <a:rPr lang="en-US" smtClean="0"/>
              <a:t>C Programming :- Ashutosh Sonawane</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247574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02220F6-CDB0-436D-A559-BB122DBB97F4}" type="datetime1">
              <a:rPr lang="en-US" smtClean="0"/>
              <a:t>6/7/2021</a:t>
            </a:fld>
            <a:endParaRPr lang="en-US"/>
          </a:p>
        </p:txBody>
      </p:sp>
      <p:sp>
        <p:nvSpPr>
          <p:cNvPr id="6" name="Footer Placeholder 5"/>
          <p:cNvSpPr>
            <a:spLocks noGrp="1"/>
          </p:cNvSpPr>
          <p:nvPr>
            <p:ph type="ftr" sz="quarter" idx="11"/>
          </p:nvPr>
        </p:nvSpPr>
        <p:spPr/>
        <p:txBody>
          <a:bodyPr/>
          <a:lstStyle/>
          <a:p>
            <a:r>
              <a:rPr lang="en-US" smtClean="0"/>
              <a:t>C Programming :- Ashutosh Sonawane</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914822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926633" y="649221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443577B-1957-4561-BD45-6C99A67998B3}" type="datetime1">
              <a:rPr lang="en-US" smtClean="0"/>
              <a:t>6/7/2021</a:t>
            </a:fld>
            <a:endParaRPr lang="en-US"/>
          </a:p>
        </p:txBody>
      </p:sp>
      <p:sp>
        <p:nvSpPr>
          <p:cNvPr id="5" name="Footer Placeholder 4"/>
          <p:cNvSpPr>
            <a:spLocks noGrp="1"/>
          </p:cNvSpPr>
          <p:nvPr>
            <p:ph type="ftr" sz="quarter" idx="3"/>
          </p:nvPr>
        </p:nvSpPr>
        <p:spPr>
          <a:xfrm>
            <a:off x="398834" y="649221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C Programming :- Ashutosh Sonawane</a:t>
            </a:r>
            <a:endParaRPr lang="en-US"/>
          </a:p>
        </p:txBody>
      </p:sp>
      <p:sp>
        <p:nvSpPr>
          <p:cNvPr id="6" name="Slide Number Placeholder 5"/>
          <p:cNvSpPr>
            <a:spLocks noGrp="1"/>
          </p:cNvSpPr>
          <p:nvPr>
            <p:ph type="sldNum" sz="quarter" idx="4"/>
          </p:nvPr>
        </p:nvSpPr>
        <p:spPr>
          <a:xfrm>
            <a:off x="8312163" y="6492212"/>
            <a:ext cx="683339"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19249867"/>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iming>
    <p:tnLst>
      <p:par>
        <p:cTn id="1" dur="indefinite" restart="never" nodeType="tmRoot"/>
      </p:par>
    </p:tnLst>
  </p:timing>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www.mingw.org/" TargetMode="Externa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en.cppreference.com/w/c/language/ascii"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jp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hyperlink" Target="https://en.cppreference.com/w/c/language/floating_constant" TargetMode="External"/><Relationship Id="rId2" Type="http://schemas.openxmlformats.org/officeDocument/2006/relationships/hyperlink" Target="https://en.cppreference.com/w/c/language/integer_constant" TargetMode="External"/><Relationship Id="rId1" Type="http://schemas.openxmlformats.org/officeDocument/2006/relationships/slideLayout" Target="../slideLayouts/slideLayout2.xml"/><Relationship Id="rId5" Type="http://schemas.openxmlformats.org/officeDocument/2006/relationships/hyperlink" Target="https://en.cppreference.com/w/c/language/string_literal" TargetMode="External"/><Relationship Id="rId4" Type="http://schemas.openxmlformats.org/officeDocument/2006/relationships/hyperlink" Target="https://en.cppreference.com/w/c/language/character_constant" TargetMode="External"/></Relationships>
</file>

<file path=ppt/slides/_rels/slide31.xml.rels><?xml version="1.0" encoding="UTF-8" standalone="yes"?>
<Relationships xmlns="http://schemas.openxmlformats.org/package/2006/relationships"><Relationship Id="rId2" Type="http://schemas.openxmlformats.org/officeDocument/2006/relationships/hyperlink" Target="https://en.cppreference.com/w/c/language/typ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en.cppreference.com/w/c/types/limit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en.cppreference.com/w/c/keyword"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en.cppreference.com/w/c/language/operator_arithmetic"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en.cppreference.com/w/c/language/operator_precedence"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en.cppreference.com/w/c/language/main_function" TargetMode="Externa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hyperlink" Target="https://en.cppreference.com/w/c/language/operator_comparison"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hyperlink" Target="https://en.cppreference.com/w/c/language/function_declaration" TargetMode="External"/><Relationship Id="rId2" Type="http://schemas.openxmlformats.org/officeDocument/2006/relationships/hyperlink" Target="https://en.cppreference.com/w/c/language/function_definition" TargetMode="Externa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404534"/>
            <a:ext cx="8435803" cy="1646302"/>
          </a:xfrm>
        </p:spPr>
        <p:txBody>
          <a:bodyPr>
            <a:normAutofit fontScale="90000"/>
          </a:bodyPr>
          <a:lstStyle/>
          <a:p>
            <a:r>
              <a:rPr lang="en-US" sz="9600" b="1" dirty="0" smtClean="0"/>
              <a:t>C Programming</a:t>
            </a:r>
            <a:endParaRPr lang="en-US" sz="9600" dirty="0"/>
          </a:p>
        </p:txBody>
      </p:sp>
      <p:sp>
        <p:nvSpPr>
          <p:cNvPr id="3" name="Subtitle 2"/>
          <p:cNvSpPr>
            <a:spLocks noGrp="1"/>
          </p:cNvSpPr>
          <p:nvPr>
            <p:ph type="subTitle" idx="1"/>
          </p:nvPr>
        </p:nvSpPr>
        <p:spPr/>
        <p:txBody>
          <a:bodyPr>
            <a:normAutofit/>
          </a:bodyPr>
          <a:lstStyle/>
          <a:p>
            <a:r>
              <a:rPr lang="en-US" sz="3600" u="sng" dirty="0" smtClean="0"/>
              <a:t>Ashutosh </a:t>
            </a:r>
            <a:r>
              <a:rPr lang="en-US" sz="3600" u="sng" dirty="0" err="1" smtClean="0"/>
              <a:t>Sonawane</a:t>
            </a:r>
            <a:endParaRPr lang="en-US" sz="3600" u="sng"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GCC Installation</a:t>
            </a:r>
            <a:endParaRPr lang="en-IN" dirty="0"/>
          </a:p>
        </p:txBody>
      </p:sp>
      <p:sp>
        <p:nvSpPr>
          <p:cNvPr id="3" name="Subtitle 2"/>
          <p:cNvSpPr>
            <a:spLocks noGrp="1"/>
          </p:cNvSpPr>
          <p:nvPr>
            <p:ph type="subTitle" idx="1"/>
          </p:nvPr>
        </p:nvSpPr>
        <p:spPr/>
        <p:txBody>
          <a:bodyPr/>
          <a:lstStyle/>
          <a:p>
            <a:r>
              <a:rPr lang="en-US" dirty="0" smtClean="0"/>
              <a:t>ASHUTOSH SONAWANE</a:t>
            </a:r>
            <a:endParaRPr lang="en-IN" dirty="0"/>
          </a:p>
        </p:txBody>
      </p:sp>
    </p:spTree>
    <p:extLst>
      <p:ext uri="{BB962C8B-B14F-4D97-AF65-F5344CB8AC3E}">
        <p14:creationId xmlns:p14="http://schemas.microsoft.com/office/powerpoint/2010/main" val="330842220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Strings</a:t>
            </a:r>
            <a:endParaRPr lang="en-US" dirty="0"/>
          </a:p>
        </p:txBody>
      </p:sp>
      <p:sp>
        <p:nvSpPr>
          <p:cNvPr id="3" name="Content Placeholder 2"/>
          <p:cNvSpPr>
            <a:spLocks noGrp="1"/>
          </p:cNvSpPr>
          <p:nvPr>
            <p:ph idx="1"/>
          </p:nvPr>
        </p:nvSpPr>
        <p:spPr>
          <a:xfrm>
            <a:off x="424234" y="844552"/>
            <a:ext cx="10243766" cy="5647660"/>
          </a:xfrm>
        </p:spPr>
        <p:txBody>
          <a:bodyPr>
            <a:normAutofit/>
          </a:bodyPr>
          <a:lstStyle/>
          <a:p>
            <a:r>
              <a:rPr lang="en-US" sz="2800" dirty="0" smtClean="0"/>
              <a:t>%s is special format specifier to accept the strings. But it </a:t>
            </a:r>
            <a:r>
              <a:rPr lang="en-US" sz="2800" b="1" dirty="0" smtClean="0"/>
              <a:t>cannot accept </a:t>
            </a:r>
            <a:r>
              <a:rPr lang="en-US" sz="2800" dirty="0" smtClean="0"/>
              <a:t>string with </a:t>
            </a:r>
            <a:r>
              <a:rPr lang="en-US" sz="2800" b="1" dirty="0" smtClean="0"/>
              <a:t>spaces</a:t>
            </a:r>
            <a:r>
              <a:rPr lang="en-US" sz="2800" dirty="0" smtClean="0"/>
              <a:t>. So use </a:t>
            </a:r>
            <a:r>
              <a:rPr lang="en-US" sz="2800" b="1" dirty="0" smtClean="0"/>
              <a:t>gets(string-name) </a:t>
            </a:r>
            <a:r>
              <a:rPr lang="en-US" sz="2800" dirty="0" smtClean="0"/>
              <a:t>function to accept string.</a:t>
            </a:r>
          </a:p>
          <a:p>
            <a:endParaRPr lang="en-US" sz="2800" dirty="0" smtClean="0"/>
          </a:p>
          <a:p>
            <a:r>
              <a:rPr lang="en-US" sz="2800" dirty="0" smtClean="0"/>
              <a:t>You can print the string using </a:t>
            </a:r>
            <a:r>
              <a:rPr lang="en-US" sz="2800" b="1" dirty="0" smtClean="0"/>
              <a:t>puts(string-name) </a:t>
            </a:r>
            <a:r>
              <a:rPr lang="en-US" sz="2800" dirty="0" smtClean="0"/>
              <a:t>function.</a:t>
            </a:r>
          </a:p>
          <a:p>
            <a:endParaRPr lang="en-US" sz="2800" dirty="0" smtClean="0"/>
          </a:p>
          <a:p>
            <a:r>
              <a:rPr lang="en-US" sz="2800" dirty="0" smtClean="0"/>
              <a:t>You are not needed to accept the size of strings as you require in case of arrays because C automatically appends the '\0' character at the end of the string. Hence you know when a '\0' character appears, that is the end of the string.</a:t>
            </a:r>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C Programming :- Ashutosh Sonawane</a:t>
            </a:r>
            <a:endParaRPr lang="en-US"/>
          </a:p>
        </p:txBody>
      </p:sp>
      <p:graphicFrame>
        <p:nvGraphicFramePr>
          <p:cNvPr id="5" name="Content Placeholder 4"/>
          <p:cNvGraphicFramePr>
            <a:graphicFrameLocks noGrp="1"/>
          </p:cNvGraphicFramePr>
          <p:nvPr>
            <p:ph sz="quarter" idx="4294967295"/>
            <p:extLst>
              <p:ext uri="{D42A27DB-BD31-4B8C-83A1-F6EECF244321}">
                <p14:modId xmlns:p14="http://schemas.microsoft.com/office/powerpoint/2010/main" val="979479621"/>
              </p:ext>
            </p:extLst>
          </p:nvPr>
        </p:nvGraphicFramePr>
        <p:xfrm>
          <a:off x="0" y="0"/>
          <a:ext cx="12192000" cy="6857330"/>
        </p:xfrm>
        <a:graphic>
          <a:graphicData uri="http://schemas.openxmlformats.org/drawingml/2006/table">
            <a:tbl>
              <a:tblPr firstRow="1" bandRow="1">
                <a:tableStyleId>{5C22544A-7EE6-4342-B048-85BDC9FD1C3A}</a:tableStyleId>
              </a:tblPr>
              <a:tblGrid>
                <a:gridCol w="1576552">
                  <a:extLst>
                    <a:ext uri="{9D8B030D-6E8A-4147-A177-3AD203B41FA5}">
                      <a16:colId xmlns:a16="http://schemas.microsoft.com/office/drawing/2014/main" val="20000"/>
                    </a:ext>
                  </a:extLst>
                </a:gridCol>
                <a:gridCol w="8002877">
                  <a:extLst>
                    <a:ext uri="{9D8B030D-6E8A-4147-A177-3AD203B41FA5}">
                      <a16:colId xmlns:a16="http://schemas.microsoft.com/office/drawing/2014/main" val="20001"/>
                    </a:ext>
                  </a:extLst>
                </a:gridCol>
                <a:gridCol w="2612571">
                  <a:extLst>
                    <a:ext uri="{9D8B030D-6E8A-4147-A177-3AD203B41FA5}">
                      <a16:colId xmlns:a16="http://schemas.microsoft.com/office/drawing/2014/main" val="20002"/>
                    </a:ext>
                  </a:extLst>
                </a:gridCol>
              </a:tblGrid>
              <a:tr h="323997">
                <a:tc>
                  <a:txBody>
                    <a:bodyPr/>
                    <a:lstStyle/>
                    <a:p>
                      <a:pPr algn="ctr">
                        <a:lnSpc>
                          <a:spcPct val="100000"/>
                        </a:lnSpc>
                        <a:spcBef>
                          <a:spcPts val="0"/>
                        </a:spcBef>
                        <a:spcAft>
                          <a:spcPts val="0"/>
                        </a:spcAft>
                      </a:pPr>
                      <a:r>
                        <a:rPr kumimoji="0" lang="en-US" sz="1400" kern="1200" baseline="0" dirty="0" smtClean="0"/>
                        <a:t>Function </a:t>
                      </a:r>
                      <a:endParaRPr kumimoji="0" lang="en-US" sz="1400" b="1" kern="1200" baseline="0" dirty="0" smtClean="0">
                        <a:solidFill>
                          <a:schemeClr val="lt1"/>
                        </a:solidFill>
                        <a:latin typeface="+mn-lt"/>
                        <a:ea typeface="+mn-ea"/>
                        <a:cs typeface="+mn-cs"/>
                      </a:endParaRPr>
                    </a:p>
                  </a:txBody>
                  <a:tcPr marL="91117" marR="91117" anchor="ctr"/>
                </a:tc>
                <a:tc>
                  <a:txBody>
                    <a:bodyPr/>
                    <a:lstStyle/>
                    <a:p>
                      <a:pPr algn="ctr">
                        <a:lnSpc>
                          <a:spcPct val="100000"/>
                        </a:lnSpc>
                        <a:spcBef>
                          <a:spcPts val="0"/>
                        </a:spcBef>
                        <a:spcAft>
                          <a:spcPts val="0"/>
                        </a:spcAft>
                      </a:pPr>
                      <a:r>
                        <a:rPr kumimoji="0" lang="en-US" sz="1400" kern="1200" baseline="0" dirty="0" smtClean="0"/>
                        <a:t>Use</a:t>
                      </a:r>
                      <a:endParaRPr lang="en-US" sz="1400" dirty="0"/>
                    </a:p>
                  </a:txBody>
                  <a:tcPr marL="91117" marR="91117" anchor="ctr"/>
                </a:tc>
                <a:tc>
                  <a:txBody>
                    <a:bodyPr/>
                    <a:lstStyle/>
                    <a:p>
                      <a:pPr algn="ctr">
                        <a:lnSpc>
                          <a:spcPct val="100000"/>
                        </a:lnSpc>
                        <a:spcBef>
                          <a:spcPts val="0"/>
                        </a:spcBef>
                        <a:spcAft>
                          <a:spcPts val="0"/>
                        </a:spcAft>
                      </a:pPr>
                      <a:r>
                        <a:rPr lang="en-US" sz="1400" dirty="0" smtClean="0"/>
                        <a:t>Call</a:t>
                      </a:r>
                      <a:endParaRPr lang="en-US" sz="1400" dirty="0"/>
                    </a:p>
                  </a:txBody>
                  <a:tcPr marL="91117" marR="91117" anchor="ctr"/>
                </a:tc>
                <a:extLst>
                  <a:ext uri="{0D108BD9-81ED-4DB2-BD59-A6C34878D82A}">
                    <a16:rowId xmlns:a16="http://schemas.microsoft.com/office/drawing/2014/main" val="10000"/>
                  </a:ext>
                </a:extLst>
              </a:tr>
              <a:tr h="338738">
                <a:tc>
                  <a:txBody>
                    <a:bodyPr/>
                    <a:lstStyle/>
                    <a:p>
                      <a:pPr algn="l">
                        <a:lnSpc>
                          <a:spcPct val="100000"/>
                        </a:lnSpc>
                        <a:spcBef>
                          <a:spcPts val="0"/>
                        </a:spcBef>
                        <a:spcAft>
                          <a:spcPts val="0"/>
                        </a:spcAft>
                      </a:pPr>
                      <a:r>
                        <a:rPr kumimoji="0" lang="en-US" sz="1400" kern="1200" baseline="0" dirty="0" err="1" smtClean="0"/>
                        <a:t>strlen</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t>Finds the length of the string</a:t>
                      </a:r>
                      <a:endParaRPr kumimoji="0" lang="en-US" sz="1400" b="0" kern="1200" baseline="0" dirty="0" smtClean="0">
                        <a:solidFill>
                          <a:schemeClr val="tx1"/>
                        </a:solidFill>
                        <a:latin typeface="+mn-lt"/>
                        <a:ea typeface="+mn-ea"/>
                        <a:cs typeface="+mn-cs"/>
                      </a:endParaRPr>
                    </a:p>
                  </a:txBody>
                  <a:tcPr marL="91117" marR="91117"/>
                </a:tc>
                <a:tc>
                  <a:txBody>
                    <a:bodyPr/>
                    <a:lstStyle/>
                    <a:p>
                      <a:pPr algn="l">
                        <a:lnSpc>
                          <a:spcPct val="100000"/>
                        </a:lnSpc>
                        <a:spcBef>
                          <a:spcPts val="0"/>
                        </a:spcBef>
                        <a:spcAft>
                          <a:spcPts val="0"/>
                        </a:spcAft>
                      </a:pPr>
                      <a:r>
                        <a:rPr kumimoji="0" lang="en-US" sz="1400" kern="1200" dirty="0" err="1" smtClean="0"/>
                        <a:t>strlen</a:t>
                      </a:r>
                      <a:r>
                        <a:rPr kumimoji="0" lang="en-US" sz="1400" kern="1200" dirty="0" smtClean="0"/>
                        <a:t>(str1)</a:t>
                      </a:r>
                      <a:endParaRPr kumimoji="0" lang="en-US" sz="1400" b="0" kern="1200" baseline="0" dirty="0" smtClean="0">
                        <a:solidFill>
                          <a:schemeClr val="tx1"/>
                        </a:solidFill>
                        <a:latin typeface="+mn-lt"/>
                        <a:ea typeface="+mn-ea"/>
                        <a:cs typeface="+mn-cs"/>
                      </a:endParaRPr>
                    </a:p>
                  </a:txBody>
                  <a:tcPr marL="91117" marR="91117"/>
                </a:tc>
                <a:extLst>
                  <a:ext uri="{0D108BD9-81ED-4DB2-BD59-A6C34878D82A}">
                    <a16:rowId xmlns:a16="http://schemas.microsoft.com/office/drawing/2014/main" val="10001"/>
                  </a:ext>
                </a:extLst>
              </a:tr>
              <a:tr h="338738">
                <a:tc>
                  <a:txBody>
                    <a:bodyPr/>
                    <a:lstStyle/>
                    <a:p>
                      <a:pPr algn="l">
                        <a:lnSpc>
                          <a:spcPct val="100000"/>
                        </a:lnSpc>
                        <a:spcBef>
                          <a:spcPts val="0"/>
                        </a:spcBef>
                        <a:spcAft>
                          <a:spcPts val="0"/>
                        </a:spcAft>
                      </a:pPr>
                      <a:r>
                        <a:rPr kumimoji="0" lang="en-US" sz="1400" kern="1200" baseline="0" dirty="0" err="1" smtClean="0"/>
                        <a:t>strlwr</a:t>
                      </a:r>
                      <a:endParaRPr lang="en-US" sz="1400" b="0" dirty="0" smtClean="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t>Converts string to lowercase</a:t>
                      </a:r>
                      <a:endParaRPr kumimoji="0" lang="en-US" sz="1400" b="0" kern="1200" baseline="0" dirty="0" smtClean="0">
                        <a:solidFill>
                          <a:schemeClr val="tx1"/>
                        </a:solidFill>
                        <a:latin typeface="+mn-lt"/>
                        <a:ea typeface="+mn-ea"/>
                        <a:cs typeface="+mn-cs"/>
                      </a:endParaRPr>
                    </a:p>
                  </a:txBody>
                  <a:tcPr marL="91117" marR="91117"/>
                </a:tc>
                <a:tc>
                  <a:txBody>
                    <a:bodyPr/>
                    <a:lstStyle/>
                    <a:p>
                      <a:pPr algn="l">
                        <a:lnSpc>
                          <a:spcPct val="100000"/>
                        </a:lnSpc>
                        <a:spcBef>
                          <a:spcPts val="0"/>
                        </a:spcBef>
                        <a:spcAft>
                          <a:spcPts val="0"/>
                        </a:spcAft>
                      </a:pPr>
                      <a:r>
                        <a:rPr kumimoji="0" lang="en-US" sz="1400" kern="1200" dirty="0" err="1" smtClean="0"/>
                        <a:t>strlwr</a:t>
                      </a:r>
                      <a:r>
                        <a:rPr kumimoji="0" lang="en-US" sz="1400" kern="1200" dirty="0" smtClean="0"/>
                        <a:t>(str1)</a:t>
                      </a:r>
                      <a:endParaRPr kumimoji="0" lang="en-US" sz="1400" b="0" kern="1200" baseline="0" dirty="0" smtClean="0">
                        <a:solidFill>
                          <a:schemeClr val="tx1"/>
                        </a:solidFill>
                        <a:latin typeface="+mn-lt"/>
                        <a:ea typeface="+mn-ea"/>
                        <a:cs typeface="+mn-cs"/>
                      </a:endParaRPr>
                    </a:p>
                  </a:txBody>
                  <a:tcPr marL="91117" marR="91117"/>
                </a:tc>
                <a:extLst>
                  <a:ext uri="{0D108BD9-81ED-4DB2-BD59-A6C34878D82A}">
                    <a16:rowId xmlns:a16="http://schemas.microsoft.com/office/drawing/2014/main" val="10002"/>
                  </a:ext>
                </a:extLst>
              </a:tr>
              <a:tr h="338738">
                <a:tc>
                  <a:txBody>
                    <a:bodyPr/>
                    <a:lstStyle/>
                    <a:p>
                      <a:pPr algn="l">
                        <a:lnSpc>
                          <a:spcPct val="100000"/>
                        </a:lnSpc>
                        <a:spcBef>
                          <a:spcPts val="0"/>
                        </a:spcBef>
                        <a:spcAft>
                          <a:spcPts val="0"/>
                        </a:spcAft>
                      </a:pPr>
                      <a:r>
                        <a:rPr kumimoji="0" lang="en-US" sz="1400" kern="1200" baseline="0" dirty="0" err="1" smtClean="0"/>
                        <a:t>strupr</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t>Converts string to uppercase</a:t>
                      </a:r>
                      <a:endParaRPr kumimoji="0" lang="en-US" sz="1400" b="0" kern="1200" baseline="0" dirty="0" smtClean="0">
                        <a:solidFill>
                          <a:schemeClr val="tx1"/>
                        </a:solidFill>
                        <a:latin typeface="+mn-lt"/>
                        <a:ea typeface="+mn-ea"/>
                        <a:cs typeface="+mn-cs"/>
                      </a:endParaRPr>
                    </a:p>
                  </a:txBody>
                  <a:tcPr marL="91117" marR="91117"/>
                </a:tc>
                <a:tc>
                  <a:txBody>
                    <a:bodyPr/>
                    <a:lstStyle/>
                    <a:p>
                      <a:pPr algn="l">
                        <a:lnSpc>
                          <a:spcPct val="100000"/>
                        </a:lnSpc>
                        <a:spcBef>
                          <a:spcPts val="0"/>
                        </a:spcBef>
                        <a:spcAft>
                          <a:spcPts val="0"/>
                        </a:spcAft>
                      </a:pPr>
                      <a:r>
                        <a:rPr kumimoji="0" lang="en-US" sz="1400" kern="1200" dirty="0" err="1" smtClean="0"/>
                        <a:t>strupr</a:t>
                      </a:r>
                      <a:r>
                        <a:rPr kumimoji="0" lang="en-US" sz="1400" kern="1200" dirty="0" smtClean="0"/>
                        <a:t>(str1)</a:t>
                      </a:r>
                      <a:endParaRPr kumimoji="0" lang="en-US" sz="1400" b="0" kern="1200" baseline="0" dirty="0" smtClean="0">
                        <a:solidFill>
                          <a:schemeClr val="tx1"/>
                        </a:solidFill>
                        <a:latin typeface="+mn-lt"/>
                        <a:ea typeface="+mn-ea"/>
                        <a:cs typeface="+mn-cs"/>
                      </a:endParaRPr>
                    </a:p>
                  </a:txBody>
                  <a:tcPr marL="91117" marR="91117"/>
                </a:tc>
                <a:extLst>
                  <a:ext uri="{0D108BD9-81ED-4DB2-BD59-A6C34878D82A}">
                    <a16:rowId xmlns:a16="http://schemas.microsoft.com/office/drawing/2014/main" val="10003"/>
                  </a:ext>
                </a:extLst>
              </a:tr>
              <a:tr h="338738">
                <a:tc>
                  <a:txBody>
                    <a:bodyPr/>
                    <a:lstStyle/>
                    <a:p>
                      <a:pPr algn="l">
                        <a:lnSpc>
                          <a:spcPct val="100000"/>
                        </a:lnSpc>
                        <a:spcBef>
                          <a:spcPts val="0"/>
                        </a:spcBef>
                        <a:spcAft>
                          <a:spcPts val="0"/>
                        </a:spcAft>
                      </a:pPr>
                      <a:r>
                        <a:rPr kumimoji="0" lang="en-US" sz="1400" kern="1200" baseline="0" dirty="0" err="1" smtClean="0"/>
                        <a:t>strcpy</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t>Copies string to another string</a:t>
                      </a:r>
                      <a:endParaRPr kumimoji="0" lang="en-US" sz="1400" b="0" kern="1200" baseline="0" dirty="0" smtClean="0">
                        <a:solidFill>
                          <a:schemeClr val="tx1"/>
                        </a:solidFill>
                        <a:latin typeface="+mn-lt"/>
                        <a:ea typeface="+mn-ea"/>
                        <a:cs typeface="+mn-cs"/>
                      </a:endParaRPr>
                    </a:p>
                  </a:txBody>
                  <a:tcPr marL="91117" marR="91117"/>
                </a:tc>
                <a:tc>
                  <a:txBody>
                    <a:bodyPr/>
                    <a:lstStyle/>
                    <a:p>
                      <a:pPr algn="l">
                        <a:lnSpc>
                          <a:spcPct val="100000"/>
                        </a:lnSpc>
                        <a:spcBef>
                          <a:spcPts val="0"/>
                        </a:spcBef>
                        <a:spcAft>
                          <a:spcPts val="0"/>
                        </a:spcAft>
                      </a:pPr>
                      <a:r>
                        <a:rPr kumimoji="0" lang="en-US" sz="1400" kern="1200" dirty="0" err="1" smtClean="0"/>
                        <a:t>strcpy</a:t>
                      </a:r>
                      <a:r>
                        <a:rPr kumimoji="0" lang="en-US" sz="1400" kern="1200" dirty="0" smtClean="0"/>
                        <a:t>(</a:t>
                      </a:r>
                      <a:r>
                        <a:rPr kumimoji="0" lang="en-US" sz="1400" kern="1200" dirty="0" err="1" smtClean="0"/>
                        <a:t>dest,source</a:t>
                      </a:r>
                      <a:r>
                        <a:rPr kumimoji="0" lang="en-US" sz="1400" kern="1200" dirty="0" smtClean="0"/>
                        <a:t>)</a:t>
                      </a:r>
                      <a:endParaRPr kumimoji="0" lang="en-US" sz="1400" b="0" kern="1200" baseline="0" dirty="0" smtClean="0">
                        <a:solidFill>
                          <a:schemeClr val="tx1"/>
                        </a:solidFill>
                        <a:latin typeface="+mn-lt"/>
                        <a:ea typeface="+mn-ea"/>
                        <a:cs typeface="+mn-cs"/>
                      </a:endParaRPr>
                    </a:p>
                  </a:txBody>
                  <a:tcPr marL="91117" marR="91117"/>
                </a:tc>
                <a:extLst>
                  <a:ext uri="{0D108BD9-81ED-4DB2-BD59-A6C34878D82A}">
                    <a16:rowId xmlns:a16="http://schemas.microsoft.com/office/drawing/2014/main" val="10004"/>
                  </a:ext>
                </a:extLst>
              </a:tr>
              <a:tr h="338738">
                <a:tc>
                  <a:txBody>
                    <a:bodyPr/>
                    <a:lstStyle/>
                    <a:p>
                      <a:pPr algn="l">
                        <a:lnSpc>
                          <a:spcPct val="100000"/>
                        </a:lnSpc>
                        <a:spcBef>
                          <a:spcPts val="0"/>
                        </a:spcBef>
                        <a:spcAft>
                          <a:spcPts val="0"/>
                        </a:spcAft>
                      </a:pPr>
                      <a:r>
                        <a:rPr kumimoji="0" lang="en-US" sz="1400" kern="1200" baseline="0" dirty="0" err="1" smtClean="0"/>
                        <a:t>Strncpy</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t>Copies first n characters of one string into another</a:t>
                      </a:r>
                      <a:endParaRPr kumimoji="0" lang="en-US" sz="1400" b="0" kern="1200" baseline="0" dirty="0" smtClean="0">
                        <a:solidFill>
                          <a:schemeClr val="tx1"/>
                        </a:solidFill>
                        <a:latin typeface="+mn-lt"/>
                        <a:ea typeface="+mn-ea"/>
                        <a:cs typeface="+mn-cs"/>
                      </a:endParaRPr>
                    </a:p>
                  </a:txBody>
                  <a:tcPr marL="91117" marR="91117"/>
                </a:tc>
                <a:tc>
                  <a:txBody>
                    <a:bodyPr/>
                    <a:lstStyle/>
                    <a:p>
                      <a:pPr algn="l">
                        <a:lnSpc>
                          <a:spcPct val="100000"/>
                        </a:lnSpc>
                        <a:spcBef>
                          <a:spcPts val="0"/>
                        </a:spcBef>
                        <a:spcAft>
                          <a:spcPts val="0"/>
                        </a:spcAft>
                      </a:pPr>
                      <a:r>
                        <a:rPr kumimoji="0" lang="en-US" sz="1400" kern="1200" dirty="0" err="1" smtClean="0"/>
                        <a:t>strncpy</a:t>
                      </a:r>
                      <a:r>
                        <a:rPr kumimoji="0" lang="en-US" sz="1400" kern="1200" dirty="0" smtClean="0"/>
                        <a:t>(dest,source,4)</a:t>
                      </a:r>
                      <a:endParaRPr kumimoji="0" lang="en-US" sz="1400" b="0" kern="1200" baseline="0" dirty="0" smtClean="0">
                        <a:solidFill>
                          <a:schemeClr val="tx1"/>
                        </a:solidFill>
                        <a:latin typeface="+mn-lt"/>
                        <a:ea typeface="+mn-ea"/>
                        <a:cs typeface="+mn-cs"/>
                      </a:endParaRPr>
                    </a:p>
                  </a:txBody>
                  <a:tcPr marL="91117" marR="91117"/>
                </a:tc>
                <a:extLst>
                  <a:ext uri="{0D108BD9-81ED-4DB2-BD59-A6C34878D82A}">
                    <a16:rowId xmlns:a16="http://schemas.microsoft.com/office/drawing/2014/main" val="10005"/>
                  </a:ext>
                </a:extLst>
              </a:tr>
              <a:tr h="338738">
                <a:tc>
                  <a:txBody>
                    <a:bodyPr/>
                    <a:lstStyle/>
                    <a:p>
                      <a:pPr algn="l">
                        <a:lnSpc>
                          <a:spcPct val="100000"/>
                        </a:lnSpc>
                        <a:spcBef>
                          <a:spcPts val="0"/>
                        </a:spcBef>
                        <a:spcAft>
                          <a:spcPts val="0"/>
                        </a:spcAft>
                      </a:pPr>
                      <a:r>
                        <a:rPr kumimoji="0" lang="en-US" sz="1400" kern="1200" baseline="0" dirty="0" err="1" smtClean="0"/>
                        <a:t>Strcat</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t>Appends one string at the end of another string</a:t>
                      </a:r>
                      <a:endParaRPr kumimoji="0" lang="en-US" sz="1400" b="0" kern="1200" baseline="0" dirty="0" smtClean="0">
                        <a:solidFill>
                          <a:schemeClr val="tx1"/>
                        </a:solidFill>
                        <a:latin typeface="+mn-lt"/>
                        <a:ea typeface="+mn-ea"/>
                        <a:cs typeface="+mn-cs"/>
                      </a:endParaRPr>
                    </a:p>
                  </a:txBody>
                  <a:tcPr marL="91117" marR="91117"/>
                </a:tc>
                <a:tc>
                  <a:txBody>
                    <a:bodyPr/>
                    <a:lstStyle/>
                    <a:p>
                      <a:pPr algn="l">
                        <a:lnSpc>
                          <a:spcPct val="100000"/>
                        </a:lnSpc>
                        <a:spcBef>
                          <a:spcPts val="0"/>
                        </a:spcBef>
                        <a:spcAft>
                          <a:spcPts val="0"/>
                        </a:spcAft>
                      </a:pPr>
                      <a:r>
                        <a:rPr kumimoji="0" lang="en-US" sz="1400" kern="1200" dirty="0" err="1" smtClean="0"/>
                        <a:t>strcat</a:t>
                      </a:r>
                      <a:r>
                        <a:rPr kumimoji="0" lang="en-US" sz="1400" kern="1200" dirty="0" smtClean="0"/>
                        <a:t>(</a:t>
                      </a:r>
                      <a:r>
                        <a:rPr kumimoji="0" lang="en-US" sz="1400" kern="1200" dirty="0" err="1" smtClean="0"/>
                        <a:t>dest,source</a:t>
                      </a:r>
                      <a:r>
                        <a:rPr kumimoji="0" lang="en-US" sz="1400" kern="1200" dirty="0" smtClean="0"/>
                        <a:t>)</a:t>
                      </a:r>
                      <a:endParaRPr kumimoji="0" lang="en-US" sz="1400" b="0" kern="1200" baseline="0" dirty="0" smtClean="0">
                        <a:solidFill>
                          <a:schemeClr val="tx1"/>
                        </a:solidFill>
                        <a:latin typeface="+mn-lt"/>
                        <a:ea typeface="+mn-ea"/>
                        <a:cs typeface="+mn-cs"/>
                      </a:endParaRPr>
                    </a:p>
                  </a:txBody>
                  <a:tcPr marL="91117" marR="91117"/>
                </a:tc>
                <a:extLst>
                  <a:ext uri="{0D108BD9-81ED-4DB2-BD59-A6C34878D82A}">
                    <a16:rowId xmlns:a16="http://schemas.microsoft.com/office/drawing/2014/main" val="10006"/>
                  </a:ext>
                </a:extLst>
              </a:tr>
              <a:tr h="338738">
                <a:tc>
                  <a:txBody>
                    <a:bodyPr/>
                    <a:lstStyle/>
                    <a:p>
                      <a:pPr algn="l">
                        <a:lnSpc>
                          <a:spcPct val="100000"/>
                        </a:lnSpc>
                        <a:spcBef>
                          <a:spcPts val="0"/>
                        </a:spcBef>
                        <a:spcAft>
                          <a:spcPts val="0"/>
                        </a:spcAft>
                      </a:pPr>
                      <a:r>
                        <a:rPr kumimoji="0" lang="en-US" sz="1400" kern="1200" baseline="0" dirty="0" err="1" smtClean="0"/>
                        <a:t>strncat</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t>Appends first n characters of a string at the end of Another</a:t>
                      </a:r>
                      <a:endParaRPr kumimoji="0" lang="en-US" sz="1400" b="0" kern="1200" baseline="0" dirty="0" smtClean="0">
                        <a:solidFill>
                          <a:schemeClr val="tx1"/>
                        </a:solidFill>
                        <a:latin typeface="+mn-lt"/>
                        <a:ea typeface="+mn-ea"/>
                        <a:cs typeface="+mn-cs"/>
                      </a:endParaRPr>
                    </a:p>
                  </a:txBody>
                  <a:tcPr marL="91117" marR="911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err="1" smtClean="0"/>
                        <a:t>strncat</a:t>
                      </a:r>
                      <a:r>
                        <a:rPr kumimoji="0" lang="en-US" sz="1400" kern="1200" dirty="0" smtClean="0"/>
                        <a:t>(dest,source,4)</a:t>
                      </a:r>
                      <a:endParaRPr kumimoji="0" lang="en-US" sz="1400" b="0" kern="1200" baseline="0" dirty="0" smtClean="0">
                        <a:solidFill>
                          <a:schemeClr val="tx1"/>
                        </a:solidFill>
                        <a:latin typeface="+mn-lt"/>
                        <a:ea typeface="+mn-ea"/>
                        <a:cs typeface="+mn-cs"/>
                      </a:endParaRPr>
                    </a:p>
                  </a:txBody>
                  <a:tcPr marL="91117" marR="91117"/>
                </a:tc>
                <a:extLst>
                  <a:ext uri="{0D108BD9-81ED-4DB2-BD59-A6C34878D82A}">
                    <a16:rowId xmlns:a16="http://schemas.microsoft.com/office/drawing/2014/main" val="10007"/>
                  </a:ext>
                </a:extLst>
              </a:tr>
              <a:tr h="338738">
                <a:tc>
                  <a:txBody>
                    <a:bodyPr/>
                    <a:lstStyle/>
                    <a:p>
                      <a:pPr algn="l">
                        <a:lnSpc>
                          <a:spcPct val="100000"/>
                        </a:lnSpc>
                        <a:spcBef>
                          <a:spcPts val="0"/>
                        </a:spcBef>
                        <a:spcAft>
                          <a:spcPts val="0"/>
                        </a:spcAft>
                      </a:pPr>
                      <a:r>
                        <a:rPr kumimoji="0" lang="en-US" sz="1400" kern="1200" baseline="0" dirty="0" err="1" smtClean="0"/>
                        <a:t>strcmp</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t>Compares two string</a:t>
                      </a:r>
                      <a:endParaRPr kumimoji="0" lang="en-US" sz="1400" b="0" kern="1200" baseline="0" dirty="0" smtClean="0">
                        <a:solidFill>
                          <a:schemeClr val="tx1"/>
                        </a:solidFill>
                        <a:latin typeface="+mn-lt"/>
                        <a:ea typeface="+mn-ea"/>
                        <a:cs typeface="+mn-cs"/>
                      </a:endParaRPr>
                    </a:p>
                  </a:txBody>
                  <a:tcPr marL="91117" marR="91117"/>
                </a:tc>
                <a:tc>
                  <a:txBody>
                    <a:bodyPr/>
                    <a:lstStyle/>
                    <a:p>
                      <a:pPr algn="l">
                        <a:lnSpc>
                          <a:spcPct val="100000"/>
                        </a:lnSpc>
                        <a:spcBef>
                          <a:spcPts val="0"/>
                        </a:spcBef>
                        <a:spcAft>
                          <a:spcPts val="0"/>
                        </a:spcAft>
                      </a:pPr>
                      <a:r>
                        <a:rPr kumimoji="0" lang="en-US" sz="1400" kern="1200" dirty="0" err="1" smtClean="0"/>
                        <a:t>strcmp</a:t>
                      </a:r>
                      <a:r>
                        <a:rPr kumimoji="0" lang="en-US" sz="1400" kern="1200" dirty="0" smtClean="0"/>
                        <a:t>(str1,str2)</a:t>
                      </a:r>
                      <a:endParaRPr kumimoji="0" lang="en-US" sz="1400" b="0" kern="1200" baseline="0" dirty="0" smtClean="0">
                        <a:solidFill>
                          <a:schemeClr val="tx1"/>
                        </a:solidFill>
                        <a:latin typeface="+mn-lt"/>
                        <a:ea typeface="+mn-ea"/>
                        <a:cs typeface="+mn-cs"/>
                      </a:endParaRPr>
                    </a:p>
                  </a:txBody>
                  <a:tcPr marL="91117" marR="91117"/>
                </a:tc>
                <a:extLst>
                  <a:ext uri="{0D108BD9-81ED-4DB2-BD59-A6C34878D82A}">
                    <a16:rowId xmlns:a16="http://schemas.microsoft.com/office/drawing/2014/main" val="10008"/>
                  </a:ext>
                </a:extLst>
              </a:tr>
              <a:tr h="342267">
                <a:tc>
                  <a:txBody>
                    <a:bodyPr/>
                    <a:lstStyle/>
                    <a:p>
                      <a:pPr algn="l">
                        <a:lnSpc>
                          <a:spcPct val="100000"/>
                        </a:lnSpc>
                        <a:spcBef>
                          <a:spcPts val="0"/>
                        </a:spcBef>
                        <a:spcAft>
                          <a:spcPts val="0"/>
                        </a:spcAft>
                      </a:pPr>
                      <a:r>
                        <a:rPr kumimoji="0" lang="en-US" sz="1400" kern="1200" baseline="0" dirty="0" err="1" smtClean="0"/>
                        <a:t>strncmp</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t>Compares first n characters of two strings</a:t>
                      </a:r>
                      <a:endParaRPr kumimoji="0" lang="en-US" sz="1400" b="0" kern="1200" baseline="0" dirty="0" smtClean="0">
                        <a:solidFill>
                          <a:schemeClr val="tx1"/>
                        </a:solidFill>
                        <a:latin typeface="+mn-lt"/>
                        <a:ea typeface="+mn-ea"/>
                        <a:cs typeface="+mn-cs"/>
                      </a:endParaRPr>
                    </a:p>
                  </a:txBody>
                  <a:tcPr marL="91117" marR="911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err="1" smtClean="0"/>
                        <a:t>strncmp</a:t>
                      </a:r>
                      <a:r>
                        <a:rPr kumimoji="0" lang="en-US" sz="1400" kern="1200" dirty="0" smtClean="0"/>
                        <a:t>(str1,str2,4)</a:t>
                      </a:r>
                      <a:endParaRPr kumimoji="0" lang="en-US" sz="1400" b="0" kern="1200" baseline="0" dirty="0" smtClean="0">
                        <a:solidFill>
                          <a:schemeClr val="tx1"/>
                        </a:solidFill>
                        <a:latin typeface="+mn-lt"/>
                        <a:ea typeface="+mn-ea"/>
                        <a:cs typeface="+mn-cs"/>
                      </a:endParaRPr>
                    </a:p>
                  </a:txBody>
                  <a:tcPr marL="91117" marR="91117"/>
                </a:tc>
                <a:extLst>
                  <a:ext uri="{0D108BD9-81ED-4DB2-BD59-A6C34878D82A}">
                    <a16:rowId xmlns:a16="http://schemas.microsoft.com/office/drawing/2014/main" val="10009"/>
                  </a:ext>
                </a:extLst>
              </a:tr>
              <a:tr h="408525">
                <a:tc>
                  <a:txBody>
                    <a:bodyPr/>
                    <a:lstStyle/>
                    <a:p>
                      <a:pPr algn="l">
                        <a:lnSpc>
                          <a:spcPct val="100000"/>
                        </a:lnSpc>
                        <a:spcBef>
                          <a:spcPts val="0"/>
                        </a:spcBef>
                        <a:spcAft>
                          <a:spcPts val="0"/>
                        </a:spcAft>
                      </a:pPr>
                      <a:r>
                        <a:rPr kumimoji="0" lang="en-US" sz="1400" kern="1200" baseline="0" dirty="0" err="1" smtClean="0"/>
                        <a:t>strcmpi</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t>Compares two strings without regard to case ("</a:t>
                      </a:r>
                      <a:r>
                        <a:rPr kumimoji="0" lang="en-US" sz="1400" kern="1200" baseline="0" dirty="0" err="1" smtClean="0"/>
                        <a:t>i</a:t>
                      </a:r>
                      <a:r>
                        <a:rPr kumimoji="0" lang="en-US" sz="1400" kern="1200" baseline="0" dirty="0" smtClean="0"/>
                        <a:t>" denotes that this function ignores case)</a:t>
                      </a:r>
                      <a:endParaRPr kumimoji="0" lang="en-US" sz="1400" b="0" kern="1200" baseline="0" dirty="0" smtClean="0">
                        <a:solidFill>
                          <a:schemeClr val="tx1"/>
                        </a:solidFill>
                        <a:latin typeface="+mn-lt"/>
                        <a:ea typeface="+mn-ea"/>
                        <a:cs typeface="+mn-cs"/>
                      </a:endParaRPr>
                    </a:p>
                  </a:txBody>
                  <a:tcPr marL="91117" marR="911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err="1" smtClean="0"/>
                        <a:t>strcmpi</a:t>
                      </a:r>
                      <a:r>
                        <a:rPr kumimoji="0" lang="en-US" sz="1400" kern="1200" dirty="0" smtClean="0"/>
                        <a:t>(str1,str2)</a:t>
                      </a:r>
                      <a:endParaRPr kumimoji="0" lang="en-US" sz="1400" b="0" kern="1200" baseline="0" dirty="0" smtClean="0">
                        <a:solidFill>
                          <a:schemeClr val="tx1"/>
                        </a:solidFill>
                        <a:latin typeface="+mn-lt"/>
                        <a:ea typeface="+mn-ea"/>
                        <a:cs typeface="+mn-cs"/>
                      </a:endParaRPr>
                    </a:p>
                  </a:txBody>
                  <a:tcPr marL="91117" marR="91117"/>
                </a:tc>
                <a:extLst>
                  <a:ext uri="{0D108BD9-81ED-4DB2-BD59-A6C34878D82A}">
                    <a16:rowId xmlns:a16="http://schemas.microsoft.com/office/drawing/2014/main" val="10010"/>
                  </a:ext>
                </a:extLst>
              </a:tr>
              <a:tr h="359204">
                <a:tc>
                  <a:txBody>
                    <a:bodyPr/>
                    <a:lstStyle/>
                    <a:p>
                      <a:pPr algn="l">
                        <a:lnSpc>
                          <a:spcPct val="100000"/>
                        </a:lnSpc>
                        <a:spcBef>
                          <a:spcPts val="0"/>
                        </a:spcBef>
                        <a:spcAft>
                          <a:spcPts val="0"/>
                        </a:spcAft>
                      </a:pPr>
                      <a:r>
                        <a:rPr kumimoji="0" lang="en-US" sz="1400" kern="1200" baseline="0" dirty="0" err="1" smtClean="0"/>
                        <a:t>stricmp</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t>Compares two strings without regard to case (identical to </a:t>
                      </a:r>
                      <a:r>
                        <a:rPr kumimoji="0" lang="en-US" sz="1400" kern="1200" baseline="0" dirty="0" err="1" smtClean="0"/>
                        <a:t>strcmpi</a:t>
                      </a:r>
                      <a:r>
                        <a:rPr kumimoji="0" lang="en-US" sz="1400" kern="1200" baseline="0" dirty="0" smtClean="0"/>
                        <a:t>)</a:t>
                      </a:r>
                      <a:endParaRPr kumimoji="0" lang="en-US" sz="1400" b="0" kern="1200" baseline="0" dirty="0" smtClean="0">
                        <a:solidFill>
                          <a:schemeClr val="tx1"/>
                        </a:solidFill>
                        <a:latin typeface="+mn-lt"/>
                        <a:ea typeface="+mn-ea"/>
                        <a:cs typeface="+mn-cs"/>
                      </a:endParaRPr>
                    </a:p>
                  </a:txBody>
                  <a:tcPr marL="91117" marR="911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err="1" smtClean="0"/>
                        <a:t>stricmp</a:t>
                      </a:r>
                      <a:r>
                        <a:rPr kumimoji="0" lang="en-US" sz="1400" kern="1200" dirty="0" smtClean="0"/>
                        <a:t>(str1,str2)</a:t>
                      </a:r>
                      <a:endParaRPr kumimoji="0" lang="en-US" sz="1400" b="0" kern="1200" baseline="0" dirty="0" smtClean="0">
                        <a:solidFill>
                          <a:schemeClr val="tx1"/>
                        </a:solidFill>
                        <a:latin typeface="+mn-lt"/>
                        <a:ea typeface="+mn-ea"/>
                        <a:cs typeface="+mn-cs"/>
                      </a:endParaRPr>
                    </a:p>
                  </a:txBody>
                  <a:tcPr marL="91117" marR="91117"/>
                </a:tc>
                <a:extLst>
                  <a:ext uri="{0D108BD9-81ED-4DB2-BD59-A6C34878D82A}">
                    <a16:rowId xmlns:a16="http://schemas.microsoft.com/office/drawing/2014/main" val="10011"/>
                  </a:ext>
                </a:extLst>
              </a:tr>
              <a:tr h="338738">
                <a:tc>
                  <a:txBody>
                    <a:bodyPr/>
                    <a:lstStyle/>
                    <a:p>
                      <a:pPr algn="l">
                        <a:lnSpc>
                          <a:spcPct val="100000"/>
                        </a:lnSpc>
                        <a:spcBef>
                          <a:spcPts val="0"/>
                        </a:spcBef>
                        <a:spcAft>
                          <a:spcPts val="0"/>
                        </a:spcAft>
                      </a:pPr>
                      <a:r>
                        <a:rPr kumimoji="0" lang="en-US" sz="1400" kern="1200" baseline="0" dirty="0" err="1" smtClean="0"/>
                        <a:t>strnicmp</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t>Compares first n characters of two strings without regard to case</a:t>
                      </a:r>
                      <a:endParaRPr kumimoji="0" lang="en-US" sz="1400" b="0" kern="1200" baseline="0" dirty="0" smtClean="0">
                        <a:solidFill>
                          <a:schemeClr val="tx1"/>
                        </a:solidFill>
                        <a:latin typeface="+mn-lt"/>
                        <a:ea typeface="+mn-ea"/>
                        <a:cs typeface="+mn-cs"/>
                      </a:endParaRPr>
                    </a:p>
                  </a:txBody>
                  <a:tcPr marL="91117" marR="911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err="1" smtClean="0"/>
                        <a:t>strnicmp</a:t>
                      </a:r>
                      <a:r>
                        <a:rPr kumimoji="0" lang="en-US" sz="1400" kern="1200" dirty="0" smtClean="0"/>
                        <a:t>(str1,str2,4)</a:t>
                      </a:r>
                      <a:endParaRPr kumimoji="0" lang="en-US" sz="1400" b="0" kern="1200" baseline="0" dirty="0" smtClean="0">
                        <a:solidFill>
                          <a:schemeClr val="tx1"/>
                        </a:solidFill>
                        <a:latin typeface="+mn-lt"/>
                        <a:ea typeface="+mn-ea"/>
                        <a:cs typeface="+mn-cs"/>
                      </a:endParaRPr>
                    </a:p>
                  </a:txBody>
                  <a:tcPr marL="91117" marR="91117"/>
                </a:tc>
                <a:extLst>
                  <a:ext uri="{0D108BD9-81ED-4DB2-BD59-A6C34878D82A}">
                    <a16:rowId xmlns:a16="http://schemas.microsoft.com/office/drawing/2014/main" val="10012"/>
                  </a:ext>
                </a:extLst>
              </a:tr>
              <a:tr h="338738">
                <a:tc>
                  <a:txBody>
                    <a:bodyPr/>
                    <a:lstStyle/>
                    <a:p>
                      <a:pPr algn="l">
                        <a:lnSpc>
                          <a:spcPct val="100000"/>
                        </a:lnSpc>
                        <a:spcBef>
                          <a:spcPts val="0"/>
                        </a:spcBef>
                        <a:spcAft>
                          <a:spcPts val="0"/>
                        </a:spcAft>
                      </a:pPr>
                      <a:r>
                        <a:rPr kumimoji="0" lang="en-US" sz="1400" kern="1200" baseline="0" dirty="0" err="1" smtClean="0"/>
                        <a:t>strdup</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t>Duplicates a string</a:t>
                      </a:r>
                      <a:endParaRPr kumimoji="0" lang="en-US" sz="1400" b="0" kern="1200" baseline="0" dirty="0" smtClean="0">
                        <a:solidFill>
                          <a:schemeClr val="tx1"/>
                        </a:solidFill>
                        <a:latin typeface="+mn-lt"/>
                        <a:ea typeface="+mn-ea"/>
                        <a:cs typeface="+mn-cs"/>
                      </a:endParaRPr>
                    </a:p>
                  </a:txBody>
                  <a:tcPr marL="91117" marR="91117"/>
                </a:tc>
                <a:tc>
                  <a:txBody>
                    <a:bodyPr/>
                    <a:lstStyle/>
                    <a:p>
                      <a:pPr algn="l">
                        <a:lnSpc>
                          <a:spcPct val="100000"/>
                        </a:lnSpc>
                        <a:spcBef>
                          <a:spcPts val="0"/>
                        </a:spcBef>
                        <a:spcAft>
                          <a:spcPts val="0"/>
                        </a:spcAft>
                      </a:pPr>
                      <a:r>
                        <a:rPr kumimoji="0" lang="en-US" sz="1400" kern="1200" dirty="0" err="1" smtClean="0"/>
                        <a:t>strdup</a:t>
                      </a:r>
                      <a:r>
                        <a:rPr kumimoji="0" lang="en-US" sz="1400" kern="1200" dirty="0" smtClean="0"/>
                        <a:t>(str1)</a:t>
                      </a:r>
                      <a:endParaRPr kumimoji="0" lang="en-US" sz="1400" b="0" kern="1200" baseline="0" dirty="0" smtClean="0">
                        <a:solidFill>
                          <a:schemeClr val="tx1"/>
                        </a:solidFill>
                        <a:latin typeface="+mn-lt"/>
                        <a:ea typeface="+mn-ea"/>
                        <a:cs typeface="+mn-cs"/>
                      </a:endParaRPr>
                    </a:p>
                  </a:txBody>
                  <a:tcPr marL="91117" marR="91117"/>
                </a:tc>
                <a:extLst>
                  <a:ext uri="{0D108BD9-81ED-4DB2-BD59-A6C34878D82A}">
                    <a16:rowId xmlns:a16="http://schemas.microsoft.com/office/drawing/2014/main" val="10013"/>
                  </a:ext>
                </a:extLst>
              </a:tr>
              <a:tr h="342267">
                <a:tc>
                  <a:txBody>
                    <a:bodyPr/>
                    <a:lstStyle/>
                    <a:p>
                      <a:pPr algn="l">
                        <a:lnSpc>
                          <a:spcPct val="100000"/>
                        </a:lnSpc>
                        <a:spcBef>
                          <a:spcPts val="0"/>
                        </a:spcBef>
                        <a:spcAft>
                          <a:spcPts val="0"/>
                        </a:spcAft>
                      </a:pPr>
                      <a:r>
                        <a:rPr kumimoji="0" lang="en-US" sz="1400" kern="1200" baseline="0" dirty="0" err="1" smtClean="0"/>
                        <a:t>strchr</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t>Finds first occurrence of a given character in a string</a:t>
                      </a:r>
                      <a:endParaRPr kumimoji="0" lang="en-US" sz="1400" b="0" kern="1200" baseline="0" dirty="0" smtClean="0">
                        <a:solidFill>
                          <a:schemeClr val="tx1"/>
                        </a:solidFill>
                        <a:latin typeface="+mn-lt"/>
                        <a:ea typeface="+mn-ea"/>
                        <a:cs typeface="+mn-cs"/>
                      </a:endParaRPr>
                    </a:p>
                  </a:txBody>
                  <a:tcPr marL="91117" marR="91117"/>
                </a:tc>
                <a:tc>
                  <a:txBody>
                    <a:bodyPr/>
                    <a:lstStyle/>
                    <a:p>
                      <a:pPr algn="l">
                        <a:lnSpc>
                          <a:spcPct val="100000"/>
                        </a:lnSpc>
                        <a:spcBef>
                          <a:spcPts val="0"/>
                        </a:spcBef>
                        <a:spcAft>
                          <a:spcPts val="0"/>
                        </a:spcAft>
                      </a:pPr>
                      <a:r>
                        <a:rPr kumimoji="0" lang="en-US" sz="1400" kern="1200" dirty="0" err="1" smtClean="0"/>
                        <a:t>strchr</a:t>
                      </a:r>
                      <a:r>
                        <a:rPr kumimoji="0" lang="en-US" sz="1400" kern="1200" dirty="0" smtClean="0"/>
                        <a:t>(str1,'s')</a:t>
                      </a:r>
                      <a:endParaRPr kumimoji="0" lang="en-US" sz="1400" b="0" kern="1200" baseline="0" dirty="0" smtClean="0">
                        <a:solidFill>
                          <a:schemeClr val="tx1"/>
                        </a:solidFill>
                        <a:latin typeface="+mn-lt"/>
                        <a:ea typeface="+mn-ea"/>
                        <a:cs typeface="+mn-cs"/>
                      </a:endParaRPr>
                    </a:p>
                  </a:txBody>
                  <a:tcPr marL="91117" marR="91117"/>
                </a:tc>
                <a:extLst>
                  <a:ext uri="{0D108BD9-81ED-4DB2-BD59-A6C34878D82A}">
                    <a16:rowId xmlns:a16="http://schemas.microsoft.com/office/drawing/2014/main" val="10014"/>
                  </a:ext>
                </a:extLst>
              </a:tr>
              <a:tr h="338738">
                <a:tc>
                  <a:txBody>
                    <a:bodyPr/>
                    <a:lstStyle/>
                    <a:p>
                      <a:pPr algn="l">
                        <a:lnSpc>
                          <a:spcPct val="100000"/>
                        </a:lnSpc>
                        <a:spcBef>
                          <a:spcPts val="0"/>
                        </a:spcBef>
                        <a:spcAft>
                          <a:spcPts val="0"/>
                        </a:spcAft>
                      </a:pPr>
                      <a:r>
                        <a:rPr kumimoji="0" lang="en-US" sz="1400" kern="1200" baseline="0" dirty="0" err="1" smtClean="0"/>
                        <a:t>strrchr</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t>Finds last occurrence of a given character in a string</a:t>
                      </a:r>
                      <a:endParaRPr kumimoji="0" lang="en-US" sz="1400" b="0" kern="1200" baseline="0" dirty="0" smtClean="0">
                        <a:solidFill>
                          <a:schemeClr val="tx1"/>
                        </a:solidFill>
                        <a:latin typeface="+mn-lt"/>
                        <a:ea typeface="+mn-ea"/>
                        <a:cs typeface="+mn-cs"/>
                      </a:endParaRPr>
                    </a:p>
                  </a:txBody>
                  <a:tcPr marL="91117" marR="91117"/>
                </a:tc>
                <a:tc>
                  <a:txBody>
                    <a:bodyPr/>
                    <a:lstStyle/>
                    <a:p>
                      <a:pPr algn="l">
                        <a:lnSpc>
                          <a:spcPct val="100000"/>
                        </a:lnSpc>
                        <a:spcBef>
                          <a:spcPts val="0"/>
                        </a:spcBef>
                        <a:spcAft>
                          <a:spcPts val="0"/>
                        </a:spcAft>
                      </a:pPr>
                      <a:r>
                        <a:rPr kumimoji="0" lang="en-US" sz="1400" kern="1200" dirty="0" err="1" smtClean="0"/>
                        <a:t>strrchr</a:t>
                      </a:r>
                      <a:r>
                        <a:rPr kumimoji="0" lang="en-US" sz="1400" kern="1200" dirty="0" smtClean="0"/>
                        <a:t>(str1,'s')</a:t>
                      </a:r>
                      <a:endParaRPr kumimoji="0" lang="en-US" sz="1400" b="0" kern="1200" baseline="0" dirty="0" smtClean="0">
                        <a:solidFill>
                          <a:schemeClr val="tx1"/>
                        </a:solidFill>
                        <a:latin typeface="+mn-lt"/>
                        <a:ea typeface="+mn-ea"/>
                        <a:cs typeface="+mn-cs"/>
                      </a:endParaRPr>
                    </a:p>
                  </a:txBody>
                  <a:tcPr marL="91117" marR="91117"/>
                </a:tc>
                <a:extLst>
                  <a:ext uri="{0D108BD9-81ED-4DB2-BD59-A6C34878D82A}">
                    <a16:rowId xmlns:a16="http://schemas.microsoft.com/office/drawing/2014/main" val="10015"/>
                  </a:ext>
                </a:extLst>
              </a:tr>
              <a:tr h="338738">
                <a:tc>
                  <a:txBody>
                    <a:bodyPr/>
                    <a:lstStyle/>
                    <a:p>
                      <a:pPr algn="l">
                        <a:lnSpc>
                          <a:spcPct val="100000"/>
                        </a:lnSpc>
                        <a:spcBef>
                          <a:spcPts val="0"/>
                        </a:spcBef>
                        <a:spcAft>
                          <a:spcPts val="0"/>
                        </a:spcAft>
                      </a:pPr>
                      <a:r>
                        <a:rPr kumimoji="0" lang="en-US" sz="1400" kern="1200" baseline="0" dirty="0" err="1" smtClean="0"/>
                        <a:t>strstr</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t>Finds first occurrence of a given string in another string</a:t>
                      </a:r>
                      <a:endParaRPr kumimoji="0" lang="en-US" sz="1400" b="0" kern="1200" baseline="0" dirty="0" smtClean="0">
                        <a:solidFill>
                          <a:schemeClr val="tx1"/>
                        </a:solidFill>
                        <a:latin typeface="+mn-lt"/>
                        <a:ea typeface="+mn-ea"/>
                        <a:cs typeface="+mn-cs"/>
                      </a:endParaRPr>
                    </a:p>
                  </a:txBody>
                  <a:tcPr marL="91117" marR="91117"/>
                </a:tc>
                <a:tc>
                  <a:txBody>
                    <a:bodyPr/>
                    <a:lstStyle/>
                    <a:p>
                      <a:pPr algn="l">
                        <a:lnSpc>
                          <a:spcPct val="100000"/>
                        </a:lnSpc>
                        <a:spcBef>
                          <a:spcPts val="0"/>
                        </a:spcBef>
                        <a:spcAft>
                          <a:spcPts val="0"/>
                        </a:spcAft>
                      </a:pPr>
                      <a:r>
                        <a:rPr kumimoji="0" lang="en-US" sz="1400" kern="1200" dirty="0" err="1" smtClean="0"/>
                        <a:t>strstr</a:t>
                      </a:r>
                      <a:r>
                        <a:rPr kumimoji="0" lang="en-US" sz="1400" kern="1200" dirty="0" smtClean="0"/>
                        <a:t>(str1,"sh")</a:t>
                      </a:r>
                      <a:endParaRPr kumimoji="0" lang="en-US" sz="1400" b="0" kern="1200" baseline="0" dirty="0" smtClean="0">
                        <a:solidFill>
                          <a:schemeClr val="tx1"/>
                        </a:solidFill>
                        <a:latin typeface="+mn-lt"/>
                        <a:ea typeface="+mn-ea"/>
                        <a:cs typeface="+mn-cs"/>
                      </a:endParaRPr>
                    </a:p>
                  </a:txBody>
                  <a:tcPr marL="91117" marR="91117"/>
                </a:tc>
                <a:extLst>
                  <a:ext uri="{0D108BD9-81ED-4DB2-BD59-A6C34878D82A}">
                    <a16:rowId xmlns:a16="http://schemas.microsoft.com/office/drawing/2014/main" val="10016"/>
                  </a:ext>
                </a:extLst>
              </a:tr>
              <a:tr h="338738">
                <a:tc>
                  <a:txBody>
                    <a:bodyPr/>
                    <a:lstStyle/>
                    <a:p>
                      <a:pPr algn="l">
                        <a:lnSpc>
                          <a:spcPct val="100000"/>
                        </a:lnSpc>
                        <a:spcBef>
                          <a:spcPts val="0"/>
                        </a:spcBef>
                        <a:spcAft>
                          <a:spcPts val="0"/>
                        </a:spcAft>
                      </a:pPr>
                      <a:r>
                        <a:rPr kumimoji="0" lang="en-US" sz="1400" kern="1200" baseline="0" dirty="0" err="1" smtClean="0"/>
                        <a:t>strset</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t>Sets all characters of string to a given character</a:t>
                      </a:r>
                      <a:endParaRPr kumimoji="0" lang="en-US" sz="1400" b="0" kern="1200" baseline="0" dirty="0" smtClean="0">
                        <a:solidFill>
                          <a:schemeClr val="tx1"/>
                        </a:solidFill>
                        <a:latin typeface="+mn-lt"/>
                        <a:ea typeface="+mn-ea"/>
                        <a:cs typeface="+mn-cs"/>
                      </a:endParaRPr>
                    </a:p>
                  </a:txBody>
                  <a:tcPr marL="91117" marR="91117"/>
                </a:tc>
                <a:tc>
                  <a:txBody>
                    <a:bodyPr/>
                    <a:lstStyle/>
                    <a:p>
                      <a:pPr algn="l">
                        <a:lnSpc>
                          <a:spcPct val="100000"/>
                        </a:lnSpc>
                        <a:spcBef>
                          <a:spcPts val="0"/>
                        </a:spcBef>
                        <a:spcAft>
                          <a:spcPts val="0"/>
                        </a:spcAft>
                      </a:pPr>
                      <a:r>
                        <a:rPr kumimoji="0" lang="en-US" sz="1400" kern="1200" dirty="0" err="1" smtClean="0"/>
                        <a:t>strset</a:t>
                      </a:r>
                      <a:r>
                        <a:rPr kumimoji="0" lang="en-US" sz="1400" kern="1200" dirty="0" smtClean="0"/>
                        <a:t>(str1,'#')</a:t>
                      </a:r>
                      <a:endParaRPr kumimoji="0" lang="en-US" sz="1400" b="0" kern="1200" baseline="0" dirty="0" smtClean="0">
                        <a:solidFill>
                          <a:schemeClr val="tx1"/>
                        </a:solidFill>
                        <a:latin typeface="+mn-lt"/>
                        <a:ea typeface="+mn-ea"/>
                        <a:cs typeface="+mn-cs"/>
                      </a:endParaRPr>
                    </a:p>
                  </a:txBody>
                  <a:tcPr marL="91117" marR="91117"/>
                </a:tc>
                <a:extLst>
                  <a:ext uri="{0D108BD9-81ED-4DB2-BD59-A6C34878D82A}">
                    <a16:rowId xmlns:a16="http://schemas.microsoft.com/office/drawing/2014/main" val="10017"/>
                  </a:ext>
                </a:extLst>
              </a:tr>
              <a:tr h="338738">
                <a:tc>
                  <a:txBody>
                    <a:bodyPr/>
                    <a:lstStyle/>
                    <a:p>
                      <a:pPr algn="l">
                        <a:lnSpc>
                          <a:spcPct val="100000"/>
                        </a:lnSpc>
                        <a:spcBef>
                          <a:spcPts val="0"/>
                        </a:spcBef>
                        <a:spcAft>
                          <a:spcPts val="0"/>
                        </a:spcAft>
                      </a:pPr>
                      <a:r>
                        <a:rPr kumimoji="0" lang="en-US" sz="1400" kern="1200" baseline="0" dirty="0" err="1" smtClean="0"/>
                        <a:t>strnset</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t>Sets first n characters of a string to a given character</a:t>
                      </a:r>
                      <a:endParaRPr kumimoji="0" lang="en-US" sz="1400" b="0" kern="1200" baseline="0" dirty="0" smtClean="0">
                        <a:solidFill>
                          <a:schemeClr val="tx1"/>
                        </a:solidFill>
                        <a:latin typeface="+mn-lt"/>
                        <a:ea typeface="+mn-ea"/>
                        <a:cs typeface="+mn-cs"/>
                      </a:endParaRPr>
                    </a:p>
                  </a:txBody>
                  <a:tcPr marL="91117" marR="91117"/>
                </a:tc>
                <a:tc>
                  <a:txBody>
                    <a:bodyPr/>
                    <a:lstStyle/>
                    <a:p>
                      <a:pPr algn="l">
                        <a:lnSpc>
                          <a:spcPct val="100000"/>
                        </a:lnSpc>
                        <a:spcBef>
                          <a:spcPts val="0"/>
                        </a:spcBef>
                        <a:spcAft>
                          <a:spcPts val="0"/>
                        </a:spcAft>
                      </a:pPr>
                      <a:r>
                        <a:rPr kumimoji="0" lang="en-US" sz="1400" kern="1200" dirty="0" err="1" smtClean="0"/>
                        <a:t>strnset</a:t>
                      </a:r>
                      <a:r>
                        <a:rPr kumimoji="0" lang="en-US" sz="1400" kern="1200" dirty="0" smtClean="0"/>
                        <a:t>(str1,'$',3)</a:t>
                      </a:r>
                      <a:endParaRPr kumimoji="0" lang="en-US" sz="1400" b="0" kern="1200" baseline="0" dirty="0" smtClean="0">
                        <a:solidFill>
                          <a:schemeClr val="tx1"/>
                        </a:solidFill>
                        <a:latin typeface="+mn-lt"/>
                        <a:ea typeface="+mn-ea"/>
                        <a:cs typeface="+mn-cs"/>
                      </a:endParaRPr>
                    </a:p>
                  </a:txBody>
                  <a:tcPr marL="91117" marR="91117"/>
                </a:tc>
                <a:extLst>
                  <a:ext uri="{0D108BD9-81ED-4DB2-BD59-A6C34878D82A}">
                    <a16:rowId xmlns:a16="http://schemas.microsoft.com/office/drawing/2014/main" val="10018"/>
                  </a:ext>
                </a:extLst>
              </a:tr>
              <a:tr h="3387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baseline="0" dirty="0" err="1" smtClean="0"/>
                        <a:t>strrev</a:t>
                      </a:r>
                      <a:endParaRPr lang="en-US" sz="1400" b="0" dirty="0">
                        <a:solidFill>
                          <a:schemeClr val="tx1"/>
                        </a:solidFill>
                      </a:endParaRPr>
                    </a:p>
                  </a:txBody>
                  <a:tcPr marL="91117" marR="911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baseline="0" dirty="0" smtClean="0"/>
                        <a:t>Reverses the string</a:t>
                      </a:r>
                      <a:endParaRPr lang="en-US" sz="1400" b="0" dirty="0" smtClean="0">
                        <a:solidFill>
                          <a:schemeClr val="tx1"/>
                        </a:solidFill>
                      </a:endParaRPr>
                    </a:p>
                  </a:txBody>
                  <a:tcPr marL="91117" marR="911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err="1" smtClean="0"/>
                        <a:t>strrev</a:t>
                      </a:r>
                      <a:r>
                        <a:rPr kumimoji="0" lang="en-US" sz="1400" kern="1200" dirty="0" smtClean="0"/>
                        <a:t>(str1)</a:t>
                      </a:r>
                      <a:endParaRPr lang="en-US" sz="1400" b="0" dirty="0" smtClean="0">
                        <a:solidFill>
                          <a:schemeClr val="tx1"/>
                        </a:solidFill>
                      </a:endParaRPr>
                    </a:p>
                  </a:txBody>
                  <a:tcPr marL="91117" marR="91117"/>
                </a:tc>
                <a:extLst>
                  <a:ext uri="{0D108BD9-81ED-4DB2-BD59-A6C34878D82A}">
                    <a16:rowId xmlns:a16="http://schemas.microsoft.com/office/drawing/2014/main" val="1001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Passing String to Function</a:t>
            </a:r>
            <a:endParaRPr lang="en-US" dirty="0"/>
          </a:p>
        </p:txBody>
      </p:sp>
      <p:sp>
        <p:nvSpPr>
          <p:cNvPr id="3" name="Content Placeholder 2"/>
          <p:cNvSpPr>
            <a:spLocks noGrp="1"/>
          </p:cNvSpPr>
          <p:nvPr>
            <p:ph sz="half" idx="1"/>
          </p:nvPr>
        </p:nvSpPr>
        <p:spPr>
          <a:xfrm>
            <a:off x="398834" y="825500"/>
            <a:ext cx="4858966" cy="5666712"/>
          </a:xfrm>
        </p:spPr>
        <p:txBody>
          <a:bodyPr>
            <a:normAutofit/>
          </a:bodyPr>
          <a:lstStyle/>
          <a:p>
            <a:pPr>
              <a:buNone/>
            </a:pPr>
            <a:r>
              <a:rPr lang="en-US" sz="2800" dirty="0" smtClean="0"/>
              <a:t>#include&lt;</a:t>
            </a:r>
            <a:r>
              <a:rPr lang="en-US" sz="2800" dirty="0" err="1" smtClean="0"/>
              <a:t>stdio.h</a:t>
            </a:r>
            <a:r>
              <a:rPr lang="en-US" sz="2800" dirty="0" smtClean="0"/>
              <a:t>&gt;</a:t>
            </a:r>
          </a:p>
          <a:p>
            <a:pPr>
              <a:buNone/>
            </a:pPr>
            <a:r>
              <a:rPr lang="en-US" sz="2800" b="1" dirty="0" smtClean="0"/>
              <a:t>void display(char [ ]);</a:t>
            </a:r>
          </a:p>
          <a:p>
            <a:pPr>
              <a:buNone/>
            </a:pPr>
            <a:r>
              <a:rPr lang="en-US" sz="2800" dirty="0" smtClean="0"/>
              <a:t>void main()</a:t>
            </a:r>
          </a:p>
          <a:p>
            <a:pPr>
              <a:buNone/>
            </a:pPr>
            <a:r>
              <a:rPr lang="en-US" sz="2800" dirty="0" smtClean="0"/>
              <a:t>{</a:t>
            </a:r>
          </a:p>
          <a:p>
            <a:pPr lvl="1">
              <a:buNone/>
            </a:pPr>
            <a:r>
              <a:rPr lang="en-US" sz="2800" dirty="0" err="1" smtClean="0"/>
              <a:t>int</a:t>
            </a:r>
            <a:r>
              <a:rPr lang="en-US" sz="2800" dirty="0" smtClean="0"/>
              <a:t> name[50], </a:t>
            </a:r>
            <a:r>
              <a:rPr lang="en-US" sz="2800" dirty="0" err="1" smtClean="0"/>
              <a:t>i</a:t>
            </a:r>
            <a:r>
              <a:rPr lang="en-US" sz="2800" dirty="0" smtClean="0"/>
              <a:t>;</a:t>
            </a:r>
          </a:p>
          <a:p>
            <a:pPr lvl="1">
              <a:buNone/>
            </a:pPr>
            <a:r>
              <a:rPr lang="en-US" sz="2800" dirty="0" err="1" smtClean="0"/>
              <a:t>printf</a:t>
            </a:r>
            <a:r>
              <a:rPr lang="en-US" sz="2800" dirty="0" smtClean="0"/>
              <a:t>("\</a:t>
            </a:r>
            <a:r>
              <a:rPr lang="en-US" sz="2800" dirty="0" err="1" smtClean="0"/>
              <a:t>nEnter</a:t>
            </a:r>
            <a:r>
              <a:rPr lang="en-US" sz="2800" dirty="0" smtClean="0"/>
              <a:t> your name: ");</a:t>
            </a:r>
          </a:p>
          <a:p>
            <a:pPr lvl="1">
              <a:buNone/>
            </a:pPr>
            <a:r>
              <a:rPr lang="en-US" sz="2800" dirty="0" smtClean="0"/>
              <a:t>gets(name);</a:t>
            </a:r>
          </a:p>
          <a:p>
            <a:pPr lvl="1">
              <a:buNone/>
            </a:pPr>
            <a:r>
              <a:rPr lang="en-US" sz="2800" b="1" dirty="0" smtClean="0"/>
              <a:t>display(name);</a:t>
            </a:r>
            <a:endParaRPr lang="en-US" sz="2800" dirty="0" smtClean="0"/>
          </a:p>
          <a:p>
            <a:pPr>
              <a:buNone/>
            </a:pPr>
            <a:r>
              <a:rPr lang="en-US" sz="2800" dirty="0" smtClean="0"/>
              <a:t>}</a:t>
            </a:r>
            <a:endParaRPr lang="en-US" sz="2800" dirty="0"/>
          </a:p>
        </p:txBody>
      </p:sp>
      <p:sp>
        <p:nvSpPr>
          <p:cNvPr id="4" name="Content Placeholder 3"/>
          <p:cNvSpPr>
            <a:spLocks noGrp="1"/>
          </p:cNvSpPr>
          <p:nvPr>
            <p:ph sz="half" idx="2"/>
          </p:nvPr>
        </p:nvSpPr>
        <p:spPr>
          <a:xfrm>
            <a:off x="5257800" y="800100"/>
            <a:ext cx="4953000" cy="5524500"/>
          </a:xfrm>
        </p:spPr>
        <p:txBody>
          <a:bodyPr>
            <a:normAutofit/>
          </a:bodyPr>
          <a:lstStyle/>
          <a:p>
            <a:pPr>
              <a:buNone/>
            </a:pPr>
            <a:r>
              <a:rPr lang="en-US" sz="2000" b="1" dirty="0" smtClean="0"/>
              <a:t>void display (char </a:t>
            </a:r>
            <a:r>
              <a:rPr lang="en-US" sz="2000" b="1" dirty="0" err="1" smtClean="0"/>
              <a:t>str</a:t>
            </a:r>
            <a:r>
              <a:rPr lang="en-US" sz="2000" b="1" dirty="0" smtClean="0"/>
              <a:t>[ ])</a:t>
            </a:r>
          </a:p>
          <a:p>
            <a:pPr>
              <a:buNone/>
            </a:pPr>
            <a:r>
              <a:rPr lang="en-US" sz="2000" dirty="0" smtClean="0"/>
              <a:t>{</a:t>
            </a:r>
          </a:p>
          <a:p>
            <a:pPr lvl="1">
              <a:buNone/>
            </a:pPr>
            <a:r>
              <a:rPr lang="en-US" sz="1800" dirty="0" err="1" smtClean="0"/>
              <a:t>int</a:t>
            </a:r>
            <a:r>
              <a:rPr lang="en-US" sz="1800" dirty="0" smtClean="0"/>
              <a:t> </a:t>
            </a:r>
            <a:r>
              <a:rPr lang="en-US" sz="1800" dirty="0" err="1" smtClean="0"/>
              <a:t>i</a:t>
            </a:r>
            <a:r>
              <a:rPr lang="en-US" sz="1800" dirty="0" smtClean="0"/>
              <a:t>;</a:t>
            </a:r>
          </a:p>
          <a:p>
            <a:pPr lvl="1">
              <a:buNone/>
            </a:pPr>
            <a:r>
              <a:rPr lang="en-US" sz="1800" dirty="0" err="1" smtClean="0"/>
              <a:t>printf</a:t>
            </a:r>
            <a:r>
              <a:rPr lang="en-US" sz="1800" dirty="0" smtClean="0"/>
              <a:t>("\</a:t>
            </a:r>
            <a:r>
              <a:rPr lang="en-US" sz="1800" dirty="0" err="1" smtClean="0"/>
              <a:t>nYour</a:t>
            </a:r>
            <a:r>
              <a:rPr lang="en-US" sz="1800" dirty="0" smtClean="0"/>
              <a:t> name is: %s", </a:t>
            </a:r>
            <a:r>
              <a:rPr lang="en-US" sz="1800" dirty="0" err="1" smtClean="0"/>
              <a:t>str</a:t>
            </a:r>
            <a:r>
              <a:rPr lang="en-US" sz="1800" dirty="0" smtClean="0"/>
              <a:t>);</a:t>
            </a:r>
          </a:p>
          <a:p>
            <a:pPr lvl="1">
              <a:buNone/>
            </a:pPr>
            <a:r>
              <a:rPr lang="en-US" sz="1800" dirty="0" err="1" smtClean="0"/>
              <a:t>printf</a:t>
            </a:r>
            <a:r>
              <a:rPr lang="en-US" sz="1800" dirty="0" smtClean="0"/>
              <a:t>("\</a:t>
            </a:r>
            <a:r>
              <a:rPr lang="en-US" sz="1800" dirty="0" err="1" smtClean="0"/>
              <a:t>nYour</a:t>
            </a:r>
            <a:r>
              <a:rPr lang="en-US" sz="1800" dirty="0" smtClean="0"/>
              <a:t> name is: ");</a:t>
            </a:r>
          </a:p>
          <a:p>
            <a:pPr lvl="1">
              <a:buNone/>
            </a:pPr>
            <a:r>
              <a:rPr lang="nn-NO" sz="1800" dirty="0" smtClean="0"/>
              <a:t>for(i = 0; str[i] != '\0' ; i++)</a:t>
            </a:r>
          </a:p>
          <a:p>
            <a:pPr lvl="1">
              <a:buNone/>
            </a:pPr>
            <a:r>
              <a:rPr lang="en-US" sz="1800" dirty="0" smtClean="0"/>
              <a:t>	</a:t>
            </a:r>
            <a:r>
              <a:rPr lang="en-US" sz="1800" dirty="0" err="1" smtClean="0"/>
              <a:t>printf</a:t>
            </a:r>
            <a:r>
              <a:rPr lang="en-US" sz="1800" dirty="0" smtClean="0"/>
              <a:t>("%c", </a:t>
            </a:r>
            <a:r>
              <a:rPr lang="en-US" sz="1800" dirty="0" err="1" smtClean="0"/>
              <a:t>str</a:t>
            </a:r>
            <a:r>
              <a:rPr lang="en-US" sz="1800" dirty="0" smtClean="0"/>
              <a:t>[</a:t>
            </a:r>
            <a:r>
              <a:rPr lang="en-US" sz="1800" dirty="0" err="1" smtClean="0"/>
              <a:t>i</a:t>
            </a:r>
            <a:r>
              <a:rPr lang="en-US" sz="1800" dirty="0" smtClean="0"/>
              <a:t>]);</a:t>
            </a:r>
          </a:p>
          <a:p>
            <a:pPr>
              <a:buNone/>
            </a:pPr>
            <a:r>
              <a:rPr lang="en-US" sz="2000" dirty="0" smtClean="0"/>
              <a:t>}</a:t>
            </a:r>
          </a:p>
          <a:p>
            <a:pPr>
              <a:buNone/>
            </a:pPr>
            <a:r>
              <a:rPr lang="en-US" sz="2000" b="1" dirty="0" smtClean="0"/>
              <a:t>Output:</a:t>
            </a:r>
          </a:p>
          <a:p>
            <a:pPr>
              <a:buNone/>
            </a:pPr>
            <a:r>
              <a:rPr lang="en-US" sz="2000" dirty="0" smtClean="0"/>
              <a:t>Enter your name: </a:t>
            </a:r>
            <a:r>
              <a:rPr lang="en-US" sz="2000" dirty="0" err="1" smtClean="0"/>
              <a:t>Rohit</a:t>
            </a:r>
            <a:endParaRPr lang="en-US" sz="2000" dirty="0" smtClean="0"/>
          </a:p>
          <a:p>
            <a:pPr>
              <a:buNone/>
            </a:pPr>
            <a:r>
              <a:rPr lang="en-US" sz="2000" dirty="0" smtClean="0"/>
              <a:t>Your name is: </a:t>
            </a:r>
            <a:r>
              <a:rPr lang="en-US" sz="2000" dirty="0" err="1" smtClean="0"/>
              <a:t>Rohit</a:t>
            </a:r>
            <a:endParaRPr lang="en-US" sz="2000" dirty="0" smtClean="0"/>
          </a:p>
          <a:p>
            <a:pPr>
              <a:buNone/>
            </a:pPr>
            <a:r>
              <a:rPr lang="en-US" sz="2000" dirty="0" smtClean="0"/>
              <a:t>Your name is: </a:t>
            </a:r>
            <a:r>
              <a:rPr lang="en-US" sz="2000" dirty="0" err="1" smtClean="0"/>
              <a:t>Rohit</a:t>
            </a:r>
            <a:endParaRPr lang="en-US" sz="2000"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0" end="0"/>
                                            </p:txEl>
                                          </p:spTgt>
                                        </p:tgtEl>
                                        <p:attrNameLst>
                                          <p:attrName>style.visibility</p:attrName>
                                        </p:attrNameLst>
                                      </p:cBhvr>
                                      <p:to>
                                        <p:strVal val="visible"/>
                                      </p:to>
                                    </p:set>
                                    <p:animEffect transition="in" filter="fade">
                                      <p:cBhvr>
                                        <p:cTn id="42" dur="500"/>
                                        <p:tgtEl>
                                          <p:spTgt spid="4">
                                            <p:txEl>
                                              <p:pRg st="0" end="0"/>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4">
                                            <p:txEl>
                                              <p:pRg st="1" end="1"/>
                                            </p:txEl>
                                          </p:spTgt>
                                        </p:tgtEl>
                                        <p:attrNameLst>
                                          <p:attrName>style.visibility</p:attrName>
                                        </p:attrNameLst>
                                      </p:cBhvr>
                                      <p:to>
                                        <p:strVal val="visible"/>
                                      </p:to>
                                    </p:set>
                                    <p:animEffect transition="in" filter="fade">
                                      <p:cBhvr>
                                        <p:cTn id="45" dur="500"/>
                                        <p:tgtEl>
                                          <p:spTgt spid="4">
                                            <p:txEl>
                                              <p:pRg st="1" end="1"/>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2" end="2"/>
                                            </p:txEl>
                                          </p:spTgt>
                                        </p:tgtEl>
                                        <p:attrNameLst>
                                          <p:attrName>style.visibility</p:attrName>
                                        </p:attrNameLst>
                                      </p:cBhvr>
                                      <p:to>
                                        <p:strVal val="visible"/>
                                      </p:to>
                                    </p:set>
                                    <p:animEffect transition="in" filter="fade">
                                      <p:cBhvr>
                                        <p:cTn id="48" dur="500"/>
                                        <p:tgtEl>
                                          <p:spTgt spid="4">
                                            <p:txEl>
                                              <p:pRg st="2" end="2"/>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3" end="3"/>
                                            </p:txEl>
                                          </p:spTgt>
                                        </p:tgtEl>
                                        <p:attrNameLst>
                                          <p:attrName>style.visibility</p:attrName>
                                        </p:attrNameLst>
                                      </p:cBhvr>
                                      <p:to>
                                        <p:strVal val="visible"/>
                                      </p:to>
                                    </p:set>
                                    <p:animEffect transition="in" filter="fade">
                                      <p:cBhvr>
                                        <p:cTn id="51" dur="500"/>
                                        <p:tgtEl>
                                          <p:spTgt spid="4">
                                            <p:txEl>
                                              <p:pRg st="3" end="3"/>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4" end="4"/>
                                            </p:txEl>
                                          </p:spTgt>
                                        </p:tgtEl>
                                        <p:attrNameLst>
                                          <p:attrName>style.visibility</p:attrName>
                                        </p:attrNameLst>
                                      </p:cBhvr>
                                      <p:to>
                                        <p:strVal val="visible"/>
                                      </p:to>
                                    </p:set>
                                    <p:animEffect transition="in" filter="fade">
                                      <p:cBhvr>
                                        <p:cTn id="54" dur="500"/>
                                        <p:tgtEl>
                                          <p:spTgt spid="4">
                                            <p:txEl>
                                              <p:pRg st="4" end="4"/>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5" end="5"/>
                                            </p:txEl>
                                          </p:spTgt>
                                        </p:tgtEl>
                                        <p:attrNameLst>
                                          <p:attrName>style.visibility</p:attrName>
                                        </p:attrNameLst>
                                      </p:cBhvr>
                                      <p:to>
                                        <p:strVal val="visible"/>
                                      </p:to>
                                    </p:set>
                                    <p:animEffect transition="in" filter="fade">
                                      <p:cBhvr>
                                        <p:cTn id="57" dur="500"/>
                                        <p:tgtEl>
                                          <p:spTgt spid="4">
                                            <p:txEl>
                                              <p:pRg st="5" end="5"/>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6" end="6"/>
                                            </p:txEl>
                                          </p:spTgt>
                                        </p:tgtEl>
                                        <p:attrNameLst>
                                          <p:attrName>style.visibility</p:attrName>
                                        </p:attrNameLst>
                                      </p:cBhvr>
                                      <p:to>
                                        <p:strVal val="visible"/>
                                      </p:to>
                                    </p:set>
                                    <p:animEffect transition="in" filter="fade">
                                      <p:cBhvr>
                                        <p:cTn id="60" dur="500"/>
                                        <p:tgtEl>
                                          <p:spTgt spid="4">
                                            <p:txEl>
                                              <p:pRg st="6" end="6"/>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animEffect transition="in" filter="fade">
                                      <p:cBhvr>
                                        <p:cTn id="63" dur="500"/>
                                        <p:tgtEl>
                                          <p:spTgt spid="4">
                                            <p:txEl>
                                              <p:pRg st="7" end="7"/>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4">
                                            <p:txEl>
                                              <p:pRg st="8" end="8"/>
                                            </p:txEl>
                                          </p:spTgt>
                                        </p:tgtEl>
                                        <p:attrNameLst>
                                          <p:attrName>style.visibility</p:attrName>
                                        </p:attrNameLst>
                                      </p:cBhvr>
                                      <p:to>
                                        <p:strVal val="visible"/>
                                      </p:to>
                                    </p:set>
                                    <p:animEffect transition="in" filter="fade">
                                      <p:cBhvr>
                                        <p:cTn id="68" dur="500"/>
                                        <p:tgtEl>
                                          <p:spTgt spid="4">
                                            <p:txEl>
                                              <p:pRg st="8" end="8"/>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4">
                                            <p:txEl>
                                              <p:pRg st="9" end="9"/>
                                            </p:txEl>
                                          </p:spTgt>
                                        </p:tgtEl>
                                        <p:attrNameLst>
                                          <p:attrName>style.visibility</p:attrName>
                                        </p:attrNameLst>
                                      </p:cBhvr>
                                      <p:to>
                                        <p:strVal val="visible"/>
                                      </p:to>
                                    </p:set>
                                    <p:animEffect transition="in" filter="fade">
                                      <p:cBhvr>
                                        <p:cTn id="73" dur="500"/>
                                        <p:tgtEl>
                                          <p:spTgt spid="4">
                                            <p:txEl>
                                              <p:pRg st="9" end="9"/>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4">
                                            <p:txEl>
                                              <p:pRg st="10" end="10"/>
                                            </p:txEl>
                                          </p:spTgt>
                                        </p:tgtEl>
                                        <p:attrNameLst>
                                          <p:attrName>style.visibility</p:attrName>
                                        </p:attrNameLst>
                                      </p:cBhvr>
                                      <p:to>
                                        <p:strVal val="visible"/>
                                      </p:to>
                                    </p:set>
                                    <p:animEffect transition="in" filter="fade">
                                      <p:cBhvr>
                                        <p:cTn id="76" dur="500"/>
                                        <p:tgtEl>
                                          <p:spTgt spid="4">
                                            <p:txEl>
                                              <p:pRg st="10" end="10"/>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4">
                                            <p:txEl>
                                              <p:pRg st="11" end="11"/>
                                            </p:txEl>
                                          </p:spTgt>
                                        </p:tgtEl>
                                        <p:attrNameLst>
                                          <p:attrName>style.visibility</p:attrName>
                                        </p:attrNameLst>
                                      </p:cBhvr>
                                      <p:to>
                                        <p:strVal val="visible"/>
                                      </p:to>
                                    </p:set>
                                    <p:animEffect transition="in" filter="fade">
                                      <p:cBhvr>
                                        <p:cTn id="79"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Passing String to Function using Pointers</a:t>
            </a:r>
            <a:endParaRPr lang="en-US" dirty="0"/>
          </a:p>
        </p:txBody>
      </p:sp>
      <p:sp>
        <p:nvSpPr>
          <p:cNvPr id="3" name="Content Placeholder 2"/>
          <p:cNvSpPr>
            <a:spLocks noGrp="1"/>
          </p:cNvSpPr>
          <p:nvPr>
            <p:ph sz="half" idx="1"/>
          </p:nvPr>
        </p:nvSpPr>
        <p:spPr>
          <a:xfrm>
            <a:off x="228600" y="800100"/>
            <a:ext cx="6096000" cy="5610748"/>
          </a:xfrm>
        </p:spPr>
        <p:txBody>
          <a:bodyPr>
            <a:noAutofit/>
          </a:bodyPr>
          <a:lstStyle/>
          <a:p>
            <a:r>
              <a:rPr lang="en-US" sz="2000" dirty="0" smtClean="0"/>
              <a:t>When we want to pass the string to function using pointers we pass it as </a:t>
            </a:r>
            <a:r>
              <a:rPr lang="en-US" sz="2000" b="1" dirty="0" smtClean="0"/>
              <a:t>display(</a:t>
            </a:r>
            <a:r>
              <a:rPr lang="en-US" sz="2000" b="1" dirty="0" err="1" smtClean="0"/>
              <a:t>str</a:t>
            </a:r>
            <a:r>
              <a:rPr lang="en-US" sz="2000" b="1" dirty="0" smtClean="0"/>
              <a:t>) </a:t>
            </a:r>
            <a:r>
              <a:rPr lang="en-US" sz="2000" dirty="0" smtClean="0"/>
              <a:t>and catch it in function using </a:t>
            </a:r>
            <a:r>
              <a:rPr lang="en-US" sz="2000" b="1" dirty="0" smtClean="0"/>
              <a:t>void display(char *s).</a:t>
            </a:r>
            <a:endParaRPr lang="en-US" sz="2000" dirty="0" smtClean="0"/>
          </a:p>
          <a:p>
            <a:r>
              <a:rPr lang="en-US" sz="2000" dirty="0" smtClean="0"/>
              <a:t>So if string is as follows–</a:t>
            </a:r>
          </a:p>
          <a:p>
            <a:pPr marL="0" indent="0">
              <a:buNone/>
            </a:pPr>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So the base address of </a:t>
            </a:r>
            <a:r>
              <a:rPr lang="en-US" sz="2000" dirty="0" err="1" smtClean="0"/>
              <a:t>str</a:t>
            </a:r>
            <a:r>
              <a:rPr lang="en-US" sz="2000" dirty="0" smtClean="0"/>
              <a:t> will be stored in s. So swill hold 6231.</a:t>
            </a:r>
          </a:p>
          <a:p>
            <a:r>
              <a:rPr lang="en-US" sz="2000" dirty="0" smtClean="0"/>
              <a:t>There is no need to pass size of the string as the end character of string holds '\0';</a:t>
            </a:r>
          </a:p>
        </p:txBody>
      </p:sp>
      <p:sp>
        <p:nvSpPr>
          <p:cNvPr id="4" name="Content Placeholder 3"/>
          <p:cNvSpPr>
            <a:spLocks noGrp="1"/>
          </p:cNvSpPr>
          <p:nvPr>
            <p:ph sz="half" idx="2"/>
          </p:nvPr>
        </p:nvSpPr>
        <p:spPr>
          <a:xfrm>
            <a:off x="6671046" y="800100"/>
            <a:ext cx="4953000" cy="5610748"/>
          </a:xfrm>
        </p:spPr>
        <p:txBody>
          <a:bodyPr>
            <a:normAutofit fontScale="92500" lnSpcReduction="10000"/>
          </a:bodyPr>
          <a:lstStyle/>
          <a:p>
            <a:pPr>
              <a:buNone/>
            </a:pPr>
            <a:r>
              <a:rPr lang="en-US" dirty="0" smtClean="0"/>
              <a:t>#include&lt;</a:t>
            </a:r>
            <a:r>
              <a:rPr lang="en-US" dirty="0" err="1" smtClean="0"/>
              <a:t>stdio.h</a:t>
            </a:r>
            <a:r>
              <a:rPr lang="en-US" dirty="0" smtClean="0"/>
              <a:t>&gt;</a:t>
            </a:r>
          </a:p>
          <a:p>
            <a:pPr>
              <a:buNone/>
            </a:pPr>
            <a:r>
              <a:rPr lang="en-US" b="1" dirty="0" smtClean="0"/>
              <a:t>void display (char *);</a:t>
            </a:r>
          </a:p>
          <a:p>
            <a:pPr>
              <a:buNone/>
            </a:pPr>
            <a:r>
              <a:rPr lang="en-US" dirty="0" smtClean="0"/>
              <a:t>void main()</a:t>
            </a:r>
          </a:p>
          <a:p>
            <a:pPr>
              <a:buNone/>
            </a:pPr>
            <a:r>
              <a:rPr lang="en-US" dirty="0" smtClean="0"/>
              <a:t>{</a:t>
            </a:r>
          </a:p>
          <a:p>
            <a:pPr lvl="1">
              <a:buNone/>
            </a:pPr>
            <a:r>
              <a:rPr lang="en-US" dirty="0" smtClean="0"/>
              <a:t>char </a:t>
            </a:r>
            <a:r>
              <a:rPr lang="en-US" dirty="0" err="1" smtClean="0"/>
              <a:t>str</a:t>
            </a:r>
            <a:r>
              <a:rPr lang="en-US" dirty="0" smtClean="0"/>
              <a:t>[50];</a:t>
            </a:r>
          </a:p>
          <a:p>
            <a:pPr lvl="1">
              <a:buNone/>
            </a:pPr>
            <a:r>
              <a:rPr lang="en-US" dirty="0" err="1" smtClean="0"/>
              <a:t>printf</a:t>
            </a:r>
            <a:r>
              <a:rPr lang="en-US" dirty="0" smtClean="0"/>
              <a:t>("\</a:t>
            </a:r>
            <a:r>
              <a:rPr lang="en-US" dirty="0" err="1" smtClean="0"/>
              <a:t>nEnter</a:t>
            </a:r>
            <a:r>
              <a:rPr lang="en-US" dirty="0" smtClean="0"/>
              <a:t> your name: ");</a:t>
            </a:r>
          </a:p>
          <a:p>
            <a:pPr lvl="1">
              <a:buNone/>
            </a:pPr>
            <a:r>
              <a:rPr lang="en-US" dirty="0" smtClean="0"/>
              <a:t>gets(</a:t>
            </a:r>
            <a:r>
              <a:rPr lang="en-US" dirty="0" err="1" smtClean="0"/>
              <a:t>str</a:t>
            </a:r>
            <a:r>
              <a:rPr lang="en-US" dirty="0" smtClean="0"/>
              <a:t>);</a:t>
            </a:r>
          </a:p>
          <a:p>
            <a:pPr lvl="1">
              <a:buNone/>
            </a:pPr>
            <a:r>
              <a:rPr lang="en-US" b="1" dirty="0" smtClean="0"/>
              <a:t>display(</a:t>
            </a:r>
            <a:r>
              <a:rPr lang="en-US" b="1" dirty="0" err="1" smtClean="0"/>
              <a:t>str</a:t>
            </a:r>
            <a:r>
              <a:rPr lang="en-US" b="1" dirty="0" smtClean="0"/>
              <a:t>);</a:t>
            </a:r>
            <a:endParaRPr lang="en-US" dirty="0" smtClean="0"/>
          </a:p>
          <a:p>
            <a:pPr>
              <a:buNone/>
            </a:pPr>
            <a:r>
              <a:rPr lang="en-US" dirty="0" smtClean="0"/>
              <a:t>}</a:t>
            </a:r>
          </a:p>
          <a:p>
            <a:pPr>
              <a:buNone/>
            </a:pPr>
            <a:r>
              <a:rPr lang="en-US" b="1" dirty="0" smtClean="0"/>
              <a:t>void display (char *s)</a:t>
            </a:r>
          </a:p>
          <a:p>
            <a:pPr>
              <a:buNone/>
            </a:pPr>
            <a:r>
              <a:rPr lang="en-US" dirty="0" smtClean="0"/>
              <a:t>{</a:t>
            </a:r>
          </a:p>
          <a:p>
            <a:pPr lvl="1">
              <a:buNone/>
            </a:pPr>
            <a:r>
              <a:rPr lang="en-US" dirty="0" err="1" smtClean="0"/>
              <a:t>printf</a:t>
            </a:r>
            <a:r>
              <a:rPr lang="en-US" dirty="0" smtClean="0"/>
              <a:t>("\</a:t>
            </a:r>
            <a:r>
              <a:rPr lang="en-US" dirty="0" err="1" smtClean="0"/>
              <a:t>nYou</a:t>
            </a:r>
            <a:r>
              <a:rPr lang="en-US" dirty="0" smtClean="0"/>
              <a:t> have entered: %s", s);</a:t>
            </a:r>
          </a:p>
          <a:p>
            <a:pPr lvl="1">
              <a:buNone/>
            </a:pPr>
            <a:r>
              <a:rPr lang="en-US" dirty="0" err="1" smtClean="0"/>
              <a:t>printf</a:t>
            </a:r>
            <a:r>
              <a:rPr lang="en-US" dirty="0" smtClean="0"/>
              <a:t>("\</a:t>
            </a:r>
            <a:r>
              <a:rPr lang="en-US" dirty="0" err="1" smtClean="0"/>
              <a:t>nYou</a:t>
            </a:r>
            <a:r>
              <a:rPr lang="en-US" dirty="0" smtClean="0"/>
              <a:t> have entered: ");</a:t>
            </a:r>
          </a:p>
          <a:p>
            <a:pPr lvl="1">
              <a:buNone/>
            </a:pPr>
            <a:r>
              <a:rPr lang="en-US" dirty="0" smtClean="0"/>
              <a:t>for( ; *s != '\0'; s</a:t>
            </a:r>
            <a:r>
              <a:rPr lang="en-US" b="1" dirty="0" smtClean="0"/>
              <a:t>++)</a:t>
            </a:r>
          </a:p>
          <a:p>
            <a:pPr lvl="1">
              <a:buNone/>
            </a:pPr>
            <a:r>
              <a:rPr lang="en-US" dirty="0" smtClean="0"/>
              <a:t>	</a:t>
            </a:r>
            <a:r>
              <a:rPr lang="en-US" dirty="0" err="1" smtClean="0"/>
              <a:t>printf</a:t>
            </a:r>
            <a:r>
              <a:rPr lang="en-US" dirty="0" smtClean="0"/>
              <a:t>("%c", *s);</a:t>
            </a:r>
          </a:p>
          <a:p>
            <a:pPr>
              <a:buNone/>
            </a:pPr>
            <a:r>
              <a:rPr lang="en-US" dirty="0" smtClean="0"/>
              <a:t>}</a:t>
            </a:r>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pic>
        <p:nvPicPr>
          <p:cNvPr id="2050" name="Picture 2"/>
          <p:cNvPicPr>
            <a:picLocks noChangeAspect="1" noChangeArrowheads="1"/>
          </p:cNvPicPr>
          <p:nvPr/>
        </p:nvPicPr>
        <p:blipFill>
          <a:blip r:embed="rId2"/>
          <a:srcRect l="8235" t="32292" r="38824" b="38541"/>
          <a:stretch>
            <a:fillRect/>
          </a:stretch>
        </p:blipFill>
        <p:spPr bwMode="auto">
          <a:xfrm>
            <a:off x="762000" y="2362200"/>
            <a:ext cx="4800600" cy="13716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fade">
                                      <p:cBhvr>
                                        <p:cTn id="20" dur="500"/>
                                        <p:tgtEl>
                                          <p:spTgt spid="3">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fade">
                                      <p:cBhvr>
                                        <p:cTn id="25" dur="500"/>
                                        <p:tgtEl>
                                          <p:spTgt spid="4">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fade">
                                      <p:cBhvr>
                                        <p:cTn id="30" dur="500"/>
                                        <p:tgtEl>
                                          <p:spTgt spid="4">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Effect transition="in" filter="fade">
                                      <p:cBhvr>
                                        <p:cTn id="35" dur="500"/>
                                        <p:tgtEl>
                                          <p:spTgt spid="4">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
                                            <p:txEl>
                                              <p:pRg st="3" end="3"/>
                                            </p:txEl>
                                          </p:spTgt>
                                        </p:tgtEl>
                                        <p:attrNameLst>
                                          <p:attrName>style.visibility</p:attrName>
                                        </p:attrNameLst>
                                      </p:cBhvr>
                                      <p:to>
                                        <p:strVal val="visible"/>
                                      </p:to>
                                    </p:set>
                                    <p:animEffect transition="in" filter="fade">
                                      <p:cBhvr>
                                        <p:cTn id="40" dur="500"/>
                                        <p:tgtEl>
                                          <p:spTgt spid="4">
                                            <p:txEl>
                                              <p:pRg st="3" end="3"/>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Effect transition="in" filter="fade">
                                      <p:cBhvr>
                                        <p:cTn id="43" dur="500"/>
                                        <p:tgtEl>
                                          <p:spTgt spid="4">
                                            <p:txEl>
                                              <p:pRg st="4" end="4"/>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
                                            <p:txEl>
                                              <p:pRg st="5" end="5"/>
                                            </p:txEl>
                                          </p:spTgt>
                                        </p:tgtEl>
                                        <p:attrNameLst>
                                          <p:attrName>style.visibility</p:attrName>
                                        </p:attrNameLst>
                                      </p:cBhvr>
                                      <p:to>
                                        <p:strVal val="visible"/>
                                      </p:to>
                                    </p:set>
                                    <p:animEffect transition="in" filter="fade">
                                      <p:cBhvr>
                                        <p:cTn id="46" dur="500"/>
                                        <p:tgtEl>
                                          <p:spTgt spid="4">
                                            <p:txEl>
                                              <p:pRg st="5" end="5"/>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500"/>
                                        <p:tgtEl>
                                          <p:spTgt spid="4">
                                            <p:txEl>
                                              <p:pRg st="6" end="6"/>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
                                            <p:txEl>
                                              <p:pRg st="7" end="7"/>
                                            </p:txEl>
                                          </p:spTgt>
                                        </p:tgtEl>
                                        <p:attrNameLst>
                                          <p:attrName>style.visibility</p:attrName>
                                        </p:attrNameLst>
                                      </p:cBhvr>
                                      <p:to>
                                        <p:strVal val="visible"/>
                                      </p:to>
                                    </p:set>
                                    <p:animEffect transition="in" filter="fade">
                                      <p:cBhvr>
                                        <p:cTn id="52" dur="500"/>
                                        <p:tgtEl>
                                          <p:spTgt spid="4">
                                            <p:txEl>
                                              <p:pRg st="7" end="7"/>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Effect transition="in" filter="fade">
                                      <p:cBhvr>
                                        <p:cTn id="55" dur="500"/>
                                        <p:tgtEl>
                                          <p:spTgt spid="4">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
                                            <p:txEl>
                                              <p:pRg st="9" end="9"/>
                                            </p:txEl>
                                          </p:spTgt>
                                        </p:tgtEl>
                                        <p:attrNameLst>
                                          <p:attrName>style.visibility</p:attrName>
                                        </p:attrNameLst>
                                      </p:cBhvr>
                                      <p:to>
                                        <p:strVal val="visible"/>
                                      </p:to>
                                    </p:set>
                                    <p:animEffect transition="in" filter="fade">
                                      <p:cBhvr>
                                        <p:cTn id="60" dur="500"/>
                                        <p:tgtEl>
                                          <p:spTgt spid="4">
                                            <p:txEl>
                                              <p:pRg st="9" end="9"/>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4">
                                            <p:txEl>
                                              <p:pRg st="10" end="10"/>
                                            </p:txEl>
                                          </p:spTgt>
                                        </p:tgtEl>
                                        <p:attrNameLst>
                                          <p:attrName>style.visibility</p:attrName>
                                        </p:attrNameLst>
                                      </p:cBhvr>
                                      <p:to>
                                        <p:strVal val="visible"/>
                                      </p:to>
                                    </p:set>
                                    <p:animEffect transition="in" filter="fade">
                                      <p:cBhvr>
                                        <p:cTn id="65" dur="500"/>
                                        <p:tgtEl>
                                          <p:spTgt spid="4">
                                            <p:txEl>
                                              <p:pRg st="10" end="10"/>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
                                            <p:txEl>
                                              <p:pRg st="11" end="11"/>
                                            </p:txEl>
                                          </p:spTgt>
                                        </p:tgtEl>
                                        <p:attrNameLst>
                                          <p:attrName>style.visibility</p:attrName>
                                        </p:attrNameLst>
                                      </p:cBhvr>
                                      <p:to>
                                        <p:strVal val="visible"/>
                                      </p:to>
                                    </p:set>
                                    <p:animEffect transition="in" filter="fade">
                                      <p:cBhvr>
                                        <p:cTn id="68" dur="500"/>
                                        <p:tgtEl>
                                          <p:spTgt spid="4">
                                            <p:txEl>
                                              <p:pRg st="11" end="11"/>
                                            </p:tx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
                                            <p:txEl>
                                              <p:pRg st="12" end="12"/>
                                            </p:txEl>
                                          </p:spTgt>
                                        </p:tgtEl>
                                        <p:attrNameLst>
                                          <p:attrName>style.visibility</p:attrName>
                                        </p:attrNameLst>
                                      </p:cBhvr>
                                      <p:to>
                                        <p:strVal val="visible"/>
                                      </p:to>
                                    </p:set>
                                    <p:animEffect transition="in" filter="fade">
                                      <p:cBhvr>
                                        <p:cTn id="71" dur="500"/>
                                        <p:tgtEl>
                                          <p:spTgt spid="4">
                                            <p:txEl>
                                              <p:pRg st="12" end="12"/>
                                            </p:txEl>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
                                            <p:txEl>
                                              <p:pRg st="13" end="13"/>
                                            </p:txEl>
                                          </p:spTgt>
                                        </p:tgtEl>
                                        <p:attrNameLst>
                                          <p:attrName>style.visibility</p:attrName>
                                        </p:attrNameLst>
                                      </p:cBhvr>
                                      <p:to>
                                        <p:strVal val="visible"/>
                                      </p:to>
                                    </p:set>
                                    <p:animEffect transition="in" filter="fade">
                                      <p:cBhvr>
                                        <p:cTn id="74" dur="500"/>
                                        <p:tgtEl>
                                          <p:spTgt spid="4">
                                            <p:txEl>
                                              <p:pRg st="13" end="13"/>
                                            </p:txEl>
                                          </p:spTgt>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
                                            <p:txEl>
                                              <p:pRg st="14" end="14"/>
                                            </p:txEl>
                                          </p:spTgt>
                                        </p:tgtEl>
                                        <p:attrNameLst>
                                          <p:attrName>style.visibility</p:attrName>
                                        </p:attrNameLst>
                                      </p:cBhvr>
                                      <p:to>
                                        <p:strVal val="visible"/>
                                      </p:to>
                                    </p:set>
                                    <p:animEffect transition="in" filter="fade">
                                      <p:cBhvr>
                                        <p:cTn id="77" dur="500"/>
                                        <p:tgtEl>
                                          <p:spTgt spid="4">
                                            <p:txEl>
                                              <p:pRg st="14" end="14"/>
                                            </p:tx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
                                            <p:txEl>
                                              <p:pRg st="15" end="15"/>
                                            </p:txEl>
                                          </p:spTgt>
                                        </p:tgtEl>
                                        <p:attrNameLst>
                                          <p:attrName>style.visibility</p:attrName>
                                        </p:attrNameLst>
                                      </p:cBhvr>
                                      <p:to>
                                        <p:strVal val="visible"/>
                                      </p:to>
                                    </p:set>
                                    <p:animEffect transition="in" filter="fade">
                                      <p:cBhvr>
                                        <p:cTn id="80"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Two Dimensional Strings</a:t>
            </a:r>
            <a:endParaRPr lang="en-US" dirty="0"/>
          </a:p>
        </p:txBody>
      </p:sp>
      <p:sp>
        <p:nvSpPr>
          <p:cNvPr id="3" name="Content Placeholder 2"/>
          <p:cNvSpPr>
            <a:spLocks noGrp="1"/>
          </p:cNvSpPr>
          <p:nvPr>
            <p:ph sz="half" idx="1"/>
          </p:nvPr>
        </p:nvSpPr>
        <p:spPr>
          <a:xfrm>
            <a:off x="228600" y="800100"/>
            <a:ext cx="5867400" cy="4152900"/>
          </a:xfrm>
        </p:spPr>
        <p:txBody>
          <a:bodyPr>
            <a:normAutofit/>
          </a:bodyPr>
          <a:lstStyle/>
          <a:p>
            <a:r>
              <a:rPr lang="en-US" dirty="0" smtClean="0"/>
              <a:t>Strings also can have 2 or more dimensions. When you want to store multiple names, addresses that time you need 2-D string.</a:t>
            </a:r>
          </a:p>
          <a:p>
            <a:endParaRPr lang="en-US" dirty="0" smtClean="0"/>
          </a:p>
          <a:p>
            <a:r>
              <a:rPr lang="en-US" dirty="0" smtClean="0"/>
              <a:t>Declare 2D-String:</a:t>
            </a:r>
          </a:p>
          <a:p>
            <a:pPr>
              <a:buNone/>
            </a:pPr>
            <a:r>
              <a:rPr lang="en-US" b="1" dirty="0" smtClean="0"/>
              <a:t>char s[2][10];</a:t>
            </a:r>
          </a:p>
          <a:p>
            <a:pPr>
              <a:buNone/>
            </a:pPr>
            <a:r>
              <a:rPr lang="pt-BR" b="1" dirty="0" smtClean="0"/>
              <a:t>char s[ ][10] = {"Parag", "Pooja", "Sarang"};</a:t>
            </a:r>
          </a:p>
          <a:p>
            <a:endParaRPr lang="en-US" dirty="0" smtClean="0"/>
          </a:p>
          <a:p>
            <a:r>
              <a:rPr lang="en-US" dirty="0" smtClean="0"/>
              <a:t>Memory Map of 2D-String:</a:t>
            </a:r>
          </a:p>
          <a:p>
            <a:endParaRPr lang="en-US" dirty="0"/>
          </a:p>
        </p:txBody>
      </p:sp>
      <p:sp>
        <p:nvSpPr>
          <p:cNvPr id="4" name="Content Placeholder 3"/>
          <p:cNvSpPr>
            <a:spLocks noGrp="1"/>
          </p:cNvSpPr>
          <p:nvPr>
            <p:ph sz="half" idx="2"/>
          </p:nvPr>
        </p:nvSpPr>
        <p:spPr>
          <a:xfrm>
            <a:off x="6096000" y="533400"/>
            <a:ext cx="4953000" cy="5334000"/>
          </a:xfrm>
        </p:spPr>
        <p:txBody>
          <a:bodyPr>
            <a:noAutofit/>
          </a:bodyPr>
          <a:lstStyle/>
          <a:p>
            <a:pPr>
              <a:buNone/>
            </a:pPr>
            <a:r>
              <a:rPr lang="en-US" sz="2400" dirty="0" smtClean="0"/>
              <a:t>#include&lt;</a:t>
            </a:r>
            <a:r>
              <a:rPr lang="en-US" sz="2400" dirty="0" err="1" smtClean="0"/>
              <a:t>stdio.h</a:t>
            </a:r>
            <a:r>
              <a:rPr lang="en-US" sz="2400" dirty="0" smtClean="0"/>
              <a:t>&gt;</a:t>
            </a:r>
          </a:p>
          <a:p>
            <a:pPr>
              <a:buNone/>
            </a:pPr>
            <a:r>
              <a:rPr lang="en-US" sz="2400" dirty="0" smtClean="0"/>
              <a:t>void main()</a:t>
            </a:r>
          </a:p>
          <a:p>
            <a:pPr>
              <a:buNone/>
            </a:pPr>
            <a:r>
              <a:rPr lang="en-US" sz="2400" dirty="0" smtClean="0"/>
              <a:t>{</a:t>
            </a:r>
          </a:p>
          <a:p>
            <a:pPr lvl="1">
              <a:buNone/>
            </a:pPr>
            <a:r>
              <a:rPr lang="en-US" sz="2000" dirty="0" smtClean="0"/>
              <a:t>char name[3][50];</a:t>
            </a:r>
          </a:p>
          <a:p>
            <a:pPr lvl="1">
              <a:buNone/>
            </a:pPr>
            <a:r>
              <a:rPr lang="en-US" sz="2000" dirty="0" err="1" smtClean="0"/>
              <a:t>int</a:t>
            </a:r>
            <a:r>
              <a:rPr lang="en-US" sz="2000" dirty="0" smtClean="0"/>
              <a:t> </a:t>
            </a:r>
            <a:r>
              <a:rPr lang="en-US" sz="2000" dirty="0" err="1" smtClean="0"/>
              <a:t>i</a:t>
            </a:r>
            <a:r>
              <a:rPr lang="en-US" sz="2000" dirty="0" smtClean="0"/>
              <a:t>;</a:t>
            </a:r>
          </a:p>
          <a:p>
            <a:pPr lvl="1">
              <a:buNone/>
            </a:pPr>
            <a:r>
              <a:rPr lang="en-US" sz="2000" dirty="0" err="1" smtClean="0"/>
              <a:t>printf</a:t>
            </a:r>
            <a:r>
              <a:rPr lang="en-US" sz="2000" dirty="0" smtClean="0"/>
              <a:t>("\</a:t>
            </a:r>
            <a:r>
              <a:rPr lang="en-US" sz="2000" dirty="0" err="1" smtClean="0"/>
              <a:t>nEnter</a:t>
            </a:r>
            <a:r>
              <a:rPr lang="en-US" sz="2000" dirty="0" smtClean="0"/>
              <a:t> three names: ");</a:t>
            </a:r>
          </a:p>
          <a:p>
            <a:pPr lvl="1">
              <a:buNone/>
            </a:pPr>
            <a:r>
              <a:rPr lang="nn-NO" sz="2000" b="1" dirty="0" smtClean="0"/>
              <a:t>for(i = 0; i &lt; 3; i++)</a:t>
            </a:r>
          </a:p>
          <a:p>
            <a:pPr lvl="1">
              <a:buNone/>
            </a:pPr>
            <a:r>
              <a:rPr lang="en-US" sz="2000" b="1" dirty="0" smtClean="0"/>
              <a:t>	gets(name[</a:t>
            </a:r>
            <a:r>
              <a:rPr lang="en-US" sz="2000" b="1" dirty="0" err="1" smtClean="0"/>
              <a:t>i</a:t>
            </a:r>
            <a:r>
              <a:rPr lang="en-US" sz="2000" b="1" dirty="0" smtClean="0"/>
              <a:t>]);</a:t>
            </a:r>
          </a:p>
          <a:p>
            <a:pPr lvl="1">
              <a:buNone/>
            </a:pPr>
            <a:r>
              <a:rPr lang="en-US" sz="2000" dirty="0" err="1" smtClean="0"/>
              <a:t>printf</a:t>
            </a:r>
            <a:r>
              <a:rPr lang="en-US" sz="2000" dirty="0" smtClean="0"/>
              <a:t>("\</a:t>
            </a:r>
            <a:r>
              <a:rPr lang="en-US" sz="2000" dirty="0" err="1" smtClean="0"/>
              <a:t>nThe</a:t>
            </a:r>
            <a:r>
              <a:rPr lang="en-US" sz="2000" dirty="0" smtClean="0"/>
              <a:t> names are: ");</a:t>
            </a:r>
          </a:p>
          <a:p>
            <a:pPr lvl="1">
              <a:buNone/>
            </a:pPr>
            <a:r>
              <a:rPr lang="nn-NO" sz="2000" b="1" dirty="0" smtClean="0"/>
              <a:t>for(i = 0; i &lt; 3; i++)</a:t>
            </a:r>
          </a:p>
          <a:p>
            <a:pPr lvl="1">
              <a:buNone/>
            </a:pPr>
            <a:r>
              <a:rPr lang="en-US" sz="2000" b="1" dirty="0" smtClean="0"/>
              <a:t>	puts(name[</a:t>
            </a:r>
            <a:r>
              <a:rPr lang="en-US" sz="2000" b="1" dirty="0" err="1" smtClean="0"/>
              <a:t>i</a:t>
            </a:r>
            <a:r>
              <a:rPr lang="en-US" sz="2000" b="1" dirty="0" smtClean="0"/>
              <a:t>]);</a:t>
            </a:r>
            <a:endParaRPr lang="en-US" sz="2000" dirty="0" smtClean="0"/>
          </a:p>
          <a:p>
            <a:pPr>
              <a:buNone/>
            </a:pPr>
            <a:r>
              <a:rPr lang="en-US" sz="2400" dirty="0" smtClean="0"/>
              <a:t>}</a:t>
            </a:r>
            <a:endParaRPr lang="en-US" sz="2400"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pic>
        <p:nvPicPr>
          <p:cNvPr id="3074" name="Picture 2"/>
          <p:cNvPicPr>
            <a:picLocks noChangeAspect="1" noChangeArrowheads="1"/>
          </p:cNvPicPr>
          <p:nvPr/>
        </p:nvPicPr>
        <p:blipFill>
          <a:blip r:embed="rId2"/>
          <a:srcRect l="10588" t="50000" r="34706" b="18750"/>
          <a:stretch>
            <a:fillRect/>
          </a:stretch>
        </p:blipFill>
        <p:spPr bwMode="auto">
          <a:xfrm>
            <a:off x="533400" y="4305300"/>
            <a:ext cx="5257800" cy="1447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074"/>
                                        </p:tgtEl>
                                        <p:attrNameLst>
                                          <p:attrName>style.visibility</p:attrName>
                                        </p:attrNameLst>
                                      </p:cBhvr>
                                      <p:to>
                                        <p:strVal val="visible"/>
                                      </p:to>
                                    </p:set>
                                    <p:animEffect transition="in" filter="fade">
                                      <p:cBhvr>
                                        <p:cTn id="32" dur="500"/>
                                        <p:tgtEl>
                                          <p:spTgt spid="307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fade">
                                      <p:cBhvr>
                                        <p:cTn id="37" dur="500"/>
                                        <p:tgtEl>
                                          <p:spTgt spid="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1" end="1"/>
                                            </p:txEl>
                                          </p:spTgt>
                                        </p:tgtEl>
                                        <p:attrNameLst>
                                          <p:attrName>style.visibility</p:attrName>
                                        </p:attrNameLst>
                                      </p:cBhvr>
                                      <p:to>
                                        <p:strVal val="visible"/>
                                      </p:to>
                                    </p:set>
                                    <p:animEffect transition="in" filter="fade">
                                      <p:cBhvr>
                                        <p:cTn id="42" dur="500"/>
                                        <p:tgtEl>
                                          <p:spTgt spid="4">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animEffect transition="in" filter="fade">
                                      <p:cBhvr>
                                        <p:cTn id="47" dur="500"/>
                                        <p:tgtEl>
                                          <p:spTgt spid="4">
                                            <p:txEl>
                                              <p:pRg st="2" end="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
                                            <p:txEl>
                                              <p:pRg st="3" end="3"/>
                                            </p:txEl>
                                          </p:spTgt>
                                        </p:tgtEl>
                                        <p:attrNameLst>
                                          <p:attrName>style.visibility</p:attrName>
                                        </p:attrNameLst>
                                      </p:cBhvr>
                                      <p:to>
                                        <p:strVal val="visible"/>
                                      </p:to>
                                    </p:set>
                                    <p:animEffect transition="in" filter="fade">
                                      <p:cBhvr>
                                        <p:cTn id="50" dur="500"/>
                                        <p:tgtEl>
                                          <p:spTgt spid="4">
                                            <p:txEl>
                                              <p:pRg st="3" end="3"/>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
                                            <p:txEl>
                                              <p:pRg st="4" end="4"/>
                                            </p:txEl>
                                          </p:spTgt>
                                        </p:tgtEl>
                                        <p:attrNameLst>
                                          <p:attrName>style.visibility</p:attrName>
                                        </p:attrNameLst>
                                      </p:cBhvr>
                                      <p:to>
                                        <p:strVal val="visible"/>
                                      </p:to>
                                    </p:set>
                                    <p:animEffect transition="in" filter="fade">
                                      <p:cBhvr>
                                        <p:cTn id="53" dur="500"/>
                                        <p:tgtEl>
                                          <p:spTgt spid="4">
                                            <p:txEl>
                                              <p:pRg st="4" end="4"/>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
                                            <p:txEl>
                                              <p:pRg st="5" end="5"/>
                                            </p:txEl>
                                          </p:spTgt>
                                        </p:tgtEl>
                                        <p:attrNameLst>
                                          <p:attrName>style.visibility</p:attrName>
                                        </p:attrNameLst>
                                      </p:cBhvr>
                                      <p:to>
                                        <p:strVal val="visible"/>
                                      </p:to>
                                    </p:set>
                                    <p:animEffect transition="in" filter="fade">
                                      <p:cBhvr>
                                        <p:cTn id="56" dur="500"/>
                                        <p:tgtEl>
                                          <p:spTgt spid="4">
                                            <p:txEl>
                                              <p:pRg st="5" end="5"/>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
                                            <p:txEl>
                                              <p:pRg st="6" end="6"/>
                                            </p:txEl>
                                          </p:spTgt>
                                        </p:tgtEl>
                                        <p:attrNameLst>
                                          <p:attrName>style.visibility</p:attrName>
                                        </p:attrNameLst>
                                      </p:cBhvr>
                                      <p:to>
                                        <p:strVal val="visible"/>
                                      </p:to>
                                    </p:set>
                                    <p:animEffect transition="in" filter="fade">
                                      <p:cBhvr>
                                        <p:cTn id="59" dur="500"/>
                                        <p:tgtEl>
                                          <p:spTgt spid="4">
                                            <p:txEl>
                                              <p:pRg st="6" end="6"/>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
                                            <p:txEl>
                                              <p:pRg st="7" end="7"/>
                                            </p:txEl>
                                          </p:spTgt>
                                        </p:tgtEl>
                                        <p:attrNameLst>
                                          <p:attrName>style.visibility</p:attrName>
                                        </p:attrNameLst>
                                      </p:cBhvr>
                                      <p:to>
                                        <p:strVal val="visible"/>
                                      </p:to>
                                    </p:set>
                                    <p:animEffect transition="in" filter="fade">
                                      <p:cBhvr>
                                        <p:cTn id="62" dur="500"/>
                                        <p:tgtEl>
                                          <p:spTgt spid="4">
                                            <p:txEl>
                                              <p:pRg st="7" end="7"/>
                                            </p:tx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
                                            <p:txEl>
                                              <p:pRg st="8" end="8"/>
                                            </p:txEl>
                                          </p:spTgt>
                                        </p:tgtEl>
                                        <p:attrNameLst>
                                          <p:attrName>style.visibility</p:attrName>
                                        </p:attrNameLst>
                                      </p:cBhvr>
                                      <p:to>
                                        <p:strVal val="visible"/>
                                      </p:to>
                                    </p:set>
                                    <p:animEffect transition="in" filter="fade">
                                      <p:cBhvr>
                                        <p:cTn id="65" dur="500"/>
                                        <p:tgtEl>
                                          <p:spTgt spid="4">
                                            <p:txEl>
                                              <p:pRg st="8" end="8"/>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
                                            <p:txEl>
                                              <p:pRg st="9" end="9"/>
                                            </p:txEl>
                                          </p:spTgt>
                                        </p:tgtEl>
                                        <p:attrNameLst>
                                          <p:attrName>style.visibility</p:attrName>
                                        </p:attrNameLst>
                                      </p:cBhvr>
                                      <p:to>
                                        <p:strVal val="visible"/>
                                      </p:to>
                                    </p:set>
                                    <p:animEffect transition="in" filter="fade">
                                      <p:cBhvr>
                                        <p:cTn id="68" dur="500"/>
                                        <p:tgtEl>
                                          <p:spTgt spid="4">
                                            <p:txEl>
                                              <p:pRg st="9" end="9"/>
                                            </p:tx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
                                            <p:txEl>
                                              <p:pRg st="10" end="10"/>
                                            </p:txEl>
                                          </p:spTgt>
                                        </p:tgtEl>
                                        <p:attrNameLst>
                                          <p:attrName>style.visibility</p:attrName>
                                        </p:attrNameLst>
                                      </p:cBhvr>
                                      <p:to>
                                        <p:strVal val="visible"/>
                                      </p:to>
                                    </p:set>
                                    <p:animEffect transition="in" filter="fade">
                                      <p:cBhvr>
                                        <p:cTn id="71" dur="500"/>
                                        <p:tgtEl>
                                          <p:spTgt spid="4">
                                            <p:txEl>
                                              <p:pRg st="10" end="10"/>
                                            </p:txEl>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
                                            <p:txEl>
                                              <p:pRg st="11" end="11"/>
                                            </p:txEl>
                                          </p:spTgt>
                                        </p:tgtEl>
                                        <p:attrNameLst>
                                          <p:attrName>style.visibility</p:attrName>
                                        </p:attrNameLst>
                                      </p:cBhvr>
                                      <p:to>
                                        <p:strVal val="visible"/>
                                      </p:to>
                                    </p:set>
                                    <p:animEffect transition="in" filter="fade">
                                      <p:cBhvr>
                                        <p:cTn id="74"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Passing 2D-String to a Function</a:t>
            </a:r>
            <a:endParaRPr lang="en-US" dirty="0"/>
          </a:p>
        </p:txBody>
      </p:sp>
      <p:sp>
        <p:nvSpPr>
          <p:cNvPr id="3" name="Content Placeholder 2"/>
          <p:cNvSpPr>
            <a:spLocks noGrp="1"/>
          </p:cNvSpPr>
          <p:nvPr>
            <p:ph sz="half" idx="1"/>
          </p:nvPr>
        </p:nvSpPr>
        <p:spPr>
          <a:xfrm>
            <a:off x="398834" y="825500"/>
            <a:ext cx="4858966" cy="5499100"/>
          </a:xfrm>
        </p:spPr>
        <p:txBody>
          <a:bodyPr>
            <a:normAutofit/>
          </a:bodyPr>
          <a:lstStyle/>
          <a:p>
            <a:pPr>
              <a:buNone/>
            </a:pPr>
            <a:r>
              <a:rPr lang="en-US" dirty="0" smtClean="0"/>
              <a:t>#include&lt;</a:t>
            </a:r>
            <a:r>
              <a:rPr lang="en-US" dirty="0" err="1" smtClean="0"/>
              <a:t>stdio.h</a:t>
            </a:r>
            <a:r>
              <a:rPr lang="en-US" dirty="0" smtClean="0"/>
              <a:t>&gt;</a:t>
            </a:r>
          </a:p>
          <a:p>
            <a:pPr>
              <a:buNone/>
            </a:pPr>
            <a:r>
              <a:rPr lang="en-US" sz="2100" b="1" dirty="0"/>
              <a:t>void display(char [ ][50], </a:t>
            </a:r>
            <a:r>
              <a:rPr lang="en-US" sz="2100" b="1" dirty="0" err="1"/>
              <a:t>int</a:t>
            </a:r>
            <a:r>
              <a:rPr lang="en-US" sz="2100" b="1" dirty="0"/>
              <a:t>);</a:t>
            </a:r>
          </a:p>
          <a:p>
            <a:pPr>
              <a:buNone/>
            </a:pPr>
            <a:r>
              <a:rPr lang="en-US" dirty="0" smtClean="0"/>
              <a:t>void main()</a:t>
            </a:r>
          </a:p>
          <a:p>
            <a:pPr>
              <a:buNone/>
            </a:pPr>
            <a:r>
              <a:rPr lang="en-US" dirty="0" smtClean="0"/>
              <a:t>{</a:t>
            </a:r>
          </a:p>
          <a:p>
            <a:pPr lvl="1">
              <a:buNone/>
            </a:pPr>
            <a:r>
              <a:rPr lang="en-US" dirty="0" smtClean="0"/>
              <a:t>char name[3][50];</a:t>
            </a:r>
          </a:p>
          <a:p>
            <a:pPr lvl="1">
              <a:buNone/>
            </a:pPr>
            <a:r>
              <a:rPr lang="en-US" dirty="0" err="1" smtClean="0"/>
              <a:t>int</a:t>
            </a:r>
            <a:r>
              <a:rPr lang="en-US" dirty="0" smtClean="0"/>
              <a:t> </a:t>
            </a:r>
            <a:r>
              <a:rPr lang="en-US" dirty="0" err="1" smtClean="0"/>
              <a:t>i</a:t>
            </a:r>
            <a:r>
              <a:rPr lang="en-US" dirty="0" smtClean="0"/>
              <a:t>;</a:t>
            </a:r>
          </a:p>
          <a:p>
            <a:pPr lvl="1">
              <a:buNone/>
            </a:pPr>
            <a:r>
              <a:rPr lang="en-US" dirty="0" err="1" smtClean="0"/>
              <a:t>printf</a:t>
            </a:r>
            <a:r>
              <a:rPr lang="en-US" dirty="0" smtClean="0"/>
              <a:t>("\</a:t>
            </a:r>
            <a:r>
              <a:rPr lang="en-US" dirty="0" err="1" smtClean="0"/>
              <a:t>nEnter</a:t>
            </a:r>
            <a:r>
              <a:rPr lang="en-US" dirty="0" smtClean="0"/>
              <a:t> three names: ");</a:t>
            </a:r>
          </a:p>
          <a:p>
            <a:pPr lvl="1">
              <a:buNone/>
            </a:pPr>
            <a:r>
              <a:rPr lang="nn-NO" b="1" dirty="0" smtClean="0"/>
              <a:t>for(i = 0; i &lt; 3; i++)</a:t>
            </a:r>
          </a:p>
          <a:p>
            <a:pPr lvl="1">
              <a:buNone/>
            </a:pPr>
            <a:r>
              <a:rPr lang="en-US" b="1" dirty="0" smtClean="0"/>
              <a:t>	gets(name[</a:t>
            </a:r>
            <a:r>
              <a:rPr lang="en-US" b="1" dirty="0" err="1" smtClean="0"/>
              <a:t>i</a:t>
            </a:r>
            <a:r>
              <a:rPr lang="en-US" b="1" dirty="0" smtClean="0"/>
              <a:t>]);</a:t>
            </a:r>
          </a:p>
          <a:p>
            <a:pPr lvl="1">
              <a:buNone/>
            </a:pPr>
            <a:r>
              <a:rPr lang="en-US" b="1" dirty="0" smtClean="0"/>
              <a:t>display(name, 3);</a:t>
            </a:r>
            <a:endParaRPr lang="en-US" dirty="0" smtClean="0"/>
          </a:p>
          <a:p>
            <a:pPr>
              <a:buNone/>
            </a:pPr>
            <a:r>
              <a:rPr lang="en-US" dirty="0" smtClean="0"/>
              <a:t>}</a:t>
            </a:r>
            <a:endParaRPr lang="en-US" dirty="0"/>
          </a:p>
        </p:txBody>
      </p:sp>
      <p:sp>
        <p:nvSpPr>
          <p:cNvPr id="4" name="Content Placeholder 3"/>
          <p:cNvSpPr>
            <a:spLocks noGrp="1"/>
          </p:cNvSpPr>
          <p:nvPr>
            <p:ph sz="half" idx="2"/>
          </p:nvPr>
        </p:nvSpPr>
        <p:spPr>
          <a:xfrm>
            <a:off x="5257800" y="800100"/>
            <a:ext cx="4953000" cy="5524500"/>
          </a:xfrm>
        </p:spPr>
        <p:txBody>
          <a:bodyPr>
            <a:normAutofit/>
          </a:bodyPr>
          <a:lstStyle/>
          <a:p>
            <a:pPr>
              <a:buNone/>
            </a:pPr>
            <a:r>
              <a:rPr lang="en-US" sz="1900" b="1" dirty="0"/>
              <a:t>void display (char n[ ][50], </a:t>
            </a:r>
            <a:r>
              <a:rPr lang="en-US" sz="1900" b="1" dirty="0" err="1"/>
              <a:t>int</a:t>
            </a:r>
            <a:r>
              <a:rPr lang="en-US" sz="1900" b="1" dirty="0"/>
              <a:t> s)</a:t>
            </a:r>
          </a:p>
          <a:p>
            <a:pPr>
              <a:buNone/>
            </a:pPr>
            <a:r>
              <a:rPr lang="en-US" dirty="0" smtClean="0"/>
              <a:t>{</a:t>
            </a:r>
          </a:p>
          <a:p>
            <a:pPr lvl="1">
              <a:buNone/>
            </a:pPr>
            <a:r>
              <a:rPr lang="en-US" dirty="0" err="1" smtClean="0"/>
              <a:t>int</a:t>
            </a:r>
            <a:r>
              <a:rPr lang="en-US" dirty="0" smtClean="0"/>
              <a:t> </a:t>
            </a:r>
            <a:r>
              <a:rPr lang="en-US" dirty="0" err="1" smtClean="0"/>
              <a:t>i</a:t>
            </a:r>
            <a:r>
              <a:rPr lang="en-US" dirty="0" smtClean="0"/>
              <a:t>;</a:t>
            </a:r>
          </a:p>
          <a:p>
            <a:pPr lvl="1">
              <a:buNone/>
            </a:pPr>
            <a:r>
              <a:rPr lang="en-US" dirty="0" err="1" smtClean="0"/>
              <a:t>printf</a:t>
            </a:r>
            <a:r>
              <a:rPr lang="en-US" dirty="0" smtClean="0"/>
              <a:t>("\</a:t>
            </a:r>
            <a:r>
              <a:rPr lang="en-US" dirty="0" err="1" smtClean="0"/>
              <a:t>nThe</a:t>
            </a:r>
            <a:r>
              <a:rPr lang="en-US" dirty="0" smtClean="0"/>
              <a:t> names are: ");</a:t>
            </a:r>
          </a:p>
          <a:p>
            <a:pPr lvl="1">
              <a:buNone/>
            </a:pPr>
            <a:r>
              <a:rPr lang="nn-NO" b="1" dirty="0" smtClean="0"/>
              <a:t>for(i = 0; i &lt; s; i++)</a:t>
            </a:r>
          </a:p>
          <a:p>
            <a:pPr lvl="1">
              <a:buNone/>
            </a:pPr>
            <a:r>
              <a:rPr lang="en-US" b="1" dirty="0" smtClean="0"/>
              <a:t>	puts(n[</a:t>
            </a:r>
            <a:r>
              <a:rPr lang="en-US" b="1" dirty="0" err="1" smtClean="0"/>
              <a:t>i</a:t>
            </a:r>
            <a:r>
              <a:rPr lang="en-US" b="1" dirty="0" smtClean="0"/>
              <a:t>]);</a:t>
            </a:r>
          </a:p>
          <a:p>
            <a:pPr>
              <a:buNone/>
            </a:pPr>
            <a:r>
              <a:rPr lang="en-US" b="1" dirty="0" smtClean="0"/>
              <a:t>}</a:t>
            </a:r>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
                                            <p:txEl>
                                              <p:pRg st="0" end="0"/>
                                            </p:txEl>
                                          </p:spTgt>
                                        </p:tgtEl>
                                        <p:attrNameLst>
                                          <p:attrName>style.visibility</p:attrName>
                                        </p:attrNameLst>
                                      </p:cBhvr>
                                      <p:to>
                                        <p:strVal val="visible"/>
                                      </p:to>
                                    </p:set>
                                    <p:animEffect transition="in" filter="fade">
                                      <p:cBhvr>
                                        <p:cTn id="48" dur="500"/>
                                        <p:tgtEl>
                                          <p:spTgt spid="4">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
                                            <p:txEl>
                                              <p:pRg st="1" end="1"/>
                                            </p:txEl>
                                          </p:spTgt>
                                        </p:tgtEl>
                                        <p:attrNameLst>
                                          <p:attrName>style.visibility</p:attrName>
                                        </p:attrNameLst>
                                      </p:cBhvr>
                                      <p:to>
                                        <p:strVal val="visible"/>
                                      </p:to>
                                    </p:set>
                                    <p:animEffect transition="in" filter="fade">
                                      <p:cBhvr>
                                        <p:cTn id="53" dur="500"/>
                                        <p:tgtEl>
                                          <p:spTgt spid="4">
                                            <p:txEl>
                                              <p:pRg st="1" end="1"/>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
                                            <p:txEl>
                                              <p:pRg st="2" end="2"/>
                                            </p:txEl>
                                          </p:spTgt>
                                        </p:tgtEl>
                                        <p:attrNameLst>
                                          <p:attrName>style.visibility</p:attrName>
                                        </p:attrNameLst>
                                      </p:cBhvr>
                                      <p:to>
                                        <p:strVal val="visible"/>
                                      </p:to>
                                    </p:set>
                                    <p:animEffect transition="in" filter="fade">
                                      <p:cBhvr>
                                        <p:cTn id="56" dur="500"/>
                                        <p:tgtEl>
                                          <p:spTgt spid="4">
                                            <p:txEl>
                                              <p:pRg st="2" end="2"/>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
                                            <p:txEl>
                                              <p:pRg st="3" end="3"/>
                                            </p:txEl>
                                          </p:spTgt>
                                        </p:tgtEl>
                                        <p:attrNameLst>
                                          <p:attrName>style.visibility</p:attrName>
                                        </p:attrNameLst>
                                      </p:cBhvr>
                                      <p:to>
                                        <p:strVal val="visible"/>
                                      </p:to>
                                    </p:set>
                                    <p:animEffect transition="in" filter="fade">
                                      <p:cBhvr>
                                        <p:cTn id="59" dur="500"/>
                                        <p:tgtEl>
                                          <p:spTgt spid="4">
                                            <p:txEl>
                                              <p:pRg st="3" end="3"/>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
                                            <p:txEl>
                                              <p:pRg st="4" end="4"/>
                                            </p:txEl>
                                          </p:spTgt>
                                        </p:tgtEl>
                                        <p:attrNameLst>
                                          <p:attrName>style.visibility</p:attrName>
                                        </p:attrNameLst>
                                      </p:cBhvr>
                                      <p:to>
                                        <p:strVal val="visible"/>
                                      </p:to>
                                    </p:set>
                                    <p:animEffect transition="in" filter="fade">
                                      <p:cBhvr>
                                        <p:cTn id="62" dur="500"/>
                                        <p:tgtEl>
                                          <p:spTgt spid="4">
                                            <p:txEl>
                                              <p:pRg st="4" end="4"/>
                                            </p:tx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
                                            <p:txEl>
                                              <p:pRg st="5" end="5"/>
                                            </p:txEl>
                                          </p:spTgt>
                                        </p:tgtEl>
                                        <p:attrNameLst>
                                          <p:attrName>style.visibility</p:attrName>
                                        </p:attrNameLst>
                                      </p:cBhvr>
                                      <p:to>
                                        <p:strVal val="visible"/>
                                      </p:to>
                                    </p:set>
                                    <p:animEffect transition="in" filter="fade">
                                      <p:cBhvr>
                                        <p:cTn id="65" dur="500"/>
                                        <p:tgtEl>
                                          <p:spTgt spid="4">
                                            <p:txEl>
                                              <p:pRg st="5" end="5"/>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
                                            <p:txEl>
                                              <p:pRg st="6" end="6"/>
                                            </p:txEl>
                                          </p:spTgt>
                                        </p:tgtEl>
                                        <p:attrNameLst>
                                          <p:attrName>style.visibility</p:attrName>
                                        </p:attrNameLst>
                                      </p:cBhvr>
                                      <p:to>
                                        <p:strVal val="visible"/>
                                      </p:to>
                                    </p:set>
                                    <p:animEffect transition="in" filter="fade">
                                      <p:cBhvr>
                                        <p:cTn id="68"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Array of Pointers to Strings(Jagged Array)</a:t>
            </a:r>
            <a:endParaRPr lang="en-US" dirty="0"/>
          </a:p>
        </p:txBody>
      </p:sp>
      <p:sp>
        <p:nvSpPr>
          <p:cNvPr id="3" name="Content Placeholder 2"/>
          <p:cNvSpPr>
            <a:spLocks noGrp="1"/>
          </p:cNvSpPr>
          <p:nvPr>
            <p:ph sz="half" idx="1"/>
          </p:nvPr>
        </p:nvSpPr>
        <p:spPr>
          <a:xfrm>
            <a:off x="402336" y="800100"/>
            <a:ext cx="5693664" cy="5905500"/>
          </a:xfrm>
        </p:spPr>
        <p:txBody>
          <a:bodyPr>
            <a:normAutofit/>
          </a:bodyPr>
          <a:lstStyle/>
          <a:p>
            <a:pPr>
              <a:buNone/>
            </a:pPr>
            <a:r>
              <a:rPr lang="en-US" dirty="0" smtClean="0"/>
              <a:t>main( )</a:t>
            </a:r>
          </a:p>
          <a:p>
            <a:pPr>
              <a:buNone/>
            </a:pPr>
            <a:r>
              <a:rPr lang="en-US" dirty="0" smtClean="0"/>
              <a:t>{</a:t>
            </a:r>
          </a:p>
          <a:p>
            <a:pPr lvl="1">
              <a:buNone/>
            </a:pPr>
            <a:r>
              <a:rPr lang="en-US" dirty="0" smtClean="0"/>
              <a:t>char *names[6] ;</a:t>
            </a:r>
          </a:p>
          <a:p>
            <a:pPr lvl="1">
              <a:buNone/>
            </a:pPr>
            <a:r>
              <a:rPr lang="en-US" dirty="0" err="1" smtClean="0"/>
              <a:t>int</a:t>
            </a:r>
            <a:r>
              <a:rPr lang="en-US" dirty="0" smtClean="0"/>
              <a:t> </a:t>
            </a:r>
            <a:r>
              <a:rPr lang="en-US" dirty="0" err="1" smtClean="0"/>
              <a:t>i</a:t>
            </a:r>
            <a:r>
              <a:rPr lang="en-US" dirty="0" smtClean="0"/>
              <a:t> ;</a:t>
            </a:r>
          </a:p>
          <a:p>
            <a:pPr lvl="1">
              <a:buNone/>
            </a:pPr>
            <a:r>
              <a:rPr lang="nn-NO" dirty="0" smtClean="0"/>
              <a:t>for ( i = 0 ; i &lt;= 5 ; i++ )</a:t>
            </a:r>
          </a:p>
          <a:p>
            <a:pPr lvl="1">
              <a:buNone/>
            </a:pPr>
            <a:r>
              <a:rPr lang="en-US" dirty="0" smtClean="0"/>
              <a:t>{</a:t>
            </a:r>
          </a:p>
          <a:p>
            <a:pPr lvl="2">
              <a:buNone/>
            </a:pPr>
            <a:r>
              <a:rPr lang="en-US" dirty="0" err="1" smtClean="0"/>
              <a:t>printf</a:t>
            </a:r>
            <a:r>
              <a:rPr lang="en-US" dirty="0" smtClean="0"/>
              <a:t> ( "\</a:t>
            </a:r>
            <a:r>
              <a:rPr lang="en-US" dirty="0" err="1" smtClean="0"/>
              <a:t>nEnter</a:t>
            </a:r>
            <a:r>
              <a:rPr lang="en-US" dirty="0" smtClean="0"/>
              <a:t> name " ) ;</a:t>
            </a:r>
          </a:p>
          <a:p>
            <a:pPr lvl="2">
              <a:buNone/>
            </a:pPr>
            <a:r>
              <a:rPr lang="en-US" dirty="0" err="1" smtClean="0"/>
              <a:t>scanf</a:t>
            </a:r>
            <a:r>
              <a:rPr lang="en-US" dirty="0" smtClean="0"/>
              <a:t> ( "%s", names[</a:t>
            </a:r>
            <a:r>
              <a:rPr lang="en-US" dirty="0" err="1" smtClean="0"/>
              <a:t>i</a:t>
            </a:r>
            <a:r>
              <a:rPr lang="en-US" dirty="0" smtClean="0"/>
              <a:t>] ) ;</a:t>
            </a:r>
          </a:p>
          <a:p>
            <a:pPr lvl="1">
              <a:buNone/>
            </a:pPr>
            <a:r>
              <a:rPr lang="en-US" dirty="0" smtClean="0"/>
              <a:t>}</a:t>
            </a:r>
          </a:p>
          <a:p>
            <a:pPr>
              <a:buNone/>
            </a:pPr>
            <a:r>
              <a:rPr lang="en-US" dirty="0" smtClean="0"/>
              <a:t>}</a:t>
            </a:r>
          </a:p>
          <a:p>
            <a:pPr>
              <a:buNone/>
            </a:pPr>
            <a:endParaRPr lang="en-US" dirty="0" smtClean="0"/>
          </a:p>
          <a:p>
            <a:pPr>
              <a:buNone/>
            </a:pPr>
            <a:r>
              <a:rPr lang="en-US" dirty="0" smtClean="0"/>
              <a:t>The program doesn’t work because; when we are declaring the array it is containing garbage values. And it would be definitely wrong to send these garbage values to </a:t>
            </a:r>
            <a:r>
              <a:rPr lang="en-US" b="1" dirty="0" err="1" smtClean="0"/>
              <a:t>scanf</a:t>
            </a:r>
            <a:r>
              <a:rPr lang="en-US" b="1" dirty="0" smtClean="0"/>
              <a:t>( ) </a:t>
            </a:r>
            <a:r>
              <a:rPr lang="en-US" dirty="0" smtClean="0"/>
              <a:t>as the addresses where it should keep the strings received from the keyboard.</a:t>
            </a:r>
          </a:p>
          <a:p>
            <a:pPr>
              <a:buNone/>
            </a:pPr>
            <a:endParaRPr lang="en-US" dirty="0"/>
          </a:p>
        </p:txBody>
      </p:sp>
      <p:sp>
        <p:nvSpPr>
          <p:cNvPr id="4" name="Content Placeholder 3"/>
          <p:cNvSpPr>
            <a:spLocks noGrp="1"/>
          </p:cNvSpPr>
          <p:nvPr>
            <p:ph sz="half" idx="2"/>
          </p:nvPr>
        </p:nvSpPr>
        <p:spPr>
          <a:xfrm>
            <a:off x="6172200" y="800100"/>
            <a:ext cx="5609336" cy="5829300"/>
          </a:xfrm>
        </p:spPr>
        <p:txBody>
          <a:bodyPr>
            <a:noAutofit/>
          </a:bodyPr>
          <a:lstStyle/>
          <a:p>
            <a:pPr>
              <a:buNone/>
            </a:pPr>
            <a:r>
              <a:rPr lang="en-US" sz="1500" dirty="0"/>
              <a:t>#include "</a:t>
            </a:r>
            <a:r>
              <a:rPr lang="en-US" sz="1500" dirty="0" err="1"/>
              <a:t>alloc.h</a:t>
            </a:r>
            <a:r>
              <a:rPr lang="en-US" sz="1500" dirty="0"/>
              <a:t>"</a:t>
            </a:r>
          </a:p>
          <a:p>
            <a:pPr>
              <a:buNone/>
            </a:pPr>
            <a:r>
              <a:rPr lang="en-US" sz="1500" dirty="0"/>
              <a:t>main( )</a:t>
            </a:r>
          </a:p>
          <a:p>
            <a:pPr>
              <a:buNone/>
            </a:pPr>
            <a:r>
              <a:rPr lang="en-US" sz="1500" dirty="0"/>
              <a:t>{</a:t>
            </a:r>
          </a:p>
          <a:p>
            <a:pPr lvl="1">
              <a:buNone/>
            </a:pPr>
            <a:r>
              <a:rPr lang="en-US" sz="1500" dirty="0"/>
              <a:t>char *</a:t>
            </a:r>
            <a:r>
              <a:rPr lang="en-US" sz="1500" dirty="0" smtClean="0"/>
              <a:t>names[5] </a:t>
            </a:r>
            <a:r>
              <a:rPr lang="en-US" sz="1500" dirty="0"/>
              <a:t>;</a:t>
            </a:r>
          </a:p>
          <a:p>
            <a:pPr lvl="1">
              <a:buNone/>
            </a:pPr>
            <a:r>
              <a:rPr lang="en-US" sz="1500" dirty="0"/>
              <a:t>char n[50] ;</a:t>
            </a:r>
          </a:p>
          <a:p>
            <a:pPr lvl="1">
              <a:buNone/>
            </a:pPr>
            <a:r>
              <a:rPr lang="en-US" sz="1500" dirty="0" err="1"/>
              <a:t>int</a:t>
            </a:r>
            <a:r>
              <a:rPr lang="en-US" sz="1500" dirty="0"/>
              <a:t> </a:t>
            </a:r>
            <a:r>
              <a:rPr lang="en-US" sz="1500" dirty="0" err="1"/>
              <a:t>len</a:t>
            </a:r>
            <a:r>
              <a:rPr lang="en-US" sz="1500" dirty="0"/>
              <a:t>, </a:t>
            </a:r>
            <a:r>
              <a:rPr lang="en-US" sz="1500" dirty="0" err="1"/>
              <a:t>i</a:t>
            </a:r>
            <a:r>
              <a:rPr lang="en-US" sz="1500" dirty="0"/>
              <a:t> ;</a:t>
            </a:r>
          </a:p>
          <a:p>
            <a:pPr lvl="1">
              <a:buNone/>
            </a:pPr>
            <a:r>
              <a:rPr lang="en-US" sz="1500" dirty="0"/>
              <a:t>char *p ;</a:t>
            </a:r>
          </a:p>
          <a:p>
            <a:pPr lvl="1">
              <a:buNone/>
            </a:pPr>
            <a:r>
              <a:rPr lang="nn-NO" sz="1500" dirty="0"/>
              <a:t>for ( i = 0 ; i </a:t>
            </a:r>
            <a:r>
              <a:rPr lang="nn-NO" sz="1500" dirty="0" smtClean="0"/>
              <a:t>&lt; </a:t>
            </a:r>
            <a:r>
              <a:rPr lang="nn-NO" sz="1500" dirty="0"/>
              <a:t>3</a:t>
            </a:r>
            <a:r>
              <a:rPr lang="nn-NO" sz="1500" dirty="0" smtClean="0"/>
              <a:t> </a:t>
            </a:r>
            <a:r>
              <a:rPr lang="nn-NO" sz="1500" dirty="0"/>
              <a:t>; i++ )</a:t>
            </a:r>
          </a:p>
          <a:p>
            <a:pPr lvl="1">
              <a:buNone/>
            </a:pPr>
            <a:r>
              <a:rPr lang="en-US" sz="1500" dirty="0"/>
              <a:t>{</a:t>
            </a:r>
          </a:p>
          <a:p>
            <a:pPr lvl="2">
              <a:buNone/>
            </a:pPr>
            <a:r>
              <a:rPr lang="en-US" sz="1500" dirty="0" err="1"/>
              <a:t>printf</a:t>
            </a:r>
            <a:r>
              <a:rPr lang="en-US" sz="1500" dirty="0"/>
              <a:t> ( "\</a:t>
            </a:r>
            <a:r>
              <a:rPr lang="en-US" sz="1500" dirty="0" err="1"/>
              <a:t>nEnter</a:t>
            </a:r>
            <a:r>
              <a:rPr lang="en-US" sz="1500" dirty="0"/>
              <a:t> name " ) ;</a:t>
            </a:r>
          </a:p>
          <a:p>
            <a:pPr lvl="2">
              <a:buNone/>
            </a:pPr>
            <a:r>
              <a:rPr lang="en-US" sz="1500" dirty="0" err="1"/>
              <a:t>scanf</a:t>
            </a:r>
            <a:r>
              <a:rPr lang="en-US" sz="1500" dirty="0"/>
              <a:t> ( "%s", n ) ;</a:t>
            </a:r>
          </a:p>
          <a:p>
            <a:pPr lvl="2">
              <a:buNone/>
            </a:pPr>
            <a:r>
              <a:rPr lang="en-US" sz="1500" dirty="0" err="1"/>
              <a:t>len</a:t>
            </a:r>
            <a:r>
              <a:rPr lang="en-US" sz="1500" dirty="0"/>
              <a:t> = </a:t>
            </a:r>
            <a:r>
              <a:rPr lang="en-US" sz="1500" dirty="0" err="1"/>
              <a:t>strlen</a:t>
            </a:r>
            <a:r>
              <a:rPr lang="en-US" sz="1500" dirty="0"/>
              <a:t> ( n ) ;</a:t>
            </a:r>
          </a:p>
          <a:p>
            <a:pPr lvl="2">
              <a:buNone/>
            </a:pPr>
            <a:r>
              <a:rPr lang="en-US" sz="1500" dirty="0"/>
              <a:t>p </a:t>
            </a:r>
            <a:r>
              <a:rPr lang="en-US" sz="1500" dirty="0" smtClean="0"/>
              <a:t>= (char *) </a:t>
            </a:r>
            <a:r>
              <a:rPr lang="en-US" sz="1500" dirty="0" err="1"/>
              <a:t>malloc</a:t>
            </a:r>
            <a:r>
              <a:rPr lang="en-US" sz="1500" dirty="0"/>
              <a:t> ( </a:t>
            </a:r>
            <a:r>
              <a:rPr lang="en-US" sz="1500" dirty="0" err="1"/>
              <a:t>len</a:t>
            </a:r>
            <a:r>
              <a:rPr lang="en-US" sz="1500" dirty="0"/>
              <a:t> + 1 ) ;</a:t>
            </a:r>
          </a:p>
          <a:p>
            <a:pPr lvl="2">
              <a:buNone/>
            </a:pPr>
            <a:r>
              <a:rPr lang="en-US" sz="1500" dirty="0" err="1"/>
              <a:t>strcpy</a:t>
            </a:r>
            <a:r>
              <a:rPr lang="en-US" sz="1500" dirty="0"/>
              <a:t> ( p, n ) ;</a:t>
            </a:r>
          </a:p>
          <a:p>
            <a:pPr lvl="2">
              <a:buNone/>
            </a:pPr>
            <a:r>
              <a:rPr lang="en-US" sz="1500" dirty="0"/>
              <a:t>names[</a:t>
            </a:r>
            <a:r>
              <a:rPr lang="en-US" sz="1500" dirty="0" err="1"/>
              <a:t>i</a:t>
            </a:r>
            <a:r>
              <a:rPr lang="en-US" sz="1500" dirty="0"/>
              <a:t>] = p ;</a:t>
            </a:r>
          </a:p>
          <a:p>
            <a:pPr lvl="1">
              <a:buNone/>
            </a:pPr>
            <a:r>
              <a:rPr lang="en-US" sz="1500" dirty="0"/>
              <a:t>}</a:t>
            </a:r>
          </a:p>
          <a:p>
            <a:pPr lvl="1">
              <a:buNone/>
            </a:pPr>
            <a:r>
              <a:rPr lang="nn-NO" sz="1500" dirty="0"/>
              <a:t>for ( i = 0 ; i &lt;= </a:t>
            </a:r>
            <a:r>
              <a:rPr lang="nn-NO" sz="1500" dirty="0" smtClean="0"/>
              <a:t>3 </a:t>
            </a:r>
            <a:r>
              <a:rPr lang="nn-NO" sz="1500" dirty="0"/>
              <a:t>; i++ )</a:t>
            </a:r>
          </a:p>
          <a:p>
            <a:pPr lvl="2">
              <a:buNone/>
            </a:pPr>
            <a:r>
              <a:rPr lang="en-US" sz="1500" dirty="0" err="1"/>
              <a:t>printf</a:t>
            </a:r>
            <a:r>
              <a:rPr lang="en-US" sz="1500" dirty="0"/>
              <a:t> ( "\</a:t>
            </a:r>
            <a:r>
              <a:rPr lang="en-US" sz="1500" dirty="0" err="1"/>
              <a:t>n%s</a:t>
            </a:r>
            <a:r>
              <a:rPr lang="en-US" sz="1500" dirty="0"/>
              <a:t>", names[</a:t>
            </a:r>
            <a:r>
              <a:rPr lang="en-US" sz="1500" dirty="0" err="1"/>
              <a:t>i</a:t>
            </a:r>
            <a:r>
              <a:rPr lang="en-US" sz="1500" dirty="0"/>
              <a:t>] ) ;</a:t>
            </a:r>
          </a:p>
          <a:p>
            <a:pPr>
              <a:buNone/>
            </a:pPr>
            <a:r>
              <a:rPr lang="en-US" sz="1500" dirty="0" smtClean="0"/>
              <a:t>}</a:t>
            </a:r>
            <a:endParaRPr lang="en-US" sz="1500"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
        <p:nvSpPr>
          <p:cNvPr id="6" name="Line Callout 2 5"/>
          <p:cNvSpPr/>
          <p:nvPr/>
        </p:nvSpPr>
        <p:spPr>
          <a:xfrm>
            <a:off x="9800336" y="4038600"/>
            <a:ext cx="1981200" cy="762000"/>
          </a:xfrm>
          <a:prstGeom prst="borderCallout2">
            <a:avLst>
              <a:gd name="adj1" fmla="val 18750"/>
              <a:gd name="adj2" fmla="val -8333"/>
              <a:gd name="adj3" fmla="val 18750"/>
              <a:gd name="adj4" fmla="val -16667"/>
              <a:gd name="adj5" fmla="val 151894"/>
              <a:gd name="adj6" fmla="val -669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Runtime Create Array</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fade">
                                      <p:cBhvr>
                                        <p:cTn id="41" dur="500"/>
                                        <p:tgtEl>
                                          <p:spTgt spid="3">
                                            <p:txEl>
                                              <p:pRg st="11" end="1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4">
                                            <p:txEl>
                                              <p:pRg st="0" end="0"/>
                                            </p:txEl>
                                          </p:spTgt>
                                        </p:tgtEl>
                                        <p:attrNameLst>
                                          <p:attrName>style.visibility</p:attrName>
                                        </p:attrNameLst>
                                      </p:cBhvr>
                                      <p:to>
                                        <p:strVal val="visible"/>
                                      </p:to>
                                    </p:set>
                                    <p:animEffect transition="in" filter="fade">
                                      <p:cBhvr>
                                        <p:cTn id="46" dur="500"/>
                                        <p:tgtEl>
                                          <p:spTgt spid="4">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
                                            <p:txEl>
                                              <p:pRg st="1" end="1"/>
                                            </p:txEl>
                                          </p:spTgt>
                                        </p:tgtEl>
                                        <p:attrNameLst>
                                          <p:attrName>style.visibility</p:attrName>
                                        </p:attrNameLst>
                                      </p:cBhvr>
                                      <p:to>
                                        <p:strVal val="visible"/>
                                      </p:to>
                                    </p:set>
                                    <p:animEffect transition="in" filter="fade">
                                      <p:cBhvr>
                                        <p:cTn id="51" dur="500"/>
                                        <p:tgtEl>
                                          <p:spTgt spid="4">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
                                            <p:txEl>
                                              <p:pRg st="2" end="2"/>
                                            </p:txEl>
                                          </p:spTgt>
                                        </p:tgtEl>
                                        <p:attrNameLst>
                                          <p:attrName>style.visibility</p:attrName>
                                        </p:attrNameLst>
                                      </p:cBhvr>
                                      <p:to>
                                        <p:strVal val="visible"/>
                                      </p:to>
                                    </p:set>
                                    <p:animEffect transition="in" filter="fade">
                                      <p:cBhvr>
                                        <p:cTn id="56" dur="500"/>
                                        <p:tgtEl>
                                          <p:spTgt spid="4">
                                            <p:txEl>
                                              <p:pRg st="2" end="2"/>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
                                            <p:txEl>
                                              <p:pRg st="3" end="3"/>
                                            </p:txEl>
                                          </p:spTgt>
                                        </p:tgtEl>
                                        <p:attrNameLst>
                                          <p:attrName>style.visibility</p:attrName>
                                        </p:attrNameLst>
                                      </p:cBhvr>
                                      <p:to>
                                        <p:strVal val="visible"/>
                                      </p:to>
                                    </p:set>
                                    <p:animEffect transition="in" filter="fade">
                                      <p:cBhvr>
                                        <p:cTn id="59" dur="500"/>
                                        <p:tgtEl>
                                          <p:spTgt spid="4">
                                            <p:txEl>
                                              <p:pRg st="3" end="3"/>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
                                            <p:txEl>
                                              <p:pRg st="4" end="4"/>
                                            </p:txEl>
                                          </p:spTgt>
                                        </p:tgtEl>
                                        <p:attrNameLst>
                                          <p:attrName>style.visibility</p:attrName>
                                        </p:attrNameLst>
                                      </p:cBhvr>
                                      <p:to>
                                        <p:strVal val="visible"/>
                                      </p:to>
                                    </p:set>
                                    <p:animEffect transition="in" filter="fade">
                                      <p:cBhvr>
                                        <p:cTn id="62" dur="500"/>
                                        <p:tgtEl>
                                          <p:spTgt spid="4">
                                            <p:txEl>
                                              <p:pRg st="4" end="4"/>
                                            </p:tx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
                                            <p:txEl>
                                              <p:pRg st="5" end="5"/>
                                            </p:txEl>
                                          </p:spTgt>
                                        </p:tgtEl>
                                        <p:attrNameLst>
                                          <p:attrName>style.visibility</p:attrName>
                                        </p:attrNameLst>
                                      </p:cBhvr>
                                      <p:to>
                                        <p:strVal val="visible"/>
                                      </p:to>
                                    </p:set>
                                    <p:animEffect transition="in" filter="fade">
                                      <p:cBhvr>
                                        <p:cTn id="65" dur="500"/>
                                        <p:tgtEl>
                                          <p:spTgt spid="4">
                                            <p:txEl>
                                              <p:pRg st="5" end="5"/>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
                                            <p:txEl>
                                              <p:pRg st="6" end="6"/>
                                            </p:txEl>
                                          </p:spTgt>
                                        </p:tgtEl>
                                        <p:attrNameLst>
                                          <p:attrName>style.visibility</p:attrName>
                                        </p:attrNameLst>
                                      </p:cBhvr>
                                      <p:to>
                                        <p:strVal val="visible"/>
                                      </p:to>
                                    </p:set>
                                    <p:animEffect transition="in" filter="fade">
                                      <p:cBhvr>
                                        <p:cTn id="68" dur="500"/>
                                        <p:tgtEl>
                                          <p:spTgt spid="4">
                                            <p:txEl>
                                              <p:pRg st="6" end="6"/>
                                            </p:tx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
                                            <p:txEl>
                                              <p:pRg st="7" end="7"/>
                                            </p:txEl>
                                          </p:spTgt>
                                        </p:tgtEl>
                                        <p:attrNameLst>
                                          <p:attrName>style.visibility</p:attrName>
                                        </p:attrNameLst>
                                      </p:cBhvr>
                                      <p:to>
                                        <p:strVal val="visible"/>
                                      </p:to>
                                    </p:set>
                                    <p:animEffect transition="in" filter="fade">
                                      <p:cBhvr>
                                        <p:cTn id="71" dur="500"/>
                                        <p:tgtEl>
                                          <p:spTgt spid="4">
                                            <p:txEl>
                                              <p:pRg st="7" end="7"/>
                                            </p:txEl>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
                                            <p:txEl>
                                              <p:pRg st="8" end="8"/>
                                            </p:txEl>
                                          </p:spTgt>
                                        </p:tgtEl>
                                        <p:attrNameLst>
                                          <p:attrName>style.visibility</p:attrName>
                                        </p:attrNameLst>
                                      </p:cBhvr>
                                      <p:to>
                                        <p:strVal val="visible"/>
                                      </p:to>
                                    </p:set>
                                    <p:animEffect transition="in" filter="fade">
                                      <p:cBhvr>
                                        <p:cTn id="74" dur="500"/>
                                        <p:tgtEl>
                                          <p:spTgt spid="4">
                                            <p:txEl>
                                              <p:pRg st="8" end="8"/>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4">
                                            <p:txEl>
                                              <p:pRg st="9" end="9"/>
                                            </p:txEl>
                                          </p:spTgt>
                                        </p:tgtEl>
                                        <p:attrNameLst>
                                          <p:attrName>style.visibility</p:attrName>
                                        </p:attrNameLst>
                                      </p:cBhvr>
                                      <p:to>
                                        <p:strVal val="visible"/>
                                      </p:to>
                                    </p:set>
                                    <p:animEffect transition="in" filter="fade">
                                      <p:cBhvr>
                                        <p:cTn id="79" dur="500"/>
                                        <p:tgtEl>
                                          <p:spTgt spid="4">
                                            <p:txEl>
                                              <p:pRg st="9" end="9"/>
                                            </p:txEl>
                                          </p:spTgt>
                                        </p:tgtEl>
                                      </p:cBhvr>
                                    </p:animEffect>
                                  </p:childTnLst>
                                </p:cTn>
                              </p:par>
                            </p:childTnLst>
                          </p:cTn>
                        </p:par>
                        <p:par>
                          <p:cTn id="80" fill="hold">
                            <p:stCondLst>
                              <p:cond delay="500"/>
                            </p:stCondLst>
                            <p:childTnLst>
                              <p:par>
                                <p:cTn id="81" presetID="10" presetClass="entr" presetSubtype="0" fill="hold" grpId="0" nodeType="afterEffect">
                                  <p:stCondLst>
                                    <p:cond delay="0"/>
                                  </p:stCondLst>
                                  <p:childTnLst>
                                    <p:set>
                                      <p:cBhvr>
                                        <p:cTn id="82" dur="1" fill="hold">
                                          <p:stCondLst>
                                            <p:cond delay="0"/>
                                          </p:stCondLst>
                                        </p:cTn>
                                        <p:tgtEl>
                                          <p:spTgt spid="4">
                                            <p:txEl>
                                              <p:pRg st="10" end="10"/>
                                            </p:txEl>
                                          </p:spTgt>
                                        </p:tgtEl>
                                        <p:attrNameLst>
                                          <p:attrName>style.visibility</p:attrName>
                                        </p:attrNameLst>
                                      </p:cBhvr>
                                      <p:to>
                                        <p:strVal val="visible"/>
                                      </p:to>
                                    </p:set>
                                    <p:animEffect transition="in" filter="fade">
                                      <p:cBhvr>
                                        <p:cTn id="83" dur="500"/>
                                        <p:tgtEl>
                                          <p:spTgt spid="4">
                                            <p:txEl>
                                              <p:pRg st="10" end="10"/>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4">
                                            <p:txEl>
                                              <p:pRg st="11" end="11"/>
                                            </p:txEl>
                                          </p:spTgt>
                                        </p:tgtEl>
                                        <p:attrNameLst>
                                          <p:attrName>style.visibility</p:attrName>
                                        </p:attrNameLst>
                                      </p:cBhvr>
                                      <p:to>
                                        <p:strVal val="visible"/>
                                      </p:to>
                                    </p:set>
                                    <p:animEffect transition="in" filter="fade">
                                      <p:cBhvr>
                                        <p:cTn id="88" dur="500"/>
                                        <p:tgtEl>
                                          <p:spTgt spid="4">
                                            <p:txEl>
                                              <p:pRg st="11" end="11"/>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4">
                                            <p:txEl>
                                              <p:pRg st="12" end="12"/>
                                            </p:txEl>
                                          </p:spTgt>
                                        </p:tgtEl>
                                        <p:attrNameLst>
                                          <p:attrName>style.visibility</p:attrName>
                                        </p:attrNameLst>
                                      </p:cBhvr>
                                      <p:to>
                                        <p:strVal val="visible"/>
                                      </p:to>
                                    </p:set>
                                    <p:animEffect transition="in" filter="fade">
                                      <p:cBhvr>
                                        <p:cTn id="93" dur="500"/>
                                        <p:tgtEl>
                                          <p:spTgt spid="4">
                                            <p:txEl>
                                              <p:pRg st="12" end="12"/>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4">
                                            <p:txEl>
                                              <p:pRg st="13" end="13"/>
                                            </p:txEl>
                                          </p:spTgt>
                                        </p:tgtEl>
                                        <p:attrNameLst>
                                          <p:attrName>style.visibility</p:attrName>
                                        </p:attrNameLst>
                                      </p:cBhvr>
                                      <p:to>
                                        <p:strVal val="visible"/>
                                      </p:to>
                                    </p:set>
                                    <p:animEffect transition="in" filter="fade">
                                      <p:cBhvr>
                                        <p:cTn id="98" dur="500"/>
                                        <p:tgtEl>
                                          <p:spTgt spid="4">
                                            <p:txEl>
                                              <p:pRg st="13" end="13"/>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4">
                                            <p:txEl>
                                              <p:pRg st="14" end="14"/>
                                            </p:txEl>
                                          </p:spTgt>
                                        </p:tgtEl>
                                        <p:attrNameLst>
                                          <p:attrName>style.visibility</p:attrName>
                                        </p:attrNameLst>
                                      </p:cBhvr>
                                      <p:to>
                                        <p:strVal val="visible"/>
                                      </p:to>
                                    </p:set>
                                    <p:animEffect transition="in" filter="fade">
                                      <p:cBhvr>
                                        <p:cTn id="103" dur="500"/>
                                        <p:tgtEl>
                                          <p:spTgt spid="4">
                                            <p:txEl>
                                              <p:pRg st="14" end="14"/>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6"/>
                                        </p:tgtEl>
                                        <p:attrNameLst>
                                          <p:attrName>style.visibility</p:attrName>
                                        </p:attrNameLst>
                                      </p:cBhvr>
                                      <p:to>
                                        <p:strVal val="visible"/>
                                      </p:to>
                                    </p:set>
                                  </p:childTnLst>
                                </p:cTn>
                              </p:par>
                              <p:par>
                                <p:cTn id="108" presetID="10" presetClass="entr" presetSubtype="0" fill="hold" grpId="0" nodeType="withEffect">
                                  <p:stCondLst>
                                    <p:cond delay="0"/>
                                  </p:stCondLst>
                                  <p:childTnLst>
                                    <p:set>
                                      <p:cBhvr>
                                        <p:cTn id="109" dur="1" fill="hold">
                                          <p:stCondLst>
                                            <p:cond delay="0"/>
                                          </p:stCondLst>
                                        </p:cTn>
                                        <p:tgtEl>
                                          <p:spTgt spid="4">
                                            <p:txEl>
                                              <p:pRg st="15" end="15"/>
                                            </p:txEl>
                                          </p:spTgt>
                                        </p:tgtEl>
                                        <p:attrNameLst>
                                          <p:attrName>style.visibility</p:attrName>
                                        </p:attrNameLst>
                                      </p:cBhvr>
                                      <p:to>
                                        <p:strVal val="visible"/>
                                      </p:to>
                                    </p:set>
                                    <p:animEffect transition="in" filter="fade">
                                      <p:cBhvr>
                                        <p:cTn id="110" dur="500"/>
                                        <p:tgtEl>
                                          <p:spTgt spid="4">
                                            <p:txEl>
                                              <p:pRg st="15" end="15"/>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4">
                                            <p:txEl>
                                              <p:pRg st="16" end="16"/>
                                            </p:txEl>
                                          </p:spTgt>
                                        </p:tgtEl>
                                        <p:attrNameLst>
                                          <p:attrName>style.visibility</p:attrName>
                                        </p:attrNameLst>
                                      </p:cBhvr>
                                      <p:to>
                                        <p:strVal val="visible"/>
                                      </p:to>
                                    </p:set>
                                    <p:animEffect transition="in" filter="fade">
                                      <p:cBhvr>
                                        <p:cTn id="115" dur="500"/>
                                        <p:tgtEl>
                                          <p:spTgt spid="4">
                                            <p:txEl>
                                              <p:pRg st="16" end="16"/>
                                            </p:txEl>
                                          </p:spTgt>
                                        </p:tgtEl>
                                      </p:cBhvr>
                                    </p:animEffect>
                                  </p:childTnLst>
                                </p:cTn>
                              </p:par>
                            </p:childTnLst>
                          </p:cTn>
                        </p:par>
                        <p:par>
                          <p:cTn id="116" fill="hold">
                            <p:stCondLst>
                              <p:cond delay="500"/>
                            </p:stCondLst>
                            <p:childTnLst>
                              <p:par>
                                <p:cTn id="117" presetID="10" presetClass="entr" presetSubtype="0" fill="hold" grpId="0" nodeType="afterEffect">
                                  <p:stCondLst>
                                    <p:cond delay="0"/>
                                  </p:stCondLst>
                                  <p:childTnLst>
                                    <p:set>
                                      <p:cBhvr>
                                        <p:cTn id="118" dur="1" fill="hold">
                                          <p:stCondLst>
                                            <p:cond delay="0"/>
                                          </p:stCondLst>
                                        </p:cTn>
                                        <p:tgtEl>
                                          <p:spTgt spid="4">
                                            <p:txEl>
                                              <p:pRg st="17" end="17"/>
                                            </p:txEl>
                                          </p:spTgt>
                                        </p:tgtEl>
                                        <p:attrNameLst>
                                          <p:attrName>style.visibility</p:attrName>
                                        </p:attrNameLst>
                                      </p:cBhvr>
                                      <p:to>
                                        <p:strVal val="visible"/>
                                      </p:to>
                                    </p:set>
                                    <p:animEffect transition="in" filter="fade">
                                      <p:cBhvr>
                                        <p:cTn id="119" dur="500"/>
                                        <p:tgtEl>
                                          <p:spTgt spid="4">
                                            <p:txEl>
                                              <p:pRg st="17" end="17"/>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4">
                                            <p:txEl>
                                              <p:pRg st="18" end="18"/>
                                            </p:txEl>
                                          </p:spTgt>
                                        </p:tgtEl>
                                        <p:attrNameLst>
                                          <p:attrName>style.visibility</p:attrName>
                                        </p:attrNameLst>
                                      </p:cBhvr>
                                      <p:to>
                                        <p:strVal val="visible"/>
                                      </p:to>
                                    </p:set>
                                    <p:animEffect transition="in" filter="fade">
                                      <p:cBhvr>
                                        <p:cTn id="122" dur="500"/>
                                        <p:tgtEl>
                                          <p:spTgt spid="4">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6"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 in Memory</a:t>
            </a:r>
            <a:endParaRPr lang="en-IN" dirty="0"/>
          </a:p>
        </p:txBody>
      </p:sp>
      <p:sp>
        <p:nvSpPr>
          <p:cNvPr id="3" name="Footer Placeholder 2"/>
          <p:cNvSpPr>
            <a:spLocks noGrp="1"/>
          </p:cNvSpPr>
          <p:nvPr>
            <p:ph type="ftr" sz="quarter" idx="11"/>
          </p:nvPr>
        </p:nvSpPr>
        <p:spPr/>
        <p:txBody>
          <a:bodyPr/>
          <a:lstStyle/>
          <a:p>
            <a:r>
              <a:rPr lang="en-US" smtClean="0"/>
              <a:t>C Programming :- Ashutosh Sonawane</a:t>
            </a:r>
            <a:endParaRPr lang="en-US"/>
          </a:p>
        </p:txBody>
      </p:sp>
      <p:sp>
        <p:nvSpPr>
          <p:cNvPr id="7" name="Rectangle 6"/>
          <p:cNvSpPr/>
          <p:nvPr/>
        </p:nvSpPr>
        <p:spPr>
          <a:xfrm>
            <a:off x="228600" y="1371600"/>
            <a:ext cx="11734800" cy="503924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8" name="Rectangle 7"/>
          <p:cNvSpPr/>
          <p:nvPr/>
        </p:nvSpPr>
        <p:spPr>
          <a:xfrm>
            <a:off x="228600" y="1069943"/>
            <a:ext cx="11734800" cy="67111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CODE</a:t>
            </a:r>
            <a:endParaRPr lang="en-IN" dirty="0"/>
          </a:p>
        </p:txBody>
      </p:sp>
      <p:sp>
        <p:nvSpPr>
          <p:cNvPr id="9" name="Rectangle 8"/>
          <p:cNvSpPr/>
          <p:nvPr/>
        </p:nvSpPr>
        <p:spPr>
          <a:xfrm>
            <a:off x="6477000" y="1751258"/>
            <a:ext cx="5486400" cy="1525342"/>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Static And Global</a:t>
            </a:r>
            <a:endParaRPr lang="en-IN" b="1" dirty="0"/>
          </a:p>
        </p:txBody>
      </p:sp>
      <p:sp>
        <p:nvSpPr>
          <p:cNvPr id="10" name="Rectangle 9"/>
          <p:cNvSpPr/>
          <p:nvPr/>
        </p:nvSpPr>
        <p:spPr>
          <a:xfrm>
            <a:off x="214746" y="1770036"/>
            <a:ext cx="6248400" cy="4640812"/>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11" name="TextBox 10"/>
          <p:cNvSpPr txBox="1"/>
          <p:nvPr/>
        </p:nvSpPr>
        <p:spPr>
          <a:xfrm>
            <a:off x="2286000" y="3962400"/>
            <a:ext cx="1752600" cy="584775"/>
          </a:xfrm>
          <a:prstGeom prst="rect">
            <a:avLst/>
          </a:prstGeom>
          <a:noFill/>
        </p:spPr>
        <p:txBody>
          <a:bodyPr wrap="square" rtlCol="0">
            <a:spAutoFit/>
          </a:bodyPr>
          <a:lstStyle/>
          <a:p>
            <a:r>
              <a:rPr lang="en-US" sz="3200" b="1" dirty="0" smtClean="0">
                <a:solidFill>
                  <a:schemeClr val="bg1"/>
                </a:solidFill>
              </a:rPr>
              <a:t>Stack</a:t>
            </a:r>
            <a:endParaRPr lang="en-IN" b="1" dirty="0">
              <a:solidFill>
                <a:schemeClr val="bg1"/>
              </a:solidFill>
            </a:endParaRPr>
          </a:p>
        </p:txBody>
      </p:sp>
      <p:sp>
        <p:nvSpPr>
          <p:cNvPr id="12" name="Rectangle 11"/>
          <p:cNvSpPr/>
          <p:nvPr/>
        </p:nvSpPr>
        <p:spPr>
          <a:xfrm>
            <a:off x="6504708" y="3276600"/>
            <a:ext cx="5458691" cy="3134248"/>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13" name="TextBox 12"/>
          <p:cNvSpPr txBox="1"/>
          <p:nvPr/>
        </p:nvSpPr>
        <p:spPr>
          <a:xfrm>
            <a:off x="8534400" y="4578927"/>
            <a:ext cx="1531096" cy="584775"/>
          </a:xfrm>
          <a:prstGeom prst="rect">
            <a:avLst/>
          </a:prstGeom>
          <a:noFill/>
          <a:ln w="38100">
            <a:noFill/>
          </a:ln>
        </p:spPr>
        <p:txBody>
          <a:bodyPr wrap="square" rtlCol="0">
            <a:spAutoFit/>
          </a:bodyPr>
          <a:lstStyle/>
          <a:p>
            <a:r>
              <a:rPr lang="en-US" sz="3200" b="1" dirty="0" smtClean="0">
                <a:solidFill>
                  <a:schemeClr val="bg1"/>
                </a:solidFill>
              </a:rPr>
              <a:t>Heap</a:t>
            </a:r>
          </a:p>
        </p:txBody>
      </p:sp>
      <p:sp>
        <p:nvSpPr>
          <p:cNvPr id="4" name="Rectangle 3"/>
          <p:cNvSpPr/>
          <p:nvPr/>
        </p:nvSpPr>
        <p:spPr>
          <a:xfrm>
            <a:off x="228600" y="3657600"/>
            <a:ext cx="6276108" cy="2753248"/>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5" name="TextBox 4"/>
          <p:cNvSpPr txBox="1"/>
          <p:nvPr/>
        </p:nvSpPr>
        <p:spPr>
          <a:xfrm>
            <a:off x="200892" y="3646222"/>
            <a:ext cx="1274064" cy="369332"/>
          </a:xfrm>
          <a:prstGeom prst="rect">
            <a:avLst/>
          </a:prstGeom>
          <a:noFill/>
        </p:spPr>
        <p:txBody>
          <a:bodyPr wrap="square" rtlCol="0">
            <a:spAutoFit/>
          </a:bodyPr>
          <a:lstStyle/>
          <a:p>
            <a:r>
              <a:rPr lang="en-IN" b="1" u="sng" dirty="0" smtClean="0"/>
              <a:t>main</a:t>
            </a:r>
            <a:endParaRPr lang="en-IN" b="1" u="sng" dirty="0"/>
          </a:p>
        </p:txBody>
      </p:sp>
      <p:grpSp>
        <p:nvGrpSpPr>
          <p:cNvPr id="36" name="Group 35"/>
          <p:cNvGrpSpPr/>
          <p:nvPr/>
        </p:nvGrpSpPr>
        <p:grpSpPr>
          <a:xfrm>
            <a:off x="402336" y="5187401"/>
            <a:ext cx="5119254" cy="1176759"/>
            <a:chOff x="381000" y="4919924"/>
            <a:chExt cx="5119254" cy="1176759"/>
          </a:xfrm>
        </p:grpSpPr>
        <p:sp>
          <p:nvSpPr>
            <p:cNvPr id="22" name="Rectangle 21"/>
            <p:cNvSpPr/>
            <p:nvPr/>
          </p:nvSpPr>
          <p:spPr>
            <a:xfrm>
              <a:off x="381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3" name="Rectangle 22"/>
            <p:cNvSpPr/>
            <p:nvPr/>
          </p:nvSpPr>
          <p:spPr>
            <a:xfrm>
              <a:off x="762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4" name="Rectangle 23"/>
            <p:cNvSpPr/>
            <p:nvPr/>
          </p:nvSpPr>
          <p:spPr>
            <a:xfrm>
              <a:off x="1143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5" name="Rectangle 24"/>
            <p:cNvSpPr/>
            <p:nvPr/>
          </p:nvSpPr>
          <p:spPr>
            <a:xfrm>
              <a:off x="1524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6" name="Rectangle 25"/>
            <p:cNvSpPr/>
            <p:nvPr/>
          </p:nvSpPr>
          <p:spPr>
            <a:xfrm>
              <a:off x="1905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7" name="Rectangle 26"/>
            <p:cNvSpPr/>
            <p:nvPr/>
          </p:nvSpPr>
          <p:spPr>
            <a:xfrm>
              <a:off x="2286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8" name="Rectangle 27"/>
            <p:cNvSpPr/>
            <p:nvPr/>
          </p:nvSpPr>
          <p:spPr>
            <a:xfrm>
              <a:off x="2667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9" name="Rectangle 28"/>
            <p:cNvSpPr/>
            <p:nvPr/>
          </p:nvSpPr>
          <p:spPr>
            <a:xfrm>
              <a:off x="3048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0" name="Rectangle 29"/>
            <p:cNvSpPr/>
            <p:nvPr/>
          </p:nvSpPr>
          <p:spPr>
            <a:xfrm>
              <a:off x="3429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1" name="Rectangle 30"/>
            <p:cNvSpPr/>
            <p:nvPr/>
          </p:nvSpPr>
          <p:spPr>
            <a:xfrm>
              <a:off x="3810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2" name="Rectangle 31"/>
            <p:cNvSpPr/>
            <p:nvPr/>
          </p:nvSpPr>
          <p:spPr>
            <a:xfrm>
              <a:off x="4191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3" name="Rectangle 32"/>
            <p:cNvSpPr/>
            <p:nvPr/>
          </p:nvSpPr>
          <p:spPr>
            <a:xfrm>
              <a:off x="4572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4" name="Rectangle 33"/>
            <p:cNvSpPr/>
            <p:nvPr/>
          </p:nvSpPr>
          <p:spPr>
            <a:xfrm>
              <a:off x="4953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5" name="TextBox 34"/>
            <p:cNvSpPr txBox="1"/>
            <p:nvPr/>
          </p:nvSpPr>
          <p:spPr>
            <a:xfrm>
              <a:off x="402336" y="4919924"/>
              <a:ext cx="5097918" cy="646331"/>
            </a:xfrm>
            <a:prstGeom prst="rect">
              <a:avLst/>
            </a:prstGeom>
            <a:noFill/>
          </p:spPr>
          <p:txBody>
            <a:bodyPr wrap="square" rtlCol="0">
              <a:spAutoFit/>
            </a:bodyPr>
            <a:lstStyle/>
            <a:p>
              <a:r>
                <a:rPr lang="en-IN" dirty="0"/>
                <a:t>n</a:t>
              </a:r>
              <a:endParaRPr lang="en-IN" dirty="0" smtClean="0"/>
            </a:p>
            <a:p>
              <a:r>
                <a:rPr lang="en-IN" dirty="0" smtClean="0"/>
                <a:t>0    1     2   3    4    5   6    7    8   9    10  ….  50</a:t>
              </a:r>
              <a:endParaRPr lang="en-IN" dirty="0"/>
            </a:p>
          </p:txBody>
        </p:sp>
      </p:grpSp>
      <p:grpSp>
        <p:nvGrpSpPr>
          <p:cNvPr id="39" name="Group 38"/>
          <p:cNvGrpSpPr/>
          <p:nvPr/>
        </p:nvGrpSpPr>
        <p:grpSpPr>
          <a:xfrm>
            <a:off x="402336" y="4267200"/>
            <a:ext cx="1072620" cy="896502"/>
            <a:chOff x="402336" y="4267200"/>
            <a:chExt cx="1072620" cy="896502"/>
          </a:xfrm>
        </p:grpSpPr>
        <p:sp>
          <p:nvSpPr>
            <p:cNvPr id="37" name="Rectangle 36"/>
            <p:cNvSpPr/>
            <p:nvPr/>
          </p:nvSpPr>
          <p:spPr>
            <a:xfrm>
              <a:off x="402336" y="4578927"/>
              <a:ext cx="1072620" cy="5847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8" name="TextBox 37"/>
            <p:cNvSpPr txBox="1"/>
            <p:nvPr/>
          </p:nvSpPr>
          <p:spPr>
            <a:xfrm>
              <a:off x="533400" y="4267200"/>
              <a:ext cx="838200" cy="369332"/>
            </a:xfrm>
            <a:prstGeom prst="rect">
              <a:avLst/>
            </a:prstGeom>
            <a:noFill/>
          </p:spPr>
          <p:txBody>
            <a:bodyPr wrap="square" rtlCol="0">
              <a:spAutoFit/>
            </a:bodyPr>
            <a:lstStyle/>
            <a:p>
              <a:r>
                <a:rPr lang="en-IN" dirty="0" err="1" smtClean="0"/>
                <a:t>len</a:t>
              </a:r>
              <a:endParaRPr lang="en-IN" dirty="0"/>
            </a:p>
          </p:txBody>
        </p:sp>
      </p:grpSp>
      <p:grpSp>
        <p:nvGrpSpPr>
          <p:cNvPr id="40" name="Group 39"/>
          <p:cNvGrpSpPr/>
          <p:nvPr/>
        </p:nvGrpSpPr>
        <p:grpSpPr>
          <a:xfrm>
            <a:off x="1658471" y="4290899"/>
            <a:ext cx="1270339" cy="872803"/>
            <a:chOff x="402336" y="4290899"/>
            <a:chExt cx="1270339" cy="872803"/>
          </a:xfrm>
        </p:grpSpPr>
        <p:sp>
          <p:nvSpPr>
            <p:cNvPr id="41" name="Rectangle 40"/>
            <p:cNvSpPr/>
            <p:nvPr/>
          </p:nvSpPr>
          <p:spPr>
            <a:xfrm>
              <a:off x="402336" y="4578927"/>
              <a:ext cx="1072620" cy="5847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42" name="TextBox 41"/>
            <p:cNvSpPr txBox="1"/>
            <p:nvPr/>
          </p:nvSpPr>
          <p:spPr>
            <a:xfrm>
              <a:off x="834475" y="4290899"/>
              <a:ext cx="838200" cy="369332"/>
            </a:xfrm>
            <a:prstGeom prst="rect">
              <a:avLst/>
            </a:prstGeom>
            <a:noFill/>
          </p:spPr>
          <p:txBody>
            <a:bodyPr wrap="square" rtlCol="0">
              <a:spAutoFit/>
            </a:bodyPr>
            <a:lstStyle/>
            <a:p>
              <a:r>
                <a:rPr lang="en-IN" dirty="0" err="1"/>
                <a:t>i</a:t>
              </a:r>
              <a:endParaRPr lang="en-IN" dirty="0"/>
            </a:p>
          </p:txBody>
        </p:sp>
      </p:grpSp>
      <p:grpSp>
        <p:nvGrpSpPr>
          <p:cNvPr id="43" name="Group 42"/>
          <p:cNvGrpSpPr/>
          <p:nvPr/>
        </p:nvGrpSpPr>
        <p:grpSpPr>
          <a:xfrm>
            <a:off x="2993688" y="4224531"/>
            <a:ext cx="1132670" cy="939171"/>
            <a:chOff x="509560" y="4223891"/>
            <a:chExt cx="1132670" cy="939171"/>
          </a:xfrm>
        </p:grpSpPr>
        <p:sp>
          <p:nvSpPr>
            <p:cNvPr id="44" name="Rectangle 43"/>
            <p:cNvSpPr/>
            <p:nvPr/>
          </p:nvSpPr>
          <p:spPr>
            <a:xfrm>
              <a:off x="509560" y="4578287"/>
              <a:ext cx="1072620" cy="5847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45" name="TextBox 44"/>
            <p:cNvSpPr txBox="1"/>
            <p:nvPr/>
          </p:nvSpPr>
          <p:spPr>
            <a:xfrm>
              <a:off x="804030" y="4223891"/>
              <a:ext cx="838200" cy="369332"/>
            </a:xfrm>
            <a:prstGeom prst="rect">
              <a:avLst/>
            </a:prstGeom>
            <a:noFill/>
          </p:spPr>
          <p:txBody>
            <a:bodyPr wrap="square" rtlCol="0">
              <a:spAutoFit/>
            </a:bodyPr>
            <a:lstStyle/>
            <a:p>
              <a:r>
                <a:rPr lang="en-IN" dirty="0" smtClean="0"/>
                <a:t>p</a:t>
              </a:r>
              <a:endParaRPr lang="en-IN" dirty="0"/>
            </a:p>
          </p:txBody>
        </p:sp>
      </p:grpSp>
      <p:sp>
        <p:nvSpPr>
          <p:cNvPr id="46" name="TextBox 45"/>
          <p:cNvSpPr txBox="1"/>
          <p:nvPr/>
        </p:nvSpPr>
        <p:spPr>
          <a:xfrm>
            <a:off x="690372" y="396415"/>
            <a:ext cx="3712464" cy="646331"/>
          </a:xfrm>
          <a:prstGeom prst="rect">
            <a:avLst/>
          </a:prstGeom>
          <a:noFill/>
        </p:spPr>
        <p:txBody>
          <a:bodyPr wrap="square" rtlCol="0">
            <a:spAutoFit/>
          </a:bodyPr>
          <a:lstStyle/>
          <a:p>
            <a:r>
              <a:rPr lang="en-IN" dirty="0" smtClean="0"/>
              <a:t>If user input:-</a:t>
            </a:r>
          </a:p>
          <a:p>
            <a:r>
              <a:rPr lang="en-IN" dirty="0" err="1" smtClean="0"/>
              <a:t>ashutosh</a:t>
            </a:r>
            <a:endParaRPr lang="en-IN" dirty="0"/>
          </a:p>
        </p:txBody>
      </p:sp>
      <p:sp>
        <p:nvSpPr>
          <p:cNvPr id="47" name="TextBox 46"/>
          <p:cNvSpPr txBox="1"/>
          <p:nvPr/>
        </p:nvSpPr>
        <p:spPr>
          <a:xfrm>
            <a:off x="388482" y="5830077"/>
            <a:ext cx="4038600" cy="584775"/>
          </a:xfrm>
          <a:prstGeom prst="rect">
            <a:avLst/>
          </a:prstGeom>
          <a:noFill/>
        </p:spPr>
        <p:txBody>
          <a:bodyPr wrap="square" rtlCol="0">
            <a:spAutoFit/>
          </a:bodyPr>
          <a:lstStyle/>
          <a:p>
            <a:r>
              <a:rPr lang="en-IN" sz="3200" dirty="0"/>
              <a:t>a</a:t>
            </a:r>
            <a:r>
              <a:rPr lang="en-IN" sz="3200" dirty="0" smtClean="0"/>
              <a:t>  s h u  t o  s  h </a:t>
            </a:r>
            <a:r>
              <a:rPr lang="en-IN" sz="2000" dirty="0" smtClean="0"/>
              <a:t>\</a:t>
            </a:r>
            <a:r>
              <a:rPr lang="en-IN" sz="2000" dirty="0" smtClean="0">
                <a:latin typeface="Arial" panose="020B0604020202020204" pitchFamily="34" charset="0"/>
                <a:cs typeface="Arial" panose="020B0604020202020204" pitchFamily="34" charset="0"/>
              </a:rPr>
              <a:t>O</a:t>
            </a:r>
            <a:endParaRPr lang="en-IN" sz="3200" dirty="0">
              <a:latin typeface="Arial" panose="020B0604020202020204" pitchFamily="34" charset="0"/>
              <a:cs typeface="Arial" panose="020B0604020202020204" pitchFamily="34" charset="0"/>
            </a:endParaRPr>
          </a:p>
        </p:txBody>
      </p:sp>
      <p:sp>
        <p:nvSpPr>
          <p:cNvPr id="48" name="TextBox 47"/>
          <p:cNvSpPr txBox="1"/>
          <p:nvPr/>
        </p:nvSpPr>
        <p:spPr>
          <a:xfrm>
            <a:off x="685800" y="4572000"/>
            <a:ext cx="562385" cy="523220"/>
          </a:xfrm>
          <a:prstGeom prst="rect">
            <a:avLst/>
          </a:prstGeom>
          <a:noFill/>
        </p:spPr>
        <p:txBody>
          <a:bodyPr wrap="square" rtlCol="0">
            <a:spAutoFit/>
          </a:bodyPr>
          <a:lstStyle/>
          <a:p>
            <a:r>
              <a:rPr lang="en-IN" sz="2800" dirty="0" smtClean="0"/>
              <a:t>8</a:t>
            </a:r>
            <a:endParaRPr lang="en-IN" dirty="0"/>
          </a:p>
        </p:txBody>
      </p:sp>
      <p:sp>
        <p:nvSpPr>
          <p:cNvPr id="49" name="TextBox 48"/>
          <p:cNvSpPr txBox="1"/>
          <p:nvPr/>
        </p:nvSpPr>
        <p:spPr>
          <a:xfrm>
            <a:off x="2028415" y="4572000"/>
            <a:ext cx="562385" cy="523220"/>
          </a:xfrm>
          <a:prstGeom prst="rect">
            <a:avLst/>
          </a:prstGeom>
          <a:noFill/>
        </p:spPr>
        <p:txBody>
          <a:bodyPr wrap="square" rtlCol="0">
            <a:spAutoFit/>
          </a:bodyPr>
          <a:lstStyle/>
          <a:p>
            <a:r>
              <a:rPr lang="en-IN" sz="2800" dirty="0"/>
              <a:t>0</a:t>
            </a:r>
            <a:endParaRPr lang="en-IN" dirty="0"/>
          </a:p>
        </p:txBody>
      </p:sp>
      <p:grpSp>
        <p:nvGrpSpPr>
          <p:cNvPr id="67" name="Group 66"/>
          <p:cNvGrpSpPr/>
          <p:nvPr/>
        </p:nvGrpSpPr>
        <p:grpSpPr>
          <a:xfrm>
            <a:off x="6518506" y="3200400"/>
            <a:ext cx="5424707" cy="1208796"/>
            <a:chOff x="6518506" y="3345514"/>
            <a:chExt cx="5424707" cy="1208796"/>
          </a:xfrm>
        </p:grpSpPr>
        <p:grpSp>
          <p:nvGrpSpPr>
            <p:cNvPr id="51" name="Group 50"/>
            <p:cNvGrpSpPr/>
            <p:nvPr/>
          </p:nvGrpSpPr>
          <p:grpSpPr>
            <a:xfrm>
              <a:off x="6844146" y="3345514"/>
              <a:ext cx="5099067" cy="879245"/>
              <a:chOff x="381000" y="5217438"/>
              <a:chExt cx="5099067" cy="879245"/>
            </a:xfrm>
          </p:grpSpPr>
          <p:sp>
            <p:nvSpPr>
              <p:cNvPr id="52" name="Rectangle 51"/>
              <p:cNvSpPr/>
              <p:nvPr/>
            </p:nvSpPr>
            <p:spPr>
              <a:xfrm>
                <a:off x="381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53" name="Rectangle 52"/>
              <p:cNvSpPr/>
              <p:nvPr/>
            </p:nvSpPr>
            <p:spPr>
              <a:xfrm>
                <a:off x="762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54" name="Rectangle 53"/>
              <p:cNvSpPr/>
              <p:nvPr/>
            </p:nvSpPr>
            <p:spPr>
              <a:xfrm>
                <a:off x="1143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55" name="Rectangle 54"/>
              <p:cNvSpPr/>
              <p:nvPr/>
            </p:nvSpPr>
            <p:spPr>
              <a:xfrm>
                <a:off x="1524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56" name="Rectangle 55"/>
              <p:cNvSpPr/>
              <p:nvPr/>
            </p:nvSpPr>
            <p:spPr>
              <a:xfrm>
                <a:off x="1905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57" name="Rectangle 56"/>
              <p:cNvSpPr/>
              <p:nvPr/>
            </p:nvSpPr>
            <p:spPr>
              <a:xfrm>
                <a:off x="2286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58" name="Rectangle 57"/>
              <p:cNvSpPr/>
              <p:nvPr/>
            </p:nvSpPr>
            <p:spPr>
              <a:xfrm>
                <a:off x="2667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59" name="Rectangle 58"/>
              <p:cNvSpPr/>
              <p:nvPr/>
            </p:nvSpPr>
            <p:spPr>
              <a:xfrm>
                <a:off x="3048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60" name="Rectangle 59"/>
              <p:cNvSpPr/>
              <p:nvPr/>
            </p:nvSpPr>
            <p:spPr>
              <a:xfrm>
                <a:off x="3429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65" name="TextBox 64"/>
              <p:cNvSpPr txBox="1"/>
              <p:nvPr/>
            </p:nvSpPr>
            <p:spPr>
              <a:xfrm>
                <a:off x="382149" y="5217438"/>
                <a:ext cx="5097918" cy="369332"/>
              </a:xfrm>
              <a:prstGeom prst="rect">
                <a:avLst/>
              </a:prstGeom>
              <a:noFill/>
            </p:spPr>
            <p:txBody>
              <a:bodyPr wrap="square" rtlCol="0">
                <a:spAutoFit/>
              </a:bodyPr>
              <a:lstStyle/>
              <a:p>
                <a:r>
                  <a:rPr lang="en-IN" dirty="0" smtClean="0"/>
                  <a:t>0     1     2     3    4     5    6     7     8 </a:t>
                </a:r>
                <a:endParaRPr lang="en-IN" dirty="0"/>
              </a:p>
            </p:txBody>
          </p:sp>
        </p:grpSp>
        <p:sp>
          <p:nvSpPr>
            <p:cNvPr id="66" name="TextBox 65"/>
            <p:cNvSpPr txBox="1"/>
            <p:nvPr/>
          </p:nvSpPr>
          <p:spPr>
            <a:xfrm>
              <a:off x="6518506" y="4184978"/>
              <a:ext cx="962892" cy="369332"/>
            </a:xfrm>
            <a:prstGeom prst="rect">
              <a:avLst/>
            </a:prstGeom>
            <a:noFill/>
          </p:spPr>
          <p:txBody>
            <a:bodyPr wrap="square" rtlCol="0">
              <a:spAutoFit/>
            </a:bodyPr>
            <a:lstStyle/>
            <a:p>
              <a:r>
                <a:rPr lang="en-IN" dirty="0" smtClean="0"/>
                <a:t>12300</a:t>
              </a:r>
              <a:endParaRPr lang="en-IN" dirty="0"/>
            </a:p>
          </p:txBody>
        </p:sp>
      </p:grpSp>
      <p:sp>
        <p:nvSpPr>
          <p:cNvPr id="68" name="TextBox 67"/>
          <p:cNvSpPr txBox="1"/>
          <p:nvPr/>
        </p:nvSpPr>
        <p:spPr>
          <a:xfrm>
            <a:off x="6864333" y="3535358"/>
            <a:ext cx="4038600" cy="584775"/>
          </a:xfrm>
          <a:prstGeom prst="rect">
            <a:avLst/>
          </a:prstGeom>
          <a:noFill/>
        </p:spPr>
        <p:txBody>
          <a:bodyPr wrap="square" rtlCol="0">
            <a:spAutoFit/>
          </a:bodyPr>
          <a:lstStyle/>
          <a:p>
            <a:r>
              <a:rPr lang="en-IN" sz="3200" dirty="0"/>
              <a:t>a</a:t>
            </a:r>
            <a:r>
              <a:rPr lang="en-IN" sz="3200" dirty="0" smtClean="0"/>
              <a:t> s  h u t  o  s h  </a:t>
            </a:r>
            <a:r>
              <a:rPr lang="en-IN" sz="2000" dirty="0" smtClean="0"/>
              <a:t>\</a:t>
            </a:r>
            <a:r>
              <a:rPr lang="en-IN" sz="2000" dirty="0" smtClean="0">
                <a:latin typeface="Arial" panose="020B0604020202020204" pitchFamily="34" charset="0"/>
                <a:cs typeface="Arial" panose="020B0604020202020204" pitchFamily="34" charset="0"/>
              </a:rPr>
              <a:t>O</a:t>
            </a:r>
            <a:endParaRPr lang="en-IN" sz="3200" dirty="0">
              <a:latin typeface="Arial" panose="020B0604020202020204" pitchFamily="34" charset="0"/>
              <a:cs typeface="Arial" panose="020B0604020202020204" pitchFamily="34" charset="0"/>
            </a:endParaRPr>
          </a:p>
        </p:txBody>
      </p:sp>
      <p:sp>
        <p:nvSpPr>
          <p:cNvPr id="69" name="TextBox 68"/>
          <p:cNvSpPr txBox="1"/>
          <p:nvPr/>
        </p:nvSpPr>
        <p:spPr>
          <a:xfrm>
            <a:off x="2993688" y="4660231"/>
            <a:ext cx="1072620" cy="369332"/>
          </a:xfrm>
          <a:prstGeom prst="rect">
            <a:avLst/>
          </a:prstGeom>
          <a:noFill/>
        </p:spPr>
        <p:txBody>
          <a:bodyPr wrap="square" rtlCol="0">
            <a:spAutoFit/>
          </a:bodyPr>
          <a:lstStyle/>
          <a:p>
            <a:r>
              <a:rPr lang="en-IN" dirty="0" smtClean="0"/>
              <a:t>12300</a:t>
            </a:r>
            <a:endParaRPr lang="en-IN" dirty="0"/>
          </a:p>
        </p:txBody>
      </p:sp>
      <p:grpSp>
        <p:nvGrpSpPr>
          <p:cNvPr id="71" name="Group 70"/>
          <p:cNvGrpSpPr/>
          <p:nvPr/>
        </p:nvGrpSpPr>
        <p:grpSpPr>
          <a:xfrm>
            <a:off x="5360950" y="3697160"/>
            <a:ext cx="1293850" cy="2766070"/>
            <a:chOff x="5360950" y="3697160"/>
            <a:chExt cx="1293850" cy="2766070"/>
          </a:xfrm>
        </p:grpSpPr>
        <p:grpSp>
          <p:nvGrpSpPr>
            <p:cNvPr id="20" name="Group 19"/>
            <p:cNvGrpSpPr/>
            <p:nvPr/>
          </p:nvGrpSpPr>
          <p:grpSpPr>
            <a:xfrm>
              <a:off x="5360950" y="3697160"/>
              <a:ext cx="914400" cy="2667000"/>
              <a:chOff x="5562600" y="3657600"/>
              <a:chExt cx="914400" cy="2667000"/>
            </a:xfrm>
          </p:grpSpPr>
          <p:sp>
            <p:nvSpPr>
              <p:cNvPr id="14" name="Rectangle 13"/>
              <p:cNvSpPr/>
              <p:nvPr/>
            </p:nvSpPr>
            <p:spPr>
              <a:xfrm>
                <a:off x="5638800" y="3962400"/>
                <a:ext cx="685800" cy="457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5" name="Rectangle 14"/>
              <p:cNvSpPr/>
              <p:nvPr/>
            </p:nvSpPr>
            <p:spPr>
              <a:xfrm>
                <a:off x="5638800" y="4419600"/>
                <a:ext cx="685800" cy="457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6" name="Rectangle 15"/>
              <p:cNvSpPr/>
              <p:nvPr/>
            </p:nvSpPr>
            <p:spPr>
              <a:xfrm>
                <a:off x="5638800" y="4876800"/>
                <a:ext cx="685800" cy="457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7" name="Rectangle 16"/>
              <p:cNvSpPr/>
              <p:nvPr/>
            </p:nvSpPr>
            <p:spPr>
              <a:xfrm>
                <a:off x="5638800" y="5334000"/>
                <a:ext cx="685800" cy="457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8" name="Rectangle 17"/>
              <p:cNvSpPr/>
              <p:nvPr/>
            </p:nvSpPr>
            <p:spPr>
              <a:xfrm>
                <a:off x="5638800" y="5791200"/>
                <a:ext cx="685800" cy="533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9" name="TextBox 18"/>
              <p:cNvSpPr txBox="1"/>
              <p:nvPr/>
            </p:nvSpPr>
            <p:spPr>
              <a:xfrm>
                <a:off x="5562600" y="3657600"/>
                <a:ext cx="914400" cy="369332"/>
              </a:xfrm>
              <a:prstGeom prst="rect">
                <a:avLst/>
              </a:prstGeom>
              <a:noFill/>
            </p:spPr>
            <p:txBody>
              <a:bodyPr wrap="square" rtlCol="0">
                <a:spAutoFit/>
              </a:bodyPr>
              <a:lstStyle/>
              <a:p>
                <a:r>
                  <a:rPr lang="en-IN" dirty="0" smtClean="0"/>
                  <a:t>names</a:t>
                </a:r>
                <a:endParaRPr lang="en-IN" dirty="0"/>
              </a:p>
            </p:txBody>
          </p:sp>
        </p:grpSp>
        <p:sp>
          <p:nvSpPr>
            <p:cNvPr id="70" name="TextBox 69"/>
            <p:cNvSpPr txBox="1"/>
            <p:nvPr/>
          </p:nvSpPr>
          <p:spPr>
            <a:xfrm>
              <a:off x="6145769" y="3908685"/>
              <a:ext cx="509031" cy="2554545"/>
            </a:xfrm>
            <a:prstGeom prst="rect">
              <a:avLst/>
            </a:prstGeom>
            <a:noFill/>
          </p:spPr>
          <p:txBody>
            <a:bodyPr wrap="square" rtlCol="0">
              <a:spAutoFit/>
            </a:bodyPr>
            <a:lstStyle/>
            <a:p>
              <a:r>
                <a:rPr lang="en-IN" sz="3200" dirty="0" smtClean="0"/>
                <a:t>0</a:t>
              </a:r>
            </a:p>
            <a:p>
              <a:r>
                <a:rPr lang="en-IN" sz="3200" dirty="0" smtClean="0"/>
                <a:t>1</a:t>
              </a:r>
            </a:p>
            <a:p>
              <a:r>
                <a:rPr lang="en-IN" sz="3200" dirty="0" smtClean="0"/>
                <a:t>2</a:t>
              </a:r>
              <a:endParaRPr lang="en-IN" sz="3200" dirty="0"/>
            </a:p>
            <a:p>
              <a:r>
                <a:rPr lang="en-IN" sz="3200" dirty="0" smtClean="0"/>
                <a:t>3</a:t>
              </a:r>
            </a:p>
            <a:p>
              <a:r>
                <a:rPr lang="en-IN" sz="3200" dirty="0" smtClean="0"/>
                <a:t>4</a:t>
              </a:r>
              <a:endParaRPr lang="en-IN" sz="3200" dirty="0"/>
            </a:p>
          </p:txBody>
        </p:sp>
      </p:grpSp>
      <p:sp>
        <p:nvSpPr>
          <p:cNvPr id="72" name="TextBox 71"/>
          <p:cNvSpPr txBox="1"/>
          <p:nvPr/>
        </p:nvSpPr>
        <p:spPr>
          <a:xfrm>
            <a:off x="5378472" y="4032873"/>
            <a:ext cx="883782" cy="369332"/>
          </a:xfrm>
          <a:prstGeom prst="rect">
            <a:avLst/>
          </a:prstGeom>
          <a:noFill/>
        </p:spPr>
        <p:txBody>
          <a:bodyPr wrap="square" rtlCol="0">
            <a:spAutoFit/>
          </a:bodyPr>
          <a:lstStyle/>
          <a:p>
            <a:r>
              <a:rPr lang="en-IN" dirty="0" smtClean="0"/>
              <a:t>12300</a:t>
            </a:r>
            <a:endParaRPr lang="en-IN" dirty="0"/>
          </a:p>
        </p:txBody>
      </p:sp>
      <p:sp>
        <p:nvSpPr>
          <p:cNvPr id="73" name="TextBox 72"/>
          <p:cNvSpPr txBox="1"/>
          <p:nvPr/>
        </p:nvSpPr>
        <p:spPr>
          <a:xfrm>
            <a:off x="2067521" y="4560031"/>
            <a:ext cx="562385" cy="523220"/>
          </a:xfrm>
          <a:prstGeom prst="rect">
            <a:avLst/>
          </a:prstGeom>
          <a:noFill/>
        </p:spPr>
        <p:txBody>
          <a:bodyPr wrap="square" rtlCol="0">
            <a:spAutoFit/>
          </a:bodyPr>
          <a:lstStyle/>
          <a:p>
            <a:r>
              <a:rPr lang="en-IN" sz="2800" dirty="0" smtClean="0"/>
              <a:t>1</a:t>
            </a:r>
            <a:endParaRPr lang="en-IN" dirty="0"/>
          </a:p>
        </p:txBody>
      </p:sp>
      <p:sp>
        <p:nvSpPr>
          <p:cNvPr id="75" name="TextBox 74"/>
          <p:cNvSpPr txBox="1"/>
          <p:nvPr/>
        </p:nvSpPr>
        <p:spPr>
          <a:xfrm>
            <a:off x="685800" y="399913"/>
            <a:ext cx="3712464" cy="646331"/>
          </a:xfrm>
          <a:prstGeom prst="rect">
            <a:avLst/>
          </a:prstGeom>
          <a:noFill/>
        </p:spPr>
        <p:txBody>
          <a:bodyPr wrap="square" rtlCol="0">
            <a:spAutoFit/>
          </a:bodyPr>
          <a:lstStyle/>
          <a:p>
            <a:r>
              <a:rPr lang="en-IN" dirty="0" smtClean="0"/>
              <a:t>If user input:-</a:t>
            </a:r>
          </a:p>
          <a:p>
            <a:r>
              <a:rPr lang="en-IN" dirty="0" err="1" smtClean="0"/>
              <a:t>abc</a:t>
            </a:r>
            <a:endParaRPr lang="en-IN" dirty="0"/>
          </a:p>
        </p:txBody>
      </p:sp>
      <p:sp>
        <p:nvSpPr>
          <p:cNvPr id="77" name="TextBox 76"/>
          <p:cNvSpPr txBox="1"/>
          <p:nvPr/>
        </p:nvSpPr>
        <p:spPr>
          <a:xfrm>
            <a:off x="374684" y="5817336"/>
            <a:ext cx="4038600" cy="584775"/>
          </a:xfrm>
          <a:prstGeom prst="rect">
            <a:avLst/>
          </a:prstGeom>
          <a:noFill/>
        </p:spPr>
        <p:txBody>
          <a:bodyPr wrap="square" rtlCol="0">
            <a:spAutoFit/>
          </a:bodyPr>
          <a:lstStyle/>
          <a:p>
            <a:r>
              <a:rPr lang="en-IN" sz="3200" dirty="0"/>
              <a:t>a</a:t>
            </a:r>
            <a:r>
              <a:rPr lang="en-IN" sz="3200" dirty="0" smtClean="0"/>
              <a:t>  </a:t>
            </a:r>
            <a:r>
              <a:rPr lang="en-IN" sz="3200" dirty="0"/>
              <a:t>b</a:t>
            </a:r>
            <a:r>
              <a:rPr lang="en-IN" sz="3200" dirty="0" smtClean="0"/>
              <a:t> c </a:t>
            </a:r>
            <a:r>
              <a:rPr lang="en-IN" sz="2000" dirty="0" smtClean="0"/>
              <a:t>\</a:t>
            </a:r>
            <a:r>
              <a:rPr lang="en-IN" sz="2000" dirty="0" smtClean="0">
                <a:latin typeface="Arial" panose="020B0604020202020204" pitchFamily="34" charset="0"/>
                <a:cs typeface="Arial" panose="020B0604020202020204" pitchFamily="34" charset="0"/>
              </a:rPr>
              <a:t>O</a:t>
            </a:r>
            <a:endParaRPr lang="en-IN" sz="3200" dirty="0">
              <a:latin typeface="Arial" panose="020B0604020202020204" pitchFamily="34" charset="0"/>
              <a:cs typeface="Arial" panose="020B0604020202020204" pitchFamily="34" charset="0"/>
            </a:endParaRPr>
          </a:p>
        </p:txBody>
      </p:sp>
      <p:grpSp>
        <p:nvGrpSpPr>
          <p:cNvPr id="78" name="Group 77"/>
          <p:cNvGrpSpPr/>
          <p:nvPr/>
        </p:nvGrpSpPr>
        <p:grpSpPr>
          <a:xfrm>
            <a:off x="6538693" y="4191000"/>
            <a:ext cx="5424707" cy="1208796"/>
            <a:chOff x="6518506" y="3345514"/>
            <a:chExt cx="5424707" cy="1208796"/>
          </a:xfrm>
        </p:grpSpPr>
        <p:grpSp>
          <p:nvGrpSpPr>
            <p:cNvPr id="79" name="Group 78"/>
            <p:cNvGrpSpPr/>
            <p:nvPr/>
          </p:nvGrpSpPr>
          <p:grpSpPr>
            <a:xfrm>
              <a:off x="6844146" y="3345514"/>
              <a:ext cx="5099067" cy="879245"/>
              <a:chOff x="381000" y="5217438"/>
              <a:chExt cx="5099067" cy="879245"/>
            </a:xfrm>
          </p:grpSpPr>
          <p:sp>
            <p:nvSpPr>
              <p:cNvPr id="81" name="Rectangle 80"/>
              <p:cNvSpPr/>
              <p:nvPr/>
            </p:nvSpPr>
            <p:spPr>
              <a:xfrm>
                <a:off x="381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82" name="Rectangle 81"/>
              <p:cNvSpPr/>
              <p:nvPr/>
            </p:nvSpPr>
            <p:spPr>
              <a:xfrm>
                <a:off x="762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83" name="Rectangle 82"/>
              <p:cNvSpPr/>
              <p:nvPr/>
            </p:nvSpPr>
            <p:spPr>
              <a:xfrm>
                <a:off x="1143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84" name="Rectangle 83"/>
              <p:cNvSpPr/>
              <p:nvPr/>
            </p:nvSpPr>
            <p:spPr>
              <a:xfrm>
                <a:off x="1524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90" name="TextBox 89"/>
              <p:cNvSpPr txBox="1"/>
              <p:nvPr/>
            </p:nvSpPr>
            <p:spPr>
              <a:xfrm>
                <a:off x="382149" y="5217438"/>
                <a:ext cx="5097918" cy="369332"/>
              </a:xfrm>
              <a:prstGeom prst="rect">
                <a:avLst/>
              </a:prstGeom>
              <a:noFill/>
            </p:spPr>
            <p:txBody>
              <a:bodyPr wrap="square" rtlCol="0">
                <a:spAutoFit/>
              </a:bodyPr>
              <a:lstStyle/>
              <a:p>
                <a:r>
                  <a:rPr lang="en-IN" dirty="0" smtClean="0"/>
                  <a:t>0     1     2     3  </a:t>
                </a:r>
                <a:endParaRPr lang="en-IN" dirty="0"/>
              </a:p>
            </p:txBody>
          </p:sp>
        </p:grpSp>
        <p:sp>
          <p:nvSpPr>
            <p:cNvPr id="80" name="TextBox 79"/>
            <p:cNvSpPr txBox="1"/>
            <p:nvPr/>
          </p:nvSpPr>
          <p:spPr>
            <a:xfrm>
              <a:off x="6518506" y="4184978"/>
              <a:ext cx="962892" cy="369332"/>
            </a:xfrm>
            <a:prstGeom prst="rect">
              <a:avLst/>
            </a:prstGeom>
            <a:noFill/>
          </p:spPr>
          <p:txBody>
            <a:bodyPr wrap="square" rtlCol="0">
              <a:spAutoFit/>
            </a:bodyPr>
            <a:lstStyle/>
            <a:p>
              <a:r>
                <a:rPr lang="en-IN" dirty="0" smtClean="0"/>
                <a:t>12350</a:t>
              </a:r>
              <a:endParaRPr lang="en-IN" dirty="0"/>
            </a:p>
          </p:txBody>
        </p:sp>
      </p:grpSp>
      <p:sp>
        <p:nvSpPr>
          <p:cNvPr id="91" name="TextBox 90"/>
          <p:cNvSpPr txBox="1"/>
          <p:nvPr/>
        </p:nvSpPr>
        <p:spPr>
          <a:xfrm>
            <a:off x="2999581" y="4664892"/>
            <a:ext cx="1072620" cy="369332"/>
          </a:xfrm>
          <a:prstGeom prst="rect">
            <a:avLst/>
          </a:prstGeom>
          <a:noFill/>
        </p:spPr>
        <p:txBody>
          <a:bodyPr wrap="square" rtlCol="0">
            <a:spAutoFit/>
          </a:bodyPr>
          <a:lstStyle/>
          <a:p>
            <a:r>
              <a:rPr lang="en-IN" dirty="0" smtClean="0"/>
              <a:t>12350</a:t>
            </a:r>
            <a:endParaRPr lang="en-IN" dirty="0"/>
          </a:p>
        </p:txBody>
      </p:sp>
      <p:sp>
        <p:nvSpPr>
          <p:cNvPr id="92" name="TextBox 91"/>
          <p:cNvSpPr txBox="1"/>
          <p:nvPr/>
        </p:nvSpPr>
        <p:spPr>
          <a:xfrm>
            <a:off x="6858000" y="4520625"/>
            <a:ext cx="1704108" cy="584775"/>
          </a:xfrm>
          <a:prstGeom prst="rect">
            <a:avLst/>
          </a:prstGeom>
          <a:noFill/>
        </p:spPr>
        <p:txBody>
          <a:bodyPr wrap="square" rtlCol="0">
            <a:spAutoFit/>
          </a:bodyPr>
          <a:lstStyle/>
          <a:p>
            <a:r>
              <a:rPr lang="en-IN" sz="3200" dirty="0"/>
              <a:t>a</a:t>
            </a:r>
            <a:r>
              <a:rPr lang="en-IN" sz="3200" dirty="0" smtClean="0"/>
              <a:t> b  c </a:t>
            </a:r>
            <a:r>
              <a:rPr lang="en-IN" sz="2000" dirty="0" smtClean="0"/>
              <a:t>\</a:t>
            </a:r>
            <a:r>
              <a:rPr lang="en-IN" sz="2000" dirty="0" smtClean="0">
                <a:latin typeface="Arial" panose="020B0604020202020204" pitchFamily="34" charset="0"/>
                <a:cs typeface="Arial" panose="020B0604020202020204" pitchFamily="34" charset="0"/>
              </a:rPr>
              <a:t>O</a:t>
            </a:r>
            <a:endParaRPr lang="en-IN" sz="3200" dirty="0">
              <a:latin typeface="Arial" panose="020B0604020202020204" pitchFamily="34" charset="0"/>
              <a:cs typeface="Arial" panose="020B0604020202020204" pitchFamily="34" charset="0"/>
            </a:endParaRPr>
          </a:p>
        </p:txBody>
      </p:sp>
      <p:sp>
        <p:nvSpPr>
          <p:cNvPr id="93" name="TextBox 92"/>
          <p:cNvSpPr txBox="1"/>
          <p:nvPr/>
        </p:nvSpPr>
        <p:spPr>
          <a:xfrm>
            <a:off x="717528" y="4524078"/>
            <a:ext cx="562385" cy="523220"/>
          </a:xfrm>
          <a:prstGeom prst="rect">
            <a:avLst/>
          </a:prstGeom>
          <a:noFill/>
        </p:spPr>
        <p:txBody>
          <a:bodyPr wrap="square" rtlCol="0">
            <a:spAutoFit/>
          </a:bodyPr>
          <a:lstStyle/>
          <a:p>
            <a:r>
              <a:rPr lang="en-IN" sz="2800" dirty="0"/>
              <a:t>3</a:t>
            </a:r>
            <a:endParaRPr lang="en-IN" dirty="0"/>
          </a:p>
        </p:txBody>
      </p:sp>
      <p:sp>
        <p:nvSpPr>
          <p:cNvPr id="94" name="TextBox 93"/>
          <p:cNvSpPr txBox="1"/>
          <p:nvPr/>
        </p:nvSpPr>
        <p:spPr>
          <a:xfrm>
            <a:off x="5388705" y="4464278"/>
            <a:ext cx="1072620" cy="369332"/>
          </a:xfrm>
          <a:prstGeom prst="rect">
            <a:avLst/>
          </a:prstGeom>
          <a:noFill/>
        </p:spPr>
        <p:txBody>
          <a:bodyPr wrap="square" rtlCol="0">
            <a:spAutoFit/>
          </a:bodyPr>
          <a:lstStyle/>
          <a:p>
            <a:r>
              <a:rPr lang="en-IN" dirty="0" smtClean="0"/>
              <a:t>12350</a:t>
            </a:r>
            <a:endParaRPr lang="en-IN" dirty="0"/>
          </a:p>
        </p:txBody>
      </p:sp>
      <p:sp>
        <p:nvSpPr>
          <p:cNvPr id="95" name="TextBox 94"/>
          <p:cNvSpPr txBox="1"/>
          <p:nvPr/>
        </p:nvSpPr>
        <p:spPr>
          <a:xfrm>
            <a:off x="2057400" y="4572000"/>
            <a:ext cx="562385" cy="523220"/>
          </a:xfrm>
          <a:prstGeom prst="rect">
            <a:avLst/>
          </a:prstGeom>
          <a:noFill/>
        </p:spPr>
        <p:txBody>
          <a:bodyPr wrap="square" rtlCol="0">
            <a:spAutoFit/>
          </a:bodyPr>
          <a:lstStyle/>
          <a:p>
            <a:r>
              <a:rPr lang="en-IN" sz="2800" dirty="0" smtClean="0"/>
              <a:t>2</a:t>
            </a:r>
            <a:endParaRPr lang="en-IN" dirty="0"/>
          </a:p>
        </p:txBody>
      </p:sp>
      <p:sp>
        <p:nvSpPr>
          <p:cNvPr id="96" name="TextBox 95"/>
          <p:cNvSpPr txBox="1"/>
          <p:nvPr/>
        </p:nvSpPr>
        <p:spPr>
          <a:xfrm>
            <a:off x="702861" y="401141"/>
            <a:ext cx="3712464" cy="646331"/>
          </a:xfrm>
          <a:prstGeom prst="rect">
            <a:avLst/>
          </a:prstGeom>
          <a:noFill/>
        </p:spPr>
        <p:txBody>
          <a:bodyPr wrap="square" rtlCol="0">
            <a:spAutoFit/>
          </a:bodyPr>
          <a:lstStyle/>
          <a:p>
            <a:r>
              <a:rPr lang="en-IN" dirty="0" smtClean="0"/>
              <a:t>If user input:-</a:t>
            </a:r>
          </a:p>
          <a:p>
            <a:r>
              <a:rPr lang="en-IN" dirty="0" err="1" smtClean="0"/>
              <a:t>pqrs</a:t>
            </a:r>
            <a:endParaRPr lang="en-IN" dirty="0"/>
          </a:p>
        </p:txBody>
      </p:sp>
      <p:sp>
        <p:nvSpPr>
          <p:cNvPr id="97" name="TextBox 96"/>
          <p:cNvSpPr txBox="1"/>
          <p:nvPr/>
        </p:nvSpPr>
        <p:spPr>
          <a:xfrm>
            <a:off x="402832" y="5773677"/>
            <a:ext cx="4038160" cy="584775"/>
          </a:xfrm>
          <a:prstGeom prst="rect">
            <a:avLst/>
          </a:prstGeom>
          <a:noFill/>
        </p:spPr>
        <p:txBody>
          <a:bodyPr wrap="square" rtlCol="0">
            <a:spAutoFit/>
          </a:bodyPr>
          <a:lstStyle/>
          <a:p>
            <a:r>
              <a:rPr lang="en-IN" sz="3200" dirty="0" smtClean="0"/>
              <a:t>p q r  s  </a:t>
            </a:r>
            <a:r>
              <a:rPr lang="en-IN" sz="2000" dirty="0" smtClean="0"/>
              <a:t>\</a:t>
            </a:r>
            <a:r>
              <a:rPr lang="en-IN" sz="2000" dirty="0" smtClean="0">
                <a:latin typeface="Arial" panose="020B0604020202020204" pitchFamily="34" charset="0"/>
                <a:cs typeface="Arial" panose="020B0604020202020204" pitchFamily="34" charset="0"/>
              </a:rPr>
              <a:t>O</a:t>
            </a:r>
            <a:endParaRPr lang="en-IN" sz="3200" dirty="0">
              <a:latin typeface="Arial" panose="020B0604020202020204" pitchFamily="34" charset="0"/>
              <a:cs typeface="Arial" panose="020B0604020202020204" pitchFamily="34" charset="0"/>
            </a:endParaRPr>
          </a:p>
        </p:txBody>
      </p:sp>
      <p:sp>
        <p:nvSpPr>
          <p:cNvPr id="98" name="TextBox 97"/>
          <p:cNvSpPr txBox="1"/>
          <p:nvPr/>
        </p:nvSpPr>
        <p:spPr>
          <a:xfrm>
            <a:off x="711635" y="4529236"/>
            <a:ext cx="562385" cy="523220"/>
          </a:xfrm>
          <a:prstGeom prst="rect">
            <a:avLst/>
          </a:prstGeom>
          <a:noFill/>
        </p:spPr>
        <p:txBody>
          <a:bodyPr wrap="square" rtlCol="0">
            <a:spAutoFit/>
          </a:bodyPr>
          <a:lstStyle/>
          <a:p>
            <a:r>
              <a:rPr lang="en-IN" sz="2800" dirty="0" smtClean="0"/>
              <a:t>4</a:t>
            </a:r>
            <a:endParaRPr lang="en-IN" dirty="0"/>
          </a:p>
        </p:txBody>
      </p:sp>
      <p:grpSp>
        <p:nvGrpSpPr>
          <p:cNvPr id="99" name="Group 98"/>
          <p:cNvGrpSpPr/>
          <p:nvPr/>
        </p:nvGrpSpPr>
        <p:grpSpPr>
          <a:xfrm>
            <a:off x="6670906" y="5268204"/>
            <a:ext cx="5424707" cy="1208796"/>
            <a:chOff x="6518506" y="3345514"/>
            <a:chExt cx="5424707" cy="1208796"/>
          </a:xfrm>
        </p:grpSpPr>
        <p:grpSp>
          <p:nvGrpSpPr>
            <p:cNvPr id="100" name="Group 99"/>
            <p:cNvGrpSpPr/>
            <p:nvPr/>
          </p:nvGrpSpPr>
          <p:grpSpPr>
            <a:xfrm>
              <a:off x="6844146" y="3345514"/>
              <a:ext cx="5099067" cy="879245"/>
              <a:chOff x="381000" y="5217438"/>
              <a:chExt cx="5099067" cy="879245"/>
            </a:xfrm>
          </p:grpSpPr>
          <p:sp>
            <p:nvSpPr>
              <p:cNvPr id="102" name="Rectangle 101"/>
              <p:cNvSpPr/>
              <p:nvPr/>
            </p:nvSpPr>
            <p:spPr>
              <a:xfrm>
                <a:off x="381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03" name="Rectangle 102"/>
              <p:cNvSpPr/>
              <p:nvPr/>
            </p:nvSpPr>
            <p:spPr>
              <a:xfrm>
                <a:off x="762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04" name="Rectangle 103"/>
              <p:cNvSpPr/>
              <p:nvPr/>
            </p:nvSpPr>
            <p:spPr>
              <a:xfrm>
                <a:off x="1143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05" name="Rectangle 104"/>
              <p:cNvSpPr/>
              <p:nvPr/>
            </p:nvSpPr>
            <p:spPr>
              <a:xfrm>
                <a:off x="1524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06" name="Rectangle 105"/>
              <p:cNvSpPr/>
              <p:nvPr/>
            </p:nvSpPr>
            <p:spPr>
              <a:xfrm>
                <a:off x="1905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11" name="TextBox 110"/>
              <p:cNvSpPr txBox="1"/>
              <p:nvPr/>
            </p:nvSpPr>
            <p:spPr>
              <a:xfrm>
                <a:off x="382149" y="5217438"/>
                <a:ext cx="5097918" cy="369332"/>
              </a:xfrm>
              <a:prstGeom prst="rect">
                <a:avLst/>
              </a:prstGeom>
              <a:noFill/>
            </p:spPr>
            <p:txBody>
              <a:bodyPr wrap="square" rtlCol="0">
                <a:spAutoFit/>
              </a:bodyPr>
              <a:lstStyle/>
              <a:p>
                <a:r>
                  <a:rPr lang="en-IN" dirty="0" smtClean="0"/>
                  <a:t>0     1     2     3    4   </a:t>
                </a:r>
                <a:endParaRPr lang="en-IN" dirty="0"/>
              </a:p>
            </p:txBody>
          </p:sp>
        </p:grpSp>
        <p:sp>
          <p:nvSpPr>
            <p:cNvPr id="101" name="TextBox 100"/>
            <p:cNvSpPr txBox="1"/>
            <p:nvPr/>
          </p:nvSpPr>
          <p:spPr>
            <a:xfrm>
              <a:off x="6518506" y="4184978"/>
              <a:ext cx="962892" cy="369332"/>
            </a:xfrm>
            <a:prstGeom prst="rect">
              <a:avLst/>
            </a:prstGeom>
            <a:noFill/>
          </p:spPr>
          <p:txBody>
            <a:bodyPr wrap="square" rtlCol="0">
              <a:spAutoFit/>
            </a:bodyPr>
            <a:lstStyle/>
            <a:p>
              <a:r>
                <a:rPr lang="en-IN" dirty="0" smtClean="0"/>
                <a:t>12400</a:t>
              </a:r>
              <a:endParaRPr lang="en-IN" dirty="0"/>
            </a:p>
          </p:txBody>
        </p:sp>
      </p:grpSp>
      <p:sp>
        <p:nvSpPr>
          <p:cNvPr id="125" name="TextBox 124"/>
          <p:cNvSpPr txBox="1"/>
          <p:nvPr/>
        </p:nvSpPr>
        <p:spPr>
          <a:xfrm>
            <a:off x="3013435" y="4670896"/>
            <a:ext cx="1072620" cy="369332"/>
          </a:xfrm>
          <a:prstGeom prst="rect">
            <a:avLst/>
          </a:prstGeom>
          <a:noFill/>
        </p:spPr>
        <p:txBody>
          <a:bodyPr wrap="square" rtlCol="0">
            <a:spAutoFit/>
          </a:bodyPr>
          <a:lstStyle/>
          <a:p>
            <a:r>
              <a:rPr lang="en-IN" dirty="0" smtClean="0"/>
              <a:t>12400</a:t>
            </a:r>
            <a:endParaRPr lang="en-IN" dirty="0"/>
          </a:p>
        </p:txBody>
      </p:sp>
      <p:sp>
        <p:nvSpPr>
          <p:cNvPr id="126" name="TextBox 125"/>
          <p:cNvSpPr txBox="1"/>
          <p:nvPr/>
        </p:nvSpPr>
        <p:spPr>
          <a:xfrm>
            <a:off x="6934200" y="5562600"/>
            <a:ext cx="2112704" cy="584775"/>
          </a:xfrm>
          <a:prstGeom prst="rect">
            <a:avLst/>
          </a:prstGeom>
          <a:noFill/>
        </p:spPr>
        <p:txBody>
          <a:bodyPr wrap="square" rtlCol="0">
            <a:spAutoFit/>
          </a:bodyPr>
          <a:lstStyle/>
          <a:p>
            <a:r>
              <a:rPr lang="en-IN" sz="3200" dirty="0" smtClean="0"/>
              <a:t>p  q r  s </a:t>
            </a:r>
            <a:r>
              <a:rPr lang="en-IN" sz="2000" dirty="0" smtClean="0"/>
              <a:t>\</a:t>
            </a:r>
            <a:r>
              <a:rPr lang="en-IN" sz="2000" dirty="0" smtClean="0">
                <a:latin typeface="Arial" panose="020B0604020202020204" pitchFamily="34" charset="0"/>
                <a:cs typeface="Arial" panose="020B0604020202020204" pitchFamily="34" charset="0"/>
              </a:rPr>
              <a:t>O</a:t>
            </a:r>
            <a:endParaRPr lang="en-IN" sz="3200" dirty="0">
              <a:latin typeface="Arial" panose="020B0604020202020204" pitchFamily="34" charset="0"/>
              <a:cs typeface="Arial" panose="020B0604020202020204" pitchFamily="34" charset="0"/>
            </a:endParaRPr>
          </a:p>
        </p:txBody>
      </p:sp>
      <p:sp>
        <p:nvSpPr>
          <p:cNvPr id="127" name="TextBox 126"/>
          <p:cNvSpPr txBox="1"/>
          <p:nvPr/>
        </p:nvSpPr>
        <p:spPr>
          <a:xfrm>
            <a:off x="5387945" y="4939136"/>
            <a:ext cx="1072620" cy="369332"/>
          </a:xfrm>
          <a:prstGeom prst="rect">
            <a:avLst/>
          </a:prstGeom>
          <a:noFill/>
        </p:spPr>
        <p:txBody>
          <a:bodyPr wrap="square" rtlCol="0">
            <a:spAutoFit/>
          </a:bodyPr>
          <a:lstStyle/>
          <a:p>
            <a:r>
              <a:rPr lang="en-IN" dirty="0" smtClean="0"/>
              <a:t>12400</a:t>
            </a:r>
            <a:endParaRPr lang="en-IN" dirty="0"/>
          </a:p>
        </p:txBody>
      </p:sp>
      <p:sp>
        <p:nvSpPr>
          <p:cNvPr id="128" name="TextBox 127"/>
          <p:cNvSpPr txBox="1"/>
          <p:nvPr/>
        </p:nvSpPr>
        <p:spPr>
          <a:xfrm>
            <a:off x="2065700" y="4554102"/>
            <a:ext cx="562385" cy="523220"/>
          </a:xfrm>
          <a:prstGeom prst="rect">
            <a:avLst/>
          </a:prstGeom>
          <a:noFill/>
        </p:spPr>
        <p:txBody>
          <a:bodyPr wrap="square" rtlCol="0">
            <a:spAutoFit/>
          </a:bodyPr>
          <a:lstStyle/>
          <a:p>
            <a:r>
              <a:rPr lang="en-IN" sz="2800" dirty="0"/>
              <a:t>3</a:t>
            </a:r>
            <a:endParaRPr lang="en-IN" dirty="0"/>
          </a:p>
        </p:txBody>
      </p:sp>
    </p:spTree>
    <p:extLst>
      <p:ext uri="{BB962C8B-B14F-4D97-AF65-F5344CB8AC3E}">
        <p14:creationId xmlns:p14="http://schemas.microsoft.com/office/powerpoint/2010/main" val="2449266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par>
                          <p:cTn id="19" fill="hold">
                            <p:stCondLst>
                              <p:cond delay="1500"/>
                            </p:stCondLst>
                            <p:childTnLst>
                              <p:par>
                                <p:cTn id="20" presetID="22" presetClass="entr" presetSubtype="4"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par>
                          <p:cTn id="23" fill="hold">
                            <p:stCondLst>
                              <p:cond delay="2000"/>
                            </p:stCondLst>
                            <p:childTnLst>
                              <p:par>
                                <p:cTn id="24" presetID="22" presetClass="entr" presetSubtype="4"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down)">
                                      <p:cBhvr>
                                        <p:cTn id="26" dur="500"/>
                                        <p:tgtEl>
                                          <p:spTgt spid="12"/>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down)">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xit" presetSubtype="4" fill="hold" grpId="1" nodeType="clickEffect">
                                  <p:stCondLst>
                                    <p:cond delay="0"/>
                                  </p:stCondLst>
                                  <p:childTnLst>
                                    <p:animEffect transition="out" filter="wipe(down)">
                                      <p:cBhvr>
                                        <p:cTn id="33" dur="500"/>
                                        <p:tgtEl>
                                          <p:spTgt spid="11"/>
                                        </p:tgtEl>
                                      </p:cBhvr>
                                    </p:animEffect>
                                    <p:set>
                                      <p:cBhvr>
                                        <p:cTn id="34" dur="1" fill="hold">
                                          <p:stCondLst>
                                            <p:cond delay="499"/>
                                          </p:stCondLst>
                                        </p:cTn>
                                        <p:tgtEl>
                                          <p:spTgt spid="11"/>
                                        </p:tgtEl>
                                        <p:attrNameLst>
                                          <p:attrName>style.visibility</p:attrName>
                                        </p:attrNameLst>
                                      </p:cBhvr>
                                      <p:to>
                                        <p:strVal val="hidden"/>
                                      </p:to>
                                    </p:set>
                                  </p:childTnLst>
                                </p:cTn>
                              </p:par>
                              <p:par>
                                <p:cTn id="35" presetID="22" presetClass="exit" presetSubtype="4" fill="hold" grpId="1" nodeType="withEffect">
                                  <p:stCondLst>
                                    <p:cond delay="0"/>
                                  </p:stCondLst>
                                  <p:childTnLst>
                                    <p:animEffect transition="out" filter="wipe(down)">
                                      <p:cBhvr>
                                        <p:cTn id="36" dur="500"/>
                                        <p:tgtEl>
                                          <p:spTgt spid="13"/>
                                        </p:tgtEl>
                                      </p:cBhvr>
                                    </p:animEffect>
                                    <p:set>
                                      <p:cBhvr>
                                        <p:cTn id="37" dur="1" fill="hold">
                                          <p:stCondLst>
                                            <p:cond delay="499"/>
                                          </p:stCondLst>
                                        </p:cTn>
                                        <p:tgtEl>
                                          <p:spTgt spid="13"/>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1000"/>
                                        <p:tgtEl>
                                          <p:spTgt spid="5"/>
                                        </p:tgtEl>
                                      </p:cBhvr>
                                    </p:animEffect>
                                    <p:anim calcmode="lin" valueType="num">
                                      <p:cBhvr>
                                        <p:cTn id="43" dur="1000" fill="hold"/>
                                        <p:tgtEl>
                                          <p:spTgt spid="5"/>
                                        </p:tgtEl>
                                        <p:attrNameLst>
                                          <p:attrName>ppt_x</p:attrName>
                                        </p:attrNameLst>
                                      </p:cBhvr>
                                      <p:tavLst>
                                        <p:tav tm="0">
                                          <p:val>
                                            <p:strVal val="#ppt_x"/>
                                          </p:val>
                                        </p:tav>
                                        <p:tav tm="100000">
                                          <p:val>
                                            <p:strVal val="#ppt_x"/>
                                          </p:val>
                                        </p:tav>
                                      </p:tavLst>
                                    </p:anim>
                                    <p:anim calcmode="lin" valueType="num">
                                      <p:cBhvr>
                                        <p:cTn id="44" dur="1000" fill="hold"/>
                                        <p:tgtEl>
                                          <p:spTgt spid="5"/>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1000"/>
                                        <p:tgtEl>
                                          <p:spTgt spid="4"/>
                                        </p:tgtEl>
                                      </p:cBhvr>
                                    </p:animEffect>
                                    <p:anim calcmode="lin" valueType="num">
                                      <p:cBhvr>
                                        <p:cTn id="48" dur="1000" fill="hold"/>
                                        <p:tgtEl>
                                          <p:spTgt spid="4"/>
                                        </p:tgtEl>
                                        <p:attrNameLst>
                                          <p:attrName>ppt_x</p:attrName>
                                        </p:attrNameLst>
                                      </p:cBhvr>
                                      <p:tavLst>
                                        <p:tav tm="0">
                                          <p:val>
                                            <p:strVal val="#ppt_x"/>
                                          </p:val>
                                        </p:tav>
                                        <p:tav tm="100000">
                                          <p:val>
                                            <p:strVal val="#ppt_x"/>
                                          </p:val>
                                        </p:tav>
                                      </p:tavLst>
                                    </p:anim>
                                    <p:anim calcmode="lin" valueType="num">
                                      <p:cBhvr>
                                        <p:cTn id="4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71"/>
                                        </p:tgtEl>
                                        <p:attrNameLst>
                                          <p:attrName>style.visibility</p:attrName>
                                        </p:attrNameLst>
                                      </p:cBhvr>
                                      <p:to>
                                        <p:strVal val="visible"/>
                                      </p:to>
                                    </p:set>
                                    <p:animEffect transition="in" filter="fade">
                                      <p:cBhvr>
                                        <p:cTn id="54" dur="1000"/>
                                        <p:tgtEl>
                                          <p:spTgt spid="71"/>
                                        </p:tgtEl>
                                      </p:cBhvr>
                                    </p:animEffect>
                                    <p:anim calcmode="lin" valueType="num">
                                      <p:cBhvr>
                                        <p:cTn id="55" dur="1000" fill="hold"/>
                                        <p:tgtEl>
                                          <p:spTgt spid="71"/>
                                        </p:tgtEl>
                                        <p:attrNameLst>
                                          <p:attrName>ppt_x</p:attrName>
                                        </p:attrNameLst>
                                      </p:cBhvr>
                                      <p:tavLst>
                                        <p:tav tm="0">
                                          <p:val>
                                            <p:strVal val="#ppt_x"/>
                                          </p:val>
                                        </p:tav>
                                        <p:tav tm="100000">
                                          <p:val>
                                            <p:strVal val="#ppt_x"/>
                                          </p:val>
                                        </p:tav>
                                      </p:tavLst>
                                    </p:anim>
                                    <p:anim calcmode="lin" valueType="num">
                                      <p:cBhvr>
                                        <p:cTn id="56"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wipe(down)">
                                      <p:cBhvr>
                                        <p:cTn id="61" dur="500"/>
                                        <p:tgtEl>
                                          <p:spTgt spid="3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wipe(down)">
                                      <p:cBhvr>
                                        <p:cTn id="66" dur="500"/>
                                        <p:tgtEl>
                                          <p:spTgt spid="39"/>
                                        </p:tgtEl>
                                      </p:cBhvr>
                                    </p:animEffect>
                                  </p:childTnLst>
                                </p:cTn>
                              </p:par>
                              <p:par>
                                <p:cTn id="67" presetID="22" presetClass="entr" presetSubtype="4"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animEffect transition="in" filter="wipe(down)">
                                      <p:cBhvr>
                                        <p:cTn id="69" dur="500"/>
                                        <p:tgtEl>
                                          <p:spTgt spid="4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43"/>
                                        </p:tgtEl>
                                        <p:attrNameLst>
                                          <p:attrName>style.visibility</p:attrName>
                                        </p:attrNameLst>
                                      </p:cBhvr>
                                      <p:to>
                                        <p:strVal val="visible"/>
                                      </p:to>
                                    </p:set>
                                    <p:animEffect transition="in" filter="wipe(down)">
                                      <p:cBhvr>
                                        <p:cTn id="74" dur="500"/>
                                        <p:tgtEl>
                                          <p:spTgt spid="43"/>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fade">
                                      <p:cBhvr>
                                        <p:cTn id="79" dur="500"/>
                                        <p:tgtEl>
                                          <p:spTgt spid="49"/>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grpId="0" nodeType="clickEffect">
                                  <p:stCondLst>
                                    <p:cond delay="0"/>
                                  </p:stCondLst>
                                  <p:childTnLst>
                                    <p:set>
                                      <p:cBhvr>
                                        <p:cTn id="83" dur="1" fill="hold">
                                          <p:stCondLst>
                                            <p:cond delay="0"/>
                                          </p:stCondLst>
                                        </p:cTn>
                                        <p:tgtEl>
                                          <p:spTgt spid="46"/>
                                        </p:tgtEl>
                                        <p:attrNameLst>
                                          <p:attrName>style.visibility</p:attrName>
                                        </p:attrNameLst>
                                      </p:cBhvr>
                                      <p:to>
                                        <p:strVal val="visible"/>
                                      </p:to>
                                    </p:set>
                                    <p:anim calcmode="lin" valueType="num">
                                      <p:cBhvr additive="base">
                                        <p:cTn id="84" dur="500" fill="hold"/>
                                        <p:tgtEl>
                                          <p:spTgt spid="46"/>
                                        </p:tgtEl>
                                        <p:attrNameLst>
                                          <p:attrName>ppt_x</p:attrName>
                                        </p:attrNameLst>
                                      </p:cBhvr>
                                      <p:tavLst>
                                        <p:tav tm="0">
                                          <p:val>
                                            <p:strVal val="#ppt_x"/>
                                          </p:val>
                                        </p:tav>
                                        <p:tav tm="100000">
                                          <p:val>
                                            <p:strVal val="#ppt_x"/>
                                          </p:val>
                                        </p:tav>
                                      </p:tavLst>
                                    </p:anim>
                                    <p:anim calcmode="lin" valueType="num">
                                      <p:cBhvr additive="base">
                                        <p:cTn id="85"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47"/>
                                        </p:tgtEl>
                                        <p:attrNameLst>
                                          <p:attrName>style.visibility</p:attrName>
                                        </p:attrNameLst>
                                      </p:cBhvr>
                                      <p:to>
                                        <p:strVal val="visible"/>
                                      </p:to>
                                    </p:set>
                                    <p:animEffect transition="in" filter="fade">
                                      <p:cBhvr>
                                        <p:cTn id="90" dur="500"/>
                                        <p:tgtEl>
                                          <p:spTgt spid="47"/>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48"/>
                                        </p:tgtEl>
                                        <p:attrNameLst>
                                          <p:attrName>style.visibility</p:attrName>
                                        </p:attrNameLst>
                                      </p:cBhvr>
                                      <p:to>
                                        <p:strVal val="visible"/>
                                      </p:to>
                                    </p:set>
                                    <p:animEffect transition="in" filter="fade">
                                      <p:cBhvr>
                                        <p:cTn id="95" dur="500"/>
                                        <p:tgtEl>
                                          <p:spTgt spid="48"/>
                                        </p:tgtEl>
                                      </p:cBhvr>
                                    </p:animEffect>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nodeType="clickEffect">
                                  <p:stCondLst>
                                    <p:cond delay="0"/>
                                  </p:stCondLst>
                                  <p:childTnLst>
                                    <p:set>
                                      <p:cBhvr>
                                        <p:cTn id="99" dur="1" fill="hold">
                                          <p:stCondLst>
                                            <p:cond delay="0"/>
                                          </p:stCondLst>
                                        </p:cTn>
                                        <p:tgtEl>
                                          <p:spTgt spid="67"/>
                                        </p:tgtEl>
                                        <p:attrNameLst>
                                          <p:attrName>style.visibility</p:attrName>
                                        </p:attrNameLst>
                                      </p:cBhvr>
                                      <p:to>
                                        <p:strVal val="visible"/>
                                      </p:to>
                                    </p:set>
                                    <p:animEffect transition="in" filter="fade">
                                      <p:cBhvr>
                                        <p:cTn id="100" dur="1000"/>
                                        <p:tgtEl>
                                          <p:spTgt spid="67"/>
                                        </p:tgtEl>
                                      </p:cBhvr>
                                    </p:animEffect>
                                    <p:anim calcmode="lin" valueType="num">
                                      <p:cBhvr>
                                        <p:cTn id="101" dur="1000" fill="hold"/>
                                        <p:tgtEl>
                                          <p:spTgt spid="67"/>
                                        </p:tgtEl>
                                        <p:attrNameLst>
                                          <p:attrName>ppt_x</p:attrName>
                                        </p:attrNameLst>
                                      </p:cBhvr>
                                      <p:tavLst>
                                        <p:tav tm="0">
                                          <p:val>
                                            <p:strVal val="#ppt_x"/>
                                          </p:val>
                                        </p:tav>
                                        <p:tav tm="100000">
                                          <p:val>
                                            <p:strVal val="#ppt_x"/>
                                          </p:val>
                                        </p:tav>
                                      </p:tavLst>
                                    </p:anim>
                                    <p:anim calcmode="lin" valueType="num">
                                      <p:cBhvr>
                                        <p:cTn id="102" dur="1000" fill="hold"/>
                                        <p:tgtEl>
                                          <p:spTgt spid="67"/>
                                        </p:tgtEl>
                                        <p:attrNameLst>
                                          <p:attrName>ppt_y</p:attrName>
                                        </p:attrNameLst>
                                      </p:cBhvr>
                                      <p:tavLst>
                                        <p:tav tm="0">
                                          <p:val>
                                            <p:strVal val="#ppt_y+.1"/>
                                          </p:val>
                                        </p:tav>
                                        <p:tav tm="100000">
                                          <p:val>
                                            <p:strVal val="#ppt_y"/>
                                          </p:val>
                                        </p:tav>
                                      </p:tavLst>
                                    </p:anim>
                                  </p:childTnLst>
                                </p:cTn>
                              </p:par>
                            </p:childTnLst>
                          </p:cTn>
                        </p:par>
                        <p:par>
                          <p:cTn id="103" fill="hold">
                            <p:stCondLst>
                              <p:cond delay="1000"/>
                            </p:stCondLst>
                            <p:childTnLst>
                              <p:par>
                                <p:cTn id="104" presetID="10" presetClass="entr" presetSubtype="0" fill="hold" grpId="0" nodeType="afterEffect">
                                  <p:stCondLst>
                                    <p:cond delay="0"/>
                                  </p:stCondLst>
                                  <p:childTnLst>
                                    <p:set>
                                      <p:cBhvr>
                                        <p:cTn id="105" dur="1" fill="hold">
                                          <p:stCondLst>
                                            <p:cond delay="0"/>
                                          </p:stCondLst>
                                        </p:cTn>
                                        <p:tgtEl>
                                          <p:spTgt spid="69"/>
                                        </p:tgtEl>
                                        <p:attrNameLst>
                                          <p:attrName>style.visibility</p:attrName>
                                        </p:attrNameLst>
                                      </p:cBhvr>
                                      <p:to>
                                        <p:strVal val="visible"/>
                                      </p:to>
                                    </p:set>
                                    <p:animEffect transition="in" filter="fade">
                                      <p:cBhvr>
                                        <p:cTn id="106" dur="500"/>
                                        <p:tgtEl>
                                          <p:spTgt spid="6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68"/>
                                        </p:tgtEl>
                                        <p:attrNameLst>
                                          <p:attrName>style.visibility</p:attrName>
                                        </p:attrNameLst>
                                      </p:cBhvr>
                                      <p:to>
                                        <p:strVal val="visible"/>
                                      </p:to>
                                    </p:set>
                                    <p:animEffect transition="in" filter="fade">
                                      <p:cBhvr>
                                        <p:cTn id="111" dur="500"/>
                                        <p:tgtEl>
                                          <p:spTgt spid="68"/>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72"/>
                                        </p:tgtEl>
                                        <p:attrNameLst>
                                          <p:attrName>style.visibility</p:attrName>
                                        </p:attrNameLst>
                                      </p:cBhvr>
                                      <p:to>
                                        <p:strVal val="visible"/>
                                      </p:to>
                                    </p:set>
                                    <p:animEffect transition="in" filter="fade">
                                      <p:cBhvr>
                                        <p:cTn id="116" dur="500"/>
                                        <p:tgtEl>
                                          <p:spTgt spid="72"/>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xit" presetSubtype="4" fill="hold" grpId="1" nodeType="clickEffect">
                                  <p:stCondLst>
                                    <p:cond delay="0"/>
                                  </p:stCondLst>
                                  <p:childTnLst>
                                    <p:animEffect transition="out" filter="wipe(down)">
                                      <p:cBhvr>
                                        <p:cTn id="120" dur="500"/>
                                        <p:tgtEl>
                                          <p:spTgt spid="49"/>
                                        </p:tgtEl>
                                      </p:cBhvr>
                                    </p:animEffect>
                                    <p:set>
                                      <p:cBhvr>
                                        <p:cTn id="121" dur="1" fill="hold">
                                          <p:stCondLst>
                                            <p:cond delay="499"/>
                                          </p:stCondLst>
                                        </p:cTn>
                                        <p:tgtEl>
                                          <p:spTgt spid="49"/>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73"/>
                                        </p:tgtEl>
                                        <p:attrNameLst>
                                          <p:attrName>style.visibility</p:attrName>
                                        </p:attrNameLst>
                                      </p:cBhvr>
                                      <p:to>
                                        <p:strVal val="visible"/>
                                      </p:to>
                                    </p:set>
                                    <p:animEffect transition="in" filter="fade">
                                      <p:cBhvr>
                                        <p:cTn id="126" dur="500"/>
                                        <p:tgtEl>
                                          <p:spTgt spid="73"/>
                                        </p:tgtEl>
                                      </p:cBhvr>
                                    </p:animEffect>
                                  </p:childTnLst>
                                </p:cTn>
                              </p:par>
                            </p:childTnLst>
                          </p:cTn>
                        </p:par>
                      </p:childTnLst>
                    </p:cTn>
                  </p:par>
                  <p:par>
                    <p:cTn id="127" fill="hold">
                      <p:stCondLst>
                        <p:cond delay="indefinite"/>
                      </p:stCondLst>
                      <p:childTnLst>
                        <p:par>
                          <p:cTn id="128" fill="hold">
                            <p:stCondLst>
                              <p:cond delay="0"/>
                            </p:stCondLst>
                            <p:childTnLst>
                              <p:par>
                                <p:cTn id="129" presetID="1" presetClass="exit" presetSubtype="0" fill="hold" grpId="1" nodeType="clickEffect">
                                  <p:stCondLst>
                                    <p:cond delay="0"/>
                                  </p:stCondLst>
                                  <p:childTnLst>
                                    <p:set>
                                      <p:cBhvr>
                                        <p:cTn id="130" dur="1" fill="hold">
                                          <p:stCondLst>
                                            <p:cond delay="0"/>
                                          </p:stCondLst>
                                        </p:cTn>
                                        <p:tgtEl>
                                          <p:spTgt spid="46"/>
                                        </p:tgtEl>
                                        <p:attrNameLst>
                                          <p:attrName>style.visibility</p:attrName>
                                        </p:attrNameLst>
                                      </p:cBhvr>
                                      <p:to>
                                        <p:strVal val="hidden"/>
                                      </p:to>
                                    </p:set>
                                  </p:childTnLst>
                                </p:cTn>
                              </p:par>
                              <p:par>
                                <p:cTn id="131" presetID="2" presetClass="entr" presetSubtype="4" fill="hold" grpId="0" nodeType="withEffect">
                                  <p:stCondLst>
                                    <p:cond delay="0"/>
                                  </p:stCondLst>
                                  <p:childTnLst>
                                    <p:set>
                                      <p:cBhvr>
                                        <p:cTn id="132" dur="1" fill="hold">
                                          <p:stCondLst>
                                            <p:cond delay="0"/>
                                          </p:stCondLst>
                                        </p:cTn>
                                        <p:tgtEl>
                                          <p:spTgt spid="75"/>
                                        </p:tgtEl>
                                        <p:attrNameLst>
                                          <p:attrName>style.visibility</p:attrName>
                                        </p:attrNameLst>
                                      </p:cBhvr>
                                      <p:to>
                                        <p:strVal val="visible"/>
                                      </p:to>
                                    </p:set>
                                    <p:anim calcmode="lin" valueType="num">
                                      <p:cBhvr additive="base">
                                        <p:cTn id="133" dur="500" fill="hold"/>
                                        <p:tgtEl>
                                          <p:spTgt spid="75"/>
                                        </p:tgtEl>
                                        <p:attrNameLst>
                                          <p:attrName>ppt_x</p:attrName>
                                        </p:attrNameLst>
                                      </p:cBhvr>
                                      <p:tavLst>
                                        <p:tav tm="0">
                                          <p:val>
                                            <p:strVal val="#ppt_x"/>
                                          </p:val>
                                        </p:tav>
                                        <p:tav tm="100000">
                                          <p:val>
                                            <p:strVal val="#ppt_x"/>
                                          </p:val>
                                        </p:tav>
                                      </p:tavLst>
                                    </p:anim>
                                    <p:anim calcmode="lin" valueType="num">
                                      <p:cBhvr additive="base">
                                        <p:cTn id="134"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47"/>
                                        </p:tgtEl>
                                        <p:attrNameLst>
                                          <p:attrName>style.visibility</p:attrName>
                                        </p:attrNameLst>
                                      </p:cBhvr>
                                      <p:to>
                                        <p:strVal val="hidden"/>
                                      </p:to>
                                    </p:set>
                                  </p:childTnLst>
                                </p:cTn>
                              </p:par>
                              <p:par>
                                <p:cTn id="139" presetID="10" presetClass="entr" presetSubtype="0" fill="hold" grpId="0" nodeType="withEffect">
                                  <p:stCondLst>
                                    <p:cond delay="0"/>
                                  </p:stCondLst>
                                  <p:childTnLst>
                                    <p:set>
                                      <p:cBhvr>
                                        <p:cTn id="140" dur="1" fill="hold">
                                          <p:stCondLst>
                                            <p:cond delay="0"/>
                                          </p:stCondLst>
                                        </p:cTn>
                                        <p:tgtEl>
                                          <p:spTgt spid="77"/>
                                        </p:tgtEl>
                                        <p:attrNameLst>
                                          <p:attrName>style.visibility</p:attrName>
                                        </p:attrNameLst>
                                      </p:cBhvr>
                                      <p:to>
                                        <p:strVal val="visible"/>
                                      </p:to>
                                    </p:set>
                                    <p:animEffect transition="in" filter="fade">
                                      <p:cBhvr>
                                        <p:cTn id="141" dur="500"/>
                                        <p:tgtEl>
                                          <p:spTgt spid="77"/>
                                        </p:tgtEl>
                                      </p:cBhvr>
                                    </p:animEffect>
                                  </p:childTnLst>
                                </p:cTn>
                              </p:par>
                            </p:childTnLst>
                          </p:cTn>
                        </p:par>
                      </p:childTnLst>
                    </p:cTn>
                  </p:par>
                  <p:par>
                    <p:cTn id="142" fill="hold">
                      <p:stCondLst>
                        <p:cond delay="indefinite"/>
                      </p:stCondLst>
                      <p:childTnLst>
                        <p:par>
                          <p:cTn id="143" fill="hold">
                            <p:stCondLst>
                              <p:cond delay="0"/>
                            </p:stCondLst>
                            <p:childTnLst>
                              <p:par>
                                <p:cTn id="144" presetID="1" presetClass="exit" presetSubtype="0" fill="hold" grpId="1" nodeType="clickEffect">
                                  <p:stCondLst>
                                    <p:cond delay="0"/>
                                  </p:stCondLst>
                                  <p:childTnLst>
                                    <p:set>
                                      <p:cBhvr>
                                        <p:cTn id="145" dur="1" fill="hold">
                                          <p:stCondLst>
                                            <p:cond delay="0"/>
                                          </p:stCondLst>
                                        </p:cTn>
                                        <p:tgtEl>
                                          <p:spTgt spid="48"/>
                                        </p:tgtEl>
                                        <p:attrNameLst>
                                          <p:attrName>style.visibility</p:attrName>
                                        </p:attrNameLst>
                                      </p:cBhvr>
                                      <p:to>
                                        <p:strVal val="hidden"/>
                                      </p:to>
                                    </p:set>
                                  </p:childTnLst>
                                </p:cTn>
                              </p:par>
                            </p:childTnLst>
                          </p:cTn>
                        </p:par>
                        <p:par>
                          <p:cTn id="146" fill="hold">
                            <p:stCondLst>
                              <p:cond delay="0"/>
                            </p:stCondLst>
                            <p:childTnLst>
                              <p:par>
                                <p:cTn id="147" presetID="10" presetClass="entr" presetSubtype="0" fill="hold" grpId="0" nodeType="afterEffect">
                                  <p:stCondLst>
                                    <p:cond delay="0"/>
                                  </p:stCondLst>
                                  <p:childTnLst>
                                    <p:set>
                                      <p:cBhvr>
                                        <p:cTn id="148" dur="1" fill="hold">
                                          <p:stCondLst>
                                            <p:cond delay="0"/>
                                          </p:stCondLst>
                                        </p:cTn>
                                        <p:tgtEl>
                                          <p:spTgt spid="93"/>
                                        </p:tgtEl>
                                        <p:attrNameLst>
                                          <p:attrName>style.visibility</p:attrName>
                                        </p:attrNameLst>
                                      </p:cBhvr>
                                      <p:to>
                                        <p:strVal val="visible"/>
                                      </p:to>
                                    </p:set>
                                    <p:animEffect transition="in" filter="fade">
                                      <p:cBhvr>
                                        <p:cTn id="149" dur="500"/>
                                        <p:tgtEl>
                                          <p:spTgt spid="93"/>
                                        </p:tgtEl>
                                      </p:cBhvr>
                                    </p:animEffect>
                                  </p:childTnLst>
                                </p:cTn>
                              </p:par>
                            </p:childTnLst>
                          </p:cTn>
                        </p:par>
                      </p:childTnLst>
                    </p:cTn>
                  </p:par>
                  <p:par>
                    <p:cTn id="150" fill="hold">
                      <p:stCondLst>
                        <p:cond delay="indefinite"/>
                      </p:stCondLst>
                      <p:childTnLst>
                        <p:par>
                          <p:cTn id="151" fill="hold">
                            <p:stCondLst>
                              <p:cond delay="0"/>
                            </p:stCondLst>
                            <p:childTnLst>
                              <p:par>
                                <p:cTn id="152" presetID="42" presetClass="entr" presetSubtype="0" fill="hold" nodeType="clickEffect">
                                  <p:stCondLst>
                                    <p:cond delay="0"/>
                                  </p:stCondLst>
                                  <p:childTnLst>
                                    <p:set>
                                      <p:cBhvr>
                                        <p:cTn id="153" dur="1" fill="hold">
                                          <p:stCondLst>
                                            <p:cond delay="0"/>
                                          </p:stCondLst>
                                        </p:cTn>
                                        <p:tgtEl>
                                          <p:spTgt spid="78"/>
                                        </p:tgtEl>
                                        <p:attrNameLst>
                                          <p:attrName>style.visibility</p:attrName>
                                        </p:attrNameLst>
                                      </p:cBhvr>
                                      <p:to>
                                        <p:strVal val="visible"/>
                                      </p:to>
                                    </p:set>
                                    <p:animEffect transition="in" filter="fade">
                                      <p:cBhvr>
                                        <p:cTn id="154" dur="1000"/>
                                        <p:tgtEl>
                                          <p:spTgt spid="78"/>
                                        </p:tgtEl>
                                      </p:cBhvr>
                                    </p:animEffect>
                                    <p:anim calcmode="lin" valueType="num">
                                      <p:cBhvr>
                                        <p:cTn id="155" dur="1000" fill="hold"/>
                                        <p:tgtEl>
                                          <p:spTgt spid="78"/>
                                        </p:tgtEl>
                                        <p:attrNameLst>
                                          <p:attrName>ppt_x</p:attrName>
                                        </p:attrNameLst>
                                      </p:cBhvr>
                                      <p:tavLst>
                                        <p:tav tm="0">
                                          <p:val>
                                            <p:strVal val="#ppt_x"/>
                                          </p:val>
                                        </p:tav>
                                        <p:tav tm="100000">
                                          <p:val>
                                            <p:strVal val="#ppt_x"/>
                                          </p:val>
                                        </p:tav>
                                      </p:tavLst>
                                    </p:anim>
                                    <p:anim calcmode="lin" valueType="num">
                                      <p:cBhvr>
                                        <p:cTn id="156" dur="1000" fill="hold"/>
                                        <p:tgtEl>
                                          <p:spTgt spid="78"/>
                                        </p:tgtEl>
                                        <p:attrNameLst>
                                          <p:attrName>ppt_y</p:attrName>
                                        </p:attrNameLst>
                                      </p:cBhvr>
                                      <p:tavLst>
                                        <p:tav tm="0">
                                          <p:val>
                                            <p:strVal val="#ppt_y+.1"/>
                                          </p:val>
                                        </p:tav>
                                        <p:tav tm="100000">
                                          <p:val>
                                            <p:strVal val="#ppt_y"/>
                                          </p:val>
                                        </p:tav>
                                      </p:tavLst>
                                    </p:anim>
                                  </p:childTnLst>
                                </p:cTn>
                              </p:par>
                              <p:par>
                                <p:cTn id="157" presetID="1" presetClass="exit" presetSubtype="0" fill="hold" grpId="1" nodeType="withEffect">
                                  <p:stCondLst>
                                    <p:cond delay="0"/>
                                  </p:stCondLst>
                                  <p:childTnLst>
                                    <p:set>
                                      <p:cBhvr>
                                        <p:cTn id="158" dur="1" fill="hold">
                                          <p:stCondLst>
                                            <p:cond delay="0"/>
                                          </p:stCondLst>
                                        </p:cTn>
                                        <p:tgtEl>
                                          <p:spTgt spid="69"/>
                                        </p:tgtEl>
                                        <p:attrNameLst>
                                          <p:attrName>style.visibility</p:attrName>
                                        </p:attrNameLst>
                                      </p:cBhvr>
                                      <p:to>
                                        <p:strVal val="hidden"/>
                                      </p:to>
                                    </p:set>
                                  </p:childTnLst>
                                </p:cTn>
                              </p:par>
                            </p:childTnLst>
                          </p:cTn>
                        </p:par>
                        <p:par>
                          <p:cTn id="159" fill="hold">
                            <p:stCondLst>
                              <p:cond delay="1000"/>
                            </p:stCondLst>
                            <p:childTnLst>
                              <p:par>
                                <p:cTn id="160" presetID="10" presetClass="entr" presetSubtype="0" fill="hold" grpId="0" nodeType="afterEffect">
                                  <p:stCondLst>
                                    <p:cond delay="0"/>
                                  </p:stCondLst>
                                  <p:childTnLst>
                                    <p:set>
                                      <p:cBhvr>
                                        <p:cTn id="161" dur="1" fill="hold">
                                          <p:stCondLst>
                                            <p:cond delay="0"/>
                                          </p:stCondLst>
                                        </p:cTn>
                                        <p:tgtEl>
                                          <p:spTgt spid="91"/>
                                        </p:tgtEl>
                                        <p:attrNameLst>
                                          <p:attrName>style.visibility</p:attrName>
                                        </p:attrNameLst>
                                      </p:cBhvr>
                                      <p:to>
                                        <p:strVal val="visible"/>
                                      </p:to>
                                    </p:set>
                                    <p:animEffect transition="in" filter="fade">
                                      <p:cBhvr>
                                        <p:cTn id="162" dur="500"/>
                                        <p:tgtEl>
                                          <p:spTgt spid="91"/>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92"/>
                                        </p:tgtEl>
                                        <p:attrNameLst>
                                          <p:attrName>style.visibility</p:attrName>
                                        </p:attrNameLst>
                                      </p:cBhvr>
                                      <p:to>
                                        <p:strVal val="visible"/>
                                      </p:to>
                                    </p:set>
                                    <p:animEffect transition="in" filter="fade">
                                      <p:cBhvr>
                                        <p:cTn id="167" dur="500"/>
                                        <p:tgtEl>
                                          <p:spTgt spid="92"/>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94"/>
                                        </p:tgtEl>
                                        <p:attrNameLst>
                                          <p:attrName>style.visibility</p:attrName>
                                        </p:attrNameLst>
                                      </p:cBhvr>
                                      <p:to>
                                        <p:strVal val="visible"/>
                                      </p:to>
                                    </p:set>
                                    <p:animEffect transition="in" filter="fade">
                                      <p:cBhvr>
                                        <p:cTn id="172" dur="500"/>
                                        <p:tgtEl>
                                          <p:spTgt spid="94"/>
                                        </p:tgtEl>
                                      </p:cBhvr>
                                    </p:animEffect>
                                  </p:childTnLst>
                                </p:cTn>
                              </p:par>
                            </p:childTnLst>
                          </p:cTn>
                        </p:par>
                      </p:childTnLst>
                    </p:cTn>
                  </p:par>
                  <p:par>
                    <p:cTn id="173" fill="hold">
                      <p:stCondLst>
                        <p:cond delay="indefinite"/>
                      </p:stCondLst>
                      <p:childTnLst>
                        <p:par>
                          <p:cTn id="174" fill="hold">
                            <p:stCondLst>
                              <p:cond delay="0"/>
                            </p:stCondLst>
                            <p:childTnLst>
                              <p:par>
                                <p:cTn id="175" presetID="1" presetClass="exit" presetSubtype="0" fill="hold" grpId="1" nodeType="clickEffect">
                                  <p:stCondLst>
                                    <p:cond delay="0"/>
                                  </p:stCondLst>
                                  <p:childTnLst>
                                    <p:set>
                                      <p:cBhvr>
                                        <p:cTn id="176" dur="1" fill="hold">
                                          <p:stCondLst>
                                            <p:cond delay="0"/>
                                          </p:stCondLst>
                                        </p:cTn>
                                        <p:tgtEl>
                                          <p:spTgt spid="73"/>
                                        </p:tgtEl>
                                        <p:attrNameLst>
                                          <p:attrName>style.visibility</p:attrName>
                                        </p:attrNameLst>
                                      </p:cBhvr>
                                      <p:to>
                                        <p:strVal val="hidden"/>
                                      </p:to>
                                    </p:set>
                                  </p:childTnLst>
                                </p:cTn>
                              </p:par>
                            </p:childTnLst>
                          </p:cTn>
                        </p:par>
                        <p:par>
                          <p:cTn id="177" fill="hold">
                            <p:stCondLst>
                              <p:cond delay="0"/>
                            </p:stCondLst>
                            <p:childTnLst>
                              <p:par>
                                <p:cTn id="178" presetID="10" presetClass="entr" presetSubtype="0" fill="hold" grpId="0" nodeType="afterEffect">
                                  <p:stCondLst>
                                    <p:cond delay="0"/>
                                  </p:stCondLst>
                                  <p:childTnLst>
                                    <p:set>
                                      <p:cBhvr>
                                        <p:cTn id="179" dur="1" fill="hold">
                                          <p:stCondLst>
                                            <p:cond delay="0"/>
                                          </p:stCondLst>
                                        </p:cTn>
                                        <p:tgtEl>
                                          <p:spTgt spid="95"/>
                                        </p:tgtEl>
                                        <p:attrNameLst>
                                          <p:attrName>style.visibility</p:attrName>
                                        </p:attrNameLst>
                                      </p:cBhvr>
                                      <p:to>
                                        <p:strVal val="visible"/>
                                      </p:to>
                                    </p:set>
                                    <p:animEffect transition="in" filter="fade">
                                      <p:cBhvr>
                                        <p:cTn id="180" dur="500"/>
                                        <p:tgtEl>
                                          <p:spTgt spid="95"/>
                                        </p:tgtEl>
                                      </p:cBhvr>
                                    </p:animEffect>
                                  </p:childTnLst>
                                </p:cTn>
                              </p:par>
                            </p:childTnLst>
                          </p:cTn>
                        </p:par>
                      </p:childTnLst>
                    </p:cTn>
                  </p:par>
                  <p:par>
                    <p:cTn id="181" fill="hold">
                      <p:stCondLst>
                        <p:cond delay="indefinite"/>
                      </p:stCondLst>
                      <p:childTnLst>
                        <p:par>
                          <p:cTn id="182" fill="hold">
                            <p:stCondLst>
                              <p:cond delay="0"/>
                            </p:stCondLst>
                            <p:childTnLst>
                              <p:par>
                                <p:cTn id="183" presetID="1" presetClass="exit" presetSubtype="0" fill="hold" grpId="1" nodeType="clickEffect">
                                  <p:stCondLst>
                                    <p:cond delay="0"/>
                                  </p:stCondLst>
                                  <p:childTnLst>
                                    <p:set>
                                      <p:cBhvr>
                                        <p:cTn id="184" dur="1" fill="hold">
                                          <p:stCondLst>
                                            <p:cond delay="0"/>
                                          </p:stCondLst>
                                        </p:cTn>
                                        <p:tgtEl>
                                          <p:spTgt spid="75"/>
                                        </p:tgtEl>
                                        <p:attrNameLst>
                                          <p:attrName>style.visibility</p:attrName>
                                        </p:attrNameLst>
                                      </p:cBhvr>
                                      <p:to>
                                        <p:strVal val="hidden"/>
                                      </p:to>
                                    </p:set>
                                  </p:childTnLst>
                                </p:cTn>
                              </p:par>
                              <p:par>
                                <p:cTn id="185" presetID="2" presetClass="entr" presetSubtype="4" fill="hold" grpId="0" nodeType="withEffect">
                                  <p:stCondLst>
                                    <p:cond delay="0"/>
                                  </p:stCondLst>
                                  <p:childTnLst>
                                    <p:set>
                                      <p:cBhvr>
                                        <p:cTn id="186" dur="1" fill="hold">
                                          <p:stCondLst>
                                            <p:cond delay="0"/>
                                          </p:stCondLst>
                                        </p:cTn>
                                        <p:tgtEl>
                                          <p:spTgt spid="96"/>
                                        </p:tgtEl>
                                        <p:attrNameLst>
                                          <p:attrName>style.visibility</p:attrName>
                                        </p:attrNameLst>
                                      </p:cBhvr>
                                      <p:to>
                                        <p:strVal val="visible"/>
                                      </p:to>
                                    </p:set>
                                    <p:anim calcmode="lin" valueType="num">
                                      <p:cBhvr additive="base">
                                        <p:cTn id="187" dur="500" fill="hold"/>
                                        <p:tgtEl>
                                          <p:spTgt spid="96"/>
                                        </p:tgtEl>
                                        <p:attrNameLst>
                                          <p:attrName>ppt_x</p:attrName>
                                        </p:attrNameLst>
                                      </p:cBhvr>
                                      <p:tavLst>
                                        <p:tav tm="0">
                                          <p:val>
                                            <p:strVal val="#ppt_x"/>
                                          </p:val>
                                        </p:tav>
                                        <p:tav tm="100000">
                                          <p:val>
                                            <p:strVal val="#ppt_x"/>
                                          </p:val>
                                        </p:tav>
                                      </p:tavLst>
                                    </p:anim>
                                    <p:anim calcmode="lin" valueType="num">
                                      <p:cBhvr additive="base">
                                        <p:cTn id="188" dur="500" fill="hold"/>
                                        <p:tgtEl>
                                          <p:spTgt spid="96"/>
                                        </p:tgtEl>
                                        <p:attrNameLst>
                                          <p:attrName>ppt_y</p:attrName>
                                        </p:attrNameLst>
                                      </p:cBhvr>
                                      <p:tavLst>
                                        <p:tav tm="0">
                                          <p:val>
                                            <p:strVal val="1+#ppt_h/2"/>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77"/>
                                        </p:tgtEl>
                                        <p:attrNameLst>
                                          <p:attrName>style.visibility</p:attrName>
                                        </p:attrNameLst>
                                      </p:cBhvr>
                                      <p:to>
                                        <p:strVal val="hidden"/>
                                      </p:to>
                                    </p:set>
                                  </p:childTnLst>
                                </p:cTn>
                              </p:par>
                              <p:par>
                                <p:cTn id="193" presetID="10" presetClass="entr" presetSubtype="0" fill="hold" grpId="0" nodeType="withEffect">
                                  <p:stCondLst>
                                    <p:cond delay="0"/>
                                  </p:stCondLst>
                                  <p:childTnLst>
                                    <p:set>
                                      <p:cBhvr>
                                        <p:cTn id="194" dur="1" fill="hold">
                                          <p:stCondLst>
                                            <p:cond delay="0"/>
                                          </p:stCondLst>
                                        </p:cTn>
                                        <p:tgtEl>
                                          <p:spTgt spid="97"/>
                                        </p:tgtEl>
                                        <p:attrNameLst>
                                          <p:attrName>style.visibility</p:attrName>
                                        </p:attrNameLst>
                                      </p:cBhvr>
                                      <p:to>
                                        <p:strVal val="visible"/>
                                      </p:to>
                                    </p:set>
                                    <p:animEffect transition="in" filter="fade">
                                      <p:cBhvr>
                                        <p:cTn id="195" dur="500"/>
                                        <p:tgtEl>
                                          <p:spTgt spid="97"/>
                                        </p:tgtEl>
                                      </p:cBhvr>
                                    </p:animEffect>
                                  </p:childTnLst>
                                </p:cTn>
                              </p:par>
                            </p:childTnLst>
                          </p:cTn>
                        </p:par>
                      </p:childTnLst>
                    </p:cTn>
                  </p:par>
                  <p:par>
                    <p:cTn id="196" fill="hold">
                      <p:stCondLst>
                        <p:cond delay="indefinite"/>
                      </p:stCondLst>
                      <p:childTnLst>
                        <p:par>
                          <p:cTn id="197" fill="hold">
                            <p:stCondLst>
                              <p:cond delay="0"/>
                            </p:stCondLst>
                            <p:childTnLst>
                              <p:par>
                                <p:cTn id="198" presetID="1" presetClass="exit" presetSubtype="0" fill="hold" grpId="1" nodeType="clickEffect">
                                  <p:stCondLst>
                                    <p:cond delay="0"/>
                                  </p:stCondLst>
                                  <p:childTnLst>
                                    <p:set>
                                      <p:cBhvr>
                                        <p:cTn id="199" dur="1" fill="hold">
                                          <p:stCondLst>
                                            <p:cond delay="0"/>
                                          </p:stCondLst>
                                        </p:cTn>
                                        <p:tgtEl>
                                          <p:spTgt spid="93"/>
                                        </p:tgtEl>
                                        <p:attrNameLst>
                                          <p:attrName>style.visibility</p:attrName>
                                        </p:attrNameLst>
                                      </p:cBhvr>
                                      <p:to>
                                        <p:strVal val="hidden"/>
                                      </p:to>
                                    </p:set>
                                  </p:childTnLst>
                                </p:cTn>
                              </p:par>
                            </p:childTnLst>
                          </p:cTn>
                        </p:par>
                        <p:par>
                          <p:cTn id="200" fill="hold">
                            <p:stCondLst>
                              <p:cond delay="0"/>
                            </p:stCondLst>
                            <p:childTnLst>
                              <p:par>
                                <p:cTn id="201" presetID="10" presetClass="entr" presetSubtype="0" fill="hold" grpId="0" nodeType="afterEffect">
                                  <p:stCondLst>
                                    <p:cond delay="0"/>
                                  </p:stCondLst>
                                  <p:childTnLst>
                                    <p:set>
                                      <p:cBhvr>
                                        <p:cTn id="202" dur="1" fill="hold">
                                          <p:stCondLst>
                                            <p:cond delay="0"/>
                                          </p:stCondLst>
                                        </p:cTn>
                                        <p:tgtEl>
                                          <p:spTgt spid="98"/>
                                        </p:tgtEl>
                                        <p:attrNameLst>
                                          <p:attrName>style.visibility</p:attrName>
                                        </p:attrNameLst>
                                      </p:cBhvr>
                                      <p:to>
                                        <p:strVal val="visible"/>
                                      </p:to>
                                    </p:set>
                                    <p:animEffect transition="in" filter="fade">
                                      <p:cBhvr>
                                        <p:cTn id="203" dur="500"/>
                                        <p:tgtEl>
                                          <p:spTgt spid="98"/>
                                        </p:tgtEl>
                                      </p:cBhvr>
                                    </p:animEffect>
                                  </p:childTnLst>
                                </p:cTn>
                              </p:par>
                            </p:childTnLst>
                          </p:cTn>
                        </p:par>
                      </p:childTnLst>
                    </p:cTn>
                  </p:par>
                  <p:par>
                    <p:cTn id="204" fill="hold">
                      <p:stCondLst>
                        <p:cond delay="indefinite"/>
                      </p:stCondLst>
                      <p:childTnLst>
                        <p:par>
                          <p:cTn id="205" fill="hold">
                            <p:stCondLst>
                              <p:cond delay="0"/>
                            </p:stCondLst>
                            <p:childTnLst>
                              <p:par>
                                <p:cTn id="206" presetID="42" presetClass="entr" presetSubtype="0" fill="hold" nodeType="clickEffect">
                                  <p:stCondLst>
                                    <p:cond delay="0"/>
                                  </p:stCondLst>
                                  <p:childTnLst>
                                    <p:set>
                                      <p:cBhvr>
                                        <p:cTn id="207" dur="1" fill="hold">
                                          <p:stCondLst>
                                            <p:cond delay="0"/>
                                          </p:stCondLst>
                                        </p:cTn>
                                        <p:tgtEl>
                                          <p:spTgt spid="99"/>
                                        </p:tgtEl>
                                        <p:attrNameLst>
                                          <p:attrName>style.visibility</p:attrName>
                                        </p:attrNameLst>
                                      </p:cBhvr>
                                      <p:to>
                                        <p:strVal val="visible"/>
                                      </p:to>
                                    </p:set>
                                    <p:animEffect transition="in" filter="fade">
                                      <p:cBhvr>
                                        <p:cTn id="208" dur="1000"/>
                                        <p:tgtEl>
                                          <p:spTgt spid="99"/>
                                        </p:tgtEl>
                                      </p:cBhvr>
                                    </p:animEffect>
                                    <p:anim calcmode="lin" valueType="num">
                                      <p:cBhvr>
                                        <p:cTn id="209" dur="1000" fill="hold"/>
                                        <p:tgtEl>
                                          <p:spTgt spid="99"/>
                                        </p:tgtEl>
                                        <p:attrNameLst>
                                          <p:attrName>ppt_x</p:attrName>
                                        </p:attrNameLst>
                                      </p:cBhvr>
                                      <p:tavLst>
                                        <p:tav tm="0">
                                          <p:val>
                                            <p:strVal val="#ppt_x"/>
                                          </p:val>
                                        </p:tav>
                                        <p:tav tm="100000">
                                          <p:val>
                                            <p:strVal val="#ppt_x"/>
                                          </p:val>
                                        </p:tav>
                                      </p:tavLst>
                                    </p:anim>
                                    <p:anim calcmode="lin" valueType="num">
                                      <p:cBhvr>
                                        <p:cTn id="210" dur="1000" fill="hold"/>
                                        <p:tgtEl>
                                          <p:spTgt spid="99"/>
                                        </p:tgtEl>
                                        <p:attrNameLst>
                                          <p:attrName>ppt_y</p:attrName>
                                        </p:attrNameLst>
                                      </p:cBhvr>
                                      <p:tavLst>
                                        <p:tav tm="0">
                                          <p:val>
                                            <p:strVal val="#ppt_y+.1"/>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presetID="1" presetClass="exit" presetSubtype="0" fill="hold" grpId="1" nodeType="clickEffect">
                                  <p:stCondLst>
                                    <p:cond delay="0"/>
                                  </p:stCondLst>
                                  <p:childTnLst>
                                    <p:set>
                                      <p:cBhvr>
                                        <p:cTn id="214" dur="1" fill="hold">
                                          <p:stCondLst>
                                            <p:cond delay="0"/>
                                          </p:stCondLst>
                                        </p:cTn>
                                        <p:tgtEl>
                                          <p:spTgt spid="91"/>
                                        </p:tgtEl>
                                        <p:attrNameLst>
                                          <p:attrName>style.visibility</p:attrName>
                                        </p:attrNameLst>
                                      </p:cBhvr>
                                      <p:to>
                                        <p:strVal val="hidden"/>
                                      </p:to>
                                    </p:set>
                                  </p:childTnLst>
                                </p:cTn>
                              </p:par>
                            </p:childTnLst>
                          </p:cTn>
                        </p:par>
                        <p:par>
                          <p:cTn id="215" fill="hold">
                            <p:stCondLst>
                              <p:cond delay="0"/>
                            </p:stCondLst>
                            <p:childTnLst>
                              <p:par>
                                <p:cTn id="216" presetID="10" presetClass="entr" presetSubtype="0" fill="hold" grpId="0" nodeType="afterEffect">
                                  <p:stCondLst>
                                    <p:cond delay="0"/>
                                  </p:stCondLst>
                                  <p:childTnLst>
                                    <p:set>
                                      <p:cBhvr>
                                        <p:cTn id="217" dur="1" fill="hold">
                                          <p:stCondLst>
                                            <p:cond delay="0"/>
                                          </p:stCondLst>
                                        </p:cTn>
                                        <p:tgtEl>
                                          <p:spTgt spid="125"/>
                                        </p:tgtEl>
                                        <p:attrNameLst>
                                          <p:attrName>style.visibility</p:attrName>
                                        </p:attrNameLst>
                                      </p:cBhvr>
                                      <p:to>
                                        <p:strVal val="visible"/>
                                      </p:to>
                                    </p:set>
                                    <p:animEffect transition="in" filter="fade">
                                      <p:cBhvr>
                                        <p:cTn id="218" dur="500"/>
                                        <p:tgtEl>
                                          <p:spTgt spid="125"/>
                                        </p:tgtEl>
                                      </p:cBhvr>
                                    </p:animEffect>
                                  </p:childTnLst>
                                </p:cTn>
                              </p:par>
                            </p:childTnLst>
                          </p:cTn>
                        </p:par>
                      </p:childTnLst>
                    </p:cTn>
                  </p:par>
                  <p:par>
                    <p:cTn id="219" fill="hold">
                      <p:stCondLst>
                        <p:cond delay="indefinite"/>
                      </p:stCondLst>
                      <p:childTnLst>
                        <p:par>
                          <p:cTn id="220" fill="hold">
                            <p:stCondLst>
                              <p:cond delay="0"/>
                            </p:stCondLst>
                            <p:childTnLst>
                              <p:par>
                                <p:cTn id="221" presetID="10" presetClass="entr" presetSubtype="0" fill="hold" grpId="0" nodeType="clickEffect">
                                  <p:stCondLst>
                                    <p:cond delay="0"/>
                                  </p:stCondLst>
                                  <p:childTnLst>
                                    <p:set>
                                      <p:cBhvr>
                                        <p:cTn id="222" dur="1" fill="hold">
                                          <p:stCondLst>
                                            <p:cond delay="0"/>
                                          </p:stCondLst>
                                        </p:cTn>
                                        <p:tgtEl>
                                          <p:spTgt spid="126"/>
                                        </p:tgtEl>
                                        <p:attrNameLst>
                                          <p:attrName>style.visibility</p:attrName>
                                        </p:attrNameLst>
                                      </p:cBhvr>
                                      <p:to>
                                        <p:strVal val="visible"/>
                                      </p:to>
                                    </p:set>
                                    <p:animEffect transition="in" filter="fade">
                                      <p:cBhvr>
                                        <p:cTn id="223" dur="500"/>
                                        <p:tgtEl>
                                          <p:spTgt spid="126"/>
                                        </p:tgtEl>
                                      </p:cBhvr>
                                    </p:animEffect>
                                  </p:childTnLst>
                                </p:cTn>
                              </p:par>
                            </p:childTnLst>
                          </p:cTn>
                        </p:par>
                        <p:par>
                          <p:cTn id="224" fill="hold">
                            <p:stCondLst>
                              <p:cond delay="500"/>
                            </p:stCondLst>
                            <p:childTnLst>
                              <p:par>
                                <p:cTn id="225" presetID="10" presetClass="entr" presetSubtype="0" fill="hold" grpId="0" nodeType="afterEffect">
                                  <p:stCondLst>
                                    <p:cond delay="0"/>
                                  </p:stCondLst>
                                  <p:childTnLst>
                                    <p:set>
                                      <p:cBhvr>
                                        <p:cTn id="226" dur="1" fill="hold">
                                          <p:stCondLst>
                                            <p:cond delay="0"/>
                                          </p:stCondLst>
                                        </p:cTn>
                                        <p:tgtEl>
                                          <p:spTgt spid="127"/>
                                        </p:tgtEl>
                                        <p:attrNameLst>
                                          <p:attrName>style.visibility</p:attrName>
                                        </p:attrNameLst>
                                      </p:cBhvr>
                                      <p:to>
                                        <p:strVal val="visible"/>
                                      </p:to>
                                    </p:set>
                                    <p:animEffect transition="in" filter="fade">
                                      <p:cBhvr>
                                        <p:cTn id="227" dur="500"/>
                                        <p:tgtEl>
                                          <p:spTgt spid="127"/>
                                        </p:tgtEl>
                                      </p:cBhvr>
                                    </p:animEffect>
                                  </p:childTnLst>
                                </p:cTn>
                              </p:par>
                            </p:childTnLst>
                          </p:cTn>
                        </p:par>
                      </p:childTnLst>
                    </p:cTn>
                  </p:par>
                  <p:par>
                    <p:cTn id="228" fill="hold">
                      <p:stCondLst>
                        <p:cond delay="indefinite"/>
                      </p:stCondLst>
                      <p:childTnLst>
                        <p:par>
                          <p:cTn id="229" fill="hold">
                            <p:stCondLst>
                              <p:cond delay="0"/>
                            </p:stCondLst>
                            <p:childTnLst>
                              <p:par>
                                <p:cTn id="230" presetID="1" presetClass="exit" presetSubtype="0" fill="hold" grpId="1" nodeType="clickEffect">
                                  <p:stCondLst>
                                    <p:cond delay="0"/>
                                  </p:stCondLst>
                                  <p:childTnLst>
                                    <p:set>
                                      <p:cBhvr>
                                        <p:cTn id="231" dur="1" fill="hold">
                                          <p:stCondLst>
                                            <p:cond delay="0"/>
                                          </p:stCondLst>
                                        </p:cTn>
                                        <p:tgtEl>
                                          <p:spTgt spid="95"/>
                                        </p:tgtEl>
                                        <p:attrNameLst>
                                          <p:attrName>style.visibility</p:attrName>
                                        </p:attrNameLst>
                                      </p:cBhvr>
                                      <p:to>
                                        <p:strVal val="hidden"/>
                                      </p:to>
                                    </p:set>
                                  </p:childTnLst>
                                </p:cTn>
                              </p:par>
                            </p:childTnLst>
                          </p:cTn>
                        </p:par>
                        <p:par>
                          <p:cTn id="232" fill="hold">
                            <p:stCondLst>
                              <p:cond delay="0"/>
                            </p:stCondLst>
                            <p:childTnLst>
                              <p:par>
                                <p:cTn id="233" presetID="10" presetClass="entr" presetSubtype="0" fill="hold" grpId="0" nodeType="afterEffect">
                                  <p:stCondLst>
                                    <p:cond delay="0"/>
                                  </p:stCondLst>
                                  <p:childTnLst>
                                    <p:set>
                                      <p:cBhvr>
                                        <p:cTn id="234" dur="1" fill="hold">
                                          <p:stCondLst>
                                            <p:cond delay="0"/>
                                          </p:stCondLst>
                                        </p:cTn>
                                        <p:tgtEl>
                                          <p:spTgt spid="128"/>
                                        </p:tgtEl>
                                        <p:attrNameLst>
                                          <p:attrName>style.visibility</p:attrName>
                                        </p:attrNameLst>
                                      </p:cBhvr>
                                      <p:to>
                                        <p:strVal val="visible"/>
                                      </p:to>
                                    </p:set>
                                    <p:animEffect transition="in" filter="fade">
                                      <p:cBhvr>
                                        <p:cTn id="235" dur="500"/>
                                        <p:tgtEl>
                                          <p:spTgt spid="128"/>
                                        </p:tgtEl>
                                      </p:cBhvr>
                                    </p:animEffect>
                                  </p:childTnLst>
                                </p:cTn>
                              </p:par>
                            </p:childTnLst>
                          </p:cTn>
                        </p:par>
                      </p:childTnLst>
                    </p:cTn>
                  </p:par>
                  <p:par>
                    <p:cTn id="236" fill="hold">
                      <p:stCondLst>
                        <p:cond delay="indefinite"/>
                      </p:stCondLst>
                      <p:childTnLst>
                        <p:par>
                          <p:cTn id="237" fill="hold">
                            <p:stCondLst>
                              <p:cond delay="0"/>
                            </p:stCondLst>
                            <p:childTnLst>
                              <p:par>
                                <p:cTn id="238" presetID="1" presetClass="exit" presetSubtype="0" fill="hold" grpId="1" nodeType="clickEffect">
                                  <p:stCondLst>
                                    <p:cond delay="0"/>
                                  </p:stCondLst>
                                  <p:childTnLst>
                                    <p:set>
                                      <p:cBhvr>
                                        <p:cTn id="239" dur="1" fill="hold">
                                          <p:stCondLst>
                                            <p:cond delay="0"/>
                                          </p:stCondLst>
                                        </p:cTn>
                                        <p:tgtEl>
                                          <p:spTgt spid="9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p:bldP spid="11" grpId="1"/>
      <p:bldP spid="12" grpId="0" animBg="1"/>
      <p:bldP spid="13" grpId="0"/>
      <p:bldP spid="13" grpId="1"/>
      <p:bldP spid="4" grpId="0" animBg="1"/>
      <p:bldP spid="5" grpId="0"/>
      <p:bldP spid="46" grpId="0"/>
      <p:bldP spid="46" grpId="1"/>
      <p:bldP spid="47" grpId="0"/>
      <p:bldP spid="47" grpId="1"/>
      <p:bldP spid="48" grpId="0"/>
      <p:bldP spid="48" grpId="1"/>
      <p:bldP spid="49" grpId="0"/>
      <p:bldP spid="49" grpId="1"/>
      <p:bldP spid="68" grpId="0"/>
      <p:bldP spid="69" grpId="0"/>
      <p:bldP spid="69" grpId="1"/>
      <p:bldP spid="72" grpId="0"/>
      <p:bldP spid="73" grpId="0"/>
      <p:bldP spid="73" grpId="1"/>
      <p:bldP spid="75" grpId="0"/>
      <p:bldP spid="75" grpId="1"/>
      <p:bldP spid="77" grpId="0"/>
      <p:bldP spid="77" grpId="1"/>
      <p:bldP spid="91" grpId="0"/>
      <p:bldP spid="91" grpId="1"/>
      <p:bldP spid="92" grpId="0"/>
      <p:bldP spid="93" grpId="0"/>
      <p:bldP spid="93" grpId="1"/>
      <p:bldP spid="94" grpId="0"/>
      <p:bldP spid="95" grpId="0"/>
      <p:bldP spid="95" grpId="1"/>
      <p:bldP spid="96" grpId="0"/>
      <p:bldP spid="96" grpId="1"/>
      <p:bldP spid="97" grpId="0"/>
      <p:bldP spid="98" grpId="0"/>
      <p:bldP spid="125" grpId="0"/>
      <p:bldP spid="126" grpId="0"/>
      <p:bldP spid="127" grpId="0"/>
      <p:bldP spid="128"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Dynamic Memory Creation</a:t>
            </a:r>
            <a:endParaRPr lang="en-IN" dirty="0"/>
          </a:p>
        </p:txBody>
      </p:sp>
      <p:sp>
        <p:nvSpPr>
          <p:cNvPr id="4" name="Content Placeholder 3"/>
          <p:cNvSpPr>
            <a:spLocks noGrp="1"/>
          </p:cNvSpPr>
          <p:nvPr>
            <p:ph idx="1"/>
          </p:nvPr>
        </p:nvSpPr>
        <p:spPr>
          <a:xfrm>
            <a:off x="424234" y="844552"/>
            <a:ext cx="10243766" cy="5647660"/>
          </a:xfrm>
        </p:spPr>
        <p:txBody>
          <a:bodyPr>
            <a:noAutofit/>
          </a:bodyPr>
          <a:lstStyle/>
          <a:p>
            <a:r>
              <a:rPr lang="en-US" sz="2000" dirty="0"/>
              <a:t>As you know, an array is a collection of a fixed number of values. Once the size of an </a:t>
            </a:r>
            <a:r>
              <a:rPr lang="en-US" sz="2000" dirty="0" smtClean="0"/>
              <a:t>array </a:t>
            </a:r>
            <a:r>
              <a:rPr lang="en-US" sz="2000" dirty="0"/>
              <a:t>is declared, you cannot change it</a:t>
            </a:r>
            <a:r>
              <a:rPr lang="en-US" sz="2000" dirty="0" smtClean="0"/>
              <a:t>.</a:t>
            </a:r>
          </a:p>
          <a:p>
            <a:r>
              <a:rPr lang="en-US" sz="2000" dirty="0"/>
              <a:t>Sometimes the size of the array you declared may be insufficient</a:t>
            </a:r>
            <a:r>
              <a:rPr lang="en-US" sz="2000" dirty="0" smtClean="0"/>
              <a:t>. You may want more or less array size. Run time your not able to change it.</a:t>
            </a:r>
          </a:p>
          <a:p>
            <a:r>
              <a:rPr lang="en-US" sz="2000" dirty="0"/>
              <a:t>To solve this issue, you can allocate memory manually during run-time</a:t>
            </a:r>
            <a:r>
              <a:rPr lang="en-US" sz="2000" dirty="0" smtClean="0"/>
              <a:t>.</a:t>
            </a:r>
          </a:p>
          <a:p>
            <a:r>
              <a:rPr lang="en-US" sz="2000" dirty="0"/>
              <a:t>This is known as dynamic memory allocation in C programming</a:t>
            </a:r>
            <a:r>
              <a:rPr lang="en-US" sz="2000" dirty="0" smtClean="0"/>
              <a:t>.</a:t>
            </a:r>
          </a:p>
          <a:p>
            <a:r>
              <a:rPr lang="en-US" sz="2000" dirty="0"/>
              <a:t>To allocate memory dynamically, </a:t>
            </a:r>
            <a:r>
              <a:rPr lang="en-US" sz="2000" dirty="0" smtClean="0"/>
              <a:t>c provide some library functions. </a:t>
            </a:r>
            <a:r>
              <a:rPr lang="en-US" sz="2000" dirty="0"/>
              <a:t>These functions are defined in </a:t>
            </a:r>
            <a:r>
              <a:rPr lang="en-US" sz="2000" dirty="0" smtClean="0"/>
              <a:t>the </a:t>
            </a:r>
            <a:r>
              <a:rPr lang="en-US" sz="2000" b="1" dirty="0" smtClean="0"/>
              <a:t>&lt;</a:t>
            </a:r>
            <a:r>
              <a:rPr lang="en-US" sz="2000" b="1" dirty="0" err="1" smtClean="0"/>
              <a:t>stdlib.h</a:t>
            </a:r>
            <a:r>
              <a:rPr lang="en-US" sz="2000" b="1" dirty="0" smtClean="0"/>
              <a:t>&gt;</a:t>
            </a:r>
            <a:r>
              <a:rPr lang="en-US" sz="2000" dirty="0" smtClean="0"/>
              <a:t> </a:t>
            </a:r>
            <a:r>
              <a:rPr lang="en-IN" sz="2000" dirty="0"/>
              <a:t>header file</a:t>
            </a:r>
            <a:r>
              <a:rPr lang="en-IN" sz="2000" dirty="0" smtClean="0"/>
              <a:t>.</a:t>
            </a:r>
          </a:p>
          <a:p>
            <a:r>
              <a:rPr lang="en-IN" sz="2000" dirty="0"/>
              <a:t>They are</a:t>
            </a:r>
            <a:r>
              <a:rPr lang="en-IN" sz="2000" dirty="0" smtClean="0"/>
              <a:t>:</a:t>
            </a:r>
          </a:p>
          <a:p>
            <a:pPr lvl="1"/>
            <a:r>
              <a:rPr lang="en-IN" sz="1800" dirty="0" err="1"/>
              <a:t>malloc</a:t>
            </a:r>
            <a:r>
              <a:rPr lang="en-IN" sz="1800" dirty="0" smtClean="0"/>
              <a:t>() :- (pointer type) </a:t>
            </a:r>
            <a:r>
              <a:rPr lang="en-IN" sz="1800" dirty="0" err="1" smtClean="0"/>
              <a:t>malloc</a:t>
            </a:r>
            <a:r>
              <a:rPr lang="en-IN" sz="1800" dirty="0" smtClean="0"/>
              <a:t>(numbers of byte required); //(char*)</a:t>
            </a:r>
            <a:r>
              <a:rPr lang="en-IN" sz="1800" dirty="0" err="1" smtClean="0"/>
              <a:t>malloc</a:t>
            </a:r>
            <a:r>
              <a:rPr lang="en-IN" sz="1800" dirty="0" smtClean="0"/>
              <a:t>(</a:t>
            </a:r>
            <a:r>
              <a:rPr lang="en-IN" sz="1800" dirty="0" err="1" smtClean="0"/>
              <a:t>num</a:t>
            </a:r>
            <a:r>
              <a:rPr lang="en-IN" sz="1800" dirty="0" smtClean="0"/>
              <a:t>*</a:t>
            </a:r>
            <a:r>
              <a:rPr lang="en-IN" sz="1800" dirty="0" err="1" smtClean="0"/>
              <a:t>sizeof</a:t>
            </a:r>
            <a:r>
              <a:rPr lang="en-IN" sz="1800" dirty="0" smtClean="0"/>
              <a:t>(char));</a:t>
            </a:r>
            <a:endParaRPr lang="en-IN" sz="1800" dirty="0"/>
          </a:p>
          <a:p>
            <a:pPr lvl="1"/>
            <a:r>
              <a:rPr lang="en-IN" sz="1800" dirty="0" err="1"/>
              <a:t>calloc</a:t>
            </a:r>
            <a:r>
              <a:rPr lang="en-IN" sz="1800" dirty="0" smtClean="0"/>
              <a:t>() :- (</a:t>
            </a:r>
            <a:r>
              <a:rPr lang="en-IN" sz="1800" dirty="0" err="1" smtClean="0"/>
              <a:t>pointr</a:t>
            </a:r>
            <a:r>
              <a:rPr lang="en-IN" sz="1800" dirty="0" smtClean="0"/>
              <a:t>)</a:t>
            </a:r>
            <a:r>
              <a:rPr lang="en-IN" sz="1800" dirty="0" err="1" smtClean="0"/>
              <a:t>calloc</a:t>
            </a:r>
            <a:r>
              <a:rPr lang="en-IN" sz="1800" dirty="0" smtClean="0"/>
              <a:t>(</a:t>
            </a:r>
            <a:r>
              <a:rPr lang="en-IN" sz="1800" dirty="0" err="1" smtClean="0"/>
              <a:t>num</a:t>
            </a:r>
            <a:r>
              <a:rPr lang="en-IN" sz="1800" dirty="0" smtClean="0"/>
              <a:t>, size of each block);  // (</a:t>
            </a:r>
            <a:r>
              <a:rPr lang="en-IN" sz="1800" dirty="0" err="1" smtClean="0"/>
              <a:t>int</a:t>
            </a:r>
            <a:r>
              <a:rPr lang="en-IN" sz="1800" dirty="0" smtClean="0"/>
              <a:t>*)</a:t>
            </a:r>
            <a:r>
              <a:rPr lang="en-IN" sz="1800" dirty="0" err="1" smtClean="0"/>
              <a:t>calloc</a:t>
            </a:r>
            <a:r>
              <a:rPr lang="en-IN" sz="1800" dirty="0" smtClean="0"/>
              <a:t>(</a:t>
            </a:r>
            <a:r>
              <a:rPr lang="en-IN" sz="1800" dirty="0" err="1" smtClean="0"/>
              <a:t>num</a:t>
            </a:r>
            <a:r>
              <a:rPr lang="en-IN" sz="1800" dirty="0" smtClean="0"/>
              <a:t>, </a:t>
            </a:r>
            <a:r>
              <a:rPr lang="en-IN" sz="1800" dirty="0" err="1" smtClean="0"/>
              <a:t>sizeof</a:t>
            </a:r>
            <a:r>
              <a:rPr lang="en-IN" sz="1800" dirty="0" smtClean="0"/>
              <a:t>(</a:t>
            </a:r>
            <a:r>
              <a:rPr lang="en-IN" sz="1800" dirty="0" err="1" smtClean="0"/>
              <a:t>int</a:t>
            </a:r>
            <a:r>
              <a:rPr lang="en-IN" sz="1800" dirty="0" smtClean="0"/>
              <a:t>));</a:t>
            </a:r>
          </a:p>
          <a:p>
            <a:pPr lvl="1"/>
            <a:r>
              <a:rPr lang="en-IN" sz="1800" dirty="0" err="1"/>
              <a:t>realloc</a:t>
            </a:r>
            <a:r>
              <a:rPr lang="en-IN" sz="1800" dirty="0" smtClean="0"/>
              <a:t>() :- (pointer)</a:t>
            </a:r>
            <a:r>
              <a:rPr lang="en-IN" sz="1800" dirty="0" err="1" smtClean="0"/>
              <a:t>realloc</a:t>
            </a:r>
            <a:r>
              <a:rPr lang="en-IN" sz="1800" dirty="0" smtClean="0"/>
              <a:t>(</a:t>
            </a:r>
            <a:r>
              <a:rPr lang="en-IN" sz="1800" dirty="0" err="1" smtClean="0"/>
              <a:t>oldPtr</a:t>
            </a:r>
            <a:r>
              <a:rPr lang="en-IN" sz="1800" dirty="0" smtClean="0"/>
              <a:t>, new size in bytes);  //(</a:t>
            </a:r>
            <a:r>
              <a:rPr lang="en-IN" sz="1800" dirty="0" err="1" smtClean="0"/>
              <a:t>int</a:t>
            </a:r>
            <a:r>
              <a:rPr lang="en-IN" sz="1800" dirty="0" smtClean="0"/>
              <a:t>*)</a:t>
            </a:r>
            <a:r>
              <a:rPr lang="en-IN" sz="1800" dirty="0" err="1" smtClean="0"/>
              <a:t>realloc</a:t>
            </a:r>
            <a:r>
              <a:rPr lang="en-IN" sz="1800" dirty="0" smtClean="0"/>
              <a:t>(ptr,100*</a:t>
            </a:r>
            <a:r>
              <a:rPr lang="en-IN" sz="1800" dirty="0" err="1" smtClean="0"/>
              <a:t>sizeod</a:t>
            </a:r>
            <a:r>
              <a:rPr lang="en-IN" sz="1800" dirty="0" smtClean="0"/>
              <a:t>(</a:t>
            </a:r>
            <a:r>
              <a:rPr lang="en-IN" sz="1800" dirty="0" err="1" smtClean="0"/>
              <a:t>int</a:t>
            </a:r>
            <a:r>
              <a:rPr lang="en-IN" sz="1800" dirty="0" smtClean="0"/>
              <a:t>));</a:t>
            </a:r>
            <a:endParaRPr lang="en-IN" sz="1800" dirty="0"/>
          </a:p>
          <a:p>
            <a:pPr lvl="1"/>
            <a:r>
              <a:rPr lang="en-IN" sz="1800" dirty="0"/>
              <a:t>free</a:t>
            </a:r>
            <a:r>
              <a:rPr lang="en-IN" sz="1800" dirty="0" smtClean="0"/>
              <a:t>() :- free(pointer); // free(</a:t>
            </a:r>
            <a:r>
              <a:rPr lang="en-IN" sz="1800" dirty="0" err="1" smtClean="0"/>
              <a:t>ptr</a:t>
            </a:r>
            <a:r>
              <a:rPr lang="en-IN" sz="1800" dirty="0" smtClean="0"/>
              <a:t>);</a:t>
            </a:r>
            <a:endParaRPr lang="en-IN" sz="1800" dirty="0"/>
          </a:p>
        </p:txBody>
      </p:sp>
      <p:sp>
        <p:nvSpPr>
          <p:cNvPr id="3" name="Footer Placeholder 2"/>
          <p:cNvSpPr>
            <a:spLocks noGrp="1"/>
          </p:cNvSpPr>
          <p:nvPr>
            <p:ph type="ftr" sz="quarter" idx="11"/>
          </p:nvPr>
        </p:nvSpPr>
        <p:spPr/>
        <p:txBody>
          <a:bodyPr/>
          <a:lstStyle/>
          <a:p>
            <a:r>
              <a:rPr lang="en-US" smtClean="0"/>
              <a:t>C Programming :- Ashutosh Sonawane</a:t>
            </a:r>
            <a:endParaRPr lang="en-US"/>
          </a:p>
        </p:txBody>
      </p:sp>
      <p:sp>
        <p:nvSpPr>
          <p:cNvPr id="8" name="Line Callout 2 7"/>
          <p:cNvSpPr/>
          <p:nvPr/>
        </p:nvSpPr>
        <p:spPr>
          <a:xfrm>
            <a:off x="2971800" y="3926453"/>
            <a:ext cx="7010400" cy="609600"/>
          </a:xfrm>
          <a:prstGeom prst="borderCallout2">
            <a:avLst>
              <a:gd name="adj1" fmla="val 27321"/>
              <a:gd name="adj2" fmla="val 52"/>
              <a:gd name="adj3" fmla="val 23162"/>
              <a:gd name="adj4" fmla="val -3485"/>
              <a:gd name="adj5" fmla="val 105882"/>
              <a:gd name="adj6" fmla="val -188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Malloc</a:t>
            </a:r>
            <a:r>
              <a:rPr lang="en-IN" dirty="0" smtClean="0"/>
              <a:t> this function accept number of bytes and create that many byte memory in heap and return void pointer we have to cast it.</a:t>
            </a:r>
            <a:endParaRPr lang="en-IN" dirty="0"/>
          </a:p>
        </p:txBody>
      </p:sp>
      <p:sp>
        <p:nvSpPr>
          <p:cNvPr id="9" name="Line Callout 2 8"/>
          <p:cNvSpPr/>
          <p:nvPr/>
        </p:nvSpPr>
        <p:spPr>
          <a:xfrm>
            <a:off x="2933700" y="4508222"/>
            <a:ext cx="7010400" cy="609600"/>
          </a:xfrm>
          <a:prstGeom prst="borderCallout2">
            <a:avLst>
              <a:gd name="adj1" fmla="val 23036"/>
              <a:gd name="adj2" fmla="val 984"/>
              <a:gd name="adj3" fmla="val 23162"/>
              <a:gd name="adj4" fmla="val -3485"/>
              <a:gd name="adj5" fmla="val 105882"/>
              <a:gd name="adj6" fmla="val -188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Calloc</a:t>
            </a:r>
            <a:r>
              <a:rPr lang="en-IN" dirty="0" smtClean="0"/>
              <a:t> this accept two arguments 1</a:t>
            </a:r>
            <a:r>
              <a:rPr lang="en-IN" baseline="30000" dirty="0" smtClean="0"/>
              <a:t>st</a:t>
            </a:r>
            <a:r>
              <a:rPr lang="en-IN" dirty="0" smtClean="0"/>
              <a:t> number of block 2</a:t>
            </a:r>
            <a:r>
              <a:rPr lang="en-IN" baseline="30000" dirty="0" smtClean="0"/>
              <a:t>nd</a:t>
            </a:r>
            <a:r>
              <a:rPr lang="en-IN" dirty="0" smtClean="0"/>
              <a:t> size of each block and it will return void pointer you have to cast it.</a:t>
            </a:r>
            <a:endParaRPr lang="en-IN" dirty="0"/>
          </a:p>
        </p:txBody>
      </p:sp>
      <p:sp>
        <p:nvSpPr>
          <p:cNvPr id="10" name="Line Callout 2 9"/>
          <p:cNvSpPr/>
          <p:nvPr/>
        </p:nvSpPr>
        <p:spPr>
          <a:xfrm>
            <a:off x="2921000" y="4956011"/>
            <a:ext cx="7010400" cy="609600"/>
          </a:xfrm>
          <a:prstGeom prst="borderCallout2">
            <a:avLst>
              <a:gd name="adj1" fmla="val 25179"/>
              <a:gd name="adj2" fmla="val 1915"/>
              <a:gd name="adj3" fmla="val 23162"/>
              <a:gd name="adj4" fmla="val -3485"/>
              <a:gd name="adj5" fmla="val 105882"/>
              <a:gd name="adj6" fmla="val -188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Realloc</a:t>
            </a:r>
            <a:r>
              <a:rPr lang="en-IN" dirty="0" smtClean="0"/>
              <a:t> is use to re-allocate the memory it accept two </a:t>
            </a:r>
            <a:r>
              <a:rPr lang="en-IN" dirty="0" err="1" smtClean="0"/>
              <a:t>arg</a:t>
            </a:r>
            <a:r>
              <a:rPr lang="en-IN" dirty="0" smtClean="0"/>
              <a:t> 1</a:t>
            </a:r>
            <a:r>
              <a:rPr lang="en-IN" baseline="30000" dirty="0" smtClean="0"/>
              <a:t>st</a:t>
            </a:r>
            <a:r>
              <a:rPr lang="en-IN" dirty="0" smtClean="0"/>
              <a:t> old array pointer 2</a:t>
            </a:r>
            <a:r>
              <a:rPr lang="en-IN" baseline="30000" dirty="0" smtClean="0"/>
              <a:t>nd</a:t>
            </a:r>
            <a:r>
              <a:rPr lang="en-IN" dirty="0" smtClean="0"/>
              <a:t> new increase size.</a:t>
            </a:r>
            <a:endParaRPr lang="en-IN" dirty="0"/>
          </a:p>
        </p:txBody>
      </p:sp>
      <p:sp>
        <p:nvSpPr>
          <p:cNvPr id="11" name="Line Callout 2 10"/>
          <p:cNvSpPr/>
          <p:nvPr/>
        </p:nvSpPr>
        <p:spPr>
          <a:xfrm>
            <a:off x="2908300" y="5298053"/>
            <a:ext cx="7010400" cy="609600"/>
          </a:xfrm>
          <a:prstGeom prst="borderCallout2">
            <a:avLst>
              <a:gd name="adj1" fmla="val 23036"/>
              <a:gd name="adj2" fmla="val 1170"/>
              <a:gd name="adj3" fmla="val 23162"/>
              <a:gd name="adj4" fmla="val -3485"/>
              <a:gd name="adj5" fmla="val 105882"/>
              <a:gd name="adj6" fmla="val -188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Free this function is use to delete the allocated memory it accept only one </a:t>
            </a:r>
            <a:r>
              <a:rPr lang="en-IN" dirty="0" err="1" smtClean="0"/>
              <a:t>arg</a:t>
            </a:r>
            <a:r>
              <a:rPr lang="en-IN" dirty="0" smtClean="0"/>
              <a:t> that is old </a:t>
            </a:r>
            <a:r>
              <a:rPr lang="en-IN" dirty="0" err="1" smtClean="0"/>
              <a:t>ptr</a:t>
            </a:r>
            <a:r>
              <a:rPr lang="en-IN" dirty="0" smtClean="0"/>
              <a:t> which point to array on heap.</a:t>
            </a:r>
            <a:endParaRPr lang="en-IN" dirty="0"/>
          </a:p>
        </p:txBody>
      </p:sp>
      <p:sp>
        <p:nvSpPr>
          <p:cNvPr id="13" name="Cloud Callout 12"/>
          <p:cNvSpPr/>
          <p:nvPr/>
        </p:nvSpPr>
        <p:spPr>
          <a:xfrm>
            <a:off x="5791200" y="77004"/>
            <a:ext cx="6195568" cy="3675629"/>
          </a:xfrm>
          <a:prstGeom prst="cloudCallo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2400" b="1" u="sng" dirty="0" smtClean="0">
                <a:solidFill>
                  <a:srgbClr val="FF0000"/>
                </a:solidFill>
              </a:rPr>
              <a:t>IMP Note</a:t>
            </a:r>
            <a:r>
              <a:rPr lang="en-IN" sz="2400" dirty="0" smtClean="0">
                <a:solidFill>
                  <a:srgbClr val="FF0000"/>
                </a:solidFill>
              </a:rPr>
              <a:t>:- if we create memory runtime using</a:t>
            </a:r>
            <a:r>
              <a:rPr lang="en-IN" sz="2400" b="1" dirty="0" smtClean="0">
                <a:solidFill>
                  <a:srgbClr val="FF0000"/>
                </a:solidFill>
              </a:rPr>
              <a:t> </a:t>
            </a:r>
            <a:r>
              <a:rPr lang="en-IN" sz="2400" b="1" dirty="0" err="1" smtClean="0">
                <a:solidFill>
                  <a:srgbClr val="FF0000"/>
                </a:solidFill>
              </a:rPr>
              <a:t>malloc</a:t>
            </a:r>
            <a:r>
              <a:rPr lang="en-IN" sz="2400" b="1" dirty="0" smtClean="0">
                <a:solidFill>
                  <a:srgbClr val="FF0000"/>
                </a:solidFill>
              </a:rPr>
              <a:t>()</a:t>
            </a:r>
            <a:r>
              <a:rPr lang="en-IN" sz="2400" dirty="0" smtClean="0">
                <a:solidFill>
                  <a:srgbClr val="FF0000"/>
                </a:solidFill>
              </a:rPr>
              <a:t> or </a:t>
            </a:r>
            <a:r>
              <a:rPr lang="en-IN" sz="2400" b="1" dirty="0" err="1" smtClean="0">
                <a:solidFill>
                  <a:srgbClr val="FF0000"/>
                </a:solidFill>
              </a:rPr>
              <a:t>calloc</a:t>
            </a:r>
            <a:r>
              <a:rPr lang="en-IN" sz="2400" b="1" dirty="0" smtClean="0">
                <a:solidFill>
                  <a:srgbClr val="FF0000"/>
                </a:solidFill>
              </a:rPr>
              <a:t>()</a:t>
            </a:r>
            <a:r>
              <a:rPr lang="en-IN" sz="2400" dirty="0" smtClean="0">
                <a:solidFill>
                  <a:srgbClr val="FF0000"/>
                </a:solidFill>
              </a:rPr>
              <a:t> then it is </a:t>
            </a:r>
            <a:r>
              <a:rPr lang="en-IN" sz="2400" dirty="0">
                <a:solidFill>
                  <a:srgbClr val="FF0000"/>
                </a:solidFill>
              </a:rPr>
              <a:t>our responsibility </a:t>
            </a:r>
            <a:r>
              <a:rPr lang="en-IN" sz="2400" dirty="0" smtClean="0">
                <a:solidFill>
                  <a:srgbClr val="FF0000"/>
                </a:solidFill>
              </a:rPr>
              <a:t>to delete it using </a:t>
            </a:r>
            <a:r>
              <a:rPr lang="en-IN" sz="2400" b="1" dirty="0" smtClean="0">
                <a:solidFill>
                  <a:srgbClr val="FF0000"/>
                </a:solidFill>
              </a:rPr>
              <a:t>free()</a:t>
            </a:r>
            <a:r>
              <a:rPr lang="en-IN" sz="2400" dirty="0" smtClean="0">
                <a:solidFill>
                  <a:srgbClr val="FF0000"/>
                </a:solidFill>
              </a:rPr>
              <a:t>. Other wise we leak our application data(known as </a:t>
            </a:r>
            <a:r>
              <a:rPr lang="en-IN" sz="2400" b="1" dirty="0" smtClean="0">
                <a:solidFill>
                  <a:srgbClr val="FF0000"/>
                </a:solidFill>
              </a:rPr>
              <a:t>memory leak</a:t>
            </a:r>
            <a:r>
              <a:rPr lang="en-IN" sz="2400" dirty="0" smtClean="0">
                <a:solidFill>
                  <a:srgbClr val="FF0000"/>
                </a:solidFill>
              </a:rPr>
              <a:t>).</a:t>
            </a:r>
            <a:endParaRPr lang="en-IN" sz="2400" dirty="0">
              <a:solidFill>
                <a:srgbClr val="FF0000"/>
              </a:solidFill>
            </a:endParaRPr>
          </a:p>
        </p:txBody>
      </p:sp>
    </p:spTree>
    <p:extLst>
      <p:ext uri="{BB962C8B-B14F-4D97-AF65-F5344CB8AC3E}">
        <p14:creationId xmlns:p14="http://schemas.microsoft.com/office/powerpoint/2010/main" val="3811068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6" presetClass="exit" presetSubtype="32" fill="hold" grpId="1" nodeType="clickEffect">
                                  <p:stCondLst>
                                    <p:cond delay="0"/>
                                  </p:stCondLst>
                                  <p:childTnLst>
                                    <p:animEffect transition="out" filter="circle(out)">
                                      <p:cBhvr>
                                        <p:cTn id="48" dur="2000"/>
                                        <p:tgtEl>
                                          <p:spTgt spid="8"/>
                                        </p:tgtEl>
                                      </p:cBhvr>
                                    </p:animEffect>
                                    <p:set>
                                      <p:cBhvr>
                                        <p:cTn id="49" dur="1" fill="hold">
                                          <p:stCondLst>
                                            <p:cond delay="1999"/>
                                          </p:stCondLst>
                                        </p:cTn>
                                        <p:tgtEl>
                                          <p:spTgt spid="8"/>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
                                            <p:txEl>
                                              <p:pRg st="7" end="7"/>
                                            </p:txEl>
                                          </p:spTgt>
                                        </p:tgtEl>
                                        <p:attrNameLst>
                                          <p:attrName>style.visibility</p:attrName>
                                        </p:attrNameLst>
                                      </p:cBhvr>
                                      <p:to>
                                        <p:strVal val="visible"/>
                                      </p:to>
                                    </p:set>
                                    <p:animEffect transition="in" filter="fade">
                                      <p:cBhvr>
                                        <p:cTn id="54" dur="500"/>
                                        <p:tgtEl>
                                          <p:spTgt spid="4">
                                            <p:txEl>
                                              <p:pRg st="7" end="7"/>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1000"/>
                                        <p:tgtEl>
                                          <p:spTgt spid="9"/>
                                        </p:tgtEl>
                                      </p:cBhvr>
                                    </p:animEffect>
                                    <p:anim calcmode="lin" valueType="num">
                                      <p:cBhvr>
                                        <p:cTn id="60" dur="1000" fill="hold"/>
                                        <p:tgtEl>
                                          <p:spTgt spid="9"/>
                                        </p:tgtEl>
                                        <p:attrNameLst>
                                          <p:attrName>ppt_x</p:attrName>
                                        </p:attrNameLst>
                                      </p:cBhvr>
                                      <p:tavLst>
                                        <p:tav tm="0">
                                          <p:val>
                                            <p:strVal val="#ppt_x"/>
                                          </p:val>
                                        </p:tav>
                                        <p:tav tm="100000">
                                          <p:val>
                                            <p:strVal val="#ppt_x"/>
                                          </p:val>
                                        </p:tav>
                                      </p:tavLst>
                                    </p:anim>
                                    <p:anim calcmode="lin" valueType="num">
                                      <p:cBhvr>
                                        <p:cTn id="6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6" presetClass="exit" presetSubtype="32" fill="hold" grpId="1" nodeType="clickEffect">
                                  <p:stCondLst>
                                    <p:cond delay="0"/>
                                  </p:stCondLst>
                                  <p:childTnLst>
                                    <p:animEffect transition="out" filter="circle(out)">
                                      <p:cBhvr>
                                        <p:cTn id="65" dur="2000"/>
                                        <p:tgtEl>
                                          <p:spTgt spid="9"/>
                                        </p:tgtEl>
                                      </p:cBhvr>
                                    </p:animEffect>
                                    <p:set>
                                      <p:cBhvr>
                                        <p:cTn id="66" dur="1" fill="hold">
                                          <p:stCondLst>
                                            <p:cond delay="1999"/>
                                          </p:stCondLst>
                                        </p:cTn>
                                        <p:tgtEl>
                                          <p:spTgt spid="9"/>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4">
                                            <p:txEl>
                                              <p:pRg st="8" end="8"/>
                                            </p:txEl>
                                          </p:spTgt>
                                        </p:tgtEl>
                                        <p:attrNameLst>
                                          <p:attrName>style.visibility</p:attrName>
                                        </p:attrNameLst>
                                      </p:cBhvr>
                                      <p:to>
                                        <p:strVal val="visible"/>
                                      </p:to>
                                    </p:set>
                                    <p:animEffect transition="in" filter="fade">
                                      <p:cBhvr>
                                        <p:cTn id="71" dur="500"/>
                                        <p:tgtEl>
                                          <p:spTgt spid="4">
                                            <p:txEl>
                                              <p:pRg st="8" end="8"/>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10"/>
                                        </p:tgtEl>
                                        <p:attrNameLst>
                                          <p:attrName>style.visibility</p:attrName>
                                        </p:attrNameLst>
                                      </p:cBhvr>
                                      <p:to>
                                        <p:strVal val="visible"/>
                                      </p:to>
                                    </p:set>
                                    <p:animEffect transition="in" filter="fade">
                                      <p:cBhvr>
                                        <p:cTn id="76" dur="500"/>
                                        <p:tgtEl>
                                          <p:spTgt spid="10"/>
                                        </p:tgtEl>
                                      </p:cBhvr>
                                    </p:animEffect>
                                  </p:childTnLst>
                                </p:cTn>
                              </p:par>
                            </p:childTnLst>
                          </p:cTn>
                        </p:par>
                      </p:childTnLst>
                    </p:cTn>
                  </p:par>
                  <p:par>
                    <p:cTn id="77" fill="hold">
                      <p:stCondLst>
                        <p:cond delay="indefinite"/>
                      </p:stCondLst>
                      <p:childTnLst>
                        <p:par>
                          <p:cTn id="78" fill="hold">
                            <p:stCondLst>
                              <p:cond delay="0"/>
                            </p:stCondLst>
                            <p:childTnLst>
                              <p:par>
                                <p:cTn id="79" presetID="6" presetClass="exit" presetSubtype="32" fill="hold" grpId="1" nodeType="clickEffect">
                                  <p:stCondLst>
                                    <p:cond delay="0"/>
                                  </p:stCondLst>
                                  <p:childTnLst>
                                    <p:animEffect transition="out" filter="circle(out)">
                                      <p:cBhvr>
                                        <p:cTn id="80" dur="2000"/>
                                        <p:tgtEl>
                                          <p:spTgt spid="10"/>
                                        </p:tgtEl>
                                      </p:cBhvr>
                                    </p:animEffect>
                                    <p:set>
                                      <p:cBhvr>
                                        <p:cTn id="81" dur="1" fill="hold">
                                          <p:stCondLst>
                                            <p:cond delay="1999"/>
                                          </p:stCondLst>
                                        </p:cTn>
                                        <p:tgtEl>
                                          <p:spTgt spid="10"/>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
                                            <p:txEl>
                                              <p:pRg st="9" end="9"/>
                                            </p:txEl>
                                          </p:spTgt>
                                        </p:tgtEl>
                                        <p:attrNameLst>
                                          <p:attrName>style.visibility</p:attrName>
                                        </p:attrNameLst>
                                      </p:cBhvr>
                                      <p:to>
                                        <p:strVal val="visible"/>
                                      </p:to>
                                    </p:set>
                                    <p:animEffect transition="in" filter="fade">
                                      <p:cBhvr>
                                        <p:cTn id="86" dur="500"/>
                                        <p:tgtEl>
                                          <p:spTgt spid="4">
                                            <p:txEl>
                                              <p:pRg st="9" end="9"/>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fade">
                                      <p:cBhvr>
                                        <p:cTn id="91" dur="500"/>
                                        <p:tgtEl>
                                          <p:spTgt spid="11"/>
                                        </p:tgtEl>
                                      </p:cBhvr>
                                    </p:animEffect>
                                  </p:childTnLst>
                                </p:cTn>
                              </p:par>
                            </p:childTnLst>
                          </p:cTn>
                        </p:par>
                      </p:childTnLst>
                    </p:cTn>
                  </p:par>
                  <p:par>
                    <p:cTn id="92" fill="hold">
                      <p:stCondLst>
                        <p:cond delay="indefinite"/>
                      </p:stCondLst>
                      <p:childTnLst>
                        <p:par>
                          <p:cTn id="93" fill="hold">
                            <p:stCondLst>
                              <p:cond delay="0"/>
                            </p:stCondLst>
                            <p:childTnLst>
                              <p:par>
                                <p:cTn id="94" presetID="6" presetClass="exit" presetSubtype="32" fill="hold" grpId="1" nodeType="clickEffect">
                                  <p:stCondLst>
                                    <p:cond delay="0"/>
                                  </p:stCondLst>
                                  <p:childTnLst>
                                    <p:animEffect transition="out" filter="circle(out)">
                                      <p:cBhvr>
                                        <p:cTn id="95" dur="2000"/>
                                        <p:tgtEl>
                                          <p:spTgt spid="11"/>
                                        </p:tgtEl>
                                      </p:cBhvr>
                                    </p:animEffect>
                                    <p:set>
                                      <p:cBhvr>
                                        <p:cTn id="96" dur="1" fill="hold">
                                          <p:stCondLst>
                                            <p:cond delay="1999"/>
                                          </p:stCondLst>
                                        </p:cTn>
                                        <p:tgtEl>
                                          <p:spTgt spid="11"/>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13"/>
                                        </p:tgtEl>
                                        <p:attrNameLst>
                                          <p:attrName>style.visibility</p:attrName>
                                        </p:attrNameLst>
                                      </p:cBhvr>
                                      <p:to>
                                        <p:strVal val="visible"/>
                                      </p:to>
                                    </p:set>
                                    <p:anim calcmode="lin" valueType="num">
                                      <p:cBhvr additive="base">
                                        <p:cTn id="101" dur="500" fill="hold"/>
                                        <p:tgtEl>
                                          <p:spTgt spid="13"/>
                                        </p:tgtEl>
                                        <p:attrNameLst>
                                          <p:attrName>ppt_x</p:attrName>
                                        </p:attrNameLst>
                                      </p:cBhvr>
                                      <p:tavLst>
                                        <p:tav tm="0">
                                          <p:val>
                                            <p:strVal val="#ppt_x"/>
                                          </p:val>
                                        </p:tav>
                                        <p:tav tm="100000">
                                          <p:val>
                                            <p:strVal val="#ppt_x"/>
                                          </p:val>
                                        </p:tav>
                                      </p:tavLst>
                                    </p:anim>
                                    <p:anim calcmode="lin" valueType="num">
                                      <p:cBhvr additive="base">
                                        <p:cTn id="10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45" presetClass="exit" presetSubtype="0" fill="hold" grpId="1" nodeType="clickEffect">
                                  <p:stCondLst>
                                    <p:cond delay="0"/>
                                  </p:stCondLst>
                                  <p:childTnLst>
                                    <p:animEffect transition="out" filter="fade">
                                      <p:cBhvr>
                                        <p:cTn id="106" dur="2000"/>
                                        <p:tgtEl>
                                          <p:spTgt spid="13"/>
                                        </p:tgtEl>
                                      </p:cBhvr>
                                    </p:animEffect>
                                    <p:anim calcmode="lin" valueType="num">
                                      <p:cBhvr>
                                        <p:cTn id="107" dur="2000"/>
                                        <p:tgtEl>
                                          <p:spTgt spid="1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08" dur="2000"/>
                                        <p:tgtEl>
                                          <p:spTgt spid="13"/>
                                        </p:tgtEl>
                                        <p:attrNameLst>
                                          <p:attrName>ppt_h</p:attrName>
                                        </p:attrNameLst>
                                      </p:cBhvr>
                                      <p:tavLst>
                                        <p:tav tm="0">
                                          <p:val>
                                            <p:strVal val="ppt_h"/>
                                          </p:val>
                                        </p:tav>
                                        <p:tav tm="100000">
                                          <p:val>
                                            <p:strVal val="ppt_h"/>
                                          </p:val>
                                        </p:tav>
                                      </p:tavLst>
                                    </p:anim>
                                    <p:set>
                                      <p:cBhvr>
                                        <p:cTn id="109" dur="1" fill="hold">
                                          <p:stCondLst>
                                            <p:cond delay="19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11" grpId="0" animBg="1"/>
      <p:bldP spid="11" grpId="1" animBg="1"/>
      <p:bldP spid="13" grpId="0" animBg="1"/>
      <p:bldP spid="13" grpId="1"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Programs for String</a:t>
            </a:r>
            <a:endParaRPr lang="en-US" dirty="0"/>
          </a:p>
        </p:txBody>
      </p:sp>
      <p:sp>
        <p:nvSpPr>
          <p:cNvPr id="3" name="Content Placeholder 2"/>
          <p:cNvSpPr>
            <a:spLocks noGrp="1"/>
          </p:cNvSpPr>
          <p:nvPr>
            <p:ph idx="1"/>
          </p:nvPr>
        </p:nvSpPr>
        <p:spPr>
          <a:xfrm>
            <a:off x="402336" y="844552"/>
            <a:ext cx="11379200" cy="5861048"/>
          </a:xfrm>
        </p:spPr>
        <p:txBody>
          <a:bodyPr>
            <a:normAutofit fontScale="85000" lnSpcReduction="10000"/>
          </a:bodyPr>
          <a:lstStyle/>
          <a:p>
            <a:pPr marL="514350" indent="-514350">
              <a:buFont typeface="+mj-lt"/>
              <a:buAutoNum type="arabicPeriod"/>
            </a:pPr>
            <a:r>
              <a:rPr lang="en-US" dirty="0" smtClean="0"/>
              <a:t>Write a following function without using </a:t>
            </a:r>
            <a:r>
              <a:rPr lang="en-US" dirty="0" err="1" smtClean="0"/>
              <a:t>liabrary</a:t>
            </a:r>
            <a:r>
              <a:rPr lang="en-US" dirty="0" smtClean="0"/>
              <a:t> function.</a:t>
            </a:r>
          </a:p>
          <a:p>
            <a:pPr marL="731520" lvl="1" indent="-457200">
              <a:buFont typeface="+mj-lt"/>
              <a:buAutoNum type="arabicPeriod"/>
            </a:pPr>
            <a:r>
              <a:rPr lang="en-US" dirty="0" err="1" smtClean="0"/>
              <a:t>Strlen</a:t>
            </a:r>
            <a:endParaRPr lang="en-US" dirty="0" smtClean="0"/>
          </a:p>
          <a:p>
            <a:pPr marL="731520" lvl="1" indent="-457200">
              <a:buFont typeface="+mj-lt"/>
              <a:buAutoNum type="arabicPeriod"/>
            </a:pPr>
            <a:r>
              <a:rPr lang="en-US" dirty="0" err="1" smtClean="0"/>
              <a:t>Strcpy</a:t>
            </a:r>
            <a:endParaRPr lang="en-US" dirty="0" smtClean="0"/>
          </a:p>
          <a:p>
            <a:pPr marL="731520" lvl="1" indent="-457200">
              <a:buFont typeface="+mj-lt"/>
              <a:buAutoNum type="arabicPeriod"/>
            </a:pPr>
            <a:r>
              <a:rPr lang="en-US" dirty="0" err="1" smtClean="0"/>
              <a:t>Strcmp</a:t>
            </a:r>
            <a:endParaRPr lang="en-US" dirty="0" smtClean="0"/>
          </a:p>
          <a:p>
            <a:pPr marL="731520" lvl="1" indent="-457200">
              <a:buFont typeface="+mj-lt"/>
              <a:buAutoNum type="arabicPeriod"/>
            </a:pPr>
            <a:r>
              <a:rPr lang="en-US" dirty="0" err="1" smtClean="0"/>
              <a:t>Strlwr</a:t>
            </a:r>
            <a:endParaRPr lang="en-US" dirty="0" smtClean="0"/>
          </a:p>
          <a:p>
            <a:pPr marL="731520" lvl="1" indent="-457200">
              <a:buFont typeface="+mj-lt"/>
              <a:buAutoNum type="arabicPeriod"/>
            </a:pPr>
            <a:r>
              <a:rPr lang="en-US" dirty="0" err="1" smtClean="0"/>
              <a:t>Strstr</a:t>
            </a:r>
            <a:endParaRPr lang="en-US" dirty="0" smtClean="0"/>
          </a:p>
          <a:p>
            <a:pPr marL="514350" indent="-514350">
              <a:buFont typeface="+mj-lt"/>
              <a:buAutoNum type="arabicPeriod"/>
            </a:pPr>
            <a:r>
              <a:rPr lang="en-US" dirty="0" smtClean="0"/>
              <a:t>Write a program that extracts part of the given string from the specified position. For example, if the sting is "Working with strings is fun", then if from position 4, 4 characters are to be extracted then the program should return string as "king". Moreover, if the position from where the string is to be extracted is given and the number of characters to be extracted is 0 then the program should extract entire string from the specified position.</a:t>
            </a:r>
          </a:p>
          <a:p>
            <a:pPr marL="514350" indent="-514350">
              <a:buFont typeface="+mj-lt"/>
              <a:buAutoNum type="arabicPeriod"/>
            </a:pPr>
            <a:r>
              <a:rPr lang="en-US" dirty="0" smtClean="0"/>
              <a:t>Write a program that replaces two or more consecutive blanks in a string by a single blank. For example, if the input is</a:t>
            </a:r>
          </a:p>
          <a:p>
            <a:pPr marL="731520" lvl="1" indent="-457200">
              <a:buNone/>
            </a:pPr>
            <a:r>
              <a:rPr lang="en-US" dirty="0" smtClean="0"/>
              <a:t>Grim    return     to    the    planet    of     apes!! </a:t>
            </a:r>
          </a:p>
          <a:p>
            <a:pPr marL="731520" lvl="1" indent="-457200">
              <a:buNone/>
            </a:pPr>
            <a:r>
              <a:rPr lang="en-US" dirty="0" smtClean="0"/>
              <a:t>the output should be</a:t>
            </a:r>
          </a:p>
          <a:p>
            <a:pPr marL="731520" lvl="1" indent="-457200">
              <a:buNone/>
            </a:pPr>
            <a:r>
              <a:rPr lang="en-US" dirty="0" smtClean="0"/>
              <a:t>Grim return to the planet of apes!!</a:t>
            </a:r>
          </a:p>
          <a:p>
            <a:pPr marL="514350" indent="-514350">
              <a:buFont typeface="+mj-lt"/>
              <a:buAutoNum type="arabicPeriod"/>
            </a:pPr>
            <a:r>
              <a:rPr lang="en-US" dirty="0"/>
              <a:t>Write a program to delete all vowels from a sentence. Assume that the sentence is not more than 80 characters long.</a:t>
            </a:r>
          </a:p>
          <a:p>
            <a:pPr marL="514350" indent="-514350">
              <a:buFont typeface="+mj-lt"/>
              <a:buAutoNum type="arabicPeriod"/>
            </a:pPr>
            <a:r>
              <a:rPr lang="en-US" dirty="0" smtClean="0"/>
              <a:t>Write a program to count the number of occurrences of any two vowels in succession in a line of text. For example, in the sentence</a:t>
            </a:r>
          </a:p>
          <a:p>
            <a:pPr marL="788670" lvl="1" indent="-514350">
              <a:buNone/>
            </a:pPr>
            <a:r>
              <a:rPr lang="en-US" dirty="0" smtClean="0"/>
              <a:t>“Pleases read this application and give me gratuity” </a:t>
            </a:r>
          </a:p>
          <a:p>
            <a:pPr marL="788670" lvl="1" indent="-514350">
              <a:buNone/>
            </a:pPr>
            <a:r>
              <a:rPr lang="en-US" dirty="0" smtClean="0"/>
              <a:t>such occurrences are ea, ea, </a:t>
            </a:r>
            <a:r>
              <a:rPr lang="en-US" dirty="0" err="1" smtClean="0"/>
              <a:t>ui</a:t>
            </a:r>
            <a:r>
              <a:rPr lang="en-US" dirty="0" smtClean="0"/>
              <a:t>.</a:t>
            </a:r>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Linux</a:t>
            </a:r>
            <a:endParaRPr lang="en-IN" dirty="0"/>
          </a:p>
        </p:txBody>
      </p:sp>
      <p:sp>
        <p:nvSpPr>
          <p:cNvPr id="3" name="Content Placeholder 2"/>
          <p:cNvSpPr>
            <a:spLocks noGrp="1"/>
          </p:cNvSpPr>
          <p:nvPr>
            <p:ph idx="1"/>
          </p:nvPr>
        </p:nvSpPr>
        <p:spPr/>
        <p:txBody>
          <a:bodyPr/>
          <a:lstStyle/>
          <a:p>
            <a:r>
              <a:rPr lang="en-IN" dirty="0" err="1"/>
              <a:t>sudo</a:t>
            </a:r>
            <a:r>
              <a:rPr lang="en-IN" dirty="0"/>
              <a:t> apt </a:t>
            </a:r>
            <a:r>
              <a:rPr lang="en-IN" dirty="0" smtClean="0"/>
              <a:t>update</a:t>
            </a:r>
          </a:p>
          <a:p>
            <a:r>
              <a:rPr lang="en-US" dirty="0" err="1" smtClean="0"/>
              <a:t>sudo</a:t>
            </a:r>
            <a:r>
              <a:rPr lang="en-US" dirty="0" smtClean="0"/>
              <a:t> apt upgrade</a:t>
            </a:r>
          </a:p>
          <a:p>
            <a:r>
              <a:rPr lang="en-IN" dirty="0" err="1" smtClean="0"/>
              <a:t>sudo</a:t>
            </a:r>
            <a:r>
              <a:rPr lang="en-IN" dirty="0" smtClean="0"/>
              <a:t> </a:t>
            </a:r>
            <a:r>
              <a:rPr lang="en-IN" dirty="0"/>
              <a:t>apt install </a:t>
            </a:r>
            <a:r>
              <a:rPr lang="en-IN" dirty="0" smtClean="0"/>
              <a:t>build-essential</a:t>
            </a:r>
          </a:p>
          <a:p>
            <a:r>
              <a:rPr lang="en-IN" dirty="0" err="1" smtClean="0"/>
              <a:t>gcc</a:t>
            </a:r>
            <a:r>
              <a:rPr lang="en-IN" dirty="0" smtClean="0"/>
              <a:t> --version or g++ --version</a:t>
            </a:r>
            <a:endParaRPr lang="en-US" dirty="0" smtClean="0"/>
          </a:p>
          <a:p>
            <a:endParaRPr lang="en-IN" dirty="0"/>
          </a:p>
        </p:txBody>
      </p:sp>
    </p:spTree>
    <p:extLst>
      <p:ext uri="{BB962C8B-B14F-4D97-AF65-F5344CB8AC3E}">
        <p14:creationId xmlns:p14="http://schemas.microsoft.com/office/powerpoint/2010/main" val="1045025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Structures</a:t>
            </a:r>
            <a:endParaRPr lang="en-US" dirty="0"/>
          </a:p>
        </p:txBody>
      </p:sp>
      <p:sp>
        <p:nvSpPr>
          <p:cNvPr id="3" name="Content Placeholder 2"/>
          <p:cNvSpPr>
            <a:spLocks noGrp="1"/>
          </p:cNvSpPr>
          <p:nvPr>
            <p:ph sz="half" idx="1"/>
          </p:nvPr>
        </p:nvSpPr>
        <p:spPr>
          <a:xfrm>
            <a:off x="228600" y="800100"/>
            <a:ext cx="5791200" cy="5600700"/>
          </a:xfrm>
        </p:spPr>
        <p:txBody>
          <a:bodyPr>
            <a:noAutofit/>
          </a:bodyPr>
          <a:lstStyle/>
          <a:p>
            <a:r>
              <a:rPr lang="en-US" sz="2400" dirty="0" smtClean="0"/>
              <a:t>If we see real world data it is a combination of integers, characters, floats, arrays, strings etc. So we can call it as a </a:t>
            </a:r>
            <a:r>
              <a:rPr lang="en-US" sz="2400" b="1" dirty="0" smtClean="0"/>
              <a:t>heterogeneous data. </a:t>
            </a:r>
          </a:p>
          <a:p>
            <a:endParaRPr lang="en-US" sz="2400" b="1" dirty="0" smtClean="0"/>
          </a:p>
          <a:p>
            <a:r>
              <a:rPr lang="en-US" sz="2400" dirty="0" smtClean="0"/>
              <a:t>If we want to store data of a student then we need to store her/ his Roll Number, Name, Address, Age, Gender, Phone No., E-mail etc. So to store this kind of data we can use structures.</a:t>
            </a:r>
          </a:p>
          <a:p>
            <a:endParaRPr lang="en-US" sz="2400" dirty="0" smtClean="0"/>
          </a:p>
          <a:p>
            <a:r>
              <a:rPr lang="en-US" sz="2400" dirty="0" smtClean="0"/>
              <a:t>Structure is also called as </a:t>
            </a:r>
            <a:r>
              <a:rPr lang="en-US" sz="2400" b="1" dirty="0" smtClean="0"/>
              <a:t>User Defined Datatype.</a:t>
            </a:r>
          </a:p>
        </p:txBody>
      </p:sp>
      <p:sp>
        <p:nvSpPr>
          <p:cNvPr id="4" name="Content Placeholder 3"/>
          <p:cNvSpPr>
            <a:spLocks noGrp="1"/>
          </p:cNvSpPr>
          <p:nvPr>
            <p:ph sz="half" idx="2"/>
          </p:nvPr>
        </p:nvSpPr>
        <p:spPr>
          <a:xfrm>
            <a:off x="6172200" y="800100"/>
            <a:ext cx="5791200" cy="4381500"/>
          </a:xfrm>
        </p:spPr>
        <p:txBody>
          <a:bodyPr>
            <a:normAutofit/>
          </a:bodyPr>
          <a:lstStyle/>
          <a:p>
            <a:pPr>
              <a:buNone/>
            </a:pPr>
            <a:r>
              <a:rPr lang="en-US" b="1" dirty="0" err="1" smtClean="0"/>
              <a:t>struct</a:t>
            </a:r>
            <a:r>
              <a:rPr lang="en-US" b="1" dirty="0" smtClean="0"/>
              <a:t> stud </a:t>
            </a:r>
          </a:p>
          <a:p>
            <a:pPr>
              <a:buNone/>
            </a:pPr>
            <a:r>
              <a:rPr lang="en-US" b="1" dirty="0" smtClean="0"/>
              <a:t>{</a:t>
            </a:r>
          </a:p>
          <a:p>
            <a:pPr>
              <a:buNone/>
            </a:pPr>
            <a:r>
              <a:rPr lang="en-US" b="1" dirty="0" err="1" smtClean="0"/>
              <a:t>int</a:t>
            </a:r>
            <a:r>
              <a:rPr lang="en-US" b="1" dirty="0" smtClean="0"/>
              <a:t> </a:t>
            </a:r>
            <a:r>
              <a:rPr lang="en-US" b="1" dirty="0" err="1" smtClean="0"/>
              <a:t>roll_no</a:t>
            </a:r>
            <a:r>
              <a:rPr lang="en-US" b="1" dirty="0" smtClean="0"/>
              <a:t>;</a:t>
            </a:r>
          </a:p>
          <a:p>
            <a:pPr>
              <a:buNone/>
            </a:pPr>
            <a:r>
              <a:rPr lang="en-US" b="1" dirty="0" smtClean="0"/>
              <a:t>char name[20];</a:t>
            </a:r>
          </a:p>
          <a:p>
            <a:pPr>
              <a:buNone/>
            </a:pPr>
            <a:r>
              <a:rPr lang="en-US" b="1" dirty="0" smtClean="0"/>
              <a:t>char gender;</a:t>
            </a:r>
          </a:p>
          <a:p>
            <a:pPr>
              <a:buNone/>
            </a:pPr>
            <a:r>
              <a:rPr lang="en-US" b="1" dirty="0" smtClean="0"/>
              <a:t>};</a:t>
            </a:r>
            <a:endParaRPr lang="en-US" dirty="0" smtClean="0"/>
          </a:p>
          <a:p>
            <a:r>
              <a:rPr lang="en-US" dirty="0" smtClean="0"/>
              <a:t>Above syntax is used to define a structure.</a:t>
            </a:r>
          </a:p>
          <a:p>
            <a:r>
              <a:rPr lang="en-US" dirty="0" smtClean="0"/>
              <a:t>Memory Map of Structure:</a:t>
            </a:r>
          </a:p>
          <a:p>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pic>
        <p:nvPicPr>
          <p:cNvPr id="1026" name="Picture 2"/>
          <p:cNvPicPr>
            <a:picLocks noChangeAspect="1" noChangeArrowheads="1"/>
          </p:cNvPicPr>
          <p:nvPr/>
        </p:nvPicPr>
        <p:blipFill>
          <a:blip r:embed="rId2"/>
          <a:srcRect l="35882" t="55208" r="8235" b="13542"/>
          <a:stretch>
            <a:fillRect/>
          </a:stretch>
        </p:blipFill>
        <p:spPr bwMode="auto">
          <a:xfrm>
            <a:off x="6248400" y="4503406"/>
            <a:ext cx="4953000" cy="1295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fade">
                                      <p:cBhvr>
                                        <p:cTn id="27" dur="500"/>
                                        <p:tgtEl>
                                          <p:spTgt spid="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fade">
                                      <p:cBhvr>
                                        <p:cTn id="32" dur="500"/>
                                        <p:tgtEl>
                                          <p:spTgt spid="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Effect transition="in" filter="fade">
                                      <p:cBhvr>
                                        <p:cTn id="37" dur="500"/>
                                        <p:tgtEl>
                                          <p:spTgt spid="4">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4" end="4"/>
                                            </p:txEl>
                                          </p:spTgt>
                                        </p:tgtEl>
                                        <p:attrNameLst>
                                          <p:attrName>style.visibility</p:attrName>
                                        </p:attrNameLst>
                                      </p:cBhvr>
                                      <p:to>
                                        <p:strVal val="visible"/>
                                      </p:to>
                                    </p:set>
                                    <p:animEffect transition="in" filter="fade">
                                      <p:cBhvr>
                                        <p:cTn id="42" dur="500"/>
                                        <p:tgtEl>
                                          <p:spTgt spid="4">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Effect transition="in" filter="fade">
                                      <p:cBhvr>
                                        <p:cTn id="47" dur="500"/>
                                        <p:tgtEl>
                                          <p:spTgt spid="4">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6" end="6"/>
                                            </p:txEl>
                                          </p:spTgt>
                                        </p:tgtEl>
                                        <p:attrNameLst>
                                          <p:attrName>style.visibility</p:attrName>
                                        </p:attrNameLst>
                                      </p:cBhvr>
                                      <p:to>
                                        <p:strVal val="visible"/>
                                      </p:to>
                                    </p:set>
                                    <p:animEffect transition="in" filter="fade">
                                      <p:cBhvr>
                                        <p:cTn id="52" dur="500"/>
                                        <p:tgtEl>
                                          <p:spTgt spid="4">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7" end="7"/>
                                            </p:txEl>
                                          </p:spTgt>
                                        </p:tgtEl>
                                        <p:attrNameLst>
                                          <p:attrName>style.visibility</p:attrName>
                                        </p:attrNameLst>
                                      </p:cBhvr>
                                      <p:to>
                                        <p:strVal val="visible"/>
                                      </p:to>
                                    </p:set>
                                    <p:animEffect transition="in" filter="fade">
                                      <p:cBhvr>
                                        <p:cTn id="57" dur="500"/>
                                        <p:tgtEl>
                                          <p:spTgt spid="4">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026"/>
                                        </p:tgtEl>
                                        <p:attrNameLst>
                                          <p:attrName>style.visibility</p:attrName>
                                        </p:attrNameLst>
                                      </p:cBhvr>
                                      <p:to>
                                        <p:strVal val="visible"/>
                                      </p:to>
                                    </p:set>
                                    <p:animEffect transition="in" filter="fade">
                                      <p:cBhvr>
                                        <p:cTn id="6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Structures</a:t>
            </a:r>
            <a:endParaRPr lang="en-US" dirty="0"/>
          </a:p>
        </p:txBody>
      </p:sp>
      <p:sp>
        <p:nvSpPr>
          <p:cNvPr id="3" name="Content Placeholder 2"/>
          <p:cNvSpPr>
            <a:spLocks noGrp="1"/>
          </p:cNvSpPr>
          <p:nvPr>
            <p:ph sz="half" idx="1"/>
          </p:nvPr>
        </p:nvSpPr>
        <p:spPr>
          <a:xfrm>
            <a:off x="402336" y="800100"/>
            <a:ext cx="5693664" cy="5600700"/>
          </a:xfrm>
        </p:spPr>
        <p:txBody>
          <a:bodyPr>
            <a:normAutofit lnSpcReduction="10000"/>
          </a:bodyPr>
          <a:lstStyle/>
          <a:p>
            <a:pPr>
              <a:buNone/>
            </a:pPr>
            <a:r>
              <a:rPr lang="en-US" dirty="0" smtClean="0"/>
              <a:t>#include&lt;</a:t>
            </a:r>
            <a:r>
              <a:rPr lang="en-US" dirty="0" err="1" smtClean="0"/>
              <a:t>stdio.h</a:t>
            </a:r>
            <a:r>
              <a:rPr lang="en-US" dirty="0" smtClean="0"/>
              <a:t>&gt;</a:t>
            </a:r>
          </a:p>
          <a:p>
            <a:pPr>
              <a:buNone/>
            </a:pPr>
            <a:r>
              <a:rPr lang="en-US" b="1" dirty="0" err="1" smtClean="0"/>
              <a:t>struct</a:t>
            </a:r>
            <a:r>
              <a:rPr lang="en-US" b="1" dirty="0" smtClean="0"/>
              <a:t> stud</a:t>
            </a:r>
          </a:p>
          <a:p>
            <a:pPr>
              <a:buNone/>
            </a:pPr>
            <a:r>
              <a:rPr lang="en-US" dirty="0" smtClean="0"/>
              <a:t>{</a:t>
            </a:r>
          </a:p>
          <a:p>
            <a:pPr lvl="1">
              <a:buNone/>
            </a:pPr>
            <a:r>
              <a:rPr lang="en-US" dirty="0" err="1" smtClean="0"/>
              <a:t>int</a:t>
            </a:r>
            <a:r>
              <a:rPr lang="en-US" dirty="0" smtClean="0"/>
              <a:t> </a:t>
            </a:r>
            <a:r>
              <a:rPr lang="en-US" dirty="0" err="1" smtClean="0"/>
              <a:t>roll_no</a:t>
            </a:r>
            <a:r>
              <a:rPr lang="en-US" dirty="0" smtClean="0"/>
              <a:t>;</a:t>
            </a:r>
          </a:p>
          <a:p>
            <a:pPr lvl="1">
              <a:buNone/>
            </a:pPr>
            <a:r>
              <a:rPr lang="en-US" dirty="0" smtClean="0"/>
              <a:t>char name[50], address[100];</a:t>
            </a:r>
          </a:p>
          <a:p>
            <a:pPr lvl="1">
              <a:buNone/>
            </a:pPr>
            <a:r>
              <a:rPr lang="en-US" dirty="0" smtClean="0"/>
              <a:t>char gender;</a:t>
            </a:r>
          </a:p>
          <a:p>
            <a:pPr>
              <a:buNone/>
            </a:pPr>
            <a:r>
              <a:rPr lang="en-US" dirty="0" smtClean="0"/>
              <a:t>};</a:t>
            </a:r>
          </a:p>
          <a:p>
            <a:pPr>
              <a:buNone/>
            </a:pPr>
            <a:r>
              <a:rPr lang="en-US" dirty="0" smtClean="0"/>
              <a:t>void main()</a:t>
            </a:r>
          </a:p>
          <a:p>
            <a:pPr>
              <a:buNone/>
            </a:pPr>
            <a:r>
              <a:rPr lang="en-US" dirty="0" smtClean="0"/>
              <a:t>{</a:t>
            </a:r>
          </a:p>
          <a:p>
            <a:pPr lvl="1">
              <a:buNone/>
            </a:pPr>
            <a:r>
              <a:rPr lang="en-US" b="1" dirty="0" err="1" smtClean="0"/>
              <a:t>struct</a:t>
            </a:r>
            <a:r>
              <a:rPr lang="en-US" b="1" dirty="0" smtClean="0"/>
              <a:t> stud s;</a:t>
            </a:r>
          </a:p>
          <a:p>
            <a:pPr lvl="1">
              <a:buNone/>
            </a:pPr>
            <a:r>
              <a:rPr lang="en-US" dirty="0" err="1" smtClean="0"/>
              <a:t>printf</a:t>
            </a:r>
            <a:r>
              <a:rPr lang="en-US" dirty="0" smtClean="0"/>
              <a:t>("\</a:t>
            </a:r>
            <a:r>
              <a:rPr lang="en-US" dirty="0" err="1" smtClean="0"/>
              <a:t>nEnter</a:t>
            </a:r>
            <a:r>
              <a:rPr lang="en-US" dirty="0" smtClean="0"/>
              <a:t> roll number:");</a:t>
            </a:r>
          </a:p>
          <a:p>
            <a:pPr lvl="1">
              <a:buNone/>
            </a:pPr>
            <a:r>
              <a:rPr lang="en-US" dirty="0" err="1" smtClean="0"/>
              <a:t>scanf</a:t>
            </a:r>
            <a:r>
              <a:rPr lang="en-US" dirty="0" smtClean="0"/>
              <a:t>("%d", </a:t>
            </a:r>
            <a:r>
              <a:rPr lang="en-US" b="1" dirty="0" smtClean="0"/>
              <a:t>&amp;</a:t>
            </a:r>
            <a:r>
              <a:rPr lang="en-US" b="1" dirty="0" err="1" smtClean="0"/>
              <a:t>s.roll_no</a:t>
            </a:r>
            <a:r>
              <a:rPr lang="en-US" b="1" dirty="0" smtClean="0"/>
              <a:t>);</a:t>
            </a:r>
          </a:p>
          <a:p>
            <a:pPr lvl="1">
              <a:buNone/>
            </a:pPr>
            <a:r>
              <a:rPr lang="en-US" dirty="0" err="1" smtClean="0"/>
              <a:t>printf</a:t>
            </a:r>
            <a:r>
              <a:rPr lang="en-US" dirty="0" smtClean="0"/>
              <a:t>("\</a:t>
            </a:r>
            <a:r>
              <a:rPr lang="en-US" dirty="0" err="1" smtClean="0"/>
              <a:t>nEnter</a:t>
            </a:r>
            <a:r>
              <a:rPr lang="en-US" dirty="0" smtClean="0"/>
              <a:t> name: ");</a:t>
            </a:r>
          </a:p>
          <a:p>
            <a:pPr lvl="1">
              <a:buNone/>
            </a:pPr>
            <a:r>
              <a:rPr lang="en-US" dirty="0" err="1" smtClean="0"/>
              <a:t>flushall</a:t>
            </a:r>
            <a:r>
              <a:rPr lang="en-US" dirty="0" smtClean="0"/>
              <a:t>( );</a:t>
            </a:r>
          </a:p>
          <a:p>
            <a:pPr lvl="1">
              <a:buNone/>
            </a:pPr>
            <a:r>
              <a:rPr lang="en-US" dirty="0" smtClean="0"/>
              <a:t>gets(</a:t>
            </a:r>
            <a:r>
              <a:rPr lang="en-US" b="1" dirty="0" smtClean="0"/>
              <a:t>s.name);</a:t>
            </a:r>
            <a:endParaRPr lang="en-US" dirty="0"/>
          </a:p>
        </p:txBody>
      </p:sp>
      <p:sp>
        <p:nvSpPr>
          <p:cNvPr id="4" name="Content Placeholder 3"/>
          <p:cNvSpPr>
            <a:spLocks noGrp="1"/>
          </p:cNvSpPr>
          <p:nvPr>
            <p:ph sz="half" idx="2"/>
          </p:nvPr>
        </p:nvSpPr>
        <p:spPr>
          <a:xfrm>
            <a:off x="6096000" y="800100"/>
            <a:ext cx="5685536" cy="5600700"/>
          </a:xfrm>
        </p:spPr>
        <p:txBody>
          <a:bodyPr>
            <a:normAutofit lnSpcReduction="10000"/>
          </a:bodyPr>
          <a:lstStyle/>
          <a:p>
            <a:pPr lvl="1">
              <a:buNone/>
            </a:pPr>
            <a:r>
              <a:rPr lang="en-US" sz="2400" dirty="0" err="1" smtClean="0"/>
              <a:t>printf</a:t>
            </a:r>
            <a:r>
              <a:rPr lang="en-US" sz="2400" dirty="0" smtClean="0"/>
              <a:t>("\</a:t>
            </a:r>
            <a:r>
              <a:rPr lang="en-US" sz="2400" dirty="0" err="1" smtClean="0"/>
              <a:t>nEnter</a:t>
            </a:r>
            <a:r>
              <a:rPr lang="en-US" sz="2400" dirty="0" smtClean="0"/>
              <a:t> address: ");</a:t>
            </a:r>
          </a:p>
          <a:p>
            <a:pPr lvl="1">
              <a:buNone/>
            </a:pPr>
            <a:r>
              <a:rPr lang="en-US" sz="2400" dirty="0" err="1" smtClean="0"/>
              <a:t>flushall</a:t>
            </a:r>
            <a:r>
              <a:rPr lang="en-US" sz="2400" dirty="0" smtClean="0"/>
              <a:t>();</a:t>
            </a:r>
          </a:p>
          <a:p>
            <a:pPr lvl="1">
              <a:buNone/>
            </a:pPr>
            <a:r>
              <a:rPr lang="en-US" sz="2400" dirty="0" smtClean="0"/>
              <a:t>gets(</a:t>
            </a:r>
            <a:r>
              <a:rPr lang="en-US" sz="2400" b="1" dirty="0" err="1" smtClean="0"/>
              <a:t>s.address</a:t>
            </a:r>
            <a:r>
              <a:rPr lang="en-US" sz="2400" b="1" dirty="0" smtClean="0"/>
              <a:t>);</a:t>
            </a:r>
          </a:p>
          <a:p>
            <a:pPr lvl="1">
              <a:buNone/>
            </a:pPr>
            <a:r>
              <a:rPr lang="en-US" sz="2400" dirty="0" err="1" smtClean="0"/>
              <a:t>printf</a:t>
            </a:r>
            <a:r>
              <a:rPr lang="en-US" sz="2400" dirty="0" smtClean="0"/>
              <a:t>("\</a:t>
            </a:r>
            <a:r>
              <a:rPr lang="en-US" sz="2400" dirty="0" err="1" smtClean="0"/>
              <a:t>nEnter</a:t>
            </a:r>
            <a:r>
              <a:rPr lang="en-US" sz="2400" dirty="0" smtClean="0"/>
              <a:t> gender &lt;y/n&gt;: ");</a:t>
            </a:r>
          </a:p>
          <a:p>
            <a:pPr lvl="1">
              <a:buNone/>
            </a:pPr>
            <a:r>
              <a:rPr lang="en-US" sz="2400" dirty="0" err="1" smtClean="0"/>
              <a:t>flushall</a:t>
            </a:r>
            <a:r>
              <a:rPr lang="en-US" sz="2400" dirty="0" smtClean="0"/>
              <a:t>( );</a:t>
            </a:r>
          </a:p>
          <a:p>
            <a:pPr lvl="1">
              <a:buNone/>
            </a:pPr>
            <a:r>
              <a:rPr lang="en-US" sz="2400" dirty="0" err="1" smtClean="0"/>
              <a:t>scanf</a:t>
            </a:r>
            <a:r>
              <a:rPr lang="en-US" sz="2400" dirty="0" smtClean="0"/>
              <a:t>("%c", </a:t>
            </a:r>
            <a:r>
              <a:rPr lang="en-US" sz="2400" b="1" dirty="0" smtClean="0"/>
              <a:t>&amp;</a:t>
            </a:r>
            <a:r>
              <a:rPr lang="en-US" sz="2400" b="1" dirty="0" err="1" smtClean="0"/>
              <a:t>s.gender</a:t>
            </a:r>
            <a:r>
              <a:rPr lang="en-US" sz="2400" b="1" dirty="0" smtClean="0"/>
              <a:t>);</a:t>
            </a:r>
          </a:p>
          <a:p>
            <a:pPr lvl="1">
              <a:buNone/>
            </a:pPr>
            <a:r>
              <a:rPr lang="en-US" sz="2400" dirty="0" err="1" smtClean="0"/>
              <a:t>printf</a:t>
            </a:r>
            <a:r>
              <a:rPr lang="en-US" sz="2400" dirty="0" smtClean="0"/>
              <a:t>("\</a:t>
            </a:r>
            <a:r>
              <a:rPr lang="en-US" sz="2400" dirty="0" err="1" smtClean="0"/>
              <a:t>nRoll</a:t>
            </a:r>
            <a:r>
              <a:rPr lang="en-US" sz="2400" dirty="0" smtClean="0"/>
              <a:t> No. is: %d", </a:t>
            </a:r>
            <a:r>
              <a:rPr lang="en-US" sz="2400" b="1" dirty="0" err="1" smtClean="0"/>
              <a:t>s.roll_no</a:t>
            </a:r>
            <a:r>
              <a:rPr lang="en-US" sz="2400" b="1" dirty="0" smtClean="0"/>
              <a:t>);</a:t>
            </a:r>
          </a:p>
          <a:p>
            <a:pPr lvl="1">
              <a:buNone/>
            </a:pPr>
            <a:r>
              <a:rPr lang="en-US" sz="2400" dirty="0" err="1" smtClean="0"/>
              <a:t>printf</a:t>
            </a:r>
            <a:r>
              <a:rPr lang="en-US" sz="2400" dirty="0" smtClean="0"/>
              <a:t>("\</a:t>
            </a:r>
            <a:r>
              <a:rPr lang="en-US" sz="2400" dirty="0" err="1" smtClean="0"/>
              <a:t>nName</a:t>
            </a:r>
            <a:r>
              <a:rPr lang="en-US" sz="2400" dirty="0" smtClean="0"/>
              <a:t> is: %s", </a:t>
            </a:r>
            <a:r>
              <a:rPr lang="en-US" sz="2400" b="1" dirty="0" smtClean="0"/>
              <a:t>s.name);</a:t>
            </a:r>
          </a:p>
          <a:p>
            <a:pPr lvl="1">
              <a:buNone/>
            </a:pPr>
            <a:r>
              <a:rPr lang="en-US" sz="2400" dirty="0" err="1" smtClean="0"/>
              <a:t>printf</a:t>
            </a:r>
            <a:r>
              <a:rPr lang="en-US" sz="2400" dirty="0" smtClean="0"/>
              <a:t>("\</a:t>
            </a:r>
            <a:r>
              <a:rPr lang="en-US" sz="2400" dirty="0" err="1" smtClean="0"/>
              <a:t>nAddress</a:t>
            </a:r>
            <a:r>
              <a:rPr lang="en-US" sz="2400" dirty="0" smtClean="0"/>
              <a:t> is: %s", </a:t>
            </a:r>
            <a:r>
              <a:rPr lang="en-US" sz="2400" b="1" dirty="0" err="1" smtClean="0"/>
              <a:t>s.address</a:t>
            </a:r>
            <a:r>
              <a:rPr lang="en-US" sz="2400" b="1" dirty="0" smtClean="0"/>
              <a:t>);</a:t>
            </a:r>
          </a:p>
          <a:p>
            <a:pPr lvl="1">
              <a:buNone/>
            </a:pPr>
            <a:r>
              <a:rPr lang="en-US" sz="2400" dirty="0" err="1" smtClean="0"/>
              <a:t>printf</a:t>
            </a:r>
            <a:r>
              <a:rPr lang="en-US" sz="2400" dirty="0" smtClean="0"/>
              <a:t>("\</a:t>
            </a:r>
            <a:r>
              <a:rPr lang="en-US" sz="2400" dirty="0" err="1" smtClean="0"/>
              <a:t>nGender</a:t>
            </a:r>
            <a:r>
              <a:rPr lang="en-US" sz="2400" dirty="0" smtClean="0"/>
              <a:t> is: %c", </a:t>
            </a:r>
            <a:r>
              <a:rPr lang="en-US" sz="2400" b="1" dirty="0" err="1" smtClean="0"/>
              <a:t>s.gender</a:t>
            </a:r>
            <a:r>
              <a:rPr lang="en-US" sz="2400" b="1" dirty="0" smtClean="0"/>
              <a:t>);</a:t>
            </a:r>
            <a:endParaRPr lang="en-US" sz="2400" dirty="0" smtClean="0"/>
          </a:p>
          <a:p>
            <a:pPr>
              <a:buNone/>
            </a:pPr>
            <a:r>
              <a:rPr lang="en-US" sz="2800" dirty="0" smtClean="0"/>
              <a:t>}</a:t>
            </a:r>
            <a:endParaRPr lang="en-US" sz="2800"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500"/>
                                        <p:tgtEl>
                                          <p:spTgt spid="3">
                                            <p:txEl>
                                              <p:pRg st="11" end="11"/>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Effect transition="in" filter="fade">
                                      <p:cBhvr>
                                        <p:cTn id="53" dur="500"/>
                                        <p:tgtEl>
                                          <p:spTgt spid="3">
                                            <p:txEl>
                                              <p:pRg st="12" end="12"/>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
                                            <p:txEl>
                                              <p:pRg st="13" end="13"/>
                                            </p:txEl>
                                          </p:spTgt>
                                        </p:tgtEl>
                                        <p:attrNameLst>
                                          <p:attrName>style.visibility</p:attrName>
                                        </p:attrNameLst>
                                      </p:cBhvr>
                                      <p:to>
                                        <p:strVal val="visible"/>
                                      </p:to>
                                    </p:set>
                                    <p:animEffect transition="in" filter="fade">
                                      <p:cBhvr>
                                        <p:cTn id="56" dur="500"/>
                                        <p:tgtEl>
                                          <p:spTgt spid="3">
                                            <p:txEl>
                                              <p:pRg st="13" end="13"/>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animEffect transition="in" filter="fade">
                                      <p:cBhvr>
                                        <p:cTn id="59" dur="500"/>
                                        <p:tgtEl>
                                          <p:spTgt spid="3">
                                            <p:txEl>
                                              <p:pRg st="14" end="14"/>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4">
                                            <p:txEl>
                                              <p:pRg st="0" end="0"/>
                                            </p:txEl>
                                          </p:spTgt>
                                        </p:tgtEl>
                                        <p:attrNameLst>
                                          <p:attrName>style.visibility</p:attrName>
                                        </p:attrNameLst>
                                      </p:cBhvr>
                                      <p:to>
                                        <p:strVal val="visible"/>
                                      </p:to>
                                    </p:set>
                                    <p:animEffect transition="in" filter="fade">
                                      <p:cBhvr>
                                        <p:cTn id="64" dur="500"/>
                                        <p:tgtEl>
                                          <p:spTgt spid="4">
                                            <p:txEl>
                                              <p:pRg st="0" end="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
                                            <p:txEl>
                                              <p:pRg st="1" end="1"/>
                                            </p:txEl>
                                          </p:spTgt>
                                        </p:tgtEl>
                                        <p:attrNameLst>
                                          <p:attrName>style.visibility</p:attrName>
                                        </p:attrNameLst>
                                      </p:cBhvr>
                                      <p:to>
                                        <p:strVal val="visible"/>
                                      </p:to>
                                    </p:set>
                                    <p:animEffect transition="in" filter="fade">
                                      <p:cBhvr>
                                        <p:cTn id="67" dur="500"/>
                                        <p:tgtEl>
                                          <p:spTgt spid="4">
                                            <p:txEl>
                                              <p:pRg st="1" end="1"/>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
                                            <p:txEl>
                                              <p:pRg st="2" end="2"/>
                                            </p:txEl>
                                          </p:spTgt>
                                        </p:tgtEl>
                                        <p:attrNameLst>
                                          <p:attrName>style.visibility</p:attrName>
                                        </p:attrNameLst>
                                      </p:cBhvr>
                                      <p:to>
                                        <p:strVal val="visible"/>
                                      </p:to>
                                    </p:set>
                                    <p:animEffect transition="in" filter="fade">
                                      <p:cBhvr>
                                        <p:cTn id="70" dur="500"/>
                                        <p:tgtEl>
                                          <p:spTgt spid="4">
                                            <p:txEl>
                                              <p:pRg st="2" end="2"/>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
                                            <p:txEl>
                                              <p:pRg st="3" end="3"/>
                                            </p:txEl>
                                          </p:spTgt>
                                        </p:tgtEl>
                                        <p:attrNameLst>
                                          <p:attrName>style.visibility</p:attrName>
                                        </p:attrNameLst>
                                      </p:cBhvr>
                                      <p:to>
                                        <p:strVal val="visible"/>
                                      </p:to>
                                    </p:set>
                                    <p:animEffect transition="in" filter="fade">
                                      <p:cBhvr>
                                        <p:cTn id="73" dur="500"/>
                                        <p:tgtEl>
                                          <p:spTgt spid="4">
                                            <p:txEl>
                                              <p:pRg st="3" end="3"/>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
                                            <p:txEl>
                                              <p:pRg st="4" end="4"/>
                                            </p:txEl>
                                          </p:spTgt>
                                        </p:tgtEl>
                                        <p:attrNameLst>
                                          <p:attrName>style.visibility</p:attrName>
                                        </p:attrNameLst>
                                      </p:cBhvr>
                                      <p:to>
                                        <p:strVal val="visible"/>
                                      </p:to>
                                    </p:set>
                                    <p:animEffect transition="in" filter="fade">
                                      <p:cBhvr>
                                        <p:cTn id="76" dur="500"/>
                                        <p:tgtEl>
                                          <p:spTgt spid="4">
                                            <p:txEl>
                                              <p:pRg st="4" end="4"/>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
                                            <p:txEl>
                                              <p:pRg st="5" end="5"/>
                                            </p:txEl>
                                          </p:spTgt>
                                        </p:tgtEl>
                                        <p:attrNameLst>
                                          <p:attrName>style.visibility</p:attrName>
                                        </p:attrNameLst>
                                      </p:cBhvr>
                                      <p:to>
                                        <p:strVal val="visible"/>
                                      </p:to>
                                    </p:set>
                                    <p:animEffect transition="in" filter="fade">
                                      <p:cBhvr>
                                        <p:cTn id="79" dur="500"/>
                                        <p:tgtEl>
                                          <p:spTgt spid="4">
                                            <p:txEl>
                                              <p:pRg st="5" end="5"/>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
                                            <p:txEl>
                                              <p:pRg st="6" end="6"/>
                                            </p:txEl>
                                          </p:spTgt>
                                        </p:tgtEl>
                                        <p:attrNameLst>
                                          <p:attrName>style.visibility</p:attrName>
                                        </p:attrNameLst>
                                      </p:cBhvr>
                                      <p:to>
                                        <p:strVal val="visible"/>
                                      </p:to>
                                    </p:set>
                                    <p:animEffect transition="in" filter="fade">
                                      <p:cBhvr>
                                        <p:cTn id="82" dur="500"/>
                                        <p:tgtEl>
                                          <p:spTgt spid="4">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
                                            <p:txEl>
                                              <p:pRg st="7" end="7"/>
                                            </p:txEl>
                                          </p:spTgt>
                                        </p:tgtEl>
                                        <p:attrNameLst>
                                          <p:attrName>style.visibility</p:attrName>
                                        </p:attrNameLst>
                                      </p:cBhvr>
                                      <p:to>
                                        <p:strVal val="visible"/>
                                      </p:to>
                                    </p:set>
                                    <p:animEffect transition="in" filter="fade">
                                      <p:cBhvr>
                                        <p:cTn id="85" dur="500"/>
                                        <p:tgtEl>
                                          <p:spTgt spid="4">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
                                            <p:txEl>
                                              <p:pRg st="8" end="8"/>
                                            </p:txEl>
                                          </p:spTgt>
                                        </p:tgtEl>
                                        <p:attrNameLst>
                                          <p:attrName>style.visibility</p:attrName>
                                        </p:attrNameLst>
                                      </p:cBhvr>
                                      <p:to>
                                        <p:strVal val="visible"/>
                                      </p:to>
                                    </p:set>
                                    <p:animEffect transition="in" filter="fade">
                                      <p:cBhvr>
                                        <p:cTn id="88" dur="500"/>
                                        <p:tgtEl>
                                          <p:spTgt spid="4">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
                                            <p:txEl>
                                              <p:pRg st="9" end="9"/>
                                            </p:txEl>
                                          </p:spTgt>
                                        </p:tgtEl>
                                        <p:attrNameLst>
                                          <p:attrName>style.visibility</p:attrName>
                                        </p:attrNameLst>
                                      </p:cBhvr>
                                      <p:to>
                                        <p:strVal val="visible"/>
                                      </p:to>
                                    </p:set>
                                    <p:animEffect transition="in" filter="fade">
                                      <p:cBhvr>
                                        <p:cTn id="91" dur="500"/>
                                        <p:tgtEl>
                                          <p:spTgt spid="4">
                                            <p:txEl>
                                              <p:pRg st="9" end="9"/>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4">
                                            <p:txEl>
                                              <p:pRg st="10" end="10"/>
                                            </p:txEl>
                                          </p:spTgt>
                                        </p:tgtEl>
                                        <p:attrNameLst>
                                          <p:attrName>style.visibility</p:attrName>
                                        </p:attrNameLst>
                                      </p:cBhvr>
                                      <p:to>
                                        <p:strVal val="visible"/>
                                      </p:to>
                                    </p:set>
                                    <p:animEffect transition="in" filter="fade">
                                      <p:cBhvr>
                                        <p:cTn id="96"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Nested Structures</a:t>
            </a:r>
            <a:endParaRPr lang="en-US" dirty="0"/>
          </a:p>
        </p:txBody>
      </p:sp>
      <p:sp>
        <p:nvSpPr>
          <p:cNvPr id="3" name="Content Placeholder 2"/>
          <p:cNvSpPr>
            <a:spLocks noGrp="1"/>
          </p:cNvSpPr>
          <p:nvPr>
            <p:ph sz="half" idx="1"/>
          </p:nvPr>
        </p:nvSpPr>
        <p:spPr>
          <a:xfrm>
            <a:off x="398834" y="586712"/>
            <a:ext cx="5617464" cy="5905500"/>
          </a:xfrm>
        </p:spPr>
        <p:txBody>
          <a:bodyPr>
            <a:noAutofit/>
          </a:bodyPr>
          <a:lstStyle/>
          <a:p>
            <a:pPr>
              <a:buNone/>
            </a:pPr>
            <a:r>
              <a:rPr lang="en-US" sz="1500" dirty="0"/>
              <a:t>#include&lt;</a:t>
            </a:r>
            <a:r>
              <a:rPr lang="en-US" sz="1500" dirty="0" err="1"/>
              <a:t>stdio.h</a:t>
            </a:r>
            <a:r>
              <a:rPr lang="en-US" sz="1500" dirty="0" smtClean="0"/>
              <a:t>&gt;</a:t>
            </a:r>
            <a:endParaRPr lang="en-US" sz="1500" dirty="0"/>
          </a:p>
          <a:p>
            <a:pPr>
              <a:buNone/>
            </a:pPr>
            <a:r>
              <a:rPr lang="en-US" sz="1500" b="1" dirty="0" err="1"/>
              <a:t>s</a:t>
            </a:r>
            <a:r>
              <a:rPr lang="en-US" sz="1500" b="1" dirty="0" err="1" smtClean="0"/>
              <a:t>truct</a:t>
            </a:r>
            <a:r>
              <a:rPr lang="en-US" sz="1500" b="1" dirty="0" smtClean="0"/>
              <a:t> </a:t>
            </a:r>
            <a:r>
              <a:rPr lang="en-US" sz="1500" b="1" dirty="0" err="1" smtClean="0"/>
              <a:t>p_details</a:t>
            </a:r>
            <a:endParaRPr lang="en-US" sz="1500" b="1" dirty="0"/>
          </a:p>
          <a:p>
            <a:pPr>
              <a:buNone/>
            </a:pPr>
            <a:r>
              <a:rPr lang="en-US" sz="1500" dirty="0"/>
              <a:t>{</a:t>
            </a:r>
          </a:p>
          <a:p>
            <a:pPr lvl="1">
              <a:buNone/>
            </a:pPr>
            <a:r>
              <a:rPr lang="en-US" sz="1500" dirty="0" err="1"/>
              <a:t>i</a:t>
            </a:r>
            <a:r>
              <a:rPr lang="en-US" sz="1500" dirty="0" err="1" smtClean="0"/>
              <a:t>nt</a:t>
            </a:r>
            <a:r>
              <a:rPr lang="en-US" sz="1500" dirty="0" smtClean="0"/>
              <a:t> </a:t>
            </a:r>
            <a:r>
              <a:rPr lang="en-US" sz="1500" dirty="0" err="1" smtClean="0"/>
              <a:t>roll_no</a:t>
            </a:r>
            <a:r>
              <a:rPr lang="en-US" sz="1500" dirty="0"/>
              <a:t>;</a:t>
            </a:r>
          </a:p>
          <a:p>
            <a:pPr lvl="1">
              <a:buNone/>
            </a:pPr>
            <a:r>
              <a:rPr lang="en-US" sz="1500" dirty="0"/>
              <a:t>char name[50];</a:t>
            </a:r>
          </a:p>
          <a:p>
            <a:pPr lvl="1">
              <a:buNone/>
            </a:pPr>
            <a:r>
              <a:rPr lang="en-US" sz="1500" dirty="0"/>
              <a:t>char gender;</a:t>
            </a:r>
          </a:p>
          <a:p>
            <a:pPr lvl="1">
              <a:buNone/>
            </a:pPr>
            <a:r>
              <a:rPr lang="en-US" sz="1500" dirty="0"/>
              <a:t>char email[50];</a:t>
            </a:r>
          </a:p>
          <a:p>
            <a:pPr>
              <a:buNone/>
            </a:pPr>
            <a:r>
              <a:rPr lang="en-US" sz="1500" dirty="0"/>
              <a:t>};</a:t>
            </a:r>
          </a:p>
          <a:p>
            <a:pPr>
              <a:buNone/>
            </a:pPr>
            <a:r>
              <a:rPr lang="en-US" sz="1500" b="1" dirty="0" err="1"/>
              <a:t>s</a:t>
            </a:r>
            <a:r>
              <a:rPr lang="en-US" sz="1500" b="1" dirty="0" err="1" smtClean="0"/>
              <a:t>truct</a:t>
            </a:r>
            <a:r>
              <a:rPr lang="en-US" sz="1500" b="1" dirty="0" smtClean="0"/>
              <a:t> </a:t>
            </a:r>
            <a:r>
              <a:rPr lang="en-US" sz="1500" b="1" dirty="0" err="1" smtClean="0"/>
              <a:t>e_student</a:t>
            </a:r>
            <a:endParaRPr lang="en-US" sz="1500" b="1" dirty="0"/>
          </a:p>
          <a:p>
            <a:pPr>
              <a:buNone/>
            </a:pPr>
            <a:r>
              <a:rPr lang="en-US" sz="1500" dirty="0"/>
              <a:t>{</a:t>
            </a:r>
          </a:p>
          <a:p>
            <a:pPr lvl="1">
              <a:buNone/>
            </a:pPr>
            <a:r>
              <a:rPr lang="en-US" sz="1500" dirty="0" err="1"/>
              <a:t>i</a:t>
            </a:r>
            <a:r>
              <a:rPr lang="en-US" sz="1500" dirty="0" err="1" smtClean="0"/>
              <a:t>nt</a:t>
            </a:r>
            <a:r>
              <a:rPr lang="en-US" sz="1500" dirty="0" smtClean="0"/>
              <a:t> </a:t>
            </a:r>
            <a:r>
              <a:rPr lang="en-US" sz="1500" dirty="0"/>
              <a:t>m1, m2;</a:t>
            </a:r>
          </a:p>
          <a:p>
            <a:pPr lvl="1">
              <a:buNone/>
            </a:pPr>
            <a:r>
              <a:rPr lang="en-US" sz="1500" b="1" dirty="0" err="1"/>
              <a:t>s</a:t>
            </a:r>
            <a:r>
              <a:rPr lang="en-US" sz="1500" b="1" dirty="0" err="1" smtClean="0"/>
              <a:t>truct</a:t>
            </a:r>
            <a:r>
              <a:rPr lang="en-US" sz="1500" b="1" dirty="0" smtClean="0"/>
              <a:t> </a:t>
            </a:r>
            <a:r>
              <a:rPr lang="en-US" sz="1500" b="1" dirty="0" err="1" smtClean="0"/>
              <a:t>p_details</a:t>
            </a:r>
            <a:r>
              <a:rPr lang="en-US" sz="1500" b="1" dirty="0" smtClean="0"/>
              <a:t> </a:t>
            </a:r>
            <a:r>
              <a:rPr lang="en-US" sz="1500" b="1" dirty="0"/>
              <a:t>p;</a:t>
            </a:r>
          </a:p>
          <a:p>
            <a:pPr>
              <a:buNone/>
            </a:pPr>
            <a:r>
              <a:rPr lang="en-US" sz="1500" dirty="0"/>
              <a:t>};</a:t>
            </a:r>
          </a:p>
          <a:p>
            <a:pPr>
              <a:buNone/>
            </a:pPr>
            <a:r>
              <a:rPr lang="en-US" sz="1500" dirty="0"/>
              <a:t>void main()</a:t>
            </a:r>
          </a:p>
          <a:p>
            <a:pPr>
              <a:buNone/>
            </a:pPr>
            <a:r>
              <a:rPr lang="en-US" sz="1500" dirty="0"/>
              <a:t>{</a:t>
            </a:r>
          </a:p>
          <a:p>
            <a:pPr lvl="1">
              <a:buNone/>
            </a:pPr>
            <a:r>
              <a:rPr lang="en-US" sz="1500" dirty="0" err="1"/>
              <a:t>struct</a:t>
            </a:r>
            <a:r>
              <a:rPr lang="en-US" sz="1500" dirty="0"/>
              <a:t> </a:t>
            </a:r>
            <a:r>
              <a:rPr lang="en-US" sz="1500" dirty="0" err="1"/>
              <a:t>e_student</a:t>
            </a:r>
            <a:r>
              <a:rPr lang="en-US" sz="1500" dirty="0"/>
              <a:t> e;</a:t>
            </a:r>
          </a:p>
          <a:p>
            <a:pPr lvl="1">
              <a:buNone/>
            </a:pPr>
            <a:r>
              <a:rPr lang="en-US" sz="1500" dirty="0" err="1"/>
              <a:t>printf</a:t>
            </a:r>
            <a:r>
              <a:rPr lang="en-US" sz="1500" dirty="0"/>
              <a:t>("\</a:t>
            </a:r>
            <a:r>
              <a:rPr lang="en-US" sz="1500" dirty="0" err="1"/>
              <a:t>nEnterroll</a:t>
            </a:r>
            <a:r>
              <a:rPr lang="en-US" sz="1500" dirty="0"/>
              <a:t> number:");</a:t>
            </a:r>
          </a:p>
        </p:txBody>
      </p:sp>
      <p:sp>
        <p:nvSpPr>
          <p:cNvPr id="4" name="Content Placeholder 3"/>
          <p:cNvSpPr>
            <a:spLocks noGrp="1"/>
          </p:cNvSpPr>
          <p:nvPr>
            <p:ph sz="half" idx="2"/>
          </p:nvPr>
        </p:nvSpPr>
        <p:spPr>
          <a:xfrm>
            <a:off x="6096000" y="76199"/>
            <a:ext cx="5685536" cy="6781137"/>
          </a:xfrm>
        </p:spPr>
        <p:txBody>
          <a:bodyPr>
            <a:noAutofit/>
          </a:bodyPr>
          <a:lstStyle/>
          <a:p>
            <a:pPr lvl="1">
              <a:buNone/>
            </a:pPr>
            <a:r>
              <a:rPr lang="en-US" sz="1500" dirty="0" err="1"/>
              <a:t>scanf</a:t>
            </a:r>
            <a:r>
              <a:rPr lang="en-US" sz="1500" dirty="0"/>
              <a:t>("%d", &amp;</a:t>
            </a:r>
            <a:r>
              <a:rPr lang="en-US" sz="1500" dirty="0" err="1"/>
              <a:t>e.p.roll_no</a:t>
            </a:r>
            <a:r>
              <a:rPr lang="en-US" sz="1500" dirty="0"/>
              <a:t>);</a:t>
            </a:r>
          </a:p>
          <a:p>
            <a:pPr lvl="1">
              <a:buNone/>
            </a:pPr>
            <a:r>
              <a:rPr lang="en-US" sz="1500" dirty="0" err="1"/>
              <a:t>printf</a:t>
            </a:r>
            <a:r>
              <a:rPr lang="en-US" sz="1500" dirty="0"/>
              <a:t>("\</a:t>
            </a:r>
            <a:r>
              <a:rPr lang="en-US" sz="1500" dirty="0" err="1"/>
              <a:t>nEnter</a:t>
            </a:r>
            <a:r>
              <a:rPr lang="en-US" sz="1500" dirty="0"/>
              <a:t> Name: ");</a:t>
            </a:r>
          </a:p>
          <a:p>
            <a:pPr lvl="1">
              <a:buNone/>
            </a:pPr>
            <a:r>
              <a:rPr lang="en-US" sz="1500" dirty="0" err="1"/>
              <a:t>flushall</a:t>
            </a:r>
            <a:r>
              <a:rPr lang="en-US" sz="1500" dirty="0"/>
              <a:t>( );</a:t>
            </a:r>
          </a:p>
          <a:p>
            <a:pPr lvl="1">
              <a:buNone/>
            </a:pPr>
            <a:r>
              <a:rPr lang="en-US" sz="1500" dirty="0"/>
              <a:t>gets(e.p.name);</a:t>
            </a:r>
          </a:p>
          <a:p>
            <a:pPr lvl="1">
              <a:buNone/>
            </a:pPr>
            <a:r>
              <a:rPr lang="en-US" sz="1500" dirty="0" err="1"/>
              <a:t>printf</a:t>
            </a:r>
            <a:r>
              <a:rPr lang="en-US" sz="1500" dirty="0"/>
              <a:t>("\</a:t>
            </a:r>
            <a:r>
              <a:rPr lang="en-US" sz="1500" dirty="0" err="1"/>
              <a:t>nEnter</a:t>
            </a:r>
            <a:r>
              <a:rPr lang="en-US" sz="1500" dirty="0"/>
              <a:t> Gender &lt;y/n&gt;: ");</a:t>
            </a:r>
          </a:p>
          <a:p>
            <a:pPr lvl="1">
              <a:buNone/>
            </a:pPr>
            <a:r>
              <a:rPr lang="en-US" sz="1500" dirty="0" err="1"/>
              <a:t>flushall</a:t>
            </a:r>
            <a:r>
              <a:rPr lang="en-US" sz="1500" dirty="0"/>
              <a:t>( );</a:t>
            </a:r>
          </a:p>
          <a:p>
            <a:pPr lvl="1">
              <a:buNone/>
            </a:pPr>
            <a:r>
              <a:rPr lang="en-US" sz="1500" dirty="0" err="1"/>
              <a:t>scanf</a:t>
            </a:r>
            <a:r>
              <a:rPr lang="en-US" sz="1500" dirty="0"/>
              <a:t>("%c", &amp;</a:t>
            </a:r>
            <a:r>
              <a:rPr lang="en-US" sz="1500" dirty="0" err="1"/>
              <a:t>e.p.gender</a:t>
            </a:r>
            <a:r>
              <a:rPr lang="en-US" sz="1500" dirty="0"/>
              <a:t>);</a:t>
            </a:r>
          </a:p>
          <a:p>
            <a:pPr lvl="1">
              <a:buNone/>
            </a:pPr>
            <a:r>
              <a:rPr lang="en-US" sz="1500" dirty="0" err="1"/>
              <a:t>printf</a:t>
            </a:r>
            <a:r>
              <a:rPr lang="en-US" sz="1500" dirty="0"/>
              <a:t>("\</a:t>
            </a:r>
            <a:r>
              <a:rPr lang="en-US" sz="1500" dirty="0" err="1"/>
              <a:t>nEnter</a:t>
            </a:r>
            <a:r>
              <a:rPr lang="en-US" sz="1500" dirty="0"/>
              <a:t> E-mail: ");</a:t>
            </a:r>
          </a:p>
          <a:p>
            <a:pPr lvl="1">
              <a:buNone/>
            </a:pPr>
            <a:r>
              <a:rPr lang="en-US" sz="1500" dirty="0" err="1"/>
              <a:t>flushall</a:t>
            </a:r>
            <a:r>
              <a:rPr lang="en-US" sz="1500" dirty="0"/>
              <a:t>( );</a:t>
            </a:r>
          </a:p>
          <a:p>
            <a:pPr lvl="1">
              <a:buNone/>
            </a:pPr>
            <a:r>
              <a:rPr lang="en-US" sz="1500" dirty="0"/>
              <a:t>gets(</a:t>
            </a:r>
            <a:r>
              <a:rPr lang="en-US" sz="1500" dirty="0" err="1"/>
              <a:t>e.p.email</a:t>
            </a:r>
            <a:r>
              <a:rPr lang="en-US" sz="1500" dirty="0"/>
              <a:t>);</a:t>
            </a:r>
          </a:p>
          <a:p>
            <a:pPr lvl="1">
              <a:buNone/>
            </a:pPr>
            <a:r>
              <a:rPr lang="en-US" sz="1500" dirty="0" err="1"/>
              <a:t>printf</a:t>
            </a:r>
            <a:r>
              <a:rPr lang="en-US" sz="1500" dirty="0"/>
              <a:t>("Enter marks of three subjects:");</a:t>
            </a:r>
          </a:p>
          <a:p>
            <a:pPr lvl="1">
              <a:buNone/>
            </a:pPr>
            <a:r>
              <a:rPr lang="en-US" sz="1500" dirty="0" err="1"/>
              <a:t>scanf</a:t>
            </a:r>
            <a:r>
              <a:rPr lang="en-US" sz="1500" dirty="0"/>
              <a:t>("%</a:t>
            </a:r>
            <a:r>
              <a:rPr lang="en-US" sz="1500" dirty="0" err="1"/>
              <a:t>d%d</a:t>
            </a:r>
            <a:r>
              <a:rPr lang="en-US" sz="1500" dirty="0"/>
              <a:t>", &amp;e.m1, &amp;e.m2);</a:t>
            </a:r>
          </a:p>
          <a:p>
            <a:pPr lvl="1">
              <a:buNone/>
            </a:pPr>
            <a:r>
              <a:rPr lang="en-US" sz="1500" dirty="0" err="1"/>
              <a:t>printf</a:t>
            </a:r>
            <a:r>
              <a:rPr lang="en-US" sz="1500" dirty="0"/>
              <a:t>("\</a:t>
            </a:r>
            <a:r>
              <a:rPr lang="en-US" sz="1500" dirty="0" err="1"/>
              <a:t>nName</a:t>
            </a:r>
            <a:r>
              <a:rPr lang="en-US" sz="1500" dirty="0"/>
              <a:t> = %s", e.p.name);</a:t>
            </a:r>
          </a:p>
          <a:p>
            <a:pPr lvl="1">
              <a:buNone/>
            </a:pPr>
            <a:r>
              <a:rPr lang="en-US" sz="1500" dirty="0" err="1"/>
              <a:t>printf</a:t>
            </a:r>
            <a:r>
              <a:rPr lang="en-US" sz="1500" dirty="0"/>
              <a:t>("\</a:t>
            </a:r>
            <a:r>
              <a:rPr lang="en-US" sz="1500" dirty="0" err="1"/>
              <a:t>nRoll</a:t>
            </a:r>
            <a:r>
              <a:rPr lang="en-US" sz="1500" dirty="0"/>
              <a:t> No. = %d", </a:t>
            </a:r>
            <a:r>
              <a:rPr lang="en-US" sz="1500" dirty="0" err="1"/>
              <a:t>e.p.roll_no</a:t>
            </a:r>
            <a:r>
              <a:rPr lang="en-US" sz="1500" dirty="0"/>
              <a:t>);</a:t>
            </a:r>
          </a:p>
          <a:p>
            <a:pPr lvl="1">
              <a:buNone/>
            </a:pPr>
            <a:r>
              <a:rPr lang="en-US" sz="1500" dirty="0" err="1"/>
              <a:t>printf</a:t>
            </a:r>
            <a:r>
              <a:rPr lang="en-US" sz="1500" dirty="0"/>
              <a:t>("\</a:t>
            </a:r>
            <a:r>
              <a:rPr lang="en-US" sz="1500" dirty="0" err="1"/>
              <a:t>nGender</a:t>
            </a:r>
            <a:r>
              <a:rPr lang="en-US" sz="1500" dirty="0"/>
              <a:t> = %c", </a:t>
            </a:r>
            <a:r>
              <a:rPr lang="en-US" sz="1500" dirty="0" err="1"/>
              <a:t>e.p.gender</a:t>
            </a:r>
            <a:r>
              <a:rPr lang="en-US" sz="1500" dirty="0"/>
              <a:t>);</a:t>
            </a:r>
          </a:p>
          <a:p>
            <a:pPr lvl="1">
              <a:buNone/>
            </a:pPr>
            <a:r>
              <a:rPr lang="en-US" sz="1500" dirty="0" err="1"/>
              <a:t>printf</a:t>
            </a:r>
            <a:r>
              <a:rPr lang="en-US" sz="1500" dirty="0"/>
              <a:t>("\</a:t>
            </a:r>
            <a:r>
              <a:rPr lang="en-US" sz="1500" dirty="0" err="1"/>
              <a:t>nEmail</a:t>
            </a:r>
            <a:r>
              <a:rPr lang="en-US" sz="1500" dirty="0"/>
              <a:t> = %s", </a:t>
            </a:r>
            <a:r>
              <a:rPr lang="en-US" sz="1500" dirty="0" err="1"/>
              <a:t>e.p.email</a:t>
            </a:r>
            <a:r>
              <a:rPr lang="en-US" sz="1500" dirty="0"/>
              <a:t>);</a:t>
            </a:r>
          </a:p>
          <a:p>
            <a:pPr lvl="1">
              <a:buNone/>
            </a:pPr>
            <a:r>
              <a:rPr lang="en-US" sz="1500" dirty="0" err="1"/>
              <a:t>printf</a:t>
            </a:r>
            <a:r>
              <a:rPr lang="en-US" sz="1500" dirty="0"/>
              <a:t>("Marks = %d %d", e.m1, 2.m2</a:t>
            </a:r>
            <a:r>
              <a:rPr lang="en-US" sz="1500" dirty="0" smtClean="0"/>
              <a:t>);</a:t>
            </a:r>
            <a:endParaRPr lang="en-US" sz="1500" dirty="0"/>
          </a:p>
          <a:p>
            <a:pPr>
              <a:buNone/>
            </a:pPr>
            <a:r>
              <a:rPr lang="en-US" sz="1500" dirty="0"/>
              <a:t>}</a:t>
            </a:r>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500"/>
                                        <p:tgtEl>
                                          <p:spTgt spid="3">
                                            <p:txEl>
                                              <p:pRg st="11" end="1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fade">
                                      <p:cBhvr>
                                        <p:cTn id="55" dur="500"/>
                                        <p:tgtEl>
                                          <p:spTgt spid="3">
                                            <p:txEl>
                                              <p:pRg st="12" end="1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
                                            <p:txEl>
                                              <p:pRg st="13" end="13"/>
                                            </p:txEl>
                                          </p:spTgt>
                                        </p:tgtEl>
                                        <p:attrNameLst>
                                          <p:attrName>style.visibility</p:attrName>
                                        </p:attrNameLst>
                                      </p:cBhvr>
                                      <p:to>
                                        <p:strVal val="visible"/>
                                      </p:to>
                                    </p:set>
                                    <p:animEffect transition="in" filter="fade">
                                      <p:cBhvr>
                                        <p:cTn id="60" dur="500"/>
                                        <p:tgtEl>
                                          <p:spTgt spid="3">
                                            <p:txEl>
                                              <p:pRg st="13" end="1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
                                            <p:txEl>
                                              <p:pRg st="14" end="14"/>
                                            </p:txEl>
                                          </p:spTgt>
                                        </p:tgtEl>
                                        <p:attrNameLst>
                                          <p:attrName>style.visibility</p:attrName>
                                        </p:attrNameLst>
                                      </p:cBhvr>
                                      <p:to>
                                        <p:strVal val="visible"/>
                                      </p:to>
                                    </p:set>
                                    <p:animEffect transition="in" filter="fade">
                                      <p:cBhvr>
                                        <p:cTn id="65" dur="500"/>
                                        <p:tgtEl>
                                          <p:spTgt spid="3">
                                            <p:txEl>
                                              <p:pRg st="14" end="14"/>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
                                            <p:txEl>
                                              <p:pRg st="15" end="15"/>
                                            </p:txEl>
                                          </p:spTgt>
                                        </p:tgtEl>
                                        <p:attrNameLst>
                                          <p:attrName>style.visibility</p:attrName>
                                        </p:attrNameLst>
                                      </p:cBhvr>
                                      <p:to>
                                        <p:strVal val="visible"/>
                                      </p:to>
                                    </p:set>
                                    <p:animEffect transition="in" filter="fade">
                                      <p:cBhvr>
                                        <p:cTn id="68" dur="500"/>
                                        <p:tgtEl>
                                          <p:spTgt spid="3">
                                            <p:txEl>
                                              <p:pRg st="15" end="15"/>
                                            </p:tx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animEffect transition="in" filter="fade">
                                      <p:cBhvr>
                                        <p:cTn id="71" dur="500"/>
                                        <p:tgtEl>
                                          <p:spTgt spid="3">
                                            <p:txEl>
                                              <p:pRg st="16" end="16"/>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4">
                                            <p:txEl>
                                              <p:pRg st="0" end="0"/>
                                            </p:txEl>
                                          </p:spTgt>
                                        </p:tgtEl>
                                        <p:attrNameLst>
                                          <p:attrName>style.visibility</p:attrName>
                                        </p:attrNameLst>
                                      </p:cBhvr>
                                      <p:to>
                                        <p:strVal val="visible"/>
                                      </p:to>
                                    </p:set>
                                    <p:animEffect transition="in" filter="fade">
                                      <p:cBhvr>
                                        <p:cTn id="76" dur="500"/>
                                        <p:tgtEl>
                                          <p:spTgt spid="4">
                                            <p:txEl>
                                              <p:pRg st="0" end="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
                                            <p:txEl>
                                              <p:pRg st="1" end="1"/>
                                            </p:txEl>
                                          </p:spTgt>
                                        </p:tgtEl>
                                        <p:attrNameLst>
                                          <p:attrName>style.visibility</p:attrName>
                                        </p:attrNameLst>
                                      </p:cBhvr>
                                      <p:to>
                                        <p:strVal val="visible"/>
                                      </p:to>
                                    </p:set>
                                    <p:animEffect transition="in" filter="fade">
                                      <p:cBhvr>
                                        <p:cTn id="79" dur="500"/>
                                        <p:tgtEl>
                                          <p:spTgt spid="4">
                                            <p:txEl>
                                              <p:pRg st="1" end="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
                                            <p:txEl>
                                              <p:pRg st="2" end="2"/>
                                            </p:txEl>
                                          </p:spTgt>
                                        </p:tgtEl>
                                        <p:attrNameLst>
                                          <p:attrName>style.visibility</p:attrName>
                                        </p:attrNameLst>
                                      </p:cBhvr>
                                      <p:to>
                                        <p:strVal val="visible"/>
                                      </p:to>
                                    </p:set>
                                    <p:animEffect transition="in" filter="fade">
                                      <p:cBhvr>
                                        <p:cTn id="82" dur="500"/>
                                        <p:tgtEl>
                                          <p:spTgt spid="4">
                                            <p:txEl>
                                              <p:pRg st="2" end="2"/>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
                                            <p:txEl>
                                              <p:pRg st="3" end="3"/>
                                            </p:txEl>
                                          </p:spTgt>
                                        </p:tgtEl>
                                        <p:attrNameLst>
                                          <p:attrName>style.visibility</p:attrName>
                                        </p:attrNameLst>
                                      </p:cBhvr>
                                      <p:to>
                                        <p:strVal val="visible"/>
                                      </p:to>
                                    </p:set>
                                    <p:animEffect transition="in" filter="fade">
                                      <p:cBhvr>
                                        <p:cTn id="85" dur="500"/>
                                        <p:tgtEl>
                                          <p:spTgt spid="4">
                                            <p:txEl>
                                              <p:pRg st="3" end="3"/>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
                                            <p:txEl>
                                              <p:pRg st="4" end="4"/>
                                            </p:txEl>
                                          </p:spTgt>
                                        </p:tgtEl>
                                        <p:attrNameLst>
                                          <p:attrName>style.visibility</p:attrName>
                                        </p:attrNameLst>
                                      </p:cBhvr>
                                      <p:to>
                                        <p:strVal val="visible"/>
                                      </p:to>
                                    </p:set>
                                    <p:animEffect transition="in" filter="fade">
                                      <p:cBhvr>
                                        <p:cTn id="88" dur="500"/>
                                        <p:tgtEl>
                                          <p:spTgt spid="4">
                                            <p:txEl>
                                              <p:pRg st="4" end="4"/>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
                                            <p:txEl>
                                              <p:pRg st="5" end="5"/>
                                            </p:txEl>
                                          </p:spTgt>
                                        </p:tgtEl>
                                        <p:attrNameLst>
                                          <p:attrName>style.visibility</p:attrName>
                                        </p:attrNameLst>
                                      </p:cBhvr>
                                      <p:to>
                                        <p:strVal val="visible"/>
                                      </p:to>
                                    </p:set>
                                    <p:animEffect transition="in" filter="fade">
                                      <p:cBhvr>
                                        <p:cTn id="91" dur="500"/>
                                        <p:tgtEl>
                                          <p:spTgt spid="4">
                                            <p:txEl>
                                              <p:pRg st="5" end="5"/>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4">
                                            <p:txEl>
                                              <p:pRg st="6" end="6"/>
                                            </p:txEl>
                                          </p:spTgt>
                                        </p:tgtEl>
                                        <p:attrNameLst>
                                          <p:attrName>style.visibility</p:attrName>
                                        </p:attrNameLst>
                                      </p:cBhvr>
                                      <p:to>
                                        <p:strVal val="visible"/>
                                      </p:to>
                                    </p:set>
                                    <p:animEffect transition="in" filter="fade">
                                      <p:cBhvr>
                                        <p:cTn id="96" dur="500"/>
                                        <p:tgtEl>
                                          <p:spTgt spid="4">
                                            <p:txEl>
                                              <p:pRg st="6" end="6"/>
                                            </p:txEl>
                                          </p:spTgt>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4">
                                            <p:txEl>
                                              <p:pRg st="7" end="7"/>
                                            </p:txEl>
                                          </p:spTgt>
                                        </p:tgtEl>
                                        <p:attrNameLst>
                                          <p:attrName>style.visibility</p:attrName>
                                        </p:attrNameLst>
                                      </p:cBhvr>
                                      <p:to>
                                        <p:strVal val="visible"/>
                                      </p:to>
                                    </p:set>
                                    <p:animEffect transition="in" filter="fade">
                                      <p:cBhvr>
                                        <p:cTn id="99" dur="500"/>
                                        <p:tgtEl>
                                          <p:spTgt spid="4">
                                            <p:txEl>
                                              <p:pRg st="7" end="7"/>
                                            </p:txEl>
                                          </p:spTgt>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4">
                                            <p:txEl>
                                              <p:pRg st="8" end="8"/>
                                            </p:txEl>
                                          </p:spTgt>
                                        </p:tgtEl>
                                        <p:attrNameLst>
                                          <p:attrName>style.visibility</p:attrName>
                                        </p:attrNameLst>
                                      </p:cBhvr>
                                      <p:to>
                                        <p:strVal val="visible"/>
                                      </p:to>
                                    </p:set>
                                    <p:animEffect transition="in" filter="fade">
                                      <p:cBhvr>
                                        <p:cTn id="102" dur="500"/>
                                        <p:tgtEl>
                                          <p:spTgt spid="4">
                                            <p:txEl>
                                              <p:pRg st="8" end="8"/>
                                            </p:txEl>
                                          </p:spTgt>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4">
                                            <p:txEl>
                                              <p:pRg st="9" end="9"/>
                                            </p:txEl>
                                          </p:spTgt>
                                        </p:tgtEl>
                                        <p:attrNameLst>
                                          <p:attrName>style.visibility</p:attrName>
                                        </p:attrNameLst>
                                      </p:cBhvr>
                                      <p:to>
                                        <p:strVal val="visible"/>
                                      </p:to>
                                    </p:set>
                                    <p:animEffect transition="in" filter="fade">
                                      <p:cBhvr>
                                        <p:cTn id="105" dur="500"/>
                                        <p:tgtEl>
                                          <p:spTgt spid="4">
                                            <p:txEl>
                                              <p:pRg st="9" end="9"/>
                                            </p:txEl>
                                          </p:spTgt>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4">
                                            <p:txEl>
                                              <p:pRg st="10" end="10"/>
                                            </p:txEl>
                                          </p:spTgt>
                                        </p:tgtEl>
                                        <p:attrNameLst>
                                          <p:attrName>style.visibility</p:attrName>
                                        </p:attrNameLst>
                                      </p:cBhvr>
                                      <p:to>
                                        <p:strVal val="visible"/>
                                      </p:to>
                                    </p:set>
                                    <p:animEffect transition="in" filter="fade">
                                      <p:cBhvr>
                                        <p:cTn id="108" dur="500"/>
                                        <p:tgtEl>
                                          <p:spTgt spid="4">
                                            <p:txEl>
                                              <p:pRg st="10" end="10"/>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4">
                                            <p:txEl>
                                              <p:pRg st="11" end="11"/>
                                            </p:txEl>
                                          </p:spTgt>
                                        </p:tgtEl>
                                        <p:attrNameLst>
                                          <p:attrName>style.visibility</p:attrName>
                                        </p:attrNameLst>
                                      </p:cBhvr>
                                      <p:to>
                                        <p:strVal val="visible"/>
                                      </p:to>
                                    </p:set>
                                    <p:animEffect transition="in" filter="fade">
                                      <p:cBhvr>
                                        <p:cTn id="113" dur="500"/>
                                        <p:tgtEl>
                                          <p:spTgt spid="4">
                                            <p:txEl>
                                              <p:pRg st="11" end="11"/>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4">
                                            <p:txEl>
                                              <p:pRg st="12" end="12"/>
                                            </p:txEl>
                                          </p:spTgt>
                                        </p:tgtEl>
                                        <p:attrNameLst>
                                          <p:attrName>style.visibility</p:attrName>
                                        </p:attrNameLst>
                                      </p:cBhvr>
                                      <p:to>
                                        <p:strVal val="visible"/>
                                      </p:to>
                                    </p:set>
                                    <p:animEffect transition="in" filter="fade">
                                      <p:cBhvr>
                                        <p:cTn id="118" dur="500"/>
                                        <p:tgtEl>
                                          <p:spTgt spid="4">
                                            <p:txEl>
                                              <p:pRg st="12" end="12"/>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4">
                                            <p:txEl>
                                              <p:pRg st="13" end="13"/>
                                            </p:txEl>
                                          </p:spTgt>
                                        </p:tgtEl>
                                        <p:attrNameLst>
                                          <p:attrName>style.visibility</p:attrName>
                                        </p:attrNameLst>
                                      </p:cBhvr>
                                      <p:to>
                                        <p:strVal val="visible"/>
                                      </p:to>
                                    </p:set>
                                    <p:animEffect transition="in" filter="fade">
                                      <p:cBhvr>
                                        <p:cTn id="121" dur="500"/>
                                        <p:tgtEl>
                                          <p:spTgt spid="4">
                                            <p:txEl>
                                              <p:pRg st="13" end="13"/>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4">
                                            <p:txEl>
                                              <p:pRg st="14" end="14"/>
                                            </p:txEl>
                                          </p:spTgt>
                                        </p:tgtEl>
                                        <p:attrNameLst>
                                          <p:attrName>style.visibility</p:attrName>
                                        </p:attrNameLst>
                                      </p:cBhvr>
                                      <p:to>
                                        <p:strVal val="visible"/>
                                      </p:to>
                                    </p:set>
                                    <p:animEffect transition="in" filter="fade">
                                      <p:cBhvr>
                                        <p:cTn id="124" dur="500"/>
                                        <p:tgtEl>
                                          <p:spTgt spid="4">
                                            <p:txEl>
                                              <p:pRg st="14" end="14"/>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4">
                                            <p:txEl>
                                              <p:pRg st="15" end="15"/>
                                            </p:txEl>
                                          </p:spTgt>
                                        </p:tgtEl>
                                        <p:attrNameLst>
                                          <p:attrName>style.visibility</p:attrName>
                                        </p:attrNameLst>
                                      </p:cBhvr>
                                      <p:to>
                                        <p:strVal val="visible"/>
                                      </p:to>
                                    </p:set>
                                    <p:animEffect transition="in" filter="fade">
                                      <p:cBhvr>
                                        <p:cTn id="127" dur="500"/>
                                        <p:tgtEl>
                                          <p:spTgt spid="4">
                                            <p:txEl>
                                              <p:pRg st="15" end="15"/>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4">
                                            <p:txEl>
                                              <p:pRg st="16" end="16"/>
                                            </p:txEl>
                                          </p:spTgt>
                                        </p:tgtEl>
                                        <p:attrNameLst>
                                          <p:attrName>style.visibility</p:attrName>
                                        </p:attrNameLst>
                                      </p:cBhvr>
                                      <p:to>
                                        <p:strVal val="visible"/>
                                      </p:to>
                                    </p:set>
                                    <p:animEffect transition="in" filter="fade">
                                      <p:cBhvr>
                                        <p:cTn id="130" dur="500"/>
                                        <p:tgtEl>
                                          <p:spTgt spid="4">
                                            <p:txEl>
                                              <p:pRg st="16" end="16"/>
                                            </p:txEl>
                                          </p:spTgt>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4">
                                            <p:txEl>
                                              <p:pRg st="17" end="17"/>
                                            </p:txEl>
                                          </p:spTgt>
                                        </p:tgtEl>
                                        <p:attrNameLst>
                                          <p:attrName>style.visibility</p:attrName>
                                        </p:attrNameLst>
                                      </p:cBhvr>
                                      <p:to>
                                        <p:strVal val="visible"/>
                                      </p:to>
                                    </p:set>
                                    <p:animEffect transition="in" filter="fade">
                                      <p:cBhvr>
                                        <p:cTn id="135" dur="500"/>
                                        <p:tgtEl>
                                          <p:spTgt spid="4">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Array of Structures</a:t>
            </a:r>
            <a:endParaRPr lang="en-US" dirty="0"/>
          </a:p>
        </p:txBody>
      </p:sp>
      <p:sp>
        <p:nvSpPr>
          <p:cNvPr id="3" name="Content Placeholder 2"/>
          <p:cNvSpPr>
            <a:spLocks noGrp="1"/>
          </p:cNvSpPr>
          <p:nvPr>
            <p:ph sz="half" idx="1"/>
          </p:nvPr>
        </p:nvSpPr>
        <p:spPr>
          <a:xfrm>
            <a:off x="398834" y="800100"/>
            <a:ext cx="5617464" cy="5600700"/>
          </a:xfrm>
        </p:spPr>
        <p:txBody>
          <a:bodyPr>
            <a:normAutofit fontScale="92500" lnSpcReduction="20000"/>
          </a:bodyPr>
          <a:lstStyle/>
          <a:p>
            <a:pPr>
              <a:buNone/>
            </a:pPr>
            <a:r>
              <a:rPr lang="en-US" sz="2100" dirty="0"/>
              <a:t>#include&lt;</a:t>
            </a:r>
            <a:r>
              <a:rPr lang="en-US" sz="2100" dirty="0" err="1"/>
              <a:t>stdio.h</a:t>
            </a:r>
            <a:r>
              <a:rPr lang="en-US" sz="2100" dirty="0" smtClean="0"/>
              <a:t>&gt;</a:t>
            </a:r>
            <a:endParaRPr lang="en-US" sz="2100" dirty="0"/>
          </a:p>
          <a:p>
            <a:pPr>
              <a:buNone/>
            </a:pPr>
            <a:r>
              <a:rPr lang="en-US" sz="2100" b="1" dirty="0" err="1"/>
              <a:t>struct</a:t>
            </a:r>
            <a:r>
              <a:rPr lang="en-US" sz="2100" b="1" dirty="0"/>
              <a:t> student</a:t>
            </a:r>
          </a:p>
          <a:p>
            <a:pPr>
              <a:buNone/>
            </a:pPr>
            <a:r>
              <a:rPr lang="en-US" sz="2100" dirty="0"/>
              <a:t>{</a:t>
            </a:r>
          </a:p>
          <a:p>
            <a:pPr lvl="1">
              <a:buNone/>
            </a:pPr>
            <a:r>
              <a:rPr lang="en-US" sz="2100" dirty="0" err="1"/>
              <a:t>i</a:t>
            </a:r>
            <a:r>
              <a:rPr lang="en-US" sz="2100" dirty="0" err="1" smtClean="0"/>
              <a:t>nt</a:t>
            </a:r>
            <a:r>
              <a:rPr lang="en-US" sz="2100" dirty="0" smtClean="0"/>
              <a:t> </a:t>
            </a:r>
            <a:r>
              <a:rPr lang="en-US" sz="2100" dirty="0" err="1" smtClean="0"/>
              <a:t>roll_no</a:t>
            </a:r>
            <a:r>
              <a:rPr lang="en-US" sz="2100" dirty="0"/>
              <a:t>;</a:t>
            </a:r>
          </a:p>
          <a:p>
            <a:pPr lvl="1">
              <a:buNone/>
            </a:pPr>
            <a:r>
              <a:rPr lang="en-US" sz="2100" dirty="0" smtClean="0"/>
              <a:t>char </a:t>
            </a:r>
            <a:r>
              <a:rPr lang="en-US" sz="2100" dirty="0"/>
              <a:t>name[50];</a:t>
            </a:r>
          </a:p>
          <a:p>
            <a:pPr lvl="1">
              <a:buNone/>
            </a:pPr>
            <a:r>
              <a:rPr lang="en-US" sz="2100" dirty="0" err="1"/>
              <a:t>i</a:t>
            </a:r>
            <a:r>
              <a:rPr lang="en-US" sz="2100" dirty="0" err="1" smtClean="0"/>
              <a:t>nt</a:t>
            </a:r>
            <a:r>
              <a:rPr lang="en-US" sz="2100" dirty="0" smtClean="0"/>
              <a:t> m1</a:t>
            </a:r>
            <a:r>
              <a:rPr lang="en-US" sz="2100" dirty="0"/>
              <a:t>, m2;</a:t>
            </a:r>
          </a:p>
          <a:p>
            <a:pPr>
              <a:buNone/>
            </a:pPr>
            <a:r>
              <a:rPr lang="en-US" sz="2100" dirty="0"/>
              <a:t>};</a:t>
            </a:r>
          </a:p>
          <a:p>
            <a:pPr>
              <a:buNone/>
            </a:pPr>
            <a:r>
              <a:rPr lang="en-US" sz="2100" b="1" dirty="0" err="1"/>
              <a:t>typedef</a:t>
            </a:r>
            <a:r>
              <a:rPr lang="en-US" sz="2100" b="1" dirty="0"/>
              <a:t> </a:t>
            </a:r>
            <a:r>
              <a:rPr lang="en-US" sz="2100" b="1" dirty="0" err="1"/>
              <a:t>struct</a:t>
            </a:r>
            <a:r>
              <a:rPr lang="en-US" sz="2100" b="1" dirty="0"/>
              <a:t> student STUD;</a:t>
            </a:r>
          </a:p>
          <a:p>
            <a:pPr>
              <a:buNone/>
            </a:pPr>
            <a:r>
              <a:rPr lang="en-US" sz="2100" dirty="0"/>
              <a:t>void main()</a:t>
            </a:r>
          </a:p>
          <a:p>
            <a:pPr>
              <a:buNone/>
            </a:pPr>
            <a:r>
              <a:rPr lang="en-US" sz="2100" dirty="0"/>
              <a:t>{</a:t>
            </a:r>
          </a:p>
          <a:p>
            <a:pPr lvl="1">
              <a:buNone/>
            </a:pPr>
            <a:r>
              <a:rPr lang="en-US" sz="2100" b="1" dirty="0"/>
              <a:t>STUD s[50];</a:t>
            </a:r>
          </a:p>
          <a:p>
            <a:pPr lvl="1">
              <a:buNone/>
            </a:pPr>
            <a:r>
              <a:rPr lang="en-US" sz="2100" dirty="0" err="1"/>
              <a:t>int</a:t>
            </a:r>
            <a:r>
              <a:rPr lang="en-US" sz="2100" dirty="0"/>
              <a:t> </a:t>
            </a:r>
            <a:r>
              <a:rPr lang="en-US" sz="2100" dirty="0" err="1"/>
              <a:t>i</a:t>
            </a:r>
            <a:r>
              <a:rPr lang="en-US" sz="2100" dirty="0"/>
              <a:t>, size;</a:t>
            </a:r>
          </a:p>
          <a:p>
            <a:pPr lvl="1">
              <a:buNone/>
            </a:pPr>
            <a:r>
              <a:rPr lang="en-US" sz="2100" dirty="0" err="1"/>
              <a:t>printf</a:t>
            </a:r>
            <a:r>
              <a:rPr lang="en-US" sz="2100" dirty="0"/>
              <a:t>("\</a:t>
            </a:r>
            <a:r>
              <a:rPr lang="en-US" sz="2100" dirty="0" err="1"/>
              <a:t>nEnter</a:t>
            </a:r>
            <a:r>
              <a:rPr lang="en-US" sz="2100" dirty="0"/>
              <a:t> no. of records: ");</a:t>
            </a:r>
          </a:p>
          <a:p>
            <a:pPr lvl="1">
              <a:buNone/>
            </a:pPr>
            <a:r>
              <a:rPr lang="en-US" sz="2100" dirty="0" err="1"/>
              <a:t>scanf</a:t>
            </a:r>
            <a:r>
              <a:rPr lang="en-US" sz="2100" dirty="0"/>
              <a:t>("%d", &amp;size);</a:t>
            </a:r>
          </a:p>
          <a:p>
            <a:pPr lvl="1">
              <a:buNone/>
            </a:pPr>
            <a:r>
              <a:rPr lang="en-US" sz="2100" dirty="0" err="1"/>
              <a:t>printf</a:t>
            </a:r>
            <a:r>
              <a:rPr lang="en-US" sz="2100" dirty="0"/>
              <a:t>("\</a:t>
            </a:r>
            <a:r>
              <a:rPr lang="en-US" sz="2100" dirty="0" err="1"/>
              <a:t>nEnter</a:t>
            </a:r>
            <a:r>
              <a:rPr lang="en-US" sz="2100" dirty="0"/>
              <a:t> %d records:", size</a:t>
            </a:r>
            <a:r>
              <a:rPr lang="en-US" dirty="0" smtClean="0"/>
              <a:t>);</a:t>
            </a:r>
            <a:endParaRPr lang="en-US" dirty="0"/>
          </a:p>
        </p:txBody>
      </p:sp>
      <p:sp>
        <p:nvSpPr>
          <p:cNvPr id="4" name="Content Placeholder 3"/>
          <p:cNvSpPr>
            <a:spLocks noGrp="1"/>
          </p:cNvSpPr>
          <p:nvPr>
            <p:ph sz="half" idx="2"/>
          </p:nvPr>
        </p:nvSpPr>
        <p:spPr>
          <a:xfrm>
            <a:off x="5562600" y="12700"/>
            <a:ext cx="5685536" cy="6616700"/>
          </a:xfrm>
        </p:spPr>
        <p:txBody>
          <a:bodyPr>
            <a:noAutofit/>
          </a:bodyPr>
          <a:lstStyle/>
          <a:p>
            <a:pPr lvl="1">
              <a:buNone/>
            </a:pPr>
            <a:r>
              <a:rPr lang="en-US" sz="1500" dirty="0"/>
              <a:t>for(</a:t>
            </a:r>
            <a:r>
              <a:rPr lang="en-US" sz="1500" dirty="0" err="1"/>
              <a:t>i</a:t>
            </a:r>
            <a:r>
              <a:rPr lang="en-US" sz="1500" dirty="0"/>
              <a:t>=0; </a:t>
            </a:r>
            <a:r>
              <a:rPr lang="en-US" sz="1500" dirty="0" err="1"/>
              <a:t>i</a:t>
            </a:r>
            <a:r>
              <a:rPr lang="en-US" sz="1500" dirty="0"/>
              <a:t>&lt;size; </a:t>
            </a:r>
            <a:r>
              <a:rPr lang="en-US" sz="1500" dirty="0" err="1"/>
              <a:t>i</a:t>
            </a:r>
            <a:r>
              <a:rPr lang="en-US" sz="1500" dirty="0"/>
              <a:t>++)</a:t>
            </a:r>
          </a:p>
          <a:p>
            <a:pPr lvl="1">
              <a:buNone/>
            </a:pPr>
            <a:r>
              <a:rPr lang="en-US" sz="1500" dirty="0"/>
              <a:t>{</a:t>
            </a:r>
          </a:p>
          <a:p>
            <a:pPr lvl="2">
              <a:buNone/>
            </a:pPr>
            <a:r>
              <a:rPr lang="en-US" sz="1500" dirty="0" err="1"/>
              <a:t>printf</a:t>
            </a:r>
            <a:r>
              <a:rPr lang="en-US" sz="1500" dirty="0"/>
              <a:t>("\</a:t>
            </a:r>
            <a:r>
              <a:rPr lang="en-US" sz="1500" dirty="0" err="1"/>
              <a:t>nEnter</a:t>
            </a:r>
            <a:r>
              <a:rPr lang="en-US" sz="1500" dirty="0"/>
              <a:t> roll no.:");</a:t>
            </a:r>
          </a:p>
          <a:p>
            <a:pPr lvl="2">
              <a:buNone/>
            </a:pPr>
            <a:r>
              <a:rPr lang="en-US" sz="1500" dirty="0" err="1"/>
              <a:t>scanf</a:t>
            </a:r>
            <a:r>
              <a:rPr lang="en-US" sz="1500" dirty="0"/>
              <a:t>("%d", &amp;s[</a:t>
            </a:r>
            <a:r>
              <a:rPr lang="en-US" sz="1500" dirty="0" err="1"/>
              <a:t>i</a:t>
            </a:r>
            <a:r>
              <a:rPr lang="en-US" sz="1500" dirty="0"/>
              <a:t>].</a:t>
            </a:r>
            <a:r>
              <a:rPr lang="en-US" sz="1500" dirty="0" err="1"/>
              <a:t>roll_no</a:t>
            </a:r>
            <a:r>
              <a:rPr lang="en-US" sz="1500" dirty="0"/>
              <a:t>);</a:t>
            </a:r>
          </a:p>
          <a:p>
            <a:pPr lvl="2">
              <a:buNone/>
            </a:pPr>
            <a:r>
              <a:rPr lang="en-US" sz="1500" dirty="0" err="1"/>
              <a:t>printf</a:t>
            </a:r>
            <a:r>
              <a:rPr lang="en-US" sz="1500" dirty="0"/>
              <a:t>("\</a:t>
            </a:r>
            <a:r>
              <a:rPr lang="en-US" sz="1500" dirty="0" err="1"/>
              <a:t>nEnter</a:t>
            </a:r>
            <a:r>
              <a:rPr lang="en-US" sz="1500" dirty="0"/>
              <a:t> Name: ");</a:t>
            </a:r>
          </a:p>
          <a:p>
            <a:pPr lvl="2">
              <a:buNone/>
            </a:pPr>
            <a:r>
              <a:rPr lang="en-US" sz="1500" dirty="0" err="1"/>
              <a:t>flushall</a:t>
            </a:r>
            <a:r>
              <a:rPr lang="en-US" sz="1500" dirty="0"/>
              <a:t>( );</a:t>
            </a:r>
          </a:p>
          <a:p>
            <a:pPr lvl="2">
              <a:buNone/>
            </a:pPr>
            <a:r>
              <a:rPr lang="en-US" sz="1500" dirty="0"/>
              <a:t>gets(s[</a:t>
            </a:r>
            <a:r>
              <a:rPr lang="en-US" sz="1500" dirty="0" err="1"/>
              <a:t>i</a:t>
            </a:r>
            <a:r>
              <a:rPr lang="en-US" sz="1500" dirty="0"/>
              <a:t>].name);</a:t>
            </a:r>
          </a:p>
          <a:p>
            <a:pPr lvl="2">
              <a:buNone/>
            </a:pPr>
            <a:r>
              <a:rPr lang="en-US" sz="1500" dirty="0" err="1"/>
              <a:t>printf</a:t>
            </a:r>
            <a:r>
              <a:rPr lang="en-US" sz="1500" dirty="0"/>
              <a:t>("\</a:t>
            </a:r>
            <a:r>
              <a:rPr lang="en-US" sz="1500" dirty="0" err="1"/>
              <a:t>nEnter</a:t>
            </a:r>
            <a:r>
              <a:rPr lang="en-US" sz="1500" dirty="0"/>
              <a:t> marks:");</a:t>
            </a:r>
          </a:p>
          <a:p>
            <a:pPr lvl="2">
              <a:buNone/>
            </a:pPr>
            <a:r>
              <a:rPr lang="en-US" sz="1500" dirty="0" err="1"/>
              <a:t>scanf</a:t>
            </a:r>
            <a:r>
              <a:rPr lang="en-US" sz="1500" dirty="0"/>
              <a:t>("%</a:t>
            </a:r>
            <a:r>
              <a:rPr lang="en-US" sz="1500" dirty="0" err="1"/>
              <a:t>d%d</a:t>
            </a:r>
            <a:r>
              <a:rPr lang="en-US" sz="1500" dirty="0"/>
              <a:t>", &amp;s[</a:t>
            </a:r>
            <a:r>
              <a:rPr lang="en-US" sz="1500" dirty="0" err="1"/>
              <a:t>i</a:t>
            </a:r>
            <a:r>
              <a:rPr lang="en-US" sz="1500" dirty="0"/>
              <a:t>].m1, s[</a:t>
            </a:r>
            <a:r>
              <a:rPr lang="en-US" sz="1500" dirty="0" err="1"/>
              <a:t>i</a:t>
            </a:r>
            <a:r>
              <a:rPr lang="en-US" sz="1500" dirty="0"/>
              <a:t>].m2);</a:t>
            </a:r>
          </a:p>
          <a:p>
            <a:pPr lvl="1">
              <a:buNone/>
            </a:pPr>
            <a:r>
              <a:rPr lang="en-US" sz="1500" dirty="0"/>
              <a:t>}</a:t>
            </a:r>
          </a:p>
          <a:p>
            <a:pPr lvl="1">
              <a:buNone/>
            </a:pPr>
            <a:r>
              <a:rPr lang="en-US" sz="1500" dirty="0" err="1"/>
              <a:t>printf</a:t>
            </a:r>
            <a:r>
              <a:rPr lang="en-US" sz="1500" dirty="0"/>
              <a:t>("\n\n\</a:t>
            </a:r>
            <a:r>
              <a:rPr lang="en-US" sz="1500" dirty="0" err="1"/>
              <a:t>nRecords</a:t>
            </a:r>
            <a:r>
              <a:rPr lang="en-US" sz="1500" dirty="0"/>
              <a:t> are:");</a:t>
            </a:r>
          </a:p>
          <a:p>
            <a:pPr lvl="1">
              <a:buNone/>
            </a:pPr>
            <a:r>
              <a:rPr lang="en-US" sz="1500" dirty="0"/>
              <a:t>for(</a:t>
            </a:r>
            <a:r>
              <a:rPr lang="en-US" sz="1500" dirty="0" err="1"/>
              <a:t>i</a:t>
            </a:r>
            <a:r>
              <a:rPr lang="en-US" sz="1500" dirty="0"/>
              <a:t>=0; </a:t>
            </a:r>
            <a:r>
              <a:rPr lang="en-US" sz="1500" dirty="0" err="1"/>
              <a:t>i</a:t>
            </a:r>
            <a:r>
              <a:rPr lang="en-US" sz="1500" dirty="0"/>
              <a:t>&lt;size; </a:t>
            </a:r>
            <a:r>
              <a:rPr lang="en-US" sz="1500" dirty="0" err="1"/>
              <a:t>i</a:t>
            </a:r>
            <a:r>
              <a:rPr lang="en-US" sz="1500" dirty="0"/>
              <a:t>++)</a:t>
            </a:r>
          </a:p>
          <a:p>
            <a:pPr lvl="1">
              <a:buNone/>
            </a:pPr>
            <a:r>
              <a:rPr lang="en-US" sz="1500" dirty="0"/>
              <a:t>{</a:t>
            </a:r>
          </a:p>
          <a:p>
            <a:pPr lvl="2">
              <a:buNone/>
            </a:pPr>
            <a:r>
              <a:rPr lang="en-US" sz="1500" dirty="0" err="1"/>
              <a:t>printf</a:t>
            </a:r>
            <a:r>
              <a:rPr lang="en-US" sz="1500" dirty="0"/>
              <a:t>("\</a:t>
            </a:r>
            <a:r>
              <a:rPr lang="en-US" sz="1500" dirty="0" err="1"/>
              <a:t>nRoll</a:t>
            </a:r>
            <a:r>
              <a:rPr lang="en-US" sz="1500" dirty="0"/>
              <a:t> no.: %d", s[</a:t>
            </a:r>
            <a:r>
              <a:rPr lang="en-US" sz="1500" dirty="0" err="1"/>
              <a:t>i</a:t>
            </a:r>
            <a:r>
              <a:rPr lang="en-US" sz="1500" dirty="0"/>
              <a:t>].</a:t>
            </a:r>
            <a:r>
              <a:rPr lang="en-US" sz="1500" dirty="0" err="1"/>
              <a:t>roll_no</a:t>
            </a:r>
            <a:r>
              <a:rPr lang="en-US" sz="1500" dirty="0"/>
              <a:t>);</a:t>
            </a:r>
          </a:p>
          <a:p>
            <a:pPr lvl="2">
              <a:buNone/>
            </a:pPr>
            <a:r>
              <a:rPr lang="en-US" sz="1500" dirty="0" err="1"/>
              <a:t>printf</a:t>
            </a:r>
            <a:r>
              <a:rPr lang="en-US" sz="1500" dirty="0"/>
              <a:t>("\</a:t>
            </a:r>
            <a:r>
              <a:rPr lang="en-US" sz="1500" dirty="0" err="1"/>
              <a:t>nName</a:t>
            </a:r>
            <a:r>
              <a:rPr lang="en-US" sz="1500" dirty="0"/>
              <a:t>: %s", s[</a:t>
            </a:r>
            <a:r>
              <a:rPr lang="en-US" sz="1500" dirty="0" err="1"/>
              <a:t>i</a:t>
            </a:r>
            <a:r>
              <a:rPr lang="en-US" sz="1500" dirty="0"/>
              <a:t>].name);</a:t>
            </a:r>
          </a:p>
          <a:p>
            <a:pPr lvl="2">
              <a:buNone/>
            </a:pPr>
            <a:r>
              <a:rPr lang="en-US" sz="1500" dirty="0" err="1"/>
              <a:t>printf</a:t>
            </a:r>
            <a:r>
              <a:rPr lang="en-US" sz="1500" dirty="0"/>
              <a:t>("\</a:t>
            </a:r>
            <a:r>
              <a:rPr lang="en-US" sz="1500" dirty="0" err="1"/>
              <a:t>nMarks</a:t>
            </a:r>
            <a:r>
              <a:rPr lang="en-US" sz="1500" dirty="0"/>
              <a:t>:%d %d", s[</a:t>
            </a:r>
            <a:r>
              <a:rPr lang="en-US" sz="1500" dirty="0" err="1"/>
              <a:t>i</a:t>
            </a:r>
            <a:r>
              <a:rPr lang="en-US" sz="1500" dirty="0"/>
              <a:t>].m1, s[</a:t>
            </a:r>
            <a:r>
              <a:rPr lang="en-US" sz="1500" dirty="0" err="1"/>
              <a:t>i</a:t>
            </a:r>
            <a:r>
              <a:rPr lang="en-US" sz="1500" dirty="0"/>
              <a:t>].m2);</a:t>
            </a:r>
          </a:p>
          <a:p>
            <a:pPr lvl="1">
              <a:buNone/>
            </a:pPr>
            <a:r>
              <a:rPr lang="en-US" sz="1500" dirty="0" smtClean="0"/>
              <a:t>}</a:t>
            </a:r>
            <a:endParaRPr lang="en-US" sz="1500" dirty="0"/>
          </a:p>
          <a:p>
            <a:pPr>
              <a:buNone/>
            </a:pPr>
            <a:r>
              <a:rPr lang="en-US" sz="1500" dirty="0"/>
              <a:t>}</a:t>
            </a:r>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fade">
                                      <p:cBhvr>
                                        <p:cTn id="55" dur="500"/>
                                        <p:tgtEl>
                                          <p:spTgt spid="3">
                                            <p:txEl>
                                              <p:pRg st="12" end="12"/>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3" end="13"/>
                                            </p:txEl>
                                          </p:spTgt>
                                        </p:tgtEl>
                                        <p:attrNameLst>
                                          <p:attrName>style.visibility</p:attrName>
                                        </p:attrNameLst>
                                      </p:cBhvr>
                                      <p:to>
                                        <p:strVal val="visible"/>
                                      </p:to>
                                    </p:set>
                                    <p:animEffect transition="in" filter="fade">
                                      <p:cBhvr>
                                        <p:cTn id="58" dur="500"/>
                                        <p:tgtEl>
                                          <p:spTgt spid="3">
                                            <p:txEl>
                                              <p:pRg st="13" end="13"/>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animEffect transition="in" filter="fade">
                                      <p:cBhvr>
                                        <p:cTn id="61" dur="500"/>
                                        <p:tgtEl>
                                          <p:spTgt spid="3">
                                            <p:txEl>
                                              <p:pRg st="14" end="1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4">
                                            <p:txEl>
                                              <p:pRg st="0" end="0"/>
                                            </p:txEl>
                                          </p:spTgt>
                                        </p:tgtEl>
                                        <p:attrNameLst>
                                          <p:attrName>style.visibility</p:attrName>
                                        </p:attrNameLst>
                                      </p:cBhvr>
                                      <p:to>
                                        <p:strVal val="visible"/>
                                      </p:to>
                                    </p:set>
                                    <p:animEffect transition="in" filter="fade">
                                      <p:cBhvr>
                                        <p:cTn id="66" dur="500"/>
                                        <p:tgtEl>
                                          <p:spTgt spid="4">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
                                            <p:txEl>
                                              <p:pRg st="1" end="1"/>
                                            </p:txEl>
                                          </p:spTgt>
                                        </p:tgtEl>
                                        <p:attrNameLst>
                                          <p:attrName>style.visibility</p:attrName>
                                        </p:attrNameLst>
                                      </p:cBhvr>
                                      <p:to>
                                        <p:strVal val="visible"/>
                                      </p:to>
                                    </p:set>
                                    <p:animEffect transition="in" filter="fade">
                                      <p:cBhvr>
                                        <p:cTn id="69" dur="500"/>
                                        <p:tgtEl>
                                          <p:spTgt spid="4">
                                            <p:txEl>
                                              <p:pRg st="1" end="1"/>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
                                            <p:txEl>
                                              <p:pRg st="2" end="2"/>
                                            </p:txEl>
                                          </p:spTgt>
                                        </p:tgtEl>
                                        <p:attrNameLst>
                                          <p:attrName>style.visibility</p:attrName>
                                        </p:attrNameLst>
                                      </p:cBhvr>
                                      <p:to>
                                        <p:strVal val="visible"/>
                                      </p:to>
                                    </p:set>
                                    <p:animEffect transition="in" filter="fade">
                                      <p:cBhvr>
                                        <p:cTn id="72" dur="500"/>
                                        <p:tgtEl>
                                          <p:spTgt spid="4">
                                            <p:txEl>
                                              <p:pRg st="2" end="2"/>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
                                            <p:txEl>
                                              <p:pRg st="3" end="3"/>
                                            </p:txEl>
                                          </p:spTgt>
                                        </p:tgtEl>
                                        <p:attrNameLst>
                                          <p:attrName>style.visibility</p:attrName>
                                        </p:attrNameLst>
                                      </p:cBhvr>
                                      <p:to>
                                        <p:strVal val="visible"/>
                                      </p:to>
                                    </p:set>
                                    <p:animEffect transition="in" filter="fade">
                                      <p:cBhvr>
                                        <p:cTn id="75" dur="500"/>
                                        <p:tgtEl>
                                          <p:spTgt spid="4">
                                            <p:txEl>
                                              <p:pRg st="3" end="3"/>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
                                            <p:txEl>
                                              <p:pRg st="4" end="4"/>
                                            </p:txEl>
                                          </p:spTgt>
                                        </p:tgtEl>
                                        <p:attrNameLst>
                                          <p:attrName>style.visibility</p:attrName>
                                        </p:attrNameLst>
                                      </p:cBhvr>
                                      <p:to>
                                        <p:strVal val="visible"/>
                                      </p:to>
                                    </p:set>
                                    <p:animEffect transition="in" filter="fade">
                                      <p:cBhvr>
                                        <p:cTn id="78" dur="500"/>
                                        <p:tgtEl>
                                          <p:spTgt spid="4">
                                            <p:txEl>
                                              <p:pRg st="4" end="4"/>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
                                            <p:txEl>
                                              <p:pRg st="5" end="5"/>
                                            </p:txEl>
                                          </p:spTgt>
                                        </p:tgtEl>
                                        <p:attrNameLst>
                                          <p:attrName>style.visibility</p:attrName>
                                        </p:attrNameLst>
                                      </p:cBhvr>
                                      <p:to>
                                        <p:strVal val="visible"/>
                                      </p:to>
                                    </p:set>
                                    <p:animEffect transition="in" filter="fade">
                                      <p:cBhvr>
                                        <p:cTn id="81" dur="500"/>
                                        <p:tgtEl>
                                          <p:spTgt spid="4">
                                            <p:txEl>
                                              <p:pRg st="5" end="5"/>
                                            </p:tx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4">
                                            <p:txEl>
                                              <p:pRg st="6" end="6"/>
                                            </p:txEl>
                                          </p:spTgt>
                                        </p:tgtEl>
                                        <p:attrNameLst>
                                          <p:attrName>style.visibility</p:attrName>
                                        </p:attrNameLst>
                                      </p:cBhvr>
                                      <p:to>
                                        <p:strVal val="visible"/>
                                      </p:to>
                                    </p:set>
                                    <p:animEffect transition="in" filter="fade">
                                      <p:cBhvr>
                                        <p:cTn id="84" dur="500"/>
                                        <p:tgtEl>
                                          <p:spTgt spid="4">
                                            <p:txEl>
                                              <p:pRg st="6" end="6"/>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
                                            <p:txEl>
                                              <p:pRg st="7" end="7"/>
                                            </p:txEl>
                                          </p:spTgt>
                                        </p:tgtEl>
                                        <p:attrNameLst>
                                          <p:attrName>style.visibility</p:attrName>
                                        </p:attrNameLst>
                                      </p:cBhvr>
                                      <p:to>
                                        <p:strVal val="visible"/>
                                      </p:to>
                                    </p:set>
                                    <p:animEffect transition="in" filter="fade">
                                      <p:cBhvr>
                                        <p:cTn id="87" dur="500"/>
                                        <p:tgtEl>
                                          <p:spTgt spid="4">
                                            <p:txEl>
                                              <p:pRg st="7" end="7"/>
                                            </p:txEl>
                                          </p:spTgt>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4">
                                            <p:txEl>
                                              <p:pRg st="8" end="8"/>
                                            </p:txEl>
                                          </p:spTgt>
                                        </p:tgtEl>
                                        <p:attrNameLst>
                                          <p:attrName>style.visibility</p:attrName>
                                        </p:attrNameLst>
                                      </p:cBhvr>
                                      <p:to>
                                        <p:strVal val="visible"/>
                                      </p:to>
                                    </p:set>
                                    <p:animEffect transition="in" filter="fade">
                                      <p:cBhvr>
                                        <p:cTn id="90" dur="500"/>
                                        <p:tgtEl>
                                          <p:spTgt spid="4">
                                            <p:txEl>
                                              <p:pRg st="8" end="8"/>
                                            </p:txEl>
                                          </p:spTgt>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4">
                                            <p:txEl>
                                              <p:pRg st="9" end="9"/>
                                            </p:txEl>
                                          </p:spTgt>
                                        </p:tgtEl>
                                        <p:attrNameLst>
                                          <p:attrName>style.visibility</p:attrName>
                                        </p:attrNameLst>
                                      </p:cBhvr>
                                      <p:to>
                                        <p:strVal val="visible"/>
                                      </p:to>
                                    </p:set>
                                    <p:animEffect transition="in" filter="fade">
                                      <p:cBhvr>
                                        <p:cTn id="93" dur="500"/>
                                        <p:tgtEl>
                                          <p:spTgt spid="4">
                                            <p:txEl>
                                              <p:pRg st="9" end="9"/>
                                            </p:txEl>
                                          </p:spTgt>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4">
                                            <p:txEl>
                                              <p:pRg st="10" end="10"/>
                                            </p:txEl>
                                          </p:spTgt>
                                        </p:tgtEl>
                                        <p:attrNameLst>
                                          <p:attrName>style.visibility</p:attrName>
                                        </p:attrNameLst>
                                      </p:cBhvr>
                                      <p:to>
                                        <p:strVal val="visible"/>
                                      </p:to>
                                    </p:set>
                                    <p:animEffect transition="in" filter="fade">
                                      <p:cBhvr>
                                        <p:cTn id="96" dur="500"/>
                                        <p:tgtEl>
                                          <p:spTgt spid="4">
                                            <p:txEl>
                                              <p:pRg st="10" end="10"/>
                                            </p:txEl>
                                          </p:spTgt>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4">
                                            <p:txEl>
                                              <p:pRg st="11" end="11"/>
                                            </p:txEl>
                                          </p:spTgt>
                                        </p:tgtEl>
                                        <p:attrNameLst>
                                          <p:attrName>style.visibility</p:attrName>
                                        </p:attrNameLst>
                                      </p:cBhvr>
                                      <p:to>
                                        <p:strVal val="visible"/>
                                      </p:to>
                                    </p:set>
                                    <p:animEffect transition="in" filter="fade">
                                      <p:cBhvr>
                                        <p:cTn id="99" dur="500"/>
                                        <p:tgtEl>
                                          <p:spTgt spid="4">
                                            <p:txEl>
                                              <p:pRg st="11" end="11"/>
                                            </p:txEl>
                                          </p:spTgt>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4">
                                            <p:txEl>
                                              <p:pRg st="12" end="12"/>
                                            </p:txEl>
                                          </p:spTgt>
                                        </p:tgtEl>
                                        <p:attrNameLst>
                                          <p:attrName>style.visibility</p:attrName>
                                        </p:attrNameLst>
                                      </p:cBhvr>
                                      <p:to>
                                        <p:strVal val="visible"/>
                                      </p:to>
                                    </p:set>
                                    <p:animEffect transition="in" filter="fade">
                                      <p:cBhvr>
                                        <p:cTn id="102" dur="500"/>
                                        <p:tgtEl>
                                          <p:spTgt spid="4">
                                            <p:txEl>
                                              <p:pRg st="12" end="12"/>
                                            </p:txEl>
                                          </p:spTgt>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4">
                                            <p:txEl>
                                              <p:pRg st="13" end="13"/>
                                            </p:txEl>
                                          </p:spTgt>
                                        </p:tgtEl>
                                        <p:attrNameLst>
                                          <p:attrName>style.visibility</p:attrName>
                                        </p:attrNameLst>
                                      </p:cBhvr>
                                      <p:to>
                                        <p:strVal val="visible"/>
                                      </p:to>
                                    </p:set>
                                    <p:animEffect transition="in" filter="fade">
                                      <p:cBhvr>
                                        <p:cTn id="105" dur="500"/>
                                        <p:tgtEl>
                                          <p:spTgt spid="4">
                                            <p:txEl>
                                              <p:pRg st="13" end="13"/>
                                            </p:txEl>
                                          </p:spTgt>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4">
                                            <p:txEl>
                                              <p:pRg st="14" end="14"/>
                                            </p:txEl>
                                          </p:spTgt>
                                        </p:tgtEl>
                                        <p:attrNameLst>
                                          <p:attrName>style.visibility</p:attrName>
                                        </p:attrNameLst>
                                      </p:cBhvr>
                                      <p:to>
                                        <p:strVal val="visible"/>
                                      </p:to>
                                    </p:set>
                                    <p:animEffect transition="in" filter="fade">
                                      <p:cBhvr>
                                        <p:cTn id="108" dur="500"/>
                                        <p:tgtEl>
                                          <p:spTgt spid="4">
                                            <p:txEl>
                                              <p:pRg st="14" end="14"/>
                                            </p:txEl>
                                          </p:spTgt>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4">
                                            <p:txEl>
                                              <p:pRg st="15" end="15"/>
                                            </p:txEl>
                                          </p:spTgt>
                                        </p:tgtEl>
                                        <p:attrNameLst>
                                          <p:attrName>style.visibility</p:attrName>
                                        </p:attrNameLst>
                                      </p:cBhvr>
                                      <p:to>
                                        <p:strVal val="visible"/>
                                      </p:to>
                                    </p:set>
                                    <p:animEffect transition="in" filter="fade">
                                      <p:cBhvr>
                                        <p:cTn id="111" dur="500"/>
                                        <p:tgtEl>
                                          <p:spTgt spid="4">
                                            <p:txEl>
                                              <p:pRg st="15" end="15"/>
                                            </p:txEl>
                                          </p:spTgt>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4">
                                            <p:txEl>
                                              <p:pRg st="16" end="16"/>
                                            </p:txEl>
                                          </p:spTgt>
                                        </p:tgtEl>
                                        <p:attrNameLst>
                                          <p:attrName>style.visibility</p:attrName>
                                        </p:attrNameLst>
                                      </p:cBhvr>
                                      <p:to>
                                        <p:strVal val="visible"/>
                                      </p:to>
                                    </p:set>
                                    <p:animEffect transition="in" filter="fade">
                                      <p:cBhvr>
                                        <p:cTn id="114" dur="500"/>
                                        <p:tgtEl>
                                          <p:spTgt spid="4">
                                            <p:txEl>
                                              <p:pRg st="16" end="16"/>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4">
                                            <p:txEl>
                                              <p:pRg st="17" end="17"/>
                                            </p:txEl>
                                          </p:spTgt>
                                        </p:tgtEl>
                                        <p:attrNameLst>
                                          <p:attrName>style.visibility</p:attrName>
                                        </p:attrNameLst>
                                      </p:cBhvr>
                                      <p:to>
                                        <p:strVal val="visible"/>
                                      </p:to>
                                    </p:set>
                                    <p:animEffect transition="in" filter="fade">
                                      <p:cBhvr>
                                        <p:cTn id="119" dur="500"/>
                                        <p:tgtEl>
                                          <p:spTgt spid="4">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Passing Structure to Function</a:t>
            </a:r>
            <a:endParaRPr lang="en-US" dirty="0"/>
          </a:p>
        </p:txBody>
      </p:sp>
      <p:sp>
        <p:nvSpPr>
          <p:cNvPr id="3" name="Content Placeholder 2"/>
          <p:cNvSpPr>
            <a:spLocks noGrp="1"/>
          </p:cNvSpPr>
          <p:nvPr>
            <p:ph sz="half" idx="1"/>
          </p:nvPr>
        </p:nvSpPr>
        <p:spPr>
          <a:xfrm>
            <a:off x="398834" y="800100"/>
            <a:ext cx="5617464" cy="5692112"/>
          </a:xfrm>
        </p:spPr>
        <p:txBody>
          <a:bodyPr>
            <a:normAutofit/>
          </a:bodyPr>
          <a:lstStyle/>
          <a:p>
            <a:pPr>
              <a:buNone/>
            </a:pPr>
            <a:r>
              <a:rPr lang="en-US" sz="1500" dirty="0"/>
              <a:t>#include&lt;</a:t>
            </a:r>
            <a:r>
              <a:rPr lang="en-US" sz="1500" dirty="0" err="1"/>
              <a:t>stdio.h</a:t>
            </a:r>
            <a:r>
              <a:rPr lang="en-US" sz="1500" dirty="0" smtClean="0"/>
              <a:t>&gt;</a:t>
            </a:r>
            <a:endParaRPr lang="en-US" sz="1500" dirty="0"/>
          </a:p>
          <a:p>
            <a:pPr>
              <a:buNone/>
            </a:pPr>
            <a:r>
              <a:rPr lang="en-US" sz="1500" b="1" dirty="0" err="1"/>
              <a:t>typedef</a:t>
            </a:r>
            <a:r>
              <a:rPr lang="en-US" sz="1500" b="1" dirty="0"/>
              <a:t> </a:t>
            </a:r>
            <a:r>
              <a:rPr lang="en-US" sz="1500" b="1" dirty="0" err="1"/>
              <a:t>struct</a:t>
            </a:r>
            <a:r>
              <a:rPr lang="en-US" sz="1500" b="1" dirty="0"/>
              <a:t> stud</a:t>
            </a:r>
          </a:p>
          <a:p>
            <a:pPr>
              <a:buNone/>
            </a:pPr>
            <a:r>
              <a:rPr lang="en-US" sz="1500" dirty="0"/>
              <a:t>{</a:t>
            </a:r>
          </a:p>
          <a:p>
            <a:pPr lvl="1">
              <a:buNone/>
            </a:pPr>
            <a:r>
              <a:rPr lang="en-US" sz="1500" dirty="0" err="1"/>
              <a:t>int</a:t>
            </a:r>
            <a:r>
              <a:rPr lang="en-US" sz="1500" dirty="0"/>
              <a:t> </a:t>
            </a:r>
            <a:r>
              <a:rPr lang="en-US" sz="1500" dirty="0" err="1"/>
              <a:t>roll_no</a:t>
            </a:r>
            <a:r>
              <a:rPr lang="en-US" sz="1500" dirty="0"/>
              <a:t>;</a:t>
            </a:r>
          </a:p>
          <a:p>
            <a:pPr lvl="1">
              <a:buNone/>
            </a:pPr>
            <a:r>
              <a:rPr lang="en-US" sz="1500" dirty="0"/>
              <a:t>char name[50];</a:t>
            </a:r>
          </a:p>
          <a:p>
            <a:pPr lvl="1">
              <a:buNone/>
            </a:pPr>
            <a:r>
              <a:rPr lang="en-US" sz="1500" dirty="0" err="1"/>
              <a:t>int</a:t>
            </a:r>
            <a:r>
              <a:rPr lang="en-US" sz="1500" dirty="0"/>
              <a:t> m1, m2;</a:t>
            </a:r>
          </a:p>
          <a:p>
            <a:pPr>
              <a:buNone/>
            </a:pPr>
            <a:r>
              <a:rPr lang="en-US" sz="1500" dirty="0"/>
              <a:t>}STUD;</a:t>
            </a:r>
          </a:p>
          <a:p>
            <a:pPr>
              <a:buNone/>
            </a:pPr>
            <a:r>
              <a:rPr lang="en-US" sz="1500" b="1" dirty="0"/>
              <a:t>void display(STUD);</a:t>
            </a:r>
          </a:p>
          <a:p>
            <a:pPr>
              <a:buNone/>
            </a:pPr>
            <a:r>
              <a:rPr lang="en-US" sz="1500" dirty="0"/>
              <a:t>void main( )</a:t>
            </a:r>
          </a:p>
          <a:p>
            <a:pPr>
              <a:buNone/>
            </a:pPr>
            <a:r>
              <a:rPr lang="en-US" sz="1500" dirty="0"/>
              <a:t>{</a:t>
            </a:r>
          </a:p>
          <a:p>
            <a:pPr lvl="1">
              <a:buNone/>
            </a:pPr>
            <a:r>
              <a:rPr lang="en-US" sz="1500" b="1" dirty="0"/>
              <a:t>STUD s;</a:t>
            </a:r>
          </a:p>
          <a:p>
            <a:pPr lvl="1">
              <a:buNone/>
            </a:pPr>
            <a:r>
              <a:rPr lang="en-US" sz="1500" dirty="0" err="1"/>
              <a:t>printf</a:t>
            </a:r>
            <a:r>
              <a:rPr lang="en-US" sz="1500" dirty="0"/>
              <a:t>("\</a:t>
            </a:r>
            <a:r>
              <a:rPr lang="en-US" sz="1500" dirty="0" err="1"/>
              <a:t>nEnter</a:t>
            </a:r>
            <a:r>
              <a:rPr lang="en-US" sz="1500" dirty="0"/>
              <a:t> Roll Number: ");</a:t>
            </a:r>
          </a:p>
          <a:p>
            <a:pPr lvl="1">
              <a:buNone/>
            </a:pPr>
            <a:r>
              <a:rPr lang="en-US" sz="1500" dirty="0" err="1"/>
              <a:t>scanf</a:t>
            </a:r>
            <a:r>
              <a:rPr lang="en-US" sz="1500" dirty="0"/>
              <a:t>("%d", &amp;</a:t>
            </a:r>
            <a:r>
              <a:rPr lang="en-US" sz="1500" dirty="0" err="1"/>
              <a:t>s.roll_no</a:t>
            </a:r>
            <a:r>
              <a:rPr lang="en-US" sz="1500" dirty="0"/>
              <a:t>);</a:t>
            </a:r>
          </a:p>
          <a:p>
            <a:pPr lvl="1">
              <a:buNone/>
            </a:pPr>
            <a:r>
              <a:rPr lang="en-US" sz="1500" dirty="0" err="1"/>
              <a:t>printf</a:t>
            </a:r>
            <a:r>
              <a:rPr lang="en-US" sz="1500" dirty="0"/>
              <a:t>("\</a:t>
            </a:r>
            <a:r>
              <a:rPr lang="en-US" sz="1500" dirty="0" err="1"/>
              <a:t>nEnter</a:t>
            </a:r>
            <a:r>
              <a:rPr lang="en-US" sz="1500" dirty="0"/>
              <a:t> Name: ");</a:t>
            </a:r>
          </a:p>
          <a:p>
            <a:pPr lvl="1">
              <a:buNone/>
            </a:pPr>
            <a:r>
              <a:rPr lang="en-US" sz="1500" dirty="0" err="1"/>
              <a:t>flushall</a:t>
            </a:r>
            <a:r>
              <a:rPr lang="en-US" sz="1500" dirty="0"/>
              <a:t>( );</a:t>
            </a:r>
          </a:p>
          <a:p>
            <a:pPr lvl="1">
              <a:buNone/>
            </a:pPr>
            <a:r>
              <a:rPr lang="en-US" sz="1500" dirty="0"/>
              <a:t>gets(s.name);</a:t>
            </a:r>
          </a:p>
        </p:txBody>
      </p:sp>
      <p:sp>
        <p:nvSpPr>
          <p:cNvPr id="4" name="Content Placeholder 3"/>
          <p:cNvSpPr>
            <a:spLocks noGrp="1"/>
          </p:cNvSpPr>
          <p:nvPr>
            <p:ph sz="half" idx="2"/>
          </p:nvPr>
        </p:nvSpPr>
        <p:spPr>
          <a:xfrm>
            <a:off x="6041698" y="800100"/>
            <a:ext cx="5685536" cy="5829300"/>
          </a:xfrm>
        </p:spPr>
        <p:txBody>
          <a:bodyPr>
            <a:normAutofit/>
          </a:bodyPr>
          <a:lstStyle/>
          <a:p>
            <a:pPr lvl="1">
              <a:buNone/>
            </a:pPr>
            <a:r>
              <a:rPr lang="en-US" sz="1500" dirty="0" err="1"/>
              <a:t>printf</a:t>
            </a:r>
            <a:r>
              <a:rPr lang="en-US" sz="1500" dirty="0"/>
              <a:t>("\</a:t>
            </a:r>
            <a:r>
              <a:rPr lang="en-US" sz="1500" dirty="0" err="1"/>
              <a:t>nEnter</a:t>
            </a:r>
            <a:r>
              <a:rPr lang="en-US" sz="1500" dirty="0"/>
              <a:t> Marks:");</a:t>
            </a:r>
          </a:p>
          <a:p>
            <a:pPr lvl="1">
              <a:buNone/>
            </a:pPr>
            <a:r>
              <a:rPr lang="en-US" sz="1500" dirty="0" err="1"/>
              <a:t>scanf</a:t>
            </a:r>
            <a:r>
              <a:rPr lang="en-US" sz="1500" dirty="0"/>
              <a:t>("%</a:t>
            </a:r>
            <a:r>
              <a:rPr lang="en-US" sz="1500" dirty="0" err="1"/>
              <a:t>d%d</a:t>
            </a:r>
            <a:r>
              <a:rPr lang="en-US" sz="1500" dirty="0"/>
              <a:t>", &amp;s.m1, &amp;s.m2);</a:t>
            </a:r>
          </a:p>
          <a:p>
            <a:pPr lvl="1">
              <a:buNone/>
            </a:pPr>
            <a:r>
              <a:rPr lang="en-US" sz="1500" b="1" dirty="0"/>
              <a:t>display(s</a:t>
            </a:r>
            <a:r>
              <a:rPr lang="en-US" sz="1500" b="1" dirty="0" smtClean="0"/>
              <a:t>);</a:t>
            </a:r>
            <a:endParaRPr lang="en-US" sz="1500" dirty="0"/>
          </a:p>
          <a:p>
            <a:pPr>
              <a:buNone/>
            </a:pPr>
            <a:r>
              <a:rPr lang="en-US" sz="1500" dirty="0"/>
              <a:t>}</a:t>
            </a:r>
          </a:p>
          <a:p>
            <a:pPr>
              <a:buNone/>
            </a:pPr>
            <a:r>
              <a:rPr lang="en-US" sz="1500" b="1" dirty="0"/>
              <a:t>void display(STUD s1)</a:t>
            </a:r>
          </a:p>
          <a:p>
            <a:pPr>
              <a:buNone/>
            </a:pPr>
            <a:r>
              <a:rPr lang="en-US" sz="1500" dirty="0"/>
              <a:t>{</a:t>
            </a:r>
          </a:p>
          <a:p>
            <a:pPr lvl="1">
              <a:buNone/>
            </a:pPr>
            <a:r>
              <a:rPr lang="en-US" sz="1500" dirty="0" err="1"/>
              <a:t>printf</a:t>
            </a:r>
            <a:r>
              <a:rPr lang="en-US" sz="1500" dirty="0"/>
              <a:t>("\</a:t>
            </a:r>
            <a:r>
              <a:rPr lang="en-US" sz="1500" dirty="0" err="1"/>
              <a:t>nRoll</a:t>
            </a:r>
            <a:r>
              <a:rPr lang="en-US" sz="1500" dirty="0"/>
              <a:t> No.: %d", s1.roll_no);</a:t>
            </a:r>
          </a:p>
          <a:p>
            <a:pPr lvl="1">
              <a:buNone/>
            </a:pPr>
            <a:r>
              <a:rPr lang="en-US" sz="1500" dirty="0" err="1"/>
              <a:t>printf</a:t>
            </a:r>
            <a:r>
              <a:rPr lang="en-US" sz="1500" dirty="0"/>
              <a:t>("\</a:t>
            </a:r>
            <a:r>
              <a:rPr lang="en-US" sz="1500" dirty="0" err="1"/>
              <a:t>nName</a:t>
            </a:r>
            <a:r>
              <a:rPr lang="en-US" sz="1500" dirty="0"/>
              <a:t>: %s", s1.name);</a:t>
            </a:r>
          </a:p>
          <a:p>
            <a:pPr lvl="1">
              <a:buNone/>
            </a:pPr>
            <a:r>
              <a:rPr lang="en-US" sz="1500" dirty="0" err="1"/>
              <a:t>printf</a:t>
            </a:r>
            <a:r>
              <a:rPr lang="en-US" sz="1500" dirty="0"/>
              <a:t>("\</a:t>
            </a:r>
            <a:r>
              <a:rPr lang="en-US" sz="1500" dirty="0" err="1"/>
              <a:t>nMarks</a:t>
            </a:r>
            <a:r>
              <a:rPr lang="en-US" sz="1500" dirty="0"/>
              <a:t>: %d %d", s1.m1, s1.m2);</a:t>
            </a:r>
          </a:p>
          <a:p>
            <a:pPr>
              <a:buNone/>
            </a:pPr>
            <a:r>
              <a:rPr lang="en-US" sz="1500" dirty="0"/>
              <a:t>}</a:t>
            </a:r>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fade">
                                      <p:cBhvr>
                                        <p:cTn id="55" dur="500"/>
                                        <p:tgtEl>
                                          <p:spTgt spid="3">
                                            <p:txEl>
                                              <p:pRg st="12" end="12"/>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3" end="13"/>
                                            </p:txEl>
                                          </p:spTgt>
                                        </p:tgtEl>
                                        <p:attrNameLst>
                                          <p:attrName>style.visibility</p:attrName>
                                        </p:attrNameLst>
                                      </p:cBhvr>
                                      <p:to>
                                        <p:strVal val="visible"/>
                                      </p:to>
                                    </p:set>
                                    <p:animEffect transition="in" filter="fade">
                                      <p:cBhvr>
                                        <p:cTn id="58" dur="500"/>
                                        <p:tgtEl>
                                          <p:spTgt spid="3">
                                            <p:txEl>
                                              <p:pRg st="13" end="13"/>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animEffect transition="in" filter="fade">
                                      <p:cBhvr>
                                        <p:cTn id="61" dur="500"/>
                                        <p:tgtEl>
                                          <p:spTgt spid="3">
                                            <p:txEl>
                                              <p:pRg st="14" end="1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4">
                                            <p:txEl>
                                              <p:pRg st="0" end="0"/>
                                            </p:txEl>
                                          </p:spTgt>
                                        </p:tgtEl>
                                        <p:attrNameLst>
                                          <p:attrName>style.visibility</p:attrName>
                                        </p:attrNameLst>
                                      </p:cBhvr>
                                      <p:to>
                                        <p:strVal val="visible"/>
                                      </p:to>
                                    </p:set>
                                    <p:animEffect transition="in" filter="fade">
                                      <p:cBhvr>
                                        <p:cTn id="66" dur="500"/>
                                        <p:tgtEl>
                                          <p:spTgt spid="4">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
                                            <p:txEl>
                                              <p:pRg st="15" end="15"/>
                                            </p:txEl>
                                          </p:spTgt>
                                        </p:tgtEl>
                                        <p:attrNameLst>
                                          <p:attrName>style.visibility</p:attrName>
                                        </p:attrNameLst>
                                      </p:cBhvr>
                                      <p:to>
                                        <p:strVal val="visible"/>
                                      </p:to>
                                    </p:set>
                                    <p:animEffect transition="in" filter="fade">
                                      <p:cBhvr>
                                        <p:cTn id="69" dur="500"/>
                                        <p:tgtEl>
                                          <p:spTgt spid="3">
                                            <p:txEl>
                                              <p:pRg st="15" end="15"/>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
                                            <p:txEl>
                                              <p:pRg st="1" end="1"/>
                                            </p:txEl>
                                          </p:spTgt>
                                        </p:tgtEl>
                                        <p:attrNameLst>
                                          <p:attrName>style.visibility</p:attrName>
                                        </p:attrNameLst>
                                      </p:cBhvr>
                                      <p:to>
                                        <p:strVal val="visible"/>
                                      </p:to>
                                    </p:set>
                                    <p:animEffect transition="in" filter="fade">
                                      <p:cBhvr>
                                        <p:cTn id="72" dur="500"/>
                                        <p:tgtEl>
                                          <p:spTgt spid="4">
                                            <p:txEl>
                                              <p:pRg st="1" end="1"/>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
                                            <p:txEl>
                                              <p:pRg st="2" end="2"/>
                                            </p:txEl>
                                          </p:spTgt>
                                        </p:tgtEl>
                                        <p:attrNameLst>
                                          <p:attrName>style.visibility</p:attrName>
                                        </p:attrNameLst>
                                      </p:cBhvr>
                                      <p:to>
                                        <p:strVal val="visible"/>
                                      </p:to>
                                    </p:set>
                                    <p:animEffect transition="in" filter="fade">
                                      <p:cBhvr>
                                        <p:cTn id="75" dur="500"/>
                                        <p:tgtEl>
                                          <p:spTgt spid="4">
                                            <p:txEl>
                                              <p:pRg st="2" end="2"/>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
                                            <p:txEl>
                                              <p:pRg st="3" end="3"/>
                                            </p:txEl>
                                          </p:spTgt>
                                        </p:tgtEl>
                                        <p:attrNameLst>
                                          <p:attrName>style.visibility</p:attrName>
                                        </p:attrNameLst>
                                      </p:cBhvr>
                                      <p:to>
                                        <p:strVal val="visible"/>
                                      </p:to>
                                    </p:set>
                                    <p:animEffect transition="in" filter="fade">
                                      <p:cBhvr>
                                        <p:cTn id="78" dur="500"/>
                                        <p:tgtEl>
                                          <p:spTgt spid="4">
                                            <p:txEl>
                                              <p:pRg st="3" end="3"/>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4">
                                            <p:txEl>
                                              <p:pRg st="4" end="4"/>
                                            </p:txEl>
                                          </p:spTgt>
                                        </p:tgtEl>
                                        <p:attrNameLst>
                                          <p:attrName>style.visibility</p:attrName>
                                        </p:attrNameLst>
                                      </p:cBhvr>
                                      <p:to>
                                        <p:strVal val="visible"/>
                                      </p:to>
                                    </p:set>
                                    <p:animEffect transition="in" filter="fade">
                                      <p:cBhvr>
                                        <p:cTn id="83" dur="500"/>
                                        <p:tgtEl>
                                          <p:spTgt spid="4">
                                            <p:txEl>
                                              <p:pRg st="4" end="4"/>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4">
                                            <p:txEl>
                                              <p:pRg st="5" end="5"/>
                                            </p:txEl>
                                          </p:spTgt>
                                        </p:tgtEl>
                                        <p:attrNameLst>
                                          <p:attrName>style.visibility</p:attrName>
                                        </p:attrNameLst>
                                      </p:cBhvr>
                                      <p:to>
                                        <p:strVal val="visible"/>
                                      </p:to>
                                    </p:set>
                                    <p:animEffect transition="in" filter="fade">
                                      <p:cBhvr>
                                        <p:cTn id="88" dur="500"/>
                                        <p:tgtEl>
                                          <p:spTgt spid="4">
                                            <p:txEl>
                                              <p:pRg st="5" end="5"/>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
                                            <p:txEl>
                                              <p:pRg st="6" end="6"/>
                                            </p:txEl>
                                          </p:spTgt>
                                        </p:tgtEl>
                                        <p:attrNameLst>
                                          <p:attrName>style.visibility</p:attrName>
                                        </p:attrNameLst>
                                      </p:cBhvr>
                                      <p:to>
                                        <p:strVal val="visible"/>
                                      </p:to>
                                    </p:set>
                                    <p:animEffect transition="in" filter="fade">
                                      <p:cBhvr>
                                        <p:cTn id="91" dur="500"/>
                                        <p:tgtEl>
                                          <p:spTgt spid="4">
                                            <p:txEl>
                                              <p:pRg st="6" end="6"/>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4">
                                            <p:txEl>
                                              <p:pRg st="7" end="7"/>
                                            </p:txEl>
                                          </p:spTgt>
                                        </p:tgtEl>
                                        <p:attrNameLst>
                                          <p:attrName>style.visibility</p:attrName>
                                        </p:attrNameLst>
                                      </p:cBhvr>
                                      <p:to>
                                        <p:strVal val="visible"/>
                                      </p:to>
                                    </p:set>
                                    <p:animEffect transition="in" filter="fade">
                                      <p:cBhvr>
                                        <p:cTn id="94" dur="500"/>
                                        <p:tgtEl>
                                          <p:spTgt spid="4">
                                            <p:txEl>
                                              <p:pRg st="7" end="7"/>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
                                            <p:txEl>
                                              <p:pRg st="8" end="8"/>
                                            </p:txEl>
                                          </p:spTgt>
                                        </p:tgtEl>
                                        <p:attrNameLst>
                                          <p:attrName>style.visibility</p:attrName>
                                        </p:attrNameLst>
                                      </p:cBhvr>
                                      <p:to>
                                        <p:strVal val="visible"/>
                                      </p:to>
                                    </p:set>
                                    <p:animEffect transition="in" filter="fade">
                                      <p:cBhvr>
                                        <p:cTn id="97" dur="500"/>
                                        <p:tgtEl>
                                          <p:spTgt spid="4">
                                            <p:txEl>
                                              <p:pRg st="8" end="8"/>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4">
                                            <p:txEl>
                                              <p:pRg st="9" end="9"/>
                                            </p:txEl>
                                          </p:spTgt>
                                        </p:tgtEl>
                                        <p:attrNameLst>
                                          <p:attrName>style.visibility</p:attrName>
                                        </p:attrNameLst>
                                      </p:cBhvr>
                                      <p:to>
                                        <p:strVal val="visible"/>
                                      </p:to>
                                    </p:set>
                                    <p:animEffect transition="in" filter="fade">
                                      <p:cBhvr>
                                        <p:cTn id="100"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Passing Array of Structures to Function</a:t>
            </a:r>
            <a:endParaRPr lang="en-US" dirty="0"/>
          </a:p>
        </p:txBody>
      </p:sp>
      <p:sp>
        <p:nvSpPr>
          <p:cNvPr id="3" name="Content Placeholder 2"/>
          <p:cNvSpPr>
            <a:spLocks noGrp="1"/>
          </p:cNvSpPr>
          <p:nvPr>
            <p:ph sz="half" idx="1"/>
          </p:nvPr>
        </p:nvSpPr>
        <p:spPr>
          <a:xfrm>
            <a:off x="398834" y="812800"/>
            <a:ext cx="5617464" cy="5679412"/>
          </a:xfrm>
        </p:spPr>
        <p:txBody>
          <a:bodyPr>
            <a:normAutofit fontScale="92500" lnSpcReduction="10000"/>
          </a:bodyPr>
          <a:lstStyle/>
          <a:p>
            <a:pPr>
              <a:buNone/>
            </a:pPr>
            <a:r>
              <a:rPr lang="en-US" dirty="0" smtClean="0"/>
              <a:t>#include&lt;</a:t>
            </a:r>
            <a:r>
              <a:rPr lang="en-US" dirty="0" err="1" smtClean="0"/>
              <a:t>stdio.h</a:t>
            </a:r>
            <a:r>
              <a:rPr lang="en-US" dirty="0" smtClean="0"/>
              <a:t>&gt;</a:t>
            </a:r>
          </a:p>
          <a:p>
            <a:pPr>
              <a:buNone/>
            </a:pPr>
            <a:r>
              <a:rPr lang="en-US" b="1" dirty="0" err="1" smtClean="0"/>
              <a:t>struct</a:t>
            </a:r>
            <a:r>
              <a:rPr lang="en-US" b="1" dirty="0" smtClean="0"/>
              <a:t> stud</a:t>
            </a:r>
          </a:p>
          <a:p>
            <a:pPr>
              <a:buNone/>
            </a:pPr>
            <a:r>
              <a:rPr lang="en-US" dirty="0" smtClean="0"/>
              <a:t>{</a:t>
            </a:r>
          </a:p>
          <a:p>
            <a:pPr>
              <a:buNone/>
            </a:pPr>
            <a:r>
              <a:rPr lang="en-US" dirty="0" err="1" smtClean="0"/>
              <a:t>int</a:t>
            </a:r>
            <a:r>
              <a:rPr lang="en-US" dirty="0" smtClean="0"/>
              <a:t> </a:t>
            </a:r>
            <a:r>
              <a:rPr lang="en-US" dirty="0" err="1" smtClean="0"/>
              <a:t>roll_no</a:t>
            </a:r>
            <a:r>
              <a:rPr lang="en-US" dirty="0" smtClean="0"/>
              <a:t>;</a:t>
            </a:r>
          </a:p>
          <a:p>
            <a:pPr>
              <a:buNone/>
            </a:pPr>
            <a:r>
              <a:rPr lang="en-US" dirty="0" smtClean="0"/>
              <a:t>char name[50];</a:t>
            </a:r>
          </a:p>
          <a:p>
            <a:pPr>
              <a:buNone/>
            </a:pPr>
            <a:r>
              <a:rPr lang="en-US" dirty="0" err="1" smtClean="0"/>
              <a:t>int</a:t>
            </a:r>
            <a:r>
              <a:rPr lang="en-US" dirty="0" smtClean="0"/>
              <a:t> m1, m2;</a:t>
            </a:r>
          </a:p>
          <a:p>
            <a:pPr>
              <a:buNone/>
            </a:pPr>
            <a:r>
              <a:rPr lang="en-US" dirty="0" smtClean="0"/>
              <a:t>};</a:t>
            </a:r>
          </a:p>
          <a:p>
            <a:pPr>
              <a:buNone/>
            </a:pPr>
            <a:r>
              <a:rPr lang="en-US" b="1" dirty="0" smtClean="0"/>
              <a:t>void display(</a:t>
            </a:r>
            <a:r>
              <a:rPr lang="en-US" b="1" dirty="0" err="1" smtClean="0"/>
              <a:t>struct</a:t>
            </a:r>
            <a:r>
              <a:rPr lang="en-US" b="1" dirty="0" smtClean="0"/>
              <a:t> stud[ ] );</a:t>
            </a:r>
          </a:p>
          <a:p>
            <a:pPr>
              <a:buNone/>
            </a:pPr>
            <a:r>
              <a:rPr lang="en-US" dirty="0" smtClean="0"/>
              <a:t>void main( )</a:t>
            </a:r>
          </a:p>
          <a:p>
            <a:pPr>
              <a:buNone/>
            </a:pPr>
            <a:r>
              <a:rPr lang="en-US" dirty="0" smtClean="0"/>
              <a:t>{</a:t>
            </a:r>
          </a:p>
          <a:p>
            <a:pPr lvl="1">
              <a:buNone/>
            </a:pPr>
            <a:r>
              <a:rPr lang="en-US" dirty="0" err="1" smtClean="0"/>
              <a:t>Int</a:t>
            </a:r>
            <a:r>
              <a:rPr lang="en-US" dirty="0" smtClean="0"/>
              <a:t> </a:t>
            </a:r>
            <a:r>
              <a:rPr lang="en-US" dirty="0" err="1" smtClean="0"/>
              <a:t>i</a:t>
            </a:r>
            <a:r>
              <a:rPr lang="en-US" dirty="0" smtClean="0"/>
              <a:t>;</a:t>
            </a:r>
          </a:p>
          <a:p>
            <a:pPr lvl="1">
              <a:buNone/>
            </a:pPr>
            <a:r>
              <a:rPr lang="en-US" dirty="0" err="1" smtClean="0"/>
              <a:t>struct</a:t>
            </a:r>
            <a:r>
              <a:rPr lang="en-US" dirty="0" smtClean="0"/>
              <a:t> stud s[5];</a:t>
            </a:r>
          </a:p>
          <a:p>
            <a:pPr lvl="1">
              <a:buNone/>
            </a:pPr>
            <a:r>
              <a:rPr lang="en-US" dirty="0" smtClean="0"/>
              <a:t>for(</a:t>
            </a:r>
            <a:r>
              <a:rPr lang="en-US" dirty="0" err="1" smtClean="0"/>
              <a:t>i</a:t>
            </a:r>
            <a:r>
              <a:rPr lang="en-US" dirty="0" smtClean="0"/>
              <a:t>=0;i&lt;5;i++)</a:t>
            </a:r>
          </a:p>
          <a:p>
            <a:pPr lvl="1">
              <a:buNone/>
            </a:pPr>
            <a:r>
              <a:rPr lang="en-US" dirty="0" smtClean="0"/>
              <a:t>{</a:t>
            </a:r>
          </a:p>
          <a:p>
            <a:pPr lvl="2">
              <a:buNone/>
            </a:pPr>
            <a:r>
              <a:rPr lang="en-US" dirty="0" err="1" smtClean="0"/>
              <a:t>printf</a:t>
            </a:r>
            <a:r>
              <a:rPr lang="en-US" dirty="0" smtClean="0"/>
              <a:t>("\</a:t>
            </a:r>
            <a:r>
              <a:rPr lang="en-US" dirty="0" err="1" smtClean="0"/>
              <a:t>nEnter</a:t>
            </a:r>
            <a:r>
              <a:rPr lang="en-US" dirty="0" smtClean="0"/>
              <a:t> Roll Number: ");</a:t>
            </a:r>
          </a:p>
          <a:p>
            <a:pPr lvl="2">
              <a:buNone/>
            </a:pPr>
            <a:r>
              <a:rPr lang="en-US" dirty="0" err="1" smtClean="0"/>
              <a:t>scanf</a:t>
            </a:r>
            <a:r>
              <a:rPr lang="en-US" dirty="0" smtClean="0"/>
              <a:t>("%d", &amp;s[</a:t>
            </a:r>
            <a:r>
              <a:rPr lang="en-US" dirty="0" err="1" smtClean="0"/>
              <a:t>i</a:t>
            </a:r>
            <a:r>
              <a:rPr lang="en-US" dirty="0" smtClean="0"/>
              <a:t>].</a:t>
            </a:r>
            <a:r>
              <a:rPr lang="en-US" dirty="0" err="1" smtClean="0"/>
              <a:t>roll_no</a:t>
            </a:r>
            <a:r>
              <a:rPr lang="en-US" dirty="0" smtClean="0"/>
              <a:t>);</a:t>
            </a:r>
            <a:endParaRPr lang="en-US" dirty="0"/>
          </a:p>
        </p:txBody>
      </p:sp>
      <p:sp>
        <p:nvSpPr>
          <p:cNvPr id="4" name="Content Placeholder 3"/>
          <p:cNvSpPr>
            <a:spLocks noGrp="1"/>
          </p:cNvSpPr>
          <p:nvPr>
            <p:ph sz="half" idx="2"/>
          </p:nvPr>
        </p:nvSpPr>
        <p:spPr>
          <a:xfrm>
            <a:off x="6016298" y="800100"/>
            <a:ext cx="5609336" cy="5679412"/>
          </a:xfrm>
        </p:spPr>
        <p:txBody>
          <a:bodyPr>
            <a:normAutofit fontScale="92500" lnSpcReduction="10000"/>
          </a:bodyPr>
          <a:lstStyle/>
          <a:p>
            <a:pPr lvl="2">
              <a:buNone/>
            </a:pPr>
            <a:r>
              <a:rPr lang="en-US" dirty="0" err="1" smtClean="0"/>
              <a:t>printf</a:t>
            </a:r>
            <a:r>
              <a:rPr lang="en-US" dirty="0" smtClean="0"/>
              <a:t>("\</a:t>
            </a:r>
            <a:r>
              <a:rPr lang="en-US" dirty="0" err="1" smtClean="0"/>
              <a:t>nEnter</a:t>
            </a:r>
            <a:r>
              <a:rPr lang="en-US" dirty="0" smtClean="0"/>
              <a:t> Name: ");</a:t>
            </a:r>
          </a:p>
          <a:p>
            <a:pPr lvl="2">
              <a:buNone/>
            </a:pPr>
            <a:r>
              <a:rPr lang="en-US" dirty="0" err="1" smtClean="0"/>
              <a:t>flushall</a:t>
            </a:r>
            <a:r>
              <a:rPr lang="en-US" dirty="0" smtClean="0"/>
              <a:t>( );</a:t>
            </a:r>
          </a:p>
          <a:p>
            <a:pPr lvl="2">
              <a:buNone/>
            </a:pPr>
            <a:r>
              <a:rPr lang="en-US" dirty="0" smtClean="0"/>
              <a:t>gets(s[</a:t>
            </a:r>
            <a:r>
              <a:rPr lang="en-US" dirty="0" err="1" smtClean="0"/>
              <a:t>i</a:t>
            </a:r>
            <a:r>
              <a:rPr lang="en-US" dirty="0" smtClean="0"/>
              <a:t>].name);</a:t>
            </a:r>
          </a:p>
          <a:p>
            <a:pPr lvl="2">
              <a:buNone/>
            </a:pPr>
            <a:r>
              <a:rPr lang="en-US" dirty="0" err="1" smtClean="0"/>
              <a:t>printf</a:t>
            </a:r>
            <a:r>
              <a:rPr lang="en-US" dirty="0" smtClean="0"/>
              <a:t>("\</a:t>
            </a:r>
            <a:r>
              <a:rPr lang="en-US" dirty="0" err="1" smtClean="0"/>
              <a:t>nEnter</a:t>
            </a:r>
            <a:r>
              <a:rPr lang="en-US" dirty="0" smtClean="0"/>
              <a:t> Marks:");</a:t>
            </a:r>
          </a:p>
          <a:p>
            <a:pPr lvl="2">
              <a:buNone/>
            </a:pPr>
            <a:r>
              <a:rPr lang="en-US" dirty="0" err="1" smtClean="0"/>
              <a:t>scanf</a:t>
            </a:r>
            <a:r>
              <a:rPr lang="en-US" dirty="0" smtClean="0"/>
              <a:t>("%</a:t>
            </a:r>
            <a:r>
              <a:rPr lang="en-US" dirty="0" err="1" smtClean="0"/>
              <a:t>d%d</a:t>
            </a:r>
            <a:r>
              <a:rPr lang="en-US" dirty="0" smtClean="0"/>
              <a:t>", &amp;s[</a:t>
            </a:r>
            <a:r>
              <a:rPr lang="en-US" dirty="0" err="1" smtClean="0"/>
              <a:t>i</a:t>
            </a:r>
            <a:r>
              <a:rPr lang="en-US" dirty="0" smtClean="0"/>
              <a:t>].m1, &amp;s[</a:t>
            </a:r>
            <a:r>
              <a:rPr lang="en-US" dirty="0" err="1" smtClean="0"/>
              <a:t>i</a:t>
            </a:r>
            <a:r>
              <a:rPr lang="en-US" dirty="0" smtClean="0"/>
              <a:t>].m2);</a:t>
            </a:r>
          </a:p>
          <a:p>
            <a:pPr lvl="1">
              <a:buNone/>
            </a:pPr>
            <a:r>
              <a:rPr lang="en-US" dirty="0" smtClean="0"/>
              <a:t>}</a:t>
            </a:r>
          </a:p>
          <a:p>
            <a:pPr lvl="1">
              <a:buNone/>
            </a:pPr>
            <a:r>
              <a:rPr lang="en-US" b="1" dirty="0" smtClean="0"/>
              <a:t>display(s);</a:t>
            </a:r>
            <a:endParaRPr lang="en-US" dirty="0" smtClean="0"/>
          </a:p>
          <a:p>
            <a:pPr>
              <a:buNone/>
            </a:pPr>
            <a:r>
              <a:rPr lang="en-US" dirty="0" smtClean="0"/>
              <a:t>}</a:t>
            </a:r>
          </a:p>
          <a:p>
            <a:pPr>
              <a:buNone/>
            </a:pPr>
            <a:r>
              <a:rPr lang="en-US" b="1" dirty="0" smtClean="0"/>
              <a:t>void display(</a:t>
            </a:r>
            <a:r>
              <a:rPr lang="en-US" b="1" dirty="0" err="1" smtClean="0"/>
              <a:t>struct</a:t>
            </a:r>
            <a:r>
              <a:rPr lang="en-US" b="1" dirty="0" smtClean="0"/>
              <a:t> stud s1[ ])</a:t>
            </a:r>
          </a:p>
          <a:p>
            <a:pPr>
              <a:buNone/>
            </a:pPr>
            <a:r>
              <a:rPr lang="en-US" dirty="0" smtClean="0"/>
              <a:t>{</a:t>
            </a:r>
          </a:p>
          <a:p>
            <a:pPr lvl="1">
              <a:buNone/>
            </a:pPr>
            <a:r>
              <a:rPr lang="en-US" dirty="0" smtClean="0"/>
              <a:t>for(</a:t>
            </a:r>
            <a:r>
              <a:rPr lang="en-US" dirty="0" err="1" smtClean="0"/>
              <a:t>int</a:t>
            </a:r>
            <a:r>
              <a:rPr lang="en-US" dirty="0" smtClean="0"/>
              <a:t> </a:t>
            </a:r>
            <a:r>
              <a:rPr lang="en-US" dirty="0" err="1" smtClean="0"/>
              <a:t>i</a:t>
            </a:r>
            <a:r>
              <a:rPr lang="en-US" dirty="0" smtClean="0"/>
              <a:t>=0;i&lt;5;i++)</a:t>
            </a:r>
          </a:p>
          <a:p>
            <a:pPr lvl="1">
              <a:buNone/>
            </a:pPr>
            <a:r>
              <a:rPr lang="en-US" dirty="0" smtClean="0"/>
              <a:t>{</a:t>
            </a:r>
          </a:p>
          <a:p>
            <a:pPr lvl="2">
              <a:buNone/>
            </a:pPr>
            <a:r>
              <a:rPr lang="en-US" dirty="0" err="1" smtClean="0"/>
              <a:t>printf</a:t>
            </a:r>
            <a:r>
              <a:rPr lang="en-US" dirty="0" smtClean="0"/>
              <a:t>("\</a:t>
            </a:r>
            <a:r>
              <a:rPr lang="en-US" dirty="0" err="1" smtClean="0"/>
              <a:t>nRoll</a:t>
            </a:r>
            <a:r>
              <a:rPr lang="en-US" dirty="0" smtClean="0"/>
              <a:t> No.: %d", s1[</a:t>
            </a:r>
            <a:r>
              <a:rPr lang="en-US" dirty="0" err="1" smtClean="0"/>
              <a:t>i</a:t>
            </a:r>
            <a:r>
              <a:rPr lang="en-US" dirty="0" smtClean="0"/>
              <a:t>].</a:t>
            </a:r>
            <a:r>
              <a:rPr lang="en-US" dirty="0" err="1" smtClean="0"/>
              <a:t>roll_no</a:t>
            </a:r>
            <a:r>
              <a:rPr lang="en-US" dirty="0" smtClean="0"/>
              <a:t>);</a:t>
            </a:r>
          </a:p>
          <a:p>
            <a:pPr lvl="2">
              <a:buNone/>
            </a:pPr>
            <a:r>
              <a:rPr lang="en-US" dirty="0" err="1" smtClean="0"/>
              <a:t>printf</a:t>
            </a:r>
            <a:r>
              <a:rPr lang="en-US" dirty="0" smtClean="0"/>
              <a:t>("\</a:t>
            </a:r>
            <a:r>
              <a:rPr lang="en-US" dirty="0" err="1" smtClean="0"/>
              <a:t>nName</a:t>
            </a:r>
            <a:r>
              <a:rPr lang="en-US" dirty="0" smtClean="0"/>
              <a:t>: %s", s1[</a:t>
            </a:r>
            <a:r>
              <a:rPr lang="en-US" dirty="0" err="1" smtClean="0"/>
              <a:t>i</a:t>
            </a:r>
            <a:r>
              <a:rPr lang="en-US" dirty="0" smtClean="0"/>
              <a:t>].name);</a:t>
            </a:r>
          </a:p>
          <a:p>
            <a:pPr lvl="2">
              <a:buNone/>
            </a:pPr>
            <a:r>
              <a:rPr lang="en-US" dirty="0" err="1" smtClean="0"/>
              <a:t>printf</a:t>
            </a:r>
            <a:r>
              <a:rPr lang="en-US" dirty="0" smtClean="0"/>
              <a:t>("\</a:t>
            </a:r>
            <a:r>
              <a:rPr lang="en-US" dirty="0" err="1" smtClean="0"/>
              <a:t>nMarks</a:t>
            </a:r>
            <a:r>
              <a:rPr lang="en-US" dirty="0" smtClean="0"/>
              <a:t>: %d %d", s1[</a:t>
            </a:r>
            <a:r>
              <a:rPr lang="en-US" dirty="0" err="1" smtClean="0"/>
              <a:t>i</a:t>
            </a:r>
            <a:r>
              <a:rPr lang="en-US" dirty="0" smtClean="0"/>
              <a:t>].m1, s1[</a:t>
            </a:r>
            <a:r>
              <a:rPr lang="en-US" dirty="0" err="1" smtClean="0"/>
              <a:t>i</a:t>
            </a:r>
            <a:r>
              <a:rPr lang="en-US" dirty="0" smtClean="0"/>
              <a:t>].m2);</a:t>
            </a:r>
          </a:p>
          <a:p>
            <a:pPr lvl="1">
              <a:buNone/>
            </a:pPr>
            <a:r>
              <a:rPr lang="en-US" dirty="0" smtClean="0"/>
              <a:t>}</a:t>
            </a:r>
          </a:p>
          <a:p>
            <a:pPr>
              <a:buNone/>
            </a:pPr>
            <a:r>
              <a:rPr lang="en-US" dirty="0" smtClean="0"/>
              <a:t>}</a:t>
            </a:r>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fade">
                                      <p:cBhvr>
                                        <p:cTn id="55" dur="500"/>
                                        <p:tgtEl>
                                          <p:spTgt spid="3">
                                            <p:txEl>
                                              <p:pRg st="10" end="1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1" end="11"/>
                                            </p:txEl>
                                          </p:spTgt>
                                        </p:tgtEl>
                                        <p:attrNameLst>
                                          <p:attrName>style.visibility</p:attrName>
                                        </p:attrNameLst>
                                      </p:cBhvr>
                                      <p:to>
                                        <p:strVal val="visible"/>
                                      </p:to>
                                    </p:set>
                                    <p:animEffect transition="in" filter="fade">
                                      <p:cBhvr>
                                        <p:cTn id="58" dur="500"/>
                                        <p:tgtEl>
                                          <p:spTgt spid="3">
                                            <p:txEl>
                                              <p:pRg st="11" end="11"/>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Effect transition="in" filter="fade">
                                      <p:cBhvr>
                                        <p:cTn id="61" dur="500"/>
                                        <p:tgtEl>
                                          <p:spTgt spid="3">
                                            <p:txEl>
                                              <p:pRg st="12" end="12"/>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
                                            <p:txEl>
                                              <p:pRg st="13" end="13"/>
                                            </p:txEl>
                                          </p:spTgt>
                                        </p:tgtEl>
                                        <p:attrNameLst>
                                          <p:attrName>style.visibility</p:attrName>
                                        </p:attrNameLst>
                                      </p:cBhvr>
                                      <p:to>
                                        <p:strVal val="visible"/>
                                      </p:to>
                                    </p:set>
                                    <p:animEffect transition="in" filter="fade">
                                      <p:cBhvr>
                                        <p:cTn id="64" dur="500"/>
                                        <p:tgtEl>
                                          <p:spTgt spid="3">
                                            <p:txEl>
                                              <p:pRg st="13" end="13"/>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fade">
                                      <p:cBhvr>
                                        <p:cTn id="67" dur="500"/>
                                        <p:tgtEl>
                                          <p:spTgt spid="3">
                                            <p:txEl>
                                              <p:pRg st="14" end="14"/>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
                                            <p:txEl>
                                              <p:pRg st="15" end="15"/>
                                            </p:txEl>
                                          </p:spTgt>
                                        </p:tgtEl>
                                        <p:attrNameLst>
                                          <p:attrName>style.visibility</p:attrName>
                                        </p:attrNameLst>
                                      </p:cBhvr>
                                      <p:to>
                                        <p:strVal val="visible"/>
                                      </p:to>
                                    </p:set>
                                    <p:animEffect transition="in" filter="fade">
                                      <p:cBhvr>
                                        <p:cTn id="70" dur="500"/>
                                        <p:tgtEl>
                                          <p:spTgt spid="3">
                                            <p:txEl>
                                              <p:pRg st="15" end="15"/>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
                                            <p:txEl>
                                              <p:pRg st="0" end="0"/>
                                            </p:txEl>
                                          </p:spTgt>
                                        </p:tgtEl>
                                        <p:attrNameLst>
                                          <p:attrName>style.visibility</p:attrName>
                                        </p:attrNameLst>
                                      </p:cBhvr>
                                      <p:to>
                                        <p:strVal val="visible"/>
                                      </p:to>
                                    </p:set>
                                    <p:animEffect transition="in" filter="fade">
                                      <p:cBhvr>
                                        <p:cTn id="75" dur="500"/>
                                        <p:tgtEl>
                                          <p:spTgt spid="4">
                                            <p:txEl>
                                              <p:pRg st="0" end="0"/>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
                                            <p:txEl>
                                              <p:pRg st="1" end="1"/>
                                            </p:txEl>
                                          </p:spTgt>
                                        </p:tgtEl>
                                        <p:attrNameLst>
                                          <p:attrName>style.visibility</p:attrName>
                                        </p:attrNameLst>
                                      </p:cBhvr>
                                      <p:to>
                                        <p:strVal val="visible"/>
                                      </p:to>
                                    </p:set>
                                    <p:animEffect transition="in" filter="fade">
                                      <p:cBhvr>
                                        <p:cTn id="78" dur="500"/>
                                        <p:tgtEl>
                                          <p:spTgt spid="4">
                                            <p:txEl>
                                              <p:pRg st="1" end="1"/>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
                                            <p:txEl>
                                              <p:pRg st="2" end="2"/>
                                            </p:txEl>
                                          </p:spTgt>
                                        </p:tgtEl>
                                        <p:attrNameLst>
                                          <p:attrName>style.visibility</p:attrName>
                                        </p:attrNameLst>
                                      </p:cBhvr>
                                      <p:to>
                                        <p:strVal val="visible"/>
                                      </p:to>
                                    </p:set>
                                    <p:animEffect transition="in" filter="fade">
                                      <p:cBhvr>
                                        <p:cTn id="81" dur="500"/>
                                        <p:tgtEl>
                                          <p:spTgt spid="4">
                                            <p:txEl>
                                              <p:pRg st="2" end="2"/>
                                            </p:tx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4">
                                            <p:txEl>
                                              <p:pRg st="3" end="3"/>
                                            </p:txEl>
                                          </p:spTgt>
                                        </p:tgtEl>
                                        <p:attrNameLst>
                                          <p:attrName>style.visibility</p:attrName>
                                        </p:attrNameLst>
                                      </p:cBhvr>
                                      <p:to>
                                        <p:strVal val="visible"/>
                                      </p:to>
                                    </p:set>
                                    <p:animEffect transition="in" filter="fade">
                                      <p:cBhvr>
                                        <p:cTn id="84" dur="500"/>
                                        <p:tgtEl>
                                          <p:spTgt spid="4">
                                            <p:txEl>
                                              <p:pRg st="3" end="3"/>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
                                            <p:txEl>
                                              <p:pRg st="4" end="4"/>
                                            </p:txEl>
                                          </p:spTgt>
                                        </p:tgtEl>
                                        <p:attrNameLst>
                                          <p:attrName>style.visibility</p:attrName>
                                        </p:attrNameLst>
                                      </p:cBhvr>
                                      <p:to>
                                        <p:strVal val="visible"/>
                                      </p:to>
                                    </p:set>
                                    <p:animEffect transition="in" filter="fade">
                                      <p:cBhvr>
                                        <p:cTn id="87" dur="500"/>
                                        <p:tgtEl>
                                          <p:spTgt spid="4">
                                            <p:txEl>
                                              <p:pRg st="4" end="4"/>
                                            </p:txEl>
                                          </p:spTgt>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4">
                                            <p:txEl>
                                              <p:pRg st="5" end="5"/>
                                            </p:txEl>
                                          </p:spTgt>
                                        </p:tgtEl>
                                        <p:attrNameLst>
                                          <p:attrName>style.visibility</p:attrName>
                                        </p:attrNameLst>
                                      </p:cBhvr>
                                      <p:to>
                                        <p:strVal val="visible"/>
                                      </p:to>
                                    </p:set>
                                    <p:animEffect transition="in" filter="fade">
                                      <p:cBhvr>
                                        <p:cTn id="90" dur="500"/>
                                        <p:tgtEl>
                                          <p:spTgt spid="4">
                                            <p:txEl>
                                              <p:pRg st="5" end="5"/>
                                            </p:txEl>
                                          </p:spTgt>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4">
                                            <p:txEl>
                                              <p:pRg st="6" end="6"/>
                                            </p:txEl>
                                          </p:spTgt>
                                        </p:tgtEl>
                                        <p:attrNameLst>
                                          <p:attrName>style.visibility</p:attrName>
                                        </p:attrNameLst>
                                      </p:cBhvr>
                                      <p:to>
                                        <p:strVal val="visible"/>
                                      </p:to>
                                    </p:set>
                                    <p:animEffect transition="in" filter="fade">
                                      <p:cBhvr>
                                        <p:cTn id="93" dur="500"/>
                                        <p:tgtEl>
                                          <p:spTgt spid="4">
                                            <p:txEl>
                                              <p:pRg st="6" end="6"/>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4">
                                            <p:txEl>
                                              <p:pRg st="7" end="7"/>
                                            </p:txEl>
                                          </p:spTgt>
                                        </p:tgtEl>
                                        <p:attrNameLst>
                                          <p:attrName>style.visibility</p:attrName>
                                        </p:attrNameLst>
                                      </p:cBhvr>
                                      <p:to>
                                        <p:strVal val="visible"/>
                                      </p:to>
                                    </p:set>
                                    <p:animEffect transition="in" filter="fade">
                                      <p:cBhvr>
                                        <p:cTn id="98" dur="500"/>
                                        <p:tgtEl>
                                          <p:spTgt spid="4">
                                            <p:txEl>
                                              <p:pRg st="7" end="7"/>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4">
                                            <p:txEl>
                                              <p:pRg st="8" end="8"/>
                                            </p:txEl>
                                          </p:spTgt>
                                        </p:tgtEl>
                                        <p:attrNameLst>
                                          <p:attrName>style.visibility</p:attrName>
                                        </p:attrNameLst>
                                      </p:cBhvr>
                                      <p:to>
                                        <p:strVal val="visible"/>
                                      </p:to>
                                    </p:set>
                                    <p:animEffect transition="in" filter="fade">
                                      <p:cBhvr>
                                        <p:cTn id="103" dur="500"/>
                                        <p:tgtEl>
                                          <p:spTgt spid="4">
                                            <p:txEl>
                                              <p:pRg st="8" end="8"/>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4">
                                            <p:txEl>
                                              <p:pRg st="9" end="9"/>
                                            </p:txEl>
                                          </p:spTgt>
                                        </p:tgtEl>
                                        <p:attrNameLst>
                                          <p:attrName>style.visibility</p:attrName>
                                        </p:attrNameLst>
                                      </p:cBhvr>
                                      <p:to>
                                        <p:strVal val="visible"/>
                                      </p:to>
                                    </p:set>
                                    <p:animEffect transition="in" filter="fade">
                                      <p:cBhvr>
                                        <p:cTn id="108" dur="500"/>
                                        <p:tgtEl>
                                          <p:spTgt spid="4">
                                            <p:txEl>
                                              <p:pRg st="9" end="9"/>
                                            </p:txEl>
                                          </p:spTgt>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4">
                                            <p:txEl>
                                              <p:pRg st="10" end="10"/>
                                            </p:txEl>
                                          </p:spTgt>
                                        </p:tgtEl>
                                        <p:attrNameLst>
                                          <p:attrName>style.visibility</p:attrName>
                                        </p:attrNameLst>
                                      </p:cBhvr>
                                      <p:to>
                                        <p:strVal val="visible"/>
                                      </p:to>
                                    </p:set>
                                    <p:animEffect transition="in" filter="fade">
                                      <p:cBhvr>
                                        <p:cTn id="111" dur="500"/>
                                        <p:tgtEl>
                                          <p:spTgt spid="4">
                                            <p:txEl>
                                              <p:pRg st="10" end="10"/>
                                            </p:txEl>
                                          </p:spTgt>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4">
                                            <p:txEl>
                                              <p:pRg st="11" end="11"/>
                                            </p:txEl>
                                          </p:spTgt>
                                        </p:tgtEl>
                                        <p:attrNameLst>
                                          <p:attrName>style.visibility</p:attrName>
                                        </p:attrNameLst>
                                      </p:cBhvr>
                                      <p:to>
                                        <p:strVal val="visible"/>
                                      </p:to>
                                    </p:set>
                                    <p:animEffect transition="in" filter="fade">
                                      <p:cBhvr>
                                        <p:cTn id="114" dur="500"/>
                                        <p:tgtEl>
                                          <p:spTgt spid="4">
                                            <p:txEl>
                                              <p:pRg st="11" end="11"/>
                                            </p:txEl>
                                          </p:spTgt>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4">
                                            <p:txEl>
                                              <p:pRg st="12" end="12"/>
                                            </p:txEl>
                                          </p:spTgt>
                                        </p:tgtEl>
                                        <p:attrNameLst>
                                          <p:attrName>style.visibility</p:attrName>
                                        </p:attrNameLst>
                                      </p:cBhvr>
                                      <p:to>
                                        <p:strVal val="visible"/>
                                      </p:to>
                                    </p:set>
                                    <p:animEffect transition="in" filter="fade">
                                      <p:cBhvr>
                                        <p:cTn id="117" dur="500"/>
                                        <p:tgtEl>
                                          <p:spTgt spid="4">
                                            <p:txEl>
                                              <p:pRg st="12" end="12"/>
                                            </p:txEl>
                                          </p:spTgt>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4">
                                            <p:txEl>
                                              <p:pRg st="13" end="13"/>
                                            </p:txEl>
                                          </p:spTgt>
                                        </p:tgtEl>
                                        <p:attrNameLst>
                                          <p:attrName>style.visibility</p:attrName>
                                        </p:attrNameLst>
                                      </p:cBhvr>
                                      <p:to>
                                        <p:strVal val="visible"/>
                                      </p:to>
                                    </p:set>
                                    <p:animEffect transition="in" filter="fade">
                                      <p:cBhvr>
                                        <p:cTn id="120" dur="500"/>
                                        <p:tgtEl>
                                          <p:spTgt spid="4">
                                            <p:txEl>
                                              <p:pRg st="13" end="13"/>
                                            </p:txEl>
                                          </p:spTgt>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
                                            <p:txEl>
                                              <p:pRg st="14" end="14"/>
                                            </p:txEl>
                                          </p:spTgt>
                                        </p:tgtEl>
                                        <p:attrNameLst>
                                          <p:attrName>style.visibility</p:attrName>
                                        </p:attrNameLst>
                                      </p:cBhvr>
                                      <p:to>
                                        <p:strVal val="visible"/>
                                      </p:to>
                                    </p:set>
                                    <p:animEffect transition="in" filter="fade">
                                      <p:cBhvr>
                                        <p:cTn id="123" dur="500"/>
                                        <p:tgtEl>
                                          <p:spTgt spid="4">
                                            <p:txEl>
                                              <p:pRg st="14" end="14"/>
                                            </p:txEl>
                                          </p:spTgt>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
                                            <p:txEl>
                                              <p:pRg st="15" end="15"/>
                                            </p:txEl>
                                          </p:spTgt>
                                        </p:tgtEl>
                                        <p:attrNameLst>
                                          <p:attrName>style.visibility</p:attrName>
                                        </p:attrNameLst>
                                      </p:cBhvr>
                                      <p:to>
                                        <p:strVal val="visible"/>
                                      </p:to>
                                    </p:set>
                                    <p:animEffect transition="in" filter="fade">
                                      <p:cBhvr>
                                        <p:cTn id="126" dur="500"/>
                                        <p:tgtEl>
                                          <p:spTgt spid="4">
                                            <p:txEl>
                                              <p:pRg st="15" end="15"/>
                                            </p:txEl>
                                          </p:spTgt>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4">
                                            <p:txEl>
                                              <p:pRg st="16" end="16"/>
                                            </p:txEl>
                                          </p:spTgt>
                                        </p:tgtEl>
                                        <p:attrNameLst>
                                          <p:attrName>style.visibility</p:attrName>
                                        </p:attrNameLst>
                                      </p:cBhvr>
                                      <p:to>
                                        <p:strVal val="visible"/>
                                      </p:to>
                                    </p:set>
                                    <p:animEffect transition="in" filter="fade">
                                      <p:cBhvr>
                                        <p:cTn id="131"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 to Pointer</a:t>
            </a:r>
            <a:endParaRPr lang="en-US" dirty="0"/>
          </a:p>
        </p:txBody>
      </p:sp>
      <p:sp>
        <p:nvSpPr>
          <p:cNvPr id="3" name="Content Placeholder 2"/>
          <p:cNvSpPr>
            <a:spLocks noGrp="1"/>
          </p:cNvSpPr>
          <p:nvPr>
            <p:ph sz="half" idx="1"/>
          </p:nvPr>
        </p:nvSpPr>
        <p:spPr>
          <a:xfrm>
            <a:off x="402336" y="685800"/>
            <a:ext cx="5617464" cy="5715000"/>
          </a:xfrm>
        </p:spPr>
        <p:txBody>
          <a:bodyPr>
            <a:normAutofit lnSpcReduction="10000"/>
          </a:bodyPr>
          <a:lstStyle/>
          <a:p>
            <a:pPr>
              <a:buNone/>
            </a:pPr>
            <a:r>
              <a:rPr lang="en-US" dirty="0" smtClean="0"/>
              <a:t>#include&lt;</a:t>
            </a:r>
            <a:r>
              <a:rPr lang="en-US" dirty="0" err="1" smtClean="0"/>
              <a:t>stdio.h</a:t>
            </a:r>
            <a:r>
              <a:rPr lang="en-US" dirty="0" smtClean="0"/>
              <a:t>&gt;</a:t>
            </a:r>
          </a:p>
          <a:p>
            <a:pPr>
              <a:buNone/>
            </a:pPr>
            <a:r>
              <a:rPr lang="en-US" b="1" dirty="0" err="1" smtClean="0"/>
              <a:t>struct</a:t>
            </a:r>
            <a:r>
              <a:rPr lang="en-US" b="1" dirty="0" smtClean="0"/>
              <a:t> stud</a:t>
            </a:r>
          </a:p>
          <a:p>
            <a:pPr>
              <a:buNone/>
            </a:pPr>
            <a:r>
              <a:rPr lang="en-US" dirty="0" smtClean="0"/>
              <a:t>{</a:t>
            </a:r>
          </a:p>
          <a:p>
            <a:pPr lvl="1">
              <a:buNone/>
            </a:pPr>
            <a:r>
              <a:rPr lang="en-US" dirty="0" err="1" smtClean="0"/>
              <a:t>int</a:t>
            </a:r>
            <a:r>
              <a:rPr lang="en-US" dirty="0" smtClean="0"/>
              <a:t> </a:t>
            </a:r>
            <a:r>
              <a:rPr lang="en-US" dirty="0" err="1" smtClean="0"/>
              <a:t>roll_no</a:t>
            </a:r>
            <a:r>
              <a:rPr lang="en-US" dirty="0" smtClean="0"/>
              <a:t>;</a:t>
            </a:r>
          </a:p>
          <a:p>
            <a:pPr lvl="1">
              <a:buNone/>
            </a:pPr>
            <a:r>
              <a:rPr lang="en-US" dirty="0" smtClean="0"/>
              <a:t>char name[50];</a:t>
            </a:r>
          </a:p>
          <a:p>
            <a:pPr lvl="1">
              <a:buNone/>
            </a:pPr>
            <a:r>
              <a:rPr lang="en-US" dirty="0" err="1" smtClean="0"/>
              <a:t>int</a:t>
            </a:r>
            <a:r>
              <a:rPr lang="en-US" dirty="0" smtClean="0"/>
              <a:t> m1, m2;</a:t>
            </a:r>
          </a:p>
          <a:p>
            <a:pPr>
              <a:buNone/>
            </a:pPr>
            <a:r>
              <a:rPr lang="en-US" dirty="0" smtClean="0"/>
              <a:t>};</a:t>
            </a:r>
          </a:p>
          <a:p>
            <a:pPr>
              <a:buNone/>
            </a:pPr>
            <a:r>
              <a:rPr lang="en-US" b="1" dirty="0" smtClean="0"/>
              <a:t>void display(</a:t>
            </a:r>
            <a:r>
              <a:rPr lang="en-US" b="1" dirty="0" err="1" smtClean="0"/>
              <a:t>struct</a:t>
            </a:r>
            <a:r>
              <a:rPr lang="en-US" b="1" dirty="0" smtClean="0"/>
              <a:t> stud *);</a:t>
            </a:r>
          </a:p>
          <a:p>
            <a:pPr>
              <a:buNone/>
            </a:pPr>
            <a:r>
              <a:rPr lang="en-US" dirty="0" smtClean="0"/>
              <a:t>void main( )</a:t>
            </a:r>
          </a:p>
          <a:p>
            <a:pPr>
              <a:buNone/>
            </a:pPr>
            <a:r>
              <a:rPr lang="en-US" dirty="0" smtClean="0"/>
              <a:t>{</a:t>
            </a:r>
          </a:p>
          <a:p>
            <a:pPr lvl="1">
              <a:buNone/>
            </a:pPr>
            <a:r>
              <a:rPr lang="en-US" dirty="0" err="1" smtClean="0"/>
              <a:t>struct</a:t>
            </a:r>
            <a:r>
              <a:rPr lang="en-US" dirty="0" smtClean="0"/>
              <a:t> stud s;</a:t>
            </a:r>
          </a:p>
          <a:p>
            <a:pPr lvl="1">
              <a:buNone/>
            </a:pPr>
            <a:r>
              <a:rPr lang="en-US" dirty="0" err="1" smtClean="0"/>
              <a:t>printf</a:t>
            </a:r>
            <a:r>
              <a:rPr lang="en-US" dirty="0" smtClean="0"/>
              <a:t>("\</a:t>
            </a:r>
            <a:r>
              <a:rPr lang="en-US" dirty="0" err="1" smtClean="0"/>
              <a:t>nEnter</a:t>
            </a:r>
            <a:r>
              <a:rPr lang="en-US" dirty="0" smtClean="0"/>
              <a:t> Roll Number: ");</a:t>
            </a:r>
          </a:p>
          <a:p>
            <a:pPr lvl="1">
              <a:buNone/>
            </a:pPr>
            <a:r>
              <a:rPr lang="en-US" dirty="0" err="1" smtClean="0"/>
              <a:t>scanf</a:t>
            </a:r>
            <a:r>
              <a:rPr lang="en-US" dirty="0" smtClean="0"/>
              <a:t>("%d", &amp;</a:t>
            </a:r>
            <a:r>
              <a:rPr lang="en-US" dirty="0" err="1" smtClean="0"/>
              <a:t>s.roll_no</a:t>
            </a:r>
            <a:r>
              <a:rPr lang="en-US" dirty="0" smtClean="0"/>
              <a:t>);</a:t>
            </a:r>
          </a:p>
          <a:p>
            <a:pPr lvl="1">
              <a:buNone/>
            </a:pPr>
            <a:r>
              <a:rPr lang="en-US" dirty="0" err="1" smtClean="0"/>
              <a:t>printf</a:t>
            </a:r>
            <a:r>
              <a:rPr lang="en-US" dirty="0" smtClean="0"/>
              <a:t>("\</a:t>
            </a:r>
            <a:r>
              <a:rPr lang="en-US" dirty="0" err="1" smtClean="0"/>
              <a:t>nEnter</a:t>
            </a:r>
            <a:r>
              <a:rPr lang="en-US" dirty="0" smtClean="0"/>
              <a:t> Name: ");</a:t>
            </a:r>
          </a:p>
          <a:p>
            <a:pPr lvl="1">
              <a:buNone/>
            </a:pPr>
            <a:r>
              <a:rPr lang="en-US" dirty="0" err="1" smtClean="0"/>
              <a:t>flushall</a:t>
            </a:r>
            <a:r>
              <a:rPr lang="en-US" dirty="0" smtClean="0"/>
              <a:t>( );</a:t>
            </a:r>
          </a:p>
          <a:p>
            <a:pPr lvl="1">
              <a:buNone/>
            </a:pPr>
            <a:r>
              <a:rPr lang="en-US" dirty="0" smtClean="0"/>
              <a:t>gets(s.name);</a:t>
            </a:r>
            <a:endParaRPr lang="en-US" dirty="0"/>
          </a:p>
        </p:txBody>
      </p:sp>
      <p:sp>
        <p:nvSpPr>
          <p:cNvPr id="4" name="Content Placeholder 3"/>
          <p:cNvSpPr>
            <a:spLocks noGrp="1"/>
          </p:cNvSpPr>
          <p:nvPr>
            <p:ph sz="half" idx="2"/>
          </p:nvPr>
        </p:nvSpPr>
        <p:spPr>
          <a:xfrm>
            <a:off x="6096000" y="685800"/>
            <a:ext cx="5685536" cy="5715000"/>
          </a:xfrm>
        </p:spPr>
        <p:txBody>
          <a:bodyPr>
            <a:normAutofit lnSpcReduction="10000"/>
          </a:bodyPr>
          <a:lstStyle/>
          <a:p>
            <a:pPr lvl="1">
              <a:buNone/>
            </a:pPr>
            <a:r>
              <a:rPr lang="en-US" dirty="0" err="1" smtClean="0"/>
              <a:t>printf</a:t>
            </a:r>
            <a:r>
              <a:rPr lang="en-US" dirty="0" smtClean="0"/>
              <a:t>("\</a:t>
            </a:r>
            <a:r>
              <a:rPr lang="en-US" dirty="0" err="1" smtClean="0"/>
              <a:t>nEnter</a:t>
            </a:r>
            <a:r>
              <a:rPr lang="en-US" dirty="0" smtClean="0"/>
              <a:t> Marks:");</a:t>
            </a:r>
          </a:p>
          <a:p>
            <a:pPr lvl="1">
              <a:buNone/>
            </a:pPr>
            <a:r>
              <a:rPr lang="en-US" dirty="0" err="1" smtClean="0"/>
              <a:t>scanf</a:t>
            </a:r>
            <a:r>
              <a:rPr lang="en-US" dirty="0" smtClean="0"/>
              <a:t>("%</a:t>
            </a:r>
            <a:r>
              <a:rPr lang="en-US" dirty="0" err="1" smtClean="0"/>
              <a:t>d%d</a:t>
            </a:r>
            <a:r>
              <a:rPr lang="en-US" dirty="0" smtClean="0"/>
              <a:t>", &amp;s.m1, &amp;s.m2);</a:t>
            </a:r>
          </a:p>
          <a:p>
            <a:pPr lvl="1">
              <a:buNone/>
            </a:pPr>
            <a:r>
              <a:rPr lang="en-US" b="1" dirty="0" smtClean="0"/>
              <a:t>display(&amp;s);</a:t>
            </a:r>
            <a:endParaRPr lang="en-US" dirty="0" smtClean="0"/>
          </a:p>
          <a:p>
            <a:pPr>
              <a:buNone/>
            </a:pPr>
            <a:r>
              <a:rPr lang="en-US" dirty="0" smtClean="0"/>
              <a:t>}</a:t>
            </a:r>
          </a:p>
          <a:p>
            <a:pPr>
              <a:buNone/>
            </a:pPr>
            <a:r>
              <a:rPr lang="en-US" b="1" dirty="0" smtClean="0"/>
              <a:t>void display(</a:t>
            </a:r>
            <a:r>
              <a:rPr lang="en-US" b="1" dirty="0" err="1" smtClean="0"/>
              <a:t>struct</a:t>
            </a:r>
            <a:r>
              <a:rPr lang="en-US" b="1" dirty="0" smtClean="0"/>
              <a:t> stud *s1)</a:t>
            </a:r>
          </a:p>
          <a:p>
            <a:pPr>
              <a:buNone/>
            </a:pPr>
            <a:r>
              <a:rPr lang="en-US" dirty="0" smtClean="0"/>
              <a:t>{</a:t>
            </a:r>
          </a:p>
          <a:p>
            <a:pPr lvl="1">
              <a:buNone/>
            </a:pPr>
            <a:r>
              <a:rPr lang="en-US" dirty="0" err="1" smtClean="0"/>
              <a:t>printf</a:t>
            </a:r>
            <a:r>
              <a:rPr lang="en-US" dirty="0" smtClean="0"/>
              <a:t>("\</a:t>
            </a:r>
            <a:r>
              <a:rPr lang="en-US" dirty="0" err="1" smtClean="0"/>
              <a:t>nRoll</a:t>
            </a:r>
            <a:r>
              <a:rPr lang="en-US" dirty="0" smtClean="0"/>
              <a:t> No.: %d", s1-&gt;</a:t>
            </a:r>
            <a:r>
              <a:rPr lang="en-US" dirty="0" err="1" smtClean="0"/>
              <a:t>roll_no</a:t>
            </a:r>
            <a:r>
              <a:rPr lang="en-US" dirty="0" smtClean="0"/>
              <a:t>);</a:t>
            </a:r>
          </a:p>
          <a:p>
            <a:pPr lvl="1">
              <a:buNone/>
            </a:pPr>
            <a:r>
              <a:rPr lang="en-US" dirty="0" err="1" smtClean="0"/>
              <a:t>printf</a:t>
            </a:r>
            <a:r>
              <a:rPr lang="en-US" dirty="0" smtClean="0"/>
              <a:t>("\</a:t>
            </a:r>
            <a:r>
              <a:rPr lang="en-US" dirty="0" err="1" smtClean="0"/>
              <a:t>nName</a:t>
            </a:r>
            <a:r>
              <a:rPr lang="en-US" dirty="0" smtClean="0"/>
              <a:t>: %s", s1-&gt;name);</a:t>
            </a:r>
          </a:p>
          <a:p>
            <a:pPr lvl="1">
              <a:buNone/>
            </a:pPr>
            <a:r>
              <a:rPr lang="en-US" dirty="0" err="1" smtClean="0"/>
              <a:t>printf</a:t>
            </a:r>
            <a:r>
              <a:rPr lang="en-US" dirty="0" smtClean="0"/>
              <a:t>("\</a:t>
            </a:r>
            <a:r>
              <a:rPr lang="en-US" dirty="0" err="1" smtClean="0"/>
              <a:t>nMarks</a:t>
            </a:r>
            <a:r>
              <a:rPr lang="en-US" dirty="0" smtClean="0"/>
              <a:t>: %d %d", s1-&gt;m1, s1-&gt;m2);</a:t>
            </a:r>
          </a:p>
          <a:p>
            <a:pPr>
              <a:buNone/>
            </a:pPr>
            <a:r>
              <a:rPr lang="en-US" dirty="0" smtClean="0"/>
              <a:t>}</a:t>
            </a:r>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fade">
                                      <p:cBhvr>
                                        <p:cTn id="55" dur="500"/>
                                        <p:tgtEl>
                                          <p:spTgt spid="3">
                                            <p:txEl>
                                              <p:pRg st="12" end="12"/>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3" end="13"/>
                                            </p:txEl>
                                          </p:spTgt>
                                        </p:tgtEl>
                                        <p:attrNameLst>
                                          <p:attrName>style.visibility</p:attrName>
                                        </p:attrNameLst>
                                      </p:cBhvr>
                                      <p:to>
                                        <p:strVal val="visible"/>
                                      </p:to>
                                    </p:set>
                                    <p:animEffect transition="in" filter="fade">
                                      <p:cBhvr>
                                        <p:cTn id="58" dur="500"/>
                                        <p:tgtEl>
                                          <p:spTgt spid="3">
                                            <p:txEl>
                                              <p:pRg st="13" end="13"/>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animEffect transition="in" filter="fade">
                                      <p:cBhvr>
                                        <p:cTn id="61" dur="500"/>
                                        <p:tgtEl>
                                          <p:spTgt spid="3">
                                            <p:txEl>
                                              <p:pRg st="14" end="14"/>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
                                            <p:txEl>
                                              <p:pRg st="15" end="15"/>
                                            </p:txEl>
                                          </p:spTgt>
                                        </p:tgtEl>
                                        <p:attrNameLst>
                                          <p:attrName>style.visibility</p:attrName>
                                        </p:attrNameLst>
                                      </p:cBhvr>
                                      <p:to>
                                        <p:strVal val="visible"/>
                                      </p:to>
                                    </p:set>
                                    <p:animEffect transition="in" filter="fade">
                                      <p:cBhvr>
                                        <p:cTn id="64" dur="500"/>
                                        <p:tgtEl>
                                          <p:spTgt spid="3">
                                            <p:txEl>
                                              <p:pRg st="15" end="15"/>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4">
                                            <p:txEl>
                                              <p:pRg st="0" end="0"/>
                                            </p:txEl>
                                          </p:spTgt>
                                        </p:tgtEl>
                                        <p:attrNameLst>
                                          <p:attrName>style.visibility</p:attrName>
                                        </p:attrNameLst>
                                      </p:cBhvr>
                                      <p:to>
                                        <p:strVal val="visible"/>
                                      </p:to>
                                    </p:set>
                                    <p:animEffect transition="in" filter="fade">
                                      <p:cBhvr>
                                        <p:cTn id="69" dur="500"/>
                                        <p:tgtEl>
                                          <p:spTgt spid="4">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
                                            <p:txEl>
                                              <p:pRg st="1" end="1"/>
                                            </p:txEl>
                                          </p:spTgt>
                                        </p:tgtEl>
                                        <p:attrNameLst>
                                          <p:attrName>style.visibility</p:attrName>
                                        </p:attrNameLst>
                                      </p:cBhvr>
                                      <p:to>
                                        <p:strVal val="visible"/>
                                      </p:to>
                                    </p:set>
                                    <p:animEffect transition="in" filter="fade">
                                      <p:cBhvr>
                                        <p:cTn id="72" dur="500"/>
                                        <p:tgtEl>
                                          <p:spTgt spid="4">
                                            <p:txEl>
                                              <p:pRg st="1" end="1"/>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
                                            <p:txEl>
                                              <p:pRg st="2" end="2"/>
                                            </p:txEl>
                                          </p:spTgt>
                                        </p:tgtEl>
                                        <p:attrNameLst>
                                          <p:attrName>style.visibility</p:attrName>
                                        </p:attrNameLst>
                                      </p:cBhvr>
                                      <p:to>
                                        <p:strVal val="visible"/>
                                      </p:to>
                                    </p:set>
                                    <p:animEffect transition="in" filter="fade">
                                      <p:cBhvr>
                                        <p:cTn id="75" dur="500"/>
                                        <p:tgtEl>
                                          <p:spTgt spid="4">
                                            <p:txEl>
                                              <p:pRg st="2" end="2"/>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
                                            <p:txEl>
                                              <p:pRg st="3" end="3"/>
                                            </p:txEl>
                                          </p:spTgt>
                                        </p:tgtEl>
                                        <p:attrNameLst>
                                          <p:attrName>style.visibility</p:attrName>
                                        </p:attrNameLst>
                                      </p:cBhvr>
                                      <p:to>
                                        <p:strVal val="visible"/>
                                      </p:to>
                                    </p:set>
                                    <p:animEffect transition="in" filter="fade">
                                      <p:cBhvr>
                                        <p:cTn id="80" dur="500"/>
                                        <p:tgtEl>
                                          <p:spTgt spid="4">
                                            <p:txEl>
                                              <p:pRg st="3" end="3"/>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4">
                                            <p:txEl>
                                              <p:pRg st="4" end="4"/>
                                            </p:txEl>
                                          </p:spTgt>
                                        </p:tgtEl>
                                        <p:attrNameLst>
                                          <p:attrName>style.visibility</p:attrName>
                                        </p:attrNameLst>
                                      </p:cBhvr>
                                      <p:to>
                                        <p:strVal val="visible"/>
                                      </p:to>
                                    </p:set>
                                    <p:animEffect transition="in" filter="fade">
                                      <p:cBhvr>
                                        <p:cTn id="85" dur="500"/>
                                        <p:tgtEl>
                                          <p:spTgt spid="4">
                                            <p:txEl>
                                              <p:pRg st="4" end="4"/>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4">
                                            <p:txEl>
                                              <p:pRg st="5" end="5"/>
                                            </p:txEl>
                                          </p:spTgt>
                                        </p:tgtEl>
                                        <p:attrNameLst>
                                          <p:attrName>style.visibility</p:attrName>
                                        </p:attrNameLst>
                                      </p:cBhvr>
                                      <p:to>
                                        <p:strVal val="visible"/>
                                      </p:to>
                                    </p:set>
                                    <p:animEffect transition="in" filter="fade">
                                      <p:cBhvr>
                                        <p:cTn id="90" dur="500"/>
                                        <p:tgtEl>
                                          <p:spTgt spid="4">
                                            <p:txEl>
                                              <p:pRg st="5" end="5"/>
                                            </p:txEl>
                                          </p:spTgt>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4">
                                            <p:txEl>
                                              <p:pRg st="6" end="6"/>
                                            </p:txEl>
                                          </p:spTgt>
                                        </p:tgtEl>
                                        <p:attrNameLst>
                                          <p:attrName>style.visibility</p:attrName>
                                        </p:attrNameLst>
                                      </p:cBhvr>
                                      <p:to>
                                        <p:strVal val="visible"/>
                                      </p:to>
                                    </p:set>
                                    <p:animEffect transition="in" filter="fade">
                                      <p:cBhvr>
                                        <p:cTn id="93" dur="500"/>
                                        <p:tgtEl>
                                          <p:spTgt spid="4">
                                            <p:txEl>
                                              <p:pRg st="6" end="6"/>
                                            </p:txEl>
                                          </p:spTgt>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4">
                                            <p:txEl>
                                              <p:pRg st="7" end="7"/>
                                            </p:txEl>
                                          </p:spTgt>
                                        </p:tgtEl>
                                        <p:attrNameLst>
                                          <p:attrName>style.visibility</p:attrName>
                                        </p:attrNameLst>
                                      </p:cBhvr>
                                      <p:to>
                                        <p:strVal val="visible"/>
                                      </p:to>
                                    </p:set>
                                    <p:animEffect transition="in" filter="fade">
                                      <p:cBhvr>
                                        <p:cTn id="96" dur="500"/>
                                        <p:tgtEl>
                                          <p:spTgt spid="4">
                                            <p:txEl>
                                              <p:pRg st="7" end="7"/>
                                            </p:txEl>
                                          </p:spTgt>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4">
                                            <p:txEl>
                                              <p:pRg st="8" end="8"/>
                                            </p:txEl>
                                          </p:spTgt>
                                        </p:tgtEl>
                                        <p:attrNameLst>
                                          <p:attrName>style.visibility</p:attrName>
                                        </p:attrNameLst>
                                      </p:cBhvr>
                                      <p:to>
                                        <p:strVal val="visible"/>
                                      </p:to>
                                    </p:set>
                                    <p:animEffect transition="in" filter="fade">
                                      <p:cBhvr>
                                        <p:cTn id="99" dur="500"/>
                                        <p:tgtEl>
                                          <p:spTgt spid="4">
                                            <p:txEl>
                                              <p:pRg st="8" end="8"/>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4">
                                            <p:txEl>
                                              <p:pRg st="9" end="9"/>
                                            </p:txEl>
                                          </p:spTgt>
                                        </p:tgtEl>
                                        <p:attrNameLst>
                                          <p:attrName>style.visibility</p:attrName>
                                        </p:attrNameLst>
                                      </p:cBhvr>
                                      <p:to>
                                        <p:strVal val="visible"/>
                                      </p:to>
                                    </p:set>
                                    <p:animEffect transition="in" filter="fade">
                                      <p:cBhvr>
                                        <p:cTn id="104"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Passing Array of Structures to Pointer</a:t>
            </a:r>
            <a:endParaRPr lang="en-US" dirty="0"/>
          </a:p>
        </p:txBody>
      </p:sp>
      <p:sp>
        <p:nvSpPr>
          <p:cNvPr id="3" name="Content Placeholder 2"/>
          <p:cNvSpPr>
            <a:spLocks noGrp="1"/>
          </p:cNvSpPr>
          <p:nvPr>
            <p:ph sz="half" idx="1"/>
          </p:nvPr>
        </p:nvSpPr>
        <p:spPr>
          <a:xfrm>
            <a:off x="300736" y="657223"/>
            <a:ext cx="5465064" cy="6054062"/>
          </a:xfrm>
        </p:spPr>
        <p:txBody>
          <a:bodyPr>
            <a:noAutofit/>
          </a:bodyPr>
          <a:lstStyle/>
          <a:p>
            <a:pPr>
              <a:buNone/>
            </a:pPr>
            <a:r>
              <a:rPr lang="en-US" sz="1300" dirty="0"/>
              <a:t>#include&lt;</a:t>
            </a:r>
            <a:r>
              <a:rPr lang="en-US" sz="1300" dirty="0" err="1"/>
              <a:t>stdio.h</a:t>
            </a:r>
            <a:r>
              <a:rPr lang="en-US" sz="1300" dirty="0" smtClean="0"/>
              <a:t>&gt;</a:t>
            </a:r>
            <a:endParaRPr lang="en-US" sz="1300" dirty="0"/>
          </a:p>
          <a:p>
            <a:pPr>
              <a:buNone/>
            </a:pPr>
            <a:r>
              <a:rPr lang="en-US" sz="1300" dirty="0" err="1"/>
              <a:t>struct</a:t>
            </a:r>
            <a:r>
              <a:rPr lang="en-US" sz="1300" dirty="0"/>
              <a:t> stud</a:t>
            </a:r>
          </a:p>
          <a:p>
            <a:pPr>
              <a:buNone/>
            </a:pPr>
            <a:r>
              <a:rPr lang="en-US" sz="1300" dirty="0"/>
              <a:t>{</a:t>
            </a:r>
          </a:p>
          <a:p>
            <a:pPr lvl="1">
              <a:buNone/>
            </a:pPr>
            <a:r>
              <a:rPr lang="en-US" sz="1300" dirty="0" err="1"/>
              <a:t>int</a:t>
            </a:r>
            <a:r>
              <a:rPr lang="en-US" sz="1300" dirty="0"/>
              <a:t> </a:t>
            </a:r>
            <a:r>
              <a:rPr lang="en-US" sz="1300" dirty="0" err="1"/>
              <a:t>roll_no</a:t>
            </a:r>
            <a:r>
              <a:rPr lang="en-US" sz="1300" dirty="0"/>
              <a:t>;</a:t>
            </a:r>
          </a:p>
          <a:p>
            <a:pPr lvl="1">
              <a:buNone/>
            </a:pPr>
            <a:r>
              <a:rPr lang="en-US" sz="1300" dirty="0"/>
              <a:t>char name[50];</a:t>
            </a:r>
          </a:p>
          <a:p>
            <a:pPr>
              <a:buNone/>
            </a:pPr>
            <a:r>
              <a:rPr lang="en-US" sz="1300" dirty="0"/>
              <a:t>};</a:t>
            </a:r>
          </a:p>
          <a:p>
            <a:pPr>
              <a:buNone/>
            </a:pPr>
            <a:r>
              <a:rPr lang="en-US" sz="1300" b="1" dirty="0"/>
              <a:t>void display(</a:t>
            </a:r>
            <a:r>
              <a:rPr lang="en-US" sz="1300" b="1" dirty="0" err="1"/>
              <a:t>struct</a:t>
            </a:r>
            <a:r>
              <a:rPr lang="en-US" sz="1300" b="1" dirty="0"/>
              <a:t> stud *, </a:t>
            </a:r>
            <a:r>
              <a:rPr lang="en-US" sz="1300" b="1" dirty="0" err="1"/>
              <a:t>int</a:t>
            </a:r>
            <a:r>
              <a:rPr lang="en-US" sz="1300" b="1" dirty="0"/>
              <a:t>);</a:t>
            </a:r>
          </a:p>
          <a:p>
            <a:pPr>
              <a:buNone/>
            </a:pPr>
            <a:r>
              <a:rPr lang="en-US" sz="1300" dirty="0"/>
              <a:t>void main()</a:t>
            </a:r>
          </a:p>
          <a:p>
            <a:pPr>
              <a:buNone/>
            </a:pPr>
            <a:r>
              <a:rPr lang="en-US" sz="1300" dirty="0"/>
              <a:t>{</a:t>
            </a:r>
          </a:p>
          <a:p>
            <a:pPr lvl="1">
              <a:buNone/>
            </a:pPr>
            <a:r>
              <a:rPr lang="en-US" sz="1300" dirty="0" err="1"/>
              <a:t>struct</a:t>
            </a:r>
            <a:r>
              <a:rPr lang="en-US" sz="1300" dirty="0"/>
              <a:t> stud s[3];</a:t>
            </a:r>
          </a:p>
          <a:p>
            <a:pPr lvl="1">
              <a:buNone/>
            </a:pPr>
            <a:r>
              <a:rPr lang="en-US" sz="1300" dirty="0" err="1"/>
              <a:t>int</a:t>
            </a:r>
            <a:r>
              <a:rPr lang="en-US" sz="1300" dirty="0"/>
              <a:t> </a:t>
            </a:r>
            <a:r>
              <a:rPr lang="en-US" sz="1300" dirty="0" err="1"/>
              <a:t>i</a:t>
            </a:r>
            <a:r>
              <a:rPr lang="en-US" sz="1300" dirty="0"/>
              <a:t>;</a:t>
            </a:r>
          </a:p>
          <a:p>
            <a:pPr lvl="1">
              <a:buNone/>
            </a:pPr>
            <a:r>
              <a:rPr lang="pt-BR" sz="1300" dirty="0"/>
              <a:t>printf("\nEnter 3 records: \n\n");</a:t>
            </a:r>
          </a:p>
          <a:p>
            <a:pPr lvl="1">
              <a:buNone/>
            </a:pPr>
            <a:r>
              <a:rPr lang="en-US" sz="1300" dirty="0"/>
              <a:t>for(</a:t>
            </a:r>
            <a:r>
              <a:rPr lang="en-US" sz="1300" dirty="0" err="1"/>
              <a:t>i</a:t>
            </a:r>
            <a:r>
              <a:rPr lang="en-US" sz="1300" dirty="0"/>
              <a:t>=0; </a:t>
            </a:r>
            <a:r>
              <a:rPr lang="en-US" sz="1300" dirty="0" err="1"/>
              <a:t>i</a:t>
            </a:r>
            <a:r>
              <a:rPr lang="en-US" sz="1300" dirty="0"/>
              <a:t>&lt;3; </a:t>
            </a:r>
            <a:r>
              <a:rPr lang="en-US" sz="1300" dirty="0" err="1"/>
              <a:t>i</a:t>
            </a:r>
            <a:r>
              <a:rPr lang="en-US" sz="1300" dirty="0"/>
              <a:t>++)</a:t>
            </a:r>
          </a:p>
          <a:p>
            <a:pPr lvl="1">
              <a:buNone/>
            </a:pPr>
            <a:r>
              <a:rPr lang="en-US" sz="1300" dirty="0"/>
              <a:t>{</a:t>
            </a:r>
          </a:p>
          <a:p>
            <a:pPr lvl="2">
              <a:buNone/>
            </a:pPr>
            <a:r>
              <a:rPr lang="en-US" sz="1300" dirty="0" err="1"/>
              <a:t>printf</a:t>
            </a:r>
            <a:r>
              <a:rPr lang="en-US" sz="1300" dirty="0"/>
              <a:t>("\</a:t>
            </a:r>
            <a:r>
              <a:rPr lang="en-US" sz="1300" dirty="0" err="1"/>
              <a:t>nEnter</a:t>
            </a:r>
            <a:r>
              <a:rPr lang="en-US" sz="1300" dirty="0"/>
              <a:t> roll no.: ");</a:t>
            </a:r>
          </a:p>
          <a:p>
            <a:pPr lvl="2">
              <a:buNone/>
            </a:pPr>
            <a:r>
              <a:rPr lang="en-US" sz="1300" dirty="0" err="1"/>
              <a:t>scanf</a:t>
            </a:r>
            <a:r>
              <a:rPr lang="en-US" sz="1300" dirty="0"/>
              <a:t>("%d", &amp;s[</a:t>
            </a:r>
            <a:r>
              <a:rPr lang="en-US" sz="1300" dirty="0" err="1"/>
              <a:t>i</a:t>
            </a:r>
            <a:r>
              <a:rPr lang="en-US" sz="1300" dirty="0"/>
              <a:t>].</a:t>
            </a:r>
            <a:r>
              <a:rPr lang="en-US" sz="1300" dirty="0" err="1"/>
              <a:t>roll_no</a:t>
            </a:r>
            <a:r>
              <a:rPr lang="en-US" sz="1300" dirty="0"/>
              <a:t>);</a:t>
            </a:r>
          </a:p>
          <a:p>
            <a:pPr lvl="2">
              <a:buNone/>
            </a:pPr>
            <a:r>
              <a:rPr lang="en-US" sz="1300" dirty="0" err="1"/>
              <a:t>printf</a:t>
            </a:r>
            <a:r>
              <a:rPr lang="en-US" sz="1300" dirty="0"/>
              <a:t>("\</a:t>
            </a:r>
            <a:r>
              <a:rPr lang="en-US" sz="1300" dirty="0" err="1"/>
              <a:t>nEnter</a:t>
            </a:r>
            <a:r>
              <a:rPr lang="en-US" sz="1300" dirty="0"/>
              <a:t> Name: ");</a:t>
            </a:r>
          </a:p>
          <a:p>
            <a:pPr lvl="2">
              <a:buNone/>
            </a:pPr>
            <a:r>
              <a:rPr lang="en-US" sz="1300" dirty="0" err="1"/>
              <a:t>flushall</a:t>
            </a:r>
            <a:r>
              <a:rPr lang="en-US" sz="1300" dirty="0" smtClean="0"/>
              <a:t>();</a:t>
            </a:r>
            <a:endParaRPr lang="en-US" sz="1300" dirty="0"/>
          </a:p>
        </p:txBody>
      </p:sp>
      <p:sp>
        <p:nvSpPr>
          <p:cNvPr id="4" name="Content Placeholder 3"/>
          <p:cNvSpPr>
            <a:spLocks noGrp="1"/>
          </p:cNvSpPr>
          <p:nvPr>
            <p:ph sz="half" idx="2"/>
          </p:nvPr>
        </p:nvSpPr>
        <p:spPr>
          <a:xfrm>
            <a:off x="5791200" y="838199"/>
            <a:ext cx="5609336" cy="5692111"/>
          </a:xfrm>
        </p:spPr>
        <p:txBody>
          <a:bodyPr>
            <a:noAutofit/>
          </a:bodyPr>
          <a:lstStyle/>
          <a:p>
            <a:pPr lvl="2">
              <a:buNone/>
            </a:pPr>
            <a:r>
              <a:rPr lang="en-US" sz="1300" dirty="0"/>
              <a:t>gets(s[</a:t>
            </a:r>
            <a:r>
              <a:rPr lang="en-US" sz="1300" dirty="0" err="1"/>
              <a:t>i</a:t>
            </a:r>
            <a:r>
              <a:rPr lang="en-US" sz="1300" dirty="0"/>
              <a:t>].name);</a:t>
            </a:r>
          </a:p>
          <a:p>
            <a:pPr lvl="2">
              <a:buNone/>
            </a:pPr>
            <a:r>
              <a:rPr lang="en-US" sz="1300" dirty="0" err="1"/>
              <a:t>printf</a:t>
            </a:r>
            <a:r>
              <a:rPr lang="en-US" sz="1300" dirty="0"/>
              <a:t>("\n\n");</a:t>
            </a:r>
          </a:p>
          <a:p>
            <a:pPr lvl="1">
              <a:buNone/>
            </a:pPr>
            <a:r>
              <a:rPr lang="en-US" sz="1300" dirty="0"/>
              <a:t>}</a:t>
            </a:r>
          </a:p>
          <a:p>
            <a:pPr lvl="1">
              <a:buNone/>
            </a:pPr>
            <a:r>
              <a:rPr lang="en-US" sz="1400" b="1" dirty="0" smtClean="0"/>
              <a:t>display(s,3);</a:t>
            </a:r>
            <a:endParaRPr lang="en-US" sz="1400" dirty="0"/>
          </a:p>
          <a:p>
            <a:pPr>
              <a:buNone/>
            </a:pPr>
            <a:r>
              <a:rPr lang="en-US" sz="1400" dirty="0"/>
              <a:t>}</a:t>
            </a:r>
          </a:p>
          <a:p>
            <a:pPr>
              <a:buNone/>
            </a:pPr>
            <a:r>
              <a:rPr lang="en-US" sz="1400" b="1" dirty="0"/>
              <a:t>void display(</a:t>
            </a:r>
            <a:r>
              <a:rPr lang="en-US" sz="1400" b="1" dirty="0" err="1"/>
              <a:t>struct</a:t>
            </a:r>
            <a:r>
              <a:rPr lang="en-US" sz="1400" b="1" dirty="0"/>
              <a:t> stud *s1, </a:t>
            </a:r>
            <a:r>
              <a:rPr lang="en-US" sz="1400" b="1" dirty="0" err="1"/>
              <a:t>int</a:t>
            </a:r>
            <a:r>
              <a:rPr lang="en-US" sz="1400" b="1" dirty="0"/>
              <a:t> n)</a:t>
            </a:r>
          </a:p>
          <a:p>
            <a:pPr>
              <a:buNone/>
            </a:pPr>
            <a:r>
              <a:rPr lang="en-US" sz="1400" dirty="0"/>
              <a:t>{</a:t>
            </a:r>
          </a:p>
          <a:p>
            <a:pPr lvl="1">
              <a:buNone/>
            </a:pPr>
            <a:r>
              <a:rPr lang="en-US" sz="1400" dirty="0" err="1"/>
              <a:t>int</a:t>
            </a:r>
            <a:r>
              <a:rPr lang="en-US" sz="1400" dirty="0"/>
              <a:t> </a:t>
            </a:r>
            <a:r>
              <a:rPr lang="en-US" sz="1400" dirty="0" err="1"/>
              <a:t>i</a:t>
            </a:r>
            <a:r>
              <a:rPr lang="en-US" sz="1400" dirty="0"/>
              <a:t>;</a:t>
            </a:r>
          </a:p>
          <a:p>
            <a:pPr lvl="1">
              <a:buNone/>
            </a:pPr>
            <a:r>
              <a:rPr lang="en-US" sz="1400" dirty="0" err="1"/>
              <a:t>printf</a:t>
            </a:r>
            <a:r>
              <a:rPr lang="en-US" sz="1400" dirty="0"/>
              <a:t>("\</a:t>
            </a:r>
            <a:r>
              <a:rPr lang="en-US" sz="1400" dirty="0" err="1"/>
              <a:t>nYou</a:t>
            </a:r>
            <a:r>
              <a:rPr lang="en-US" sz="1400" dirty="0"/>
              <a:t> have entered: \n\n");</a:t>
            </a:r>
          </a:p>
          <a:p>
            <a:pPr lvl="1">
              <a:buNone/>
            </a:pPr>
            <a:r>
              <a:rPr lang="en-US" sz="1400" dirty="0"/>
              <a:t>for(</a:t>
            </a:r>
            <a:r>
              <a:rPr lang="en-US" sz="1400" dirty="0" err="1"/>
              <a:t>i</a:t>
            </a:r>
            <a:r>
              <a:rPr lang="en-US" sz="1400" dirty="0"/>
              <a:t>=0; </a:t>
            </a:r>
            <a:r>
              <a:rPr lang="en-US" sz="1400" dirty="0" err="1"/>
              <a:t>i</a:t>
            </a:r>
            <a:r>
              <a:rPr lang="en-US" sz="1400" dirty="0"/>
              <a:t>&lt;n; </a:t>
            </a:r>
            <a:r>
              <a:rPr lang="en-US" sz="1400" dirty="0" err="1"/>
              <a:t>i</a:t>
            </a:r>
            <a:r>
              <a:rPr lang="en-US" sz="1400" dirty="0"/>
              <a:t>++, s1++)</a:t>
            </a:r>
          </a:p>
          <a:p>
            <a:pPr lvl="1">
              <a:buNone/>
            </a:pPr>
            <a:r>
              <a:rPr lang="en-US" sz="1400" dirty="0"/>
              <a:t>{</a:t>
            </a:r>
          </a:p>
          <a:p>
            <a:pPr lvl="2">
              <a:buNone/>
            </a:pPr>
            <a:r>
              <a:rPr lang="en-US" sz="1400" dirty="0" err="1"/>
              <a:t>printf</a:t>
            </a:r>
            <a:r>
              <a:rPr lang="en-US" sz="1400" dirty="0"/>
              <a:t>("\</a:t>
            </a:r>
            <a:r>
              <a:rPr lang="en-US" sz="1400" dirty="0" err="1"/>
              <a:t>nEnter</a:t>
            </a:r>
            <a:r>
              <a:rPr lang="en-US" sz="1400" dirty="0"/>
              <a:t> roll no.: %d", s1-&gt;</a:t>
            </a:r>
            <a:r>
              <a:rPr lang="en-US" sz="1400" dirty="0" err="1"/>
              <a:t>roll_no</a:t>
            </a:r>
            <a:r>
              <a:rPr lang="en-US" sz="1400" dirty="0"/>
              <a:t>);</a:t>
            </a:r>
          </a:p>
          <a:p>
            <a:pPr lvl="2">
              <a:buNone/>
            </a:pPr>
            <a:r>
              <a:rPr lang="en-US" sz="1400" dirty="0" err="1"/>
              <a:t>printf</a:t>
            </a:r>
            <a:r>
              <a:rPr lang="en-US" sz="1400" dirty="0"/>
              <a:t>("\</a:t>
            </a:r>
            <a:r>
              <a:rPr lang="en-US" sz="1400" dirty="0" err="1"/>
              <a:t>nEnter</a:t>
            </a:r>
            <a:r>
              <a:rPr lang="en-US" sz="1400" dirty="0"/>
              <a:t> Name: %s", s1-&gt;name);</a:t>
            </a:r>
          </a:p>
          <a:p>
            <a:pPr lvl="1">
              <a:buNone/>
            </a:pPr>
            <a:r>
              <a:rPr lang="en-US" sz="1400" dirty="0"/>
              <a:t>}</a:t>
            </a:r>
          </a:p>
          <a:p>
            <a:pPr>
              <a:buNone/>
            </a:pPr>
            <a:r>
              <a:rPr lang="en-US" sz="1400" dirty="0"/>
              <a:t>}</a:t>
            </a:r>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fade">
                                      <p:cBhvr>
                                        <p:cTn id="55" dur="500"/>
                                        <p:tgtEl>
                                          <p:spTgt spid="3">
                                            <p:txEl>
                                              <p:pRg st="12" end="12"/>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3" end="13"/>
                                            </p:txEl>
                                          </p:spTgt>
                                        </p:tgtEl>
                                        <p:attrNameLst>
                                          <p:attrName>style.visibility</p:attrName>
                                        </p:attrNameLst>
                                      </p:cBhvr>
                                      <p:to>
                                        <p:strVal val="visible"/>
                                      </p:to>
                                    </p:set>
                                    <p:animEffect transition="in" filter="fade">
                                      <p:cBhvr>
                                        <p:cTn id="58" dur="500"/>
                                        <p:tgtEl>
                                          <p:spTgt spid="3">
                                            <p:txEl>
                                              <p:pRg st="13" end="13"/>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animEffect transition="in" filter="fade">
                                      <p:cBhvr>
                                        <p:cTn id="61" dur="500"/>
                                        <p:tgtEl>
                                          <p:spTgt spid="3">
                                            <p:txEl>
                                              <p:pRg st="14" end="14"/>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
                                            <p:txEl>
                                              <p:pRg st="15" end="15"/>
                                            </p:txEl>
                                          </p:spTgt>
                                        </p:tgtEl>
                                        <p:attrNameLst>
                                          <p:attrName>style.visibility</p:attrName>
                                        </p:attrNameLst>
                                      </p:cBhvr>
                                      <p:to>
                                        <p:strVal val="visible"/>
                                      </p:to>
                                    </p:set>
                                    <p:animEffect transition="in" filter="fade">
                                      <p:cBhvr>
                                        <p:cTn id="64" dur="500"/>
                                        <p:tgtEl>
                                          <p:spTgt spid="3">
                                            <p:txEl>
                                              <p:pRg st="15" end="15"/>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
                                            <p:txEl>
                                              <p:pRg st="16" end="16"/>
                                            </p:txEl>
                                          </p:spTgt>
                                        </p:tgtEl>
                                        <p:attrNameLst>
                                          <p:attrName>style.visibility</p:attrName>
                                        </p:attrNameLst>
                                      </p:cBhvr>
                                      <p:to>
                                        <p:strVal val="visible"/>
                                      </p:to>
                                    </p:set>
                                    <p:animEffect transition="in" filter="fade">
                                      <p:cBhvr>
                                        <p:cTn id="67" dur="500"/>
                                        <p:tgtEl>
                                          <p:spTgt spid="3">
                                            <p:txEl>
                                              <p:pRg st="16" end="16"/>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
                                            <p:txEl>
                                              <p:pRg st="17" end="17"/>
                                            </p:txEl>
                                          </p:spTgt>
                                        </p:tgtEl>
                                        <p:attrNameLst>
                                          <p:attrName>style.visibility</p:attrName>
                                        </p:attrNameLst>
                                      </p:cBhvr>
                                      <p:to>
                                        <p:strVal val="visible"/>
                                      </p:to>
                                    </p:set>
                                    <p:animEffect transition="in" filter="fade">
                                      <p:cBhvr>
                                        <p:cTn id="70" dur="500"/>
                                        <p:tgtEl>
                                          <p:spTgt spid="3">
                                            <p:txEl>
                                              <p:pRg st="17" end="17"/>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
                                            <p:txEl>
                                              <p:pRg st="0" end="0"/>
                                            </p:txEl>
                                          </p:spTgt>
                                        </p:tgtEl>
                                        <p:attrNameLst>
                                          <p:attrName>style.visibility</p:attrName>
                                        </p:attrNameLst>
                                      </p:cBhvr>
                                      <p:to>
                                        <p:strVal val="visible"/>
                                      </p:to>
                                    </p:set>
                                    <p:animEffect transition="in" filter="fade">
                                      <p:cBhvr>
                                        <p:cTn id="75" dur="500"/>
                                        <p:tgtEl>
                                          <p:spTgt spid="4">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
                                            <p:txEl>
                                              <p:pRg st="1" end="1"/>
                                            </p:txEl>
                                          </p:spTgt>
                                        </p:tgtEl>
                                        <p:attrNameLst>
                                          <p:attrName>style.visibility</p:attrName>
                                        </p:attrNameLst>
                                      </p:cBhvr>
                                      <p:to>
                                        <p:strVal val="visible"/>
                                      </p:to>
                                    </p:set>
                                    <p:animEffect transition="in" filter="fade">
                                      <p:cBhvr>
                                        <p:cTn id="80" dur="500"/>
                                        <p:tgtEl>
                                          <p:spTgt spid="4">
                                            <p:txEl>
                                              <p:pRg st="1" end="1"/>
                                            </p:txEl>
                                          </p:spTgt>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
                                            <p:txEl>
                                              <p:pRg st="2" end="2"/>
                                            </p:txEl>
                                          </p:spTgt>
                                        </p:tgtEl>
                                        <p:attrNameLst>
                                          <p:attrName>style.visibility</p:attrName>
                                        </p:attrNameLst>
                                      </p:cBhvr>
                                      <p:to>
                                        <p:strVal val="visible"/>
                                      </p:to>
                                    </p:set>
                                    <p:animEffect transition="in" filter="fade">
                                      <p:cBhvr>
                                        <p:cTn id="83" dur="500"/>
                                        <p:tgtEl>
                                          <p:spTgt spid="4">
                                            <p:txEl>
                                              <p:pRg st="2" end="2"/>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
                                            <p:txEl>
                                              <p:pRg st="3" end="3"/>
                                            </p:txEl>
                                          </p:spTgt>
                                        </p:tgtEl>
                                        <p:attrNameLst>
                                          <p:attrName>style.visibility</p:attrName>
                                        </p:attrNameLst>
                                      </p:cBhvr>
                                      <p:to>
                                        <p:strVal val="visible"/>
                                      </p:to>
                                    </p:set>
                                    <p:animEffect transition="in" filter="fade">
                                      <p:cBhvr>
                                        <p:cTn id="86" dur="500"/>
                                        <p:tgtEl>
                                          <p:spTgt spid="4">
                                            <p:txEl>
                                              <p:pRg st="3" end="3"/>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4">
                                            <p:txEl>
                                              <p:pRg st="4" end="4"/>
                                            </p:txEl>
                                          </p:spTgt>
                                        </p:tgtEl>
                                        <p:attrNameLst>
                                          <p:attrName>style.visibility</p:attrName>
                                        </p:attrNameLst>
                                      </p:cBhvr>
                                      <p:to>
                                        <p:strVal val="visible"/>
                                      </p:to>
                                    </p:set>
                                    <p:animEffect transition="in" filter="fade">
                                      <p:cBhvr>
                                        <p:cTn id="91" dur="500"/>
                                        <p:tgtEl>
                                          <p:spTgt spid="4">
                                            <p:txEl>
                                              <p:pRg st="4" end="4"/>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4">
                                            <p:txEl>
                                              <p:pRg st="5" end="5"/>
                                            </p:txEl>
                                          </p:spTgt>
                                        </p:tgtEl>
                                        <p:attrNameLst>
                                          <p:attrName>style.visibility</p:attrName>
                                        </p:attrNameLst>
                                      </p:cBhvr>
                                      <p:to>
                                        <p:strVal val="visible"/>
                                      </p:to>
                                    </p:set>
                                    <p:animEffect transition="in" filter="fade">
                                      <p:cBhvr>
                                        <p:cTn id="96" dur="500"/>
                                        <p:tgtEl>
                                          <p:spTgt spid="4">
                                            <p:txEl>
                                              <p:pRg st="5" end="5"/>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4">
                                            <p:txEl>
                                              <p:pRg st="6" end="6"/>
                                            </p:txEl>
                                          </p:spTgt>
                                        </p:tgtEl>
                                        <p:attrNameLst>
                                          <p:attrName>style.visibility</p:attrName>
                                        </p:attrNameLst>
                                      </p:cBhvr>
                                      <p:to>
                                        <p:strVal val="visible"/>
                                      </p:to>
                                    </p:set>
                                    <p:animEffect transition="in" filter="fade">
                                      <p:cBhvr>
                                        <p:cTn id="101" dur="500"/>
                                        <p:tgtEl>
                                          <p:spTgt spid="4">
                                            <p:txEl>
                                              <p:pRg st="6" end="6"/>
                                            </p:txEl>
                                          </p:spTgt>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
                                            <p:txEl>
                                              <p:pRg st="7" end="7"/>
                                            </p:txEl>
                                          </p:spTgt>
                                        </p:tgtEl>
                                        <p:attrNameLst>
                                          <p:attrName>style.visibility</p:attrName>
                                        </p:attrNameLst>
                                      </p:cBhvr>
                                      <p:to>
                                        <p:strVal val="visible"/>
                                      </p:to>
                                    </p:set>
                                    <p:animEffect transition="in" filter="fade">
                                      <p:cBhvr>
                                        <p:cTn id="104" dur="500"/>
                                        <p:tgtEl>
                                          <p:spTgt spid="4">
                                            <p:txEl>
                                              <p:pRg st="7" end="7"/>
                                            </p:txEl>
                                          </p:spTgt>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4">
                                            <p:txEl>
                                              <p:pRg st="8" end="8"/>
                                            </p:txEl>
                                          </p:spTgt>
                                        </p:tgtEl>
                                        <p:attrNameLst>
                                          <p:attrName>style.visibility</p:attrName>
                                        </p:attrNameLst>
                                      </p:cBhvr>
                                      <p:to>
                                        <p:strVal val="visible"/>
                                      </p:to>
                                    </p:set>
                                    <p:animEffect transition="in" filter="fade">
                                      <p:cBhvr>
                                        <p:cTn id="107" dur="500"/>
                                        <p:tgtEl>
                                          <p:spTgt spid="4">
                                            <p:txEl>
                                              <p:pRg st="8" end="8"/>
                                            </p:txEl>
                                          </p:spTgt>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4">
                                            <p:txEl>
                                              <p:pRg st="9" end="9"/>
                                            </p:txEl>
                                          </p:spTgt>
                                        </p:tgtEl>
                                        <p:attrNameLst>
                                          <p:attrName>style.visibility</p:attrName>
                                        </p:attrNameLst>
                                      </p:cBhvr>
                                      <p:to>
                                        <p:strVal val="visible"/>
                                      </p:to>
                                    </p:set>
                                    <p:animEffect transition="in" filter="fade">
                                      <p:cBhvr>
                                        <p:cTn id="110" dur="500"/>
                                        <p:tgtEl>
                                          <p:spTgt spid="4">
                                            <p:txEl>
                                              <p:pRg st="9" end="9"/>
                                            </p:txEl>
                                          </p:spTgt>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4">
                                            <p:txEl>
                                              <p:pRg st="10" end="10"/>
                                            </p:txEl>
                                          </p:spTgt>
                                        </p:tgtEl>
                                        <p:attrNameLst>
                                          <p:attrName>style.visibility</p:attrName>
                                        </p:attrNameLst>
                                      </p:cBhvr>
                                      <p:to>
                                        <p:strVal val="visible"/>
                                      </p:to>
                                    </p:set>
                                    <p:animEffect transition="in" filter="fade">
                                      <p:cBhvr>
                                        <p:cTn id="113" dur="500"/>
                                        <p:tgtEl>
                                          <p:spTgt spid="4">
                                            <p:txEl>
                                              <p:pRg st="10" end="10"/>
                                            </p:txEl>
                                          </p:spTgt>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
                                            <p:txEl>
                                              <p:pRg st="11" end="11"/>
                                            </p:txEl>
                                          </p:spTgt>
                                        </p:tgtEl>
                                        <p:attrNameLst>
                                          <p:attrName>style.visibility</p:attrName>
                                        </p:attrNameLst>
                                      </p:cBhvr>
                                      <p:to>
                                        <p:strVal val="visible"/>
                                      </p:to>
                                    </p:set>
                                    <p:animEffect transition="in" filter="fade">
                                      <p:cBhvr>
                                        <p:cTn id="116" dur="500"/>
                                        <p:tgtEl>
                                          <p:spTgt spid="4">
                                            <p:txEl>
                                              <p:pRg st="11" end="11"/>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4">
                                            <p:txEl>
                                              <p:pRg st="12" end="12"/>
                                            </p:txEl>
                                          </p:spTgt>
                                        </p:tgtEl>
                                        <p:attrNameLst>
                                          <p:attrName>style.visibility</p:attrName>
                                        </p:attrNameLst>
                                      </p:cBhvr>
                                      <p:to>
                                        <p:strVal val="visible"/>
                                      </p:to>
                                    </p:set>
                                    <p:animEffect transition="in" filter="fade">
                                      <p:cBhvr>
                                        <p:cTn id="119" dur="500"/>
                                        <p:tgtEl>
                                          <p:spTgt spid="4">
                                            <p:txEl>
                                              <p:pRg st="12" end="12"/>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4">
                                            <p:txEl>
                                              <p:pRg st="13" end="13"/>
                                            </p:txEl>
                                          </p:spTgt>
                                        </p:tgtEl>
                                        <p:attrNameLst>
                                          <p:attrName>style.visibility</p:attrName>
                                        </p:attrNameLst>
                                      </p:cBhvr>
                                      <p:to>
                                        <p:strVal val="visible"/>
                                      </p:to>
                                    </p:set>
                                    <p:animEffect transition="in" filter="fade">
                                      <p:cBhvr>
                                        <p:cTn id="122" dur="500"/>
                                        <p:tgtEl>
                                          <p:spTgt spid="4">
                                            <p:txEl>
                                              <p:pRg st="13" end="13"/>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4">
                                            <p:txEl>
                                              <p:pRg st="14" end="14"/>
                                            </p:txEl>
                                          </p:spTgt>
                                        </p:tgtEl>
                                        <p:attrNameLst>
                                          <p:attrName>style.visibility</p:attrName>
                                        </p:attrNameLst>
                                      </p:cBhvr>
                                      <p:to>
                                        <p:strVal val="visible"/>
                                      </p:to>
                                    </p:set>
                                    <p:animEffect transition="in" filter="fade">
                                      <p:cBhvr>
                                        <p:cTn id="127" dur="5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Programs on structure </a:t>
            </a:r>
            <a:endParaRPr lang="en-US" dirty="0"/>
          </a:p>
        </p:txBody>
      </p:sp>
      <p:sp>
        <p:nvSpPr>
          <p:cNvPr id="6" name="Content Placeholder 5"/>
          <p:cNvSpPr>
            <a:spLocks noGrp="1"/>
          </p:cNvSpPr>
          <p:nvPr>
            <p:ph idx="1"/>
          </p:nvPr>
        </p:nvSpPr>
        <p:spPr>
          <a:xfrm>
            <a:off x="402336" y="844552"/>
            <a:ext cx="11379200" cy="5480048"/>
          </a:xfrm>
        </p:spPr>
        <p:txBody>
          <a:bodyPr>
            <a:normAutofit/>
          </a:bodyPr>
          <a:lstStyle/>
          <a:p>
            <a:pPr marL="514350" indent="-514350">
              <a:buFont typeface="+mj-lt"/>
              <a:buAutoNum type="arabicPeriod"/>
            </a:pPr>
            <a:r>
              <a:rPr lang="en-US" dirty="0" smtClean="0"/>
              <a:t>Create a structure to specify data on students given </a:t>
            </a:r>
            <a:r>
              <a:rPr lang="en-US" dirty="0" err="1" smtClean="0"/>
              <a:t>below:Roll</a:t>
            </a:r>
            <a:r>
              <a:rPr lang="en-US" dirty="0" smtClean="0"/>
              <a:t> number, Name, Department, Course, Year of joining Assume that there are not more than 450 students in the collage.</a:t>
            </a:r>
          </a:p>
          <a:p>
            <a:pPr marL="731520" lvl="1" indent="-457200">
              <a:buFont typeface="+mj-lt"/>
              <a:buAutoNum type="arabicPeriod"/>
            </a:pPr>
            <a:r>
              <a:rPr lang="en-US" dirty="0" smtClean="0"/>
              <a:t>Write a function to print names of all students who joined in a particular year.</a:t>
            </a:r>
          </a:p>
          <a:p>
            <a:pPr marL="731520" lvl="1" indent="-457200">
              <a:buFont typeface="+mj-lt"/>
              <a:buAutoNum type="arabicPeriod"/>
            </a:pPr>
            <a:r>
              <a:rPr lang="en-US" dirty="0" smtClean="0"/>
              <a:t>Write a function to print the data of a student whose roll number is given.</a:t>
            </a:r>
          </a:p>
          <a:p>
            <a:pPr marL="274320" lvl="1" indent="0">
              <a:buNone/>
            </a:pPr>
            <a:endParaRPr lang="en-US" dirty="0" smtClean="0"/>
          </a:p>
          <a:p>
            <a:pPr marL="514350" indent="-514350">
              <a:buFont typeface="+mj-lt"/>
              <a:buAutoNum type="arabicPeriod"/>
            </a:pPr>
            <a:r>
              <a:rPr lang="en-US" dirty="0" smtClean="0"/>
              <a:t>Write a menu driven program that depicts the working of a library. The menu options should be:</a:t>
            </a:r>
          </a:p>
          <a:p>
            <a:pPr marL="731520" lvl="1" indent="-457200">
              <a:buFont typeface="+mj-lt"/>
              <a:buAutoNum type="arabicPeriod"/>
            </a:pPr>
            <a:r>
              <a:rPr lang="en-US" dirty="0" smtClean="0"/>
              <a:t>Add book information</a:t>
            </a:r>
          </a:p>
          <a:p>
            <a:pPr marL="731520" lvl="1" indent="-457200">
              <a:buFont typeface="+mj-lt"/>
              <a:buAutoNum type="arabicPeriod"/>
            </a:pPr>
            <a:r>
              <a:rPr lang="en-US" dirty="0" smtClean="0"/>
              <a:t>Display book information</a:t>
            </a:r>
          </a:p>
          <a:p>
            <a:pPr marL="731520" lvl="1" indent="-457200">
              <a:buFont typeface="+mj-lt"/>
              <a:buAutoNum type="arabicPeriod"/>
            </a:pPr>
            <a:r>
              <a:rPr lang="en-US" dirty="0" smtClean="0"/>
              <a:t>List all books of given author</a:t>
            </a:r>
          </a:p>
          <a:p>
            <a:pPr marL="731520" lvl="1" indent="-457200">
              <a:buFont typeface="+mj-lt"/>
              <a:buAutoNum type="arabicPeriod"/>
            </a:pPr>
            <a:r>
              <a:rPr lang="en-US" dirty="0" smtClean="0"/>
              <a:t>List the title of specified book</a:t>
            </a:r>
          </a:p>
          <a:p>
            <a:pPr marL="731520" lvl="1" indent="-457200">
              <a:buFont typeface="+mj-lt"/>
              <a:buAutoNum type="arabicPeriod"/>
            </a:pPr>
            <a:r>
              <a:rPr lang="en-US" dirty="0" smtClean="0"/>
              <a:t>List the count of books in the library</a:t>
            </a:r>
          </a:p>
          <a:p>
            <a:pPr marL="731520" lvl="1" indent="-457200">
              <a:buFont typeface="+mj-lt"/>
              <a:buAutoNum type="arabicPeriod"/>
            </a:pPr>
            <a:r>
              <a:rPr lang="en-US" dirty="0" smtClean="0"/>
              <a:t>List the books in the order of accession number</a:t>
            </a:r>
          </a:p>
          <a:p>
            <a:pPr marL="731520" lvl="1" indent="-457200">
              <a:buFont typeface="+mj-lt"/>
              <a:buAutoNum type="arabicPeriod"/>
            </a:pPr>
            <a:r>
              <a:rPr lang="en-US" dirty="0" smtClean="0"/>
              <a:t>Exit</a:t>
            </a:r>
          </a:p>
          <a:p>
            <a:pPr marL="731520" lvl="1" indent="-457200">
              <a:buNone/>
            </a:pPr>
            <a:r>
              <a:rPr lang="en-US" dirty="0" smtClean="0"/>
              <a:t>Create a structure called </a:t>
            </a:r>
            <a:r>
              <a:rPr lang="en-US" b="1" dirty="0" smtClean="0"/>
              <a:t>library to hold accession number, </a:t>
            </a:r>
            <a:r>
              <a:rPr lang="en-US" dirty="0" smtClean="0"/>
              <a:t>title of the book, author name, price of the book, and flag indicating whether book is issued or not.</a:t>
            </a:r>
            <a:endParaRPr lang="en-US" dirty="0"/>
          </a:p>
        </p:txBody>
      </p:sp>
      <p:sp>
        <p:nvSpPr>
          <p:cNvPr id="2" name="Footer Placeholder 1"/>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Input / Output in C</a:t>
            </a:r>
            <a:endParaRPr lang="en-US" dirty="0"/>
          </a:p>
        </p:txBody>
      </p:sp>
      <p:sp>
        <p:nvSpPr>
          <p:cNvPr id="3" name="Content Placeholder 2"/>
          <p:cNvSpPr>
            <a:spLocks noGrp="1"/>
          </p:cNvSpPr>
          <p:nvPr>
            <p:ph sz="half" idx="1"/>
          </p:nvPr>
        </p:nvSpPr>
        <p:spPr>
          <a:xfrm>
            <a:off x="398834" y="800100"/>
            <a:ext cx="5486400" cy="5600700"/>
          </a:xfrm>
        </p:spPr>
        <p:txBody>
          <a:bodyPr>
            <a:normAutofit/>
          </a:bodyPr>
          <a:lstStyle/>
          <a:p>
            <a:pPr>
              <a:buNone/>
            </a:pPr>
            <a:r>
              <a:rPr lang="en-US" sz="2400" dirty="0" smtClean="0"/>
              <a:t>There are two types of I/O. </a:t>
            </a:r>
          </a:p>
          <a:p>
            <a:pPr lvl="1"/>
            <a:r>
              <a:rPr lang="en-US" sz="2000" dirty="0" smtClean="0"/>
              <a:t>Console I/O</a:t>
            </a:r>
          </a:p>
          <a:p>
            <a:pPr lvl="1"/>
            <a:r>
              <a:rPr lang="en-US" sz="2000" dirty="0" smtClean="0"/>
              <a:t>File I/O</a:t>
            </a:r>
          </a:p>
          <a:p>
            <a:endParaRPr lang="en-US" sz="2400" dirty="0" smtClean="0"/>
          </a:p>
          <a:p>
            <a:r>
              <a:rPr lang="en-US" sz="2400" dirty="0" smtClean="0"/>
              <a:t>When we say </a:t>
            </a:r>
            <a:r>
              <a:rPr lang="en-US" sz="2400" b="1" dirty="0" smtClean="0"/>
              <a:t>Input</a:t>
            </a:r>
            <a:r>
              <a:rPr lang="en-US" sz="2400" dirty="0" smtClean="0"/>
              <a:t>, it means to feed some data into a program. An input can be given in the form of a file or from the command line. C programming provides a set of built-in functions to read the given input and feed it to the program as per requirement.</a:t>
            </a:r>
          </a:p>
          <a:p>
            <a:endParaRPr lang="en-US" dirty="0"/>
          </a:p>
        </p:txBody>
      </p:sp>
      <p:sp>
        <p:nvSpPr>
          <p:cNvPr id="4" name="Content Placeholder 3"/>
          <p:cNvSpPr>
            <a:spLocks noGrp="1"/>
          </p:cNvSpPr>
          <p:nvPr>
            <p:ph sz="half" idx="2"/>
          </p:nvPr>
        </p:nvSpPr>
        <p:spPr>
          <a:xfrm>
            <a:off x="5715000" y="787400"/>
            <a:ext cx="5609336" cy="5029200"/>
          </a:xfrm>
        </p:spPr>
        <p:txBody>
          <a:bodyPr>
            <a:normAutofit/>
          </a:bodyPr>
          <a:lstStyle/>
          <a:p>
            <a:endParaRPr lang="en-US" dirty="0" smtClean="0"/>
          </a:p>
          <a:p>
            <a:r>
              <a:rPr lang="en-US" sz="2400" dirty="0" smtClean="0"/>
              <a:t>When we say </a:t>
            </a:r>
            <a:r>
              <a:rPr lang="en-US" sz="2400" b="1" dirty="0" smtClean="0"/>
              <a:t>Output</a:t>
            </a:r>
            <a:r>
              <a:rPr lang="en-US" sz="2400" dirty="0" smtClean="0"/>
              <a:t>, it means to display some data on screen, printer, or in any file. C programming provides a set of built-in functions to output the data on the computer screen as well as to save it in text or binary files.</a:t>
            </a:r>
          </a:p>
          <a:p>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Effect transition="in" filter="fade">
                                      <p:cBhvr>
                                        <p:cTn id="23"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Windows</a:t>
            </a:r>
            <a:endParaRPr lang="en-IN" dirty="0"/>
          </a:p>
        </p:txBody>
      </p:sp>
      <p:sp>
        <p:nvSpPr>
          <p:cNvPr id="3" name="Content Placeholder 2"/>
          <p:cNvSpPr>
            <a:spLocks noGrp="1"/>
          </p:cNvSpPr>
          <p:nvPr>
            <p:ph idx="1"/>
          </p:nvPr>
        </p:nvSpPr>
        <p:spPr/>
        <p:txBody>
          <a:bodyPr/>
          <a:lstStyle/>
          <a:p>
            <a:r>
              <a:rPr lang="en-US" dirty="0" smtClean="0"/>
              <a:t>For windows you have install </a:t>
            </a:r>
            <a:r>
              <a:rPr lang="en-US" b="1" dirty="0" err="1" smtClean="0"/>
              <a:t>MinGW</a:t>
            </a:r>
            <a:r>
              <a:rPr lang="en-US" dirty="0" smtClean="0"/>
              <a:t> software.</a:t>
            </a:r>
          </a:p>
          <a:p>
            <a:r>
              <a:rPr lang="en-IN" dirty="0" smtClean="0">
                <a:hlinkClick r:id="rId2"/>
              </a:rPr>
              <a:t>http://www.mingw.org/</a:t>
            </a:r>
            <a:endParaRPr lang="en-IN" dirty="0"/>
          </a:p>
          <a:p>
            <a:r>
              <a:rPr lang="en-US" dirty="0" smtClean="0"/>
              <a:t>Find download link on top right</a:t>
            </a:r>
          </a:p>
          <a:p>
            <a:r>
              <a:rPr lang="en-US" dirty="0" smtClean="0"/>
              <a:t>Click on that link it will redirect you to download page</a:t>
            </a:r>
          </a:p>
          <a:p>
            <a:r>
              <a:rPr lang="en-US" dirty="0" smtClean="0"/>
              <a:t>Find the download option and click on that</a:t>
            </a:r>
          </a:p>
          <a:p>
            <a:r>
              <a:rPr lang="en-US" dirty="0" smtClean="0"/>
              <a:t>After that it will download online installer </a:t>
            </a:r>
          </a:p>
          <a:p>
            <a:r>
              <a:rPr lang="en-US" dirty="0" smtClean="0"/>
              <a:t>Double click on that</a:t>
            </a:r>
            <a:endParaRPr lang="en-IN" dirty="0"/>
          </a:p>
        </p:txBody>
      </p:sp>
      <p:grpSp>
        <p:nvGrpSpPr>
          <p:cNvPr id="7" name="Group 6"/>
          <p:cNvGrpSpPr/>
          <p:nvPr/>
        </p:nvGrpSpPr>
        <p:grpSpPr>
          <a:xfrm>
            <a:off x="191070" y="1228299"/>
            <a:ext cx="11723426" cy="5629701"/>
            <a:chOff x="696036" y="4596"/>
            <a:chExt cx="11218459" cy="6307304"/>
          </a:xfrm>
        </p:grpSpPr>
        <p:pic>
          <p:nvPicPr>
            <p:cNvPr id="4" name="Picture 3"/>
            <p:cNvPicPr>
              <a:picLocks noChangeAspect="1"/>
            </p:cNvPicPr>
            <p:nvPr/>
          </p:nvPicPr>
          <p:blipFill>
            <a:blip r:embed="rId3"/>
            <a:stretch>
              <a:fillRect/>
            </a:stretch>
          </p:blipFill>
          <p:spPr>
            <a:xfrm>
              <a:off x="696036" y="4596"/>
              <a:ext cx="11218459" cy="6307304"/>
            </a:xfrm>
            <a:prstGeom prst="rect">
              <a:avLst/>
            </a:prstGeom>
          </p:spPr>
        </p:pic>
        <p:sp>
          <p:nvSpPr>
            <p:cNvPr id="5" name="Rounded Rectangle 4"/>
            <p:cNvSpPr/>
            <p:nvPr/>
          </p:nvSpPr>
          <p:spPr>
            <a:xfrm>
              <a:off x="736979" y="2961564"/>
              <a:ext cx="1801505" cy="341194"/>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6" name="Line Callout 2 5"/>
            <p:cNvSpPr/>
            <p:nvPr/>
          </p:nvSpPr>
          <p:spPr>
            <a:xfrm>
              <a:off x="2115403" y="2294364"/>
              <a:ext cx="1473958" cy="532263"/>
            </a:xfrm>
            <a:prstGeom prst="borderCallout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a:t>
              </a:r>
              <a:endParaRPr lang="en-IN" dirty="0"/>
            </a:p>
          </p:txBody>
        </p:sp>
      </p:grpSp>
    </p:spTree>
    <p:extLst>
      <p:ext uri="{BB962C8B-B14F-4D97-AF65-F5344CB8AC3E}">
        <p14:creationId xmlns:p14="http://schemas.microsoft.com/office/powerpoint/2010/main" val="625877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xit" presetSubtype="4" fill="hold" nodeType="clickEffect">
                                  <p:stCondLst>
                                    <p:cond delay="0"/>
                                  </p:stCondLst>
                                  <p:childTnLst>
                                    <p:animEffect transition="out" filter="wipe(down)">
                                      <p:cBhvr>
                                        <p:cTn id="46" dur="500"/>
                                        <p:tgtEl>
                                          <p:spTgt spid="7"/>
                                        </p:tgtEl>
                                      </p:cBhvr>
                                    </p:animEffect>
                                    <p:set>
                                      <p:cBhvr>
                                        <p:cTn id="47" dur="1" fill="hold">
                                          <p:stCondLst>
                                            <p:cond delay="499"/>
                                          </p:stCondLst>
                                        </p:cTn>
                                        <p:tgtEl>
                                          <p:spTgt spid="7"/>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Effect transition="in" filter="fade">
                                      <p:cBhvr>
                                        <p:cTn id="52" dur="1000"/>
                                        <p:tgtEl>
                                          <p:spTgt spid="3">
                                            <p:txEl>
                                              <p:pRg st="5" end="5"/>
                                            </p:txEl>
                                          </p:spTgt>
                                        </p:tgtEl>
                                      </p:cBhvr>
                                    </p:animEffect>
                                    <p:anim calcmode="lin" valueType="num">
                                      <p:cBhvr>
                                        <p:cTn id="5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3">
                                            <p:txEl>
                                              <p:pRg st="6" end="6"/>
                                            </p:txEl>
                                          </p:spTgt>
                                        </p:tgtEl>
                                        <p:attrNameLst>
                                          <p:attrName>style.visibility</p:attrName>
                                        </p:attrNameLst>
                                      </p:cBhvr>
                                      <p:to>
                                        <p:strVal val="visible"/>
                                      </p:to>
                                    </p:set>
                                    <p:animEffect transition="in" filter="fade">
                                      <p:cBhvr>
                                        <p:cTn id="59" dur="1000"/>
                                        <p:tgtEl>
                                          <p:spTgt spid="3">
                                            <p:txEl>
                                              <p:pRg st="6" end="6"/>
                                            </p:txEl>
                                          </p:spTgt>
                                        </p:tgtEl>
                                      </p:cBhvr>
                                    </p:animEffect>
                                    <p:anim calcmode="lin" valueType="num">
                                      <p:cBhvr>
                                        <p:cTn id="6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Console I/O</a:t>
            </a:r>
            <a:endParaRPr lang="en-US" dirty="0"/>
          </a:p>
        </p:txBody>
      </p:sp>
      <p:sp>
        <p:nvSpPr>
          <p:cNvPr id="3" name="Footer Placeholder 2"/>
          <p:cNvSpPr>
            <a:spLocks noGrp="1"/>
          </p:cNvSpPr>
          <p:nvPr>
            <p:ph type="ftr" sz="quarter" idx="11"/>
          </p:nvPr>
        </p:nvSpPr>
        <p:spPr/>
        <p:txBody>
          <a:bodyPr/>
          <a:lstStyle/>
          <a:p>
            <a:r>
              <a:rPr lang="en-US" smtClean="0"/>
              <a:t>C Programming :- Ashutosh Sonawane</a:t>
            </a:r>
            <a:endParaRPr lang="en-US"/>
          </a:p>
        </p:txBody>
      </p:sp>
      <p:pic>
        <p:nvPicPr>
          <p:cNvPr id="1026" name="Picture 2"/>
          <p:cNvPicPr>
            <a:picLocks noChangeAspect="1" noChangeArrowheads="1"/>
          </p:cNvPicPr>
          <p:nvPr/>
        </p:nvPicPr>
        <p:blipFill>
          <a:blip r:embed="rId2"/>
          <a:srcRect l="17188" t="17709" r="14844" b="18750"/>
          <a:stretch>
            <a:fillRect/>
          </a:stretch>
        </p:blipFill>
        <p:spPr bwMode="auto">
          <a:xfrm>
            <a:off x="228600" y="844552"/>
            <a:ext cx="11379200"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Unformatted Function </a:t>
            </a:r>
            <a:endParaRPr lang="en-US" dirty="0"/>
          </a:p>
        </p:txBody>
      </p:sp>
      <p:sp>
        <p:nvSpPr>
          <p:cNvPr id="5" name="Content Placeholder 4"/>
          <p:cNvSpPr>
            <a:spLocks noGrp="1"/>
          </p:cNvSpPr>
          <p:nvPr>
            <p:ph sz="half" idx="1"/>
          </p:nvPr>
        </p:nvSpPr>
        <p:spPr>
          <a:xfrm>
            <a:off x="398834" y="685800"/>
            <a:ext cx="5617464" cy="5638800"/>
          </a:xfrm>
        </p:spPr>
        <p:txBody>
          <a:bodyPr>
            <a:normAutofit fontScale="70000" lnSpcReduction="20000"/>
          </a:bodyPr>
          <a:lstStyle/>
          <a:p>
            <a:r>
              <a:rPr lang="en-US" sz="2700" dirty="0"/>
              <a:t>The </a:t>
            </a:r>
            <a:r>
              <a:rPr lang="en-US" sz="2700" b="1" dirty="0" err="1"/>
              <a:t>int</a:t>
            </a:r>
            <a:r>
              <a:rPr lang="en-US" sz="2700" b="1" dirty="0"/>
              <a:t> </a:t>
            </a:r>
            <a:r>
              <a:rPr lang="en-US" sz="2700" b="1" dirty="0" err="1"/>
              <a:t>getchar</a:t>
            </a:r>
            <a:r>
              <a:rPr lang="en-US" sz="2700" b="1" dirty="0"/>
              <a:t>(void)</a:t>
            </a:r>
            <a:r>
              <a:rPr lang="en-US" sz="2700" dirty="0"/>
              <a:t> function reads the next available character from the screen and returns it as an integer. This function reads only single character at a time. You can use this method in the loop in case you want to read more than one character from the screen.</a:t>
            </a:r>
          </a:p>
          <a:p>
            <a:r>
              <a:rPr lang="en-US" sz="2700" dirty="0"/>
              <a:t>The </a:t>
            </a:r>
            <a:r>
              <a:rPr lang="en-US" sz="2700" b="1" dirty="0" err="1"/>
              <a:t>int</a:t>
            </a:r>
            <a:r>
              <a:rPr lang="en-US" sz="2700" b="1" dirty="0"/>
              <a:t> </a:t>
            </a:r>
            <a:r>
              <a:rPr lang="en-US" sz="2700" b="1" dirty="0" err="1"/>
              <a:t>putchar</a:t>
            </a:r>
            <a:r>
              <a:rPr lang="en-US" sz="2700" b="1" dirty="0"/>
              <a:t>(</a:t>
            </a:r>
            <a:r>
              <a:rPr lang="en-US" sz="2700" b="1" dirty="0" err="1"/>
              <a:t>int</a:t>
            </a:r>
            <a:r>
              <a:rPr lang="en-US" sz="2700" b="1" dirty="0"/>
              <a:t> c)</a:t>
            </a:r>
            <a:r>
              <a:rPr lang="en-US" sz="2700" dirty="0"/>
              <a:t> function puts the passed character on the screen and returns the same character. This function puts only single character at a time. You can use this method in the loop in case you want to display more than one character on the screen.</a:t>
            </a:r>
          </a:p>
          <a:p>
            <a:r>
              <a:rPr lang="en-US" sz="2700" dirty="0"/>
              <a:t>The </a:t>
            </a:r>
            <a:r>
              <a:rPr lang="en-US" sz="2700" b="1" dirty="0"/>
              <a:t>char *gets(char *s)</a:t>
            </a:r>
            <a:r>
              <a:rPr lang="en-US" sz="2700" dirty="0"/>
              <a:t> function reads a line from </a:t>
            </a:r>
            <a:r>
              <a:rPr lang="en-US" sz="2700" b="1" dirty="0" err="1"/>
              <a:t>stdin</a:t>
            </a:r>
            <a:r>
              <a:rPr lang="en-US" sz="2700" dirty="0"/>
              <a:t> into the buffer pointed to by </a:t>
            </a:r>
            <a:r>
              <a:rPr lang="en-US" sz="2700" b="1" dirty="0"/>
              <a:t>s</a:t>
            </a:r>
            <a:r>
              <a:rPr lang="en-US" sz="2700" dirty="0"/>
              <a:t> until either a terminating newline or EOF (End of File).</a:t>
            </a:r>
          </a:p>
          <a:p>
            <a:r>
              <a:rPr lang="en-US" sz="2700" dirty="0"/>
              <a:t>The </a:t>
            </a:r>
            <a:r>
              <a:rPr lang="en-US" sz="2700" b="1" dirty="0" err="1"/>
              <a:t>int</a:t>
            </a:r>
            <a:r>
              <a:rPr lang="en-US" sz="2700" b="1" dirty="0"/>
              <a:t> puts(const char *s)</a:t>
            </a:r>
            <a:r>
              <a:rPr lang="en-US" sz="2700" dirty="0"/>
              <a:t> function writes the string 's' and 'a' trailing newline to </a:t>
            </a:r>
            <a:r>
              <a:rPr lang="en-US" sz="2700" b="1" dirty="0" err="1"/>
              <a:t>stdout</a:t>
            </a:r>
            <a:r>
              <a:rPr lang="en-US" sz="2700" dirty="0"/>
              <a:t>.</a:t>
            </a:r>
          </a:p>
          <a:p>
            <a:endParaRPr lang="en-US" dirty="0"/>
          </a:p>
        </p:txBody>
      </p:sp>
      <p:sp>
        <p:nvSpPr>
          <p:cNvPr id="6" name="Content Placeholder 5"/>
          <p:cNvSpPr>
            <a:spLocks noGrp="1"/>
          </p:cNvSpPr>
          <p:nvPr>
            <p:ph sz="half" idx="2"/>
          </p:nvPr>
        </p:nvSpPr>
        <p:spPr>
          <a:xfrm>
            <a:off x="6096000" y="228600"/>
            <a:ext cx="5609336" cy="6096000"/>
          </a:xfrm>
        </p:spPr>
        <p:txBody>
          <a:bodyPr>
            <a:noAutofit/>
          </a:bodyPr>
          <a:lstStyle/>
          <a:p>
            <a:pPr>
              <a:buNone/>
            </a:pPr>
            <a:r>
              <a:rPr lang="en-US" sz="2000" dirty="0"/>
              <a:t>#include &lt;</a:t>
            </a:r>
            <a:r>
              <a:rPr lang="en-US" sz="2000" dirty="0" err="1"/>
              <a:t>stdio.h</a:t>
            </a:r>
            <a:r>
              <a:rPr lang="en-US" sz="2000" dirty="0"/>
              <a:t>&gt; </a:t>
            </a:r>
          </a:p>
          <a:p>
            <a:pPr>
              <a:buNone/>
            </a:pPr>
            <a:r>
              <a:rPr lang="en-US" sz="2000" dirty="0" err="1"/>
              <a:t>int</a:t>
            </a:r>
            <a:r>
              <a:rPr lang="en-US" sz="2000" dirty="0"/>
              <a:t> main( ) </a:t>
            </a:r>
          </a:p>
          <a:p>
            <a:pPr>
              <a:buNone/>
            </a:pPr>
            <a:r>
              <a:rPr lang="en-US" sz="2000" dirty="0"/>
              <a:t>{ </a:t>
            </a:r>
          </a:p>
          <a:p>
            <a:pPr lvl="1">
              <a:buNone/>
            </a:pPr>
            <a:r>
              <a:rPr lang="en-US" sz="2000" dirty="0" err="1"/>
              <a:t>int</a:t>
            </a:r>
            <a:r>
              <a:rPr lang="en-US" sz="2000" dirty="0"/>
              <a:t> c;  char </a:t>
            </a:r>
            <a:r>
              <a:rPr lang="en-US" sz="2000" dirty="0" err="1"/>
              <a:t>str</a:t>
            </a:r>
            <a:r>
              <a:rPr lang="en-US" sz="2000" dirty="0"/>
              <a:t>[100]; </a:t>
            </a:r>
          </a:p>
          <a:p>
            <a:pPr lvl="1">
              <a:buNone/>
            </a:pPr>
            <a:r>
              <a:rPr lang="en-US" sz="2000" dirty="0" err="1"/>
              <a:t>printf</a:t>
            </a:r>
            <a:r>
              <a:rPr lang="en-US" sz="2000" dirty="0"/>
              <a:t>( "Enter a value :"); </a:t>
            </a:r>
          </a:p>
          <a:p>
            <a:pPr lvl="1">
              <a:buNone/>
            </a:pPr>
            <a:r>
              <a:rPr lang="en-US" sz="2000" dirty="0"/>
              <a:t>c = </a:t>
            </a:r>
            <a:r>
              <a:rPr lang="en-US" sz="2000" dirty="0" err="1"/>
              <a:t>getchar</a:t>
            </a:r>
            <a:r>
              <a:rPr lang="en-US" sz="2000" dirty="0"/>
              <a:t>( ); </a:t>
            </a:r>
          </a:p>
          <a:p>
            <a:pPr lvl="1">
              <a:buNone/>
            </a:pPr>
            <a:r>
              <a:rPr lang="en-US" sz="2000" dirty="0" err="1"/>
              <a:t>printf</a:t>
            </a:r>
            <a:r>
              <a:rPr lang="en-US" sz="2000" dirty="0"/>
              <a:t>( "\</a:t>
            </a:r>
            <a:r>
              <a:rPr lang="en-US" sz="2000" dirty="0" err="1"/>
              <a:t>nYou</a:t>
            </a:r>
            <a:r>
              <a:rPr lang="en-US" sz="2000" dirty="0"/>
              <a:t> entered: "); </a:t>
            </a:r>
          </a:p>
          <a:p>
            <a:pPr lvl="1">
              <a:buNone/>
            </a:pPr>
            <a:r>
              <a:rPr lang="en-US" sz="2000" dirty="0" err="1"/>
              <a:t>putchar</a:t>
            </a:r>
            <a:r>
              <a:rPr lang="en-US" sz="2000" dirty="0"/>
              <a:t>( c ); </a:t>
            </a:r>
          </a:p>
          <a:p>
            <a:pPr lvl="1">
              <a:buNone/>
            </a:pPr>
            <a:r>
              <a:rPr lang="en-US" sz="2000" dirty="0" err="1"/>
              <a:t>printf</a:t>
            </a:r>
            <a:r>
              <a:rPr lang="en-US" sz="2000" dirty="0"/>
              <a:t>( "Enter a value :"); </a:t>
            </a:r>
          </a:p>
          <a:p>
            <a:pPr lvl="1">
              <a:buNone/>
            </a:pPr>
            <a:r>
              <a:rPr lang="en-US" sz="2000" dirty="0"/>
              <a:t>gets( </a:t>
            </a:r>
            <a:r>
              <a:rPr lang="en-US" sz="2000" dirty="0" err="1"/>
              <a:t>str</a:t>
            </a:r>
            <a:r>
              <a:rPr lang="en-US" sz="2000" dirty="0"/>
              <a:t> ); </a:t>
            </a:r>
          </a:p>
          <a:p>
            <a:pPr lvl="1">
              <a:buNone/>
            </a:pPr>
            <a:r>
              <a:rPr lang="en-US" sz="2000" dirty="0" err="1"/>
              <a:t>printf</a:t>
            </a:r>
            <a:r>
              <a:rPr lang="en-US" sz="2000" dirty="0"/>
              <a:t>( "\</a:t>
            </a:r>
            <a:r>
              <a:rPr lang="en-US" sz="2000" dirty="0" err="1"/>
              <a:t>nYou</a:t>
            </a:r>
            <a:r>
              <a:rPr lang="en-US" sz="2000" dirty="0"/>
              <a:t> entered: "); </a:t>
            </a:r>
          </a:p>
          <a:p>
            <a:pPr lvl="1">
              <a:buNone/>
            </a:pPr>
            <a:r>
              <a:rPr lang="en-US" sz="2000" dirty="0"/>
              <a:t>puts( </a:t>
            </a:r>
            <a:r>
              <a:rPr lang="en-US" sz="2000" dirty="0" err="1"/>
              <a:t>str</a:t>
            </a:r>
            <a:r>
              <a:rPr lang="en-US" sz="2000" dirty="0"/>
              <a:t> ); </a:t>
            </a:r>
          </a:p>
          <a:p>
            <a:pPr lvl="1">
              <a:buNone/>
            </a:pPr>
            <a:r>
              <a:rPr lang="en-US" sz="2000" dirty="0"/>
              <a:t>return 0;</a:t>
            </a:r>
          </a:p>
          <a:p>
            <a:pPr>
              <a:buNone/>
            </a:pPr>
            <a:r>
              <a:rPr lang="en-US" sz="2000" dirty="0"/>
              <a:t>}</a:t>
            </a:r>
          </a:p>
        </p:txBody>
      </p:sp>
      <p:sp>
        <p:nvSpPr>
          <p:cNvPr id="2" name="Footer Placeholder 1"/>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fade">
                                      <p:cBhvr>
                                        <p:cTn id="32" dur="5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fade">
                                      <p:cBhvr>
                                        <p:cTn id="37" dur="500"/>
                                        <p:tgtEl>
                                          <p:spTgt spid="6">
                                            <p:txEl>
                                              <p:pRg st="2" end="2"/>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txEl>
                                              <p:pRg st="3" end="3"/>
                                            </p:txEl>
                                          </p:spTgt>
                                        </p:tgtEl>
                                        <p:attrNameLst>
                                          <p:attrName>style.visibility</p:attrName>
                                        </p:attrNameLst>
                                      </p:cBhvr>
                                      <p:to>
                                        <p:strVal val="visible"/>
                                      </p:to>
                                    </p:set>
                                    <p:animEffect transition="in" filter="fade">
                                      <p:cBhvr>
                                        <p:cTn id="40" dur="500"/>
                                        <p:tgtEl>
                                          <p:spTgt spid="6">
                                            <p:txEl>
                                              <p:pRg st="3" end="3"/>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animEffect transition="in" filter="fade">
                                      <p:cBhvr>
                                        <p:cTn id="43" dur="500"/>
                                        <p:tgtEl>
                                          <p:spTgt spid="6">
                                            <p:txEl>
                                              <p:pRg st="4" end="4"/>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
                                            <p:txEl>
                                              <p:pRg st="5" end="5"/>
                                            </p:txEl>
                                          </p:spTgt>
                                        </p:tgtEl>
                                        <p:attrNameLst>
                                          <p:attrName>style.visibility</p:attrName>
                                        </p:attrNameLst>
                                      </p:cBhvr>
                                      <p:to>
                                        <p:strVal val="visible"/>
                                      </p:to>
                                    </p:set>
                                    <p:animEffect transition="in" filter="fade">
                                      <p:cBhvr>
                                        <p:cTn id="46" dur="500"/>
                                        <p:tgtEl>
                                          <p:spTgt spid="6">
                                            <p:txEl>
                                              <p:pRg st="5" end="5"/>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Effect transition="in" filter="fade">
                                      <p:cBhvr>
                                        <p:cTn id="49" dur="500"/>
                                        <p:tgtEl>
                                          <p:spTgt spid="6">
                                            <p:txEl>
                                              <p:pRg st="6" end="6"/>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
                                            <p:txEl>
                                              <p:pRg st="7" end="7"/>
                                            </p:txEl>
                                          </p:spTgt>
                                        </p:tgtEl>
                                        <p:attrNameLst>
                                          <p:attrName>style.visibility</p:attrName>
                                        </p:attrNameLst>
                                      </p:cBhvr>
                                      <p:to>
                                        <p:strVal val="visible"/>
                                      </p:to>
                                    </p:set>
                                    <p:animEffect transition="in" filter="fade">
                                      <p:cBhvr>
                                        <p:cTn id="52" dur="500"/>
                                        <p:tgtEl>
                                          <p:spTgt spid="6">
                                            <p:txEl>
                                              <p:pRg st="7" end="7"/>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
                                            <p:txEl>
                                              <p:pRg st="8" end="8"/>
                                            </p:txEl>
                                          </p:spTgt>
                                        </p:tgtEl>
                                        <p:attrNameLst>
                                          <p:attrName>style.visibility</p:attrName>
                                        </p:attrNameLst>
                                      </p:cBhvr>
                                      <p:to>
                                        <p:strVal val="visible"/>
                                      </p:to>
                                    </p:set>
                                    <p:animEffect transition="in" filter="fade">
                                      <p:cBhvr>
                                        <p:cTn id="55" dur="500"/>
                                        <p:tgtEl>
                                          <p:spTgt spid="6">
                                            <p:txEl>
                                              <p:pRg st="8" end="8"/>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
                                            <p:txEl>
                                              <p:pRg st="9" end="9"/>
                                            </p:txEl>
                                          </p:spTgt>
                                        </p:tgtEl>
                                        <p:attrNameLst>
                                          <p:attrName>style.visibility</p:attrName>
                                        </p:attrNameLst>
                                      </p:cBhvr>
                                      <p:to>
                                        <p:strVal val="visible"/>
                                      </p:to>
                                    </p:set>
                                    <p:animEffect transition="in" filter="fade">
                                      <p:cBhvr>
                                        <p:cTn id="58" dur="500"/>
                                        <p:tgtEl>
                                          <p:spTgt spid="6">
                                            <p:txEl>
                                              <p:pRg st="9" end="9"/>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
                                            <p:txEl>
                                              <p:pRg st="10" end="10"/>
                                            </p:txEl>
                                          </p:spTgt>
                                        </p:tgtEl>
                                        <p:attrNameLst>
                                          <p:attrName>style.visibility</p:attrName>
                                        </p:attrNameLst>
                                      </p:cBhvr>
                                      <p:to>
                                        <p:strVal val="visible"/>
                                      </p:to>
                                    </p:set>
                                    <p:animEffect transition="in" filter="fade">
                                      <p:cBhvr>
                                        <p:cTn id="61" dur="500"/>
                                        <p:tgtEl>
                                          <p:spTgt spid="6">
                                            <p:txEl>
                                              <p:pRg st="10" end="10"/>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
                                            <p:txEl>
                                              <p:pRg st="11" end="11"/>
                                            </p:txEl>
                                          </p:spTgt>
                                        </p:tgtEl>
                                        <p:attrNameLst>
                                          <p:attrName>style.visibility</p:attrName>
                                        </p:attrNameLst>
                                      </p:cBhvr>
                                      <p:to>
                                        <p:strVal val="visible"/>
                                      </p:to>
                                    </p:set>
                                    <p:animEffect transition="in" filter="fade">
                                      <p:cBhvr>
                                        <p:cTn id="64" dur="500"/>
                                        <p:tgtEl>
                                          <p:spTgt spid="6">
                                            <p:txEl>
                                              <p:pRg st="11" end="11"/>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6">
                                            <p:txEl>
                                              <p:pRg st="12" end="12"/>
                                            </p:txEl>
                                          </p:spTgt>
                                        </p:tgtEl>
                                        <p:attrNameLst>
                                          <p:attrName>style.visibility</p:attrName>
                                        </p:attrNameLst>
                                      </p:cBhvr>
                                      <p:to>
                                        <p:strVal val="visible"/>
                                      </p:to>
                                    </p:set>
                                    <p:animEffect transition="in" filter="fade">
                                      <p:cBhvr>
                                        <p:cTn id="67" dur="500"/>
                                        <p:tgtEl>
                                          <p:spTgt spid="6">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
                                            <p:txEl>
                                              <p:pRg st="13" end="13"/>
                                            </p:txEl>
                                          </p:spTgt>
                                        </p:tgtEl>
                                        <p:attrNameLst>
                                          <p:attrName>style.visibility</p:attrName>
                                        </p:attrNameLst>
                                      </p:cBhvr>
                                      <p:to>
                                        <p:strVal val="visible"/>
                                      </p:to>
                                    </p:set>
                                    <p:animEffect transition="in" filter="fade">
                                      <p:cBhvr>
                                        <p:cTn id="72"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Formatted Function </a:t>
            </a:r>
            <a:endParaRPr lang="en-US" dirty="0"/>
          </a:p>
        </p:txBody>
      </p:sp>
      <p:sp>
        <p:nvSpPr>
          <p:cNvPr id="3" name="Content Placeholder 2"/>
          <p:cNvSpPr>
            <a:spLocks noGrp="1"/>
          </p:cNvSpPr>
          <p:nvPr>
            <p:ph sz="half" idx="1"/>
          </p:nvPr>
        </p:nvSpPr>
        <p:spPr>
          <a:xfrm>
            <a:off x="402336" y="685800"/>
            <a:ext cx="5617464" cy="5806412"/>
          </a:xfrm>
        </p:spPr>
        <p:txBody>
          <a:bodyPr>
            <a:normAutofit fontScale="92500" lnSpcReduction="20000"/>
          </a:bodyPr>
          <a:lstStyle/>
          <a:p>
            <a:r>
              <a:rPr lang="en-US" sz="2400" dirty="0" smtClean="0"/>
              <a:t>The </a:t>
            </a:r>
            <a:r>
              <a:rPr lang="en-US" sz="2400" b="1" dirty="0" err="1" smtClean="0"/>
              <a:t>int</a:t>
            </a:r>
            <a:r>
              <a:rPr lang="en-US" sz="2400" b="1" dirty="0" smtClean="0"/>
              <a:t> </a:t>
            </a:r>
            <a:r>
              <a:rPr lang="en-US" sz="2400" b="1" dirty="0" err="1" smtClean="0"/>
              <a:t>scanf</a:t>
            </a:r>
            <a:r>
              <a:rPr lang="en-US" sz="2400" b="1" dirty="0" smtClean="0"/>
              <a:t>(const char *format, ...)</a:t>
            </a:r>
            <a:r>
              <a:rPr lang="en-US" sz="2400" dirty="0" smtClean="0"/>
              <a:t> function reads the input from the standard input stream </a:t>
            </a:r>
            <a:r>
              <a:rPr lang="en-US" sz="2400" b="1" dirty="0" err="1" smtClean="0"/>
              <a:t>stdin</a:t>
            </a:r>
            <a:r>
              <a:rPr lang="en-US" sz="2400" dirty="0" smtClean="0"/>
              <a:t> and scans that input according to the </a:t>
            </a:r>
            <a:r>
              <a:rPr lang="en-US" sz="2400" b="1" dirty="0" smtClean="0"/>
              <a:t>format </a:t>
            </a:r>
            <a:r>
              <a:rPr lang="en-US" sz="2400" dirty="0" smtClean="0"/>
              <a:t>provided.</a:t>
            </a:r>
          </a:p>
          <a:p>
            <a:endParaRPr lang="en-US" sz="2400" dirty="0" smtClean="0"/>
          </a:p>
          <a:p>
            <a:r>
              <a:rPr lang="en-US" sz="2400" dirty="0" smtClean="0"/>
              <a:t>The </a:t>
            </a:r>
            <a:r>
              <a:rPr lang="en-US" sz="2400" b="1" dirty="0" err="1" smtClean="0"/>
              <a:t>int</a:t>
            </a:r>
            <a:r>
              <a:rPr lang="en-US" sz="2400" b="1" dirty="0" smtClean="0"/>
              <a:t> </a:t>
            </a:r>
            <a:r>
              <a:rPr lang="en-US" sz="2400" b="1" dirty="0" err="1" smtClean="0"/>
              <a:t>printf</a:t>
            </a:r>
            <a:r>
              <a:rPr lang="en-US" sz="2400" b="1" dirty="0" smtClean="0"/>
              <a:t>(const char *format, ...)</a:t>
            </a:r>
            <a:r>
              <a:rPr lang="en-US" sz="2400" dirty="0" smtClean="0"/>
              <a:t> function writes the output to the standard output stream </a:t>
            </a:r>
            <a:r>
              <a:rPr lang="en-US" sz="2400" b="1" dirty="0" err="1" smtClean="0"/>
              <a:t>stdout</a:t>
            </a:r>
            <a:r>
              <a:rPr lang="en-US" sz="2400" dirty="0" smtClean="0"/>
              <a:t> and produces the output according to the format provided.</a:t>
            </a:r>
          </a:p>
          <a:p>
            <a:endParaRPr lang="en-US" sz="2400" dirty="0" smtClean="0"/>
          </a:p>
          <a:p>
            <a:r>
              <a:rPr lang="en-US" sz="2400" dirty="0" smtClean="0"/>
              <a:t>The </a:t>
            </a:r>
            <a:r>
              <a:rPr lang="en-US" sz="2400" b="1" dirty="0" smtClean="0"/>
              <a:t>format</a:t>
            </a:r>
            <a:r>
              <a:rPr lang="en-US" sz="2400" dirty="0" smtClean="0"/>
              <a:t> can be a simple constant string, but you can specify %s, %d, %c, %f, etc., to print or read strings, integer, character or float respectively. There are many other formatting options available which can be used based on requirements.</a:t>
            </a:r>
          </a:p>
          <a:p>
            <a:endParaRPr lang="en-US" dirty="0"/>
          </a:p>
        </p:txBody>
      </p:sp>
      <p:sp>
        <p:nvSpPr>
          <p:cNvPr id="4" name="Content Placeholder 3"/>
          <p:cNvSpPr>
            <a:spLocks noGrp="1"/>
          </p:cNvSpPr>
          <p:nvPr>
            <p:ph sz="half" idx="2"/>
          </p:nvPr>
        </p:nvSpPr>
        <p:spPr>
          <a:xfrm>
            <a:off x="5638800" y="400050"/>
            <a:ext cx="6553200" cy="5695950"/>
          </a:xfrm>
        </p:spPr>
        <p:txBody>
          <a:bodyPr>
            <a:normAutofit fontScale="92500" lnSpcReduction="20000"/>
          </a:bodyPr>
          <a:lstStyle/>
          <a:p>
            <a:pPr>
              <a:buNone/>
            </a:pPr>
            <a:r>
              <a:rPr lang="en-US" sz="2400" dirty="0"/>
              <a:t>#include &lt;</a:t>
            </a:r>
            <a:r>
              <a:rPr lang="en-US" sz="2400" dirty="0" err="1"/>
              <a:t>stdio.h</a:t>
            </a:r>
            <a:r>
              <a:rPr lang="en-US" sz="2400" dirty="0"/>
              <a:t>&gt; </a:t>
            </a:r>
          </a:p>
          <a:p>
            <a:pPr>
              <a:buNone/>
            </a:pPr>
            <a:r>
              <a:rPr lang="en-US" sz="2400" dirty="0" err="1"/>
              <a:t>int</a:t>
            </a:r>
            <a:r>
              <a:rPr lang="en-US" sz="2400" dirty="0"/>
              <a:t> main( ) </a:t>
            </a:r>
          </a:p>
          <a:p>
            <a:pPr>
              <a:buNone/>
            </a:pPr>
            <a:r>
              <a:rPr lang="en-US" sz="2400" dirty="0"/>
              <a:t>{ </a:t>
            </a:r>
          </a:p>
          <a:p>
            <a:pPr lvl="1">
              <a:buNone/>
            </a:pPr>
            <a:r>
              <a:rPr lang="en-US" sz="2400" dirty="0"/>
              <a:t>char </a:t>
            </a:r>
            <a:r>
              <a:rPr lang="en-US" sz="2400" dirty="0" err="1"/>
              <a:t>str</a:t>
            </a:r>
            <a:r>
              <a:rPr lang="en-US" sz="2400" dirty="0"/>
              <a:t>[100]; </a:t>
            </a:r>
          </a:p>
          <a:p>
            <a:pPr lvl="1">
              <a:buNone/>
            </a:pPr>
            <a:r>
              <a:rPr lang="en-US" sz="2400" dirty="0" err="1"/>
              <a:t>int</a:t>
            </a:r>
            <a:r>
              <a:rPr lang="en-US" sz="2400" dirty="0"/>
              <a:t> </a:t>
            </a:r>
            <a:r>
              <a:rPr lang="en-US" sz="2400" dirty="0" err="1"/>
              <a:t>i</a:t>
            </a:r>
            <a:r>
              <a:rPr lang="en-US" sz="2400" dirty="0"/>
              <a:t>; </a:t>
            </a:r>
            <a:r>
              <a:rPr lang="en-US" sz="2400" dirty="0" smtClean="0"/>
              <a:t>float f;</a:t>
            </a:r>
            <a:endParaRPr lang="en-US" sz="2400" dirty="0"/>
          </a:p>
          <a:p>
            <a:pPr lvl="1">
              <a:buNone/>
            </a:pPr>
            <a:r>
              <a:rPr lang="en-US" sz="2400" dirty="0" err="1"/>
              <a:t>printf</a:t>
            </a:r>
            <a:r>
              <a:rPr lang="en-US" sz="2400" dirty="0"/>
              <a:t>( "Enter a value :"); </a:t>
            </a:r>
            <a:endParaRPr lang="en-US" sz="2400" dirty="0" smtClean="0"/>
          </a:p>
          <a:p>
            <a:pPr lvl="1">
              <a:buNone/>
            </a:pPr>
            <a:r>
              <a:rPr lang="en-US" sz="2400" dirty="0" err="1" smtClean="0"/>
              <a:t>scanf</a:t>
            </a:r>
            <a:r>
              <a:rPr lang="en-US" sz="2400" dirty="0" smtClean="0"/>
              <a:t>("%s %d %f", </a:t>
            </a:r>
            <a:r>
              <a:rPr lang="en-US" sz="2400" dirty="0" err="1" smtClean="0"/>
              <a:t>str</a:t>
            </a:r>
            <a:r>
              <a:rPr lang="en-US" sz="2400" dirty="0" smtClean="0"/>
              <a:t>, &amp;</a:t>
            </a:r>
            <a:r>
              <a:rPr lang="en-US" sz="2400" dirty="0" err="1" smtClean="0"/>
              <a:t>i</a:t>
            </a:r>
            <a:r>
              <a:rPr lang="en-US" sz="2400" dirty="0" smtClean="0"/>
              <a:t> ,&amp;f); </a:t>
            </a:r>
          </a:p>
          <a:p>
            <a:pPr lvl="1">
              <a:buNone/>
            </a:pPr>
            <a:r>
              <a:rPr lang="en-US" sz="2400" dirty="0" err="1" smtClean="0"/>
              <a:t>printf</a:t>
            </a:r>
            <a:r>
              <a:rPr lang="en-US" sz="2400" dirty="0" smtClean="0"/>
              <a:t>("\</a:t>
            </a:r>
            <a:r>
              <a:rPr lang="en-US" sz="2400" dirty="0" err="1" smtClean="0"/>
              <a:t>nYou</a:t>
            </a:r>
            <a:r>
              <a:rPr lang="en-US" sz="2400" dirty="0" smtClean="0"/>
              <a:t> entered:%20s %8d %6.2f",str, </a:t>
            </a:r>
            <a:r>
              <a:rPr lang="en-US" sz="2400" dirty="0" err="1" smtClean="0"/>
              <a:t>i</a:t>
            </a:r>
            <a:r>
              <a:rPr lang="en-US" sz="2400" dirty="0" smtClean="0"/>
              <a:t>, f); </a:t>
            </a:r>
          </a:p>
          <a:p>
            <a:pPr lvl="1">
              <a:buNone/>
            </a:pPr>
            <a:r>
              <a:rPr lang="en-US" sz="2400" dirty="0" smtClean="0"/>
              <a:t>return </a:t>
            </a:r>
            <a:r>
              <a:rPr lang="en-US" sz="2400" dirty="0"/>
              <a:t>0; </a:t>
            </a:r>
          </a:p>
          <a:p>
            <a:pPr>
              <a:buNone/>
            </a:pPr>
            <a:r>
              <a:rPr lang="en-US" sz="2400" dirty="0"/>
              <a:t>}</a:t>
            </a:r>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fade">
                                      <p:cBhvr>
                                        <p:cTn id="27" dur="500"/>
                                        <p:tgtEl>
                                          <p:spTgt spid="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fade">
                                      <p:cBhvr>
                                        <p:cTn id="32" dur="500"/>
                                        <p:tgtEl>
                                          <p:spTgt spid="4">
                                            <p:txEl>
                                              <p:pRg st="2" end="2"/>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Effect transition="in" filter="fade">
                                      <p:cBhvr>
                                        <p:cTn id="35" dur="500"/>
                                        <p:tgtEl>
                                          <p:spTgt spid="4">
                                            <p:txEl>
                                              <p:pRg st="3" end="3"/>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
                                            <p:txEl>
                                              <p:pRg st="4" end="4"/>
                                            </p:txEl>
                                          </p:spTgt>
                                        </p:tgtEl>
                                        <p:attrNameLst>
                                          <p:attrName>style.visibility</p:attrName>
                                        </p:attrNameLst>
                                      </p:cBhvr>
                                      <p:to>
                                        <p:strVal val="visible"/>
                                      </p:to>
                                    </p:set>
                                    <p:animEffect transition="in" filter="fade">
                                      <p:cBhvr>
                                        <p:cTn id="38" dur="500"/>
                                        <p:tgtEl>
                                          <p:spTgt spid="4">
                                            <p:txEl>
                                              <p:pRg st="4" end="4"/>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animEffect transition="in" filter="fade">
                                      <p:cBhvr>
                                        <p:cTn id="41" dur="500"/>
                                        <p:tgtEl>
                                          <p:spTgt spid="4">
                                            <p:txEl>
                                              <p:pRg st="5" end="5"/>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animEffect transition="in" filter="fade">
                                      <p:cBhvr>
                                        <p:cTn id="44" dur="500"/>
                                        <p:tgtEl>
                                          <p:spTgt spid="4">
                                            <p:txEl>
                                              <p:pRg st="6" end="6"/>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fade">
                                      <p:cBhvr>
                                        <p:cTn id="47" dur="500"/>
                                        <p:tgtEl>
                                          <p:spTgt spid="4">
                                            <p:txEl>
                                              <p:pRg st="7" end="7"/>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
                                            <p:txEl>
                                              <p:pRg st="8" end="8"/>
                                            </p:txEl>
                                          </p:spTgt>
                                        </p:tgtEl>
                                        <p:attrNameLst>
                                          <p:attrName>style.visibility</p:attrName>
                                        </p:attrNameLst>
                                      </p:cBhvr>
                                      <p:to>
                                        <p:strVal val="visible"/>
                                      </p:to>
                                    </p:set>
                                    <p:animEffect transition="in" filter="fade">
                                      <p:cBhvr>
                                        <p:cTn id="50" dur="500"/>
                                        <p:tgtEl>
                                          <p:spTgt spid="4">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animEffect transition="in" filter="fade">
                                      <p:cBhvr>
                                        <p:cTn id="55"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File I/O</a:t>
            </a:r>
            <a:endParaRPr lang="en-US" dirty="0"/>
          </a:p>
        </p:txBody>
      </p:sp>
      <p:sp>
        <p:nvSpPr>
          <p:cNvPr id="3" name="Content Placeholder 2"/>
          <p:cNvSpPr>
            <a:spLocks noGrp="1"/>
          </p:cNvSpPr>
          <p:nvPr>
            <p:ph sz="half" idx="1"/>
          </p:nvPr>
        </p:nvSpPr>
        <p:spPr>
          <a:xfrm>
            <a:off x="228600" y="800100"/>
            <a:ext cx="5617464" cy="5029200"/>
          </a:xfrm>
        </p:spPr>
        <p:txBody>
          <a:bodyPr>
            <a:normAutofit/>
          </a:bodyPr>
          <a:lstStyle/>
          <a:p>
            <a:r>
              <a:rPr lang="en-US" sz="2400" dirty="0" smtClean="0"/>
              <a:t>Till now whatever programs we have seen, in those programs data vanishes when the program ends. So to store the data on the disk we need </a:t>
            </a:r>
            <a:r>
              <a:rPr lang="en-US" sz="2400" b="1" dirty="0" smtClean="0"/>
              <a:t>file I/O operations.</a:t>
            </a:r>
          </a:p>
          <a:p>
            <a:endParaRPr lang="en-US" sz="2400" dirty="0" smtClean="0"/>
          </a:p>
          <a:p>
            <a:r>
              <a:rPr lang="en-US" sz="2400" dirty="0" smtClean="0"/>
              <a:t>All the data on the disk is stored in binary form. But the process of storing data varies from OS to OS. The programmer uses library function in a particular OS to perform I/O.</a:t>
            </a:r>
          </a:p>
          <a:p>
            <a:endParaRPr lang="en-US" sz="2400" dirty="0"/>
          </a:p>
        </p:txBody>
      </p:sp>
      <p:sp>
        <p:nvSpPr>
          <p:cNvPr id="4" name="Content Placeholder 3"/>
          <p:cNvSpPr>
            <a:spLocks noGrp="1"/>
          </p:cNvSpPr>
          <p:nvPr>
            <p:ph sz="half" idx="2"/>
          </p:nvPr>
        </p:nvSpPr>
        <p:spPr>
          <a:xfrm>
            <a:off x="5978198" y="800100"/>
            <a:ext cx="5685536" cy="5029200"/>
          </a:xfrm>
        </p:spPr>
        <p:txBody>
          <a:bodyPr>
            <a:normAutofit/>
          </a:bodyPr>
          <a:lstStyle/>
          <a:p>
            <a:r>
              <a:rPr lang="en-US" sz="2400" dirty="0" smtClean="0"/>
              <a:t>There are different operations that can be carried out on the file:</a:t>
            </a:r>
          </a:p>
          <a:p>
            <a:endParaRPr lang="en-US" sz="2400" dirty="0" smtClean="0"/>
          </a:p>
          <a:p>
            <a:pPr lvl="1"/>
            <a:r>
              <a:rPr lang="en-US" sz="2000" dirty="0" smtClean="0"/>
              <a:t>Creation of new file</a:t>
            </a:r>
          </a:p>
          <a:p>
            <a:pPr lvl="1"/>
            <a:r>
              <a:rPr lang="en-US" sz="2000" dirty="0" smtClean="0"/>
              <a:t>Opening an existing file</a:t>
            </a:r>
          </a:p>
          <a:p>
            <a:pPr lvl="1"/>
            <a:r>
              <a:rPr lang="en-US" sz="2000" dirty="0" smtClean="0"/>
              <a:t>Reading from a file</a:t>
            </a:r>
          </a:p>
          <a:p>
            <a:pPr lvl="1"/>
            <a:r>
              <a:rPr lang="en-US" sz="2000" dirty="0" smtClean="0"/>
              <a:t>Writing to a file</a:t>
            </a:r>
          </a:p>
          <a:p>
            <a:pPr lvl="1"/>
            <a:r>
              <a:rPr lang="en-US" sz="2000" dirty="0" smtClean="0"/>
              <a:t>Moving to a specific location in the file</a:t>
            </a:r>
          </a:p>
          <a:p>
            <a:pPr lvl="1"/>
            <a:r>
              <a:rPr lang="en-US" sz="2000" dirty="0" smtClean="0"/>
              <a:t>Closing a file</a:t>
            </a:r>
          </a:p>
          <a:p>
            <a:endParaRPr lang="en-US" sz="2400"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500"/>
                                        <p:tgtEl>
                                          <p:spTgt spid="4">
                                            <p:txEl>
                                              <p:pRg st="3" end="3"/>
                                            </p:txEl>
                                          </p:spTgt>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fade">
                                      <p:cBhvr>
                                        <p:cTn id="30" dur="500"/>
                                        <p:tgtEl>
                                          <p:spTgt spid="4">
                                            <p:txEl>
                                              <p:pRg st="4" end="4"/>
                                            </p:txEl>
                                          </p:spTgt>
                                        </p:tgtEl>
                                      </p:cBhvr>
                                    </p:animEffect>
                                  </p:childTnLst>
                                </p:cTn>
                              </p:par>
                            </p:childTnLst>
                          </p:cTn>
                        </p:par>
                        <p:par>
                          <p:cTn id="31" fill="hold">
                            <p:stCondLst>
                              <p:cond delay="1500"/>
                            </p:stCondLst>
                            <p:childTnLst>
                              <p:par>
                                <p:cTn id="32" presetID="10" presetClass="entr" presetSubtype="0" fill="hold" nodeType="after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animEffect transition="in" filter="fade">
                                      <p:cBhvr>
                                        <p:cTn id="34" dur="500"/>
                                        <p:tgtEl>
                                          <p:spTgt spid="4">
                                            <p:txEl>
                                              <p:pRg st="5" end="5"/>
                                            </p:txEl>
                                          </p:spTgt>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4">
                                            <p:txEl>
                                              <p:pRg st="6" end="6"/>
                                            </p:txEl>
                                          </p:spTgt>
                                        </p:tgtEl>
                                        <p:attrNameLst>
                                          <p:attrName>style.visibility</p:attrName>
                                        </p:attrNameLst>
                                      </p:cBhvr>
                                      <p:to>
                                        <p:strVal val="visible"/>
                                      </p:to>
                                    </p:set>
                                    <p:animEffect transition="in" filter="fade">
                                      <p:cBhvr>
                                        <p:cTn id="38" dur="500"/>
                                        <p:tgtEl>
                                          <p:spTgt spid="4">
                                            <p:txEl>
                                              <p:pRg st="6" end="6"/>
                                            </p:txEl>
                                          </p:spTgt>
                                        </p:tgtEl>
                                      </p:cBhvr>
                                    </p:animEffect>
                                  </p:childTnLst>
                                </p:cTn>
                              </p:par>
                            </p:childTnLst>
                          </p:cTn>
                        </p:par>
                        <p:par>
                          <p:cTn id="39" fill="hold">
                            <p:stCondLst>
                              <p:cond delay="2500"/>
                            </p:stCondLst>
                            <p:childTnLst>
                              <p:par>
                                <p:cTn id="40" presetID="10" presetClass="entr" presetSubtype="0" fill="hold" nodeType="after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Display Contents of File on Console</a:t>
            </a:r>
            <a:endParaRPr lang="en-US" dirty="0"/>
          </a:p>
        </p:txBody>
      </p:sp>
      <p:sp>
        <p:nvSpPr>
          <p:cNvPr id="3" name="Content Placeholder 2"/>
          <p:cNvSpPr>
            <a:spLocks noGrp="1"/>
          </p:cNvSpPr>
          <p:nvPr>
            <p:ph sz="half" idx="1"/>
          </p:nvPr>
        </p:nvSpPr>
        <p:spPr>
          <a:xfrm>
            <a:off x="398834" y="533400"/>
            <a:ext cx="5617464" cy="5334000"/>
          </a:xfrm>
        </p:spPr>
        <p:txBody>
          <a:bodyPr>
            <a:noAutofit/>
          </a:bodyPr>
          <a:lstStyle/>
          <a:p>
            <a:pPr>
              <a:spcBef>
                <a:spcPts val="0"/>
              </a:spcBef>
              <a:buNone/>
            </a:pPr>
            <a:r>
              <a:rPr lang="en-US" dirty="0"/>
              <a:t>#include&lt;</a:t>
            </a:r>
            <a:r>
              <a:rPr lang="en-US" dirty="0" err="1"/>
              <a:t>stdio.h</a:t>
            </a:r>
            <a:r>
              <a:rPr lang="en-US" dirty="0" smtClean="0"/>
              <a:t>&gt;</a:t>
            </a:r>
            <a:endParaRPr lang="en-US" dirty="0"/>
          </a:p>
          <a:p>
            <a:pPr>
              <a:spcBef>
                <a:spcPts val="0"/>
              </a:spcBef>
              <a:buNone/>
            </a:pPr>
            <a:r>
              <a:rPr lang="en-US" dirty="0"/>
              <a:t>#include&lt;</a:t>
            </a:r>
            <a:r>
              <a:rPr lang="en-US" dirty="0" err="1"/>
              <a:t>stdlib.h</a:t>
            </a:r>
            <a:r>
              <a:rPr lang="en-US" dirty="0"/>
              <a:t>&gt;</a:t>
            </a:r>
          </a:p>
          <a:p>
            <a:pPr>
              <a:spcBef>
                <a:spcPts val="0"/>
              </a:spcBef>
              <a:buNone/>
            </a:pPr>
            <a:r>
              <a:rPr lang="en-US" dirty="0"/>
              <a:t>void main( )</a:t>
            </a:r>
          </a:p>
          <a:p>
            <a:pPr>
              <a:spcBef>
                <a:spcPts val="0"/>
              </a:spcBef>
              <a:buNone/>
            </a:pPr>
            <a:r>
              <a:rPr lang="en-US" dirty="0"/>
              <a:t>{</a:t>
            </a:r>
          </a:p>
          <a:p>
            <a:pPr lvl="1">
              <a:spcBef>
                <a:spcPts val="0"/>
              </a:spcBef>
              <a:buNone/>
            </a:pPr>
            <a:r>
              <a:rPr lang="en-US" sz="1800" b="1" dirty="0"/>
              <a:t>FILE *</a:t>
            </a:r>
            <a:r>
              <a:rPr lang="en-US" sz="1800" b="1" dirty="0" err="1"/>
              <a:t>fp</a:t>
            </a:r>
            <a:r>
              <a:rPr lang="en-US" sz="1800" b="1" dirty="0"/>
              <a:t>;</a:t>
            </a:r>
          </a:p>
          <a:p>
            <a:pPr lvl="1">
              <a:spcBef>
                <a:spcPts val="0"/>
              </a:spcBef>
              <a:buNone/>
            </a:pPr>
            <a:r>
              <a:rPr lang="en-US" sz="1800" dirty="0"/>
              <a:t>char </a:t>
            </a:r>
            <a:r>
              <a:rPr lang="en-US" sz="1800" dirty="0" err="1"/>
              <a:t>ch</a:t>
            </a:r>
            <a:r>
              <a:rPr lang="en-US" sz="1800" dirty="0"/>
              <a:t>;</a:t>
            </a:r>
          </a:p>
          <a:p>
            <a:pPr lvl="1">
              <a:spcBef>
                <a:spcPts val="0"/>
              </a:spcBef>
              <a:buNone/>
            </a:pPr>
            <a:r>
              <a:rPr lang="en-US" sz="1800" b="1" dirty="0" err="1"/>
              <a:t>fp</a:t>
            </a:r>
            <a:r>
              <a:rPr lang="en-US" sz="1800" b="1" dirty="0"/>
              <a:t> = </a:t>
            </a:r>
            <a:r>
              <a:rPr lang="en-US" sz="1800" b="1" dirty="0" err="1"/>
              <a:t>fopen</a:t>
            </a:r>
            <a:r>
              <a:rPr lang="en-US" sz="1800" b="1" dirty="0"/>
              <a:t>("Source.txt", "r");</a:t>
            </a:r>
          </a:p>
          <a:p>
            <a:pPr lvl="1">
              <a:spcBef>
                <a:spcPts val="0"/>
              </a:spcBef>
              <a:buNone/>
            </a:pPr>
            <a:r>
              <a:rPr lang="en-US" sz="1800" dirty="0"/>
              <a:t>if(</a:t>
            </a:r>
            <a:r>
              <a:rPr lang="en-US" sz="1800" dirty="0" err="1"/>
              <a:t>fp</a:t>
            </a:r>
            <a:r>
              <a:rPr lang="en-US" sz="1800" dirty="0"/>
              <a:t> == NULL)</a:t>
            </a:r>
          </a:p>
          <a:p>
            <a:pPr lvl="1">
              <a:spcBef>
                <a:spcPts val="0"/>
              </a:spcBef>
              <a:buNone/>
            </a:pPr>
            <a:r>
              <a:rPr lang="en-US" sz="1800" dirty="0"/>
              <a:t>{</a:t>
            </a:r>
          </a:p>
          <a:p>
            <a:pPr lvl="2">
              <a:spcBef>
                <a:spcPts val="0"/>
              </a:spcBef>
              <a:buNone/>
            </a:pPr>
            <a:r>
              <a:rPr lang="en-US" sz="1800" dirty="0"/>
              <a:t>puts("Cannot open source file");</a:t>
            </a:r>
          </a:p>
          <a:p>
            <a:pPr lvl="2">
              <a:spcBef>
                <a:spcPts val="0"/>
              </a:spcBef>
              <a:buNone/>
            </a:pPr>
            <a:r>
              <a:rPr lang="en-US" sz="1800" dirty="0"/>
              <a:t>exit(1);</a:t>
            </a:r>
          </a:p>
          <a:p>
            <a:pPr lvl="1">
              <a:spcBef>
                <a:spcPts val="0"/>
              </a:spcBef>
              <a:buNone/>
            </a:pPr>
            <a:r>
              <a:rPr lang="en-US" sz="1800" dirty="0"/>
              <a:t>}</a:t>
            </a:r>
          </a:p>
          <a:p>
            <a:pPr lvl="1">
              <a:spcBef>
                <a:spcPts val="0"/>
              </a:spcBef>
              <a:buNone/>
            </a:pPr>
            <a:r>
              <a:rPr lang="en-US" sz="1800" b="1" dirty="0"/>
              <a:t>while(1)</a:t>
            </a:r>
          </a:p>
          <a:p>
            <a:pPr lvl="1">
              <a:spcBef>
                <a:spcPts val="0"/>
              </a:spcBef>
              <a:buNone/>
            </a:pPr>
            <a:r>
              <a:rPr lang="en-US" sz="1800" dirty="0"/>
              <a:t>{</a:t>
            </a:r>
          </a:p>
          <a:p>
            <a:pPr lvl="2">
              <a:spcBef>
                <a:spcPts val="0"/>
              </a:spcBef>
              <a:buNone/>
            </a:pPr>
            <a:r>
              <a:rPr lang="en-US" sz="1800" b="1" dirty="0" err="1"/>
              <a:t>ch</a:t>
            </a:r>
            <a:r>
              <a:rPr lang="en-US" sz="1800" b="1" dirty="0"/>
              <a:t> = </a:t>
            </a:r>
            <a:r>
              <a:rPr lang="en-US" sz="1800" b="1" dirty="0" err="1"/>
              <a:t>fgetc</a:t>
            </a:r>
            <a:r>
              <a:rPr lang="en-US" sz="1800" b="1" dirty="0"/>
              <a:t>(</a:t>
            </a:r>
            <a:r>
              <a:rPr lang="en-US" sz="1800" b="1" dirty="0" err="1"/>
              <a:t>fp</a:t>
            </a:r>
            <a:r>
              <a:rPr lang="en-US" sz="1800" b="1" dirty="0"/>
              <a:t>);</a:t>
            </a:r>
          </a:p>
          <a:p>
            <a:pPr lvl="2">
              <a:spcBef>
                <a:spcPts val="0"/>
              </a:spcBef>
              <a:buNone/>
            </a:pPr>
            <a:r>
              <a:rPr lang="en-US" sz="1800" dirty="0"/>
              <a:t>if(</a:t>
            </a:r>
            <a:r>
              <a:rPr lang="en-US" sz="1800" dirty="0" err="1"/>
              <a:t>ch</a:t>
            </a:r>
            <a:r>
              <a:rPr lang="en-US" sz="1800" dirty="0"/>
              <a:t> == EOF)</a:t>
            </a:r>
          </a:p>
          <a:p>
            <a:pPr lvl="2">
              <a:spcBef>
                <a:spcPts val="0"/>
              </a:spcBef>
              <a:buNone/>
            </a:pPr>
            <a:r>
              <a:rPr lang="en-US" sz="1800" dirty="0"/>
              <a:t>	break;</a:t>
            </a:r>
          </a:p>
          <a:p>
            <a:pPr lvl="2">
              <a:spcBef>
                <a:spcPts val="0"/>
              </a:spcBef>
              <a:buNone/>
            </a:pPr>
            <a:r>
              <a:rPr lang="en-US" sz="1800" dirty="0" err="1"/>
              <a:t>printf</a:t>
            </a:r>
            <a:r>
              <a:rPr lang="en-US" sz="1800" dirty="0"/>
              <a:t>("%c", </a:t>
            </a:r>
            <a:r>
              <a:rPr lang="en-US" sz="1800" dirty="0" err="1"/>
              <a:t>ch</a:t>
            </a:r>
            <a:r>
              <a:rPr lang="en-US" sz="1800" dirty="0"/>
              <a:t>);</a:t>
            </a:r>
          </a:p>
          <a:p>
            <a:pPr lvl="1">
              <a:spcBef>
                <a:spcPts val="0"/>
              </a:spcBef>
              <a:buNone/>
            </a:pPr>
            <a:r>
              <a:rPr lang="en-US" sz="1800" dirty="0"/>
              <a:t>}</a:t>
            </a:r>
          </a:p>
          <a:p>
            <a:pPr lvl="1">
              <a:spcBef>
                <a:spcPts val="0"/>
              </a:spcBef>
              <a:buNone/>
            </a:pPr>
            <a:r>
              <a:rPr lang="en-US" sz="1800" b="1" dirty="0" err="1"/>
              <a:t>fclose</a:t>
            </a:r>
            <a:r>
              <a:rPr lang="en-US" sz="1800" b="1" dirty="0"/>
              <a:t>(</a:t>
            </a:r>
            <a:r>
              <a:rPr lang="en-US" sz="1800" b="1" dirty="0" err="1"/>
              <a:t>fp</a:t>
            </a:r>
            <a:r>
              <a:rPr lang="en-US" sz="1800" b="1" dirty="0" smtClean="0"/>
              <a:t>);</a:t>
            </a:r>
            <a:endParaRPr lang="en-US" sz="1800" dirty="0"/>
          </a:p>
          <a:p>
            <a:pPr>
              <a:spcBef>
                <a:spcPts val="0"/>
              </a:spcBef>
              <a:buNone/>
            </a:pPr>
            <a:r>
              <a:rPr lang="en-US" dirty="0"/>
              <a:t>}</a:t>
            </a:r>
          </a:p>
        </p:txBody>
      </p:sp>
      <p:sp>
        <p:nvSpPr>
          <p:cNvPr id="4" name="Content Placeholder 3"/>
          <p:cNvSpPr>
            <a:spLocks noGrp="1"/>
          </p:cNvSpPr>
          <p:nvPr>
            <p:ph sz="half" idx="2"/>
          </p:nvPr>
        </p:nvSpPr>
        <p:spPr>
          <a:xfrm>
            <a:off x="4648200" y="685800"/>
            <a:ext cx="7133336" cy="5715000"/>
          </a:xfrm>
        </p:spPr>
        <p:txBody>
          <a:bodyPr>
            <a:normAutofit fontScale="92500" lnSpcReduction="20000"/>
          </a:bodyPr>
          <a:lstStyle/>
          <a:p>
            <a:r>
              <a:rPr lang="en-US" b="1" dirty="0" smtClean="0"/>
              <a:t>FILE </a:t>
            </a:r>
            <a:r>
              <a:rPr lang="en-US" dirty="0" smtClean="0"/>
              <a:t>is a inbuilt structure defined in </a:t>
            </a:r>
            <a:r>
              <a:rPr lang="en-US" dirty="0" err="1" smtClean="0"/>
              <a:t>stdio.h</a:t>
            </a:r>
            <a:r>
              <a:rPr lang="en-US" dirty="0" smtClean="0"/>
              <a:t> header file</a:t>
            </a:r>
            <a:r>
              <a:rPr lang="en-US" b="1" dirty="0" smtClean="0"/>
              <a:t>.</a:t>
            </a:r>
          </a:p>
          <a:p>
            <a:endParaRPr lang="en-US" dirty="0" smtClean="0"/>
          </a:p>
          <a:p>
            <a:r>
              <a:rPr lang="en-US" b="1" dirty="0" err="1" smtClean="0"/>
              <a:t>fopen</a:t>
            </a:r>
            <a:r>
              <a:rPr lang="en-US" b="1" dirty="0" smtClean="0"/>
              <a:t>() </a:t>
            </a:r>
            <a:r>
              <a:rPr lang="en-US" dirty="0" smtClean="0"/>
              <a:t>function searches the file on disk to be opened, if file found it loads it into buffer and it sets up a character pointer that points to the first character of buffer. If file not found it returns NULL.</a:t>
            </a:r>
          </a:p>
          <a:p>
            <a:endParaRPr lang="en-US" dirty="0" smtClean="0"/>
          </a:p>
          <a:p>
            <a:r>
              <a:rPr lang="en-US" b="1" dirty="0" smtClean="0"/>
              <a:t>exit() </a:t>
            </a:r>
            <a:r>
              <a:rPr lang="en-US" dirty="0" smtClean="0"/>
              <a:t>function terminates the program</a:t>
            </a:r>
            <a:r>
              <a:rPr lang="en-US" b="1" dirty="0" smtClean="0"/>
              <a:t>.</a:t>
            </a:r>
          </a:p>
          <a:p>
            <a:endParaRPr lang="en-US" dirty="0" smtClean="0"/>
          </a:p>
          <a:p>
            <a:r>
              <a:rPr lang="en-US" b="1" dirty="0" smtClean="0"/>
              <a:t>while(1) </a:t>
            </a:r>
            <a:r>
              <a:rPr lang="en-US" dirty="0" smtClean="0"/>
              <a:t>is a infinite loop</a:t>
            </a:r>
            <a:r>
              <a:rPr lang="en-US" b="1" dirty="0" smtClean="0"/>
              <a:t>.</a:t>
            </a:r>
          </a:p>
          <a:p>
            <a:endParaRPr lang="en-US" dirty="0" smtClean="0"/>
          </a:p>
          <a:p>
            <a:r>
              <a:rPr lang="en-US" b="1" dirty="0" err="1" smtClean="0"/>
              <a:t>fgetc</a:t>
            </a:r>
            <a:r>
              <a:rPr lang="en-US" b="1" dirty="0" smtClean="0"/>
              <a:t>(</a:t>
            </a:r>
            <a:r>
              <a:rPr lang="en-US" b="1" dirty="0" err="1" smtClean="0"/>
              <a:t>fp</a:t>
            </a:r>
            <a:r>
              <a:rPr lang="en-US" b="1" dirty="0" smtClean="0"/>
              <a:t>) </a:t>
            </a:r>
            <a:r>
              <a:rPr lang="en-US" dirty="0" smtClean="0"/>
              <a:t>function returns the character present at the pointer </a:t>
            </a:r>
            <a:r>
              <a:rPr lang="en-US" dirty="0" err="1" smtClean="0"/>
              <a:t>fp</a:t>
            </a:r>
            <a:r>
              <a:rPr lang="en-US" dirty="0" smtClean="0"/>
              <a:t> and moves the pointer to the next location.</a:t>
            </a:r>
          </a:p>
          <a:p>
            <a:endParaRPr lang="en-US" dirty="0" smtClean="0"/>
          </a:p>
          <a:p>
            <a:r>
              <a:rPr lang="en-US" b="1" dirty="0" smtClean="0"/>
              <a:t>EOF </a:t>
            </a:r>
            <a:r>
              <a:rPr lang="en-US" dirty="0" smtClean="0"/>
              <a:t>stands for End Of File character which indicates the end of file.</a:t>
            </a:r>
          </a:p>
          <a:p>
            <a:endParaRPr lang="en-US" dirty="0" smtClean="0"/>
          </a:p>
          <a:p>
            <a:r>
              <a:rPr lang="en-US" b="1" dirty="0" err="1" smtClean="0"/>
              <a:t>fclose</a:t>
            </a:r>
            <a:r>
              <a:rPr lang="en-US" b="1" dirty="0" smtClean="0"/>
              <a:t>() </a:t>
            </a:r>
            <a:r>
              <a:rPr lang="en-US" dirty="0" smtClean="0"/>
              <a:t>function closes the file.</a:t>
            </a:r>
          </a:p>
          <a:p>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20" end="20"/>
                                            </p:txEl>
                                          </p:spTgt>
                                        </p:tgtEl>
                                        <p:attrNameLst>
                                          <p:attrName>style.visibility</p:attrName>
                                        </p:attrNameLst>
                                      </p:cBhvr>
                                      <p:to>
                                        <p:strVal val="visible"/>
                                      </p:to>
                                    </p:set>
                                    <p:animEffect transition="in" filter="fade">
                                      <p:cBhvr>
                                        <p:cTn id="27" dur="500"/>
                                        <p:tgtEl>
                                          <p:spTgt spid="3">
                                            <p:txEl>
                                              <p:pRg st="20" end="2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fade">
                                      <p:cBhvr>
                                        <p:cTn id="45" dur="500"/>
                                        <p:tgtEl>
                                          <p:spTgt spid="3">
                                            <p:txEl>
                                              <p:pRg st="9" end="9"/>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500"/>
                                        <p:tgtEl>
                                          <p:spTgt spid="3">
                                            <p:txEl>
                                              <p:pRg st="10" end="1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
                                            <p:txEl>
                                              <p:pRg st="12" end="12"/>
                                            </p:txEl>
                                          </p:spTgt>
                                        </p:tgtEl>
                                        <p:attrNameLst>
                                          <p:attrName>style.visibility</p:attrName>
                                        </p:attrNameLst>
                                      </p:cBhvr>
                                      <p:to>
                                        <p:strVal val="visible"/>
                                      </p:to>
                                    </p:set>
                                    <p:animEffect transition="in" filter="fade">
                                      <p:cBhvr>
                                        <p:cTn id="54" dur="500"/>
                                        <p:tgtEl>
                                          <p:spTgt spid="3">
                                            <p:txEl>
                                              <p:pRg st="12" end="12"/>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fade">
                                      <p:cBhvr>
                                        <p:cTn id="57" dur="500"/>
                                        <p:tgtEl>
                                          <p:spTgt spid="3">
                                            <p:txEl>
                                              <p:pRg st="13" end="13"/>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
                                            <p:txEl>
                                              <p:pRg st="14" end="14"/>
                                            </p:txEl>
                                          </p:spTgt>
                                        </p:tgtEl>
                                        <p:attrNameLst>
                                          <p:attrName>style.visibility</p:attrName>
                                        </p:attrNameLst>
                                      </p:cBhvr>
                                      <p:to>
                                        <p:strVal val="visible"/>
                                      </p:to>
                                    </p:set>
                                    <p:animEffect transition="in" filter="fade">
                                      <p:cBhvr>
                                        <p:cTn id="60" dur="500"/>
                                        <p:tgtEl>
                                          <p:spTgt spid="3">
                                            <p:txEl>
                                              <p:pRg st="14" end="14"/>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
                                            <p:txEl>
                                              <p:pRg st="17" end="17"/>
                                            </p:txEl>
                                          </p:spTgt>
                                        </p:tgtEl>
                                        <p:attrNameLst>
                                          <p:attrName>style.visibility</p:attrName>
                                        </p:attrNameLst>
                                      </p:cBhvr>
                                      <p:to>
                                        <p:strVal val="visible"/>
                                      </p:to>
                                    </p:set>
                                    <p:animEffect transition="in" filter="fade">
                                      <p:cBhvr>
                                        <p:cTn id="63" dur="500"/>
                                        <p:tgtEl>
                                          <p:spTgt spid="3">
                                            <p:txEl>
                                              <p:pRg st="17" end="17"/>
                                            </p:tx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
                                            <p:txEl>
                                              <p:pRg st="15" end="15"/>
                                            </p:txEl>
                                          </p:spTgt>
                                        </p:tgtEl>
                                        <p:attrNameLst>
                                          <p:attrName>style.visibility</p:attrName>
                                        </p:attrNameLst>
                                      </p:cBhvr>
                                      <p:to>
                                        <p:strVal val="visible"/>
                                      </p:to>
                                    </p:set>
                                    <p:animEffect transition="in" filter="fade">
                                      <p:cBhvr>
                                        <p:cTn id="66" dur="500"/>
                                        <p:tgtEl>
                                          <p:spTgt spid="3">
                                            <p:txEl>
                                              <p:pRg st="15" end="15"/>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
                                            <p:txEl>
                                              <p:pRg st="16" end="16"/>
                                            </p:txEl>
                                          </p:spTgt>
                                        </p:tgtEl>
                                        <p:attrNameLst>
                                          <p:attrName>style.visibility</p:attrName>
                                        </p:attrNameLst>
                                      </p:cBhvr>
                                      <p:to>
                                        <p:strVal val="visible"/>
                                      </p:to>
                                    </p:set>
                                    <p:animEffect transition="in" filter="fade">
                                      <p:cBhvr>
                                        <p:cTn id="69" dur="500"/>
                                        <p:tgtEl>
                                          <p:spTgt spid="3">
                                            <p:txEl>
                                              <p:pRg st="16" end="16"/>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
                                            <p:txEl>
                                              <p:pRg st="18" end="18"/>
                                            </p:txEl>
                                          </p:spTgt>
                                        </p:tgtEl>
                                        <p:attrNameLst>
                                          <p:attrName>style.visibility</p:attrName>
                                        </p:attrNameLst>
                                      </p:cBhvr>
                                      <p:to>
                                        <p:strVal val="visible"/>
                                      </p:to>
                                    </p:set>
                                    <p:animEffect transition="in" filter="fade">
                                      <p:cBhvr>
                                        <p:cTn id="72" dur="500"/>
                                        <p:tgtEl>
                                          <p:spTgt spid="3">
                                            <p:txEl>
                                              <p:pRg st="18" end="18"/>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
                                            <p:txEl>
                                              <p:pRg st="19" end="19"/>
                                            </p:txEl>
                                          </p:spTgt>
                                        </p:tgtEl>
                                        <p:attrNameLst>
                                          <p:attrName>style.visibility</p:attrName>
                                        </p:attrNameLst>
                                      </p:cBhvr>
                                      <p:to>
                                        <p:strVal val="visible"/>
                                      </p:to>
                                    </p:set>
                                    <p:animEffect transition="in" filter="fade">
                                      <p:cBhvr>
                                        <p:cTn id="75" dur="500"/>
                                        <p:tgtEl>
                                          <p:spTgt spid="3">
                                            <p:txEl>
                                              <p:pRg st="19" end="19"/>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
                                            <p:txEl>
                                              <p:pRg st="0" end="0"/>
                                            </p:txEl>
                                          </p:spTgt>
                                        </p:tgtEl>
                                        <p:attrNameLst>
                                          <p:attrName>style.visibility</p:attrName>
                                        </p:attrNameLst>
                                      </p:cBhvr>
                                      <p:to>
                                        <p:strVal val="visible"/>
                                      </p:to>
                                    </p:set>
                                    <p:animEffect transition="in" filter="fade">
                                      <p:cBhvr>
                                        <p:cTn id="80" dur="500"/>
                                        <p:tgtEl>
                                          <p:spTgt spid="4">
                                            <p:txEl>
                                              <p:pRg st="0" end="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4">
                                            <p:txEl>
                                              <p:pRg st="2" end="2"/>
                                            </p:txEl>
                                          </p:spTgt>
                                        </p:tgtEl>
                                        <p:attrNameLst>
                                          <p:attrName>style.visibility</p:attrName>
                                        </p:attrNameLst>
                                      </p:cBhvr>
                                      <p:to>
                                        <p:strVal val="visible"/>
                                      </p:to>
                                    </p:set>
                                    <p:animEffect transition="in" filter="fade">
                                      <p:cBhvr>
                                        <p:cTn id="85" dur="500"/>
                                        <p:tgtEl>
                                          <p:spTgt spid="4">
                                            <p:txEl>
                                              <p:pRg st="2" end="2"/>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4">
                                            <p:txEl>
                                              <p:pRg st="4" end="4"/>
                                            </p:txEl>
                                          </p:spTgt>
                                        </p:tgtEl>
                                        <p:attrNameLst>
                                          <p:attrName>style.visibility</p:attrName>
                                        </p:attrNameLst>
                                      </p:cBhvr>
                                      <p:to>
                                        <p:strVal val="visible"/>
                                      </p:to>
                                    </p:set>
                                    <p:animEffect transition="in" filter="fade">
                                      <p:cBhvr>
                                        <p:cTn id="90" dur="500"/>
                                        <p:tgtEl>
                                          <p:spTgt spid="4">
                                            <p:txEl>
                                              <p:pRg st="4" end="4"/>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4">
                                            <p:txEl>
                                              <p:pRg st="6" end="6"/>
                                            </p:txEl>
                                          </p:spTgt>
                                        </p:tgtEl>
                                        <p:attrNameLst>
                                          <p:attrName>style.visibility</p:attrName>
                                        </p:attrNameLst>
                                      </p:cBhvr>
                                      <p:to>
                                        <p:strVal val="visible"/>
                                      </p:to>
                                    </p:set>
                                    <p:animEffect transition="in" filter="fade">
                                      <p:cBhvr>
                                        <p:cTn id="95" dur="500"/>
                                        <p:tgtEl>
                                          <p:spTgt spid="4">
                                            <p:txEl>
                                              <p:pRg st="6" end="6"/>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4">
                                            <p:txEl>
                                              <p:pRg st="8" end="8"/>
                                            </p:txEl>
                                          </p:spTgt>
                                        </p:tgtEl>
                                        <p:attrNameLst>
                                          <p:attrName>style.visibility</p:attrName>
                                        </p:attrNameLst>
                                      </p:cBhvr>
                                      <p:to>
                                        <p:strVal val="visible"/>
                                      </p:to>
                                    </p:set>
                                    <p:animEffect transition="in" filter="fade">
                                      <p:cBhvr>
                                        <p:cTn id="100" dur="500"/>
                                        <p:tgtEl>
                                          <p:spTgt spid="4">
                                            <p:txEl>
                                              <p:pRg st="8" end="8"/>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4">
                                            <p:txEl>
                                              <p:pRg st="10" end="10"/>
                                            </p:txEl>
                                          </p:spTgt>
                                        </p:tgtEl>
                                        <p:attrNameLst>
                                          <p:attrName>style.visibility</p:attrName>
                                        </p:attrNameLst>
                                      </p:cBhvr>
                                      <p:to>
                                        <p:strVal val="visible"/>
                                      </p:to>
                                    </p:set>
                                    <p:animEffect transition="in" filter="fade">
                                      <p:cBhvr>
                                        <p:cTn id="105" dur="500"/>
                                        <p:tgtEl>
                                          <p:spTgt spid="4">
                                            <p:txEl>
                                              <p:pRg st="10" end="10"/>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4">
                                            <p:txEl>
                                              <p:pRg st="12" end="12"/>
                                            </p:txEl>
                                          </p:spTgt>
                                        </p:tgtEl>
                                        <p:attrNameLst>
                                          <p:attrName>style.visibility</p:attrName>
                                        </p:attrNameLst>
                                      </p:cBhvr>
                                      <p:to>
                                        <p:strVal val="visible"/>
                                      </p:to>
                                    </p:set>
                                    <p:animEffect transition="in" filter="fade">
                                      <p:cBhvr>
                                        <p:cTn id="110"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Writing From One File to Another</a:t>
            </a:r>
            <a:endParaRPr lang="en-US" dirty="0"/>
          </a:p>
        </p:txBody>
      </p:sp>
      <p:sp>
        <p:nvSpPr>
          <p:cNvPr id="3" name="Content Placeholder 2"/>
          <p:cNvSpPr>
            <a:spLocks noGrp="1"/>
          </p:cNvSpPr>
          <p:nvPr>
            <p:ph sz="half" idx="1"/>
          </p:nvPr>
        </p:nvSpPr>
        <p:spPr>
          <a:xfrm>
            <a:off x="398834" y="800100"/>
            <a:ext cx="5617464" cy="5600700"/>
          </a:xfrm>
        </p:spPr>
        <p:txBody>
          <a:bodyPr>
            <a:noAutofit/>
          </a:bodyPr>
          <a:lstStyle/>
          <a:p>
            <a:pPr>
              <a:spcBef>
                <a:spcPts val="0"/>
              </a:spcBef>
              <a:buNone/>
            </a:pPr>
            <a:r>
              <a:rPr lang="en-US" dirty="0"/>
              <a:t>#include&lt;</a:t>
            </a:r>
            <a:r>
              <a:rPr lang="en-US" dirty="0" err="1"/>
              <a:t>stdio.h</a:t>
            </a:r>
            <a:r>
              <a:rPr lang="en-US" dirty="0" smtClean="0"/>
              <a:t>&gt;</a:t>
            </a:r>
            <a:endParaRPr lang="en-US" dirty="0"/>
          </a:p>
          <a:p>
            <a:pPr>
              <a:spcBef>
                <a:spcPts val="0"/>
              </a:spcBef>
              <a:buNone/>
            </a:pPr>
            <a:r>
              <a:rPr lang="en-US" dirty="0"/>
              <a:t>#include&lt;</a:t>
            </a:r>
            <a:r>
              <a:rPr lang="en-US" dirty="0" err="1"/>
              <a:t>stdlib.h</a:t>
            </a:r>
            <a:r>
              <a:rPr lang="en-US" dirty="0"/>
              <a:t>&gt;</a:t>
            </a:r>
          </a:p>
          <a:p>
            <a:pPr>
              <a:spcBef>
                <a:spcPts val="0"/>
              </a:spcBef>
              <a:buNone/>
            </a:pPr>
            <a:r>
              <a:rPr lang="en-US" dirty="0"/>
              <a:t>void main( )</a:t>
            </a:r>
          </a:p>
          <a:p>
            <a:pPr>
              <a:spcBef>
                <a:spcPts val="0"/>
              </a:spcBef>
              <a:buNone/>
            </a:pPr>
            <a:r>
              <a:rPr lang="en-US" dirty="0"/>
              <a:t>{</a:t>
            </a:r>
          </a:p>
          <a:p>
            <a:pPr lvl="1">
              <a:spcBef>
                <a:spcPts val="0"/>
              </a:spcBef>
              <a:buNone/>
            </a:pPr>
            <a:r>
              <a:rPr lang="en-US" sz="1800" dirty="0"/>
              <a:t>FILE *</a:t>
            </a:r>
            <a:r>
              <a:rPr lang="en-US" sz="1800" dirty="0" err="1"/>
              <a:t>fs</a:t>
            </a:r>
            <a:r>
              <a:rPr lang="en-US" sz="1800" dirty="0"/>
              <a:t>, *ft;</a:t>
            </a:r>
          </a:p>
          <a:p>
            <a:pPr lvl="1">
              <a:spcBef>
                <a:spcPts val="0"/>
              </a:spcBef>
              <a:buNone/>
            </a:pPr>
            <a:r>
              <a:rPr lang="en-US" sz="1800" dirty="0"/>
              <a:t>char </a:t>
            </a:r>
            <a:r>
              <a:rPr lang="en-US" sz="1800" dirty="0" err="1"/>
              <a:t>ch</a:t>
            </a:r>
            <a:r>
              <a:rPr lang="en-US" sz="1800" dirty="0"/>
              <a:t>;</a:t>
            </a:r>
          </a:p>
          <a:p>
            <a:pPr lvl="1">
              <a:spcBef>
                <a:spcPts val="0"/>
              </a:spcBef>
              <a:buNone/>
            </a:pPr>
            <a:r>
              <a:rPr lang="en-US" sz="1800" dirty="0" err="1"/>
              <a:t>fs</a:t>
            </a:r>
            <a:r>
              <a:rPr lang="en-US" sz="1800" dirty="0"/>
              <a:t> = </a:t>
            </a:r>
            <a:r>
              <a:rPr lang="en-US" sz="1800" dirty="0" err="1"/>
              <a:t>fopen</a:t>
            </a:r>
            <a:r>
              <a:rPr lang="en-US" sz="1800" dirty="0"/>
              <a:t>("Source.txt", "r");</a:t>
            </a:r>
          </a:p>
          <a:p>
            <a:pPr lvl="1">
              <a:spcBef>
                <a:spcPts val="0"/>
              </a:spcBef>
              <a:buNone/>
            </a:pPr>
            <a:r>
              <a:rPr lang="en-US" sz="1800" dirty="0"/>
              <a:t>if(</a:t>
            </a:r>
            <a:r>
              <a:rPr lang="en-US" sz="1800" dirty="0" err="1"/>
              <a:t>fs</a:t>
            </a:r>
            <a:r>
              <a:rPr lang="en-US" sz="1800" dirty="0"/>
              <a:t> == NULL)</a:t>
            </a:r>
          </a:p>
          <a:p>
            <a:pPr lvl="1">
              <a:spcBef>
                <a:spcPts val="0"/>
              </a:spcBef>
              <a:buNone/>
            </a:pPr>
            <a:r>
              <a:rPr lang="en-US" sz="1800" dirty="0"/>
              <a:t>{</a:t>
            </a:r>
          </a:p>
          <a:p>
            <a:pPr lvl="2">
              <a:spcBef>
                <a:spcPts val="0"/>
              </a:spcBef>
              <a:buNone/>
            </a:pPr>
            <a:r>
              <a:rPr lang="en-US" sz="1800" dirty="0"/>
              <a:t>puts("Cannot open source file");</a:t>
            </a:r>
          </a:p>
          <a:p>
            <a:pPr lvl="2">
              <a:spcBef>
                <a:spcPts val="0"/>
              </a:spcBef>
              <a:buNone/>
            </a:pPr>
            <a:r>
              <a:rPr lang="en-US" sz="1800" dirty="0"/>
              <a:t>exit(1);</a:t>
            </a:r>
          </a:p>
          <a:p>
            <a:pPr lvl="1">
              <a:spcBef>
                <a:spcPts val="0"/>
              </a:spcBef>
              <a:buNone/>
            </a:pPr>
            <a:r>
              <a:rPr lang="en-US" sz="1800" dirty="0"/>
              <a:t>}</a:t>
            </a:r>
          </a:p>
          <a:p>
            <a:pPr lvl="1">
              <a:spcBef>
                <a:spcPts val="0"/>
              </a:spcBef>
              <a:buNone/>
            </a:pPr>
            <a:r>
              <a:rPr lang="en-US" sz="1800" dirty="0"/>
              <a:t>ft = </a:t>
            </a:r>
            <a:r>
              <a:rPr lang="en-US" sz="1800" dirty="0" err="1"/>
              <a:t>fopen</a:t>
            </a:r>
            <a:r>
              <a:rPr lang="en-US" sz="1800" dirty="0"/>
              <a:t>("Target.txt", </a:t>
            </a:r>
            <a:r>
              <a:rPr lang="en-US" sz="1800" b="1" dirty="0"/>
              <a:t>"w");</a:t>
            </a:r>
          </a:p>
          <a:p>
            <a:pPr lvl="1">
              <a:spcBef>
                <a:spcPts val="0"/>
              </a:spcBef>
              <a:buNone/>
            </a:pPr>
            <a:r>
              <a:rPr lang="en-US" sz="1800" dirty="0"/>
              <a:t>if(ft == NULL)</a:t>
            </a:r>
          </a:p>
          <a:p>
            <a:pPr lvl="1">
              <a:spcBef>
                <a:spcPts val="0"/>
              </a:spcBef>
              <a:buNone/>
            </a:pPr>
            <a:r>
              <a:rPr lang="en-US" sz="1800" dirty="0"/>
              <a:t>{</a:t>
            </a:r>
          </a:p>
          <a:p>
            <a:pPr lvl="2">
              <a:spcBef>
                <a:spcPts val="0"/>
              </a:spcBef>
              <a:buNone/>
            </a:pPr>
            <a:r>
              <a:rPr lang="en-US" sz="1800" dirty="0"/>
              <a:t>puts("Cannot open target file");</a:t>
            </a:r>
          </a:p>
          <a:p>
            <a:pPr lvl="2">
              <a:spcBef>
                <a:spcPts val="0"/>
              </a:spcBef>
              <a:buNone/>
            </a:pPr>
            <a:r>
              <a:rPr lang="en-US" sz="1800" dirty="0" err="1"/>
              <a:t>fclose</a:t>
            </a:r>
            <a:r>
              <a:rPr lang="en-US" sz="1800" dirty="0"/>
              <a:t>(</a:t>
            </a:r>
            <a:r>
              <a:rPr lang="en-US" sz="1800" dirty="0" err="1"/>
              <a:t>fs</a:t>
            </a:r>
            <a:r>
              <a:rPr lang="en-US" sz="1800" dirty="0"/>
              <a:t>);</a:t>
            </a:r>
          </a:p>
          <a:p>
            <a:pPr lvl="2">
              <a:spcBef>
                <a:spcPts val="0"/>
              </a:spcBef>
              <a:buNone/>
            </a:pPr>
            <a:r>
              <a:rPr lang="en-US" sz="1800" dirty="0"/>
              <a:t>exit(2);</a:t>
            </a:r>
          </a:p>
          <a:p>
            <a:pPr lvl="1">
              <a:spcBef>
                <a:spcPts val="0"/>
              </a:spcBef>
              <a:buNone/>
            </a:pPr>
            <a:r>
              <a:rPr lang="en-US" sz="1800" dirty="0"/>
              <a:t>}</a:t>
            </a:r>
          </a:p>
        </p:txBody>
      </p:sp>
      <p:sp>
        <p:nvSpPr>
          <p:cNvPr id="4" name="Content Placeholder 3"/>
          <p:cNvSpPr>
            <a:spLocks noGrp="1"/>
          </p:cNvSpPr>
          <p:nvPr>
            <p:ph sz="half" idx="2"/>
          </p:nvPr>
        </p:nvSpPr>
        <p:spPr>
          <a:xfrm>
            <a:off x="5410200" y="787400"/>
            <a:ext cx="6447536" cy="5600700"/>
          </a:xfrm>
        </p:spPr>
        <p:txBody>
          <a:bodyPr>
            <a:normAutofit/>
          </a:bodyPr>
          <a:lstStyle/>
          <a:p>
            <a:pPr lvl="1">
              <a:spcBef>
                <a:spcPts val="0"/>
              </a:spcBef>
              <a:buNone/>
            </a:pPr>
            <a:r>
              <a:rPr lang="en-US" sz="1800" dirty="0"/>
              <a:t>while(1)</a:t>
            </a:r>
          </a:p>
          <a:p>
            <a:pPr lvl="1">
              <a:spcBef>
                <a:spcPts val="0"/>
              </a:spcBef>
              <a:buNone/>
            </a:pPr>
            <a:r>
              <a:rPr lang="en-US" sz="1800" dirty="0"/>
              <a:t>{</a:t>
            </a:r>
          </a:p>
          <a:p>
            <a:pPr lvl="2">
              <a:spcBef>
                <a:spcPts val="0"/>
              </a:spcBef>
              <a:buNone/>
            </a:pPr>
            <a:r>
              <a:rPr lang="en-US" sz="1800" dirty="0" err="1"/>
              <a:t>ch</a:t>
            </a:r>
            <a:r>
              <a:rPr lang="en-US" sz="1800" dirty="0"/>
              <a:t> = </a:t>
            </a:r>
            <a:r>
              <a:rPr lang="en-US" sz="1800" dirty="0" err="1"/>
              <a:t>fgetc</a:t>
            </a:r>
            <a:r>
              <a:rPr lang="en-US" sz="1800" dirty="0"/>
              <a:t>(</a:t>
            </a:r>
            <a:r>
              <a:rPr lang="en-US" sz="1800" dirty="0" err="1"/>
              <a:t>fs</a:t>
            </a:r>
            <a:r>
              <a:rPr lang="en-US" sz="1800" dirty="0"/>
              <a:t>);</a:t>
            </a:r>
          </a:p>
          <a:p>
            <a:pPr lvl="2">
              <a:spcBef>
                <a:spcPts val="0"/>
              </a:spcBef>
              <a:buNone/>
            </a:pPr>
            <a:r>
              <a:rPr lang="en-US" sz="1800" dirty="0"/>
              <a:t>if(</a:t>
            </a:r>
            <a:r>
              <a:rPr lang="en-US" sz="1800" dirty="0" err="1"/>
              <a:t>ch</a:t>
            </a:r>
            <a:r>
              <a:rPr lang="en-US" sz="1800" dirty="0"/>
              <a:t> == EOF)</a:t>
            </a:r>
          </a:p>
          <a:p>
            <a:pPr lvl="2">
              <a:spcBef>
                <a:spcPts val="0"/>
              </a:spcBef>
              <a:buNone/>
            </a:pPr>
            <a:r>
              <a:rPr lang="en-US" sz="1800" dirty="0" smtClean="0"/>
              <a:t>	break</a:t>
            </a:r>
            <a:r>
              <a:rPr lang="en-US" sz="1800" dirty="0"/>
              <a:t>;</a:t>
            </a:r>
          </a:p>
          <a:p>
            <a:pPr lvl="2">
              <a:spcBef>
                <a:spcPts val="0"/>
              </a:spcBef>
              <a:buNone/>
            </a:pPr>
            <a:r>
              <a:rPr lang="en-US" sz="1800" dirty="0"/>
              <a:t>else</a:t>
            </a:r>
          </a:p>
          <a:p>
            <a:pPr lvl="2">
              <a:spcBef>
                <a:spcPts val="0"/>
              </a:spcBef>
              <a:buNone/>
            </a:pPr>
            <a:r>
              <a:rPr lang="en-US" sz="1800" b="1" dirty="0" smtClean="0"/>
              <a:t>	</a:t>
            </a:r>
            <a:r>
              <a:rPr lang="en-US" sz="1800" b="1" dirty="0" err="1" smtClean="0"/>
              <a:t>fputc</a:t>
            </a:r>
            <a:r>
              <a:rPr lang="en-US" sz="1800" b="1" dirty="0" smtClean="0"/>
              <a:t>(</a:t>
            </a:r>
            <a:r>
              <a:rPr lang="en-US" sz="1800" b="1" dirty="0" err="1" smtClean="0"/>
              <a:t>ch</a:t>
            </a:r>
            <a:r>
              <a:rPr lang="en-US" sz="1800" b="1" dirty="0"/>
              <a:t>, ft);</a:t>
            </a:r>
          </a:p>
          <a:p>
            <a:pPr lvl="1">
              <a:spcBef>
                <a:spcPts val="0"/>
              </a:spcBef>
              <a:buNone/>
            </a:pPr>
            <a:r>
              <a:rPr lang="en-US" sz="1800" dirty="0"/>
              <a:t>}</a:t>
            </a:r>
          </a:p>
          <a:p>
            <a:pPr lvl="1">
              <a:spcBef>
                <a:spcPts val="0"/>
              </a:spcBef>
              <a:buNone/>
            </a:pPr>
            <a:r>
              <a:rPr lang="en-US" sz="1800" dirty="0" err="1"/>
              <a:t>fclose</a:t>
            </a:r>
            <a:r>
              <a:rPr lang="en-US" sz="1800" dirty="0"/>
              <a:t>(</a:t>
            </a:r>
            <a:r>
              <a:rPr lang="en-US" sz="1800" dirty="0" err="1"/>
              <a:t>fs</a:t>
            </a:r>
            <a:r>
              <a:rPr lang="en-US" sz="1800" dirty="0"/>
              <a:t>);</a:t>
            </a:r>
          </a:p>
          <a:p>
            <a:pPr lvl="1">
              <a:spcBef>
                <a:spcPts val="0"/>
              </a:spcBef>
              <a:buNone/>
            </a:pPr>
            <a:r>
              <a:rPr lang="en-US" sz="1800" dirty="0" err="1"/>
              <a:t>fclose</a:t>
            </a:r>
            <a:r>
              <a:rPr lang="en-US" sz="1800" dirty="0"/>
              <a:t>(ft);</a:t>
            </a:r>
          </a:p>
          <a:p>
            <a:pPr lvl="1">
              <a:spcBef>
                <a:spcPts val="0"/>
              </a:spcBef>
              <a:buNone/>
            </a:pPr>
            <a:r>
              <a:rPr lang="en-US" sz="1800" dirty="0" err="1"/>
              <a:t>printf</a:t>
            </a:r>
            <a:r>
              <a:rPr lang="en-US" sz="1800" dirty="0"/>
              <a:t>("File copied successfully</a:t>
            </a:r>
            <a:r>
              <a:rPr lang="en-US" sz="1800" dirty="0" smtClean="0"/>
              <a:t>");</a:t>
            </a:r>
            <a:endParaRPr lang="en-US" sz="1800" dirty="0"/>
          </a:p>
          <a:p>
            <a:pPr>
              <a:spcBef>
                <a:spcPts val="0"/>
              </a:spcBef>
              <a:buNone/>
            </a:pPr>
            <a:r>
              <a:rPr lang="en-US" dirty="0"/>
              <a:t>}</a:t>
            </a:r>
          </a:p>
          <a:p>
            <a:endParaRPr lang="en-US" sz="1400" dirty="0"/>
          </a:p>
          <a:p>
            <a:r>
              <a:rPr lang="en-US" b="1" dirty="0" err="1"/>
              <a:t>fputc</a:t>
            </a:r>
            <a:r>
              <a:rPr lang="en-US" b="1" dirty="0"/>
              <a:t>(</a:t>
            </a:r>
            <a:r>
              <a:rPr lang="en-US" b="1" dirty="0" err="1"/>
              <a:t>ch</a:t>
            </a:r>
            <a:r>
              <a:rPr lang="en-US" b="1" dirty="0"/>
              <a:t>, ft) writes the character </a:t>
            </a:r>
            <a:r>
              <a:rPr lang="en-US" b="1" dirty="0" err="1"/>
              <a:t>ch</a:t>
            </a:r>
            <a:r>
              <a:rPr lang="en-US" b="1" dirty="0"/>
              <a:t> to the file location ft and moves pointer ahead to next location.</a:t>
            </a:r>
          </a:p>
          <a:p>
            <a:pPr>
              <a:buNone/>
            </a:pPr>
            <a:endParaRPr lang="en-US" sz="1400"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fade">
                                      <p:cBhvr>
                                        <p:cTn id="48" dur="500"/>
                                        <p:tgtEl>
                                          <p:spTgt spid="3">
                                            <p:txEl>
                                              <p:pRg st="11" end="1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Effect transition="in" filter="fade">
                                      <p:cBhvr>
                                        <p:cTn id="53" dur="500"/>
                                        <p:tgtEl>
                                          <p:spTgt spid="3">
                                            <p:txEl>
                                              <p:pRg st="12" end="12"/>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
                                            <p:txEl>
                                              <p:pRg st="13" end="13"/>
                                            </p:txEl>
                                          </p:spTgt>
                                        </p:tgtEl>
                                        <p:attrNameLst>
                                          <p:attrName>style.visibility</p:attrName>
                                        </p:attrNameLst>
                                      </p:cBhvr>
                                      <p:to>
                                        <p:strVal val="visible"/>
                                      </p:to>
                                    </p:set>
                                    <p:animEffect transition="in" filter="fade">
                                      <p:cBhvr>
                                        <p:cTn id="56" dur="500"/>
                                        <p:tgtEl>
                                          <p:spTgt spid="3">
                                            <p:txEl>
                                              <p:pRg st="13" end="13"/>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animEffect transition="in" filter="fade">
                                      <p:cBhvr>
                                        <p:cTn id="59" dur="500"/>
                                        <p:tgtEl>
                                          <p:spTgt spid="3">
                                            <p:txEl>
                                              <p:pRg st="14" end="14"/>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
                                            <p:txEl>
                                              <p:pRg st="15" end="15"/>
                                            </p:txEl>
                                          </p:spTgt>
                                        </p:tgtEl>
                                        <p:attrNameLst>
                                          <p:attrName>style.visibility</p:attrName>
                                        </p:attrNameLst>
                                      </p:cBhvr>
                                      <p:to>
                                        <p:strVal val="visible"/>
                                      </p:to>
                                    </p:set>
                                    <p:animEffect transition="in" filter="fade">
                                      <p:cBhvr>
                                        <p:cTn id="62" dur="500"/>
                                        <p:tgtEl>
                                          <p:spTgt spid="3">
                                            <p:txEl>
                                              <p:pRg st="15" end="15"/>
                                            </p:tx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
                                            <p:txEl>
                                              <p:pRg st="16" end="16"/>
                                            </p:txEl>
                                          </p:spTgt>
                                        </p:tgtEl>
                                        <p:attrNameLst>
                                          <p:attrName>style.visibility</p:attrName>
                                        </p:attrNameLst>
                                      </p:cBhvr>
                                      <p:to>
                                        <p:strVal val="visible"/>
                                      </p:to>
                                    </p:set>
                                    <p:animEffect transition="in" filter="fade">
                                      <p:cBhvr>
                                        <p:cTn id="65" dur="500"/>
                                        <p:tgtEl>
                                          <p:spTgt spid="3">
                                            <p:txEl>
                                              <p:pRg st="16" end="16"/>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
                                            <p:txEl>
                                              <p:pRg st="17" end="17"/>
                                            </p:txEl>
                                          </p:spTgt>
                                        </p:tgtEl>
                                        <p:attrNameLst>
                                          <p:attrName>style.visibility</p:attrName>
                                        </p:attrNameLst>
                                      </p:cBhvr>
                                      <p:to>
                                        <p:strVal val="visible"/>
                                      </p:to>
                                    </p:set>
                                    <p:animEffect transition="in" filter="fade">
                                      <p:cBhvr>
                                        <p:cTn id="68" dur="500"/>
                                        <p:tgtEl>
                                          <p:spTgt spid="3">
                                            <p:txEl>
                                              <p:pRg st="17" end="17"/>
                                            </p:tx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
                                            <p:txEl>
                                              <p:pRg st="18" end="18"/>
                                            </p:txEl>
                                          </p:spTgt>
                                        </p:tgtEl>
                                        <p:attrNameLst>
                                          <p:attrName>style.visibility</p:attrName>
                                        </p:attrNameLst>
                                      </p:cBhvr>
                                      <p:to>
                                        <p:strVal val="visible"/>
                                      </p:to>
                                    </p:set>
                                    <p:animEffect transition="in" filter="fade">
                                      <p:cBhvr>
                                        <p:cTn id="71" dur="500"/>
                                        <p:tgtEl>
                                          <p:spTgt spid="3">
                                            <p:txEl>
                                              <p:pRg st="18" end="18"/>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4">
                                            <p:txEl>
                                              <p:pRg st="0" end="0"/>
                                            </p:txEl>
                                          </p:spTgt>
                                        </p:tgtEl>
                                        <p:attrNameLst>
                                          <p:attrName>style.visibility</p:attrName>
                                        </p:attrNameLst>
                                      </p:cBhvr>
                                      <p:to>
                                        <p:strVal val="visible"/>
                                      </p:to>
                                    </p:set>
                                    <p:animEffect transition="in" filter="fade">
                                      <p:cBhvr>
                                        <p:cTn id="76" dur="500"/>
                                        <p:tgtEl>
                                          <p:spTgt spid="4">
                                            <p:txEl>
                                              <p:pRg st="0" end="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
                                            <p:txEl>
                                              <p:pRg st="1" end="1"/>
                                            </p:txEl>
                                          </p:spTgt>
                                        </p:tgtEl>
                                        <p:attrNameLst>
                                          <p:attrName>style.visibility</p:attrName>
                                        </p:attrNameLst>
                                      </p:cBhvr>
                                      <p:to>
                                        <p:strVal val="visible"/>
                                      </p:to>
                                    </p:set>
                                    <p:animEffect transition="in" filter="fade">
                                      <p:cBhvr>
                                        <p:cTn id="79" dur="500"/>
                                        <p:tgtEl>
                                          <p:spTgt spid="4">
                                            <p:txEl>
                                              <p:pRg st="1" end="1"/>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4">
                                            <p:txEl>
                                              <p:pRg st="2" end="2"/>
                                            </p:txEl>
                                          </p:spTgt>
                                        </p:tgtEl>
                                        <p:attrNameLst>
                                          <p:attrName>style.visibility</p:attrName>
                                        </p:attrNameLst>
                                      </p:cBhvr>
                                      <p:to>
                                        <p:strVal val="visible"/>
                                      </p:to>
                                    </p:set>
                                    <p:animEffect transition="in" filter="fade">
                                      <p:cBhvr>
                                        <p:cTn id="84" dur="500"/>
                                        <p:tgtEl>
                                          <p:spTgt spid="4">
                                            <p:txEl>
                                              <p:pRg st="2" end="2"/>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4">
                                            <p:txEl>
                                              <p:pRg st="3" end="3"/>
                                            </p:txEl>
                                          </p:spTgt>
                                        </p:tgtEl>
                                        <p:attrNameLst>
                                          <p:attrName>style.visibility</p:attrName>
                                        </p:attrNameLst>
                                      </p:cBhvr>
                                      <p:to>
                                        <p:strVal val="visible"/>
                                      </p:to>
                                    </p:set>
                                    <p:animEffect transition="in" filter="fade">
                                      <p:cBhvr>
                                        <p:cTn id="89" dur="500"/>
                                        <p:tgtEl>
                                          <p:spTgt spid="4">
                                            <p:txEl>
                                              <p:pRg st="3" end="3"/>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
                                            <p:txEl>
                                              <p:pRg st="4" end="4"/>
                                            </p:txEl>
                                          </p:spTgt>
                                        </p:tgtEl>
                                        <p:attrNameLst>
                                          <p:attrName>style.visibility</p:attrName>
                                        </p:attrNameLst>
                                      </p:cBhvr>
                                      <p:to>
                                        <p:strVal val="visible"/>
                                      </p:to>
                                    </p:set>
                                    <p:animEffect transition="in" filter="fade">
                                      <p:cBhvr>
                                        <p:cTn id="92" dur="500"/>
                                        <p:tgtEl>
                                          <p:spTgt spid="4">
                                            <p:txEl>
                                              <p:pRg st="4" end="4"/>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
                                            <p:txEl>
                                              <p:pRg st="5" end="5"/>
                                            </p:txEl>
                                          </p:spTgt>
                                        </p:tgtEl>
                                        <p:attrNameLst>
                                          <p:attrName>style.visibility</p:attrName>
                                        </p:attrNameLst>
                                      </p:cBhvr>
                                      <p:to>
                                        <p:strVal val="visible"/>
                                      </p:to>
                                    </p:set>
                                    <p:animEffect transition="in" filter="fade">
                                      <p:cBhvr>
                                        <p:cTn id="97" dur="500"/>
                                        <p:tgtEl>
                                          <p:spTgt spid="4">
                                            <p:txEl>
                                              <p:pRg st="5" end="5"/>
                                            </p:txEl>
                                          </p:spTgt>
                                        </p:tgtEl>
                                      </p:cBhvr>
                                    </p:animEffect>
                                  </p:childTnLst>
                                </p:cTn>
                              </p:par>
                            </p:childTnLst>
                          </p:cTn>
                        </p:par>
                        <p:par>
                          <p:cTn id="98" fill="hold">
                            <p:stCondLst>
                              <p:cond delay="500"/>
                            </p:stCondLst>
                            <p:childTnLst>
                              <p:par>
                                <p:cTn id="99" presetID="10" presetClass="entr" presetSubtype="0" fill="hold" grpId="0" nodeType="afterEffect">
                                  <p:stCondLst>
                                    <p:cond delay="0"/>
                                  </p:stCondLst>
                                  <p:childTnLst>
                                    <p:set>
                                      <p:cBhvr>
                                        <p:cTn id="100" dur="1" fill="hold">
                                          <p:stCondLst>
                                            <p:cond delay="0"/>
                                          </p:stCondLst>
                                        </p:cTn>
                                        <p:tgtEl>
                                          <p:spTgt spid="4">
                                            <p:txEl>
                                              <p:pRg st="6" end="6"/>
                                            </p:txEl>
                                          </p:spTgt>
                                        </p:tgtEl>
                                        <p:attrNameLst>
                                          <p:attrName>style.visibility</p:attrName>
                                        </p:attrNameLst>
                                      </p:cBhvr>
                                      <p:to>
                                        <p:strVal val="visible"/>
                                      </p:to>
                                    </p:set>
                                    <p:animEffect transition="in" filter="fade">
                                      <p:cBhvr>
                                        <p:cTn id="101" dur="500"/>
                                        <p:tgtEl>
                                          <p:spTgt spid="4">
                                            <p:txEl>
                                              <p:pRg st="6" end="6"/>
                                            </p:txEl>
                                          </p:spTgt>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
                                            <p:txEl>
                                              <p:pRg st="7" end="7"/>
                                            </p:txEl>
                                          </p:spTgt>
                                        </p:tgtEl>
                                        <p:attrNameLst>
                                          <p:attrName>style.visibility</p:attrName>
                                        </p:attrNameLst>
                                      </p:cBhvr>
                                      <p:to>
                                        <p:strVal val="visible"/>
                                      </p:to>
                                    </p:set>
                                    <p:animEffect transition="in" filter="fade">
                                      <p:cBhvr>
                                        <p:cTn id="104" dur="500"/>
                                        <p:tgtEl>
                                          <p:spTgt spid="4">
                                            <p:txEl>
                                              <p:pRg st="7" end="7"/>
                                            </p:txEl>
                                          </p:spTgt>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4">
                                            <p:txEl>
                                              <p:pRg st="8" end="8"/>
                                            </p:txEl>
                                          </p:spTgt>
                                        </p:tgtEl>
                                        <p:attrNameLst>
                                          <p:attrName>style.visibility</p:attrName>
                                        </p:attrNameLst>
                                      </p:cBhvr>
                                      <p:to>
                                        <p:strVal val="visible"/>
                                      </p:to>
                                    </p:set>
                                    <p:animEffect transition="in" filter="fade">
                                      <p:cBhvr>
                                        <p:cTn id="107" dur="500"/>
                                        <p:tgtEl>
                                          <p:spTgt spid="4">
                                            <p:txEl>
                                              <p:pRg st="8" end="8"/>
                                            </p:txEl>
                                          </p:spTgt>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4">
                                            <p:txEl>
                                              <p:pRg st="9" end="9"/>
                                            </p:txEl>
                                          </p:spTgt>
                                        </p:tgtEl>
                                        <p:attrNameLst>
                                          <p:attrName>style.visibility</p:attrName>
                                        </p:attrNameLst>
                                      </p:cBhvr>
                                      <p:to>
                                        <p:strVal val="visible"/>
                                      </p:to>
                                    </p:set>
                                    <p:animEffect transition="in" filter="fade">
                                      <p:cBhvr>
                                        <p:cTn id="110" dur="500"/>
                                        <p:tgtEl>
                                          <p:spTgt spid="4">
                                            <p:txEl>
                                              <p:pRg st="9" end="9"/>
                                            </p:txEl>
                                          </p:spTgt>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4">
                                            <p:txEl>
                                              <p:pRg st="10" end="10"/>
                                            </p:txEl>
                                          </p:spTgt>
                                        </p:tgtEl>
                                        <p:attrNameLst>
                                          <p:attrName>style.visibility</p:attrName>
                                        </p:attrNameLst>
                                      </p:cBhvr>
                                      <p:to>
                                        <p:strVal val="visible"/>
                                      </p:to>
                                    </p:set>
                                    <p:animEffect transition="in" filter="fade">
                                      <p:cBhvr>
                                        <p:cTn id="113" dur="500"/>
                                        <p:tgtEl>
                                          <p:spTgt spid="4">
                                            <p:txEl>
                                              <p:pRg st="10" end="10"/>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4">
                                            <p:txEl>
                                              <p:pRg st="11" end="11"/>
                                            </p:txEl>
                                          </p:spTgt>
                                        </p:tgtEl>
                                        <p:attrNameLst>
                                          <p:attrName>style.visibility</p:attrName>
                                        </p:attrNameLst>
                                      </p:cBhvr>
                                      <p:to>
                                        <p:strVal val="visible"/>
                                      </p:to>
                                    </p:set>
                                    <p:animEffect transition="in" filter="fade">
                                      <p:cBhvr>
                                        <p:cTn id="118" dur="500"/>
                                        <p:tgtEl>
                                          <p:spTgt spid="4">
                                            <p:txEl>
                                              <p:pRg st="11" end="11"/>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4">
                                            <p:txEl>
                                              <p:pRg st="13" end="13"/>
                                            </p:txEl>
                                          </p:spTgt>
                                        </p:tgtEl>
                                        <p:attrNameLst>
                                          <p:attrName>style.visibility</p:attrName>
                                        </p:attrNameLst>
                                      </p:cBhvr>
                                      <p:to>
                                        <p:strVal val="visible"/>
                                      </p:to>
                                    </p:set>
                                    <p:animEffect transition="in" filter="fade">
                                      <p:cBhvr>
                                        <p:cTn id="123"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228600"/>
            <a:ext cx="9953752" cy="914400"/>
          </a:xfrm>
        </p:spPr>
        <p:txBody>
          <a:bodyPr>
            <a:normAutofit fontScale="90000"/>
          </a:bodyPr>
          <a:lstStyle/>
          <a:p>
            <a:r>
              <a:rPr lang="en-US" b="1" dirty="0" smtClean="0"/>
              <a:t>Writing String Received From Keyboard to File</a:t>
            </a:r>
            <a:endParaRPr lang="en-US" dirty="0"/>
          </a:p>
        </p:txBody>
      </p:sp>
      <p:sp>
        <p:nvSpPr>
          <p:cNvPr id="3" name="Content Placeholder 2"/>
          <p:cNvSpPr>
            <a:spLocks noGrp="1"/>
          </p:cNvSpPr>
          <p:nvPr>
            <p:ph sz="half" idx="1"/>
          </p:nvPr>
        </p:nvSpPr>
        <p:spPr>
          <a:xfrm>
            <a:off x="393700" y="914400"/>
            <a:ext cx="5613400" cy="5486400"/>
          </a:xfrm>
        </p:spPr>
        <p:txBody>
          <a:bodyPr>
            <a:normAutofit/>
          </a:bodyPr>
          <a:lstStyle/>
          <a:p>
            <a:pPr>
              <a:lnSpc>
                <a:spcPct val="120000"/>
              </a:lnSpc>
              <a:spcBef>
                <a:spcPts val="0"/>
              </a:spcBef>
              <a:buNone/>
            </a:pPr>
            <a:r>
              <a:rPr lang="en-US" dirty="0" smtClean="0"/>
              <a:t>#include&lt;</a:t>
            </a:r>
            <a:r>
              <a:rPr lang="en-US" dirty="0" err="1" smtClean="0"/>
              <a:t>stdio.h</a:t>
            </a:r>
            <a:r>
              <a:rPr lang="en-US" dirty="0" smtClean="0"/>
              <a:t>&gt;</a:t>
            </a:r>
          </a:p>
          <a:p>
            <a:pPr>
              <a:lnSpc>
                <a:spcPct val="120000"/>
              </a:lnSpc>
              <a:spcBef>
                <a:spcPts val="0"/>
              </a:spcBef>
              <a:buNone/>
            </a:pPr>
            <a:r>
              <a:rPr lang="en-US" dirty="0" smtClean="0"/>
              <a:t>#include&lt;</a:t>
            </a:r>
            <a:r>
              <a:rPr lang="en-US" dirty="0" err="1" smtClean="0"/>
              <a:t>string.h</a:t>
            </a:r>
            <a:r>
              <a:rPr lang="en-US" dirty="0" smtClean="0"/>
              <a:t>&gt;</a:t>
            </a:r>
          </a:p>
          <a:p>
            <a:pPr>
              <a:lnSpc>
                <a:spcPct val="120000"/>
              </a:lnSpc>
              <a:spcBef>
                <a:spcPts val="0"/>
              </a:spcBef>
              <a:buNone/>
            </a:pPr>
            <a:r>
              <a:rPr lang="en-US" dirty="0" smtClean="0"/>
              <a:t>#include&lt;</a:t>
            </a:r>
            <a:r>
              <a:rPr lang="en-US" dirty="0" err="1" smtClean="0"/>
              <a:t>stdlib.h</a:t>
            </a:r>
            <a:r>
              <a:rPr lang="en-US" dirty="0" smtClean="0"/>
              <a:t>&gt;</a:t>
            </a:r>
          </a:p>
          <a:p>
            <a:pPr>
              <a:lnSpc>
                <a:spcPct val="120000"/>
              </a:lnSpc>
              <a:spcBef>
                <a:spcPts val="0"/>
              </a:spcBef>
              <a:buNone/>
            </a:pPr>
            <a:r>
              <a:rPr lang="en-US" dirty="0" smtClean="0"/>
              <a:t>void main( )</a:t>
            </a:r>
          </a:p>
          <a:p>
            <a:pPr>
              <a:lnSpc>
                <a:spcPct val="120000"/>
              </a:lnSpc>
              <a:spcBef>
                <a:spcPts val="0"/>
              </a:spcBef>
              <a:buNone/>
            </a:pPr>
            <a:r>
              <a:rPr lang="en-US" dirty="0" smtClean="0"/>
              <a:t>{</a:t>
            </a:r>
          </a:p>
          <a:p>
            <a:pPr lvl="1">
              <a:lnSpc>
                <a:spcPct val="120000"/>
              </a:lnSpc>
              <a:spcBef>
                <a:spcPts val="0"/>
              </a:spcBef>
              <a:buNone/>
            </a:pPr>
            <a:r>
              <a:rPr lang="en-US" dirty="0" smtClean="0"/>
              <a:t>FILE *</a:t>
            </a:r>
            <a:r>
              <a:rPr lang="en-US" dirty="0" err="1" smtClean="0"/>
              <a:t>fp</a:t>
            </a:r>
            <a:r>
              <a:rPr lang="en-US" dirty="0" smtClean="0"/>
              <a:t>;</a:t>
            </a:r>
          </a:p>
          <a:p>
            <a:pPr lvl="1">
              <a:lnSpc>
                <a:spcPct val="120000"/>
              </a:lnSpc>
              <a:spcBef>
                <a:spcPts val="0"/>
              </a:spcBef>
              <a:buNone/>
            </a:pPr>
            <a:r>
              <a:rPr lang="en-US" dirty="0" smtClean="0"/>
              <a:t>char s[80];</a:t>
            </a:r>
          </a:p>
          <a:p>
            <a:pPr lvl="1">
              <a:lnSpc>
                <a:spcPct val="120000"/>
              </a:lnSpc>
              <a:spcBef>
                <a:spcPts val="0"/>
              </a:spcBef>
              <a:buNone/>
            </a:pPr>
            <a:r>
              <a:rPr lang="en-US" dirty="0" err="1" smtClean="0"/>
              <a:t>fp</a:t>
            </a:r>
            <a:r>
              <a:rPr lang="en-US" dirty="0" smtClean="0"/>
              <a:t> = </a:t>
            </a:r>
            <a:r>
              <a:rPr lang="en-US" dirty="0" err="1" smtClean="0"/>
              <a:t>fopen</a:t>
            </a:r>
            <a:r>
              <a:rPr lang="en-US" dirty="0" smtClean="0"/>
              <a:t>("Target.txt", "w");</a:t>
            </a:r>
          </a:p>
          <a:p>
            <a:pPr lvl="1">
              <a:lnSpc>
                <a:spcPct val="120000"/>
              </a:lnSpc>
              <a:spcBef>
                <a:spcPts val="0"/>
              </a:spcBef>
              <a:buNone/>
            </a:pPr>
            <a:r>
              <a:rPr lang="en-US" dirty="0" smtClean="0"/>
              <a:t>if(</a:t>
            </a:r>
            <a:r>
              <a:rPr lang="en-US" dirty="0" err="1" smtClean="0"/>
              <a:t>fp</a:t>
            </a:r>
            <a:r>
              <a:rPr lang="en-US" dirty="0" smtClean="0"/>
              <a:t> == NULL)</a:t>
            </a:r>
          </a:p>
          <a:p>
            <a:pPr lvl="1">
              <a:lnSpc>
                <a:spcPct val="120000"/>
              </a:lnSpc>
              <a:spcBef>
                <a:spcPts val="0"/>
              </a:spcBef>
              <a:buNone/>
            </a:pPr>
            <a:r>
              <a:rPr lang="en-US" dirty="0" smtClean="0"/>
              <a:t>{</a:t>
            </a:r>
          </a:p>
          <a:p>
            <a:pPr lvl="2">
              <a:lnSpc>
                <a:spcPct val="120000"/>
              </a:lnSpc>
              <a:spcBef>
                <a:spcPts val="0"/>
              </a:spcBef>
              <a:buNone/>
            </a:pPr>
            <a:r>
              <a:rPr lang="en-US" dirty="0" smtClean="0"/>
              <a:t>puts("Cannot open file");</a:t>
            </a:r>
          </a:p>
          <a:p>
            <a:pPr lvl="2">
              <a:lnSpc>
                <a:spcPct val="120000"/>
              </a:lnSpc>
              <a:spcBef>
                <a:spcPts val="0"/>
              </a:spcBef>
              <a:buNone/>
            </a:pPr>
            <a:r>
              <a:rPr lang="en-US" dirty="0" smtClean="0"/>
              <a:t>exit(1);</a:t>
            </a:r>
          </a:p>
          <a:p>
            <a:pPr lvl="1">
              <a:lnSpc>
                <a:spcPct val="120000"/>
              </a:lnSpc>
              <a:spcBef>
                <a:spcPts val="0"/>
              </a:spcBef>
              <a:buNone/>
            </a:pPr>
            <a:r>
              <a:rPr lang="en-US" dirty="0" smtClean="0"/>
              <a:t>}</a:t>
            </a:r>
          </a:p>
          <a:p>
            <a:pPr lvl="1">
              <a:lnSpc>
                <a:spcPct val="120000"/>
              </a:lnSpc>
              <a:spcBef>
                <a:spcPts val="0"/>
              </a:spcBef>
              <a:buNone/>
            </a:pPr>
            <a:r>
              <a:rPr lang="en-US" dirty="0" err="1" smtClean="0"/>
              <a:t>printf</a:t>
            </a:r>
            <a:r>
              <a:rPr lang="en-US" dirty="0" smtClean="0"/>
              <a:t>("\</a:t>
            </a:r>
            <a:r>
              <a:rPr lang="en-US" dirty="0" err="1" smtClean="0"/>
              <a:t>nEnter</a:t>
            </a:r>
            <a:r>
              <a:rPr lang="en-US" dirty="0" smtClean="0"/>
              <a:t> few lines: ");</a:t>
            </a:r>
          </a:p>
          <a:p>
            <a:pPr lvl="1">
              <a:lnSpc>
                <a:spcPct val="120000"/>
              </a:lnSpc>
              <a:spcBef>
                <a:spcPts val="0"/>
              </a:spcBef>
              <a:buNone/>
            </a:pPr>
            <a:r>
              <a:rPr lang="en-US" b="1" dirty="0" smtClean="0"/>
              <a:t>while(</a:t>
            </a:r>
            <a:r>
              <a:rPr lang="en-US" b="1" dirty="0" err="1" smtClean="0"/>
              <a:t>strlen</a:t>
            </a:r>
            <a:r>
              <a:rPr lang="en-US" b="1" dirty="0" smtClean="0"/>
              <a:t>(gets(s)) &gt; 0)</a:t>
            </a:r>
          </a:p>
          <a:p>
            <a:pPr lvl="1">
              <a:lnSpc>
                <a:spcPct val="120000"/>
              </a:lnSpc>
              <a:spcBef>
                <a:spcPts val="0"/>
              </a:spcBef>
              <a:buNone/>
            </a:pPr>
            <a:r>
              <a:rPr lang="en-US" dirty="0" smtClean="0"/>
              <a:t>{</a:t>
            </a:r>
          </a:p>
          <a:p>
            <a:pPr lvl="2">
              <a:lnSpc>
                <a:spcPct val="120000"/>
              </a:lnSpc>
              <a:spcBef>
                <a:spcPts val="0"/>
              </a:spcBef>
              <a:buNone/>
            </a:pPr>
            <a:r>
              <a:rPr lang="en-US" b="1" dirty="0" err="1" smtClean="0"/>
              <a:t>fputs</a:t>
            </a:r>
            <a:r>
              <a:rPr lang="en-US" b="1" dirty="0" smtClean="0"/>
              <a:t>(s, </a:t>
            </a:r>
            <a:r>
              <a:rPr lang="en-US" b="1" dirty="0" err="1" smtClean="0"/>
              <a:t>fp</a:t>
            </a:r>
            <a:r>
              <a:rPr lang="en-US" b="1" dirty="0" smtClean="0"/>
              <a:t>);</a:t>
            </a:r>
            <a:endParaRPr lang="en-US" dirty="0"/>
          </a:p>
        </p:txBody>
      </p:sp>
      <p:sp>
        <p:nvSpPr>
          <p:cNvPr id="4" name="Content Placeholder 3"/>
          <p:cNvSpPr>
            <a:spLocks noGrp="1"/>
          </p:cNvSpPr>
          <p:nvPr>
            <p:ph sz="half" idx="2"/>
          </p:nvPr>
        </p:nvSpPr>
        <p:spPr>
          <a:xfrm>
            <a:off x="6096000" y="1371600"/>
            <a:ext cx="5715000" cy="5029200"/>
          </a:xfrm>
        </p:spPr>
        <p:txBody>
          <a:bodyPr>
            <a:normAutofit/>
          </a:bodyPr>
          <a:lstStyle/>
          <a:p>
            <a:pPr lvl="2">
              <a:lnSpc>
                <a:spcPct val="110000"/>
              </a:lnSpc>
              <a:spcBef>
                <a:spcPts val="0"/>
              </a:spcBef>
              <a:buNone/>
            </a:pPr>
            <a:r>
              <a:rPr lang="en-US" sz="2400" dirty="0" err="1"/>
              <a:t>fputs</a:t>
            </a:r>
            <a:r>
              <a:rPr lang="en-US" sz="2400" dirty="0"/>
              <a:t>("\n", </a:t>
            </a:r>
            <a:r>
              <a:rPr lang="en-US" sz="2400" dirty="0" err="1"/>
              <a:t>fp</a:t>
            </a:r>
            <a:r>
              <a:rPr lang="en-US" sz="2400" dirty="0"/>
              <a:t>);</a:t>
            </a:r>
          </a:p>
          <a:p>
            <a:pPr lvl="1">
              <a:lnSpc>
                <a:spcPct val="110000"/>
              </a:lnSpc>
              <a:spcBef>
                <a:spcPts val="0"/>
              </a:spcBef>
              <a:buNone/>
            </a:pPr>
            <a:r>
              <a:rPr lang="en-US" sz="1800" dirty="0" smtClean="0"/>
              <a:t>}</a:t>
            </a:r>
          </a:p>
          <a:p>
            <a:pPr lvl="1">
              <a:lnSpc>
                <a:spcPct val="110000"/>
              </a:lnSpc>
              <a:spcBef>
                <a:spcPts val="0"/>
              </a:spcBef>
              <a:buNone/>
            </a:pPr>
            <a:r>
              <a:rPr lang="en-US" sz="1800" dirty="0" err="1" smtClean="0"/>
              <a:t>fclose</a:t>
            </a:r>
            <a:r>
              <a:rPr lang="en-US" sz="1800" dirty="0" smtClean="0"/>
              <a:t>(</a:t>
            </a:r>
            <a:r>
              <a:rPr lang="en-US" sz="1800" dirty="0" err="1" smtClean="0"/>
              <a:t>fp</a:t>
            </a:r>
            <a:r>
              <a:rPr lang="en-US" sz="1800" dirty="0" smtClean="0"/>
              <a:t>);</a:t>
            </a:r>
          </a:p>
          <a:p>
            <a:pPr lvl="1">
              <a:lnSpc>
                <a:spcPct val="110000"/>
              </a:lnSpc>
              <a:spcBef>
                <a:spcPts val="0"/>
              </a:spcBef>
              <a:buNone/>
            </a:pPr>
            <a:r>
              <a:rPr lang="en-US" sz="1800" dirty="0" err="1" smtClean="0"/>
              <a:t>printf</a:t>
            </a:r>
            <a:r>
              <a:rPr lang="en-US" sz="1800" dirty="0" smtClean="0"/>
              <a:t>("Data writing successful");</a:t>
            </a:r>
          </a:p>
          <a:p>
            <a:pPr>
              <a:lnSpc>
                <a:spcPct val="110000"/>
              </a:lnSpc>
              <a:spcBef>
                <a:spcPts val="0"/>
              </a:spcBef>
              <a:buNone/>
            </a:pPr>
            <a:r>
              <a:rPr lang="en-US" sz="2400" dirty="0"/>
              <a:t>}</a:t>
            </a:r>
          </a:p>
          <a:p>
            <a:endParaRPr lang="en-US" sz="2200" dirty="0"/>
          </a:p>
          <a:p>
            <a:r>
              <a:rPr lang="en-US" sz="2200" dirty="0"/>
              <a:t>The function </a:t>
            </a:r>
            <a:r>
              <a:rPr lang="en-US" sz="2200" b="1" dirty="0" err="1"/>
              <a:t>fputs</a:t>
            </a:r>
            <a:r>
              <a:rPr lang="en-US" sz="2200" b="1" dirty="0"/>
              <a:t>() </a:t>
            </a:r>
            <a:r>
              <a:rPr lang="en-US" sz="2200" dirty="0"/>
              <a:t>writes the given string to the file. Since </a:t>
            </a:r>
            <a:r>
              <a:rPr lang="en-US" sz="2200" b="1" dirty="0" err="1"/>
              <a:t>fputs</a:t>
            </a:r>
            <a:r>
              <a:rPr lang="en-US" sz="2200" b="1" dirty="0"/>
              <a:t>() </a:t>
            </a:r>
            <a:r>
              <a:rPr lang="en-US" sz="2200" dirty="0"/>
              <a:t>does not add newline character automatically we have to add it explicitly.</a:t>
            </a:r>
          </a:p>
          <a:p>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fade">
                                      <p:cBhvr>
                                        <p:cTn id="48" dur="500"/>
                                        <p:tgtEl>
                                          <p:spTgt spid="3">
                                            <p:txEl>
                                              <p:pRg st="11" end="11"/>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fade">
                                      <p:cBhvr>
                                        <p:cTn id="51" dur="500"/>
                                        <p:tgtEl>
                                          <p:spTgt spid="3">
                                            <p:txEl>
                                              <p:pRg st="12" end="12"/>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
                                            <p:txEl>
                                              <p:pRg st="13" end="13"/>
                                            </p:txEl>
                                          </p:spTgt>
                                        </p:tgtEl>
                                        <p:attrNameLst>
                                          <p:attrName>style.visibility</p:attrName>
                                        </p:attrNameLst>
                                      </p:cBhvr>
                                      <p:to>
                                        <p:strVal val="visible"/>
                                      </p:to>
                                    </p:set>
                                    <p:animEffect transition="in" filter="fade">
                                      <p:cBhvr>
                                        <p:cTn id="54" dur="500"/>
                                        <p:tgtEl>
                                          <p:spTgt spid="3">
                                            <p:txEl>
                                              <p:pRg st="13" end="13"/>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Effect transition="in" filter="fade">
                                      <p:cBhvr>
                                        <p:cTn id="57" dur="500"/>
                                        <p:tgtEl>
                                          <p:spTgt spid="3">
                                            <p:txEl>
                                              <p:pRg st="14" end="14"/>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
                                            <p:txEl>
                                              <p:pRg st="15" end="15"/>
                                            </p:txEl>
                                          </p:spTgt>
                                        </p:tgtEl>
                                        <p:attrNameLst>
                                          <p:attrName>style.visibility</p:attrName>
                                        </p:attrNameLst>
                                      </p:cBhvr>
                                      <p:to>
                                        <p:strVal val="visible"/>
                                      </p:to>
                                    </p:set>
                                    <p:animEffect transition="in" filter="fade">
                                      <p:cBhvr>
                                        <p:cTn id="60" dur="500"/>
                                        <p:tgtEl>
                                          <p:spTgt spid="3">
                                            <p:txEl>
                                              <p:pRg st="15" end="15"/>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animEffect transition="in" filter="fade">
                                      <p:cBhvr>
                                        <p:cTn id="63" dur="500"/>
                                        <p:tgtEl>
                                          <p:spTgt spid="3">
                                            <p:txEl>
                                              <p:pRg st="16" end="16"/>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4">
                                            <p:txEl>
                                              <p:pRg st="0" end="0"/>
                                            </p:txEl>
                                          </p:spTgt>
                                        </p:tgtEl>
                                        <p:attrNameLst>
                                          <p:attrName>style.visibility</p:attrName>
                                        </p:attrNameLst>
                                      </p:cBhvr>
                                      <p:to>
                                        <p:strVal val="visible"/>
                                      </p:to>
                                    </p:set>
                                    <p:animEffect transition="in" filter="fade">
                                      <p:cBhvr>
                                        <p:cTn id="68" dur="500"/>
                                        <p:tgtEl>
                                          <p:spTgt spid="4">
                                            <p:txEl>
                                              <p:pRg st="0" end="0"/>
                                            </p:tx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
                                            <p:txEl>
                                              <p:pRg st="1" end="1"/>
                                            </p:txEl>
                                          </p:spTgt>
                                        </p:tgtEl>
                                        <p:attrNameLst>
                                          <p:attrName>style.visibility</p:attrName>
                                        </p:attrNameLst>
                                      </p:cBhvr>
                                      <p:to>
                                        <p:strVal val="visible"/>
                                      </p:to>
                                    </p:set>
                                    <p:animEffect transition="in" filter="fade">
                                      <p:cBhvr>
                                        <p:cTn id="71" dur="500"/>
                                        <p:tgtEl>
                                          <p:spTgt spid="4">
                                            <p:txEl>
                                              <p:pRg st="1" end="1"/>
                                            </p:txEl>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
                                            <p:txEl>
                                              <p:pRg st="2" end="2"/>
                                            </p:txEl>
                                          </p:spTgt>
                                        </p:tgtEl>
                                        <p:attrNameLst>
                                          <p:attrName>style.visibility</p:attrName>
                                        </p:attrNameLst>
                                      </p:cBhvr>
                                      <p:to>
                                        <p:strVal val="visible"/>
                                      </p:to>
                                    </p:set>
                                    <p:animEffect transition="in" filter="fade">
                                      <p:cBhvr>
                                        <p:cTn id="74" dur="500"/>
                                        <p:tgtEl>
                                          <p:spTgt spid="4">
                                            <p:txEl>
                                              <p:pRg st="2" end="2"/>
                                            </p:txEl>
                                          </p:spTgt>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
                                            <p:txEl>
                                              <p:pRg st="3" end="3"/>
                                            </p:txEl>
                                          </p:spTgt>
                                        </p:tgtEl>
                                        <p:attrNameLst>
                                          <p:attrName>style.visibility</p:attrName>
                                        </p:attrNameLst>
                                      </p:cBhvr>
                                      <p:to>
                                        <p:strVal val="visible"/>
                                      </p:to>
                                    </p:set>
                                    <p:animEffect transition="in" filter="fade">
                                      <p:cBhvr>
                                        <p:cTn id="77" dur="500"/>
                                        <p:tgtEl>
                                          <p:spTgt spid="4">
                                            <p:txEl>
                                              <p:pRg st="3" end="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
                                            <p:txEl>
                                              <p:pRg st="4" end="4"/>
                                            </p:txEl>
                                          </p:spTgt>
                                        </p:tgtEl>
                                        <p:attrNameLst>
                                          <p:attrName>style.visibility</p:attrName>
                                        </p:attrNameLst>
                                      </p:cBhvr>
                                      <p:to>
                                        <p:strVal val="visible"/>
                                      </p:to>
                                    </p:set>
                                    <p:animEffect transition="in" filter="fade">
                                      <p:cBhvr>
                                        <p:cTn id="82" dur="500"/>
                                        <p:tgtEl>
                                          <p:spTgt spid="4">
                                            <p:txEl>
                                              <p:pRg st="4" end="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4">
                                            <p:txEl>
                                              <p:pRg st="6" end="6"/>
                                            </p:txEl>
                                          </p:spTgt>
                                        </p:tgtEl>
                                        <p:attrNameLst>
                                          <p:attrName>style.visibility</p:attrName>
                                        </p:attrNameLst>
                                      </p:cBhvr>
                                      <p:to>
                                        <p:strVal val="visible"/>
                                      </p:to>
                                    </p:set>
                                    <p:animEffect transition="in" filter="fade">
                                      <p:cBhvr>
                                        <p:cTn id="8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44794"/>
            <a:ext cx="11125200" cy="762000"/>
          </a:xfrm>
        </p:spPr>
        <p:txBody>
          <a:bodyPr>
            <a:normAutofit/>
          </a:bodyPr>
          <a:lstStyle/>
          <a:p>
            <a:r>
              <a:rPr lang="en-US" b="1" dirty="0" smtClean="0"/>
              <a:t>Reading String From File and Printing on Console</a:t>
            </a:r>
            <a:endParaRPr lang="en-US" dirty="0"/>
          </a:p>
        </p:txBody>
      </p:sp>
      <p:sp>
        <p:nvSpPr>
          <p:cNvPr id="3" name="Content Placeholder 2"/>
          <p:cNvSpPr>
            <a:spLocks noGrp="1"/>
          </p:cNvSpPr>
          <p:nvPr>
            <p:ph sz="half" idx="1"/>
          </p:nvPr>
        </p:nvSpPr>
        <p:spPr>
          <a:xfrm>
            <a:off x="228600" y="906794"/>
            <a:ext cx="5613400" cy="4953000"/>
          </a:xfrm>
        </p:spPr>
        <p:txBody>
          <a:bodyPr>
            <a:noAutofit/>
          </a:bodyPr>
          <a:lstStyle/>
          <a:p>
            <a:pPr>
              <a:spcBef>
                <a:spcPts val="0"/>
              </a:spcBef>
              <a:buNone/>
            </a:pPr>
            <a:r>
              <a:rPr lang="en-US" sz="2400" dirty="0"/>
              <a:t>#include&lt;</a:t>
            </a:r>
            <a:r>
              <a:rPr lang="en-US" sz="2400" dirty="0" err="1"/>
              <a:t>stdio.h</a:t>
            </a:r>
            <a:r>
              <a:rPr lang="en-US" sz="2400" dirty="0" smtClean="0"/>
              <a:t>&gt;</a:t>
            </a:r>
            <a:endParaRPr lang="en-US" sz="2400" dirty="0"/>
          </a:p>
          <a:p>
            <a:pPr>
              <a:spcBef>
                <a:spcPts val="0"/>
              </a:spcBef>
              <a:buNone/>
            </a:pPr>
            <a:r>
              <a:rPr lang="en-US" sz="2400" dirty="0"/>
              <a:t>#include&lt;</a:t>
            </a:r>
            <a:r>
              <a:rPr lang="en-US" sz="2400" dirty="0" err="1"/>
              <a:t>stdlib.h</a:t>
            </a:r>
            <a:r>
              <a:rPr lang="en-US" sz="2400" dirty="0"/>
              <a:t>&gt;</a:t>
            </a:r>
          </a:p>
          <a:p>
            <a:pPr>
              <a:spcBef>
                <a:spcPts val="0"/>
              </a:spcBef>
              <a:buNone/>
            </a:pPr>
            <a:r>
              <a:rPr lang="en-US" sz="2400" dirty="0"/>
              <a:t>void main( )</a:t>
            </a:r>
          </a:p>
          <a:p>
            <a:pPr>
              <a:spcBef>
                <a:spcPts val="0"/>
              </a:spcBef>
              <a:buNone/>
            </a:pPr>
            <a:r>
              <a:rPr lang="en-US" sz="2400" dirty="0"/>
              <a:t>{    FILE *</a:t>
            </a:r>
            <a:r>
              <a:rPr lang="en-US" sz="2400" dirty="0" err="1"/>
              <a:t>fp</a:t>
            </a:r>
            <a:r>
              <a:rPr lang="en-US" sz="2400" dirty="0"/>
              <a:t>;</a:t>
            </a:r>
          </a:p>
          <a:p>
            <a:pPr lvl="1">
              <a:spcBef>
                <a:spcPts val="0"/>
              </a:spcBef>
              <a:buNone/>
            </a:pPr>
            <a:r>
              <a:rPr lang="en-US" sz="2400" dirty="0"/>
              <a:t>char s[80];</a:t>
            </a:r>
          </a:p>
          <a:p>
            <a:pPr lvl="1">
              <a:spcBef>
                <a:spcPts val="0"/>
              </a:spcBef>
              <a:buNone/>
            </a:pPr>
            <a:r>
              <a:rPr lang="en-US" sz="2400" dirty="0" err="1"/>
              <a:t>fp</a:t>
            </a:r>
            <a:r>
              <a:rPr lang="en-US" sz="2400" dirty="0"/>
              <a:t> = </a:t>
            </a:r>
            <a:r>
              <a:rPr lang="en-US" sz="2400" dirty="0" err="1"/>
              <a:t>fopen</a:t>
            </a:r>
            <a:r>
              <a:rPr lang="en-US" sz="2400" dirty="0"/>
              <a:t>("Target.txt", "r");</a:t>
            </a:r>
          </a:p>
          <a:p>
            <a:pPr lvl="1">
              <a:spcBef>
                <a:spcPts val="0"/>
              </a:spcBef>
              <a:buNone/>
            </a:pPr>
            <a:r>
              <a:rPr lang="en-US" sz="2400" dirty="0"/>
              <a:t>if(</a:t>
            </a:r>
            <a:r>
              <a:rPr lang="en-US" sz="2400" dirty="0" err="1"/>
              <a:t>fp</a:t>
            </a:r>
            <a:r>
              <a:rPr lang="en-US" sz="2400" dirty="0"/>
              <a:t> == NULL)</a:t>
            </a:r>
          </a:p>
          <a:p>
            <a:pPr lvl="1">
              <a:spcBef>
                <a:spcPts val="0"/>
              </a:spcBef>
              <a:buNone/>
            </a:pPr>
            <a:r>
              <a:rPr lang="en-US" sz="2400" dirty="0"/>
              <a:t>{</a:t>
            </a:r>
          </a:p>
          <a:p>
            <a:pPr lvl="2">
              <a:spcBef>
                <a:spcPts val="0"/>
              </a:spcBef>
              <a:buNone/>
            </a:pPr>
            <a:r>
              <a:rPr lang="en-US" sz="2400" dirty="0"/>
              <a:t>puts("Cannot open file");</a:t>
            </a:r>
          </a:p>
          <a:p>
            <a:pPr lvl="2">
              <a:spcBef>
                <a:spcPts val="0"/>
              </a:spcBef>
              <a:buNone/>
            </a:pPr>
            <a:r>
              <a:rPr lang="en-US" sz="2400" dirty="0"/>
              <a:t>exit(1);</a:t>
            </a:r>
          </a:p>
          <a:p>
            <a:pPr lvl="1">
              <a:spcBef>
                <a:spcPts val="0"/>
              </a:spcBef>
              <a:buNone/>
            </a:pPr>
            <a:r>
              <a:rPr lang="en-US" sz="2400" dirty="0"/>
              <a:t>}</a:t>
            </a:r>
          </a:p>
          <a:p>
            <a:pPr lvl="1">
              <a:spcBef>
                <a:spcPts val="0"/>
              </a:spcBef>
              <a:buNone/>
            </a:pPr>
            <a:r>
              <a:rPr lang="en-US" sz="2400" dirty="0" err="1"/>
              <a:t>printf</a:t>
            </a:r>
            <a:r>
              <a:rPr lang="en-US" sz="2400" dirty="0"/>
              <a:t>("\</a:t>
            </a:r>
            <a:r>
              <a:rPr lang="en-US" sz="2400" dirty="0" err="1"/>
              <a:t>nThe</a:t>
            </a:r>
            <a:r>
              <a:rPr lang="en-US" sz="2400" dirty="0"/>
              <a:t> file data is:\n");</a:t>
            </a:r>
          </a:p>
          <a:p>
            <a:pPr lvl="1">
              <a:spcBef>
                <a:spcPts val="0"/>
              </a:spcBef>
              <a:buNone/>
            </a:pPr>
            <a:r>
              <a:rPr lang="en-US" sz="2400" b="1" dirty="0"/>
              <a:t>while(</a:t>
            </a:r>
            <a:r>
              <a:rPr lang="en-US" sz="2400" b="1" dirty="0" err="1"/>
              <a:t>fgets</a:t>
            </a:r>
            <a:r>
              <a:rPr lang="en-US" sz="2400" b="1" dirty="0"/>
              <a:t> (s, 79, </a:t>
            </a:r>
            <a:r>
              <a:rPr lang="en-US" sz="2400" b="1" dirty="0" err="1"/>
              <a:t>fp</a:t>
            </a:r>
            <a:r>
              <a:rPr lang="en-US" sz="2400" b="1" dirty="0"/>
              <a:t>) != NULL)</a:t>
            </a:r>
          </a:p>
          <a:p>
            <a:pPr lvl="2">
              <a:spcBef>
                <a:spcPts val="0"/>
              </a:spcBef>
              <a:buNone/>
            </a:pPr>
            <a:r>
              <a:rPr lang="en-US" sz="2400" dirty="0" err="1"/>
              <a:t>printf</a:t>
            </a:r>
            <a:r>
              <a:rPr lang="en-US" sz="2400" dirty="0"/>
              <a:t>("%s", s);</a:t>
            </a:r>
          </a:p>
          <a:p>
            <a:pPr lvl="1">
              <a:spcBef>
                <a:spcPts val="0"/>
              </a:spcBef>
              <a:buNone/>
            </a:pPr>
            <a:r>
              <a:rPr lang="en-US" sz="2400" dirty="0" err="1"/>
              <a:t>fclose</a:t>
            </a:r>
            <a:r>
              <a:rPr lang="en-US" sz="2400" dirty="0"/>
              <a:t>(</a:t>
            </a:r>
            <a:r>
              <a:rPr lang="en-US" sz="2400" dirty="0" err="1"/>
              <a:t>fp</a:t>
            </a:r>
            <a:r>
              <a:rPr lang="en-US" sz="2400" dirty="0" smtClean="0"/>
              <a:t>);</a:t>
            </a:r>
            <a:endParaRPr lang="en-US" sz="2400" dirty="0"/>
          </a:p>
          <a:p>
            <a:pPr>
              <a:spcBef>
                <a:spcPts val="0"/>
              </a:spcBef>
              <a:buNone/>
            </a:pPr>
            <a:r>
              <a:rPr lang="en-US" sz="2400" dirty="0"/>
              <a:t>}</a:t>
            </a:r>
          </a:p>
        </p:txBody>
      </p:sp>
      <p:sp>
        <p:nvSpPr>
          <p:cNvPr id="4" name="Content Placeholder 3"/>
          <p:cNvSpPr>
            <a:spLocks noGrp="1"/>
          </p:cNvSpPr>
          <p:nvPr>
            <p:ph sz="half" idx="2"/>
          </p:nvPr>
        </p:nvSpPr>
        <p:spPr>
          <a:xfrm>
            <a:off x="5702300" y="1066800"/>
            <a:ext cx="5638800" cy="4953000"/>
          </a:xfrm>
        </p:spPr>
        <p:txBody>
          <a:bodyPr>
            <a:normAutofit/>
          </a:bodyPr>
          <a:lstStyle/>
          <a:p>
            <a:endParaRPr lang="en-US" dirty="0" smtClean="0"/>
          </a:p>
          <a:p>
            <a:r>
              <a:rPr lang="en-US" sz="2400" dirty="0" smtClean="0"/>
              <a:t>The function </a:t>
            </a:r>
            <a:r>
              <a:rPr lang="en-US" sz="2400" b="1" dirty="0" err="1" smtClean="0"/>
              <a:t>fgets</a:t>
            </a:r>
            <a:r>
              <a:rPr lang="en-US" sz="2400" b="1" dirty="0" smtClean="0"/>
              <a:t>() </a:t>
            </a:r>
            <a:r>
              <a:rPr lang="en-US" sz="2400" dirty="0" smtClean="0"/>
              <a:t>requires three arguments. The first is the address where the string is stored, the second is maximum length of string and the third argument is the pointer to the structure FILE. When all the lines from the file have been read, </a:t>
            </a:r>
            <a:r>
              <a:rPr lang="en-US" sz="2400" b="1" dirty="0" err="1" smtClean="0"/>
              <a:t>fgets</a:t>
            </a:r>
            <a:r>
              <a:rPr lang="en-US" sz="2400" b="1" dirty="0" smtClean="0"/>
              <a:t>() </a:t>
            </a:r>
            <a:r>
              <a:rPr lang="en-US" sz="2400" dirty="0" smtClean="0"/>
              <a:t>returns NULL.</a:t>
            </a:r>
          </a:p>
          <a:p>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15" end="15"/>
                                            </p:txEl>
                                          </p:spTgt>
                                        </p:tgtEl>
                                        <p:attrNameLst>
                                          <p:attrName>style.visibility</p:attrName>
                                        </p:attrNameLst>
                                      </p:cBhvr>
                                      <p:to>
                                        <p:strVal val="visible"/>
                                      </p:to>
                                    </p:set>
                                    <p:animEffect transition="in" filter="fade">
                                      <p:cBhvr>
                                        <p:cTn id="25" dur="500"/>
                                        <p:tgtEl>
                                          <p:spTgt spid="3">
                                            <p:txEl>
                                              <p:pRg st="15" end="1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fade">
                                      <p:cBhvr>
                                        <p:cTn id="45" dur="500"/>
                                        <p:tgtEl>
                                          <p:spTgt spid="3">
                                            <p:txEl>
                                              <p:pRg st="9" end="9"/>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500"/>
                                        <p:tgtEl>
                                          <p:spTgt spid="3">
                                            <p:txEl>
                                              <p:pRg st="10" end="1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12" end="12"/>
                                            </p:txEl>
                                          </p:spTgt>
                                        </p:tgtEl>
                                        <p:attrNameLst>
                                          <p:attrName>style.visibility</p:attrName>
                                        </p:attrNameLst>
                                      </p:cBhvr>
                                      <p:to>
                                        <p:strVal val="visible"/>
                                      </p:to>
                                    </p:set>
                                    <p:animEffect transition="in" filter="fade">
                                      <p:cBhvr>
                                        <p:cTn id="56" dur="500"/>
                                        <p:tgtEl>
                                          <p:spTgt spid="3">
                                            <p:txEl>
                                              <p:pRg st="12" end="12"/>
                                            </p:txEl>
                                          </p:spTgt>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3">
                                            <p:txEl>
                                              <p:pRg st="13" end="13"/>
                                            </p:txEl>
                                          </p:spTgt>
                                        </p:tgtEl>
                                        <p:attrNameLst>
                                          <p:attrName>style.visibility</p:attrName>
                                        </p:attrNameLst>
                                      </p:cBhvr>
                                      <p:to>
                                        <p:strVal val="visible"/>
                                      </p:to>
                                    </p:set>
                                    <p:animEffect transition="in" filter="fade">
                                      <p:cBhvr>
                                        <p:cTn id="60" dur="500"/>
                                        <p:tgtEl>
                                          <p:spTgt spid="3">
                                            <p:txEl>
                                              <p:pRg st="13" end="1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
                                            <p:txEl>
                                              <p:pRg st="14" end="14"/>
                                            </p:txEl>
                                          </p:spTgt>
                                        </p:tgtEl>
                                        <p:attrNameLst>
                                          <p:attrName>style.visibility</p:attrName>
                                        </p:attrNameLst>
                                      </p:cBhvr>
                                      <p:to>
                                        <p:strVal val="visible"/>
                                      </p:to>
                                    </p:set>
                                    <p:animEffect transition="in" filter="fade">
                                      <p:cBhvr>
                                        <p:cTn id="65" dur="500"/>
                                        <p:tgtEl>
                                          <p:spTgt spid="3">
                                            <p:txEl>
                                              <p:pRg st="14" end="1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
                                            <p:txEl>
                                              <p:pRg st="1" end="1"/>
                                            </p:txEl>
                                          </p:spTgt>
                                        </p:tgtEl>
                                        <p:attrNameLst>
                                          <p:attrName>style.visibility</p:attrName>
                                        </p:attrNameLst>
                                      </p:cBhvr>
                                      <p:to>
                                        <p:strVal val="visible"/>
                                      </p:to>
                                    </p:set>
                                    <p:animEffect transition="in" filter="fade">
                                      <p:cBhvr>
                                        <p:cTn id="70"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Write Records to File Using Structure</a:t>
            </a:r>
            <a:endParaRPr lang="en-US" dirty="0"/>
          </a:p>
        </p:txBody>
      </p:sp>
      <p:sp>
        <p:nvSpPr>
          <p:cNvPr id="3" name="Content Placeholder 2"/>
          <p:cNvSpPr>
            <a:spLocks noGrp="1"/>
          </p:cNvSpPr>
          <p:nvPr>
            <p:ph sz="half" idx="1"/>
          </p:nvPr>
        </p:nvSpPr>
        <p:spPr>
          <a:xfrm>
            <a:off x="373434" y="800100"/>
            <a:ext cx="5462016" cy="5524500"/>
          </a:xfrm>
        </p:spPr>
        <p:txBody>
          <a:bodyPr>
            <a:normAutofit/>
          </a:bodyPr>
          <a:lstStyle/>
          <a:p>
            <a:pPr>
              <a:spcBef>
                <a:spcPts val="0"/>
              </a:spcBef>
              <a:buNone/>
            </a:pPr>
            <a:r>
              <a:rPr lang="en-US" dirty="0" smtClean="0"/>
              <a:t>#include&lt;</a:t>
            </a:r>
            <a:r>
              <a:rPr lang="en-US" dirty="0" err="1" smtClean="0"/>
              <a:t>stdio.h</a:t>
            </a:r>
            <a:r>
              <a:rPr lang="en-US" dirty="0" smtClean="0"/>
              <a:t>&gt;</a:t>
            </a:r>
          </a:p>
          <a:p>
            <a:pPr>
              <a:spcBef>
                <a:spcPts val="0"/>
              </a:spcBef>
              <a:buNone/>
            </a:pPr>
            <a:r>
              <a:rPr lang="en-US" dirty="0" smtClean="0"/>
              <a:t>#include&lt;</a:t>
            </a:r>
            <a:r>
              <a:rPr lang="en-US" dirty="0" err="1" smtClean="0"/>
              <a:t>stdlib.h</a:t>
            </a:r>
            <a:r>
              <a:rPr lang="en-US" dirty="0" smtClean="0"/>
              <a:t>&gt;</a:t>
            </a:r>
          </a:p>
          <a:p>
            <a:pPr>
              <a:spcBef>
                <a:spcPts val="0"/>
              </a:spcBef>
              <a:buNone/>
            </a:pPr>
            <a:r>
              <a:rPr lang="en-US" dirty="0" smtClean="0"/>
              <a:t>void main( )</a:t>
            </a:r>
          </a:p>
          <a:p>
            <a:pPr>
              <a:spcBef>
                <a:spcPts val="0"/>
              </a:spcBef>
              <a:buNone/>
            </a:pPr>
            <a:r>
              <a:rPr lang="en-US" dirty="0" smtClean="0"/>
              <a:t>{</a:t>
            </a:r>
          </a:p>
          <a:p>
            <a:pPr lvl="1">
              <a:spcBef>
                <a:spcPts val="0"/>
              </a:spcBef>
              <a:buNone/>
            </a:pPr>
            <a:r>
              <a:rPr lang="en-US" dirty="0" smtClean="0"/>
              <a:t>FILE *</a:t>
            </a:r>
            <a:r>
              <a:rPr lang="en-US" dirty="0" err="1" smtClean="0"/>
              <a:t>fp</a:t>
            </a:r>
            <a:r>
              <a:rPr lang="en-US" dirty="0" smtClean="0"/>
              <a:t>;</a:t>
            </a:r>
          </a:p>
          <a:p>
            <a:pPr lvl="1">
              <a:spcBef>
                <a:spcPts val="0"/>
              </a:spcBef>
              <a:buNone/>
            </a:pPr>
            <a:r>
              <a:rPr lang="en-US" dirty="0" smtClean="0"/>
              <a:t>char </a:t>
            </a:r>
            <a:r>
              <a:rPr lang="en-US" dirty="0" err="1" smtClean="0"/>
              <a:t>ch</a:t>
            </a:r>
            <a:r>
              <a:rPr lang="en-US" dirty="0" smtClean="0"/>
              <a:t>;</a:t>
            </a:r>
          </a:p>
          <a:p>
            <a:pPr lvl="1">
              <a:spcBef>
                <a:spcPts val="0"/>
              </a:spcBef>
              <a:buNone/>
            </a:pPr>
            <a:r>
              <a:rPr lang="en-US" dirty="0" err="1" smtClean="0"/>
              <a:t>struct</a:t>
            </a:r>
            <a:r>
              <a:rPr lang="en-US" dirty="0" smtClean="0"/>
              <a:t> </a:t>
            </a:r>
            <a:r>
              <a:rPr lang="en-US" dirty="0" err="1" smtClean="0"/>
              <a:t>emp</a:t>
            </a:r>
            <a:endParaRPr lang="en-US" dirty="0" smtClean="0"/>
          </a:p>
          <a:p>
            <a:pPr lvl="1">
              <a:spcBef>
                <a:spcPts val="0"/>
              </a:spcBef>
              <a:buNone/>
            </a:pPr>
            <a:r>
              <a:rPr lang="en-US" dirty="0" smtClean="0"/>
              <a:t>{</a:t>
            </a:r>
          </a:p>
          <a:p>
            <a:pPr lvl="2">
              <a:spcBef>
                <a:spcPts val="0"/>
              </a:spcBef>
              <a:buNone/>
            </a:pPr>
            <a:r>
              <a:rPr lang="en-US" dirty="0" smtClean="0"/>
              <a:t>char name[50];</a:t>
            </a:r>
          </a:p>
          <a:p>
            <a:pPr lvl="2">
              <a:spcBef>
                <a:spcPts val="0"/>
              </a:spcBef>
              <a:buNone/>
            </a:pPr>
            <a:r>
              <a:rPr lang="en-US" dirty="0" err="1" smtClean="0"/>
              <a:t>int</a:t>
            </a:r>
            <a:r>
              <a:rPr lang="en-US" dirty="0" smtClean="0"/>
              <a:t> age;</a:t>
            </a:r>
          </a:p>
          <a:p>
            <a:pPr lvl="2">
              <a:spcBef>
                <a:spcPts val="0"/>
              </a:spcBef>
              <a:buNone/>
            </a:pPr>
            <a:r>
              <a:rPr lang="en-US" dirty="0" smtClean="0"/>
              <a:t>float </a:t>
            </a:r>
            <a:r>
              <a:rPr lang="en-US" dirty="0" err="1" smtClean="0"/>
              <a:t>sal</a:t>
            </a:r>
            <a:r>
              <a:rPr lang="en-US" dirty="0" smtClean="0"/>
              <a:t>;</a:t>
            </a:r>
          </a:p>
          <a:p>
            <a:pPr lvl="1">
              <a:spcBef>
                <a:spcPts val="0"/>
              </a:spcBef>
              <a:buNone/>
            </a:pPr>
            <a:r>
              <a:rPr lang="en-US" dirty="0" smtClean="0"/>
              <a:t>};</a:t>
            </a:r>
          </a:p>
          <a:p>
            <a:pPr lvl="1">
              <a:spcBef>
                <a:spcPts val="0"/>
              </a:spcBef>
              <a:buNone/>
            </a:pPr>
            <a:r>
              <a:rPr lang="en-US" dirty="0" err="1" smtClean="0"/>
              <a:t>struct</a:t>
            </a:r>
            <a:r>
              <a:rPr lang="en-US" dirty="0" smtClean="0"/>
              <a:t> </a:t>
            </a:r>
            <a:r>
              <a:rPr lang="en-US" dirty="0" err="1" smtClean="0"/>
              <a:t>emp</a:t>
            </a:r>
            <a:r>
              <a:rPr lang="en-US" dirty="0" smtClean="0"/>
              <a:t> e;</a:t>
            </a:r>
          </a:p>
          <a:p>
            <a:pPr lvl="1">
              <a:spcBef>
                <a:spcPts val="0"/>
              </a:spcBef>
              <a:buNone/>
            </a:pPr>
            <a:r>
              <a:rPr lang="en-US" dirty="0" err="1" smtClean="0"/>
              <a:t>fp</a:t>
            </a:r>
            <a:r>
              <a:rPr lang="en-US" dirty="0" smtClean="0"/>
              <a:t> = </a:t>
            </a:r>
            <a:r>
              <a:rPr lang="en-US" dirty="0" err="1" smtClean="0"/>
              <a:t>fopen</a:t>
            </a:r>
            <a:r>
              <a:rPr lang="en-US" dirty="0" smtClean="0"/>
              <a:t>("Data.txt", "w");</a:t>
            </a:r>
          </a:p>
          <a:p>
            <a:pPr lvl="1">
              <a:spcBef>
                <a:spcPts val="0"/>
              </a:spcBef>
              <a:buNone/>
            </a:pPr>
            <a:r>
              <a:rPr lang="en-US" dirty="0" smtClean="0"/>
              <a:t>if(</a:t>
            </a:r>
            <a:r>
              <a:rPr lang="en-US" dirty="0" err="1" smtClean="0"/>
              <a:t>fp</a:t>
            </a:r>
            <a:r>
              <a:rPr lang="en-US" dirty="0" smtClean="0"/>
              <a:t> == NULL)</a:t>
            </a:r>
          </a:p>
          <a:p>
            <a:pPr lvl="1">
              <a:spcBef>
                <a:spcPts val="0"/>
              </a:spcBef>
              <a:buNone/>
            </a:pPr>
            <a:r>
              <a:rPr lang="en-US" dirty="0" smtClean="0"/>
              <a:t>{</a:t>
            </a:r>
          </a:p>
          <a:p>
            <a:pPr lvl="2">
              <a:spcBef>
                <a:spcPts val="0"/>
              </a:spcBef>
              <a:buNone/>
            </a:pPr>
            <a:r>
              <a:rPr lang="en-US" dirty="0" smtClean="0"/>
              <a:t>puts("Cannot open file");</a:t>
            </a:r>
          </a:p>
          <a:p>
            <a:pPr lvl="2">
              <a:spcBef>
                <a:spcPts val="0"/>
              </a:spcBef>
              <a:buNone/>
            </a:pPr>
            <a:r>
              <a:rPr lang="en-US" dirty="0" smtClean="0"/>
              <a:t>exit(1);</a:t>
            </a:r>
          </a:p>
          <a:p>
            <a:pPr lvl="1">
              <a:spcBef>
                <a:spcPts val="0"/>
              </a:spcBef>
              <a:buNone/>
            </a:pPr>
            <a:r>
              <a:rPr lang="en-US" dirty="0" smtClean="0"/>
              <a:t>}</a:t>
            </a:r>
            <a:endParaRPr lang="en-US" dirty="0"/>
          </a:p>
        </p:txBody>
      </p:sp>
      <p:sp>
        <p:nvSpPr>
          <p:cNvPr id="4" name="Content Placeholder 3"/>
          <p:cNvSpPr>
            <a:spLocks noGrp="1"/>
          </p:cNvSpPr>
          <p:nvPr>
            <p:ph sz="half" idx="2"/>
          </p:nvPr>
        </p:nvSpPr>
        <p:spPr>
          <a:xfrm>
            <a:off x="5822750" y="800100"/>
            <a:ext cx="5912050" cy="5524500"/>
          </a:xfrm>
        </p:spPr>
        <p:txBody>
          <a:bodyPr>
            <a:normAutofit/>
          </a:bodyPr>
          <a:lstStyle/>
          <a:p>
            <a:pPr lvl="1">
              <a:buNone/>
            </a:pPr>
            <a:r>
              <a:rPr lang="en-US" dirty="0" smtClean="0"/>
              <a:t>do</a:t>
            </a:r>
          </a:p>
          <a:p>
            <a:pPr lvl="1">
              <a:buNone/>
            </a:pPr>
            <a:r>
              <a:rPr lang="en-US" dirty="0" smtClean="0"/>
              <a:t>{</a:t>
            </a:r>
          </a:p>
          <a:p>
            <a:pPr lvl="2">
              <a:buNone/>
            </a:pPr>
            <a:r>
              <a:rPr lang="en-US" dirty="0" err="1" smtClean="0"/>
              <a:t>printf</a:t>
            </a:r>
            <a:r>
              <a:rPr lang="en-US" dirty="0" smtClean="0"/>
              <a:t>("\</a:t>
            </a:r>
            <a:r>
              <a:rPr lang="en-US" dirty="0" err="1" smtClean="0"/>
              <a:t>nEnter</a:t>
            </a:r>
            <a:r>
              <a:rPr lang="en-US" dirty="0" smtClean="0"/>
              <a:t> name, age, </a:t>
            </a:r>
            <a:r>
              <a:rPr lang="en-US" dirty="0" err="1" smtClean="0"/>
              <a:t>sal</a:t>
            </a:r>
            <a:r>
              <a:rPr lang="en-US" dirty="0" smtClean="0"/>
              <a:t>:");</a:t>
            </a:r>
          </a:p>
          <a:p>
            <a:pPr lvl="2">
              <a:buNone/>
            </a:pPr>
            <a:r>
              <a:rPr lang="en-US" dirty="0" err="1" smtClean="0"/>
              <a:t>scanf</a:t>
            </a:r>
            <a:r>
              <a:rPr lang="en-US" dirty="0" smtClean="0"/>
              <a:t>("%</a:t>
            </a:r>
            <a:r>
              <a:rPr lang="en-US" dirty="0" err="1" smtClean="0"/>
              <a:t>s%d%f</a:t>
            </a:r>
            <a:r>
              <a:rPr lang="en-US" dirty="0" smtClean="0"/>
              <a:t>", e.name, &amp;</a:t>
            </a:r>
            <a:r>
              <a:rPr lang="en-US" dirty="0" err="1" smtClean="0"/>
              <a:t>e.age</a:t>
            </a:r>
            <a:r>
              <a:rPr lang="en-US" dirty="0" smtClean="0"/>
              <a:t>, &amp;e.sal);</a:t>
            </a:r>
          </a:p>
          <a:p>
            <a:pPr lvl="2">
              <a:buNone/>
            </a:pPr>
            <a:r>
              <a:rPr lang="en-US" b="1" dirty="0" err="1" smtClean="0"/>
              <a:t>fprintf</a:t>
            </a:r>
            <a:r>
              <a:rPr lang="en-US" b="1" dirty="0" smtClean="0"/>
              <a:t>(</a:t>
            </a:r>
            <a:r>
              <a:rPr lang="en-US" b="1" dirty="0" err="1" smtClean="0"/>
              <a:t>fp</a:t>
            </a:r>
            <a:r>
              <a:rPr lang="en-US" b="1" dirty="0" smtClean="0"/>
              <a:t>, "%s %d %f\n", e.name, </a:t>
            </a:r>
            <a:r>
              <a:rPr lang="en-US" b="1" dirty="0" err="1" smtClean="0"/>
              <a:t>e.age</a:t>
            </a:r>
            <a:r>
              <a:rPr lang="en-US" b="1" dirty="0" smtClean="0"/>
              <a:t>, e.sal);</a:t>
            </a:r>
          </a:p>
          <a:p>
            <a:pPr lvl="2">
              <a:buNone/>
            </a:pPr>
            <a:r>
              <a:rPr lang="en-US" dirty="0" err="1" smtClean="0"/>
              <a:t>printf</a:t>
            </a:r>
            <a:r>
              <a:rPr lang="en-US" dirty="0" smtClean="0"/>
              <a:t>("\</a:t>
            </a:r>
            <a:r>
              <a:rPr lang="en-US" dirty="0" err="1" smtClean="0"/>
              <a:t>nAdd</a:t>
            </a:r>
            <a:r>
              <a:rPr lang="en-US" dirty="0" smtClean="0"/>
              <a:t> another record &lt;y/n&gt;: ");</a:t>
            </a:r>
          </a:p>
          <a:p>
            <a:pPr lvl="2">
              <a:buNone/>
            </a:pPr>
            <a:r>
              <a:rPr lang="en-US" b="1" dirty="0" err="1" smtClean="0"/>
              <a:t>fflush</a:t>
            </a:r>
            <a:r>
              <a:rPr lang="en-US" b="1" dirty="0" smtClean="0"/>
              <a:t>(</a:t>
            </a:r>
            <a:r>
              <a:rPr lang="en-US" b="1" dirty="0" err="1" smtClean="0"/>
              <a:t>stdin</a:t>
            </a:r>
            <a:r>
              <a:rPr lang="en-US" b="1" dirty="0" smtClean="0"/>
              <a:t>);</a:t>
            </a:r>
          </a:p>
          <a:p>
            <a:pPr lvl="2">
              <a:buNone/>
            </a:pPr>
            <a:r>
              <a:rPr lang="en-US" b="1" dirty="0" err="1" smtClean="0"/>
              <a:t>ch</a:t>
            </a:r>
            <a:r>
              <a:rPr lang="en-US" b="1" dirty="0" smtClean="0"/>
              <a:t> = </a:t>
            </a:r>
            <a:r>
              <a:rPr lang="en-US" b="1" dirty="0" err="1" smtClean="0"/>
              <a:t>getche</a:t>
            </a:r>
            <a:r>
              <a:rPr lang="en-US" b="1" dirty="0" smtClean="0"/>
              <a:t>();</a:t>
            </a:r>
          </a:p>
          <a:p>
            <a:pPr lvl="1">
              <a:buNone/>
            </a:pPr>
            <a:r>
              <a:rPr lang="en-US" dirty="0" smtClean="0"/>
              <a:t>}while(</a:t>
            </a:r>
            <a:r>
              <a:rPr lang="en-US" dirty="0" err="1" smtClean="0"/>
              <a:t>ch</a:t>
            </a:r>
            <a:r>
              <a:rPr lang="en-US" dirty="0" smtClean="0"/>
              <a:t> == 'y');</a:t>
            </a:r>
          </a:p>
          <a:p>
            <a:pPr lvl="1">
              <a:buNone/>
            </a:pPr>
            <a:r>
              <a:rPr lang="en-US" dirty="0" err="1" smtClean="0"/>
              <a:t>fclose</a:t>
            </a:r>
            <a:r>
              <a:rPr lang="en-US" dirty="0" smtClean="0"/>
              <a:t>(</a:t>
            </a:r>
            <a:r>
              <a:rPr lang="en-US" dirty="0" err="1" smtClean="0"/>
              <a:t>fp</a:t>
            </a:r>
            <a:r>
              <a:rPr lang="en-US" dirty="0" smtClean="0"/>
              <a:t>);</a:t>
            </a:r>
          </a:p>
          <a:p>
            <a:pPr lvl="1">
              <a:buNone/>
            </a:pPr>
            <a:r>
              <a:rPr lang="en-US" dirty="0" err="1" smtClean="0"/>
              <a:t>printf</a:t>
            </a:r>
            <a:r>
              <a:rPr lang="en-US" dirty="0" smtClean="0"/>
              <a:t>("\</a:t>
            </a:r>
            <a:r>
              <a:rPr lang="en-US" dirty="0" err="1" smtClean="0"/>
              <a:t>nData</a:t>
            </a:r>
            <a:r>
              <a:rPr lang="en-US" dirty="0" smtClean="0"/>
              <a:t> written successfully:");</a:t>
            </a:r>
          </a:p>
          <a:p>
            <a:pPr>
              <a:buNone/>
            </a:pPr>
            <a:r>
              <a:rPr lang="en-US" dirty="0" smtClean="0"/>
              <a:t>}</a:t>
            </a:r>
          </a:p>
          <a:p>
            <a:endParaRPr lang="en-US" dirty="0" smtClean="0"/>
          </a:p>
          <a:p>
            <a:r>
              <a:rPr lang="en-US" b="1" dirty="0" err="1" smtClean="0"/>
              <a:t>fprintf</a:t>
            </a:r>
            <a:r>
              <a:rPr lang="en-US" b="1" dirty="0" smtClean="0"/>
              <a:t>() </a:t>
            </a:r>
            <a:r>
              <a:rPr lang="en-US" dirty="0" smtClean="0"/>
              <a:t>writes the structure to file. The first argument is FILE pointer, </a:t>
            </a:r>
          </a:p>
          <a:p>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fade">
                                      <p:cBhvr>
                                        <p:cTn id="52" dur="500"/>
                                        <p:tgtEl>
                                          <p:spTgt spid="3">
                                            <p:txEl>
                                              <p:pRg st="13" end="13"/>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animEffect transition="in" filter="fade">
                                      <p:cBhvr>
                                        <p:cTn id="55" dur="500"/>
                                        <p:tgtEl>
                                          <p:spTgt spid="3">
                                            <p:txEl>
                                              <p:pRg st="14" end="14"/>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5" end="15"/>
                                            </p:txEl>
                                          </p:spTgt>
                                        </p:tgtEl>
                                        <p:attrNameLst>
                                          <p:attrName>style.visibility</p:attrName>
                                        </p:attrNameLst>
                                      </p:cBhvr>
                                      <p:to>
                                        <p:strVal val="visible"/>
                                      </p:to>
                                    </p:set>
                                    <p:animEffect transition="in" filter="fade">
                                      <p:cBhvr>
                                        <p:cTn id="58" dur="500"/>
                                        <p:tgtEl>
                                          <p:spTgt spid="3">
                                            <p:txEl>
                                              <p:pRg st="15" end="15"/>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16" end="16"/>
                                            </p:txEl>
                                          </p:spTgt>
                                        </p:tgtEl>
                                        <p:attrNameLst>
                                          <p:attrName>style.visibility</p:attrName>
                                        </p:attrNameLst>
                                      </p:cBhvr>
                                      <p:to>
                                        <p:strVal val="visible"/>
                                      </p:to>
                                    </p:set>
                                    <p:animEffect transition="in" filter="fade">
                                      <p:cBhvr>
                                        <p:cTn id="61" dur="500"/>
                                        <p:tgtEl>
                                          <p:spTgt spid="3">
                                            <p:txEl>
                                              <p:pRg st="16" end="16"/>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
                                            <p:txEl>
                                              <p:pRg st="17" end="17"/>
                                            </p:txEl>
                                          </p:spTgt>
                                        </p:tgtEl>
                                        <p:attrNameLst>
                                          <p:attrName>style.visibility</p:attrName>
                                        </p:attrNameLst>
                                      </p:cBhvr>
                                      <p:to>
                                        <p:strVal val="visible"/>
                                      </p:to>
                                    </p:set>
                                    <p:animEffect transition="in" filter="fade">
                                      <p:cBhvr>
                                        <p:cTn id="64" dur="500"/>
                                        <p:tgtEl>
                                          <p:spTgt spid="3">
                                            <p:txEl>
                                              <p:pRg st="17" end="17"/>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
                                            <p:txEl>
                                              <p:pRg st="18" end="18"/>
                                            </p:txEl>
                                          </p:spTgt>
                                        </p:tgtEl>
                                        <p:attrNameLst>
                                          <p:attrName>style.visibility</p:attrName>
                                        </p:attrNameLst>
                                      </p:cBhvr>
                                      <p:to>
                                        <p:strVal val="visible"/>
                                      </p:to>
                                    </p:set>
                                    <p:animEffect transition="in" filter="fade">
                                      <p:cBhvr>
                                        <p:cTn id="67" dur="500"/>
                                        <p:tgtEl>
                                          <p:spTgt spid="3">
                                            <p:txEl>
                                              <p:pRg st="18" end="18"/>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
                                            <p:txEl>
                                              <p:pRg st="11" end="11"/>
                                            </p:txEl>
                                          </p:spTgt>
                                        </p:tgtEl>
                                        <p:attrNameLst>
                                          <p:attrName>style.visibility</p:attrName>
                                        </p:attrNameLst>
                                      </p:cBhvr>
                                      <p:to>
                                        <p:strVal val="visible"/>
                                      </p:to>
                                    </p:set>
                                    <p:animEffect transition="in" filter="fade">
                                      <p:cBhvr>
                                        <p:cTn id="70" dur="500"/>
                                        <p:tgtEl>
                                          <p:spTgt spid="4">
                                            <p:txEl>
                                              <p:pRg st="11" end="11"/>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
                                            <p:txEl>
                                              <p:pRg st="0" end="0"/>
                                            </p:txEl>
                                          </p:spTgt>
                                        </p:tgtEl>
                                        <p:attrNameLst>
                                          <p:attrName>style.visibility</p:attrName>
                                        </p:attrNameLst>
                                      </p:cBhvr>
                                      <p:to>
                                        <p:strVal val="visible"/>
                                      </p:to>
                                    </p:set>
                                    <p:animEffect transition="in" filter="fade">
                                      <p:cBhvr>
                                        <p:cTn id="75" dur="500"/>
                                        <p:tgtEl>
                                          <p:spTgt spid="4">
                                            <p:txEl>
                                              <p:pRg st="0" end="0"/>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
                                            <p:txEl>
                                              <p:pRg st="1" end="1"/>
                                            </p:txEl>
                                          </p:spTgt>
                                        </p:tgtEl>
                                        <p:attrNameLst>
                                          <p:attrName>style.visibility</p:attrName>
                                        </p:attrNameLst>
                                      </p:cBhvr>
                                      <p:to>
                                        <p:strVal val="visible"/>
                                      </p:to>
                                    </p:set>
                                    <p:animEffect transition="in" filter="fade">
                                      <p:cBhvr>
                                        <p:cTn id="78" dur="500"/>
                                        <p:tgtEl>
                                          <p:spTgt spid="4">
                                            <p:txEl>
                                              <p:pRg st="1" end="1"/>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
                                            <p:txEl>
                                              <p:pRg st="2" end="2"/>
                                            </p:txEl>
                                          </p:spTgt>
                                        </p:tgtEl>
                                        <p:attrNameLst>
                                          <p:attrName>style.visibility</p:attrName>
                                        </p:attrNameLst>
                                      </p:cBhvr>
                                      <p:to>
                                        <p:strVal val="visible"/>
                                      </p:to>
                                    </p:set>
                                    <p:animEffect transition="in" filter="fade">
                                      <p:cBhvr>
                                        <p:cTn id="81" dur="500"/>
                                        <p:tgtEl>
                                          <p:spTgt spid="4">
                                            <p:txEl>
                                              <p:pRg st="2" end="2"/>
                                            </p:tx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4">
                                            <p:txEl>
                                              <p:pRg st="3" end="3"/>
                                            </p:txEl>
                                          </p:spTgt>
                                        </p:tgtEl>
                                        <p:attrNameLst>
                                          <p:attrName>style.visibility</p:attrName>
                                        </p:attrNameLst>
                                      </p:cBhvr>
                                      <p:to>
                                        <p:strVal val="visible"/>
                                      </p:to>
                                    </p:set>
                                    <p:animEffect transition="in" filter="fade">
                                      <p:cBhvr>
                                        <p:cTn id="84" dur="500"/>
                                        <p:tgtEl>
                                          <p:spTgt spid="4">
                                            <p:txEl>
                                              <p:pRg st="3" end="3"/>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4">
                                            <p:txEl>
                                              <p:pRg st="4" end="4"/>
                                            </p:txEl>
                                          </p:spTgt>
                                        </p:tgtEl>
                                        <p:attrNameLst>
                                          <p:attrName>style.visibility</p:attrName>
                                        </p:attrNameLst>
                                      </p:cBhvr>
                                      <p:to>
                                        <p:strVal val="visible"/>
                                      </p:to>
                                    </p:set>
                                    <p:animEffect transition="in" filter="fade">
                                      <p:cBhvr>
                                        <p:cTn id="89" dur="500"/>
                                        <p:tgtEl>
                                          <p:spTgt spid="4">
                                            <p:txEl>
                                              <p:pRg st="4" end="4"/>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4">
                                            <p:txEl>
                                              <p:pRg st="5" end="5"/>
                                            </p:txEl>
                                          </p:spTgt>
                                        </p:tgtEl>
                                        <p:attrNameLst>
                                          <p:attrName>style.visibility</p:attrName>
                                        </p:attrNameLst>
                                      </p:cBhvr>
                                      <p:to>
                                        <p:strVal val="visible"/>
                                      </p:to>
                                    </p:set>
                                    <p:animEffect transition="in" filter="fade">
                                      <p:cBhvr>
                                        <p:cTn id="94" dur="500"/>
                                        <p:tgtEl>
                                          <p:spTgt spid="4">
                                            <p:txEl>
                                              <p:pRg st="5" end="5"/>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
                                            <p:txEl>
                                              <p:pRg st="6" end="6"/>
                                            </p:txEl>
                                          </p:spTgt>
                                        </p:tgtEl>
                                        <p:attrNameLst>
                                          <p:attrName>style.visibility</p:attrName>
                                        </p:attrNameLst>
                                      </p:cBhvr>
                                      <p:to>
                                        <p:strVal val="visible"/>
                                      </p:to>
                                    </p:set>
                                    <p:animEffect transition="in" filter="fade">
                                      <p:cBhvr>
                                        <p:cTn id="97" dur="500"/>
                                        <p:tgtEl>
                                          <p:spTgt spid="4">
                                            <p:txEl>
                                              <p:pRg st="6" end="6"/>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4">
                                            <p:txEl>
                                              <p:pRg st="7" end="7"/>
                                            </p:txEl>
                                          </p:spTgt>
                                        </p:tgtEl>
                                        <p:attrNameLst>
                                          <p:attrName>style.visibility</p:attrName>
                                        </p:attrNameLst>
                                      </p:cBhvr>
                                      <p:to>
                                        <p:strVal val="visible"/>
                                      </p:to>
                                    </p:set>
                                    <p:animEffect transition="in" filter="fade">
                                      <p:cBhvr>
                                        <p:cTn id="100" dur="500"/>
                                        <p:tgtEl>
                                          <p:spTgt spid="4">
                                            <p:txEl>
                                              <p:pRg st="7" end="7"/>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4">
                                            <p:txEl>
                                              <p:pRg st="8" end="8"/>
                                            </p:txEl>
                                          </p:spTgt>
                                        </p:tgtEl>
                                        <p:attrNameLst>
                                          <p:attrName>style.visibility</p:attrName>
                                        </p:attrNameLst>
                                      </p:cBhvr>
                                      <p:to>
                                        <p:strVal val="visible"/>
                                      </p:to>
                                    </p:set>
                                    <p:animEffect transition="in" filter="fade">
                                      <p:cBhvr>
                                        <p:cTn id="103" dur="500"/>
                                        <p:tgtEl>
                                          <p:spTgt spid="4">
                                            <p:txEl>
                                              <p:pRg st="8" end="8"/>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4">
                                            <p:txEl>
                                              <p:pRg st="9" end="9"/>
                                            </p:txEl>
                                          </p:spTgt>
                                        </p:tgtEl>
                                        <p:attrNameLst>
                                          <p:attrName>style.visibility</p:attrName>
                                        </p:attrNameLst>
                                      </p:cBhvr>
                                      <p:to>
                                        <p:strVal val="visible"/>
                                      </p:to>
                                    </p:set>
                                    <p:animEffect transition="in" filter="fade">
                                      <p:cBhvr>
                                        <p:cTn id="108" dur="500"/>
                                        <p:tgtEl>
                                          <p:spTgt spid="4">
                                            <p:txEl>
                                              <p:pRg st="9" end="9"/>
                                            </p:txEl>
                                          </p:spTgt>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4">
                                            <p:txEl>
                                              <p:pRg st="10" end="10"/>
                                            </p:txEl>
                                          </p:spTgt>
                                        </p:tgtEl>
                                        <p:attrNameLst>
                                          <p:attrName>style.visibility</p:attrName>
                                        </p:attrNameLst>
                                      </p:cBhvr>
                                      <p:to>
                                        <p:strVal val="visible"/>
                                      </p:to>
                                    </p:set>
                                    <p:animEffect transition="in" filter="fade">
                                      <p:cBhvr>
                                        <p:cTn id="111" dur="500"/>
                                        <p:tgtEl>
                                          <p:spTgt spid="4">
                                            <p:txEl>
                                              <p:pRg st="10" end="10"/>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4">
                                            <p:txEl>
                                              <p:pRg st="13" end="13"/>
                                            </p:txEl>
                                          </p:spTgt>
                                        </p:tgtEl>
                                        <p:attrNameLst>
                                          <p:attrName>style.visibility</p:attrName>
                                        </p:attrNameLst>
                                      </p:cBhvr>
                                      <p:to>
                                        <p:strVal val="visible"/>
                                      </p:to>
                                    </p:set>
                                    <p:animEffect transition="in" filter="fade">
                                      <p:cBhvr>
                                        <p:cTn id="116"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434" y="0"/>
            <a:ext cx="8534400" cy="838200"/>
          </a:xfrm>
        </p:spPr>
        <p:txBody>
          <a:bodyPr>
            <a:normAutofit fontScale="90000"/>
          </a:bodyPr>
          <a:lstStyle/>
          <a:p>
            <a:r>
              <a:rPr lang="en-US" b="1" dirty="0" smtClean="0"/>
              <a:t>Read Records From File Using Structure</a:t>
            </a:r>
            <a:endParaRPr lang="en-US" dirty="0"/>
          </a:p>
        </p:txBody>
      </p:sp>
      <p:sp>
        <p:nvSpPr>
          <p:cNvPr id="3" name="Content Placeholder 2"/>
          <p:cNvSpPr>
            <a:spLocks noGrp="1"/>
          </p:cNvSpPr>
          <p:nvPr>
            <p:ph sz="half" idx="1"/>
          </p:nvPr>
        </p:nvSpPr>
        <p:spPr>
          <a:xfrm>
            <a:off x="398834" y="685800"/>
            <a:ext cx="5457952" cy="5638800"/>
          </a:xfrm>
        </p:spPr>
        <p:txBody>
          <a:bodyPr>
            <a:noAutofit/>
          </a:bodyPr>
          <a:lstStyle/>
          <a:p>
            <a:pPr>
              <a:spcBef>
                <a:spcPts val="0"/>
              </a:spcBef>
              <a:buNone/>
            </a:pPr>
            <a:r>
              <a:rPr lang="en-US" sz="2000" dirty="0"/>
              <a:t>#include&lt;</a:t>
            </a:r>
            <a:r>
              <a:rPr lang="en-US" sz="2000" dirty="0" err="1"/>
              <a:t>stdio.h</a:t>
            </a:r>
            <a:r>
              <a:rPr lang="en-US" sz="2000" dirty="0" smtClean="0"/>
              <a:t>&gt;</a:t>
            </a:r>
            <a:endParaRPr lang="en-US" sz="2000" dirty="0"/>
          </a:p>
          <a:p>
            <a:pPr>
              <a:spcBef>
                <a:spcPts val="0"/>
              </a:spcBef>
              <a:buNone/>
            </a:pPr>
            <a:r>
              <a:rPr lang="en-US" sz="2000" dirty="0"/>
              <a:t>#include&lt;</a:t>
            </a:r>
            <a:r>
              <a:rPr lang="en-US" sz="2000" dirty="0" err="1"/>
              <a:t>stdlib.h</a:t>
            </a:r>
            <a:r>
              <a:rPr lang="en-US" sz="2000" dirty="0"/>
              <a:t>&gt;</a:t>
            </a:r>
          </a:p>
          <a:p>
            <a:pPr>
              <a:spcBef>
                <a:spcPts val="0"/>
              </a:spcBef>
              <a:buNone/>
            </a:pPr>
            <a:r>
              <a:rPr lang="en-US" sz="2000" dirty="0"/>
              <a:t>void main( )</a:t>
            </a:r>
          </a:p>
          <a:p>
            <a:pPr>
              <a:spcBef>
                <a:spcPts val="0"/>
              </a:spcBef>
              <a:buNone/>
            </a:pPr>
            <a:r>
              <a:rPr lang="en-US" sz="2000" dirty="0"/>
              <a:t>{</a:t>
            </a:r>
          </a:p>
          <a:p>
            <a:pPr lvl="1">
              <a:spcBef>
                <a:spcPts val="0"/>
              </a:spcBef>
              <a:buNone/>
            </a:pPr>
            <a:r>
              <a:rPr lang="en-US" sz="2000" dirty="0"/>
              <a:t>FILE *</a:t>
            </a:r>
            <a:r>
              <a:rPr lang="en-US" sz="2000" dirty="0" err="1"/>
              <a:t>fp</a:t>
            </a:r>
            <a:r>
              <a:rPr lang="en-US" sz="2000" dirty="0"/>
              <a:t>;</a:t>
            </a:r>
          </a:p>
          <a:p>
            <a:pPr lvl="1">
              <a:spcBef>
                <a:spcPts val="0"/>
              </a:spcBef>
              <a:buNone/>
            </a:pPr>
            <a:r>
              <a:rPr lang="en-US" sz="2000" dirty="0"/>
              <a:t>char </a:t>
            </a:r>
            <a:r>
              <a:rPr lang="en-US" sz="2000" dirty="0" err="1"/>
              <a:t>ch</a:t>
            </a:r>
            <a:r>
              <a:rPr lang="en-US" sz="2000" dirty="0"/>
              <a:t>;</a:t>
            </a:r>
          </a:p>
          <a:p>
            <a:pPr lvl="1">
              <a:spcBef>
                <a:spcPts val="0"/>
              </a:spcBef>
              <a:buNone/>
            </a:pPr>
            <a:r>
              <a:rPr lang="en-US" sz="2000" dirty="0" err="1"/>
              <a:t>struct</a:t>
            </a:r>
            <a:r>
              <a:rPr lang="en-US" sz="2000" dirty="0"/>
              <a:t> </a:t>
            </a:r>
            <a:r>
              <a:rPr lang="en-US" sz="2000" dirty="0" err="1"/>
              <a:t>emp</a:t>
            </a:r>
            <a:endParaRPr lang="en-US" sz="2000" dirty="0"/>
          </a:p>
          <a:p>
            <a:pPr lvl="1">
              <a:spcBef>
                <a:spcPts val="0"/>
              </a:spcBef>
              <a:buNone/>
            </a:pPr>
            <a:r>
              <a:rPr lang="en-US" sz="2000" dirty="0"/>
              <a:t>{</a:t>
            </a:r>
          </a:p>
          <a:p>
            <a:pPr lvl="2">
              <a:spcBef>
                <a:spcPts val="0"/>
              </a:spcBef>
              <a:buNone/>
            </a:pPr>
            <a:r>
              <a:rPr lang="en-US" sz="2000" dirty="0"/>
              <a:t>char name[50];</a:t>
            </a:r>
          </a:p>
          <a:p>
            <a:pPr lvl="2">
              <a:spcBef>
                <a:spcPts val="0"/>
              </a:spcBef>
              <a:buNone/>
            </a:pPr>
            <a:r>
              <a:rPr lang="en-US" sz="2000" dirty="0" err="1"/>
              <a:t>int</a:t>
            </a:r>
            <a:r>
              <a:rPr lang="en-US" sz="2000" dirty="0"/>
              <a:t> age;</a:t>
            </a:r>
          </a:p>
          <a:p>
            <a:pPr lvl="2">
              <a:spcBef>
                <a:spcPts val="0"/>
              </a:spcBef>
              <a:buNone/>
            </a:pPr>
            <a:r>
              <a:rPr lang="en-US" sz="2000" dirty="0"/>
              <a:t>float </a:t>
            </a:r>
            <a:r>
              <a:rPr lang="en-US" sz="2000" dirty="0" err="1"/>
              <a:t>sal</a:t>
            </a:r>
            <a:r>
              <a:rPr lang="en-US" sz="2000" dirty="0"/>
              <a:t>;</a:t>
            </a:r>
          </a:p>
          <a:p>
            <a:pPr lvl="1">
              <a:spcBef>
                <a:spcPts val="0"/>
              </a:spcBef>
              <a:buNone/>
            </a:pPr>
            <a:r>
              <a:rPr lang="en-US" sz="2000" dirty="0"/>
              <a:t>};</a:t>
            </a:r>
          </a:p>
          <a:p>
            <a:pPr lvl="1">
              <a:spcBef>
                <a:spcPts val="0"/>
              </a:spcBef>
              <a:buNone/>
            </a:pPr>
            <a:r>
              <a:rPr lang="en-US" sz="2000" dirty="0" err="1"/>
              <a:t>struct</a:t>
            </a:r>
            <a:r>
              <a:rPr lang="en-US" sz="2000" dirty="0"/>
              <a:t> </a:t>
            </a:r>
            <a:r>
              <a:rPr lang="en-US" sz="2000" dirty="0" err="1"/>
              <a:t>emp</a:t>
            </a:r>
            <a:r>
              <a:rPr lang="en-US" sz="2000" dirty="0"/>
              <a:t> e;</a:t>
            </a:r>
          </a:p>
          <a:p>
            <a:pPr lvl="1">
              <a:spcBef>
                <a:spcPts val="0"/>
              </a:spcBef>
              <a:buNone/>
            </a:pPr>
            <a:r>
              <a:rPr lang="en-US" sz="2000" dirty="0" err="1"/>
              <a:t>fp</a:t>
            </a:r>
            <a:r>
              <a:rPr lang="en-US" sz="2000" dirty="0"/>
              <a:t> = </a:t>
            </a:r>
            <a:r>
              <a:rPr lang="en-US" sz="2000" dirty="0" err="1"/>
              <a:t>fopen</a:t>
            </a:r>
            <a:r>
              <a:rPr lang="en-US" sz="2000" dirty="0"/>
              <a:t>("Data.txt", "r");</a:t>
            </a:r>
          </a:p>
          <a:p>
            <a:pPr lvl="1">
              <a:spcBef>
                <a:spcPts val="0"/>
              </a:spcBef>
              <a:buNone/>
            </a:pPr>
            <a:r>
              <a:rPr lang="en-US" sz="2000" dirty="0"/>
              <a:t>if(</a:t>
            </a:r>
            <a:r>
              <a:rPr lang="en-US" sz="2000" dirty="0" err="1"/>
              <a:t>fp</a:t>
            </a:r>
            <a:r>
              <a:rPr lang="en-US" sz="2000" dirty="0"/>
              <a:t> == NULL)</a:t>
            </a:r>
          </a:p>
          <a:p>
            <a:pPr lvl="1">
              <a:spcBef>
                <a:spcPts val="0"/>
              </a:spcBef>
              <a:buNone/>
            </a:pPr>
            <a:r>
              <a:rPr lang="en-US" sz="2000" dirty="0"/>
              <a:t>{</a:t>
            </a:r>
          </a:p>
          <a:p>
            <a:pPr lvl="2">
              <a:spcBef>
                <a:spcPts val="0"/>
              </a:spcBef>
              <a:buNone/>
            </a:pPr>
            <a:r>
              <a:rPr lang="en-US" sz="2000" dirty="0"/>
              <a:t>puts("Cannot open file");</a:t>
            </a:r>
          </a:p>
          <a:p>
            <a:pPr lvl="2">
              <a:spcBef>
                <a:spcPts val="0"/>
              </a:spcBef>
              <a:buNone/>
            </a:pPr>
            <a:r>
              <a:rPr lang="en-US" sz="2000" dirty="0"/>
              <a:t>exit(1);</a:t>
            </a:r>
          </a:p>
          <a:p>
            <a:pPr lvl="1">
              <a:spcBef>
                <a:spcPts val="0"/>
              </a:spcBef>
              <a:buNone/>
            </a:pPr>
            <a:r>
              <a:rPr lang="en-US" sz="2000" dirty="0"/>
              <a:t>}</a:t>
            </a:r>
          </a:p>
        </p:txBody>
      </p:sp>
      <p:sp>
        <p:nvSpPr>
          <p:cNvPr id="4" name="Content Placeholder 3"/>
          <p:cNvSpPr>
            <a:spLocks noGrp="1"/>
          </p:cNvSpPr>
          <p:nvPr>
            <p:ph sz="half" idx="2"/>
          </p:nvPr>
        </p:nvSpPr>
        <p:spPr>
          <a:xfrm>
            <a:off x="4114800" y="685800"/>
            <a:ext cx="8077200" cy="5181600"/>
          </a:xfrm>
        </p:spPr>
        <p:txBody>
          <a:bodyPr>
            <a:normAutofit/>
          </a:bodyPr>
          <a:lstStyle/>
          <a:p>
            <a:pPr lvl="1">
              <a:buNone/>
            </a:pPr>
            <a:r>
              <a:rPr lang="en-US" sz="2000" b="1" dirty="0"/>
              <a:t>while(</a:t>
            </a:r>
            <a:r>
              <a:rPr lang="en-US" sz="2000" b="1" dirty="0" err="1"/>
              <a:t>fscanf</a:t>
            </a:r>
            <a:r>
              <a:rPr lang="en-US" sz="2000" b="1" dirty="0"/>
              <a:t> (</a:t>
            </a:r>
            <a:r>
              <a:rPr lang="en-US" sz="2000" b="1" dirty="0" err="1"/>
              <a:t>fp</a:t>
            </a:r>
            <a:r>
              <a:rPr lang="en-US" sz="2000" b="1" dirty="0"/>
              <a:t>, "%s %d %f", e.name, &amp;</a:t>
            </a:r>
            <a:r>
              <a:rPr lang="en-US" sz="2000" b="1" dirty="0" err="1"/>
              <a:t>e.age</a:t>
            </a:r>
            <a:r>
              <a:rPr lang="en-US" sz="2000" b="1" dirty="0"/>
              <a:t>, &amp;e.sal) != EOF)</a:t>
            </a:r>
          </a:p>
          <a:p>
            <a:pPr lvl="1">
              <a:buNone/>
            </a:pPr>
            <a:r>
              <a:rPr lang="pt-BR" sz="2000" dirty="0" smtClean="0"/>
              <a:t>		printf</a:t>
            </a:r>
            <a:r>
              <a:rPr lang="pt-BR" sz="2000" dirty="0"/>
              <a:t>("\n%s %d %f", e.name, e.age, e.sal);</a:t>
            </a:r>
          </a:p>
          <a:p>
            <a:pPr lvl="1">
              <a:buNone/>
            </a:pPr>
            <a:r>
              <a:rPr lang="en-US" sz="2000" dirty="0" err="1"/>
              <a:t>fclose</a:t>
            </a:r>
            <a:r>
              <a:rPr lang="en-US" sz="2000" dirty="0"/>
              <a:t>(</a:t>
            </a:r>
            <a:r>
              <a:rPr lang="en-US" sz="2000" dirty="0" err="1"/>
              <a:t>fp</a:t>
            </a:r>
            <a:r>
              <a:rPr lang="en-US" sz="2000" dirty="0" smtClean="0"/>
              <a:t>);</a:t>
            </a:r>
            <a:endParaRPr lang="en-US" sz="2000" dirty="0"/>
          </a:p>
          <a:p>
            <a:pPr>
              <a:buNone/>
            </a:pPr>
            <a:r>
              <a:rPr lang="en-US" sz="2000" dirty="0"/>
              <a:t>}</a:t>
            </a:r>
          </a:p>
          <a:p>
            <a:pPr>
              <a:buNone/>
            </a:pPr>
            <a:endParaRPr lang="en-US" dirty="0" smtClean="0"/>
          </a:p>
          <a:p>
            <a:r>
              <a:rPr lang="en-US" sz="2000" b="1" dirty="0" err="1"/>
              <a:t>fscanf</a:t>
            </a:r>
            <a:r>
              <a:rPr lang="en-US" sz="2000" b="1" dirty="0"/>
              <a:t>() </a:t>
            </a:r>
            <a:r>
              <a:rPr lang="en-US" sz="2000" dirty="0"/>
              <a:t>writes the structure to file. The first argument is FILE pointer, </a:t>
            </a:r>
          </a:p>
          <a:p>
            <a:pPr>
              <a:buNone/>
            </a:pPr>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fade">
                                      <p:cBhvr>
                                        <p:cTn id="52" dur="500"/>
                                        <p:tgtEl>
                                          <p:spTgt spid="3">
                                            <p:txEl>
                                              <p:pRg st="13" end="13"/>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animEffect transition="in" filter="fade">
                                      <p:cBhvr>
                                        <p:cTn id="55" dur="500"/>
                                        <p:tgtEl>
                                          <p:spTgt spid="3">
                                            <p:txEl>
                                              <p:pRg st="14" end="14"/>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5" end="15"/>
                                            </p:txEl>
                                          </p:spTgt>
                                        </p:tgtEl>
                                        <p:attrNameLst>
                                          <p:attrName>style.visibility</p:attrName>
                                        </p:attrNameLst>
                                      </p:cBhvr>
                                      <p:to>
                                        <p:strVal val="visible"/>
                                      </p:to>
                                    </p:set>
                                    <p:animEffect transition="in" filter="fade">
                                      <p:cBhvr>
                                        <p:cTn id="58" dur="500"/>
                                        <p:tgtEl>
                                          <p:spTgt spid="3">
                                            <p:txEl>
                                              <p:pRg st="15" end="15"/>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16" end="16"/>
                                            </p:txEl>
                                          </p:spTgt>
                                        </p:tgtEl>
                                        <p:attrNameLst>
                                          <p:attrName>style.visibility</p:attrName>
                                        </p:attrNameLst>
                                      </p:cBhvr>
                                      <p:to>
                                        <p:strVal val="visible"/>
                                      </p:to>
                                    </p:set>
                                    <p:animEffect transition="in" filter="fade">
                                      <p:cBhvr>
                                        <p:cTn id="61" dur="500"/>
                                        <p:tgtEl>
                                          <p:spTgt spid="3">
                                            <p:txEl>
                                              <p:pRg st="16" end="16"/>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
                                            <p:txEl>
                                              <p:pRg st="17" end="17"/>
                                            </p:txEl>
                                          </p:spTgt>
                                        </p:tgtEl>
                                        <p:attrNameLst>
                                          <p:attrName>style.visibility</p:attrName>
                                        </p:attrNameLst>
                                      </p:cBhvr>
                                      <p:to>
                                        <p:strVal val="visible"/>
                                      </p:to>
                                    </p:set>
                                    <p:animEffect transition="in" filter="fade">
                                      <p:cBhvr>
                                        <p:cTn id="64" dur="500"/>
                                        <p:tgtEl>
                                          <p:spTgt spid="3">
                                            <p:txEl>
                                              <p:pRg st="17" end="17"/>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
                                            <p:txEl>
                                              <p:pRg st="18" end="18"/>
                                            </p:txEl>
                                          </p:spTgt>
                                        </p:tgtEl>
                                        <p:attrNameLst>
                                          <p:attrName>style.visibility</p:attrName>
                                        </p:attrNameLst>
                                      </p:cBhvr>
                                      <p:to>
                                        <p:strVal val="visible"/>
                                      </p:to>
                                    </p:set>
                                    <p:animEffect transition="in" filter="fade">
                                      <p:cBhvr>
                                        <p:cTn id="67" dur="500"/>
                                        <p:tgtEl>
                                          <p:spTgt spid="3">
                                            <p:txEl>
                                              <p:pRg st="18" end="18"/>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
                                            <p:txEl>
                                              <p:pRg st="3" end="3"/>
                                            </p:txEl>
                                          </p:spTgt>
                                        </p:tgtEl>
                                        <p:attrNameLst>
                                          <p:attrName>style.visibility</p:attrName>
                                        </p:attrNameLst>
                                      </p:cBhvr>
                                      <p:to>
                                        <p:strVal val="visible"/>
                                      </p:to>
                                    </p:set>
                                    <p:animEffect transition="in" filter="fade">
                                      <p:cBhvr>
                                        <p:cTn id="70" dur="500"/>
                                        <p:tgtEl>
                                          <p:spTgt spid="4">
                                            <p:txEl>
                                              <p:pRg st="3" end="3"/>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
                                            <p:txEl>
                                              <p:pRg st="0" end="0"/>
                                            </p:txEl>
                                          </p:spTgt>
                                        </p:tgtEl>
                                        <p:attrNameLst>
                                          <p:attrName>style.visibility</p:attrName>
                                        </p:attrNameLst>
                                      </p:cBhvr>
                                      <p:to>
                                        <p:strVal val="visible"/>
                                      </p:to>
                                    </p:set>
                                    <p:animEffect transition="in" filter="fade">
                                      <p:cBhvr>
                                        <p:cTn id="75" dur="500"/>
                                        <p:tgtEl>
                                          <p:spTgt spid="4">
                                            <p:txEl>
                                              <p:pRg st="0" end="0"/>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
                                            <p:txEl>
                                              <p:pRg st="1" end="1"/>
                                            </p:txEl>
                                          </p:spTgt>
                                        </p:tgtEl>
                                        <p:attrNameLst>
                                          <p:attrName>style.visibility</p:attrName>
                                        </p:attrNameLst>
                                      </p:cBhvr>
                                      <p:to>
                                        <p:strVal val="visible"/>
                                      </p:to>
                                    </p:set>
                                    <p:animEffect transition="in" filter="fade">
                                      <p:cBhvr>
                                        <p:cTn id="78" dur="500"/>
                                        <p:tgtEl>
                                          <p:spTgt spid="4">
                                            <p:txEl>
                                              <p:pRg st="1" end="1"/>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4">
                                            <p:txEl>
                                              <p:pRg st="2" end="2"/>
                                            </p:txEl>
                                          </p:spTgt>
                                        </p:tgtEl>
                                        <p:attrNameLst>
                                          <p:attrName>style.visibility</p:attrName>
                                        </p:attrNameLst>
                                      </p:cBhvr>
                                      <p:to>
                                        <p:strVal val="visible"/>
                                      </p:to>
                                    </p:set>
                                    <p:animEffect transition="in" filter="fade">
                                      <p:cBhvr>
                                        <p:cTn id="83" dur="500"/>
                                        <p:tgtEl>
                                          <p:spTgt spid="4">
                                            <p:txEl>
                                              <p:pRg st="2" end="2"/>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4">
                                            <p:txEl>
                                              <p:pRg st="5" end="5"/>
                                            </p:txEl>
                                          </p:spTgt>
                                        </p:tgtEl>
                                        <p:attrNameLst>
                                          <p:attrName>style.visibility</p:attrName>
                                        </p:attrNameLst>
                                      </p:cBhvr>
                                      <p:to>
                                        <p:strVal val="visible"/>
                                      </p:to>
                                    </p:set>
                                    <p:animEffect transition="in" filter="fade">
                                      <p:cBhvr>
                                        <p:cTn id="88"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14438"/>
          </a:xfrm>
        </p:spPr>
        <p:txBody>
          <a:bodyPr/>
          <a:lstStyle/>
          <a:p>
            <a:r>
              <a:rPr lang="en-US" dirty="0" smtClean="0"/>
              <a:t>On Windows</a:t>
            </a:r>
            <a:endParaRPr lang="en-IN" dirty="0"/>
          </a:p>
        </p:txBody>
      </p:sp>
      <p:pic>
        <p:nvPicPr>
          <p:cNvPr id="3" name="Picture 2"/>
          <p:cNvPicPr>
            <a:picLocks noChangeAspect="1"/>
          </p:cNvPicPr>
          <p:nvPr/>
        </p:nvPicPr>
        <p:blipFill>
          <a:blip r:embed="rId2"/>
          <a:stretch>
            <a:fillRect/>
          </a:stretch>
        </p:blipFill>
        <p:spPr>
          <a:xfrm>
            <a:off x="1050878" y="1214437"/>
            <a:ext cx="10302922" cy="5336488"/>
          </a:xfrm>
          <a:prstGeom prst="rect">
            <a:avLst/>
          </a:prstGeom>
        </p:spPr>
      </p:pic>
    </p:spTree>
    <p:extLst>
      <p:ext uri="{BB962C8B-B14F-4D97-AF65-F5344CB8AC3E}">
        <p14:creationId xmlns:p14="http://schemas.microsoft.com/office/powerpoint/2010/main" val="44790245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Writing Records Using </a:t>
            </a:r>
            <a:r>
              <a:rPr lang="en-US" b="1" dirty="0" err="1" smtClean="0"/>
              <a:t>fwrite</a:t>
            </a:r>
            <a:r>
              <a:rPr lang="en-US" b="1" dirty="0" smtClean="0"/>
              <a:t>()</a:t>
            </a:r>
            <a:endParaRPr lang="en-US" dirty="0"/>
          </a:p>
        </p:txBody>
      </p:sp>
      <p:sp>
        <p:nvSpPr>
          <p:cNvPr id="3" name="Content Placeholder 2"/>
          <p:cNvSpPr>
            <a:spLocks noGrp="1"/>
          </p:cNvSpPr>
          <p:nvPr>
            <p:ph sz="half" idx="1"/>
          </p:nvPr>
        </p:nvSpPr>
        <p:spPr>
          <a:xfrm>
            <a:off x="398834" y="800100"/>
            <a:ext cx="5462016" cy="5905500"/>
          </a:xfrm>
        </p:spPr>
        <p:txBody>
          <a:bodyPr>
            <a:noAutofit/>
          </a:bodyPr>
          <a:lstStyle/>
          <a:p>
            <a:pPr>
              <a:spcBef>
                <a:spcPts val="0"/>
              </a:spcBef>
              <a:buNone/>
            </a:pPr>
            <a:r>
              <a:rPr lang="en-US" sz="2000" dirty="0"/>
              <a:t>#include&lt;</a:t>
            </a:r>
            <a:r>
              <a:rPr lang="en-US" sz="2000" dirty="0" err="1"/>
              <a:t>stdio.h</a:t>
            </a:r>
            <a:r>
              <a:rPr lang="en-US" sz="2000" dirty="0" smtClean="0"/>
              <a:t>&gt;</a:t>
            </a:r>
            <a:endParaRPr lang="en-US" sz="2000" dirty="0"/>
          </a:p>
          <a:p>
            <a:pPr>
              <a:spcBef>
                <a:spcPts val="0"/>
              </a:spcBef>
              <a:buNone/>
            </a:pPr>
            <a:r>
              <a:rPr lang="en-US" sz="2000" dirty="0"/>
              <a:t>#include&lt;</a:t>
            </a:r>
            <a:r>
              <a:rPr lang="en-US" sz="2000" dirty="0" err="1"/>
              <a:t>stdlib.h</a:t>
            </a:r>
            <a:r>
              <a:rPr lang="en-US" sz="2000" dirty="0"/>
              <a:t>&gt;</a:t>
            </a:r>
          </a:p>
          <a:p>
            <a:pPr>
              <a:spcBef>
                <a:spcPts val="0"/>
              </a:spcBef>
              <a:buNone/>
            </a:pPr>
            <a:r>
              <a:rPr lang="en-US" sz="2000" dirty="0" err="1"/>
              <a:t>struct</a:t>
            </a:r>
            <a:r>
              <a:rPr lang="en-US" sz="2000" dirty="0"/>
              <a:t> emp</a:t>
            </a:r>
          </a:p>
          <a:p>
            <a:pPr>
              <a:spcBef>
                <a:spcPts val="0"/>
              </a:spcBef>
              <a:buNone/>
            </a:pPr>
            <a:r>
              <a:rPr lang="en-US" sz="2000" dirty="0"/>
              <a:t>{</a:t>
            </a:r>
          </a:p>
          <a:p>
            <a:pPr>
              <a:spcBef>
                <a:spcPts val="0"/>
              </a:spcBef>
              <a:buNone/>
            </a:pPr>
            <a:r>
              <a:rPr lang="en-US" sz="2000" dirty="0"/>
              <a:t>char name[50];</a:t>
            </a:r>
          </a:p>
          <a:p>
            <a:pPr>
              <a:spcBef>
                <a:spcPts val="0"/>
              </a:spcBef>
              <a:buNone/>
            </a:pPr>
            <a:r>
              <a:rPr lang="en-US" sz="2000" dirty="0" err="1"/>
              <a:t>intage</a:t>
            </a:r>
            <a:r>
              <a:rPr lang="en-US" sz="2000" dirty="0"/>
              <a:t>;</a:t>
            </a:r>
          </a:p>
          <a:p>
            <a:pPr>
              <a:spcBef>
                <a:spcPts val="0"/>
              </a:spcBef>
              <a:buNone/>
            </a:pPr>
            <a:r>
              <a:rPr lang="en-US" sz="2000" dirty="0"/>
              <a:t>float </a:t>
            </a:r>
            <a:r>
              <a:rPr lang="en-US" sz="2000" dirty="0" err="1"/>
              <a:t>sal</a:t>
            </a:r>
            <a:r>
              <a:rPr lang="en-US" sz="2000" dirty="0"/>
              <a:t>;</a:t>
            </a:r>
          </a:p>
          <a:p>
            <a:pPr>
              <a:spcBef>
                <a:spcPts val="0"/>
              </a:spcBef>
              <a:buNone/>
            </a:pPr>
            <a:r>
              <a:rPr lang="en-US" sz="2000" dirty="0"/>
              <a:t>}e;</a:t>
            </a:r>
          </a:p>
          <a:p>
            <a:pPr>
              <a:spcBef>
                <a:spcPts val="0"/>
              </a:spcBef>
              <a:buNone/>
            </a:pPr>
            <a:r>
              <a:rPr lang="en-US" sz="2000" dirty="0"/>
              <a:t>void main( )</a:t>
            </a:r>
          </a:p>
          <a:p>
            <a:pPr>
              <a:spcBef>
                <a:spcPts val="0"/>
              </a:spcBef>
              <a:buNone/>
            </a:pPr>
            <a:r>
              <a:rPr lang="en-US" sz="2000" dirty="0"/>
              <a:t>{</a:t>
            </a:r>
          </a:p>
          <a:p>
            <a:pPr lvl="1">
              <a:spcBef>
                <a:spcPts val="0"/>
              </a:spcBef>
              <a:buNone/>
            </a:pPr>
            <a:r>
              <a:rPr lang="en-US" sz="2000" dirty="0"/>
              <a:t>FILE *</a:t>
            </a:r>
            <a:r>
              <a:rPr lang="en-US" sz="2000" dirty="0" err="1"/>
              <a:t>fs</a:t>
            </a:r>
            <a:r>
              <a:rPr lang="en-US" sz="2000" dirty="0"/>
              <a:t>;</a:t>
            </a:r>
          </a:p>
          <a:p>
            <a:pPr lvl="1">
              <a:spcBef>
                <a:spcPts val="0"/>
              </a:spcBef>
              <a:buNone/>
            </a:pPr>
            <a:r>
              <a:rPr lang="en-US" sz="2000" dirty="0"/>
              <a:t>char another;</a:t>
            </a:r>
          </a:p>
          <a:p>
            <a:pPr lvl="1">
              <a:spcBef>
                <a:spcPts val="0"/>
              </a:spcBef>
              <a:buNone/>
            </a:pPr>
            <a:r>
              <a:rPr lang="en-US" sz="2000" dirty="0" err="1"/>
              <a:t>fs</a:t>
            </a:r>
            <a:r>
              <a:rPr lang="en-US" sz="2000" dirty="0"/>
              <a:t> = </a:t>
            </a:r>
            <a:r>
              <a:rPr lang="en-US" sz="2000" dirty="0" err="1"/>
              <a:t>fopen</a:t>
            </a:r>
            <a:r>
              <a:rPr lang="en-US" sz="2000" dirty="0"/>
              <a:t>("Source.txt", "</a:t>
            </a:r>
            <a:r>
              <a:rPr lang="en-US" sz="2000" dirty="0" err="1"/>
              <a:t>wb</a:t>
            </a:r>
            <a:r>
              <a:rPr lang="en-US" sz="2000" dirty="0"/>
              <a:t>");</a:t>
            </a:r>
          </a:p>
          <a:p>
            <a:pPr lvl="1">
              <a:spcBef>
                <a:spcPts val="0"/>
              </a:spcBef>
              <a:buNone/>
            </a:pPr>
            <a:r>
              <a:rPr lang="en-US" sz="2000" dirty="0"/>
              <a:t>if(</a:t>
            </a:r>
            <a:r>
              <a:rPr lang="en-US" sz="2000" dirty="0" err="1"/>
              <a:t>fs</a:t>
            </a:r>
            <a:r>
              <a:rPr lang="en-US" sz="2000" dirty="0"/>
              <a:t> == NULL)</a:t>
            </a:r>
          </a:p>
          <a:p>
            <a:pPr lvl="1">
              <a:spcBef>
                <a:spcPts val="0"/>
              </a:spcBef>
              <a:buNone/>
            </a:pPr>
            <a:r>
              <a:rPr lang="en-US" sz="2000" dirty="0"/>
              <a:t>{</a:t>
            </a:r>
          </a:p>
          <a:p>
            <a:pPr lvl="2">
              <a:spcBef>
                <a:spcPts val="0"/>
              </a:spcBef>
              <a:buNone/>
            </a:pPr>
            <a:r>
              <a:rPr lang="en-US" sz="2000" dirty="0"/>
              <a:t>puts("Cannot open source file");</a:t>
            </a:r>
          </a:p>
          <a:p>
            <a:pPr lvl="2">
              <a:spcBef>
                <a:spcPts val="0"/>
              </a:spcBef>
              <a:buNone/>
            </a:pPr>
            <a:r>
              <a:rPr lang="en-US" sz="2000" dirty="0"/>
              <a:t>exit(1);</a:t>
            </a:r>
          </a:p>
          <a:p>
            <a:pPr lvl="1">
              <a:spcBef>
                <a:spcPts val="0"/>
              </a:spcBef>
              <a:buNone/>
            </a:pPr>
            <a:r>
              <a:rPr lang="en-US" sz="2000" dirty="0"/>
              <a:t>}</a:t>
            </a:r>
          </a:p>
        </p:txBody>
      </p:sp>
      <p:sp>
        <p:nvSpPr>
          <p:cNvPr id="4" name="Content Placeholder 3"/>
          <p:cNvSpPr>
            <a:spLocks noGrp="1"/>
          </p:cNvSpPr>
          <p:nvPr>
            <p:ph sz="half" idx="2"/>
          </p:nvPr>
        </p:nvSpPr>
        <p:spPr>
          <a:xfrm>
            <a:off x="4953000" y="800100"/>
            <a:ext cx="6400800" cy="5692112"/>
          </a:xfrm>
        </p:spPr>
        <p:txBody>
          <a:bodyPr>
            <a:normAutofit lnSpcReduction="10000"/>
          </a:bodyPr>
          <a:lstStyle/>
          <a:p>
            <a:pPr lvl="1">
              <a:buNone/>
            </a:pPr>
            <a:r>
              <a:rPr lang="en-US" sz="1700" dirty="0"/>
              <a:t>do</a:t>
            </a:r>
          </a:p>
          <a:p>
            <a:pPr lvl="1">
              <a:buNone/>
            </a:pPr>
            <a:r>
              <a:rPr lang="en-US" sz="1700" dirty="0"/>
              <a:t>{</a:t>
            </a:r>
          </a:p>
          <a:p>
            <a:pPr lvl="2">
              <a:buNone/>
            </a:pPr>
            <a:r>
              <a:rPr lang="en-US" sz="1700" dirty="0" err="1"/>
              <a:t>printf</a:t>
            </a:r>
            <a:r>
              <a:rPr lang="en-US" sz="1700" dirty="0"/>
              <a:t>("\</a:t>
            </a:r>
            <a:r>
              <a:rPr lang="en-US" sz="1700" dirty="0" err="1"/>
              <a:t>nEnter</a:t>
            </a:r>
            <a:r>
              <a:rPr lang="en-US" sz="1700" dirty="0"/>
              <a:t> name, age, </a:t>
            </a:r>
            <a:r>
              <a:rPr lang="en-US" sz="1700" dirty="0" err="1"/>
              <a:t>sal</a:t>
            </a:r>
            <a:r>
              <a:rPr lang="en-US" sz="1700" dirty="0"/>
              <a:t>:");</a:t>
            </a:r>
          </a:p>
          <a:p>
            <a:pPr lvl="2">
              <a:buNone/>
            </a:pPr>
            <a:r>
              <a:rPr lang="en-US" sz="1700" dirty="0" err="1"/>
              <a:t>scanf</a:t>
            </a:r>
            <a:r>
              <a:rPr lang="en-US" sz="1700" dirty="0"/>
              <a:t>("%</a:t>
            </a:r>
            <a:r>
              <a:rPr lang="en-US" sz="1700" dirty="0" err="1"/>
              <a:t>s%d%f</a:t>
            </a:r>
            <a:r>
              <a:rPr lang="en-US" sz="1700" dirty="0"/>
              <a:t>", e.name, &amp;</a:t>
            </a:r>
            <a:r>
              <a:rPr lang="en-US" sz="1700" dirty="0" err="1"/>
              <a:t>e.age</a:t>
            </a:r>
            <a:r>
              <a:rPr lang="en-US" sz="1700" dirty="0"/>
              <a:t>, &amp;e.sal);</a:t>
            </a:r>
          </a:p>
          <a:p>
            <a:pPr lvl="2">
              <a:buNone/>
            </a:pPr>
            <a:r>
              <a:rPr lang="it-IT" sz="1700" b="1" dirty="0"/>
              <a:t>fwrite(&amp;e, sizeof(e), 1, fs);</a:t>
            </a:r>
          </a:p>
          <a:p>
            <a:pPr lvl="2">
              <a:buNone/>
            </a:pPr>
            <a:r>
              <a:rPr lang="en-US" sz="1700" dirty="0" err="1"/>
              <a:t>printf</a:t>
            </a:r>
            <a:r>
              <a:rPr lang="en-US" sz="1700" dirty="0"/>
              <a:t>("\</a:t>
            </a:r>
            <a:r>
              <a:rPr lang="en-US" sz="1700" dirty="0" err="1"/>
              <a:t>nAdd</a:t>
            </a:r>
            <a:r>
              <a:rPr lang="en-US" sz="1700" dirty="0"/>
              <a:t> another record &lt;y/n&gt;?: ");</a:t>
            </a:r>
          </a:p>
          <a:p>
            <a:pPr lvl="2">
              <a:buNone/>
            </a:pPr>
            <a:r>
              <a:rPr lang="en-US" sz="1700" dirty="0" err="1"/>
              <a:t>fflush</a:t>
            </a:r>
            <a:r>
              <a:rPr lang="en-US" sz="1700" dirty="0"/>
              <a:t>(</a:t>
            </a:r>
            <a:r>
              <a:rPr lang="en-US" sz="1700" dirty="0" err="1"/>
              <a:t>stdin</a:t>
            </a:r>
            <a:r>
              <a:rPr lang="en-US" sz="1700" dirty="0"/>
              <a:t>);</a:t>
            </a:r>
          </a:p>
          <a:p>
            <a:pPr lvl="2">
              <a:buNone/>
            </a:pPr>
            <a:r>
              <a:rPr lang="en-US" sz="1700" dirty="0"/>
              <a:t>another = </a:t>
            </a:r>
            <a:r>
              <a:rPr lang="en-US" sz="1700" dirty="0" err="1"/>
              <a:t>getche</a:t>
            </a:r>
            <a:r>
              <a:rPr lang="en-US" sz="1700" dirty="0"/>
              <a:t>();</a:t>
            </a:r>
          </a:p>
          <a:p>
            <a:pPr lvl="1">
              <a:buNone/>
            </a:pPr>
            <a:r>
              <a:rPr lang="en-US" sz="1700" dirty="0"/>
              <a:t>}while(another == 'y');</a:t>
            </a:r>
          </a:p>
          <a:p>
            <a:pPr lvl="1">
              <a:buNone/>
            </a:pPr>
            <a:r>
              <a:rPr lang="en-US" sz="1700" dirty="0" err="1"/>
              <a:t>fclose</a:t>
            </a:r>
            <a:r>
              <a:rPr lang="en-US" sz="1700" dirty="0"/>
              <a:t>(</a:t>
            </a:r>
            <a:r>
              <a:rPr lang="en-US" sz="1700" dirty="0" err="1"/>
              <a:t>fs</a:t>
            </a:r>
            <a:r>
              <a:rPr lang="en-US" sz="1700" dirty="0"/>
              <a:t>);</a:t>
            </a:r>
          </a:p>
          <a:p>
            <a:pPr lvl="1">
              <a:buNone/>
            </a:pPr>
            <a:r>
              <a:rPr lang="en-US" sz="1700" dirty="0" err="1"/>
              <a:t>printf</a:t>
            </a:r>
            <a:r>
              <a:rPr lang="en-US" sz="1700" dirty="0"/>
              <a:t>("\</a:t>
            </a:r>
            <a:r>
              <a:rPr lang="en-US" sz="1700" dirty="0" err="1"/>
              <a:t>nData</a:t>
            </a:r>
            <a:r>
              <a:rPr lang="en-US" sz="1700" dirty="0"/>
              <a:t> written successfully to file</a:t>
            </a:r>
            <a:r>
              <a:rPr lang="en-US" sz="1700" dirty="0" smtClean="0"/>
              <a:t>");</a:t>
            </a:r>
            <a:endParaRPr lang="en-US" sz="1700" dirty="0"/>
          </a:p>
          <a:p>
            <a:pPr>
              <a:buNone/>
            </a:pPr>
            <a:r>
              <a:rPr lang="en-US" sz="1700" dirty="0"/>
              <a:t>}</a:t>
            </a:r>
          </a:p>
          <a:p>
            <a:endParaRPr lang="en-US" sz="1400" dirty="0"/>
          </a:p>
          <a:p>
            <a:r>
              <a:rPr lang="en-US" sz="1400" dirty="0"/>
              <a:t>In </a:t>
            </a:r>
            <a:r>
              <a:rPr lang="en-US" sz="1400" b="1" dirty="0" err="1"/>
              <a:t>fwrite</a:t>
            </a:r>
            <a:r>
              <a:rPr lang="en-US" sz="1400" b="1" dirty="0"/>
              <a:t>()</a:t>
            </a:r>
            <a:r>
              <a:rPr lang="en-US" sz="1400" dirty="0"/>
              <a:t>function the first argument is the </a:t>
            </a:r>
            <a:r>
              <a:rPr lang="en-US" sz="1400" b="1" dirty="0"/>
              <a:t>address of the structure</a:t>
            </a:r>
            <a:r>
              <a:rPr lang="en-US" sz="1400" dirty="0"/>
              <a:t>, the second argument is </a:t>
            </a:r>
            <a:r>
              <a:rPr lang="en-US" sz="1400" b="1" dirty="0"/>
              <a:t>size of structure  in bytes</a:t>
            </a:r>
            <a:r>
              <a:rPr lang="en-US" sz="1400" dirty="0"/>
              <a:t>, the third argument is the </a:t>
            </a:r>
            <a:r>
              <a:rPr lang="en-US" sz="1400" b="1" dirty="0"/>
              <a:t>number of elements to be written</a:t>
            </a:r>
            <a:r>
              <a:rPr lang="en-US" sz="1400" dirty="0"/>
              <a:t> and the last argument is the </a:t>
            </a:r>
            <a:r>
              <a:rPr lang="en-US" sz="1400" b="1" dirty="0"/>
              <a:t>pointer to file </a:t>
            </a:r>
            <a:r>
              <a:rPr lang="en-US" sz="1400" dirty="0"/>
              <a:t>where we want to write to.</a:t>
            </a:r>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fade">
                                      <p:cBhvr>
                                        <p:cTn id="55" dur="500"/>
                                        <p:tgtEl>
                                          <p:spTgt spid="3">
                                            <p:txEl>
                                              <p:pRg st="10" end="1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1" end="11"/>
                                            </p:txEl>
                                          </p:spTgt>
                                        </p:tgtEl>
                                        <p:attrNameLst>
                                          <p:attrName>style.visibility</p:attrName>
                                        </p:attrNameLst>
                                      </p:cBhvr>
                                      <p:to>
                                        <p:strVal val="visible"/>
                                      </p:to>
                                    </p:set>
                                    <p:animEffect transition="in" filter="fade">
                                      <p:cBhvr>
                                        <p:cTn id="58" dur="500"/>
                                        <p:tgtEl>
                                          <p:spTgt spid="3">
                                            <p:txEl>
                                              <p:pRg st="11" end="11"/>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Effect transition="in" filter="fade">
                                      <p:cBhvr>
                                        <p:cTn id="61" dur="500"/>
                                        <p:tgtEl>
                                          <p:spTgt spid="3">
                                            <p:txEl>
                                              <p:pRg st="12" end="12"/>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
                                            <p:txEl>
                                              <p:pRg st="13" end="13"/>
                                            </p:txEl>
                                          </p:spTgt>
                                        </p:tgtEl>
                                        <p:attrNameLst>
                                          <p:attrName>style.visibility</p:attrName>
                                        </p:attrNameLst>
                                      </p:cBhvr>
                                      <p:to>
                                        <p:strVal val="visible"/>
                                      </p:to>
                                    </p:set>
                                    <p:animEffect transition="in" filter="fade">
                                      <p:cBhvr>
                                        <p:cTn id="64" dur="500"/>
                                        <p:tgtEl>
                                          <p:spTgt spid="3">
                                            <p:txEl>
                                              <p:pRg st="13" end="13"/>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fade">
                                      <p:cBhvr>
                                        <p:cTn id="67" dur="500"/>
                                        <p:tgtEl>
                                          <p:spTgt spid="3">
                                            <p:txEl>
                                              <p:pRg st="14" end="14"/>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
                                            <p:txEl>
                                              <p:pRg st="15" end="15"/>
                                            </p:txEl>
                                          </p:spTgt>
                                        </p:tgtEl>
                                        <p:attrNameLst>
                                          <p:attrName>style.visibility</p:attrName>
                                        </p:attrNameLst>
                                      </p:cBhvr>
                                      <p:to>
                                        <p:strVal val="visible"/>
                                      </p:to>
                                    </p:set>
                                    <p:animEffect transition="in" filter="fade">
                                      <p:cBhvr>
                                        <p:cTn id="70" dur="500"/>
                                        <p:tgtEl>
                                          <p:spTgt spid="3">
                                            <p:txEl>
                                              <p:pRg st="15" end="15"/>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
                                            <p:txEl>
                                              <p:pRg st="16" end="16"/>
                                            </p:txEl>
                                          </p:spTgt>
                                        </p:tgtEl>
                                        <p:attrNameLst>
                                          <p:attrName>style.visibility</p:attrName>
                                        </p:attrNameLst>
                                      </p:cBhvr>
                                      <p:to>
                                        <p:strVal val="visible"/>
                                      </p:to>
                                    </p:set>
                                    <p:animEffect transition="in" filter="fade">
                                      <p:cBhvr>
                                        <p:cTn id="73" dur="500"/>
                                        <p:tgtEl>
                                          <p:spTgt spid="3">
                                            <p:txEl>
                                              <p:pRg st="16" end="16"/>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
                                            <p:txEl>
                                              <p:pRg st="17" end="17"/>
                                            </p:txEl>
                                          </p:spTgt>
                                        </p:tgtEl>
                                        <p:attrNameLst>
                                          <p:attrName>style.visibility</p:attrName>
                                        </p:attrNameLst>
                                      </p:cBhvr>
                                      <p:to>
                                        <p:strVal val="visible"/>
                                      </p:to>
                                    </p:set>
                                    <p:animEffect transition="in" filter="fade">
                                      <p:cBhvr>
                                        <p:cTn id="76" dur="500"/>
                                        <p:tgtEl>
                                          <p:spTgt spid="3">
                                            <p:txEl>
                                              <p:pRg st="17" end="17"/>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
                                            <p:txEl>
                                              <p:pRg st="11" end="11"/>
                                            </p:txEl>
                                          </p:spTgt>
                                        </p:tgtEl>
                                        <p:attrNameLst>
                                          <p:attrName>style.visibility</p:attrName>
                                        </p:attrNameLst>
                                      </p:cBhvr>
                                      <p:to>
                                        <p:strVal val="visible"/>
                                      </p:to>
                                    </p:set>
                                    <p:animEffect transition="in" filter="fade">
                                      <p:cBhvr>
                                        <p:cTn id="79" dur="500"/>
                                        <p:tgtEl>
                                          <p:spTgt spid="4">
                                            <p:txEl>
                                              <p:pRg st="11" end="11"/>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4">
                                            <p:txEl>
                                              <p:pRg st="0" end="0"/>
                                            </p:txEl>
                                          </p:spTgt>
                                        </p:tgtEl>
                                        <p:attrNameLst>
                                          <p:attrName>style.visibility</p:attrName>
                                        </p:attrNameLst>
                                      </p:cBhvr>
                                      <p:to>
                                        <p:strVal val="visible"/>
                                      </p:to>
                                    </p:set>
                                    <p:animEffect transition="in" filter="fade">
                                      <p:cBhvr>
                                        <p:cTn id="84" dur="500"/>
                                        <p:tgtEl>
                                          <p:spTgt spid="4">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
                                            <p:txEl>
                                              <p:pRg st="1" end="1"/>
                                            </p:txEl>
                                          </p:spTgt>
                                        </p:tgtEl>
                                        <p:attrNameLst>
                                          <p:attrName>style.visibility</p:attrName>
                                        </p:attrNameLst>
                                      </p:cBhvr>
                                      <p:to>
                                        <p:strVal val="visible"/>
                                      </p:to>
                                    </p:set>
                                    <p:animEffect transition="in" filter="fade">
                                      <p:cBhvr>
                                        <p:cTn id="87" dur="500"/>
                                        <p:tgtEl>
                                          <p:spTgt spid="4">
                                            <p:txEl>
                                              <p:pRg st="1" end="1"/>
                                            </p:txEl>
                                          </p:spTgt>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4">
                                            <p:txEl>
                                              <p:pRg st="2" end="2"/>
                                            </p:txEl>
                                          </p:spTgt>
                                        </p:tgtEl>
                                        <p:attrNameLst>
                                          <p:attrName>style.visibility</p:attrName>
                                        </p:attrNameLst>
                                      </p:cBhvr>
                                      <p:to>
                                        <p:strVal val="visible"/>
                                      </p:to>
                                    </p:set>
                                    <p:animEffect transition="in" filter="fade">
                                      <p:cBhvr>
                                        <p:cTn id="90" dur="500"/>
                                        <p:tgtEl>
                                          <p:spTgt spid="4">
                                            <p:txEl>
                                              <p:pRg st="2" end="2"/>
                                            </p:txEl>
                                          </p:spTgt>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4">
                                            <p:txEl>
                                              <p:pRg st="3" end="3"/>
                                            </p:txEl>
                                          </p:spTgt>
                                        </p:tgtEl>
                                        <p:attrNameLst>
                                          <p:attrName>style.visibility</p:attrName>
                                        </p:attrNameLst>
                                      </p:cBhvr>
                                      <p:to>
                                        <p:strVal val="visible"/>
                                      </p:to>
                                    </p:set>
                                    <p:animEffect transition="in" filter="fade">
                                      <p:cBhvr>
                                        <p:cTn id="93" dur="500"/>
                                        <p:tgtEl>
                                          <p:spTgt spid="4">
                                            <p:txEl>
                                              <p:pRg st="3" end="3"/>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4">
                                            <p:txEl>
                                              <p:pRg st="4" end="4"/>
                                            </p:txEl>
                                          </p:spTgt>
                                        </p:tgtEl>
                                        <p:attrNameLst>
                                          <p:attrName>style.visibility</p:attrName>
                                        </p:attrNameLst>
                                      </p:cBhvr>
                                      <p:to>
                                        <p:strVal val="visible"/>
                                      </p:to>
                                    </p:set>
                                    <p:animEffect transition="in" filter="fade">
                                      <p:cBhvr>
                                        <p:cTn id="98" dur="500"/>
                                        <p:tgtEl>
                                          <p:spTgt spid="4">
                                            <p:txEl>
                                              <p:pRg st="4" end="4"/>
                                            </p:txEl>
                                          </p:spTgt>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4">
                                            <p:txEl>
                                              <p:pRg st="5" end="5"/>
                                            </p:txEl>
                                          </p:spTgt>
                                        </p:tgtEl>
                                        <p:attrNameLst>
                                          <p:attrName>style.visibility</p:attrName>
                                        </p:attrNameLst>
                                      </p:cBhvr>
                                      <p:to>
                                        <p:strVal val="visible"/>
                                      </p:to>
                                    </p:set>
                                    <p:animEffect transition="in" filter="fade">
                                      <p:cBhvr>
                                        <p:cTn id="101" dur="500"/>
                                        <p:tgtEl>
                                          <p:spTgt spid="4">
                                            <p:txEl>
                                              <p:pRg st="5" end="5"/>
                                            </p:txEl>
                                          </p:spTgt>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
                                            <p:txEl>
                                              <p:pRg st="6" end="6"/>
                                            </p:txEl>
                                          </p:spTgt>
                                        </p:tgtEl>
                                        <p:attrNameLst>
                                          <p:attrName>style.visibility</p:attrName>
                                        </p:attrNameLst>
                                      </p:cBhvr>
                                      <p:to>
                                        <p:strVal val="visible"/>
                                      </p:to>
                                    </p:set>
                                    <p:animEffect transition="in" filter="fade">
                                      <p:cBhvr>
                                        <p:cTn id="104" dur="500"/>
                                        <p:tgtEl>
                                          <p:spTgt spid="4">
                                            <p:txEl>
                                              <p:pRg st="6" end="6"/>
                                            </p:txEl>
                                          </p:spTgt>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4">
                                            <p:txEl>
                                              <p:pRg st="7" end="7"/>
                                            </p:txEl>
                                          </p:spTgt>
                                        </p:tgtEl>
                                        <p:attrNameLst>
                                          <p:attrName>style.visibility</p:attrName>
                                        </p:attrNameLst>
                                      </p:cBhvr>
                                      <p:to>
                                        <p:strVal val="visible"/>
                                      </p:to>
                                    </p:set>
                                    <p:animEffect transition="in" filter="fade">
                                      <p:cBhvr>
                                        <p:cTn id="107" dur="500"/>
                                        <p:tgtEl>
                                          <p:spTgt spid="4">
                                            <p:txEl>
                                              <p:pRg st="7" end="7"/>
                                            </p:txEl>
                                          </p:spTgt>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4">
                                            <p:txEl>
                                              <p:pRg st="8" end="8"/>
                                            </p:txEl>
                                          </p:spTgt>
                                        </p:tgtEl>
                                        <p:attrNameLst>
                                          <p:attrName>style.visibility</p:attrName>
                                        </p:attrNameLst>
                                      </p:cBhvr>
                                      <p:to>
                                        <p:strVal val="visible"/>
                                      </p:to>
                                    </p:set>
                                    <p:animEffect transition="in" filter="fade">
                                      <p:cBhvr>
                                        <p:cTn id="110" dur="500"/>
                                        <p:tgtEl>
                                          <p:spTgt spid="4">
                                            <p:txEl>
                                              <p:pRg st="8" end="8"/>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4">
                                            <p:txEl>
                                              <p:pRg st="9" end="9"/>
                                            </p:txEl>
                                          </p:spTgt>
                                        </p:tgtEl>
                                        <p:attrNameLst>
                                          <p:attrName>style.visibility</p:attrName>
                                        </p:attrNameLst>
                                      </p:cBhvr>
                                      <p:to>
                                        <p:strVal val="visible"/>
                                      </p:to>
                                    </p:set>
                                    <p:animEffect transition="in" filter="fade">
                                      <p:cBhvr>
                                        <p:cTn id="115" dur="500"/>
                                        <p:tgtEl>
                                          <p:spTgt spid="4">
                                            <p:txEl>
                                              <p:pRg st="9" end="9"/>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4">
                                            <p:txEl>
                                              <p:pRg st="10" end="10"/>
                                            </p:txEl>
                                          </p:spTgt>
                                        </p:tgtEl>
                                        <p:attrNameLst>
                                          <p:attrName>style.visibility</p:attrName>
                                        </p:attrNameLst>
                                      </p:cBhvr>
                                      <p:to>
                                        <p:strVal val="visible"/>
                                      </p:to>
                                    </p:set>
                                    <p:animEffect transition="in" filter="fade">
                                      <p:cBhvr>
                                        <p:cTn id="118" dur="500"/>
                                        <p:tgtEl>
                                          <p:spTgt spid="4">
                                            <p:txEl>
                                              <p:pRg st="10" end="10"/>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4">
                                            <p:txEl>
                                              <p:pRg st="13" end="13"/>
                                            </p:txEl>
                                          </p:spTgt>
                                        </p:tgtEl>
                                        <p:attrNameLst>
                                          <p:attrName>style.visibility</p:attrName>
                                        </p:attrNameLst>
                                      </p:cBhvr>
                                      <p:to>
                                        <p:strVal val="visible"/>
                                      </p:to>
                                    </p:set>
                                    <p:animEffect transition="in" filter="fade">
                                      <p:cBhvr>
                                        <p:cTn id="123"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Reading Records Using </a:t>
            </a:r>
            <a:r>
              <a:rPr lang="en-US" b="1" dirty="0" err="1" smtClean="0"/>
              <a:t>fread</a:t>
            </a:r>
            <a:r>
              <a:rPr lang="en-US" b="1" dirty="0" smtClean="0"/>
              <a:t>()</a:t>
            </a:r>
            <a:endParaRPr lang="en-US" dirty="0"/>
          </a:p>
        </p:txBody>
      </p:sp>
      <p:sp>
        <p:nvSpPr>
          <p:cNvPr id="3" name="Content Placeholder 2"/>
          <p:cNvSpPr>
            <a:spLocks noGrp="1"/>
          </p:cNvSpPr>
          <p:nvPr>
            <p:ph sz="half" idx="1"/>
          </p:nvPr>
        </p:nvSpPr>
        <p:spPr>
          <a:xfrm>
            <a:off x="398834" y="800100"/>
            <a:ext cx="5617464" cy="5692112"/>
          </a:xfrm>
        </p:spPr>
        <p:txBody>
          <a:bodyPr>
            <a:noAutofit/>
          </a:bodyPr>
          <a:lstStyle/>
          <a:p>
            <a:pPr>
              <a:spcBef>
                <a:spcPts val="0"/>
              </a:spcBef>
              <a:buNone/>
            </a:pPr>
            <a:r>
              <a:rPr lang="en-US" sz="2000" dirty="0"/>
              <a:t>#include&lt;</a:t>
            </a:r>
            <a:r>
              <a:rPr lang="en-US" sz="2000" dirty="0" err="1"/>
              <a:t>stdio.h</a:t>
            </a:r>
            <a:r>
              <a:rPr lang="en-US" sz="2000" dirty="0" smtClean="0"/>
              <a:t>&gt;</a:t>
            </a:r>
            <a:endParaRPr lang="en-US" sz="2000" dirty="0"/>
          </a:p>
          <a:p>
            <a:pPr>
              <a:spcBef>
                <a:spcPts val="0"/>
              </a:spcBef>
              <a:buNone/>
            </a:pPr>
            <a:r>
              <a:rPr lang="en-US" sz="2000" dirty="0"/>
              <a:t>#include&lt;</a:t>
            </a:r>
            <a:r>
              <a:rPr lang="en-US" sz="2000" dirty="0" err="1"/>
              <a:t>stdlib.h</a:t>
            </a:r>
            <a:r>
              <a:rPr lang="en-US" sz="2000" dirty="0"/>
              <a:t>&gt;</a:t>
            </a:r>
          </a:p>
          <a:p>
            <a:pPr>
              <a:spcBef>
                <a:spcPts val="0"/>
              </a:spcBef>
              <a:buNone/>
            </a:pPr>
            <a:r>
              <a:rPr lang="en-US" sz="2000" dirty="0" err="1"/>
              <a:t>struct</a:t>
            </a:r>
            <a:r>
              <a:rPr lang="en-US" sz="2000" dirty="0"/>
              <a:t> emp</a:t>
            </a:r>
          </a:p>
          <a:p>
            <a:pPr>
              <a:spcBef>
                <a:spcPts val="0"/>
              </a:spcBef>
              <a:buNone/>
            </a:pPr>
            <a:r>
              <a:rPr lang="en-US" sz="2000" dirty="0"/>
              <a:t>{</a:t>
            </a:r>
          </a:p>
          <a:p>
            <a:pPr lvl="1">
              <a:spcBef>
                <a:spcPts val="0"/>
              </a:spcBef>
              <a:buNone/>
            </a:pPr>
            <a:r>
              <a:rPr lang="en-US" sz="2000" dirty="0"/>
              <a:t>char name[50];</a:t>
            </a:r>
          </a:p>
          <a:p>
            <a:pPr lvl="1">
              <a:spcBef>
                <a:spcPts val="0"/>
              </a:spcBef>
              <a:buNone/>
            </a:pPr>
            <a:r>
              <a:rPr lang="en-US" sz="2000" dirty="0" err="1"/>
              <a:t>int</a:t>
            </a:r>
            <a:r>
              <a:rPr lang="en-US" sz="2000" dirty="0"/>
              <a:t> age;</a:t>
            </a:r>
          </a:p>
          <a:p>
            <a:pPr lvl="1">
              <a:spcBef>
                <a:spcPts val="0"/>
              </a:spcBef>
              <a:buNone/>
            </a:pPr>
            <a:r>
              <a:rPr lang="en-US" sz="2000" dirty="0"/>
              <a:t>float </a:t>
            </a:r>
            <a:r>
              <a:rPr lang="en-US" sz="2000" dirty="0" err="1"/>
              <a:t>sal</a:t>
            </a:r>
            <a:r>
              <a:rPr lang="en-US" sz="2000" dirty="0"/>
              <a:t>;</a:t>
            </a:r>
          </a:p>
          <a:p>
            <a:pPr>
              <a:spcBef>
                <a:spcPts val="0"/>
              </a:spcBef>
              <a:buNone/>
            </a:pPr>
            <a:r>
              <a:rPr lang="en-US" sz="2000" dirty="0"/>
              <a:t>}e;</a:t>
            </a:r>
          </a:p>
          <a:p>
            <a:pPr>
              <a:spcBef>
                <a:spcPts val="0"/>
              </a:spcBef>
              <a:buNone/>
            </a:pPr>
            <a:r>
              <a:rPr lang="en-US" sz="2000" dirty="0"/>
              <a:t>void main( )</a:t>
            </a:r>
          </a:p>
          <a:p>
            <a:pPr>
              <a:spcBef>
                <a:spcPts val="0"/>
              </a:spcBef>
              <a:buNone/>
            </a:pPr>
            <a:r>
              <a:rPr lang="en-US" sz="2000" dirty="0"/>
              <a:t>{</a:t>
            </a:r>
          </a:p>
          <a:p>
            <a:pPr lvl="1">
              <a:spcBef>
                <a:spcPts val="0"/>
              </a:spcBef>
              <a:buNone/>
            </a:pPr>
            <a:r>
              <a:rPr lang="en-US" sz="2000" dirty="0"/>
              <a:t>FILE *</a:t>
            </a:r>
            <a:r>
              <a:rPr lang="en-US" sz="2000" dirty="0" err="1"/>
              <a:t>fs</a:t>
            </a:r>
            <a:r>
              <a:rPr lang="en-US" sz="2000" dirty="0"/>
              <a:t>;</a:t>
            </a:r>
          </a:p>
          <a:p>
            <a:pPr lvl="1">
              <a:spcBef>
                <a:spcPts val="0"/>
              </a:spcBef>
              <a:buNone/>
            </a:pPr>
            <a:r>
              <a:rPr lang="en-US" sz="2000" dirty="0" err="1"/>
              <a:t>fs</a:t>
            </a:r>
            <a:r>
              <a:rPr lang="en-US" sz="2000" dirty="0"/>
              <a:t> = </a:t>
            </a:r>
            <a:r>
              <a:rPr lang="en-US" sz="2000" dirty="0" err="1"/>
              <a:t>fopen</a:t>
            </a:r>
            <a:r>
              <a:rPr lang="en-US" sz="2000" dirty="0"/>
              <a:t>("Source.txt", "</a:t>
            </a:r>
            <a:r>
              <a:rPr lang="en-US" sz="2000" dirty="0" err="1"/>
              <a:t>rb</a:t>
            </a:r>
            <a:r>
              <a:rPr lang="en-US" sz="2000" dirty="0"/>
              <a:t>");</a:t>
            </a:r>
          </a:p>
          <a:p>
            <a:pPr lvl="1">
              <a:spcBef>
                <a:spcPts val="0"/>
              </a:spcBef>
              <a:buNone/>
            </a:pPr>
            <a:r>
              <a:rPr lang="en-US" sz="2000" dirty="0"/>
              <a:t>if(</a:t>
            </a:r>
            <a:r>
              <a:rPr lang="en-US" sz="2000" dirty="0" err="1"/>
              <a:t>fs</a:t>
            </a:r>
            <a:r>
              <a:rPr lang="en-US" sz="2000" dirty="0"/>
              <a:t> == NULL)</a:t>
            </a:r>
          </a:p>
          <a:p>
            <a:pPr lvl="1">
              <a:spcBef>
                <a:spcPts val="0"/>
              </a:spcBef>
              <a:buNone/>
            </a:pPr>
            <a:r>
              <a:rPr lang="en-US" sz="2000" dirty="0"/>
              <a:t>{</a:t>
            </a:r>
          </a:p>
          <a:p>
            <a:pPr lvl="2">
              <a:spcBef>
                <a:spcPts val="0"/>
              </a:spcBef>
              <a:buNone/>
            </a:pPr>
            <a:r>
              <a:rPr lang="en-US" sz="2000" dirty="0"/>
              <a:t>puts("Cannot open source file");</a:t>
            </a:r>
          </a:p>
          <a:p>
            <a:pPr lvl="2">
              <a:spcBef>
                <a:spcPts val="0"/>
              </a:spcBef>
              <a:buNone/>
            </a:pPr>
            <a:r>
              <a:rPr lang="en-US" sz="2000" dirty="0"/>
              <a:t>exit(1);</a:t>
            </a:r>
          </a:p>
          <a:p>
            <a:pPr lvl="1">
              <a:spcBef>
                <a:spcPts val="0"/>
              </a:spcBef>
              <a:buNone/>
            </a:pPr>
            <a:r>
              <a:rPr lang="en-US" sz="2000" dirty="0"/>
              <a:t>}</a:t>
            </a:r>
          </a:p>
        </p:txBody>
      </p:sp>
      <p:sp>
        <p:nvSpPr>
          <p:cNvPr id="4" name="Content Placeholder 3"/>
          <p:cNvSpPr>
            <a:spLocks noGrp="1"/>
          </p:cNvSpPr>
          <p:nvPr>
            <p:ph sz="half" idx="2"/>
          </p:nvPr>
        </p:nvSpPr>
        <p:spPr>
          <a:xfrm>
            <a:off x="5105400" y="800100"/>
            <a:ext cx="6172200" cy="5905500"/>
          </a:xfrm>
        </p:spPr>
        <p:txBody>
          <a:bodyPr>
            <a:normAutofit/>
          </a:bodyPr>
          <a:lstStyle/>
          <a:p>
            <a:pPr lvl="1">
              <a:buNone/>
            </a:pPr>
            <a:r>
              <a:rPr lang="en-US" sz="2000" b="1" dirty="0"/>
              <a:t>while( </a:t>
            </a:r>
            <a:r>
              <a:rPr lang="en-US" sz="2000" b="1" dirty="0" err="1"/>
              <a:t>fread</a:t>
            </a:r>
            <a:r>
              <a:rPr lang="en-US" sz="2000" b="1" dirty="0"/>
              <a:t> (&amp;e, </a:t>
            </a:r>
            <a:r>
              <a:rPr lang="en-US" sz="2000" b="1" dirty="0" err="1"/>
              <a:t>sizeof</a:t>
            </a:r>
            <a:r>
              <a:rPr lang="en-US" sz="2000" b="1" dirty="0"/>
              <a:t>(e), 1, </a:t>
            </a:r>
            <a:r>
              <a:rPr lang="en-US" sz="2000" b="1" dirty="0" err="1"/>
              <a:t>fs</a:t>
            </a:r>
            <a:r>
              <a:rPr lang="en-US" sz="2000" b="1" dirty="0"/>
              <a:t>) == 1)</a:t>
            </a:r>
          </a:p>
          <a:p>
            <a:pPr lvl="2">
              <a:buNone/>
            </a:pPr>
            <a:r>
              <a:rPr lang="pt-BR" sz="2000" dirty="0"/>
              <a:t>printf("\n%s %d %f", e.name, e.age, e.sal);</a:t>
            </a:r>
          </a:p>
          <a:p>
            <a:pPr lvl="1">
              <a:buNone/>
            </a:pPr>
            <a:r>
              <a:rPr lang="en-US" sz="2000" dirty="0" err="1"/>
              <a:t>fclose</a:t>
            </a:r>
            <a:r>
              <a:rPr lang="en-US" sz="2000" dirty="0"/>
              <a:t>(</a:t>
            </a:r>
            <a:r>
              <a:rPr lang="en-US" sz="2000" dirty="0" err="1"/>
              <a:t>fs</a:t>
            </a:r>
            <a:r>
              <a:rPr lang="en-US" sz="2000" dirty="0"/>
              <a:t>);</a:t>
            </a:r>
          </a:p>
          <a:p>
            <a:pPr>
              <a:buNone/>
            </a:pPr>
            <a:r>
              <a:rPr lang="en-US" sz="2000" dirty="0"/>
              <a:t>}</a:t>
            </a:r>
          </a:p>
          <a:p>
            <a:pPr>
              <a:buNone/>
            </a:pPr>
            <a:endParaRPr lang="en-US" sz="1600" dirty="0"/>
          </a:p>
          <a:p>
            <a:pPr>
              <a:buNone/>
            </a:pPr>
            <a:endParaRPr lang="en-US" sz="1600" dirty="0"/>
          </a:p>
          <a:p>
            <a:pPr>
              <a:buNone/>
            </a:pPr>
            <a:endParaRPr lang="en-US" sz="1600" dirty="0"/>
          </a:p>
          <a:p>
            <a:r>
              <a:rPr lang="en-US" sz="1600" dirty="0"/>
              <a:t>In </a:t>
            </a:r>
            <a:r>
              <a:rPr lang="en-US" sz="1600" b="1" dirty="0" err="1"/>
              <a:t>fread</a:t>
            </a:r>
            <a:r>
              <a:rPr lang="en-US" sz="1600" b="1" dirty="0"/>
              <a:t>() </a:t>
            </a:r>
            <a:r>
              <a:rPr lang="en-US" sz="1600" dirty="0"/>
              <a:t>function the first argument is the </a:t>
            </a:r>
            <a:r>
              <a:rPr lang="en-US" sz="1600" b="1" dirty="0"/>
              <a:t>address of the structure</a:t>
            </a:r>
            <a:r>
              <a:rPr lang="en-US" sz="1600" dirty="0"/>
              <a:t>, the second argument is </a:t>
            </a:r>
            <a:r>
              <a:rPr lang="en-US" sz="1600" b="1" dirty="0"/>
              <a:t>size of structure  in bytes</a:t>
            </a:r>
            <a:r>
              <a:rPr lang="en-US" sz="1600" dirty="0"/>
              <a:t>, the third argument is the </a:t>
            </a:r>
            <a:r>
              <a:rPr lang="en-US" sz="1600" b="1" dirty="0"/>
              <a:t>number of elements to be written</a:t>
            </a:r>
            <a:r>
              <a:rPr lang="en-US" sz="1600" dirty="0"/>
              <a:t> and the last argument is the </a:t>
            </a:r>
            <a:r>
              <a:rPr lang="en-US" sz="1600" b="1" dirty="0"/>
              <a:t>pointer to file </a:t>
            </a:r>
            <a:r>
              <a:rPr lang="en-US" sz="1600" dirty="0"/>
              <a:t>where we want to write to.</a:t>
            </a:r>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fade">
                                      <p:cBhvr>
                                        <p:cTn id="55" dur="500"/>
                                        <p:tgtEl>
                                          <p:spTgt spid="3">
                                            <p:txEl>
                                              <p:pRg st="12" end="12"/>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3" end="13"/>
                                            </p:txEl>
                                          </p:spTgt>
                                        </p:tgtEl>
                                        <p:attrNameLst>
                                          <p:attrName>style.visibility</p:attrName>
                                        </p:attrNameLst>
                                      </p:cBhvr>
                                      <p:to>
                                        <p:strVal val="visible"/>
                                      </p:to>
                                    </p:set>
                                    <p:animEffect transition="in" filter="fade">
                                      <p:cBhvr>
                                        <p:cTn id="58" dur="500"/>
                                        <p:tgtEl>
                                          <p:spTgt spid="3">
                                            <p:txEl>
                                              <p:pRg st="13" end="13"/>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animEffect transition="in" filter="fade">
                                      <p:cBhvr>
                                        <p:cTn id="61" dur="500"/>
                                        <p:tgtEl>
                                          <p:spTgt spid="3">
                                            <p:txEl>
                                              <p:pRg st="14" end="14"/>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
                                            <p:txEl>
                                              <p:pRg st="15" end="15"/>
                                            </p:txEl>
                                          </p:spTgt>
                                        </p:tgtEl>
                                        <p:attrNameLst>
                                          <p:attrName>style.visibility</p:attrName>
                                        </p:attrNameLst>
                                      </p:cBhvr>
                                      <p:to>
                                        <p:strVal val="visible"/>
                                      </p:to>
                                    </p:set>
                                    <p:animEffect transition="in" filter="fade">
                                      <p:cBhvr>
                                        <p:cTn id="64" dur="500"/>
                                        <p:tgtEl>
                                          <p:spTgt spid="3">
                                            <p:txEl>
                                              <p:pRg st="15" end="15"/>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
                                            <p:txEl>
                                              <p:pRg st="16" end="16"/>
                                            </p:txEl>
                                          </p:spTgt>
                                        </p:tgtEl>
                                        <p:attrNameLst>
                                          <p:attrName>style.visibility</p:attrName>
                                        </p:attrNameLst>
                                      </p:cBhvr>
                                      <p:to>
                                        <p:strVal val="visible"/>
                                      </p:to>
                                    </p:set>
                                    <p:animEffect transition="in" filter="fade">
                                      <p:cBhvr>
                                        <p:cTn id="67" dur="500"/>
                                        <p:tgtEl>
                                          <p:spTgt spid="3">
                                            <p:txEl>
                                              <p:pRg st="16" end="16"/>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xEl>
                                              <p:pRg st="0" end="0"/>
                                            </p:txEl>
                                          </p:spTgt>
                                        </p:tgtEl>
                                        <p:attrNameLst>
                                          <p:attrName>style.visibility</p:attrName>
                                        </p:attrNameLst>
                                      </p:cBhvr>
                                      <p:to>
                                        <p:strVal val="visible"/>
                                      </p:to>
                                    </p:set>
                                    <p:animEffect transition="in" filter="fade">
                                      <p:cBhvr>
                                        <p:cTn id="72" dur="500"/>
                                        <p:tgtEl>
                                          <p:spTgt spid="4">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
                                            <p:txEl>
                                              <p:pRg st="1" end="1"/>
                                            </p:txEl>
                                          </p:spTgt>
                                        </p:tgtEl>
                                        <p:attrNameLst>
                                          <p:attrName>style.visibility</p:attrName>
                                        </p:attrNameLst>
                                      </p:cBhvr>
                                      <p:to>
                                        <p:strVal val="visible"/>
                                      </p:to>
                                    </p:set>
                                    <p:animEffect transition="in" filter="fade">
                                      <p:cBhvr>
                                        <p:cTn id="75" dur="500"/>
                                        <p:tgtEl>
                                          <p:spTgt spid="4">
                                            <p:txEl>
                                              <p:pRg st="1" end="1"/>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
                                            <p:txEl>
                                              <p:pRg st="2" end="2"/>
                                            </p:txEl>
                                          </p:spTgt>
                                        </p:tgtEl>
                                        <p:attrNameLst>
                                          <p:attrName>style.visibility</p:attrName>
                                        </p:attrNameLst>
                                      </p:cBhvr>
                                      <p:to>
                                        <p:strVal val="visible"/>
                                      </p:to>
                                    </p:set>
                                    <p:animEffect transition="in" filter="fade">
                                      <p:cBhvr>
                                        <p:cTn id="78" dur="500"/>
                                        <p:tgtEl>
                                          <p:spTgt spid="4">
                                            <p:txEl>
                                              <p:pRg st="2" end="2"/>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4">
                                            <p:txEl>
                                              <p:pRg st="3" end="3"/>
                                            </p:txEl>
                                          </p:spTgt>
                                        </p:tgtEl>
                                        <p:attrNameLst>
                                          <p:attrName>style.visibility</p:attrName>
                                        </p:attrNameLst>
                                      </p:cBhvr>
                                      <p:to>
                                        <p:strVal val="visible"/>
                                      </p:to>
                                    </p:set>
                                    <p:animEffect transition="in" filter="fade">
                                      <p:cBhvr>
                                        <p:cTn id="83" dur="500"/>
                                        <p:tgtEl>
                                          <p:spTgt spid="4">
                                            <p:txEl>
                                              <p:pRg st="3" end="3"/>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4">
                                            <p:txEl>
                                              <p:pRg st="7" end="7"/>
                                            </p:txEl>
                                          </p:spTgt>
                                        </p:tgtEl>
                                        <p:attrNameLst>
                                          <p:attrName>style.visibility</p:attrName>
                                        </p:attrNameLst>
                                      </p:cBhvr>
                                      <p:to>
                                        <p:strVal val="visible"/>
                                      </p:to>
                                    </p:set>
                                    <p:animEffect transition="in" filter="fade">
                                      <p:cBhvr>
                                        <p:cTn id="88"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Some more function use in file</a:t>
            </a:r>
            <a:endParaRPr lang="en-US" dirty="0"/>
          </a:p>
        </p:txBody>
      </p:sp>
      <p:sp>
        <p:nvSpPr>
          <p:cNvPr id="3" name="Content Placeholder 2"/>
          <p:cNvSpPr>
            <a:spLocks noGrp="1"/>
          </p:cNvSpPr>
          <p:nvPr>
            <p:ph sz="half" idx="1"/>
          </p:nvPr>
        </p:nvSpPr>
        <p:spPr>
          <a:xfrm>
            <a:off x="398834" y="800100"/>
            <a:ext cx="5620966" cy="5524500"/>
          </a:xfrm>
        </p:spPr>
        <p:txBody>
          <a:bodyPr>
            <a:normAutofit/>
          </a:bodyPr>
          <a:lstStyle/>
          <a:p>
            <a:r>
              <a:rPr lang="en-US" sz="2000" dirty="0" smtClean="0"/>
              <a:t>The </a:t>
            </a:r>
            <a:r>
              <a:rPr lang="en-US" sz="2000" b="1" dirty="0" smtClean="0"/>
              <a:t>rewind( ) </a:t>
            </a:r>
            <a:r>
              <a:rPr lang="en-US" sz="2000" dirty="0" smtClean="0"/>
              <a:t>function places the pointer to the beginning of the</a:t>
            </a:r>
            <a:r>
              <a:rPr lang="en-US" sz="2000" b="1" dirty="0" smtClean="0"/>
              <a:t> </a:t>
            </a:r>
            <a:r>
              <a:rPr lang="en-US" sz="2000" dirty="0" smtClean="0"/>
              <a:t>file, irrespective of where it is present right now.</a:t>
            </a:r>
          </a:p>
          <a:p>
            <a:r>
              <a:rPr lang="en-US" sz="2000" dirty="0" smtClean="0"/>
              <a:t>The </a:t>
            </a:r>
            <a:r>
              <a:rPr lang="en-US" sz="2000" b="1" dirty="0" err="1" smtClean="0"/>
              <a:t>fseek</a:t>
            </a:r>
            <a:r>
              <a:rPr lang="en-US" sz="2000" b="1" dirty="0" smtClean="0"/>
              <a:t>( ) </a:t>
            </a:r>
            <a:r>
              <a:rPr lang="en-US" sz="2000" dirty="0" smtClean="0"/>
              <a:t>function lets us move the pointer from one record to another.</a:t>
            </a:r>
          </a:p>
          <a:p>
            <a:r>
              <a:rPr lang="en-US" sz="2000" b="1" dirty="0" err="1" smtClean="0"/>
              <a:t>fseek</a:t>
            </a:r>
            <a:r>
              <a:rPr lang="en-US" sz="2000" b="1" dirty="0" smtClean="0"/>
              <a:t> ( </a:t>
            </a:r>
            <a:r>
              <a:rPr lang="en-US" sz="2000" b="1" dirty="0" err="1" smtClean="0"/>
              <a:t>fp</a:t>
            </a:r>
            <a:r>
              <a:rPr lang="en-US" sz="2000" b="1" dirty="0" smtClean="0"/>
              <a:t>, -</a:t>
            </a:r>
            <a:r>
              <a:rPr lang="en-US" sz="2000" b="1" dirty="0" err="1" smtClean="0"/>
              <a:t>recsize</a:t>
            </a:r>
            <a:r>
              <a:rPr lang="en-US" sz="2000" b="1" dirty="0" smtClean="0"/>
              <a:t>, SEEK_CUR ) ;</a:t>
            </a:r>
          </a:p>
          <a:p>
            <a:r>
              <a:rPr lang="en-US" sz="2000" dirty="0" smtClean="0"/>
              <a:t>Here, -</a:t>
            </a:r>
            <a:r>
              <a:rPr lang="en-US" sz="2000" b="1" dirty="0" err="1" smtClean="0"/>
              <a:t>recsize</a:t>
            </a:r>
            <a:r>
              <a:rPr lang="en-US" sz="2000" b="1" dirty="0" smtClean="0"/>
              <a:t> </a:t>
            </a:r>
            <a:r>
              <a:rPr lang="en-US" sz="2000" dirty="0" smtClean="0"/>
              <a:t>moves the pointer back by </a:t>
            </a:r>
            <a:r>
              <a:rPr lang="en-US" sz="2000" b="1" dirty="0" err="1" smtClean="0"/>
              <a:t>recsize</a:t>
            </a:r>
            <a:r>
              <a:rPr lang="en-US" sz="2000" b="1" dirty="0" smtClean="0"/>
              <a:t> </a:t>
            </a:r>
            <a:r>
              <a:rPr lang="en-US" sz="2000" dirty="0" smtClean="0"/>
              <a:t>bytes from the current position.</a:t>
            </a:r>
          </a:p>
          <a:p>
            <a:r>
              <a:rPr lang="en-US" sz="2000" dirty="0" smtClean="0"/>
              <a:t>If we wish to know where the pointer is positioned right now, we can use the function </a:t>
            </a:r>
            <a:r>
              <a:rPr lang="en-US" sz="2000" b="1" dirty="0" err="1" smtClean="0"/>
              <a:t>ftell</a:t>
            </a:r>
            <a:r>
              <a:rPr lang="en-US" sz="2000" b="1" dirty="0" smtClean="0"/>
              <a:t>( ).</a:t>
            </a:r>
            <a:r>
              <a:rPr lang="en-US" sz="2000" dirty="0" smtClean="0"/>
              <a:t> It returns this position as a</a:t>
            </a:r>
            <a:r>
              <a:rPr lang="en-US" sz="2000" b="1" dirty="0" smtClean="0"/>
              <a:t> long </a:t>
            </a:r>
            <a:r>
              <a:rPr lang="en-US" sz="2000" b="1" dirty="0" err="1" smtClean="0"/>
              <a:t>int</a:t>
            </a:r>
            <a:r>
              <a:rPr lang="en-US" sz="2000" b="1" dirty="0" smtClean="0"/>
              <a:t> </a:t>
            </a:r>
            <a:r>
              <a:rPr lang="en-US" sz="2000" dirty="0" smtClean="0"/>
              <a:t>which is an offset from the beginning of the file. The value returned by </a:t>
            </a:r>
            <a:r>
              <a:rPr lang="en-US" sz="2000" b="1" dirty="0" err="1" smtClean="0"/>
              <a:t>ftell</a:t>
            </a:r>
            <a:r>
              <a:rPr lang="en-US" sz="2000" b="1" dirty="0" smtClean="0"/>
              <a:t>( ) </a:t>
            </a:r>
            <a:r>
              <a:rPr lang="en-US" sz="2000" dirty="0" smtClean="0"/>
              <a:t>can be used in subsequent calls to </a:t>
            </a:r>
            <a:r>
              <a:rPr lang="en-US" sz="2000" b="1" dirty="0" err="1" smtClean="0"/>
              <a:t>fseek</a:t>
            </a:r>
            <a:r>
              <a:rPr lang="en-US" sz="2000" b="1" dirty="0" smtClean="0"/>
              <a:t>( ).</a:t>
            </a:r>
            <a:endParaRPr lang="en-US" sz="2000" dirty="0"/>
          </a:p>
        </p:txBody>
      </p:sp>
      <p:sp>
        <p:nvSpPr>
          <p:cNvPr id="4" name="Content Placeholder 3"/>
          <p:cNvSpPr>
            <a:spLocks noGrp="1"/>
          </p:cNvSpPr>
          <p:nvPr>
            <p:ph sz="half" idx="2"/>
          </p:nvPr>
        </p:nvSpPr>
        <p:spPr>
          <a:xfrm>
            <a:off x="6096000" y="800100"/>
            <a:ext cx="5685536" cy="5600700"/>
          </a:xfrm>
        </p:spPr>
        <p:txBody>
          <a:bodyPr>
            <a:normAutofit/>
          </a:bodyPr>
          <a:lstStyle/>
          <a:p>
            <a:r>
              <a:rPr lang="en-US" sz="2000" b="1" dirty="0" smtClean="0"/>
              <a:t>SEEK_END </a:t>
            </a:r>
            <a:r>
              <a:rPr lang="en-US" sz="2000" dirty="0" smtClean="0"/>
              <a:t>means move the pointer from the end of the file,</a:t>
            </a:r>
          </a:p>
          <a:p>
            <a:r>
              <a:rPr lang="en-US" sz="2000" b="1" dirty="0" smtClean="0"/>
              <a:t>SEEK_CUR </a:t>
            </a:r>
            <a:r>
              <a:rPr lang="en-US" sz="2000" dirty="0" smtClean="0"/>
              <a:t>means move the pointer with reference to its current position and</a:t>
            </a:r>
          </a:p>
          <a:p>
            <a:r>
              <a:rPr lang="en-US" sz="2000" b="1" dirty="0" smtClean="0"/>
              <a:t>SEEK_SET </a:t>
            </a:r>
            <a:r>
              <a:rPr lang="en-US" sz="2000" dirty="0" smtClean="0"/>
              <a:t>means move the pointer with reference to the beginning of the file.</a:t>
            </a:r>
          </a:p>
          <a:p>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fade">
                                      <p:cBhvr>
                                        <p:cTn id="32" dur="500"/>
                                        <p:tgtEl>
                                          <p:spTgt spid="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Effect transition="in" filter="fade">
                                      <p:cBhvr>
                                        <p:cTn id="37" dur="500"/>
                                        <p:tgtEl>
                                          <p:spTgt spid="4">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2" end="2"/>
                                            </p:txEl>
                                          </p:spTgt>
                                        </p:tgtEl>
                                        <p:attrNameLst>
                                          <p:attrName>style.visibility</p:attrName>
                                        </p:attrNameLst>
                                      </p:cBhvr>
                                      <p:to>
                                        <p:strVal val="visible"/>
                                      </p:to>
                                    </p:set>
                                    <p:animEffect transition="in" filter="fade">
                                      <p:cBhvr>
                                        <p:cTn id="4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File program</a:t>
            </a:r>
            <a:endParaRPr lang="en-US" dirty="0"/>
          </a:p>
        </p:txBody>
      </p:sp>
      <p:sp>
        <p:nvSpPr>
          <p:cNvPr id="6" name="Content Placeholder 5"/>
          <p:cNvSpPr>
            <a:spLocks noGrp="1"/>
          </p:cNvSpPr>
          <p:nvPr>
            <p:ph idx="1"/>
          </p:nvPr>
        </p:nvSpPr>
        <p:spPr>
          <a:xfrm>
            <a:off x="424234" y="844552"/>
            <a:ext cx="9329366" cy="5403848"/>
          </a:xfrm>
        </p:spPr>
        <p:txBody>
          <a:bodyPr>
            <a:normAutofit/>
          </a:bodyPr>
          <a:lstStyle/>
          <a:p>
            <a:pPr marL="514350" indent="-514350">
              <a:buFont typeface="+mj-lt"/>
              <a:buAutoNum type="arabicPeriod"/>
            </a:pPr>
            <a:r>
              <a:rPr lang="en-US" sz="2400" dirty="0" smtClean="0"/>
              <a:t>Write a program to copy one file to another. While doing so replace all lowercase characters to their equivalent uppercase characters.</a:t>
            </a:r>
          </a:p>
          <a:p>
            <a:pPr marL="514350" indent="-514350">
              <a:buFont typeface="+mj-lt"/>
              <a:buAutoNum type="arabicPeriod"/>
            </a:pPr>
            <a:endParaRPr lang="en-US" sz="2400" dirty="0" smtClean="0"/>
          </a:p>
          <a:p>
            <a:pPr marL="514350" indent="-514350">
              <a:buFont typeface="+mj-lt"/>
              <a:buAutoNum type="arabicPeriod"/>
            </a:pPr>
            <a:r>
              <a:rPr lang="en-US" sz="2400" dirty="0" smtClean="0"/>
              <a:t>Write a program that merges lines alternately from two files and writes the results to new file. If one file has less number of lines than the other, the remaining lines from the larger file should be simply copied into the target file.</a:t>
            </a:r>
            <a:endParaRPr lang="en-US" sz="2400" dirty="0"/>
          </a:p>
        </p:txBody>
      </p:sp>
      <p:sp>
        <p:nvSpPr>
          <p:cNvPr id="2" name="Footer Placeholder 1"/>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Command Line Arguments</a:t>
            </a:r>
            <a:endParaRPr lang="en-US" dirty="0"/>
          </a:p>
        </p:txBody>
      </p:sp>
      <p:sp>
        <p:nvSpPr>
          <p:cNvPr id="5" name="Content Placeholder 4"/>
          <p:cNvSpPr>
            <a:spLocks noGrp="1"/>
          </p:cNvSpPr>
          <p:nvPr>
            <p:ph sz="half" idx="1"/>
          </p:nvPr>
        </p:nvSpPr>
        <p:spPr>
          <a:xfrm>
            <a:off x="398834" y="825500"/>
            <a:ext cx="5620966" cy="5499100"/>
          </a:xfrm>
        </p:spPr>
        <p:txBody>
          <a:bodyPr>
            <a:normAutofit/>
          </a:bodyPr>
          <a:lstStyle/>
          <a:p>
            <a:r>
              <a:rPr lang="en-US" sz="2000" dirty="0" smtClean="0"/>
              <a:t>In C it is possible to accept command line arguments. Command-line arguments are given after the name of a program in command-line operating systems and are passed in to the program from the operating system. To use command line arguments in a program, we first see the full declaration of the main function, which previously has accepted no arguments.</a:t>
            </a:r>
          </a:p>
          <a:p>
            <a:endParaRPr lang="en-US" sz="2000" dirty="0" smtClean="0"/>
          </a:p>
          <a:p>
            <a:r>
              <a:rPr lang="en-US" sz="2000" b="1" dirty="0" smtClean="0"/>
              <a:t>void main(</a:t>
            </a:r>
            <a:r>
              <a:rPr lang="en-US" sz="2000" b="1" dirty="0" err="1" smtClean="0"/>
              <a:t>int</a:t>
            </a:r>
            <a:r>
              <a:rPr lang="en-US" sz="2000" b="1" dirty="0" smtClean="0"/>
              <a:t> </a:t>
            </a:r>
            <a:r>
              <a:rPr lang="en-US" sz="2000" b="1" dirty="0" err="1" smtClean="0"/>
              <a:t>argc</a:t>
            </a:r>
            <a:r>
              <a:rPr lang="en-US" sz="2000" b="1" dirty="0" smtClean="0"/>
              <a:t>, char *</a:t>
            </a:r>
            <a:r>
              <a:rPr lang="en-US" sz="2000" b="1" dirty="0" err="1" smtClean="0"/>
              <a:t>argv</a:t>
            </a:r>
            <a:r>
              <a:rPr lang="en-US" sz="2000" b="1" dirty="0" smtClean="0"/>
              <a:t>[]) </a:t>
            </a:r>
          </a:p>
          <a:p>
            <a:endParaRPr lang="en-US" sz="2000" dirty="0" smtClean="0"/>
          </a:p>
          <a:p>
            <a:r>
              <a:rPr lang="en-US" sz="2000" dirty="0" smtClean="0"/>
              <a:t>The integer, </a:t>
            </a:r>
            <a:r>
              <a:rPr lang="en-US" sz="2000" dirty="0" err="1" smtClean="0"/>
              <a:t>argc</a:t>
            </a:r>
            <a:r>
              <a:rPr lang="en-US" sz="2000" dirty="0" smtClean="0"/>
              <a:t> is the </a:t>
            </a:r>
            <a:r>
              <a:rPr lang="en-US" sz="2000" b="1" dirty="0" err="1" smtClean="0"/>
              <a:t>ARG</a:t>
            </a:r>
            <a:r>
              <a:rPr lang="en-US" sz="2000" dirty="0" err="1" smtClean="0"/>
              <a:t>ument</a:t>
            </a:r>
            <a:r>
              <a:rPr lang="en-US" sz="2000" b="1" dirty="0" smtClean="0"/>
              <a:t> C</a:t>
            </a:r>
            <a:r>
              <a:rPr lang="en-US" sz="2000" dirty="0" smtClean="0"/>
              <a:t>ount. It is the number of arguments passed into the program from the command line, including the name of the program.</a:t>
            </a:r>
            <a:endParaRPr lang="en-US" sz="2000" dirty="0"/>
          </a:p>
        </p:txBody>
      </p:sp>
      <p:sp>
        <p:nvSpPr>
          <p:cNvPr id="6" name="Content Placeholder 5"/>
          <p:cNvSpPr>
            <a:spLocks noGrp="1"/>
          </p:cNvSpPr>
          <p:nvPr>
            <p:ph sz="half" idx="2"/>
          </p:nvPr>
        </p:nvSpPr>
        <p:spPr>
          <a:xfrm>
            <a:off x="5791200" y="800100"/>
            <a:ext cx="4953000" cy="5334000"/>
          </a:xfrm>
        </p:spPr>
        <p:txBody>
          <a:bodyPr>
            <a:normAutofit/>
          </a:bodyPr>
          <a:lstStyle/>
          <a:p>
            <a:r>
              <a:rPr lang="en-US" sz="2000" dirty="0" smtClean="0"/>
              <a:t>The character pointer, *</a:t>
            </a:r>
            <a:r>
              <a:rPr lang="en-US" sz="2000" dirty="0" err="1" smtClean="0"/>
              <a:t>argv</a:t>
            </a:r>
            <a:r>
              <a:rPr lang="en-US" sz="2000" dirty="0" smtClean="0"/>
              <a:t>[] is the </a:t>
            </a:r>
            <a:r>
              <a:rPr lang="en-US" sz="2000" b="1" dirty="0" err="1" smtClean="0"/>
              <a:t>ARG</a:t>
            </a:r>
            <a:r>
              <a:rPr lang="en-US" sz="2000" dirty="0" err="1" smtClean="0"/>
              <a:t>ument</a:t>
            </a:r>
            <a:r>
              <a:rPr lang="en-US" sz="2000" b="1" dirty="0" smtClean="0"/>
              <a:t> V</a:t>
            </a:r>
            <a:r>
              <a:rPr lang="en-US" sz="2000" dirty="0" smtClean="0"/>
              <a:t>alues</a:t>
            </a:r>
            <a:r>
              <a:rPr lang="en-US" sz="2000" b="1" dirty="0" smtClean="0"/>
              <a:t> </a:t>
            </a:r>
            <a:r>
              <a:rPr lang="en-US" sz="2000" dirty="0" smtClean="0"/>
              <a:t>list. It has number of elements specified in the previous argument, </a:t>
            </a:r>
            <a:r>
              <a:rPr lang="en-US" sz="2000" dirty="0" err="1" smtClean="0"/>
              <a:t>argc</a:t>
            </a:r>
            <a:r>
              <a:rPr lang="en-US" sz="2000" dirty="0" smtClean="0"/>
              <a:t>.</a:t>
            </a:r>
            <a:endParaRPr lang="en-US" sz="2000" dirty="0"/>
          </a:p>
        </p:txBody>
      </p:sp>
      <p:sp>
        <p:nvSpPr>
          <p:cNvPr id="2" name="Footer Placeholder 1"/>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Arguments</a:t>
            </a:r>
            <a:endParaRPr lang="en-US" dirty="0"/>
          </a:p>
        </p:txBody>
      </p:sp>
      <p:sp>
        <p:nvSpPr>
          <p:cNvPr id="3" name="Content Placeholder 2"/>
          <p:cNvSpPr>
            <a:spLocks noGrp="1"/>
          </p:cNvSpPr>
          <p:nvPr>
            <p:ph sz="half" idx="1"/>
          </p:nvPr>
        </p:nvSpPr>
        <p:spPr>
          <a:xfrm>
            <a:off x="398834" y="800100"/>
            <a:ext cx="5617464" cy="5829300"/>
          </a:xfrm>
        </p:spPr>
        <p:txBody>
          <a:bodyPr>
            <a:noAutofit/>
          </a:bodyPr>
          <a:lstStyle/>
          <a:p>
            <a:pPr>
              <a:spcBef>
                <a:spcPts val="0"/>
              </a:spcBef>
              <a:buNone/>
            </a:pPr>
            <a:r>
              <a:rPr lang="en-US" sz="2000" dirty="0"/>
              <a:t>#include&lt;</a:t>
            </a:r>
            <a:r>
              <a:rPr lang="en-US" sz="2000" dirty="0" err="1"/>
              <a:t>stdio.h</a:t>
            </a:r>
            <a:r>
              <a:rPr lang="en-US" sz="2000" dirty="0" smtClean="0"/>
              <a:t>&gt;</a:t>
            </a:r>
            <a:endParaRPr lang="en-US" sz="2000" dirty="0"/>
          </a:p>
          <a:p>
            <a:pPr>
              <a:spcBef>
                <a:spcPts val="0"/>
              </a:spcBef>
              <a:buNone/>
            </a:pPr>
            <a:r>
              <a:rPr lang="en-US" sz="2000" dirty="0"/>
              <a:t>#include&lt;</a:t>
            </a:r>
            <a:r>
              <a:rPr lang="en-US" sz="2000" dirty="0" err="1"/>
              <a:t>stdlib.h</a:t>
            </a:r>
            <a:r>
              <a:rPr lang="en-US" sz="2000" dirty="0"/>
              <a:t>&gt;</a:t>
            </a:r>
          </a:p>
          <a:p>
            <a:pPr>
              <a:spcBef>
                <a:spcPts val="0"/>
              </a:spcBef>
              <a:buNone/>
            </a:pPr>
            <a:r>
              <a:rPr lang="en-US" sz="2000" dirty="0"/>
              <a:t>void main( </a:t>
            </a:r>
            <a:r>
              <a:rPr lang="en-US" sz="2000" dirty="0" err="1"/>
              <a:t>int</a:t>
            </a:r>
            <a:r>
              <a:rPr lang="en-US" sz="2000" dirty="0"/>
              <a:t> </a:t>
            </a:r>
            <a:r>
              <a:rPr lang="en-US" sz="2000" dirty="0" err="1"/>
              <a:t>argc</a:t>
            </a:r>
            <a:r>
              <a:rPr lang="en-US" sz="2000" dirty="0"/>
              <a:t>, char *</a:t>
            </a:r>
            <a:r>
              <a:rPr lang="en-US" sz="2000" dirty="0" err="1"/>
              <a:t>argv</a:t>
            </a:r>
            <a:r>
              <a:rPr lang="en-US" sz="2000" dirty="0"/>
              <a:t>[]) </a:t>
            </a:r>
          </a:p>
          <a:p>
            <a:pPr>
              <a:spcBef>
                <a:spcPts val="0"/>
              </a:spcBef>
              <a:buNone/>
            </a:pPr>
            <a:r>
              <a:rPr lang="en-US" sz="2000" dirty="0"/>
              <a:t>{ </a:t>
            </a:r>
          </a:p>
          <a:p>
            <a:pPr lvl="1">
              <a:spcBef>
                <a:spcPts val="0"/>
              </a:spcBef>
              <a:buNone/>
            </a:pPr>
            <a:r>
              <a:rPr lang="en-US" sz="2000" dirty="0"/>
              <a:t>FILE *</a:t>
            </a:r>
            <a:r>
              <a:rPr lang="en-US" sz="2000" dirty="0" err="1"/>
              <a:t>fs</a:t>
            </a:r>
            <a:r>
              <a:rPr lang="en-US" sz="2000" dirty="0"/>
              <a:t>, *</a:t>
            </a:r>
            <a:r>
              <a:rPr lang="en-US" sz="2000" dirty="0" err="1"/>
              <a:t>fd</a:t>
            </a:r>
            <a:r>
              <a:rPr lang="en-US" sz="2000" dirty="0"/>
              <a:t>; </a:t>
            </a:r>
          </a:p>
          <a:p>
            <a:pPr lvl="1">
              <a:spcBef>
                <a:spcPts val="0"/>
              </a:spcBef>
              <a:buNone/>
            </a:pPr>
            <a:r>
              <a:rPr lang="en-US" sz="2000" dirty="0"/>
              <a:t>char </a:t>
            </a:r>
            <a:r>
              <a:rPr lang="en-US" sz="2000" dirty="0" err="1"/>
              <a:t>ch</a:t>
            </a:r>
            <a:r>
              <a:rPr lang="en-US" sz="2000" dirty="0"/>
              <a:t>; </a:t>
            </a:r>
          </a:p>
          <a:p>
            <a:pPr lvl="1">
              <a:spcBef>
                <a:spcPts val="0"/>
              </a:spcBef>
              <a:buNone/>
            </a:pPr>
            <a:r>
              <a:rPr lang="en-US" sz="2000" dirty="0"/>
              <a:t>if(</a:t>
            </a:r>
            <a:r>
              <a:rPr lang="en-US" sz="2000" dirty="0" err="1"/>
              <a:t>argc</a:t>
            </a:r>
            <a:r>
              <a:rPr lang="en-US" sz="2000" dirty="0"/>
              <a:t> != 3) </a:t>
            </a:r>
          </a:p>
          <a:p>
            <a:pPr lvl="1">
              <a:spcBef>
                <a:spcPts val="0"/>
              </a:spcBef>
              <a:buNone/>
            </a:pPr>
            <a:r>
              <a:rPr lang="en-US" sz="2000" dirty="0"/>
              <a:t>{ </a:t>
            </a:r>
          </a:p>
          <a:p>
            <a:pPr lvl="2">
              <a:spcBef>
                <a:spcPts val="0"/>
              </a:spcBef>
              <a:buNone/>
            </a:pPr>
            <a:r>
              <a:rPr lang="en-US" sz="2000" dirty="0"/>
              <a:t>puts("Improper no. of arguments");</a:t>
            </a:r>
          </a:p>
          <a:p>
            <a:pPr lvl="2">
              <a:spcBef>
                <a:spcPts val="0"/>
              </a:spcBef>
              <a:buNone/>
            </a:pPr>
            <a:r>
              <a:rPr lang="en-US" sz="2000" dirty="0" err="1"/>
              <a:t>getch</a:t>
            </a:r>
            <a:r>
              <a:rPr lang="en-US" sz="2000" dirty="0"/>
              <a:t>(); .</a:t>
            </a:r>
          </a:p>
          <a:p>
            <a:pPr lvl="2">
              <a:spcBef>
                <a:spcPts val="0"/>
              </a:spcBef>
              <a:buNone/>
            </a:pPr>
            <a:r>
              <a:rPr lang="en-US" sz="2000" dirty="0"/>
              <a:t>exit(1); </a:t>
            </a:r>
          </a:p>
          <a:p>
            <a:pPr lvl="1">
              <a:spcBef>
                <a:spcPts val="0"/>
              </a:spcBef>
              <a:buNone/>
            </a:pPr>
            <a:r>
              <a:rPr lang="en-US" sz="2000" dirty="0"/>
              <a:t>} </a:t>
            </a:r>
          </a:p>
          <a:p>
            <a:pPr lvl="1">
              <a:spcBef>
                <a:spcPts val="0"/>
              </a:spcBef>
              <a:buNone/>
            </a:pPr>
            <a:r>
              <a:rPr lang="en-US" sz="2000" dirty="0" err="1"/>
              <a:t>fs</a:t>
            </a:r>
            <a:r>
              <a:rPr lang="en-US" sz="2000" dirty="0"/>
              <a:t> = </a:t>
            </a:r>
            <a:r>
              <a:rPr lang="en-US" sz="2000" dirty="0" err="1"/>
              <a:t>fopen</a:t>
            </a:r>
            <a:r>
              <a:rPr lang="en-US" sz="2000" dirty="0"/>
              <a:t>(</a:t>
            </a:r>
            <a:r>
              <a:rPr lang="en-US" sz="2000" dirty="0" err="1"/>
              <a:t>argv</a:t>
            </a:r>
            <a:r>
              <a:rPr lang="en-US" sz="2000" dirty="0"/>
              <a:t>[1], "r"); </a:t>
            </a:r>
          </a:p>
          <a:p>
            <a:pPr lvl="1">
              <a:spcBef>
                <a:spcPts val="0"/>
              </a:spcBef>
              <a:buNone/>
            </a:pPr>
            <a:r>
              <a:rPr lang="en-US" sz="2000" dirty="0"/>
              <a:t>if(</a:t>
            </a:r>
            <a:r>
              <a:rPr lang="en-US" sz="2000" dirty="0" err="1"/>
              <a:t>fs</a:t>
            </a:r>
            <a:r>
              <a:rPr lang="en-US" sz="2000" dirty="0"/>
              <a:t> == NULL) </a:t>
            </a:r>
          </a:p>
          <a:p>
            <a:pPr lvl="1">
              <a:spcBef>
                <a:spcPts val="0"/>
              </a:spcBef>
              <a:buNone/>
            </a:pPr>
            <a:r>
              <a:rPr lang="en-US" sz="2000" dirty="0"/>
              <a:t>{ </a:t>
            </a:r>
          </a:p>
          <a:p>
            <a:pPr lvl="2">
              <a:spcBef>
                <a:spcPts val="0"/>
              </a:spcBef>
              <a:buNone/>
            </a:pPr>
            <a:r>
              <a:rPr lang="en-US" sz="2000" dirty="0"/>
              <a:t>puts("Cannot open source file");</a:t>
            </a:r>
          </a:p>
          <a:p>
            <a:pPr lvl="2">
              <a:spcBef>
                <a:spcPts val="0"/>
              </a:spcBef>
              <a:buNone/>
            </a:pPr>
            <a:r>
              <a:rPr lang="en-US" sz="2000" dirty="0" err="1"/>
              <a:t>getch</a:t>
            </a:r>
            <a:r>
              <a:rPr lang="en-US" sz="2000" dirty="0"/>
              <a:t>(); </a:t>
            </a:r>
          </a:p>
          <a:p>
            <a:pPr lvl="2">
              <a:spcBef>
                <a:spcPts val="0"/>
              </a:spcBef>
              <a:buNone/>
            </a:pPr>
            <a:r>
              <a:rPr lang="en-US" sz="2000" dirty="0"/>
              <a:t>exit(2); </a:t>
            </a:r>
          </a:p>
          <a:p>
            <a:pPr lvl="1">
              <a:spcBef>
                <a:spcPts val="0"/>
              </a:spcBef>
              <a:buNone/>
            </a:pPr>
            <a:r>
              <a:rPr lang="en-US" sz="2000" dirty="0"/>
              <a:t>}</a:t>
            </a:r>
          </a:p>
        </p:txBody>
      </p:sp>
      <p:sp>
        <p:nvSpPr>
          <p:cNvPr id="4" name="Content Placeholder 3"/>
          <p:cNvSpPr>
            <a:spLocks noGrp="1"/>
          </p:cNvSpPr>
          <p:nvPr>
            <p:ph sz="half" idx="2"/>
          </p:nvPr>
        </p:nvSpPr>
        <p:spPr>
          <a:xfrm>
            <a:off x="6172200" y="228600"/>
            <a:ext cx="5609336" cy="6400800"/>
          </a:xfrm>
        </p:spPr>
        <p:txBody>
          <a:bodyPr>
            <a:normAutofit/>
          </a:bodyPr>
          <a:lstStyle/>
          <a:p>
            <a:pPr lvl="1">
              <a:spcBef>
                <a:spcPts val="0"/>
              </a:spcBef>
              <a:buNone/>
            </a:pPr>
            <a:r>
              <a:rPr lang="en-US" sz="2400" dirty="0" err="1"/>
              <a:t>fd</a:t>
            </a:r>
            <a:r>
              <a:rPr lang="en-US" sz="2400" dirty="0"/>
              <a:t> = </a:t>
            </a:r>
            <a:r>
              <a:rPr lang="en-US" sz="2400" dirty="0" err="1"/>
              <a:t>fopen</a:t>
            </a:r>
            <a:r>
              <a:rPr lang="en-US" sz="2400" dirty="0"/>
              <a:t>(</a:t>
            </a:r>
            <a:r>
              <a:rPr lang="en-US" sz="2400" dirty="0" err="1"/>
              <a:t>argv</a:t>
            </a:r>
            <a:r>
              <a:rPr lang="en-US" sz="2400" dirty="0"/>
              <a:t>[2], "w"); </a:t>
            </a:r>
          </a:p>
          <a:p>
            <a:pPr lvl="1">
              <a:spcBef>
                <a:spcPts val="0"/>
              </a:spcBef>
              <a:buNone/>
            </a:pPr>
            <a:r>
              <a:rPr lang="en-US" sz="2400" dirty="0"/>
              <a:t>if(</a:t>
            </a:r>
            <a:r>
              <a:rPr lang="en-US" sz="2400" dirty="0" err="1"/>
              <a:t>fd</a:t>
            </a:r>
            <a:r>
              <a:rPr lang="en-US" sz="2400" dirty="0"/>
              <a:t> == NULL) </a:t>
            </a:r>
          </a:p>
          <a:p>
            <a:pPr lvl="1">
              <a:spcBef>
                <a:spcPts val="0"/>
              </a:spcBef>
              <a:buNone/>
            </a:pPr>
            <a:r>
              <a:rPr lang="en-US" sz="2400" dirty="0"/>
              <a:t>{ </a:t>
            </a:r>
          </a:p>
          <a:p>
            <a:pPr lvl="2">
              <a:spcBef>
                <a:spcPts val="0"/>
              </a:spcBef>
              <a:buNone/>
            </a:pPr>
            <a:r>
              <a:rPr lang="en-US" sz="2400" dirty="0"/>
              <a:t>puts("Cannot open target file"); </a:t>
            </a:r>
          </a:p>
          <a:p>
            <a:pPr lvl="2">
              <a:spcBef>
                <a:spcPts val="0"/>
              </a:spcBef>
              <a:buNone/>
            </a:pPr>
            <a:r>
              <a:rPr lang="en-US" sz="2400" dirty="0" err="1"/>
              <a:t>fclose</a:t>
            </a:r>
            <a:r>
              <a:rPr lang="en-US" sz="2400" dirty="0"/>
              <a:t>(</a:t>
            </a:r>
            <a:r>
              <a:rPr lang="en-US" sz="2400" dirty="0" err="1"/>
              <a:t>fs</a:t>
            </a:r>
            <a:r>
              <a:rPr lang="en-US" sz="2400" dirty="0"/>
              <a:t>); </a:t>
            </a:r>
          </a:p>
          <a:p>
            <a:pPr lvl="2">
              <a:spcBef>
                <a:spcPts val="0"/>
              </a:spcBef>
              <a:buNone/>
            </a:pPr>
            <a:r>
              <a:rPr lang="en-US" sz="2400" dirty="0" err="1"/>
              <a:t>getch</a:t>
            </a:r>
            <a:r>
              <a:rPr lang="en-US" sz="2400" dirty="0"/>
              <a:t>(); </a:t>
            </a:r>
          </a:p>
          <a:p>
            <a:pPr lvl="2">
              <a:spcBef>
                <a:spcPts val="0"/>
              </a:spcBef>
              <a:buNone/>
            </a:pPr>
            <a:r>
              <a:rPr lang="en-US" sz="2400" dirty="0"/>
              <a:t>exit(2); </a:t>
            </a:r>
          </a:p>
          <a:p>
            <a:pPr lvl="1">
              <a:spcBef>
                <a:spcPts val="0"/>
              </a:spcBef>
              <a:buNone/>
            </a:pPr>
            <a:r>
              <a:rPr lang="en-US" sz="2400" dirty="0"/>
              <a:t>} </a:t>
            </a:r>
          </a:p>
          <a:p>
            <a:pPr lvl="1">
              <a:spcBef>
                <a:spcPts val="0"/>
              </a:spcBef>
              <a:buNone/>
            </a:pPr>
            <a:r>
              <a:rPr lang="en-US" sz="2400" dirty="0"/>
              <a:t>while(!</a:t>
            </a:r>
            <a:r>
              <a:rPr lang="en-US" sz="2400" dirty="0" err="1"/>
              <a:t>feof</a:t>
            </a:r>
            <a:r>
              <a:rPr lang="en-US" sz="2400" dirty="0"/>
              <a:t>(</a:t>
            </a:r>
            <a:r>
              <a:rPr lang="en-US" sz="2400" dirty="0" err="1"/>
              <a:t>fs</a:t>
            </a:r>
            <a:r>
              <a:rPr lang="en-US" sz="2400" dirty="0"/>
              <a:t>)) </a:t>
            </a:r>
          </a:p>
          <a:p>
            <a:pPr lvl="1">
              <a:spcBef>
                <a:spcPts val="0"/>
              </a:spcBef>
              <a:buNone/>
            </a:pPr>
            <a:r>
              <a:rPr lang="en-US" sz="2400" dirty="0"/>
              <a:t>{ </a:t>
            </a:r>
          </a:p>
          <a:p>
            <a:pPr lvl="2">
              <a:spcBef>
                <a:spcPts val="0"/>
              </a:spcBef>
              <a:buNone/>
            </a:pPr>
            <a:r>
              <a:rPr lang="en-US" sz="2400" dirty="0" err="1"/>
              <a:t>ch</a:t>
            </a:r>
            <a:r>
              <a:rPr lang="en-US" sz="2400" dirty="0"/>
              <a:t> = </a:t>
            </a:r>
            <a:r>
              <a:rPr lang="en-US" sz="2400" dirty="0" err="1"/>
              <a:t>fgetc</a:t>
            </a:r>
            <a:r>
              <a:rPr lang="en-US" sz="2400" dirty="0"/>
              <a:t>(</a:t>
            </a:r>
            <a:r>
              <a:rPr lang="en-US" sz="2400" dirty="0" err="1"/>
              <a:t>fs</a:t>
            </a:r>
            <a:r>
              <a:rPr lang="en-US" sz="2400" dirty="0"/>
              <a:t>); </a:t>
            </a:r>
          </a:p>
          <a:p>
            <a:pPr lvl="2">
              <a:spcBef>
                <a:spcPts val="0"/>
              </a:spcBef>
              <a:buNone/>
            </a:pPr>
            <a:r>
              <a:rPr lang="en-US" sz="2400" dirty="0" err="1"/>
              <a:t>fputc</a:t>
            </a:r>
            <a:r>
              <a:rPr lang="en-US" sz="2400" dirty="0"/>
              <a:t>(</a:t>
            </a:r>
            <a:r>
              <a:rPr lang="en-US" sz="2400" dirty="0" err="1"/>
              <a:t>ch</a:t>
            </a:r>
            <a:r>
              <a:rPr lang="en-US" sz="2400" dirty="0"/>
              <a:t>, </a:t>
            </a:r>
            <a:r>
              <a:rPr lang="en-US" sz="2400" dirty="0" err="1"/>
              <a:t>fd</a:t>
            </a:r>
            <a:r>
              <a:rPr lang="en-US" sz="2400" dirty="0"/>
              <a:t>); </a:t>
            </a:r>
          </a:p>
          <a:p>
            <a:pPr lvl="1">
              <a:spcBef>
                <a:spcPts val="0"/>
              </a:spcBef>
              <a:buNone/>
            </a:pPr>
            <a:r>
              <a:rPr lang="en-US" sz="2400" dirty="0"/>
              <a:t>} </a:t>
            </a:r>
          </a:p>
          <a:p>
            <a:pPr lvl="1">
              <a:spcBef>
                <a:spcPts val="0"/>
              </a:spcBef>
              <a:buNone/>
            </a:pPr>
            <a:r>
              <a:rPr lang="en-US" sz="2400" dirty="0" err="1"/>
              <a:t>fclose</a:t>
            </a:r>
            <a:r>
              <a:rPr lang="en-US" sz="2400" dirty="0"/>
              <a:t>(</a:t>
            </a:r>
            <a:r>
              <a:rPr lang="en-US" sz="2400" dirty="0" err="1"/>
              <a:t>fs</a:t>
            </a:r>
            <a:r>
              <a:rPr lang="en-US" sz="2400" dirty="0"/>
              <a:t>); </a:t>
            </a:r>
          </a:p>
          <a:p>
            <a:pPr lvl="1">
              <a:spcBef>
                <a:spcPts val="0"/>
              </a:spcBef>
              <a:buNone/>
            </a:pPr>
            <a:r>
              <a:rPr lang="en-US" sz="2400" dirty="0" err="1"/>
              <a:t>fclose</a:t>
            </a:r>
            <a:r>
              <a:rPr lang="en-US" sz="2400" dirty="0"/>
              <a:t>(ft); </a:t>
            </a:r>
          </a:p>
          <a:p>
            <a:pPr lvl="1">
              <a:spcBef>
                <a:spcPts val="0"/>
              </a:spcBef>
              <a:buNone/>
            </a:pPr>
            <a:r>
              <a:rPr lang="en-US" sz="2400" dirty="0" err="1"/>
              <a:t>printf</a:t>
            </a:r>
            <a:r>
              <a:rPr lang="en-US" sz="2400" dirty="0"/>
              <a:t>("File copied successfully"); </a:t>
            </a:r>
          </a:p>
          <a:p>
            <a:pPr>
              <a:spcBef>
                <a:spcPts val="0"/>
              </a:spcBef>
              <a:buNone/>
            </a:pPr>
            <a:r>
              <a:rPr lang="en-US" sz="2400" dirty="0"/>
              <a:t>}</a:t>
            </a:r>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fade">
                                      <p:cBhvr>
                                        <p:cTn id="52" dur="500"/>
                                        <p:tgtEl>
                                          <p:spTgt spid="3">
                                            <p:txEl>
                                              <p:pRg st="13" end="13"/>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animEffect transition="in" filter="fade">
                                      <p:cBhvr>
                                        <p:cTn id="55" dur="500"/>
                                        <p:tgtEl>
                                          <p:spTgt spid="3">
                                            <p:txEl>
                                              <p:pRg st="14" end="14"/>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5" end="15"/>
                                            </p:txEl>
                                          </p:spTgt>
                                        </p:tgtEl>
                                        <p:attrNameLst>
                                          <p:attrName>style.visibility</p:attrName>
                                        </p:attrNameLst>
                                      </p:cBhvr>
                                      <p:to>
                                        <p:strVal val="visible"/>
                                      </p:to>
                                    </p:set>
                                    <p:animEffect transition="in" filter="fade">
                                      <p:cBhvr>
                                        <p:cTn id="58" dur="500"/>
                                        <p:tgtEl>
                                          <p:spTgt spid="3">
                                            <p:txEl>
                                              <p:pRg st="15" end="15"/>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16" end="16"/>
                                            </p:txEl>
                                          </p:spTgt>
                                        </p:tgtEl>
                                        <p:attrNameLst>
                                          <p:attrName>style.visibility</p:attrName>
                                        </p:attrNameLst>
                                      </p:cBhvr>
                                      <p:to>
                                        <p:strVal val="visible"/>
                                      </p:to>
                                    </p:set>
                                    <p:animEffect transition="in" filter="fade">
                                      <p:cBhvr>
                                        <p:cTn id="61" dur="500"/>
                                        <p:tgtEl>
                                          <p:spTgt spid="3">
                                            <p:txEl>
                                              <p:pRg st="16" end="16"/>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
                                            <p:txEl>
                                              <p:pRg st="17" end="17"/>
                                            </p:txEl>
                                          </p:spTgt>
                                        </p:tgtEl>
                                        <p:attrNameLst>
                                          <p:attrName>style.visibility</p:attrName>
                                        </p:attrNameLst>
                                      </p:cBhvr>
                                      <p:to>
                                        <p:strVal val="visible"/>
                                      </p:to>
                                    </p:set>
                                    <p:animEffect transition="in" filter="fade">
                                      <p:cBhvr>
                                        <p:cTn id="64" dur="500"/>
                                        <p:tgtEl>
                                          <p:spTgt spid="3">
                                            <p:txEl>
                                              <p:pRg st="17" end="17"/>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
                                            <p:txEl>
                                              <p:pRg st="18" end="18"/>
                                            </p:txEl>
                                          </p:spTgt>
                                        </p:tgtEl>
                                        <p:attrNameLst>
                                          <p:attrName>style.visibility</p:attrName>
                                        </p:attrNameLst>
                                      </p:cBhvr>
                                      <p:to>
                                        <p:strVal val="visible"/>
                                      </p:to>
                                    </p:set>
                                    <p:animEffect transition="in" filter="fade">
                                      <p:cBhvr>
                                        <p:cTn id="67" dur="500"/>
                                        <p:tgtEl>
                                          <p:spTgt spid="3">
                                            <p:txEl>
                                              <p:pRg st="18" end="18"/>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xEl>
                                              <p:pRg st="0" end="0"/>
                                            </p:txEl>
                                          </p:spTgt>
                                        </p:tgtEl>
                                        <p:attrNameLst>
                                          <p:attrName>style.visibility</p:attrName>
                                        </p:attrNameLst>
                                      </p:cBhvr>
                                      <p:to>
                                        <p:strVal val="visible"/>
                                      </p:to>
                                    </p:set>
                                    <p:animEffect transition="in" filter="fade">
                                      <p:cBhvr>
                                        <p:cTn id="72" dur="500"/>
                                        <p:tgtEl>
                                          <p:spTgt spid="4">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
                                            <p:txEl>
                                              <p:pRg st="1" end="1"/>
                                            </p:txEl>
                                          </p:spTgt>
                                        </p:tgtEl>
                                        <p:attrNameLst>
                                          <p:attrName>style.visibility</p:attrName>
                                        </p:attrNameLst>
                                      </p:cBhvr>
                                      <p:to>
                                        <p:strVal val="visible"/>
                                      </p:to>
                                    </p:set>
                                    <p:animEffect transition="in" filter="fade">
                                      <p:cBhvr>
                                        <p:cTn id="75" dur="500"/>
                                        <p:tgtEl>
                                          <p:spTgt spid="4">
                                            <p:txEl>
                                              <p:pRg st="1" end="1"/>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
                                            <p:txEl>
                                              <p:pRg st="2" end="2"/>
                                            </p:txEl>
                                          </p:spTgt>
                                        </p:tgtEl>
                                        <p:attrNameLst>
                                          <p:attrName>style.visibility</p:attrName>
                                        </p:attrNameLst>
                                      </p:cBhvr>
                                      <p:to>
                                        <p:strVal val="visible"/>
                                      </p:to>
                                    </p:set>
                                    <p:animEffect transition="in" filter="fade">
                                      <p:cBhvr>
                                        <p:cTn id="78" dur="500"/>
                                        <p:tgtEl>
                                          <p:spTgt spid="4">
                                            <p:txEl>
                                              <p:pRg st="2" end="2"/>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
                                            <p:txEl>
                                              <p:pRg st="3" end="3"/>
                                            </p:txEl>
                                          </p:spTgt>
                                        </p:tgtEl>
                                        <p:attrNameLst>
                                          <p:attrName>style.visibility</p:attrName>
                                        </p:attrNameLst>
                                      </p:cBhvr>
                                      <p:to>
                                        <p:strVal val="visible"/>
                                      </p:to>
                                    </p:set>
                                    <p:animEffect transition="in" filter="fade">
                                      <p:cBhvr>
                                        <p:cTn id="81" dur="500"/>
                                        <p:tgtEl>
                                          <p:spTgt spid="4">
                                            <p:txEl>
                                              <p:pRg st="3" end="3"/>
                                            </p:tx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4">
                                            <p:txEl>
                                              <p:pRg st="4" end="4"/>
                                            </p:txEl>
                                          </p:spTgt>
                                        </p:tgtEl>
                                        <p:attrNameLst>
                                          <p:attrName>style.visibility</p:attrName>
                                        </p:attrNameLst>
                                      </p:cBhvr>
                                      <p:to>
                                        <p:strVal val="visible"/>
                                      </p:to>
                                    </p:set>
                                    <p:animEffect transition="in" filter="fade">
                                      <p:cBhvr>
                                        <p:cTn id="84" dur="500"/>
                                        <p:tgtEl>
                                          <p:spTgt spid="4">
                                            <p:txEl>
                                              <p:pRg st="4" end="4"/>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
                                            <p:txEl>
                                              <p:pRg st="5" end="5"/>
                                            </p:txEl>
                                          </p:spTgt>
                                        </p:tgtEl>
                                        <p:attrNameLst>
                                          <p:attrName>style.visibility</p:attrName>
                                        </p:attrNameLst>
                                      </p:cBhvr>
                                      <p:to>
                                        <p:strVal val="visible"/>
                                      </p:to>
                                    </p:set>
                                    <p:animEffect transition="in" filter="fade">
                                      <p:cBhvr>
                                        <p:cTn id="87" dur="500"/>
                                        <p:tgtEl>
                                          <p:spTgt spid="4">
                                            <p:txEl>
                                              <p:pRg st="5" end="5"/>
                                            </p:txEl>
                                          </p:spTgt>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4">
                                            <p:txEl>
                                              <p:pRg st="6" end="6"/>
                                            </p:txEl>
                                          </p:spTgt>
                                        </p:tgtEl>
                                        <p:attrNameLst>
                                          <p:attrName>style.visibility</p:attrName>
                                        </p:attrNameLst>
                                      </p:cBhvr>
                                      <p:to>
                                        <p:strVal val="visible"/>
                                      </p:to>
                                    </p:set>
                                    <p:animEffect transition="in" filter="fade">
                                      <p:cBhvr>
                                        <p:cTn id="90" dur="500"/>
                                        <p:tgtEl>
                                          <p:spTgt spid="4">
                                            <p:txEl>
                                              <p:pRg st="6" end="6"/>
                                            </p:txEl>
                                          </p:spTgt>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4">
                                            <p:txEl>
                                              <p:pRg st="7" end="7"/>
                                            </p:txEl>
                                          </p:spTgt>
                                        </p:tgtEl>
                                        <p:attrNameLst>
                                          <p:attrName>style.visibility</p:attrName>
                                        </p:attrNameLst>
                                      </p:cBhvr>
                                      <p:to>
                                        <p:strVal val="visible"/>
                                      </p:to>
                                    </p:set>
                                    <p:animEffect transition="in" filter="fade">
                                      <p:cBhvr>
                                        <p:cTn id="93" dur="500"/>
                                        <p:tgtEl>
                                          <p:spTgt spid="4">
                                            <p:txEl>
                                              <p:pRg st="7" end="7"/>
                                            </p:txEl>
                                          </p:spTgt>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4">
                                            <p:txEl>
                                              <p:pRg st="8" end="8"/>
                                            </p:txEl>
                                          </p:spTgt>
                                        </p:tgtEl>
                                        <p:attrNameLst>
                                          <p:attrName>style.visibility</p:attrName>
                                        </p:attrNameLst>
                                      </p:cBhvr>
                                      <p:to>
                                        <p:strVal val="visible"/>
                                      </p:to>
                                    </p:set>
                                    <p:animEffect transition="in" filter="fade">
                                      <p:cBhvr>
                                        <p:cTn id="96" dur="500"/>
                                        <p:tgtEl>
                                          <p:spTgt spid="4">
                                            <p:txEl>
                                              <p:pRg st="8" end="8"/>
                                            </p:txEl>
                                          </p:spTgt>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4">
                                            <p:txEl>
                                              <p:pRg st="9" end="9"/>
                                            </p:txEl>
                                          </p:spTgt>
                                        </p:tgtEl>
                                        <p:attrNameLst>
                                          <p:attrName>style.visibility</p:attrName>
                                        </p:attrNameLst>
                                      </p:cBhvr>
                                      <p:to>
                                        <p:strVal val="visible"/>
                                      </p:to>
                                    </p:set>
                                    <p:animEffect transition="in" filter="fade">
                                      <p:cBhvr>
                                        <p:cTn id="99" dur="500"/>
                                        <p:tgtEl>
                                          <p:spTgt spid="4">
                                            <p:txEl>
                                              <p:pRg st="9" end="9"/>
                                            </p:txEl>
                                          </p:spTgt>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4">
                                            <p:txEl>
                                              <p:pRg st="10" end="10"/>
                                            </p:txEl>
                                          </p:spTgt>
                                        </p:tgtEl>
                                        <p:attrNameLst>
                                          <p:attrName>style.visibility</p:attrName>
                                        </p:attrNameLst>
                                      </p:cBhvr>
                                      <p:to>
                                        <p:strVal val="visible"/>
                                      </p:to>
                                    </p:set>
                                    <p:animEffect transition="in" filter="fade">
                                      <p:cBhvr>
                                        <p:cTn id="102" dur="500"/>
                                        <p:tgtEl>
                                          <p:spTgt spid="4">
                                            <p:txEl>
                                              <p:pRg st="10" end="10"/>
                                            </p:txEl>
                                          </p:spTgt>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4">
                                            <p:txEl>
                                              <p:pRg st="11" end="11"/>
                                            </p:txEl>
                                          </p:spTgt>
                                        </p:tgtEl>
                                        <p:attrNameLst>
                                          <p:attrName>style.visibility</p:attrName>
                                        </p:attrNameLst>
                                      </p:cBhvr>
                                      <p:to>
                                        <p:strVal val="visible"/>
                                      </p:to>
                                    </p:set>
                                    <p:animEffect transition="in" filter="fade">
                                      <p:cBhvr>
                                        <p:cTn id="105" dur="500"/>
                                        <p:tgtEl>
                                          <p:spTgt spid="4">
                                            <p:txEl>
                                              <p:pRg st="11" end="11"/>
                                            </p:txEl>
                                          </p:spTgt>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4">
                                            <p:txEl>
                                              <p:pRg st="12" end="12"/>
                                            </p:txEl>
                                          </p:spTgt>
                                        </p:tgtEl>
                                        <p:attrNameLst>
                                          <p:attrName>style.visibility</p:attrName>
                                        </p:attrNameLst>
                                      </p:cBhvr>
                                      <p:to>
                                        <p:strVal val="visible"/>
                                      </p:to>
                                    </p:set>
                                    <p:animEffect transition="in" filter="fade">
                                      <p:cBhvr>
                                        <p:cTn id="108" dur="500"/>
                                        <p:tgtEl>
                                          <p:spTgt spid="4">
                                            <p:txEl>
                                              <p:pRg st="12" end="12"/>
                                            </p:txEl>
                                          </p:spTgt>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4">
                                            <p:txEl>
                                              <p:pRg st="13" end="13"/>
                                            </p:txEl>
                                          </p:spTgt>
                                        </p:tgtEl>
                                        <p:attrNameLst>
                                          <p:attrName>style.visibility</p:attrName>
                                        </p:attrNameLst>
                                      </p:cBhvr>
                                      <p:to>
                                        <p:strVal val="visible"/>
                                      </p:to>
                                    </p:set>
                                    <p:animEffect transition="in" filter="fade">
                                      <p:cBhvr>
                                        <p:cTn id="111" dur="500"/>
                                        <p:tgtEl>
                                          <p:spTgt spid="4">
                                            <p:txEl>
                                              <p:pRg st="13" end="13"/>
                                            </p:txEl>
                                          </p:spTgt>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4">
                                            <p:txEl>
                                              <p:pRg st="14" end="14"/>
                                            </p:txEl>
                                          </p:spTgt>
                                        </p:tgtEl>
                                        <p:attrNameLst>
                                          <p:attrName>style.visibility</p:attrName>
                                        </p:attrNameLst>
                                      </p:cBhvr>
                                      <p:to>
                                        <p:strVal val="visible"/>
                                      </p:to>
                                    </p:set>
                                    <p:animEffect transition="in" filter="fade">
                                      <p:cBhvr>
                                        <p:cTn id="114" dur="500"/>
                                        <p:tgtEl>
                                          <p:spTgt spid="4">
                                            <p:txEl>
                                              <p:pRg st="14" end="14"/>
                                            </p:txEl>
                                          </p:spTgt>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4">
                                            <p:txEl>
                                              <p:pRg st="15" end="15"/>
                                            </p:txEl>
                                          </p:spTgt>
                                        </p:tgtEl>
                                        <p:attrNameLst>
                                          <p:attrName>style.visibility</p:attrName>
                                        </p:attrNameLst>
                                      </p:cBhvr>
                                      <p:to>
                                        <p:strVal val="visible"/>
                                      </p:to>
                                    </p:set>
                                    <p:animEffect transition="in" filter="fade">
                                      <p:cBhvr>
                                        <p:cTn id="117" dur="500"/>
                                        <p:tgtEl>
                                          <p:spTgt spid="4">
                                            <p:txEl>
                                              <p:pRg st="15" end="15"/>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4">
                                            <p:txEl>
                                              <p:pRg st="16" end="16"/>
                                            </p:txEl>
                                          </p:spTgt>
                                        </p:tgtEl>
                                        <p:attrNameLst>
                                          <p:attrName>style.visibility</p:attrName>
                                        </p:attrNameLst>
                                      </p:cBhvr>
                                      <p:to>
                                        <p:strVal val="visible"/>
                                      </p:to>
                                    </p:set>
                                    <p:animEffect transition="in" filter="fade">
                                      <p:cBhvr>
                                        <p:cTn id="122"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Programs using </a:t>
            </a:r>
            <a:r>
              <a:rPr lang="en-US" smtClean="0"/>
              <a:t>comandline</a:t>
            </a:r>
            <a:endParaRPr lang="en-US"/>
          </a:p>
        </p:txBody>
      </p:sp>
      <p:sp>
        <p:nvSpPr>
          <p:cNvPr id="6" name="Content Placeholder 5"/>
          <p:cNvSpPr>
            <a:spLocks noGrp="1"/>
          </p:cNvSpPr>
          <p:nvPr>
            <p:ph idx="1"/>
          </p:nvPr>
        </p:nvSpPr>
        <p:spPr/>
        <p:txBody>
          <a:bodyPr>
            <a:normAutofit/>
          </a:bodyPr>
          <a:lstStyle/>
          <a:p>
            <a:pPr marL="514350" indent="-514350">
              <a:buFont typeface="+mj-lt"/>
              <a:buAutoNum type="arabicPeriod"/>
            </a:pPr>
            <a:r>
              <a:rPr lang="en-US" dirty="0" smtClean="0"/>
              <a:t>Write a program using command line arguments to search for a word in a file and replace it with the specified word. The usage of the program is shown below. </a:t>
            </a:r>
          </a:p>
          <a:p>
            <a:pPr marL="788670" lvl="1" indent="-514350">
              <a:buNone/>
            </a:pPr>
            <a:r>
              <a:rPr lang="en-US" dirty="0" smtClean="0"/>
              <a:t>C&gt; change &lt;old word&gt; &lt;new word&gt; &lt;filename&gt;</a:t>
            </a:r>
          </a:p>
          <a:p>
            <a:pPr marL="788670" lvl="1" indent="-514350">
              <a:buNone/>
            </a:pPr>
            <a:endParaRPr lang="en-US" dirty="0" smtClean="0"/>
          </a:p>
          <a:p>
            <a:pPr marL="514350" indent="-514350">
              <a:buFont typeface="+mj-lt"/>
              <a:buAutoNum type="arabicPeriod"/>
            </a:pPr>
            <a:r>
              <a:rPr lang="en-US" dirty="0" smtClean="0"/>
              <a:t>Write a program to carry out the following: </a:t>
            </a:r>
          </a:p>
          <a:p>
            <a:pPr marL="731520" lvl="1" indent="-457200">
              <a:buFont typeface="+mj-lt"/>
              <a:buAutoNum type="arabicPeriod"/>
            </a:pPr>
            <a:r>
              <a:rPr lang="en-US" dirty="0" smtClean="0"/>
              <a:t>Read a text file provided at command prompt </a:t>
            </a:r>
          </a:p>
          <a:p>
            <a:pPr marL="731520" lvl="1" indent="-457200">
              <a:buFont typeface="+mj-lt"/>
              <a:buAutoNum type="arabicPeriod"/>
            </a:pPr>
            <a:r>
              <a:rPr lang="en-US" dirty="0" smtClean="0"/>
              <a:t>Print each word in reverse order </a:t>
            </a:r>
          </a:p>
          <a:p>
            <a:pPr marL="731520" lvl="1" indent="-457200">
              <a:buNone/>
            </a:pPr>
            <a:r>
              <a:rPr lang="en-US" dirty="0" smtClean="0"/>
              <a:t>For example </a:t>
            </a:r>
          </a:p>
          <a:p>
            <a:pPr marL="731520" lvl="1" indent="-457200">
              <a:buNone/>
            </a:pPr>
            <a:r>
              <a:rPr lang="en-US" dirty="0" smtClean="0"/>
              <a:t>if the file contains </a:t>
            </a:r>
          </a:p>
          <a:p>
            <a:pPr marL="731520" lvl="1" indent="-457200">
              <a:buNone/>
            </a:pPr>
            <a:r>
              <a:rPr lang="en-US" dirty="0" smtClean="0"/>
              <a:t>INDIA IS MY COUNTRY </a:t>
            </a:r>
          </a:p>
          <a:p>
            <a:pPr marL="731520" lvl="1" indent="-457200">
              <a:buNone/>
            </a:pPr>
            <a:r>
              <a:rPr lang="en-US" dirty="0" smtClean="0"/>
              <a:t>Output should be</a:t>
            </a:r>
          </a:p>
          <a:p>
            <a:pPr marL="731520" lvl="1" indent="-457200">
              <a:buNone/>
            </a:pPr>
            <a:r>
              <a:rPr lang="en-US" dirty="0" smtClean="0"/>
              <a:t>AIDNI SI YM YRTNUOC</a:t>
            </a:r>
            <a:endParaRPr lang="en-US" dirty="0"/>
          </a:p>
        </p:txBody>
      </p:sp>
      <p:sp>
        <p:nvSpPr>
          <p:cNvPr id="2" name="Footer Placeholder 1"/>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Bitwise Numbers</a:t>
            </a:r>
            <a:endParaRPr lang="en-US" dirty="0"/>
          </a:p>
        </p:txBody>
      </p:sp>
      <p:sp>
        <p:nvSpPr>
          <p:cNvPr id="5" name="Content Placeholder 4"/>
          <p:cNvSpPr>
            <a:spLocks noGrp="1"/>
          </p:cNvSpPr>
          <p:nvPr>
            <p:ph idx="1"/>
          </p:nvPr>
        </p:nvSpPr>
        <p:spPr/>
        <p:txBody>
          <a:bodyPr>
            <a:normAutofit/>
          </a:bodyPr>
          <a:lstStyle/>
          <a:p>
            <a:r>
              <a:rPr lang="en-US" sz="2400" dirty="0" smtClean="0"/>
              <a:t>A decimal number can be represented as a binary number as well </a:t>
            </a:r>
          </a:p>
          <a:p>
            <a:endParaRPr lang="en-US" sz="2400" dirty="0" smtClean="0"/>
          </a:p>
          <a:p>
            <a:r>
              <a:rPr lang="en-US" sz="2400" dirty="0" smtClean="0"/>
              <a:t>Example: </a:t>
            </a:r>
          </a:p>
          <a:p>
            <a:pPr lvl="1"/>
            <a:r>
              <a:rPr lang="en-US" sz="2000" dirty="0" smtClean="0"/>
              <a:t>(10)</a:t>
            </a:r>
            <a:r>
              <a:rPr lang="en-US" sz="2000" baseline="50000" dirty="0" smtClean="0"/>
              <a:t>10</a:t>
            </a:r>
            <a:r>
              <a:rPr lang="en-US" sz="2000" dirty="0" smtClean="0"/>
              <a:t> = (1010)</a:t>
            </a:r>
            <a:r>
              <a:rPr lang="en-US" sz="2000" baseline="50000" dirty="0" smtClean="0"/>
              <a:t>2</a:t>
            </a:r>
            <a:r>
              <a:rPr lang="en-US" sz="2000" dirty="0" smtClean="0"/>
              <a:t> </a:t>
            </a:r>
          </a:p>
          <a:p>
            <a:pPr lvl="1"/>
            <a:r>
              <a:rPr lang="en-US" sz="2000" dirty="0" smtClean="0"/>
              <a:t>(23)</a:t>
            </a:r>
            <a:r>
              <a:rPr lang="en-US" sz="2000" baseline="50000" dirty="0" smtClean="0"/>
              <a:t>10</a:t>
            </a:r>
            <a:r>
              <a:rPr lang="en-US" sz="2000" dirty="0" smtClean="0"/>
              <a:t> = (10111)</a:t>
            </a:r>
            <a:r>
              <a:rPr lang="en-US" sz="2000" baseline="50000" dirty="0" smtClean="0"/>
              <a:t>2</a:t>
            </a:r>
            <a:r>
              <a:rPr lang="en-US" sz="2000" dirty="0" smtClean="0"/>
              <a:t> </a:t>
            </a:r>
          </a:p>
          <a:p>
            <a:pPr lvl="1"/>
            <a:endParaRPr lang="en-US" sz="2000" dirty="0" smtClean="0"/>
          </a:p>
          <a:p>
            <a:r>
              <a:rPr lang="en-US" sz="2400" dirty="0" smtClean="0"/>
              <a:t>Certain computational problems needs working on these individual bits of a number </a:t>
            </a:r>
          </a:p>
          <a:p>
            <a:endParaRPr lang="en-US" sz="2400" dirty="0" smtClean="0"/>
          </a:p>
          <a:p>
            <a:r>
              <a:rPr lang="en-US" sz="2400" dirty="0" smtClean="0"/>
              <a:t>For that we need operators that can work on individual bits</a:t>
            </a:r>
            <a:endParaRPr lang="en-US" sz="2400" dirty="0"/>
          </a:p>
        </p:txBody>
      </p:sp>
      <p:sp>
        <p:nvSpPr>
          <p:cNvPr id="3" name="Footer Placeholder 2"/>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fade">
                                      <p:cBhvr>
                                        <p:cTn id="23" dur="500"/>
                                        <p:tgtEl>
                                          <p:spTgt spid="5">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8" end="8"/>
                                            </p:txEl>
                                          </p:spTgt>
                                        </p:tgtEl>
                                        <p:attrNameLst>
                                          <p:attrName>style.visibility</p:attrName>
                                        </p:attrNameLst>
                                      </p:cBhvr>
                                      <p:to>
                                        <p:strVal val="visible"/>
                                      </p:to>
                                    </p:set>
                                    <p:animEffect transition="in" filter="fade">
                                      <p:cBhvr>
                                        <p:cTn id="28"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Bit-wise Operators</a:t>
            </a:r>
            <a:endParaRPr lang="en-US" dirty="0"/>
          </a:p>
        </p:txBody>
      </p:sp>
      <p:sp>
        <p:nvSpPr>
          <p:cNvPr id="3" name="Content Placeholder 2"/>
          <p:cNvSpPr>
            <a:spLocks noGrp="1"/>
          </p:cNvSpPr>
          <p:nvPr>
            <p:ph idx="1"/>
          </p:nvPr>
        </p:nvSpPr>
        <p:spPr/>
        <p:txBody>
          <a:bodyPr>
            <a:normAutofit fontScale="92500" lnSpcReduction="20000"/>
          </a:bodyPr>
          <a:lstStyle/>
          <a:p>
            <a:r>
              <a:rPr lang="en-US" sz="4000" dirty="0" smtClean="0"/>
              <a:t>&gt;&gt; - Right Shift</a:t>
            </a:r>
          </a:p>
          <a:p>
            <a:endParaRPr lang="en-US" sz="4000" dirty="0" smtClean="0"/>
          </a:p>
          <a:p>
            <a:r>
              <a:rPr lang="en-US" sz="4000" dirty="0" smtClean="0"/>
              <a:t>&lt;&lt; - Left Shift </a:t>
            </a:r>
          </a:p>
          <a:p>
            <a:endParaRPr lang="en-US" sz="4000" dirty="0" smtClean="0"/>
          </a:p>
          <a:p>
            <a:r>
              <a:rPr lang="en-US" sz="4000" dirty="0" smtClean="0"/>
              <a:t>&amp; - AND </a:t>
            </a:r>
          </a:p>
          <a:p>
            <a:endParaRPr lang="en-US" sz="4000" dirty="0" smtClean="0"/>
          </a:p>
          <a:p>
            <a:r>
              <a:rPr lang="en-US" sz="4000" dirty="0" smtClean="0"/>
              <a:t>| - OR </a:t>
            </a:r>
          </a:p>
          <a:p>
            <a:endParaRPr lang="en-US" sz="4000" dirty="0" smtClean="0"/>
          </a:p>
          <a:p>
            <a:r>
              <a:rPr lang="en-US" sz="4000" dirty="0" smtClean="0"/>
              <a:t>^ - XOR</a:t>
            </a:r>
            <a:endParaRPr lang="en-US" sz="4000" dirty="0"/>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234" y="45115"/>
            <a:ext cx="10040566" cy="762000"/>
          </a:xfrm>
        </p:spPr>
        <p:txBody>
          <a:bodyPr/>
          <a:lstStyle/>
          <a:p>
            <a:r>
              <a:rPr lang="en-US" dirty="0" smtClean="0"/>
              <a:t>Truth Tables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02527600"/>
              </p:ext>
            </p:extLst>
          </p:nvPr>
        </p:nvGraphicFramePr>
        <p:xfrm>
          <a:off x="551234" y="852231"/>
          <a:ext cx="9372600" cy="3810065"/>
        </p:xfrm>
        <a:graphic>
          <a:graphicData uri="http://schemas.openxmlformats.org/drawingml/2006/table">
            <a:tbl>
              <a:tblPr firstRow="1" bandRow="1">
                <a:tableStyleId>{5C22544A-7EE6-4342-B048-85BDC9FD1C3A}</a:tableStyleId>
              </a:tblPr>
              <a:tblGrid>
                <a:gridCol w="1874520">
                  <a:extLst>
                    <a:ext uri="{9D8B030D-6E8A-4147-A177-3AD203B41FA5}">
                      <a16:colId xmlns:a16="http://schemas.microsoft.com/office/drawing/2014/main" val="20000"/>
                    </a:ext>
                  </a:extLst>
                </a:gridCol>
                <a:gridCol w="1874520">
                  <a:extLst>
                    <a:ext uri="{9D8B030D-6E8A-4147-A177-3AD203B41FA5}">
                      <a16:colId xmlns:a16="http://schemas.microsoft.com/office/drawing/2014/main" val="20001"/>
                    </a:ext>
                  </a:extLst>
                </a:gridCol>
                <a:gridCol w="1874520">
                  <a:extLst>
                    <a:ext uri="{9D8B030D-6E8A-4147-A177-3AD203B41FA5}">
                      <a16:colId xmlns:a16="http://schemas.microsoft.com/office/drawing/2014/main" val="20002"/>
                    </a:ext>
                  </a:extLst>
                </a:gridCol>
                <a:gridCol w="1874520">
                  <a:extLst>
                    <a:ext uri="{9D8B030D-6E8A-4147-A177-3AD203B41FA5}">
                      <a16:colId xmlns:a16="http://schemas.microsoft.com/office/drawing/2014/main" val="20003"/>
                    </a:ext>
                  </a:extLst>
                </a:gridCol>
                <a:gridCol w="1874520">
                  <a:extLst>
                    <a:ext uri="{9D8B030D-6E8A-4147-A177-3AD203B41FA5}">
                      <a16:colId xmlns:a16="http://schemas.microsoft.com/office/drawing/2014/main" val="20004"/>
                    </a:ext>
                  </a:extLst>
                </a:gridCol>
              </a:tblGrid>
              <a:tr h="762013">
                <a:tc>
                  <a:txBody>
                    <a:bodyPr/>
                    <a:lstStyle/>
                    <a:p>
                      <a:pPr algn="ctr"/>
                      <a:r>
                        <a:rPr lang="en-US" sz="4000" dirty="0" smtClean="0"/>
                        <a:t>x</a:t>
                      </a:r>
                      <a:endParaRPr lang="en-US" sz="4000" dirty="0"/>
                    </a:p>
                  </a:txBody>
                  <a:tcPr/>
                </a:tc>
                <a:tc>
                  <a:txBody>
                    <a:bodyPr/>
                    <a:lstStyle/>
                    <a:p>
                      <a:pPr algn="ctr"/>
                      <a:r>
                        <a:rPr lang="en-US" sz="4000" dirty="0" smtClean="0"/>
                        <a:t>y</a:t>
                      </a:r>
                      <a:endParaRPr lang="en-US" sz="4000" dirty="0"/>
                    </a:p>
                  </a:txBody>
                  <a:tcPr/>
                </a:tc>
                <a:tc>
                  <a:txBody>
                    <a:bodyPr/>
                    <a:lstStyle/>
                    <a:p>
                      <a:pPr algn="ctr"/>
                      <a:r>
                        <a:rPr lang="en-US" sz="4000" dirty="0" smtClean="0"/>
                        <a:t>And &amp;</a:t>
                      </a:r>
                      <a:endParaRPr lang="en-US" sz="4000" dirty="0"/>
                    </a:p>
                  </a:txBody>
                  <a:tcPr/>
                </a:tc>
                <a:tc>
                  <a:txBody>
                    <a:bodyPr/>
                    <a:lstStyle/>
                    <a:p>
                      <a:pPr algn="ctr"/>
                      <a:r>
                        <a:rPr lang="en-US" sz="4000" dirty="0" smtClean="0"/>
                        <a:t>Or |</a:t>
                      </a:r>
                      <a:endParaRPr lang="en-US" sz="4000" dirty="0"/>
                    </a:p>
                  </a:txBody>
                  <a:tcPr/>
                </a:tc>
                <a:tc>
                  <a:txBody>
                    <a:bodyPr/>
                    <a:lstStyle/>
                    <a:p>
                      <a:pPr algn="ctr"/>
                      <a:r>
                        <a:rPr lang="en-US" sz="4000" dirty="0" err="1" smtClean="0"/>
                        <a:t>xOr</a:t>
                      </a:r>
                      <a:r>
                        <a:rPr lang="en-US" sz="4000" dirty="0" smtClean="0"/>
                        <a:t> ^</a:t>
                      </a:r>
                      <a:endParaRPr lang="en-US" sz="4000" dirty="0"/>
                    </a:p>
                  </a:txBody>
                  <a:tcPr/>
                </a:tc>
                <a:extLst>
                  <a:ext uri="{0D108BD9-81ED-4DB2-BD59-A6C34878D82A}">
                    <a16:rowId xmlns:a16="http://schemas.microsoft.com/office/drawing/2014/main" val="10000"/>
                  </a:ext>
                </a:extLst>
              </a:tr>
              <a:tr h="762013">
                <a:tc>
                  <a:txBody>
                    <a:bodyPr/>
                    <a:lstStyle/>
                    <a:p>
                      <a:pPr algn="ctr"/>
                      <a:r>
                        <a:rPr lang="en-US" sz="4000" dirty="0" smtClean="0"/>
                        <a:t>0</a:t>
                      </a:r>
                      <a:endParaRPr lang="en-US" sz="4000" dirty="0"/>
                    </a:p>
                  </a:txBody>
                  <a:tcPr/>
                </a:tc>
                <a:tc>
                  <a:txBody>
                    <a:bodyPr/>
                    <a:lstStyle/>
                    <a:p>
                      <a:pPr algn="ctr"/>
                      <a:r>
                        <a:rPr lang="en-US" sz="4000" dirty="0" smtClean="0"/>
                        <a:t>0</a:t>
                      </a:r>
                      <a:endParaRPr lang="en-US" sz="4000" dirty="0"/>
                    </a:p>
                  </a:txBody>
                  <a:tcPr/>
                </a:tc>
                <a:tc>
                  <a:txBody>
                    <a:bodyPr/>
                    <a:lstStyle/>
                    <a:p>
                      <a:pPr algn="ctr"/>
                      <a:r>
                        <a:rPr lang="en-US" sz="4000" dirty="0" smtClean="0"/>
                        <a:t>0</a:t>
                      </a:r>
                      <a:endParaRPr lang="en-US" sz="4000" dirty="0"/>
                    </a:p>
                  </a:txBody>
                  <a:tcPr/>
                </a:tc>
                <a:tc>
                  <a:txBody>
                    <a:bodyPr/>
                    <a:lstStyle/>
                    <a:p>
                      <a:pPr algn="ctr"/>
                      <a:r>
                        <a:rPr lang="en-US" sz="4000" dirty="0" smtClean="0"/>
                        <a:t>0</a:t>
                      </a:r>
                      <a:endParaRPr lang="en-US" sz="4000" dirty="0"/>
                    </a:p>
                  </a:txBody>
                  <a:tcPr/>
                </a:tc>
                <a:tc>
                  <a:txBody>
                    <a:bodyPr/>
                    <a:lstStyle/>
                    <a:p>
                      <a:pPr algn="ctr"/>
                      <a:r>
                        <a:rPr lang="en-US" sz="4000" dirty="0" smtClean="0"/>
                        <a:t>0</a:t>
                      </a:r>
                      <a:endParaRPr lang="en-US" sz="4000" dirty="0"/>
                    </a:p>
                  </a:txBody>
                  <a:tcPr/>
                </a:tc>
                <a:extLst>
                  <a:ext uri="{0D108BD9-81ED-4DB2-BD59-A6C34878D82A}">
                    <a16:rowId xmlns:a16="http://schemas.microsoft.com/office/drawing/2014/main" val="10001"/>
                  </a:ext>
                </a:extLst>
              </a:tr>
              <a:tr h="762013">
                <a:tc>
                  <a:txBody>
                    <a:bodyPr/>
                    <a:lstStyle/>
                    <a:p>
                      <a:pPr algn="ctr"/>
                      <a:r>
                        <a:rPr lang="en-US" sz="4000" dirty="0" smtClean="0"/>
                        <a:t>0</a:t>
                      </a:r>
                      <a:endParaRPr lang="en-US" sz="4000" dirty="0"/>
                    </a:p>
                  </a:txBody>
                  <a:tcPr/>
                </a:tc>
                <a:tc>
                  <a:txBody>
                    <a:bodyPr/>
                    <a:lstStyle/>
                    <a:p>
                      <a:pPr algn="ctr"/>
                      <a:r>
                        <a:rPr lang="en-US" sz="4000" dirty="0" smtClean="0"/>
                        <a:t>1</a:t>
                      </a:r>
                      <a:endParaRPr lang="en-US" sz="4000" dirty="0"/>
                    </a:p>
                  </a:txBody>
                  <a:tcPr/>
                </a:tc>
                <a:tc>
                  <a:txBody>
                    <a:bodyPr/>
                    <a:lstStyle/>
                    <a:p>
                      <a:pPr algn="ctr"/>
                      <a:r>
                        <a:rPr lang="en-US" sz="4000" dirty="0" smtClean="0"/>
                        <a:t>0</a:t>
                      </a:r>
                      <a:endParaRPr lang="en-US" sz="4000" dirty="0"/>
                    </a:p>
                  </a:txBody>
                  <a:tcPr/>
                </a:tc>
                <a:tc>
                  <a:txBody>
                    <a:bodyPr/>
                    <a:lstStyle/>
                    <a:p>
                      <a:pPr algn="ctr"/>
                      <a:r>
                        <a:rPr lang="en-US" sz="4000" dirty="0" smtClean="0"/>
                        <a:t>1</a:t>
                      </a:r>
                      <a:endParaRPr lang="en-US" sz="4000" dirty="0"/>
                    </a:p>
                  </a:txBody>
                  <a:tcPr/>
                </a:tc>
                <a:tc>
                  <a:txBody>
                    <a:bodyPr/>
                    <a:lstStyle/>
                    <a:p>
                      <a:pPr algn="ctr"/>
                      <a:r>
                        <a:rPr lang="en-US" sz="4000" dirty="0" smtClean="0"/>
                        <a:t>1</a:t>
                      </a:r>
                      <a:endParaRPr lang="en-US" sz="4000" dirty="0"/>
                    </a:p>
                  </a:txBody>
                  <a:tcPr/>
                </a:tc>
                <a:extLst>
                  <a:ext uri="{0D108BD9-81ED-4DB2-BD59-A6C34878D82A}">
                    <a16:rowId xmlns:a16="http://schemas.microsoft.com/office/drawing/2014/main" val="10002"/>
                  </a:ext>
                </a:extLst>
              </a:tr>
              <a:tr h="762013">
                <a:tc>
                  <a:txBody>
                    <a:bodyPr/>
                    <a:lstStyle/>
                    <a:p>
                      <a:pPr algn="ctr"/>
                      <a:r>
                        <a:rPr lang="en-US" sz="4000" dirty="0" smtClean="0"/>
                        <a:t>1</a:t>
                      </a:r>
                      <a:endParaRPr lang="en-US" sz="4000" dirty="0"/>
                    </a:p>
                  </a:txBody>
                  <a:tcPr/>
                </a:tc>
                <a:tc>
                  <a:txBody>
                    <a:bodyPr/>
                    <a:lstStyle/>
                    <a:p>
                      <a:pPr algn="ctr"/>
                      <a:r>
                        <a:rPr lang="en-US" sz="4000" dirty="0" smtClean="0"/>
                        <a:t>0</a:t>
                      </a:r>
                      <a:endParaRPr lang="en-US" sz="4000" dirty="0"/>
                    </a:p>
                  </a:txBody>
                  <a:tcPr/>
                </a:tc>
                <a:tc>
                  <a:txBody>
                    <a:bodyPr/>
                    <a:lstStyle/>
                    <a:p>
                      <a:pPr algn="ctr"/>
                      <a:r>
                        <a:rPr lang="en-US" sz="4000" dirty="0" smtClean="0"/>
                        <a:t>0</a:t>
                      </a:r>
                      <a:endParaRPr lang="en-US" sz="4000" dirty="0"/>
                    </a:p>
                  </a:txBody>
                  <a:tcPr/>
                </a:tc>
                <a:tc>
                  <a:txBody>
                    <a:bodyPr/>
                    <a:lstStyle/>
                    <a:p>
                      <a:pPr algn="ctr"/>
                      <a:r>
                        <a:rPr lang="en-US" sz="4000" dirty="0" smtClean="0"/>
                        <a:t>1</a:t>
                      </a:r>
                      <a:endParaRPr lang="en-US" sz="4000" dirty="0"/>
                    </a:p>
                  </a:txBody>
                  <a:tcPr/>
                </a:tc>
                <a:tc>
                  <a:txBody>
                    <a:bodyPr/>
                    <a:lstStyle/>
                    <a:p>
                      <a:pPr algn="ctr"/>
                      <a:r>
                        <a:rPr lang="en-US" sz="4000" dirty="0" smtClean="0"/>
                        <a:t>1</a:t>
                      </a:r>
                      <a:endParaRPr lang="en-US" sz="4000" dirty="0"/>
                    </a:p>
                  </a:txBody>
                  <a:tcPr/>
                </a:tc>
                <a:extLst>
                  <a:ext uri="{0D108BD9-81ED-4DB2-BD59-A6C34878D82A}">
                    <a16:rowId xmlns:a16="http://schemas.microsoft.com/office/drawing/2014/main" val="10003"/>
                  </a:ext>
                </a:extLst>
              </a:tr>
              <a:tr h="762013">
                <a:tc>
                  <a:txBody>
                    <a:bodyPr/>
                    <a:lstStyle/>
                    <a:p>
                      <a:pPr algn="ctr"/>
                      <a:r>
                        <a:rPr lang="en-US" sz="4000" dirty="0" smtClean="0"/>
                        <a:t>1</a:t>
                      </a:r>
                      <a:endParaRPr lang="en-US" sz="4000" dirty="0"/>
                    </a:p>
                  </a:txBody>
                  <a:tcPr/>
                </a:tc>
                <a:tc>
                  <a:txBody>
                    <a:bodyPr/>
                    <a:lstStyle/>
                    <a:p>
                      <a:pPr algn="ctr"/>
                      <a:r>
                        <a:rPr lang="en-US" sz="4000" dirty="0" smtClean="0"/>
                        <a:t>1</a:t>
                      </a:r>
                      <a:endParaRPr lang="en-US" sz="4000" dirty="0"/>
                    </a:p>
                  </a:txBody>
                  <a:tcPr/>
                </a:tc>
                <a:tc>
                  <a:txBody>
                    <a:bodyPr/>
                    <a:lstStyle/>
                    <a:p>
                      <a:pPr algn="ctr"/>
                      <a:r>
                        <a:rPr lang="en-US" sz="4000" dirty="0" smtClean="0"/>
                        <a:t>1</a:t>
                      </a:r>
                      <a:endParaRPr lang="en-US" sz="4000" dirty="0"/>
                    </a:p>
                  </a:txBody>
                  <a:tcPr/>
                </a:tc>
                <a:tc>
                  <a:txBody>
                    <a:bodyPr/>
                    <a:lstStyle/>
                    <a:p>
                      <a:pPr algn="ctr"/>
                      <a:r>
                        <a:rPr lang="en-US" sz="4000" dirty="0" smtClean="0"/>
                        <a:t>1</a:t>
                      </a:r>
                      <a:endParaRPr lang="en-US" sz="4000" dirty="0"/>
                    </a:p>
                  </a:txBody>
                  <a:tcPr/>
                </a:tc>
                <a:tc>
                  <a:txBody>
                    <a:bodyPr/>
                    <a:lstStyle/>
                    <a:p>
                      <a:pPr algn="ctr"/>
                      <a:r>
                        <a:rPr lang="en-US" sz="4000" dirty="0" smtClean="0"/>
                        <a:t>0</a:t>
                      </a:r>
                      <a:endParaRPr lang="en-US" sz="4000" dirty="0"/>
                    </a:p>
                  </a:txBody>
                  <a:tcPr/>
                </a:tc>
                <a:extLst>
                  <a:ext uri="{0D108BD9-81ED-4DB2-BD59-A6C34878D82A}">
                    <a16:rowId xmlns:a16="http://schemas.microsoft.com/office/drawing/2014/main" val="10004"/>
                  </a:ext>
                </a:extLst>
              </a:tr>
            </a:tbl>
          </a:graphicData>
        </a:graphic>
      </p:graphicFrame>
      <p:sp>
        <p:nvSpPr>
          <p:cNvPr id="3" name="Footer Placeholder 2"/>
          <p:cNvSpPr>
            <a:spLocks noGrp="1"/>
          </p:cNvSpPr>
          <p:nvPr>
            <p:ph type="ftr" sz="quarter" idx="11"/>
          </p:nvPr>
        </p:nvSpPr>
        <p:spPr>
          <a:xfrm>
            <a:off x="551234" y="6454775"/>
            <a:ext cx="6297612" cy="365125"/>
          </a:xfrm>
        </p:spPr>
        <p:txBody>
          <a:bodyPr/>
          <a:lstStyle/>
          <a:p>
            <a:r>
              <a:rPr lang="en-US" smtClean="0"/>
              <a:t>C Programming :- Ashutosh Sonawane</a:t>
            </a:r>
            <a:endParaRPr lang="en-US"/>
          </a:p>
        </p:txBody>
      </p:sp>
      <p:sp>
        <p:nvSpPr>
          <p:cNvPr id="6" name="TextBox 5"/>
          <p:cNvSpPr txBox="1"/>
          <p:nvPr/>
        </p:nvSpPr>
        <p:spPr>
          <a:xfrm>
            <a:off x="551234" y="5067963"/>
            <a:ext cx="5925766" cy="923330"/>
          </a:xfrm>
          <a:prstGeom prst="rect">
            <a:avLst/>
          </a:prstGeom>
          <a:noFill/>
        </p:spPr>
        <p:txBody>
          <a:bodyPr wrap="square" rtlCol="0">
            <a:spAutoFit/>
          </a:bodyPr>
          <a:lstStyle/>
          <a:p>
            <a:r>
              <a:rPr lang="en-US" dirty="0"/>
              <a:t>Here, </a:t>
            </a:r>
          </a:p>
          <a:p>
            <a:r>
              <a:rPr lang="en-US" dirty="0" smtClean="0"/>
              <a:t>	0 </a:t>
            </a:r>
            <a:r>
              <a:rPr lang="en-US" dirty="0"/>
              <a:t>represents False (or negative) </a:t>
            </a:r>
          </a:p>
          <a:p>
            <a:r>
              <a:rPr lang="en-US" dirty="0" smtClean="0"/>
              <a:t>	1 </a:t>
            </a:r>
            <a:r>
              <a:rPr lang="en-US" dirty="0"/>
              <a:t>represents True (or positive)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500"/>
                                        <p:tgtEl>
                                          <p:spTgt spid="6">
                                            <p:txEl>
                                              <p:pRg st="1" end="1"/>
                                            </p:txEl>
                                          </p:spTgt>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14438"/>
          </a:xfrm>
        </p:spPr>
        <p:txBody>
          <a:bodyPr/>
          <a:lstStyle/>
          <a:p>
            <a:r>
              <a:rPr lang="en-US" dirty="0" smtClean="0"/>
              <a:t>On Windows</a:t>
            </a:r>
            <a:endParaRPr lang="en-IN" dirty="0"/>
          </a:p>
        </p:txBody>
      </p:sp>
      <p:pic>
        <p:nvPicPr>
          <p:cNvPr id="4" name="Picture 3"/>
          <p:cNvPicPr>
            <a:picLocks noChangeAspect="1"/>
          </p:cNvPicPr>
          <p:nvPr/>
        </p:nvPicPr>
        <p:blipFill>
          <a:blip r:embed="rId2"/>
          <a:stretch>
            <a:fillRect/>
          </a:stretch>
        </p:blipFill>
        <p:spPr>
          <a:xfrm>
            <a:off x="838200" y="1024780"/>
            <a:ext cx="10515600" cy="5861737"/>
          </a:xfrm>
          <a:prstGeom prst="rect">
            <a:avLst/>
          </a:prstGeom>
        </p:spPr>
      </p:pic>
    </p:spTree>
    <p:extLst>
      <p:ext uri="{BB962C8B-B14F-4D97-AF65-F5344CB8AC3E}">
        <p14:creationId xmlns:p14="http://schemas.microsoft.com/office/powerpoint/2010/main" val="253507747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Shift&gt;&gt;</a:t>
            </a:r>
            <a:endParaRPr lang="en-US" dirty="0"/>
          </a:p>
        </p:txBody>
      </p:sp>
      <p:pic>
        <p:nvPicPr>
          <p:cNvPr id="1026" name="Picture 2"/>
          <p:cNvPicPr>
            <a:picLocks noGrp="1" noChangeAspect="1" noChangeArrowheads="1"/>
          </p:cNvPicPr>
          <p:nvPr>
            <p:ph idx="1"/>
          </p:nvPr>
        </p:nvPicPr>
        <p:blipFill rotWithShape="1">
          <a:blip r:embed="rId2"/>
          <a:srcRect t="20834" b="19643"/>
          <a:stretch/>
        </p:blipFill>
        <p:spPr bwMode="auto">
          <a:xfrm>
            <a:off x="398834" y="2057400"/>
            <a:ext cx="8534400" cy="3810000"/>
          </a:xfrm>
          <a:prstGeom prst="rect">
            <a:avLst/>
          </a:prstGeom>
          <a:noFill/>
          <a:ln w="9525">
            <a:noFill/>
            <a:miter lim="800000"/>
            <a:headEnd/>
            <a:tailEnd/>
          </a:ln>
          <a:effectLst/>
        </p:spPr>
      </p:pic>
      <p:sp>
        <p:nvSpPr>
          <p:cNvPr id="3" name="Footer Placeholder 2"/>
          <p:cNvSpPr>
            <a:spLocks noGrp="1"/>
          </p:cNvSpPr>
          <p:nvPr>
            <p:ph type="ftr" sz="quarter" idx="11"/>
          </p:nvPr>
        </p:nvSpPr>
        <p:spPr/>
        <p:txBody>
          <a:bodyPr/>
          <a:lstStyle/>
          <a:p>
            <a:r>
              <a:rPr lang="en-US" smtClean="0"/>
              <a:t>C Programming :- Ashutosh Sonawane</a:t>
            </a:r>
            <a:endParaRPr lang="en-US"/>
          </a:p>
        </p:txBody>
      </p:sp>
      <p:sp>
        <p:nvSpPr>
          <p:cNvPr id="5" name="TextBox 4"/>
          <p:cNvSpPr txBox="1"/>
          <p:nvPr/>
        </p:nvSpPr>
        <p:spPr>
          <a:xfrm>
            <a:off x="398834" y="844552"/>
            <a:ext cx="6629400" cy="923330"/>
          </a:xfrm>
          <a:prstGeom prst="rect">
            <a:avLst/>
          </a:prstGeom>
          <a:noFill/>
        </p:spPr>
        <p:txBody>
          <a:bodyPr wrap="square" rtlCol="0">
            <a:spAutoFit/>
          </a:bodyPr>
          <a:lstStyle/>
          <a:p>
            <a:r>
              <a:rPr lang="en-US" dirty="0"/>
              <a:t>Here, we take 23 in </a:t>
            </a:r>
            <a:r>
              <a:rPr lang="en-US" b="1" dirty="0" err="1"/>
              <a:t>int</a:t>
            </a:r>
            <a:r>
              <a:rPr lang="en-US" dirty="0"/>
              <a:t> </a:t>
            </a:r>
            <a:r>
              <a:rPr lang="en-US" b="1" dirty="0" err="1"/>
              <a:t>i</a:t>
            </a:r>
            <a:r>
              <a:rPr lang="en-US" dirty="0"/>
              <a:t>.</a:t>
            </a:r>
          </a:p>
          <a:p>
            <a:r>
              <a:rPr lang="en-US" dirty="0"/>
              <a:t>  and perform right shift operation i.e. </a:t>
            </a:r>
            <a:r>
              <a:rPr lang="en-US" dirty="0" err="1"/>
              <a:t>i</a:t>
            </a:r>
            <a:r>
              <a:rPr lang="en-US" dirty="0"/>
              <a:t>&gt;&gt;1;</a:t>
            </a:r>
          </a:p>
          <a:p>
            <a:r>
              <a:rPr lang="en-US" dirty="0"/>
              <a:t>Then print the value of I it will show 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 shift&lt;&lt;</a:t>
            </a:r>
            <a:endParaRPr lang="en-US" dirty="0"/>
          </a:p>
        </p:txBody>
      </p:sp>
      <p:pic>
        <p:nvPicPr>
          <p:cNvPr id="2050" name="Picture 2"/>
          <p:cNvPicPr>
            <a:picLocks noGrp="1" noChangeAspect="1" noChangeArrowheads="1"/>
          </p:cNvPicPr>
          <p:nvPr>
            <p:ph idx="1"/>
          </p:nvPr>
        </p:nvPicPr>
        <p:blipFill rotWithShape="1">
          <a:blip r:embed="rId2"/>
          <a:srcRect t="26789" b="10388"/>
          <a:stretch/>
        </p:blipFill>
        <p:spPr bwMode="auto">
          <a:xfrm>
            <a:off x="430045" y="2514600"/>
            <a:ext cx="7762874" cy="3657600"/>
          </a:xfrm>
          <a:prstGeom prst="rect">
            <a:avLst/>
          </a:prstGeom>
          <a:noFill/>
          <a:ln w="9525">
            <a:noFill/>
            <a:miter lim="800000"/>
            <a:headEnd/>
            <a:tailEnd/>
          </a:ln>
          <a:effectLst/>
        </p:spPr>
      </p:pic>
      <p:sp>
        <p:nvSpPr>
          <p:cNvPr id="3" name="Footer Placeholder 2"/>
          <p:cNvSpPr>
            <a:spLocks noGrp="1"/>
          </p:cNvSpPr>
          <p:nvPr>
            <p:ph type="ftr" sz="quarter" idx="11"/>
          </p:nvPr>
        </p:nvSpPr>
        <p:spPr/>
        <p:txBody>
          <a:bodyPr/>
          <a:lstStyle/>
          <a:p>
            <a:r>
              <a:rPr lang="en-US" smtClean="0"/>
              <a:t>C Programming :- Ashutosh Sonawane</a:t>
            </a:r>
            <a:endParaRPr lang="en-US"/>
          </a:p>
        </p:txBody>
      </p:sp>
      <p:sp>
        <p:nvSpPr>
          <p:cNvPr id="5" name="TextBox 4"/>
          <p:cNvSpPr txBox="1"/>
          <p:nvPr/>
        </p:nvSpPr>
        <p:spPr>
          <a:xfrm>
            <a:off x="430045" y="1524000"/>
            <a:ext cx="8229600" cy="923330"/>
          </a:xfrm>
          <a:prstGeom prst="rect">
            <a:avLst/>
          </a:prstGeom>
          <a:noFill/>
        </p:spPr>
        <p:txBody>
          <a:bodyPr wrap="square" rtlCol="0">
            <a:spAutoFit/>
          </a:bodyPr>
          <a:lstStyle/>
          <a:p>
            <a:r>
              <a:rPr lang="en-US" dirty="0"/>
              <a:t>Here, we take 23 in </a:t>
            </a:r>
            <a:r>
              <a:rPr lang="en-US" b="1" dirty="0" err="1"/>
              <a:t>int</a:t>
            </a:r>
            <a:r>
              <a:rPr lang="en-US" dirty="0"/>
              <a:t> </a:t>
            </a:r>
            <a:r>
              <a:rPr lang="en-US" b="1" dirty="0" err="1"/>
              <a:t>i</a:t>
            </a:r>
            <a:r>
              <a:rPr lang="en-US" dirty="0"/>
              <a:t>.</a:t>
            </a:r>
          </a:p>
          <a:p>
            <a:r>
              <a:rPr lang="en-US" dirty="0"/>
              <a:t>  and perform left shift operation i.e. </a:t>
            </a:r>
            <a:r>
              <a:rPr lang="en-US" dirty="0" err="1"/>
              <a:t>i</a:t>
            </a:r>
            <a:r>
              <a:rPr lang="en-US" dirty="0"/>
              <a:t>&lt;&lt;1;</a:t>
            </a:r>
          </a:p>
          <a:p>
            <a:r>
              <a:rPr lang="en-US" dirty="0"/>
              <a:t>Then print the value of I it will show 46.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050"/>
                                        </p:tgtEl>
                                        <p:attrNameLst>
                                          <p:attrName>style.visibility</p:attrName>
                                        </p:attrNameLst>
                                      </p:cBhvr>
                                      <p:to>
                                        <p:strVal val="visible"/>
                                      </p:to>
                                    </p:set>
                                    <p:animEffect transition="in" filter="fade">
                                      <p:cBhvr>
                                        <p:cTn id="18"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Miscellaneous Features</a:t>
            </a:r>
            <a:endParaRPr lang="en-US" dirty="0"/>
          </a:p>
        </p:txBody>
      </p:sp>
      <p:sp>
        <p:nvSpPr>
          <p:cNvPr id="3" name="Content Placeholder 2"/>
          <p:cNvSpPr>
            <a:spLocks noGrp="1"/>
          </p:cNvSpPr>
          <p:nvPr>
            <p:ph idx="1"/>
          </p:nvPr>
        </p:nvSpPr>
        <p:spPr/>
        <p:txBody>
          <a:bodyPr>
            <a:normAutofit/>
          </a:bodyPr>
          <a:lstStyle/>
          <a:p>
            <a:r>
              <a:rPr lang="en-US" sz="2400" dirty="0" smtClean="0"/>
              <a:t>Enumeration (or </a:t>
            </a:r>
            <a:r>
              <a:rPr lang="en-US" sz="2400" b="1" dirty="0" err="1" smtClean="0"/>
              <a:t>enum</a:t>
            </a:r>
            <a:r>
              <a:rPr lang="en-US" sz="2400" dirty="0" smtClean="0"/>
              <a:t>)</a:t>
            </a:r>
          </a:p>
          <a:p>
            <a:r>
              <a:rPr lang="en-US" sz="2400" dirty="0" err="1" smtClean="0"/>
              <a:t>Typedef</a:t>
            </a:r>
            <a:endParaRPr lang="en-US" sz="2400" dirty="0" smtClean="0"/>
          </a:p>
          <a:p>
            <a:r>
              <a:rPr lang="en-US" sz="2400" dirty="0" smtClean="0"/>
              <a:t>Typecasting</a:t>
            </a:r>
          </a:p>
          <a:p>
            <a:r>
              <a:rPr lang="en-US" sz="2400" dirty="0" smtClean="0"/>
              <a:t>Unions</a:t>
            </a:r>
          </a:p>
          <a:p>
            <a:r>
              <a:rPr lang="en-US" sz="2400" dirty="0" err="1" smtClean="0"/>
              <a:t>BitFields</a:t>
            </a:r>
            <a:endParaRPr lang="en-US" sz="2400" dirty="0" smtClean="0"/>
          </a:p>
          <a:p>
            <a:r>
              <a:rPr lang="en-US" sz="2400" dirty="0" smtClean="0"/>
              <a:t>Pointer to function</a:t>
            </a:r>
          </a:p>
          <a:p>
            <a:r>
              <a:rPr lang="en-US" sz="2400" dirty="0" smtClean="0"/>
              <a:t>Function with variable number of arguments</a:t>
            </a:r>
          </a:p>
          <a:p>
            <a:r>
              <a:rPr lang="en-US" sz="2400" dirty="0" smtClean="0"/>
              <a:t>Creating user library(static or dynamic). </a:t>
            </a:r>
          </a:p>
          <a:p>
            <a:r>
              <a:rPr lang="en-US" sz="2400" dirty="0"/>
              <a:t>Compilation an </a:t>
            </a:r>
            <a:r>
              <a:rPr lang="en-US" sz="2400" dirty="0" smtClean="0"/>
              <a:t>options</a:t>
            </a:r>
          </a:p>
          <a:p>
            <a:r>
              <a:rPr lang="en-US" sz="2400" dirty="0" smtClean="0"/>
              <a:t>Build tool(make and </a:t>
            </a:r>
            <a:r>
              <a:rPr lang="en-US" sz="2400" dirty="0" err="1" smtClean="0"/>
              <a:t>makefile</a:t>
            </a:r>
            <a:r>
              <a:rPr lang="en-US" sz="2400" dirty="0" smtClean="0"/>
              <a:t>)</a:t>
            </a:r>
          </a:p>
          <a:p>
            <a:endParaRPr lang="en-US" dirty="0" smtClean="0"/>
          </a:p>
          <a:p>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Enumeration</a:t>
            </a:r>
            <a:r>
              <a:rPr lang="en-US" dirty="0" smtClean="0"/>
              <a:t> (or </a:t>
            </a:r>
            <a:r>
              <a:rPr lang="en-US" b="1" dirty="0" err="1" smtClean="0"/>
              <a:t>enum</a:t>
            </a:r>
            <a:r>
              <a:rPr lang="en-US" dirty="0" smtClean="0"/>
              <a:t>)</a:t>
            </a:r>
            <a:endParaRPr lang="en-US" dirty="0"/>
          </a:p>
        </p:txBody>
      </p:sp>
      <p:sp>
        <p:nvSpPr>
          <p:cNvPr id="3" name="Content Placeholder 2"/>
          <p:cNvSpPr>
            <a:spLocks noGrp="1"/>
          </p:cNvSpPr>
          <p:nvPr>
            <p:ph idx="1"/>
          </p:nvPr>
        </p:nvSpPr>
        <p:spPr>
          <a:xfrm>
            <a:off x="398834" y="685800"/>
            <a:ext cx="11379200" cy="5562600"/>
          </a:xfrm>
        </p:spPr>
        <p:txBody>
          <a:bodyPr>
            <a:noAutofit/>
          </a:bodyPr>
          <a:lstStyle/>
          <a:p>
            <a:pPr>
              <a:spcBef>
                <a:spcPts val="0"/>
              </a:spcBef>
            </a:pPr>
            <a:r>
              <a:rPr lang="en-US" sz="2000" b="1" dirty="0"/>
              <a:t>Enumeration</a:t>
            </a:r>
            <a:r>
              <a:rPr lang="en-US" sz="2000" dirty="0"/>
              <a:t> (or </a:t>
            </a:r>
            <a:r>
              <a:rPr lang="en-US" sz="2000" b="1" dirty="0" err="1"/>
              <a:t>enum</a:t>
            </a:r>
            <a:r>
              <a:rPr lang="en-US" sz="2000" dirty="0"/>
              <a:t>) is a user defined data type in </a:t>
            </a:r>
            <a:r>
              <a:rPr lang="en-US" sz="2000" b="1" dirty="0"/>
              <a:t>C</a:t>
            </a:r>
            <a:r>
              <a:rPr lang="en-US" sz="2000" dirty="0"/>
              <a:t>. It is mainly used to assign names to </a:t>
            </a:r>
            <a:r>
              <a:rPr lang="en-US" sz="2000" b="1" dirty="0"/>
              <a:t>integral constants</a:t>
            </a:r>
            <a:r>
              <a:rPr lang="en-US" sz="2000" dirty="0"/>
              <a:t>, the names make a program easy to read and maintain. </a:t>
            </a:r>
          </a:p>
          <a:p>
            <a:pPr lvl="1">
              <a:spcBef>
                <a:spcPts val="0"/>
              </a:spcBef>
            </a:pPr>
            <a:r>
              <a:rPr lang="en-US" sz="2000" b="1" dirty="0" err="1"/>
              <a:t>enum</a:t>
            </a:r>
            <a:r>
              <a:rPr lang="en-US" sz="2000" dirty="0"/>
              <a:t> State {Working = 1, Failed = 0}; </a:t>
            </a:r>
          </a:p>
          <a:p>
            <a:pPr lvl="1">
              <a:spcBef>
                <a:spcPts val="0"/>
              </a:spcBef>
            </a:pPr>
            <a:r>
              <a:rPr lang="en-US" sz="2000" dirty="0"/>
              <a:t>The keyword '</a:t>
            </a:r>
            <a:r>
              <a:rPr lang="en-US" sz="2000" b="1" dirty="0" err="1"/>
              <a:t>enum</a:t>
            </a:r>
            <a:r>
              <a:rPr lang="en-US" sz="2000" dirty="0"/>
              <a:t>' is used to declare new </a:t>
            </a:r>
            <a:r>
              <a:rPr lang="en-US" sz="2000" b="1" dirty="0"/>
              <a:t>enumeration</a:t>
            </a:r>
            <a:r>
              <a:rPr lang="en-US" sz="2000" dirty="0"/>
              <a:t> types in </a:t>
            </a:r>
            <a:r>
              <a:rPr lang="en-US" sz="2000" b="1" dirty="0"/>
              <a:t>C</a:t>
            </a:r>
            <a:r>
              <a:rPr lang="en-US" sz="2000" b="1" dirty="0" smtClean="0"/>
              <a:t>.</a:t>
            </a:r>
          </a:p>
          <a:p>
            <a:pPr lvl="1">
              <a:spcBef>
                <a:spcPts val="0"/>
              </a:spcBef>
            </a:pPr>
            <a:endParaRPr lang="en-US" sz="2000" b="1" dirty="0"/>
          </a:p>
          <a:p>
            <a:pPr>
              <a:spcBef>
                <a:spcPts val="0"/>
              </a:spcBef>
            </a:pPr>
            <a:r>
              <a:rPr lang="en-US" sz="2000" dirty="0"/>
              <a:t>Variables of type </a:t>
            </a:r>
            <a:r>
              <a:rPr lang="en-US" sz="2000" dirty="0" err="1"/>
              <a:t>enum</a:t>
            </a:r>
            <a:r>
              <a:rPr lang="en-US" sz="2000" dirty="0"/>
              <a:t> can also be defined. They can be defined in two ways:</a:t>
            </a:r>
          </a:p>
          <a:p>
            <a:pPr lvl="1">
              <a:spcBef>
                <a:spcPts val="0"/>
              </a:spcBef>
              <a:buNone/>
            </a:pPr>
            <a:r>
              <a:rPr lang="en-US" sz="2000" dirty="0" err="1"/>
              <a:t>enum</a:t>
            </a:r>
            <a:r>
              <a:rPr lang="en-US" sz="2000" dirty="0"/>
              <a:t> week{Mon, Tue, Wed}; </a:t>
            </a:r>
          </a:p>
          <a:p>
            <a:pPr lvl="1">
              <a:spcBef>
                <a:spcPts val="0"/>
              </a:spcBef>
              <a:buNone/>
            </a:pPr>
            <a:r>
              <a:rPr lang="en-US" sz="2000" dirty="0" err="1"/>
              <a:t>enum</a:t>
            </a:r>
            <a:r>
              <a:rPr lang="en-US" sz="2000" dirty="0"/>
              <a:t> week day; // </a:t>
            </a:r>
          </a:p>
          <a:p>
            <a:pPr lvl="1">
              <a:spcBef>
                <a:spcPts val="0"/>
              </a:spcBef>
              <a:buNone/>
            </a:pPr>
            <a:r>
              <a:rPr lang="en-US" sz="2000" b="1" dirty="0"/>
              <a:t>Or</a:t>
            </a:r>
            <a:r>
              <a:rPr lang="en-US" sz="2000" dirty="0"/>
              <a:t> </a:t>
            </a:r>
          </a:p>
          <a:p>
            <a:pPr lvl="1">
              <a:spcBef>
                <a:spcPts val="0"/>
              </a:spcBef>
              <a:buNone/>
            </a:pPr>
            <a:r>
              <a:rPr lang="en-US" sz="2000" dirty="0" err="1"/>
              <a:t>enum</a:t>
            </a:r>
            <a:r>
              <a:rPr lang="en-US" sz="2000" dirty="0"/>
              <a:t> week{Mon, Tue, Wed}day;</a:t>
            </a:r>
          </a:p>
          <a:p>
            <a:pPr lvl="1">
              <a:spcBef>
                <a:spcPts val="0"/>
              </a:spcBef>
              <a:buNone/>
            </a:pPr>
            <a:endParaRPr lang="en-US" sz="2000" dirty="0"/>
          </a:p>
          <a:p>
            <a:pPr fontAlgn="base">
              <a:spcBef>
                <a:spcPts val="0"/>
              </a:spcBef>
            </a:pPr>
            <a:r>
              <a:rPr lang="en-US" sz="2000" dirty="0"/>
              <a:t>Two </a:t>
            </a:r>
            <a:r>
              <a:rPr lang="en-US" sz="2000" dirty="0" err="1"/>
              <a:t>enum</a:t>
            </a:r>
            <a:r>
              <a:rPr lang="en-US" sz="2000" dirty="0"/>
              <a:t> names can have same value. For example, in the following C program both ‘Failed’ and ‘</a:t>
            </a:r>
            <a:r>
              <a:rPr lang="en-US" sz="2000" dirty="0" err="1"/>
              <a:t>Freezed</a:t>
            </a:r>
            <a:r>
              <a:rPr lang="en-US" sz="2000" dirty="0"/>
              <a:t>’ have same value 0.</a:t>
            </a:r>
          </a:p>
          <a:p>
            <a:pPr lvl="1" fontAlgn="base">
              <a:spcBef>
                <a:spcPts val="0"/>
              </a:spcBef>
            </a:pPr>
            <a:r>
              <a:rPr lang="en-US" sz="2000" dirty="0"/>
              <a:t>#include &lt;</a:t>
            </a:r>
            <a:r>
              <a:rPr lang="en-US" sz="2000" dirty="0" err="1"/>
              <a:t>stdio.h</a:t>
            </a:r>
            <a:r>
              <a:rPr lang="en-US" sz="2000" dirty="0"/>
              <a:t>&gt; </a:t>
            </a:r>
          </a:p>
          <a:p>
            <a:pPr lvl="1" fontAlgn="base">
              <a:spcBef>
                <a:spcPts val="0"/>
              </a:spcBef>
            </a:pPr>
            <a:r>
              <a:rPr lang="en-US" sz="2000" dirty="0" err="1"/>
              <a:t>enum</a:t>
            </a:r>
            <a:r>
              <a:rPr lang="en-US" sz="2000" dirty="0"/>
              <a:t> State {Working = 1, Failed = 0, </a:t>
            </a:r>
            <a:r>
              <a:rPr lang="en-US" sz="2000" dirty="0" err="1"/>
              <a:t>Freezed</a:t>
            </a:r>
            <a:r>
              <a:rPr lang="en-US" sz="2000" dirty="0"/>
              <a:t> = 0}; </a:t>
            </a:r>
          </a:p>
          <a:p>
            <a:pPr marL="457200" lvl="1" indent="0" fontAlgn="base">
              <a:spcBef>
                <a:spcPts val="0"/>
              </a:spcBef>
              <a:buNone/>
            </a:pPr>
            <a:r>
              <a:rPr lang="en-US" sz="2000" dirty="0" err="1"/>
              <a:t>int</a:t>
            </a:r>
            <a:r>
              <a:rPr lang="en-US" sz="2000" dirty="0"/>
              <a:t> main() </a:t>
            </a:r>
          </a:p>
          <a:p>
            <a:pPr marL="457200" lvl="1" indent="0" fontAlgn="base">
              <a:spcBef>
                <a:spcPts val="0"/>
              </a:spcBef>
              <a:buNone/>
            </a:pPr>
            <a:r>
              <a:rPr lang="en-US" sz="2000" dirty="0"/>
              <a:t>{ </a:t>
            </a:r>
          </a:p>
          <a:p>
            <a:pPr marL="457200" lvl="1" indent="0" fontAlgn="base">
              <a:spcBef>
                <a:spcPts val="0"/>
              </a:spcBef>
              <a:buNone/>
            </a:pPr>
            <a:r>
              <a:rPr lang="en-US" sz="2000" dirty="0"/>
              <a:t>   </a:t>
            </a:r>
            <a:r>
              <a:rPr lang="en-US" sz="2000" dirty="0" err="1"/>
              <a:t>printf</a:t>
            </a:r>
            <a:r>
              <a:rPr lang="en-US" sz="2000" dirty="0"/>
              <a:t>("%d, %d, %d", Working, Failed, </a:t>
            </a:r>
            <a:r>
              <a:rPr lang="en-US" sz="2000" dirty="0" err="1"/>
              <a:t>Freezed</a:t>
            </a:r>
            <a:r>
              <a:rPr lang="en-US" sz="2000" dirty="0"/>
              <a:t>); </a:t>
            </a:r>
          </a:p>
          <a:p>
            <a:pPr marL="457200" lvl="1" indent="0" fontAlgn="base">
              <a:spcBef>
                <a:spcPts val="0"/>
              </a:spcBef>
              <a:buNone/>
            </a:pPr>
            <a:r>
              <a:rPr lang="en-US" sz="2000" dirty="0"/>
              <a:t>   return 0; </a:t>
            </a:r>
          </a:p>
          <a:p>
            <a:pPr marL="457200" lvl="1" indent="0" fontAlgn="base">
              <a:spcBef>
                <a:spcPts val="0"/>
              </a:spcBef>
              <a:buNone/>
            </a:pPr>
            <a:r>
              <a:rPr lang="en-US" sz="2000" dirty="0"/>
              <a:t>}</a:t>
            </a:r>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5" end="15"/>
                                            </p:txEl>
                                          </p:spTgt>
                                        </p:tgtEl>
                                        <p:attrNameLst>
                                          <p:attrName>style.visibility</p:attrName>
                                        </p:attrNameLst>
                                      </p:cBhvr>
                                      <p:to>
                                        <p:strVal val="visible"/>
                                      </p:to>
                                    </p:set>
                                    <p:animEffect transition="in" filter="fade">
                                      <p:cBhvr>
                                        <p:cTn id="50" dur="500"/>
                                        <p:tgtEl>
                                          <p:spTgt spid="3">
                                            <p:txEl>
                                              <p:pRg st="15" end="15"/>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xEl>
                                              <p:pRg st="16" end="16"/>
                                            </p:txEl>
                                          </p:spTgt>
                                        </p:tgtEl>
                                        <p:attrNameLst>
                                          <p:attrName>style.visibility</p:attrName>
                                        </p:attrNameLst>
                                      </p:cBhvr>
                                      <p:to>
                                        <p:strVal val="visible"/>
                                      </p:to>
                                    </p:set>
                                    <p:animEffect transition="in" filter="fade">
                                      <p:cBhvr>
                                        <p:cTn id="53" dur="500"/>
                                        <p:tgtEl>
                                          <p:spTgt spid="3">
                                            <p:txEl>
                                              <p:pRg st="16" end="16"/>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
                                            <p:txEl>
                                              <p:pRg st="17" end="17"/>
                                            </p:txEl>
                                          </p:spTgt>
                                        </p:tgtEl>
                                        <p:attrNameLst>
                                          <p:attrName>style.visibility</p:attrName>
                                        </p:attrNameLst>
                                      </p:cBhvr>
                                      <p:to>
                                        <p:strVal val="visible"/>
                                      </p:to>
                                    </p:set>
                                    <p:animEffect transition="in" filter="fade">
                                      <p:cBhvr>
                                        <p:cTn id="56"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Enumeration</a:t>
            </a:r>
            <a:r>
              <a:rPr lang="en-US" dirty="0" smtClean="0"/>
              <a:t> (or </a:t>
            </a:r>
            <a:r>
              <a:rPr lang="en-US" b="1" dirty="0" err="1" smtClean="0"/>
              <a:t>enum</a:t>
            </a:r>
            <a:r>
              <a:rPr lang="en-US" dirty="0" smtClean="0"/>
              <a:t>)</a:t>
            </a:r>
            <a:endParaRPr lang="en-US" dirty="0"/>
          </a:p>
        </p:txBody>
      </p:sp>
      <p:sp>
        <p:nvSpPr>
          <p:cNvPr id="3" name="Content Placeholder 2"/>
          <p:cNvSpPr>
            <a:spLocks noGrp="1"/>
          </p:cNvSpPr>
          <p:nvPr>
            <p:ph idx="1"/>
          </p:nvPr>
        </p:nvSpPr>
        <p:spPr>
          <a:xfrm>
            <a:off x="411534" y="685800"/>
            <a:ext cx="11379200" cy="5943600"/>
          </a:xfrm>
        </p:spPr>
        <p:txBody>
          <a:bodyPr>
            <a:noAutofit/>
          </a:bodyPr>
          <a:lstStyle/>
          <a:p>
            <a:pPr fontAlgn="base">
              <a:spcBef>
                <a:spcPts val="0"/>
              </a:spcBef>
            </a:pPr>
            <a:r>
              <a:rPr lang="en-US" dirty="0"/>
              <a:t>If we do not explicitly assign values to </a:t>
            </a:r>
            <a:r>
              <a:rPr lang="en-US" dirty="0" err="1"/>
              <a:t>enum</a:t>
            </a:r>
            <a:r>
              <a:rPr lang="en-US" dirty="0"/>
              <a:t> names, the compiler by default assigns values starting from 0. For example, in the following C program, </a:t>
            </a:r>
            <a:r>
              <a:rPr lang="en-US" dirty="0" err="1"/>
              <a:t>sunday</a:t>
            </a:r>
            <a:r>
              <a:rPr lang="en-US" dirty="0"/>
              <a:t> gets value 0, </a:t>
            </a:r>
            <a:r>
              <a:rPr lang="en-US" dirty="0" err="1"/>
              <a:t>monday</a:t>
            </a:r>
            <a:r>
              <a:rPr lang="en-US" dirty="0"/>
              <a:t> gets 1, and so on.</a:t>
            </a:r>
          </a:p>
          <a:p>
            <a:pPr lvl="1" fontAlgn="base">
              <a:spcBef>
                <a:spcPts val="0"/>
              </a:spcBef>
            </a:pPr>
            <a:r>
              <a:rPr lang="en-US" sz="1800" dirty="0"/>
              <a:t>#include &lt;</a:t>
            </a:r>
            <a:r>
              <a:rPr lang="en-US" sz="1800" dirty="0" err="1"/>
              <a:t>stdio.h</a:t>
            </a:r>
            <a:r>
              <a:rPr lang="en-US" sz="1800" dirty="0"/>
              <a:t>&gt; </a:t>
            </a:r>
          </a:p>
          <a:p>
            <a:pPr lvl="1" fontAlgn="base">
              <a:spcBef>
                <a:spcPts val="0"/>
              </a:spcBef>
            </a:pPr>
            <a:r>
              <a:rPr lang="en-US" sz="1800" dirty="0" err="1"/>
              <a:t>enum</a:t>
            </a:r>
            <a:r>
              <a:rPr lang="en-US" sz="1800" dirty="0"/>
              <a:t> day {</a:t>
            </a:r>
            <a:r>
              <a:rPr lang="en-US" sz="1800" dirty="0" err="1"/>
              <a:t>sunday</a:t>
            </a:r>
            <a:r>
              <a:rPr lang="en-US" sz="1800" dirty="0"/>
              <a:t>, </a:t>
            </a:r>
            <a:r>
              <a:rPr lang="en-US" sz="1800" dirty="0" err="1"/>
              <a:t>monday</a:t>
            </a:r>
            <a:r>
              <a:rPr lang="en-US" sz="1800" dirty="0"/>
              <a:t>, </a:t>
            </a:r>
            <a:r>
              <a:rPr lang="en-US" sz="1800" dirty="0" err="1"/>
              <a:t>tuesday</a:t>
            </a:r>
            <a:r>
              <a:rPr lang="en-US" sz="1800" dirty="0"/>
              <a:t>, </a:t>
            </a:r>
            <a:r>
              <a:rPr lang="en-US" sz="1800" dirty="0" err="1"/>
              <a:t>wednesday</a:t>
            </a:r>
            <a:r>
              <a:rPr lang="en-US" sz="1800" dirty="0"/>
              <a:t>, </a:t>
            </a:r>
            <a:r>
              <a:rPr lang="en-US" sz="1800" dirty="0" err="1"/>
              <a:t>thursday</a:t>
            </a:r>
            <a:r>
              <a:rPr lang="en-US" sz="1800" dirty="0"/>
              <a:t>, </a:t>
            </a:r>
            <a:r>
              <a:rPr lang="en-US" sz="1800" dirty="0" err="1"/>
              <a:t>friday</a:t>
            </a:r>
            <a:r>
              <a:rPr lang="en-US" sz="1800" dirty="0"/>
              <a:t>, </a:t>
            </a:r>
            <a:r>
              <a:rPr lang="en-US" sz="1800" dirty="0" err="1"/>
              <a:t>saturday</a:t>
            </a:r>
            <a:r>
              <a:rPr lang="en-US" sz="1800" dirty="0"/>
              <a:t>}; </a:t>
            </a:r>
          </a:p>
          <a:p>
            <a:pPr lvl="1" fontAlgn="base">
              <a:spcBef>
                <a:spcPts val="0"/>
              </a:spcBef>
            </a:pPr>
            <a:r>
              <a:rPr lang="en-US" sz="1800" dirty="0" err="1"/>
              <a:t>int</a:t>
            </a:r>
            <a:r>
              <a:rPr lang="en-US" sz="1800" dirty="0"/>
              <a:t> main() </a:t>
            </a:r>
          </a:p>
          <a:p>
            <a:pPr lvl="1" fontAlgn="base">
              <a:spcBef>
                <a:spcPts val="0"/>
              </a:spcBef>
            </a:pPr>
            <a:r>
              <a:rPr lang="en-US" sz="1800" dirty="0"/>
              <a:t>{  </a:t>
            </a:r>
            <a:r>
              <a:rPr lang="en-US" sz="1800" dirty="0" err="1"/>
              <a:t>enum</a:t>
            </a:r>
            <a:r>
              <a:rPr lang="en-US" sz="1800" dirty="0"/>
              <a:t> day d = </a:t>
            </a:r>
            <a:r>
              <a:rPr lang="en-US" sz="1800" dirty="0" err="1"/>
              <a:t>thursday</a:t>
            </a:r>
            <a:r>
              <a:rPr lang="en-US" sz="1800" dirty="0"/>
              <a:t>;  </a:t>
            </a:r>
            <a:r>
              <a:rPr lang="en-US" sz="1800" dirty="0" err="1"/>
              <a:t>printf</a:t>
            </a:r>
            <a:r>
              <a:rPr lang="en-US" sz="1800" dirty="0"/>
              <a:t>("The day number stored in d is %d", d); </a:t>
            </a:r>
          </a:p>
          <a:p>
            <a:pPr lvl="1" fontAlgn="base">
              <a:spcBef>
                <a:spcPts val="0"/>
              </a:spcBef>
            </a:pPr>
            <a:r>
              <a:rPr lang="en-US" sz="1800" dirty="0"/>
              <a:t>    return 0; }</a:t>
            </a:r>
          </a:p>
          <a:p>
            <a:pPr fontAlgn="base">
              <a:spcBef>
                <a:spcPts val="0"/>
              </a:spcBef>
            </a:pPr>
            <a:r>
              <a:rPr lang="en-US" dirty="0"/>
              <a:t>We can assign values to some name in any order. All unassigned names get value as value of previous name plus one.</a:t>
            </a:r>
          </a:p>
          <a:p>
            <a:pPr lvl="1" fontAlgn="base">
              <a:spcBef>
                <a:spcPts val="0"/>
              </a:spcBef>
            </a:pPr>
            <a:r>
              <a:rPr lang="en-US" sz="1800" dirty="0"/>
              <a:t>#include &lt;</a:t>
            </a:r>
            <a:r>
              <a:rPr lang="en-US" sz="1800" dirty="0" err="1"/>
              <a:t>stdio.h</a:t>
            </a:r>
            <a:r>
              <a:rPr lang="en-US" sz="1800" dirty="0"/>
              <a:t>&gt; </a:t>
            </a:r>
          </a:p>
          <a:p>
            <a:pPr lvl="1" fontAlgn="base">
              <a:spcBef>
                <a:spcPts val="0"/>
              </a:spcBef>
            </a:pPr>
            <a:r>
              <a:rPr lang="en-US" sz="1800" dirty="0" err="1"/>
              <a:t>enum</a:t>
            </a:r>
            <a:r>
              <a:rPr lang="en-US" sz="1800" dirty="0"/>
              <a:t> day {</a:t>
            </a:r>
            <a:r>
              <a:rPr lang="en-US" sz="1800" dirty="0" err="1"/>
              <a:t>sunday</a:t>
            </a:r>
            <a:r>
              <a:rPr lang="en-US" sz="1800" dirty="0"/>
              <a:t> = 1, </a:t>
            </a:r>
            <a:r>
              <a:rPr lang="en-US" sz="1800" dirty="0" err="1"/>
              <a:t>monday</a:t>
            </a:r>
            <a:r>
              <a:rPr lang="en-US" sz="1800" dirty="0"/>
              <a:t>, </a:t>
            </a:r>
            <a:r>
              <a:rPr lang="en-US" sz="1800" dirty="0" err="1"/>
              <a:t>tuesday</a:t>
            </a:r>
            <a:r>
              <a:rPr lang="en-US" sz="1800" dirty="0"/>
              <a:t> = 5,  </a:t>
            </a:r>
            <a:r>
              <a:rPr lang="en-US" sz="1800" dirty="0" err="1"/>
              <a:t>wednesday</a:t>
            </a:r>
            <a:r>
              <a:rPr lang="en-US" sz="1800" dirty="0"/>
              <a:t>, </a:t>
            </a:r>
            <a:r>
              <a:rPr lang="en-US" sz="1800" dirty="0" err="1"/>
              <a:t>thursday</a:t>
            </a:r>
            <a:r>
              <a:rPr lang="en-US" sz="1800" dirty="0"/>
              <a:t> = 10, </a:t>
            </a:r>
            <a:r>
              <a:rPr lang="en-US" sz="1800" dirty="0" err="1"/>
              <a:t>friday</a:t>
            </a:r>
            <a:r>
              <a:rPr lang="en-US" sz="1800" dirty="0"/>
              <a:t>, </a:t>
            </a:r>
            <a:r>
              <a:rPr lang="en-US" sz="1800" dirty="0" err="1"/>
              <a:t>saturday</a:t>
            </a:r>
            <a:r>
              <a:rPr lang="en-US" sz="1800" dirty="0"/>
              <a:t>}; </a:t>
            </a:r>
          </a:p>
          <a:p>
            <a:pPr lvl="1" fontAlgn="base">
              <a:spcBef>
                <a:spcPts val="0"/>
              </a:spcBef>
            </a:pPr>
            <a:r>
              <a:rPr lang="en-US" sz="1800" dirty="0" err="1"/>
              <a:t>int</a:t>
            </a:r>
            <a:r>
              <a:rPr lang="en-US" sz="1800" dirty="0"/>
              <a:t> main() </a:t>
            </a:r>
          </a:p>
          <a:p>
            <a:pPr lvl="1" fontAlgn="base">
              <a:spcBef>
                <a:spcPts val="0"/>
              </a:spcBef>
            </a:pPr>
            <a:r>
              <a:rPr lang="en-US" sz="1800" dirty="0"/>
              <a:t>{     </a:t>
            </a:r>
            <a:r>
              <a:rPr lang="en-US" sz="1800" dirty="0" err="1"/>
              <a:t>printf</a:t>
            </a:r>
            <a:r>
              <a:rPr lang="en-US" sz="1800" dirty="0"/>
              <a:t>("%d %d %d %d %d %d %d", </a:t>
            </a:r>
            <a:r>
              <a:rPr lang="en-US" sz="1800" dirty="0" err="1"/>
              <a:t>sunday</a:t>
            </a:r>
            <a:r>
              <a:rPr lang="en-US" sz="1800" dirty="0"/>
              <a:t>, </a:t>
            </a:r>
            <a:r>
              <a:rPr lang="en-US" sz="1800" dirty="0" err="1"/>
              <a:t>monday</a:t>
            </a:r>
            <a:r>
              <a:rPr lang="en-US" sz="1800" dirty="0"/>
              <a:t>, Tuesday,  </a:t>
            </a:r>
            <a:r>
              <a:rPr lang="en-US" sz="1800" dirty="0" err="1"/>
              <a:t>wednesday</a:t>
            </a:r>
            <a:r>
              <a:rPr lang="en-US" sz="1800" dirty="0"/>
              <a:t>, </a:t>
            </a:r>
            <a:r>
              <a:rPr lang="en-US" sz="1800" dirty="0" err="1"/>
              <a:t>thursday</a:t>
            </a:r>
            <a:r>
              <a:rPr lang="en-US" sz="1800" dirty="0"/>
              <a:t>, </a:t>
            </a:r>
            <a:r>
              <a:rPr lang="en-US" sz="1800" dirty="0" err="1"/>
              <a:t>friday</a:t>
            </a:r>
            <a:r>
              <a:rPr lang="en-US" sz="1800" dirty="0"/>
              <a:t>, </a:t>
            </a:r>
            <a:r>
              <a:rPr lang="en-US" sz="1800" dirty="0" err="1"/>
              <a:t>saturday</a:t>
            </a:r>
            <a:r>
              <a:rPr lang="en-US" sz="1800" dirty="0"/>
              <a:t>); </a:t>
            </a:r>
          </a:p>
          <a:p>
            <a:pPr lvl="1" fontAlgn="base">
              <a:spcBef>
                <a:spcPts val="0"/>
              </a:spcBef>
            </a:pPr>
            <a:r>
              <a:rPr lang="en-US" sz="1800" dirty="0"/>
              <a:t>    return 0;  } </a:t>
            </a:r>
          </a:p>
          <a:p>
            <a:pPr fontAlgn="base">
              <a:spcBef>
                <a:spcPts val="0"/>
              </a:spcBef>
            </a:pPr>
            <a:r>
              <a:rPr lang="en-US" dirty="0"/>
              <a:t>The value assigned to </a:t>
            </a:r>
            <a:r>
              <a:rPr lang="en-US" dirty="0" err="1"/>
              <a:t>enum</a:t>
            </a:r>
            <a:r>
              <a:rPr lang="en-US" dirty="0"/>
              <a:t> names must be some </a:t>
            </a:r>
            <a:r>
              <a:rPr lang="en-US" dirty="0" err="1"/>
              <a:t>integeral</a:t>
            </a:r>
            <a:r>
              <a:rPr lang="en-US" dirty="0"/>
              <a:t> constant, i.e., the value must be in range from minimum possible integer value to maximum possible integer value.</a:t>
            </a:r>
          </a:p>
          <a:p>
            <a:pPr fontAlgn="base">
              <a:spcBef>
                <a:spcPts val="0"/>
              </a:spcBef>
            </a:pPr>
            <a:r>
              <a:rPr lang="en-US" dirty="0"/>
              <a:t>All </a:t>
            </a:r>
            <a:r>
              <a:rPr lang="en-US" dirty="0" err="1"/>
              <a:t>enum</a:t>
            </a:r>
            <a:r>
              <a:rPr lang="en-US" dirty="0"/>
              <a:t> constants must be unique in their scope. For example, the following program fails in compilation.</a:t>
            </a:r>
          </a:p>
          <a:p>
            <a:pPr lvl="1" fontAlgn="base">
              <a:spcBef>
                <a:spcPts val="0"/>
              </a:spcBef>
            </a:pPr>
            <a:r>
              <a:rPr lang="en-US" sz="1800" dirty="0" err="1"/>
              <a:t>enum</a:t>
            </a:r>
            <a:r>
              <a:rPr lang="en-US" sz="1800" dirty="0"/>
              <a:t> state  {working, failed}; </a:t>
            </a:r>
          </a:p>
          <a:p>
            <a:pPr lvl="1" fontAlgn="base">
              <a:spcBef>
                <a:spcPts val="0"/>
              </a:spcBef>
            </a:pPr>
            <a:r>
              <a:rPr lang="en-US" sz="1800" dirty="0" err="1"/>
              <a:t>enum</a:t>
            </a:r>
            <a:r>
              <a:rPr lang="en-US" sz="1800" dirty="0"/>
              <a:t> result {failed, passed}; </a:t>
            </a:r>
          </a:p>
          <a:p>
            <a:pPr lvl="1" fontAlgn="base">
              <a:spcBef>
                <a:spcPts val="0"/>
              </a:spcBef>
            </a:pPr>
            <a:r>
              <a:rPr lang="en-US" sz="1800" dirty="0" err="1"/>
              <a:t>int</a:t>
            </a:r>
            <a:r>
              <a:rPr lang="en-US" sz="1800" dirty="0"/>
              <a:t> main()  { return 0; } </a:t>
            </a:r>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fade">
                                      <p:cBhvr>
                                        <p:cTn id="52" dur="500"/>
                                        <p:tgtEl>
                                          <p:spTgt spid="3">
                                            <p:txEl>
                                              <p:pRg st="13" end="13"/>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animEffect transition="in" filter="fade">
                                      <p:cBhvr>
                                        <p:cTn id="55" dur="500"/>
                                        <p:tgtEl>
                                          <p:spTgt spid="3">
                                            <p:txEl>
                                              <p:pRg st="14" end="14"/>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5" end="15"/>
                                            </p:txEl>
                                          </p:spTgt>
                                        </p:tgtEl>
                                        <p:attrNameLst>
                                          <p:attrName>style.visibility</p:attrName>
                                        </p:attrNameLst>
                                      </p:cBhvr>
                                      <p:to>
                                        <p:strVal val="visible"/>
                                      </p:to>
                                    </p:set>
                                    <p:animEffect transition="in" filter="fade">
                                      <p:cBhvr>
                                        <p:cTn id="58" dur="500"/>
                                        <p:tgtEl>
                                          <p:spTgt spid="3">
                                            <p:txEl>
                                              <p:pRg st="15" end="15"/>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16" end="16"/>
                                            </p:txEl>
                                          </p:spTgt>
                                        </p:tgtEl>
                                        <p:attrNameLst>
                                          <p:attrName>style.visibility</p:attrName>
                                        </p:attrNameLst>
                                      </p:cBhvr>
                                      <p:to>
                                        <p:strVal val="visible"/>
                                      </p:to>
                                    </p:set>
                                    <p:animEffect transition="in" filter="fade">
                                      <p:cBhvr>
                                        <p:cTn id="61"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Typedef</a:t>
            </a:r>
            <a:endParaRPr lang="en-US" dirty="0"/>
          </a:p>
        </p:txBody>
      </p:sp>
      <p:sp>
        <p:nvSpPr>
          <p:cNvPr id="3" name="Content Placeholder 2"/>
          <p:cNvSpPr>
            <a:spLocks noGrp="1"/>
          </p:cNvSpPr>
          <p:nvPr>
            <p:ph idx="1"/>
          </p:nvPr>
        </p:nvSpPr>
        <p:spPr>
          <a:xfrm>
            <a:off x="424234" y="844552"/>
            <a:ext cx="11379200" cy="5647660"/>
          </a:xfrm>
        </p:spPr>
        <p:txBody>
          <a:bodyPr>
            <a:normAutofit/>
          </a:bodyPr>
          <a:lstStyle/>
          <a:p>
            <a:r>
              <a:rPr lang="en-US" sz="2000" dirty="0" smtClean="0"/>
              <a:t>which you can use to give a type a new name.</a:t>
            </a:r>
          </a:p>
          <a:p>
            <a:pPr lvl="1"/>
            <a:r>
              <a:rPr lang="en-US" sz="1800" dirty="0" err="1" smtClean="0"/>
              <a:t>typedef</a:t>
            </a:r>
            <a:r>
              <a:rPr lang="en-US" sz="1800" dirty="0" smtClean="0"/>
              <a:t> unsigned char BYTE;</a:t>
            </a:r>
          </a:p>
          <a:p>
            <a:r>
              <a:rPr lang="en-US" sz="2000" dirty="0" smtClean="0"/>
              <a:t>By convention, uppercase letters are used for these definitions to remind the user that the type name is really a symbolic abbreviation, but you can use lowercase, as follows −</a:t>
            </a:r>
          </a:p>
          <a:p>
            <a:pPr lvl="1"/>
            <a:r>
              <a:rPr lang="en-US" sz="1800" dirty="0" err="1" smtClean="0"/>
              <a:t>typedef</a:t>
            </a:r>
            <a:r>
              <a:rPr lang="en-US" sz="1800" dirty="0" smtClean="0"/>
              <a:t> unsigned char byte;</a:t>
            </a:r>
          </a:p>
          <a:p>
            <a:r>
              <a:rPr lang="en-US" sz="2000" dirty="0" smtClean="0"/>
              <a:t>You can use </a:t>
            </a:r>
            <a:r>
              <a:rPr lang="en-US" sz="2000" b="1" dirty="0" err="1" smtClean="0"/>
              <a:t>typedef</a:t>
            </a:r>
            <a:r>
              <a:rPr lang="en-US" sz="2000" dirty="0" smtClean="0"/>
              <a:t> to give a name to your user defined data types as well. </a:t>
            </a:r>
          </a:p>
          <a:p>
            <a:r>
              <a:rPr lang="en-US" sz="3200" dirty="0" err="1"/>
              <a:t>typedef</a:t>
            </a:r>
            <a:r>
              <a:rPr lang="en-US" sz="3200" dirty="0"/>
              <a:t> </a:t>
            </a:r>
            <a:r>
              <a:rPr lang="en-US" sz="3200" b="1" dirty="0" err="1"/>
              <a:t>vs</a:t>
            </a:r>
            <a:r>
              <a:rPr lang="en-US" sz="3200" dirty="0"/>
              <a:t> #define</a:t>
            </a:r>
          </a:p>
          <a:p>
            <a:r>
              <a:rPr lang="en-US" sz="2000" b="1" dirty="0" smtClean="0"/>
              <a:t>#define</a:t>
            </a:r>
            <a:r>
              <a:rPr lang="en-US" sz="2000" dirty="0" smtClean="0"/>
              <a:t> is a C-directive which is also used to define the aliases for various data types similar to </a:t>
            </a:r>
            <a:r>
              <a:rPr lang="en-US" sz="2000" b="1" dirty="0" err="1" smtClean="0"/>
              <a:t>typedef</a:t>
            </a:r>
            <a:r>
              <a:rPr lang="en-US" sz="2000" dirty="0" smtClean="0"/>
              <a:t> but with the following differences −</a:t>
            </a:r>
          </a:p>
          <a:p>
            <a:pPr lvl="1"/>
            <a:r>
              <a:rPr lang="en-US" sz="1800" b="1" dirty="0" err="1" smtClean="0"/>
              <a:t>typedef</a:t>
            </a:r>
            <a:r>
              <a:rPr lang="en-US" sz="1800" dirty="0" smtClean="0"/>
              <a:t> is limited to giving symbolic names to types only where as </a:t>
            </a:r>
            <a:r>
              <a:rPr lang="en-US" sz="1800" b="1" dirty="0" smtClean="0"/>
              <a:t>#define</a:t>
            </a:r>
            <a:r>
              <a:rPr lang="en-US" sz="1800" dirty="0" smtClean="0"/>
              <a:t> can be used to define alias for values as well, q., you can define 1 as ONE etc.</a:t>
            </a:r>
          </a:p>
          <a:p>
            <a:pPr lvl="1"/>
            <a:r>
              <a:rPr lang="en-US" sz="1800" b="1" dirty="0" err="1" smtClean="0"/>
              <a:t>typedef</a:t>
            </a:r>
            <a:r>
              <a:rPr lang="en-US" sz="1800" dirty="0" smtClean="0"/>
              <a:t> interpretation is performed by the compiler whereas </a:t>
            </a:r>
            <a:r>
              <a:rPr lang="en-US" sz="1800" b="1" dirty="0" smtClean="0"/>
              <a:t>#define </a:t>
            </a:r>
            <a:r>
              <a:rPr lang="en-US" sz="1800" dirty="0" smtClean="0"/>
              <a:t>statements are processed by the pre-processor.</a:t>
            </a:r>
          </a:p>
          <a:p>
            <a:endParaRPr lang="en-US" dirty="0"/>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Typecasting</a:t>
            </a:r>
            <a:endParaRPr lang="en-US" dirty="0"/>
          </a:p>
        </p:txBody>
      </p:sp>
      <p:sp>
        <p:nvSpPr>
          <p:cNvPr id="3" name="Content Placeholder 2"/>
          <p:cNvSpPr>
            <a:spLocks noGrp="1"/>
          </p:cNvSpPr>
          <p:nvPr>
            <p:ph sz="half" idx="1"/>
          </p:nvPr>
        </p:nvSpPr>
        <p:spPr>
          <a:xfrm>
            <a:off x="402336" y="1371600"/>
            <a:ext cx="5617464" cy="5039248"/>
          </a:xfrm>
        </p:spPr>
        <p:txBody>
          <a:bodyPr>
            <a:noAutofit/>
          </a:bodyPr>
          <a:lstStyle/>
          <a:p>
            <a:r>
              <a:rPr lang="en-US" sz="1600" b="1" dirty="0"/>
              <a:t>Type casting</a:t>
            </a:r>
            <a:r>
              <a:rPr lang="en-US" sz="1600" dirty="0"/>
              <a:t> is a way to convert a variable from one data type to another data type. </a:t>
            </a:r>
          </a:p>
          <a:p>
            <a:r>
              <a:rPr lang="en-US" sz="1600" dirty="0"/>
              <a:t>You can convert values from one type to another explicitly using the cast operator.</a:t>
            </a:r>
          </a:p>
          <a:p>
            <a:r>
              <a:rPr lang="en-US" sz="1600" dirty="0"/>
              <a:t>There are two types of </a:t>
            </a:r>
            <a:r>
              <a:rPr lang="en-US" sz="1600" b="1" dirty="0"/>
              <a:t>type casting</a:t>
            </a:r>
            <a:r>
              <a:rPr lang="en-US" sz="1600" dirty="0"/>
              <a:t> in c language that are Implicit conversions and Explicit Conversions.</a:t>
            </a:r>
          </a:p>
          <a:p>
            <a:r>
              <a:rPr lang="en-US" sz="1600" b="1" cap="all" dirty="0"/>
              <a:t>IMPLICIT CONVERSION</a:t>
            </a:r>
          </a:p>
          <a:p>
            <a:pPr lvl="1"/>
            <a:r>
              <a:rPr lang="en-US" sz="1600" b="1" dirty="0"/>
              <a:t>Implicit conversions</a:t>
            </a:r>
            <a:r>
              <a:rPr lang="en-US" sz="1600" dirty="0"/>
              <a:t> do not require any operator for converted. They are automatically performed when a value is copied to a compatible type in the program.</a:t>
            </a:r>
          </a:p>
          <a:p>
            <a:r>
              <a:rPr lang="en-US" sz="1600" b="1" cap="all" dirty="0"/>
              <a:t>EXPLICIT CONVERSION</a:t>
            </a:r>
          </a:p>
          <a:p>
            <a:pPr lvl="1"/>
            <a:r>
              <a:rPr lang="en-US" sz="1600" dirty="0"/>
              <a:t>In C language, Many conversions, especially those that imply a different interpretation of the value, require an </a:t>
            </a:r>
            <a:r>
              <a:rPr lang="en-US" sz="1600" b="1" dirty="0"/>
              <a:t>explicit conversion</a:t>
            </a:r>
            <a:r>
              <a:rPr lang="en-US" sz="1600" dirty="0"/>
              <a:t>. </a:t>
            </a:r>
          </a:p>
          <a:p>
            <a:pPr lvl="1">
              <a:buNone/>
            </a:pPr>
            <a:r>
              <a:rPr lang="en-US" sz="1600" dirty="0"/>
              <a:t>i.e. </a:t>
            </a:r>
            <a:r>
              <a:rPr lang="en-US" sz="1600" b="1" dirty="0"/>
              <a:t>float a=(float)5/2</a:t>
            </a:r>
            <a:r>
              <a:rPr lang="en-US" sz="1600" dirty="0"/>
              <a:t>;</a:t>
            </a:r>
          </a:p>
        </p:txBody>
      </p:sp>
      <p:sp>
        <p:nvSpPr>
          <p:cNvPr id="4" name="Content Placeholder 3"/>
          <p:cNvSpPr>
            <a:spLocks noGrp="1"/>
          </p:cNvSpPr>
          <p:nvPr>
            <p:ph sz="half" idx="2"/>
          </p:nvPr>
        </p:nvSpPr>
        <p:spPr>
          <a:xfrm>
            <a:off x="6096000" y="1371600"/>
            <a:ext cx="5685536" cy="1564528"/>
          </a:xfrm>
        </p:spPr>
        <p:txBody>
          <a:bodyPr>
            <a:normAutofit fontScale="92500" lnSpcReduction="10000"/>
          </a:bodyPr>
          <a:lstStyle/>
          <a:p>
            <a:r>
              <a:rPr lang="en-US" sz="1600" b="1" dirty="0"/>
              <a:t>Usual Arithmetic Conversion</a:t>
            </a:r>
          </a:p>
          <a:p>
            <a:pPr lvl="1"/>
            <a:r>
              <a:rPr lang="en-US" sz="1600" dirty="0"/>
              <a:t>The usual </a:t>
            </a:r>
            <a:r>
              <a:rPr lang="en-US" sz="1600" b="1" dirty="0"/>
              <a:t>arithmetic conversions</a:t>
            </a:r>
            <a:r>
              <a:rPr lang="en-US" sz="1600" dirty="0"/>
              <a:t> are implicitly performed to cast their values in a common type, C uses the rule that in all expressions except assignments, any implicit type conversions made from a lower size type to a higher size type as shown below:</a:t>
            </a:r>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
        <p:nvSpPr>
          <p:cNvPr id="7170" name="AutoShape 2" descr="Type Casting In C Language"/>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171" name="Picture 3"/>
          <p:cNvPicPr>
            <a:picLocks noChangeAspect="1" noChangeArrowheads="1"/>
          </p:cNvPicPr>
          <p:nvPr/>
        </p:nvPicPr>
        <p:blipFill>
          <a:blip r:embed="rId2"/>
          <a:srcRect l="27059" t="9375" r="58823" b="17708"/>
          <a:stretch>
            <a:fillRect/>
          </a:stretch>
        </p:blipFill>
        <p:spPr bwMode="auto">
          <a:xfrm>
            <a:off x="8153400" y="2936128"/>
            <a:ext cx="1828800" cy="36576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
                                            <p:txEl>
                                              <p:pRg st="0" end="0"/>
                                            </p:txEl>
                                          </p:spTgt>
                                        </p:tgtEl>
                                        <p:attrNameLst>
                                          <p:attrName>style.visibility</p:attrName>
                                        </p:attrNameLst>
                                      </p:cBhvr>
                                      <p:to>
                                        <p:strVal val="visible"/>
                                      </p:to>
                                    </p:set>
                                    <p:animEffect transition="in" filter="fade">
                                      <p:cBhvr>
                                        <p:cTn id="41" dur="500"/>
                                        <p:tgtEl>
                                          <p:spTgt spid="4">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
                                            <p:txEl>
                                              <p:pRg st="1" end="1"/>
                                            </p:txEl>
                                          </p:spTgt>
                                        </p:tgtEl>
                                        <p:attrNameLst>
                                          <p:attrName>style.visibility</p:attrName>
                                        </p:attrNameLst>
                                      </p:cBhvr>
                                      <p:to>
                                        <p:strVal val="visible"/>
                                      </p:to>
                                    </p:set>
                                    <p:animEffect transition="in" filter="fade">
                                      <p:cBhvr>
                                        <p:cTn id="44" dur="500"/>
                                        <p:tgtEl>
                                          <p:spTgt spid="4">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7171"/>
                                        </p:tgtEl>
                                        <p:attrNameLst>
                                          <p:attrName>style.visibility</p:attrName>
                                        </p:attrNameLst>
                                      </p:cBhvr>
                                      <p:to>
                                        <p:strVal val="visible"/>
                                      </p:to>
                                    </p:set>
                                    <p:animEffect transition="in" filter="fade">
                                      <p:cBhvr>
                                        <p:cTn id="49" dur="5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cap="all" dirty="0"/>
              <a:t>DIFFERENCE BETWEEN TYPE CASTING AND TYPE CONVERSION</a:t>
            </a:r>
            <a:endParaRPr lang="en-US" sz="24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84770816"/>
              </p:ext>
            </p:extLst>
          </p:nvPr>
        </p:nvGraphicFramePr>
        <p:xfrm>
          <a:off x="386134" y="685800"/>
          <a:ext cx="11379200" cy="6155836"/>
        </p:xfrm>
        <a:graphic>
          <a:graphicData uri="http://schemas.openxmlformats.org/drawingml/2006/table">
            <a:tbl>
              <a:tblPr firstRow="1" bandRow="1">
                <a:tableStyleId>{5C22544A-7EE6-4342-B048-85BDC9FD1C3A}</a:tableStyleId>
              </a:tblPr>
              <a:tblGrid>
                <a:gridCol w="2452415">
                  <a:extLst>
                    <a:ext uri="{9D8B030D-6E8A-4147-A177-3AD203B41FA5}">
                      <a16:colId xmlns:a16="http://schemas.microsoft.com/office/drawing/2014/main" val="20000"/>
                    </a:ext>
                  </a:extLst>
                </a:gridCol>
                <a:gridCol w="4512442">
                  <a:extLst>
                    <a:ext uri="{9D8B030D-6E8A-4147-A177-3AD203B41FA5}">
                      <a16:colId xmlns:a16="http://schemas.microsoft.com/office/drawing/2014/main" val="20001"/>
                    </a:ext>
                  </a:extLst>
                </a:gridCol>
                <a:gridCol w="4414343">
                  <a:extLst>
                    <a:ext uri="{9D8B030D-6E8A-4147-A177-3AD203B41FA5}">
                      <a16:colId xmlns:a16="http://schemas.microsoft.com/office/drawing/2014/main" val="20002"/>
                    </a:ext>
                  </a:extLst>
                </a:gridCol>
              </a:tblGrid>
              <a:tr h="944599">
                <a:tc>
                  <a:txBody>
                    <a:bodyPr/>
                    <a:lstStyle/>
                    <a:p>
                      <a:pPr algn="ctr"/>
                      <a:r>
                        <a:rPr kumimoji="0" lang="en-US" sz="2400" b="0" i="0" kern="1200" dirty="0" smtClean="0">
                          <a:solidFill>
                            <a:schemeClr val="lt1"/>
                          </a:solidFill>
                          <a:latin typeface="+mn-lt"/>
                          <a:ea typeface="+mn-ea"/>
                          <a:cs typeface="+mn-cs"/>
                        </a:rPr>
                        <a:t>BASIS FOR COMPARISON</a:t>
                      </a:r>
                      <a:endParaRPr lang="en-US" sz="2400" dirty="0"/>
                    </a:p>
                  </a:txBody>
                  <a:tcPr/>
                </a:tc>
                <a:tc>
                  <a:txBody>
                    <a:bodyPr/>
                    <a:lstStyle/>
                    <a:p>
                      <a:pPr algn="ctr"/>
                      <a:r>
                        <a:rPr kumimoji="0" lang="en-US" sz="2400" b="0" i="0" kern="1200" dirty="0" smtClean="0">
                          <a:solidFill>
                            <a:schemeClr val="lt1"/>
                          </a:solidFill>
                          <a:latin typeface="+mn-lt"/>
                          <a:ea typeface="+mn-ea"/>
                          <a:cs typeface="+mn-cs"/>
                        </a:rPr>
                        <a:t>TYPE CASTING</a:t>
                      </a:r>
                      <a:endParaRPr lang="en-US" sz="2400" dirty="0"/>
                    </a:p>
                  </a:txBody>
                  <a:tcPr/>
                </a:tc>
                <a:tc>
                  <a:txBody>
                    <a:bodyPr/>
                    <a:lstStyle/>
                    <a:p>
                      <a:pPr algn="ctr"/>
                      <a:r>
                        <a:rPr kumimoji="0" lang="en-US" sz="2400" b="0" i="0" kern="1200" dirty="0" smtClean="0">
                          <a:solidFill>
                            <a:schemeClr val="lt1"/>
                          </a:solidFill>
                          <a:latin typeface="+mn-lt"/>
                          <a:ea typeface="+mn-ea"/>
                          <a:cs typeface="+mn-cs"/>
                        </a:rPr>
                        <a:t>TYPE CONVERSION</a:t>
                      </a:r>
                      <a:endParaRPr lang="en-US" sz="2400" dirty="0"/>
                    </a:p>
                  </a:txBody>
                  <a:tcPr/>
                </a:tc>
                <a:extLst>
                  <a:ext uri="{0D108BD9-81ED-4DB2-BD59-A6C34878D82A}">
                    <a16:rowId xmlns:a16="http://schemas.microsoft.com/office/drawing/2014/main" val="10000"/>
                  </a:ext>
                </a:extLst>
              </a:tr>
              <a:tr h="1083416">
                <a:tc>
                  <a:txBody>
                    <a:bodyPr/>
                    <a:lstStyle/>
                    <a:p>
                      <a:pPr algn="ctr"/>
                      <a:r>
                        <a:rPr kumimoji="0" lang="en-US" sz="2400" b="0" i="0" kern="1200" dirty="0" smtClean="0">
                          <a:solidFill>
                            <a:schemeClr val="dk1"/>
                          </a:solidFill>
                          <a:latin typeface="+mn-lt"/>
                          <a:ea typeface="+mn-ea"/>
                          <a:cs typeface="+mn-cs"/>
                        </a:rPr>
                        <a:t>Definition</a:t>
                      </a:r>
                      <a:endParaRPr lang="en-US" sz="2400" dirty="0"/>
                    </a:p>
                  </a:txBody>
                  <a:tcPr anchor="ctr"/>
                </a:tc>
                <a:tc>
                  <a:txBody>
                    <a:bodyPr/>
                    <a:lstStyle/>
                    <a:p>
                      <a:r>
                        <a:rPr kumimoji="0" lang="en-US" sz="2400" b="0" i="0" kern="1200" dirty="0" smtClean="0">
                          <a:solidFill>
                            <a:schemeClr val="dk1"/>
                          </a:solidFill>
                          <a:latin typeface="+mn-lt"/>
                          <a:ea typeface="+mn-ea"/>
                          <a:cs typeface="+mn-cs"/>
                        </a:rPr>
                        <a:t>When a user can convert the one data type into other then it is called as the type casting.</a:t>
                      </a:r>
                      <a:endParaRPr lang="en-US" sz="2400" dirty="0"/>
                    </a:p>
                  </a:txBody>
                  <a:tcPr/>
                </a:tc>
                <a:tc>
                  <a:txBody>
                    <a:bodyPr/>
                    <a:lstStyle/>
                    <a:p>
                      <a:r>
                        <a:rPr kumimoji="0" lang="en-US" sz="2400" b="0" i="0" kern="1200" dirty="0" smtClean="0">
                          <a:solidFill>
                            <a:schemeClr val="dk1"/>
                          </a:solidFill>
                          <a:latin typeface="+mn-lt"/>
                          <a:ea typeface="+mn-ea"/>
                          <a:cs typeface="+mn-cs"/>
                        </a:rPr>
                        <a:t>Type Conversion is that which automatically converts the one data type into another.</a:t>
                      </a:r>
                      <a:endParaRPr lang="en-US" sz="2400" dirty="0"/>
                    </a:p>
                  </a:txBody>
                  <a:tcPr/>
                </a:tc>
                <a:extLst>
                  <a:ext uri="{0D108BD9-81ED-4DB2-BD59-A6C34878D82A}">
                    <a16:rowId xmlns:a16="http://schemas.microsoft.com/office/drawing/2014/main" val="10001"/>
                  </a:ext>
                </a:extLst>
              </a:tr>
              <a:tr h="944599">
                <a:tc>
                  <a:txBody>
                    <a:bodyPr/>
                    <a:lstStyle/>
                    <a:p>
                      <a:pPr algn="ctr"/>
                      <a:r>
                        <a:rPr kumimoji="0" lang="en-US" sz="2400" b="0" i="0" kern="1200" dirty="0" smtClean="0">
                          <a:solidFill>
                            <a:schemeClr val="dk1"/>
                          </a:solidFill>
                          <a:latin typeface="+mn-lt"/>
                          <a:ea typeface="+mn-ea"/>
                          <a:cs typeface="+mn-cs"/>
                        </a:rPr>
                        <a:t>Implemented</a:t>
                      </a:r>
                      <a:endParaRPr lang="en-US" sz="2400" dirty="0"/>
                    </a:p>
                  </a:txBody>
                  <a:tcPr anchor="ctr"/>
                </a:tc>
                <a:tc>
                  <a:txBody>
                    <a:bodyPr/>
                    <a:lstStyle/>
                    <a:p>
                      <a:r>
                        <a:rPr kumimoji="0" lang="en-US" sz="2400" b="0" i="0" kern="1200" dirty="0" smtClean="0">
                          <a:solidFill>
                            <a:schemeClr val="dk1"/>
                          </a:solidFill>
                          <a:latin typeface="+mn-lt"/>
                          <a:ea typeface="+mn-ea"/>
                          <a:cs typeface="+mn-cs"/>
                        </a:rPr>
                        <a:t>Implemented on two ‘incompatible’ data types.</a:t>
                      </a:r>
                      <a:endParaRPr lang="en-US" sz="2400" dirty="0"/>
                    </a:p>
                  </a:txBody>
                  <a:tcPr/>
                </a:tc>
                <a:tc>
                  <a:txBody>
                    <a:bodyPr/>
                    <a:lstStyle/>
                    <a:p>
                      <a:r>
                        <a:rPr kumimoji="0" lang="en-US" sz="2400" b="0" i="0" kern="1200" dirty="0" smtClean="0">
                          <a:solidFill>
                            <a:schemeClr val="dk1"/>
                          </a:solidFill>
                          <a:latin typeface="+mn-lt"/>
                          <a:ea typeface="+mn-ea"/>
                          <a:cs typeface="+mn-cs"/>
                        </a:rPr>
                        <a:t>Implemented only when two data types are ‘compatible’.</a:t>
                      </a:r>
                      <a:endParaRPr lang="en-US" sz="2400" dirty="0"/>
                    </a:p>
                  </a:txBody>
                  <a:tcPr/>
                </a:tc>
                <a:extLst>
                  <a:ext uri="{0D108BD9-81ED-4DB2-BD59-A6C34878D82A}">
                    <a16:rowId xmlns:a16="http://schemas.microsoft.com/office/drawing/2014/main" val="10002"/>
                  </a:ext>
                </a:extLst>
              </a:tr>
              <a:tr h="944599">
                <a:tc>
                  <a:txBody>
                    <a:bodyPr/>
                    <a:lstStyle/>
                    <a:p>
                      <a:pPr algn="ctr"/>
                      <a:r>
                        <a:rPr kumimoji="0" lang="en-US" sz="2400" b="0" i="0" kern="1200" dirty="0" smtClean="0">
                          <a:solidFill>
                            <a:schemeClr val="dk1"/>
                          </a:solidFill>
                          <a:latin typeface="+mn-lt"/>
                          <a:ea typeface="+mn-ea"/>
                          <a:cs typeface="+mn-cs"/>
                        </a:rPr>
                        <a:t>Operator</a:t>
                      </a:r>
                      <a:endParaRPr lang="en-US" sz="2400" dirty="0"/>
                    </a:p>
                  </a:txBody>
                  <a:tcPr anchor="ctr"/>
                </a:tc>
                <a:tc>
                  <a:txBody>
                    <a:bodyPr/>
                    <a:lstStyle/>
                    <a:p>
                      <a:r>
                        <a:rPr kumimoji="0" lang="en-US" sz="2400" b="0" i="0" kern="1200" dirty="0" smtClean="0">
                          <a:solidFill>
                            <a:schemeClr val="dk1"/>
                          </a:solidFill>
                          <a:latin typeface="+mn-lt"/>
                          <a:ea typeface="+mn-ea"/>
                          <a:cs typeface="+mn-cs"/>
                        </a:rPr>
                        <a:t>For casting a data type to another, a casting operator ‘()’ is required.</a:t>
                      </a:r>
                      <a:endParaRPr lang="en-US" sz="2400" dirty="0"/>
                    </a:p>
                  </a:txBody>
                  <a:tcPr/>
                </a:tc>
                <a:tc>
                  <a:txBody>
                    <a:bodyPr/>
                    <a:lstStyle/>
                    <a:p>
                      <a:r>
                        <a:rPr kumimoji="0" lang="en-US" sz="2400" b="0" i="0" kern="1200" dirty="0" smtClean="0">
                          <a:solidFill>
                            <a:schemeClr val="dk1"/>
                          </a:solidFill>
                          <a:latin typeface="+mn-lt"/>
                          <a:ea typeface="+mn-ea"/>
                          <a:cs typeface="+mn-cs"/>
                        </a:rPr>
                        <a:t>No operator required.</a:t>
                      </a:r>
                      <a:endParaRPr lang="en-US" sz="2400" dirty="0"/>
                    </a:p>
                  </a:txBody>
                  <a:tcPr/>
                </a:tc>
                <a:extLst>
                  <a:ext uri="{0D108BD9-81ED-4DB2-BD59-A6C34878D82A}">
                    <a16:rowId xmlns:a16="http://schemas.microsoft.com/office/drawing/2014/main" val="10003"/>
                  </a:ext>
                </a:extLst>
              </a:tr>
              <a:tr h="944599">
                <a:tc>
                  <a:txBody>
                    <a:bodyPr/>
                    <a:lstStyle/>
                    <a:p>
                      <a:pPr algn="ctr"/>
                      <a:r>
                        <a:rPr kumimoji="0" lang="en-US" sz="2400" b="0" i="0" kern="1200" dirty="0" smtClean="0">
                          <a:solidFill>
                            <a:schemeClr val="dk1"/>
                          </a:solidFill>
                          <a:latin typeface="+mn-lt"/>
                          <a:ea typeface="+mn-ea"/>
                          <a:cs typeface="+mn-cs"/>
                        </a:rPr>
                        <a:t>Implemented</a:t>
                      </a:r>
                      <a:endParaRPr lang="en-US" sz="2400" dirty="0"/>
                    </a:p>
                  </a:txBody>
                  <a:tcPr anchor="ctr"/>
                </a:tc>
                <a:tc>
                  <a:txBody>
                    <a:bodyPr/>
                    <a:lstStyle/>
                    <a:p>
                      <a:r>
                        <a:rPr kumimoji="0" lang="en-US" sz="2400" b="0" i="0" kern="1200" dirty="0" smtClean="0">
                          <a:solidFill>
                            <a:schemeClr val="dk1"/>
                          </a:solidFill>
                          <a:latin typeface="+mn-lt"/>
                          <a:ea typeface="+mn-ea"/>
                          <a:cs typeface="+mn-cs"/>
                        </a:rPr>
                        <a:t>It is done during program designing.</a:t>
                      </a:r>
                      <a:endParaRPr lang="en-US" sz="2400" dirty="0"/>
                    </a:p>
                  </a:txBody>
                  <a:tcPr/>
                </a:tc>
                <a:tc>
                  <a:txBody>
                    <a:bodyPr/>
                    <a:lstStyle/>
                    <a:p>
                      <a:r>
                        <a:rPr kumimoji="0" lang="en-US" sz="2400" b="0" i="0" kern="1200" dirty="0" smtClean="0">
                          <a:solidFill>
                            <a:schemeClr val="dk1"/>
                          </a:solidFill>
                          <a:latin typeface="+mn-lt"/>
                          <a:ea typeface="+mn-ea"/>
                          <a:cs typeface="+mn-cs"/>
                        </a:rPr>
                        <a:t>It is done explicitly while compiling.</a:t>
                      </a:r>
                      <a:endParaRPr lang="en-US" sz="2400" dirty="0"/>
                    </a:p>
                  </a:txBody>
                  <a:tcPr/>
                </a:tc>
                <a:extLst>
                  <a:ext uri="{0D108BD9-81ED-4DB2-BD59-A6C34878D82A}">
                    <a16:rowId xmlns:a16="http://schemas.microsoft.com/office/drawing/2014/main" val="10004"/>
                  </a:ext>
                </a:extLst>
              </a:tr>
              <a:tr h="944599">
                <a:tc>
                  <a:txBody>
                    <a:bodyPr/>
                    <a:lstStyle/>
                    <a:p>
                      <a:pPr algn="ctr"/>
                      <a:r>
                        <a:rPr kumimoji="0" lang="en-US" sz="2400" b="0" i="0" kern="1200" dirty="0" smtClean="0">
                          <a:solidFill>
                            <a:schemeClr val="dk1"/>
                          </a:solidFill>
                          <a:latin typeface="+mn-lt"/>
                          <a:ea typeface="+mn-ea"/>
                          <a:cs typeface="+mn-cs"/>
                        </a:rPr>
                        <a:t>Conversion </a:t>
                      </a:r>
                      <a:endParaRPr lang="en-US" sz="2400" dirty="0"/>
                    </a:p>
                  </a:txBody>
                  <a:tcPr anchor="ctr"/>
                </a:tc>
                <a:tc>
                  <a:txBody>
                    <a:bodyPr/>
                    <a:lstStyle/>
                    <a:p>
                      <a:r>
                        <a:rPr kumimoji="0" lang="en-US" sz="2400" b="0" i="0" kern="1200" dirty="0" smtClean="0">
                          <a:solidFill>
                            <a:schemeClr val="dk1"/>
                          </a:solidFill>
                          <a:latin typeface="+mn-lt"/>
                          <a:ea typeface="+mn-ea"/>
                          <a:cs typeface="+mn-cs"/>
                        </a:rPr>
                        <a:t>Narrowing conversion.</a:t>
                      </a:r>
                      <a:endParaRPr lang="en-US" sz="2400" dirty="0"/>
                    </a:p>
                  </a:txBody>
                  <a:tcPr/>
                </a:tc>
                <a:tc>
                  <a:txBody>
                    <a:bodyPr/>
                    <a:lstStyle/>
                    <a:p>
                      <a:r>
                        <a:rPr kumimoji="0" lang="en-US" sz="2400" b="0" i="0" kern="1200" dirty="0" smtClean="0">
                          <a:solidFill>
                            <a:schemeClr val="dk1"/>
                          </a:solidFill>
                          <a:latin typeface="+mn-lt"/>
                          <a:ea typeface="+mn-ea"/>
                          <a:cs typeface="+mn-cs"/>
                        </a:rPr>
                        <a:t>Widening conversion.</a:t>
                      </a:r>
                      <a:endParaRPr lang="en-US" sz="2400" dirty="0"/>
                    </a:p>
                  </a:txBody>
                  <a:tcPr/>
                </a:tc>
                <a:extLst>
                  <a:ext uri="{0D108BD9-81ED-4DB2-BD59-A6C34878D82A}">
                    <a16:rowId xmlns:a16="http://schemas.microsoft.com/office/drawing/2014/main" val="10005"/>
                  </a:ext>
                </a:extLst>
              </a:tr>
            </a:tbl>
          </a:graphicData>
        </a:graphic>
      </p:graphicFrame>
      <p:sp>
        <p:nvSpPr>
          <p:cNvPr id="3" name="Footer Placeholder 2"/>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Unions</a:t>
            </a:r>
            <a:endParaRPr lang="en-US" dirty="0"/>
          </a:p>
        </p:txBody>
      </p:sp>
      <p:sp>
        <p:nvSpPr>
          <p:cNvPr id="3" name="Content Placeholder 2"/>
          <p:cNvSpPr>
            <a:spLocks noGrp="1"/>
          </p:cNvSpPr>
          <p:nvPr>
            <p:ph idx="1"/>
          </p:nvPr>
        </p:nvSpPr>
        <p:spPr/>
        <p:txBody>
          <a:bodyPr>
            <a:noAutofit/>
          </a:bodyPr>
          <a:lstStyle/>
          <a:p>
            <a:r>
              <a:rPr lang="en-US" sz="2400" dirty="0" smtClean="0"/>
              <a:t>Like Structures, union is a </a:t>
            </a:r>
            <a:r>
              <a:rPr lang="en-US" sz="2400" b="1" dirty="0" smtClean="0"/>
              <a:t>user defined </a:t>
            </a:r>
            <a:r>
              <a:rPr lang="en-US" sz="2400" dirty="0" smtClean="0"/>
              <a:t>data type. In union, all members share the same memory location.</a:t>
            </a:r>
          </a:p>
          <a:p>
            <a:pPr lvl="1" fontAlgn="base">
              <a:buNone/>
            </a:pPr>
            <a:r>
              <a:rPr lang="en-US" sz="2000" dirty="0" smtClean="0"/>
              <a:t>union test </a:t>
            </a:r>
          </a:p>
          <a:p>
            <a:pPr lvl="1" fontAlgn="base">
              <a:buNone/>
            </a:pPr>
            <a:r>
              <a:rPr lang="en-US" sz="2000" dirty="0" smtClean="0"/>
              <a:t>{ </a:t>
            </a:r>
          </a:p>
          <a:p>
            <a:pPr lvl="1" fontAlgn="base">
              <a:buNone/>
            </a:pPr>
            <a:r>
              <a:rPr lang="en-US" sz="2000" dirty="0" smtClean="0"/>
              <a:t>   </a:t>
            </a:r>
            <a:r>
              <a:rPr lang="en-US" sz="2000" dirty="0" err="1" smtClean="0"/>
              <a:t>int</a:t>
            </a:r>
            <a:r>
              <a:rPr lang="en-US" sz="2000" dirty="0" smtClean="0"/>
              <a:t> x, char y; </a:t>
            </a:r>
          </a:p>
          <a:p>
            <a:pPr lvl="1" fontAlgn="base">
              <a:buNone/>
            </a:pPr>
            <a:r>
              <a:rPr lang="en-US" sz="2000" dirty="0" smtClean="0"/>
              <a:t>}; </a:t>
            </a:r>
          </a:p>
          <a:p>
            <a:pPr lvl="1" fontAlgn="base">
              <a:buNone/>
            </a:pPr>
            <a:r>
              <a:rPr lang="en-US" sz="2000" dirty="0" smtClean="0"/>
              <a:t>Here at a time we used only one of the member of union. We can’t access the both x and y at same time like in structure</a:t>
            </a:r>
          </a:p>
          <a:p>
            <a:r>
              <a:rPr lang="en-US" sz="2400" dirty="0" smtClean="0"/>
              <a:t>Size of a union is taken according the size of largest member in union.</a:t>
            </a:r>
          </a:p>
          <a:p>
            <a:endParaRPr lang="en-US" sz="2400" dirty="0" smtClean="0"/>
          </a:p>
          <a:p>
            <a:r>
              <a:rPr lang="en-US" sz="2400" dirty="0" smtClean="0"/>
              <a:t>Like structures, we can have pointers to unions and can access members using arrow operator (-&gt;). </a:t>
            </a:r>
            <a:endParaRPr lang="en-US" sz="2400" dirty="0"/>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Unions VS Structure</a:t>
            </a:r>
            <a:endParaRPr lang="en-US" dirty="0"/>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pic>
        <p:nvPicPr>
          <p:cNvPr id="2050" name="Picture 2" descr="C:\Users\Administrator\Desktop\Structure-vs-Union.png"/>
          <p:cNvPicPr>
            <a:picLocks noChangeAspect="1" noChangeArrowheads="1"/>
          </p:cNvPicPr>
          <p:nvPr/>
        </p:nvPicPr>
        <p:blipFill>
          <a:blip r:embed="rId2"/>
          <a:srcRect/>
          <a:stretch>
            <a:fillRect/>
          </a:stretch>
        </p:blipFill>
        <p:spPr bwMode="auto">
          <a:xfrm>
            <a:off x="386134" y="844552"/>
            <a:ext cx="11379199" cy="4953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circle(in)">
                                      <p:cBhvr>
                                        <p:cTn id="7"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14438"/>
          </a:xfrm>
        </p:spPr>
        <p:txBody>
          <a:bodyPr/>
          <a:lstStyle/>
          <a:p>
            <a:r>
              <a:rPr lang="en-US" dirty="0" smtClean="0"/>
              <a:t>On Windows</a:t>
            </a:r>
            <a:endParaRPr lang="en-IN" dirty="0"/>
          </a:p>
        </p:txBody>
      </p:sp>
      <p:pic>
        <p:nvPicPr>
          <p:cNvPr id="3" name="Picture 2"/>
          <p:cNvPicPr>
            <a:picLocks noChangeAspect="1"/>
          </p:cNvPicPr>
          <p:nvPr/>
        </p:nvPicPr>
        <p:blipFill>
          <a:blip r:embed="rId2"/>
          <a:stretch>
            <a:fillRect/>
          </a:stretch>
        </p:blipFill>
        <p:spPr>
          <a:xfrm>
            <a:off x="838200" y="1115843"/>
            <a:ext cx="10515600" cy="5557912"/>
          </a:xfrm>
          <a:prstGeom prst="rect">
            <a:avLst/>
          </a:prstGeom>
        </p:spPr>
      </p:pic>
    </p:spTree>
    <p:extLst>
      <p:ext uri="{BB962C8B-B14F-4D97-AF65-F5344CB8AC3E}">
        <p14:creationId xmlns:p14="http://schemas.microsoft.com/office/powerpoint/2010/main" val="1697338247"/>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Bit Fields</a:t>
            </a:r>
            <a:endParaRPr lang="en-US" dirty="0"/>
          </a:p>
        </p:txBody>
      </p:sp>
      <p:sp>
        <p:nvSpPr>
          <p:cNvPr id="3" name="Content Placeholder 2"/>
          <p:cNvSpPr>
            <a:spLocks noGrp="1"/>
          </p:cNvSpPr>
          <p:nvPr>
            <p:ph sz="half" idx="1"/>
          </p:nvPr>
        </p:nvSpPr>
        <p:spPr>
          <a:xfrm>
            <a:off x="398834" y="800100"/>
            <a:ext cx="5617464" cy="5692112"/>
          </a:xfrm>
        </p:spPr>
        <p:txBody>
          <a:bodyPr>
            <a:noAutofit/>
          </a:bodyPr>
          <a:lstStyle/>
          <a:p>
            <a:pPr lvl="0"/>
            <a:r>
              <a:rPr lang="en-US" sz="1600" dirty="0"/>
              <a:t>The idea is to use memory efficiently when we know that the value of a field or group of fields will never exceed a limit or is within a small range.</a:t>
            </a:r>
          </a:p>
          <a:p>
            <a:pPr lvl="0"/>
            <a:r>
              <a:rPr lang="en-US" sz="1600" dirty="0"/>
              <a:t>For example.</a:t>
            </a:r>
          </a:p>
          <a:p>
            <a:pPr lvl="1"/>
            <a:r>
              <a:rPr lang="en-US" sz="1600" dirty="0"/>
              <a:t>Structure Time</a:t>
            </a:r>
          </a:p>
          <a:p>
            <a:pPr lvl="1"/>
            <a:r>
              <a:rPr lang="en-US" sz="1600" dirty="0"/>
              <a:t>{</a:t>
            </a:r>
          </a:p>
          <a:p>
            <a:pPr lvl="2"/>
            <a:r>
              <a:rPr lang="en-US" sz="1600" dirty="0"/>
              <a:t>unsigned </a:t>
            </a:r>
            <a:r>
              <a:rPr lang="en-US" sz="1600" dirty="0" err="1"/>
              <a:t>int</a:t>
            </a:r>
            <a:r>
              <a:rPr lang="en-US" sz="1600" dirty="0"/>
              <a:t> hr;</a:t>
            </a:r>
          </a:p>
          <a:p>
            <a:pPr lvl="2"/>
            <a:r>
              <a:rPr lang="en-US" sz="1600" dirty="0"/>
              <a:t>unsigned </a:t>
            </a:r>
            <a:r>
              <a:rPr lang="en-US" sz="1600" dirty="0" err="1"/>
              <a:t>int</a:t>
            </a:r>
            <a:r>
              <a:rPr lang="en-US" sz="1600" dirty="0"/>
              <a:t> min;</a:t>
            </a:r>
          </a:p>
          <a:p>
            <a:pPr lvl="2"/>
            <a:r>
              <a:rPr lang="en-US" sz="1600" dirty="0"/>
              <a:t>unsigned </a:t>
            </a:r>
            <a:r>
              <a:rPr lang="en-US" sz="1600" dirty="0" err="1"/>
              <a:t>int</a:t>
            </a:r>
            <a:r>
              <a:rPr lang="en-US" sz="1600" dirty="0"/>
              <a:t> sec; </a:t>
            </a:r>
          </a:p>
          <a:p>
            <a:pPr lvl="1"/>
            <a:r>
              <a:rPr lang="en-US" sz="1600" dirty="0"/>
              <a:t>}</a:t>
            </a:r>
            <a:r>
              <a:rPr lang="en-US" sz="1600" dirty="0" err="1"/>
              <a:t>vert</a:t>
            </a:r>
            <a:r>
              <a:rPr lang="en-US" sz="1600" dirty="0"/>
              <a:t>;</a:t>
            </a:r>
          </a:p>
          <a:p>
            <a:pPr lvl="0"/>
            <a:r>
              <a:rPr lang="en-US" sz="1600" dirty="0"/>
              <a:t>Here </a:t>
            </a:r>
            <a:r>
              <a:rPr lang="en-US" sz="1600" dirty="0" err="1"/>
              <a:t>vert</a:t>
            </a:r>
            <a:r>
              <a:rPr lang="en-US" sz="1600" dirty="0"/>
              <a:t> required 12 bytes(12*8=96bits) of memory. And the values are sec= 1 to 59 OR min = 1 to 59 OR hr = 1 to 12 to store 59 we required 6 bits and for storing 12 we required 4 bits. Means 4 bits for hr, 6 bits for min and 6 bits for sec total 16bits are required. But we used 96 bits.</a:t>
            </a:r>
          </a:p>
        </p:txBody>
      </p:sp>
      <p:sp>
        <p:nvSpPr>
          <p:cNvPr id="4" name="Content Placeholder 3"/>
          <p:cNvSpPr>
            <a:spLocks noGrp="1"/>
          </p:cNvSpPr>
          <p:nvPr>
            <p:ph sz="half" idx="2"/>
          </p:nvPr>
        </p:nvSpPr>
        <p:spPr>
          <a:xfrm>
            <a:off x="6172200" y="800100"/>
            <a:ext cx="5609336" cy="5524500"/>
          </a:xfrm>
        </p:spPr>
        <p:txBody>
          <a:bodyPr>
            <a:normAutofit fontScale="92500" lnSpcReduction="10000"/>
          </a:bodyPr>
          <a:lstStyle/>
          <a:p>
            <a:pPr lvl="0"/>
            <a:r>
              <a:rPr lang="en-US" sz="1600" dirty="0"/>
              <a:t>we can optimize the space using </a:t>
            </a:r>
            <a:r>
              <a:rPr lang="en-US" sz="1600" b="1" dirty="0"/>
              <a:t>bit fields</a:t>
            </a:r>
            <a:r>
              <a:rPr lang="en-US" sz="1600" dirty="0"/>
              <a:t>. </a:t>
            </a:r>
          </a:p>
          <a:p>
            <a:pPr lvl="1"/>
            <a:r>
              <a:rPr lang="en-US" sz="1600" dirty="0"/>
              <a:t>Structure Time</a:t>
            </a:r>
          </a:p>
          <a:p>
            <a:pPr lvl="1"/>
            <a:r>
              <a:rPr lang="en-US" sz="1600" dirty="0"/>
              <a:t>{</a:t>
            </a:r>
          </a:p>
          <a:p>
            <a:pPr lvl="2"/>
            <a:r>
              <a:rPr lang="en-US" sz="1600" dirty="0"/>
              <a:t>unsigned </a:t>
            </a:r>
            <a:r>
              <a:rPr lang="en-US" sz="1600" dirty="0" err="1"/>
              <a:t>int</a:t>
            </a:r>
            <a:r>
              <a:rPr lang="en-US" sz="1600" dirty="0"/>
              <a:t> hr:4;</a:t>
            </a:r>
          </a:p>
          <a:p>
            <a:pPr lvl="2"/>
            <a:r>
              <a:rPr lang="en-US" sz="1600" dirty="0"/>
              <a:t>unsigned </a:t>
            </a:r>
            <a:r>
              <a:rPr lang="en-US" sz="1600" dirty="0" err="1"/>
              <a:t>int</a:t>
            </a:r>
            <a:r>
              <a:rPr lang="en-US" sz="1600" dirty="0"/>
              <a:t> min:6;</a:t>
            </a:r>
          </a:p>
          <a:p>
            <a:pPr lvl="2"/>
            <a:r>
              <a:rPr lang="en-US" sz="1600" dirty="0"/>
              <a:t>unsigned </a:t>
            </a:r>
            <a:r>
              <a:rPr lang="en-US" sz="1600" dirty="0" err="1"/>
              <a:t>int</a:t>
            </a:r>
            <a:r>
              <a:rPr lang="en-US" sz="1600" dirty="0"/>
              <a:t> sec;:6 </a:t>
            </a:r>
          </a:p>
          <a:p>
            <a:pPr lvl="1"/>
            <a:r>
              <a:rPr lang="en-US" sz="1600" dirty="0"/>
              <a:t>}</a:t>
            </a:r>
            <a:r>
              <a:rPr lang="en-US" sz="1600" dirty="0" err="1"/>
              <a:t>vert</a:t>
            </a:r>
            <a:r>
              <a:rPr lang="en-US" sz="1600" dirty="0"/>
              <a:t>;</a:t>
            </a:r>
          </a:p>
          <a:p>
            <a:r>
              <a:rPr lang="en-US" sz="1600" dirty="0"/>
              <a:t>Here only 4byte of memory allocate to </a:t>
            </a:r>
            <a:r>
              <a:rPr lang="en-US" sz="1600" dirty="0" err="1"/>
              <a:t>vert</a:t>
            </a:r>
            <a:r>
              <a:rPr lang="en-US" sz="1600" dirty="0"/>
              <a:t> and the reason is we used 32 bit system and in this one word is of 4 bytes(32 bits, one word is equal to size of processor register)</a:t>
            </a:r>
          </a:p>
          <a:p>
            <a:r>
              <a:rPr lang="en-US" sz="1600" b="1" dirty="0"/>
              <a:t>interesting facts about bit fields</a:t>
            </a:r>
          </a:p>
          <a:p>
            <a:pPr lvl="1"/>
            <a:r>
              <a:rPr lang="en-US" sz="1600" dirty="0"/>
              <a:t>A special unnamed bit field of size 0 is used to force alignment on next boundary.</a:t>
            </a:r>
          </a:p>
          <a:p>
            <a:pPr lvl="1"/>
            <a:r>
              <a:rPr lang="en-US" sz="1600" dirty="0"/>
              <a:t>We cannot have pointers to bit field members as they may not start at a byte boundary.</a:t>
            </a:r>
          </a:p>
          <a:p>
            <a:pPr lvl="1"/>
            <a:r>
              <a:rPr lang="en-US" sz="1600" dirty="0"/>
              <a:t>In C++, we can have static members in a structure/class, but bit fields cannot be static</a:t>
            </a:r>
          </a:p>
          <a:p>
            <a:pPr lvl="1"/>
            <a:r>
              <a:rPr lang="en-US" sz="1600" dirty="0"/>
              <a:t>Array of bit fields is not allowed. </a:t>
            </a:r>
          </a:p>
          <a:p>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
                                            <p:txEl>
                                              <p:pRg st="0" end="0"/>
                                            </p:txEl>
                                          </p:spTgt>
                                        </p:tgtEl>
                                        <p:attrNameLst>
                                          <p:attrName>style.visibility</p:attrName>
                                        </p:attrNameLst>
                                      </p:cBhvr>
                                      <p:to>
                                        <p:strVal val="visible"/>
                                      </p:to>
                                    </p:set>
                                    <p:animEffect transition="in" filter="fade">
                                      <p:cBhvr>
                                        <p:cTn id="40" dur="500"/>
                                        <p:tgtEl>
                                          <p:spTgt spid="4">
                                            <p:txEl>
                                              <p:pRg st="0" end="0"/>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animEffect transition="in" filter="fade">
                                      <p:cBhvr>
                                        <p:cTn id="43" dur="500"/>
                                        <p:tgtEl>
                                          <p:spTgt spid="4">
                                            <p:txEl>
                                              <p:pRg st="1" end="1"/>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
                                            <p:txEl>
                                              <p:pRg st="2" end="2"/>
                                            </p:txEl>
                                          </p:spTgt>
                                        </p:tgtEl>
                                        <p:attrNameLst>
                                          <p:attrName>style.visibility</p:attrName>
                                        </p:attrNameLst>
                                      </p:cBhvr>
                                      <p:to>
                                        <p:strVal val="visible"/>
                                      </p:to>
                                    </p:set>
                                    <p:animEffect transition="in" filter="fade">
                                      <p:cBhvr>
                                        <p:cTn id="46" dur="500"/>
                                        <p:tgtEl>
                                          <p:spTgt spid="4">
                                            <p:txEl>
                                              <p:pRg st="2" end="2"/>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
                                            <p:txEl>
                                              <p:pRg st="3" end="3"/>
                                            </p:txEl>
                                          </p:spTgt>
                                        </p:tgtEl>
                                        <p:attrNameLst>
                                          <p:attrName>style.visibility</p:attrName>
                                        </p:attrNameLst>
                                      </p:cBhvr>
                                      <p:to>
                                        <p:strVal val="visible"/>
                                      </p:to>
                                    </p:set>
                                    <p:animEffect transition="in" filter="fade">
                                      <p:cBhvr>
                                        <p:cTn id="49" dur="500"/>
                                        <p:tgtEl>
                                          <p:spTgt spid="4">
                                            <p:txEl>
                                              <p:pRg st="3" end="3"/>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
                                            <p:txEl>
                                              <p:pRg st="4" end="4"/>
                                            </p:txEl>
                                          </p:spTgt>
                                        </p:tgtEl>
                                        <p:attrNameLst>
                                          <p:attrName>style.visibility</p:attrName>
                                        </p:attrNameLst>
                                      </p:cBhvr>
                                      <p:to>
                                        <p:strVal val="visible"/>
                                      </p:to>
                                    </p:set>
                                    <p:animEffect transition="in" filter="fade">
                                      <p:cBhvr>
                                        <p:cTn id="52" dur="500"/>
                                        <p:tgtEl>
                                          <p:spTgt spid="4">
                                            <p:txEl>
                                              <p:pRg st="4" end="4"/>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
                                            <p:txEl>
                                              <p:pRg st="5" end="5"/>
                                            </p:txEl>
                                          </p:spTgt>
                                        </p:tgtEl>
                                        <p:attrNameLst>
                                          <p:attrName>style.visibility</p:attrName>
                                        </p:attrNameLst>
                                      </p:cBhvr>
                                      <p:to>
                                        <p:strVal val="visible"/>
                                      </p:to>
                                    </p:set>
                                    <p:animEffect transition="in" filter="fade">
                                      <p:cBhvr>
                                        <p:cTn id="55" dur="500"/>
                                        <p:tgtEl>
                                          <p:spTgt spid="4">
                                            <p:txEl>
                                              <p:pRg st="5" end="5"/>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
                                            <p:txEl>
                                              <p:pRg st="6" end="6"/>
                                            </p:txEl>
                                          </p:spTgt>
                                        </p:tgtEl>
                                        <p:attrNameLst>
                                          <p:attrName>style.visibility</p:attrName>
                                        </p:attrNameLst>
                                      </p:cBhvr>
                                      <p:to>
                                        <p:strVal val="visible"/>
                                      </p:to>
                                    </p:set>
                                    <p:animEffect transition="in" filter="fade">
                                      <p:cBhvr>
                                        <p:cTn id="58" dur="500"/>
                                        <p:tgtEl>
                                          <p:spTgt spid="4">
                                            <p:txEl>
                                              <p:pRg st="6" end="6"/>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animEffect transition="in" filter="fade">
                                      <p:cBhvr>
                                        <p:cTn id="63" dur="500"/>
                                        <p:tgtEl>
                                          <p:spTgt spid="4">
                                            <p:txEl>
                                              <p:pRg st="7" end="7"/>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4">
                                            <p:txEl>
                                              <p:pRg st="8" end="8"/>
                                            </p:txEl>
                                          </p:spTgt>
                                        </p:tgtEl>
                                        <p:attrNameLst>
                                          <p:attrName>style.visibility</p:attrName>
                                        </p:attrNameLst>
                                      </p:cBhvr>
                                      <p:to>
                                        <p:strVal val="visible"/>
                                      </p:to>
                                    </p:set>
                                    <p:animEffect transition="in" filter="fade">
                                      <p:cBhvr>
                                        <p:cTn id="68" dur="500"/>
                                        <p:tgtEl>
                                          <p:spTgt spid="4">
                                            <p:txEl>
                                              <p:pRg st="8" end="8"/>
                                            </p:tx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
                                            <p:txEl>
                                              <p:pRg st="9" end="9"/>
                                            </p:txEl>
                                          </p:spTgt>
                                        </p:tgtEl>
                                        <p:attrNameLst>
                                          <p:attrName>style.visibility</p:attrName>
                                        </p:attrNameLst>
                                      </p:cBhvr>
                                      <p:to>
                                        <p:strVal val="visible"/>
                                      </p:to>
                                    </p:set>
                                    <p:animEffect transition="in" filter="fade">
                                      <p:cBhvr>
                                        <p:cTn id="71" dur="500"/>
                                        <p:tgtEl>
                                          <p:spTgt spid="4">
                                            <p:txEl>
                                              <p:pRg st="9" end="9"/>
                                            </p:txEl>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
                                            <p:txEl>
                                              <p:pRg st="10" end="10"/>
                                            </p:txEl>
                                          </p:spTgt>
                                        </p:tgtEl>
                                        <p:attrNameLst>
                                          <p:attrName>style.visibility</p:attrName>
                                        </p:attrNameLst>
                                      </p:cBhvr>
                                      <p:to>
                                        <p:strVal val="visible"/>
                                      </p:to>
                                    </p:set>
                                    <p:animEffect transition="in" filter="fade">
                                      <p:cBhvr>
                                        <p:cTn id="74" dur="500"/>
                                        <p:tgtEl>
                                          <p:spTgt spid="4">
                                            <p:txEl>
                                              <p:pRg st="10" end="10"/>
                                            </p:txEl>
                                          </p:spTgt>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
                                            <p:txEl>
                                              <p:pRg st="11" end="11"/>
                                            </p:txEl>
                                          </p:spTgt>
                                        </p:tgtEl>
                                        <p:attrNameLst>
                                          <p:attrName>style.visibility</p:attrName>
                                        </p:attrNameLst>
                                      </p:cBhvr>
                                      <p:to>
                                        <p:strVal val="visible"/>
                                      </p:to>
                                    </p:set>
                                    <p:animEffect transition="in" filter="fade">
                                      <p:cBhvr>
                                        <p:cTn id="77" dur="500"/>
                                        <p:tgtEl>
                                          <p:spTgt spid="4">
                                            <p:txEl>
                                              <p:pRg st="11" end="11"/>
                                            </p:tx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
                                            <p:txEl>
                                              <p:pRg st="12" end="12"/>
                                            </p:txEl>
                                          </p:spTgt>
                                        </p:tgtEl>
                                        <p:attrNameLst>
                                          <p:attrName>style.visibility</p:attrName>
                                        </p:attrNameLst>
                                      </p:cBhvr>
                                      <p:to>
                                        <p:strVal val="visible"/>
                                      </p:to>
                                    </p:set>
                                    <p:animEffect transition="in" filter="fade">
                                      <p:cBhvr>
                                        <p:cTn id="80"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Pointer to function</a:t>
            </a:r>
            <a:endParaRPr lang="en-US" dirty="0"/>
          </a:p>
        </p:txBody>
      </p:sp>
      <p:sp>
        <p:nvSpPr>
          <p:cNvPr id="3" name="Content Placeholder 2"/>
          <p:cNvSpPr>
            <a:spLocks noGrp="1"/>
          </p:cNvSpPr>
          <p:nvPr>
            <p:ph sz="half" idx="1"/>
          </p:nvPr>
        </p:nvSpPr>
        <p:spPr>
          <a:xfrm>
            <a:off x="453136" y="544844"/>
            <a:ext cx="5747966" cy="5947368"/>
          </a:xfrm>
        </p:spPr>
        <p:txBody>
          <a:bodyPr>
            <a:noAutofit/>
          </a:bodyPr>
          <a:lstStyle/>
          <a:p>
            <a:pPr fontAlgn="base">
              <a:spcBef>
                <a:spcPts val="0"/>
              </a:spcBef>
              <a:buNone/>
            </a:pPr>
            <a:r>
              <a:rPr lang="en-US" sz="1200" dirty="0" smtClean="0"/>
              <a:t>#include &lt;</a:t>
            </a:r>
            <a:r>
              <a:rPr lang="en-US" sz="1200" dirty="0" err="1" smtClean="0"/>
              <a:t>stdio.h</a:t>
            </a:r>
            <a:r>
              <a:rPr lang="en-US" sz="1200" dirty="0" smtClean="0"/>
              <a:t>&gt; </a:t>
            </a:r>
          </a:p>
          <a:p>
            <a:pPr fontAlgn="base">
              <a:spcBef>
                <a:spcPts val="0"/>
              </a:spcBef>
              <a:buNone/>
            </a:pPr>
            <a:endParaRPr lang="en-US" sz="1200" dirty="0" smtClean="0"/>
          </a:p>
          <a:p>
            <a:pPr fontAlgn="base">
              <a:spcBef>
                <a:spcPts val="0"/>
              </a:spcBef>
              <a:buNone/>
            </a:pPr>
            <a:r>
              <a:rPr lang="en-US" sz="1200" dirty="0" smtClean="0"/>
              <a:t>void fun(</a:t>
            </a:r>
            <a:r>
              <a:rPr lang="en-US" sz="1200" dirty="0" err="1" smtClean="0"/>
              <a:t>int</a:t>
            </a:r>
            <a:r>
              <a:rPr lang="en-US" sz="1200" dirty="0" smtClean="0"/>
              <a:t> a) </a:t>
            </a:r>
          </a:p>
          <a:p>
            <a:pPr fontAlgn="base">
              <a:spcBef>
                <a:spcPts val="0"/>
              </a:spcBef>
              <a:buNone/>
            </a:pPr>
            <a:r>
              <a:rPr lang="en-US" sz="1200" dirty="0" smtClean="0"/>
              <a:t>{ 	</a:t>
            </a:r>
            <a:r>
              <a:rPr lang="en-US" sz="1200" dirty="0" err="1" smtClean="0"/>
              <a:t>printf</a:t>
            </a:r>
            <a:r>
              <a:rPr lang="en-US" sz="1200" dirty="0" smtClean="0"/>
              <a:t>("Value of a is %d\n", a);  } </a:t>
            </a:r>
          </a:p>
          <a:p>
            <a:pPr fontAlgn="base">
              <a:spcBef>
                <a:spcPts val="0"/>
              </a:spcBef>
              <a:buNone/>
            </a:pPr>
            <a:r>
              <a:rPr lang="en-US" sz="1200" dirty="0" smtClean="0"/>
              <a:t>  </a:t>
            </a:r>
          </a:p>
          <a:p>
            <a:pPr fontAlgn="base">
              <a:spcBef>
                <a:spcPts val="0"/>
              </a:spcBef>
              <a:buNone/>
            </a:pPr>
            <a:r>
              <a:rPr lang="en-US" sz="1200" dirty="0" err="1" smtClean="0"/>
              <a:t>int</a:t>
            </a:r>
            <a:r>
              <a:rPr lang="en-US" sz="1200" dirty="0" smtClean="0"/>
              <a:t> main() </a:t>
            </a:r>
          </a:p>
          <a:p>
            <a:pPr fontAlgn="base">
              <a:spcBef>
                <a:spcPts val="0"/>
              </a:spcBef>
              <a:buNone/>
            </a:pPr>
            <a:r>
              <a:rPr lang="en-US" sz="1200" dirty="0" smtClean="0"/>
              <a:t>{ </a:t>
            </a:r>
          </a:p>
          <a:p>
            <a:pPr lvl="1" fontAlgn="base">
              <a:spcBef>
                <a:spcPts val="0"/>
              </a:spcBef>
              <a:buNone/>
            </a:pPr>
            <a:r>
              <a:rPr lang="en-US" sz="1200" dirty="0" smtClean="0"/>
              <a:t>void (*</a:t>
            </a:r>
            <a:r>
              <a:rPr lang="en-US" sz="1200" dirty="0" err="1" smtClean="0"/>
              <a:t>fun_ptr</a:t>
            </a:r>
            <a:r>
              <a:rPr lang="en-US" sz="1200" dirty="0" smtClean="0"/>
              <a:t>)(</a:t>
            </a:r>
            <a:r>
              <a:rPr lang="en-US" sz="1200" dirty="0" err="1" smtClean="0"/>
              <a:t>int</a:t>
            </a:r>
            <a:r>
              <a:rPr lang="en-US" sz="1200" dirty="0" smtClean="0"/>
              <a:t>) = &amp;fun; </a:t>
            </a:r>
          </a:p>
          <a:p>
            <a:pPr lvl="1" fontAlgn="base">
              <a:spcBef>
                <a:spcPts val="0"/>
              </a:spcBef>
              <a:buNone/>
            </a:pPr>
            <a:r>
              <a:rPr lang="en-US" sz="1200" dirty="0" smtClean="0"/>
              <a:t>(*</a:t>
            </a:r>
            <a:r>
              <a:rPr lang="en-US" sz="1200" dirty="0" err="1" smtClean="0"/>
              <a:t>fun_ptr</a:t>
            </a:r>
            <a:r>
              <a:rPr lang="en-US" sz="1200" dirty="0" smtClean="0"/>
              <a:t>)(10);   </a:t>
            </a:r>
          </a:p>
          <a:p>
            <a:pPr lvl="1" fontAlgn="base">
              <a:spcBef>
                <a:spcPts val="0"/>
              </a:spcBef>
              <a:buNone/>
            </a:pPr>
            <a:r>
              <a:rPr lang="en-US" sz="1200" dirty="0" smtClean="0"/>
              <a:t>return 0; </a:t>
            </a:r>
          </a:p>
          <a:p>
            <a:pPr fontAlgn="base">
              <a:spcBef>
                <a:spcPts val="0"/>
              </a:spcBef>
              <a:buNone/>
            </a:pPr>
            <a:r>
              <a:rPr lang="en-US" sz="1200" dirty="0" smtClean="0"/>
              <a:t>} </a:t>
            </a:r>
          </a:p>
          <a:p>
            <a:pPr fontAlgn="base">
              <a:spcBef>
                <a:spcPts val="0"/>
              </a:spcBef>
              <a:buNone/>
            </a:pPr>
            <a:endParaRPr lang="en-US" sz="1200" dirty="0" smtClean="0"/>
          </a:p>
          <a:p>
            <a:pPr>
              <a:spcBef>
                <a:spcPts val="0"/>
              </a:spcBef>
            </a:pPr>
            <a:r>
              <a:rPr lang="en-US" sz="1400" dirty="0" smtClean="0"/>
              <a:t>If we remove bracket, then the expression </a:t>
            </a:r>
            <a:r>
              <a:rPr lang="en-US" sz="1400" b="1" dirty="0" smtClean="0"/>
              <a:t>“void (*</a:t>
            </a:r>
            <a:r>
              <a:rPr lang="en-US" sz="1400" b="1" dirty="0" err="1" smtClean="0"/>
              <a:t>fun_ptr</a:t>
            </a:r>
            <a:r>
              <a:rPr lang="en-US" sz="1400" b="1" dirty="0" smtClean="0"/>
              <a:t>)(</a:t>
            </a:r>
            <a:r>
              <a:rPr lang="en-US" sz="1400" b="1" dirty="0" err="1" smtClean="0"/>
              <a:t>int</a:t>
            </a:r>
            <a:r>
              <a:rPr lang="en-US" sz="1400" b="1" dirty="0" smtClean="0"/>
              <a:t>)” </a:t>
            </a:r>
            <a:r>
              <a:rPr lang="en-US" sz="1400" dirty="0" smtClean="0"/>
              <a:t>becomes </a:t>
            </a:r>
            <a:r>
              <a:rPr lang="en-US" sz="1400" b="1" dirty="0" smtClean="0"/>
              <a:t>“void *</a:t>
            </a:r>
            <a:r>
              <a:rPr lang="en-US" sz="1400" b="1" dirty="0" err="1" smtClean="0"/>
              <a:t>fun_ptr</a:t>
            </a:r>
            <a:r>
              <a:rPr lang="en-US" sz="1400" b="1" dirty="0" smtClean="0"/>
              <a:t>(</a:t>
            </a:r>
            <a:r>
              <a:rPr lang="en-US" sz="1400" b="1" dirty="0" err="1" smtClean="0"/>
              <a:t>int</a:t>
            </a:r>
            <a:r>
              <a:rPr lang="en-US" sz="1400" b="1" dirty="0" smtClean="0"/>
              <a:t>)” </a:t>
            </a:r>
            <a:r>
              <a:rPr lang="en-US" sz="1400" dirty="0" smtClean="0"/>
              <a:t>which is declaration of a function that </a:t>
            </a:r>
            <a:r>
              <a:rPr lang="en-US" sz="1400" b="1" dirty="0" smtClean="0"/>
              <a:t>returns</a:t>
            </a:r>
            <a:r>
              <a:rPr lang="en-US" sz="1400" dirty="0" smtClean="0"/>
              <a:t> void pointer.</a:t>
            </a:r>
          </a:p>
          <a:p>
            <a:pPr>
              <a:spcBef>
                <a:spcPts val="0"/>
              </a:spcBef>
            </a:pPr>
            <a:r>
              <a:rPr lang="en-US" sz="1400" dirty="0" smtClean="0"/>
              <a:t>Unlike normal pointers, a function pointer points to code, not data. Typically a function pointer stores the start of executable code.</a:t>
            </a:r>
          </a:p>
          <a:p>
            <a:pPr>
              <a:spcBef>
                <a:spcPts val="0"/>
              </a:spcBef>
            </a:pPr>
            <a:r>
              <a:rPr lang="en-US" sz="1400" dirty="0" smtClean="0"/>
              <a:t>Unlike normal pointers, we do not allocate de-allocate memory using function pointers.</a:t>
            </a:r>
          </a:p>
          <a:p>
            <a:pPr>
              <a:spcBef>
                <a:spcPts val="0"/>
              </a:spcBef>
            </a:pPr>
            <a:r>
              <a:rPr lang="en-US" sz="1400" dirty="0" smtClean="0"/>
              <a:t>A function’s name can also be used to get functions’ address.</a:t>
            </a:r>
          </a:p>
          <a:p>
            <a:pPr lvl="1" fontAlgn="base">
              <a:spcBef>
                <a:spcPts val="0"/>
              </a:spcBef>
            </a:pPr>
            <a:r>
              <a:rPr lang="en-US" sz="1400" dirty="0" smtClean="0"/>
              <a:t>void (*</a:t>
            </a:r>
            <a:r>
              <a:rPr lang="en-US" sz="1400" dirty="0" err="1" smtClean="0"/>
              <a:t>fun_ptr</a:t>
            </a:r>
            <a:r>
              <a:rPr lang="en-US" sz="1400" dirty="0" smtClean="0"/>
              <a:t>)(</a:t>
            </a:r>
            <a:r>
              <a:rPr lang="en-US" sz="1400" dirty="0" err="1" smtClean="0"/>
              <a:t>int</a:t>
            </a:r>
            <a:r>
              <a:rPr lang="en-US" sz="1400" dirty="0" smtClean="0"/>
              <a:t>) = fun;</a:t>
            </a:r>
          </a:p>
          <a:p>
            <a:pPr lvl="1" fontAlgn="base">
              <a:spcBef>
                <a:spcPts val="0"/>
              </a:spcBef>
            </a:pPr>
            <a:r>
              <a:rPr lang="en-US" sz="1400" dirty="0" err="1" smtClean="0"/>
              <a:t>fun_ptr</a:t>
            </a:r>
            <a:r>
              <a:rPr lang="en-US" sz="1400" dirty="0" smtClean="0"/>
              <a:t>(10);</a:t>
            </a:r>
          </a:p>
          <a:p>
            <a:pPr fontAlgn="base">
              <a:spcBef>
                <a:spcPts val="0"/>
              </a:spcBef>
            </a:pPr>
            <a:r>
              <a:rPr lang="en-US" sz="1400" dirty="0" smtClean="0"/>
              <a:t>Like normal pointers, we can have an array of function pointers. </a:t>
            </a:r>
          </a:p>
          <a:p>
            <a:pPr>
              <a:spcBef>
                <a:spcPts val="0"/>
              </a:spcBef>
            </a:pPr>
            <a:r>
              <a:rPr lang="en-US" sz="1400" dirty="0" smtClean="0"/>
              <a:t>Function pointer can be used in place of switch case. </a:t>
            </a:r>
          </a:p>
          <a:p>
            <a:pPr>
              <a:spcBef>
                <a:spcPts val="0"/>
              </a:spcBef>
            </a:pPr>
            <a:endParaRPr lang="en-US" sz="800" dirty="0"/>
          </a:p>
        </p:txBody>
      </p:sp>
      <p:sp>
        <p:nvSpPr>
          <p:cNvPr id="4" name="Content Placeholder 3"/>
          <p:cNvSpPr>
            <a:spLocks noGrp="1"/>
          </p:cNvSpPr>
          <p:nvPr>
            <p:ph sz="half" idx="2"/>
          </p:nvPr>
        </p:nvSpPr>
        <p:spPr>
          <a:xfrm>
            <a:off x="5867400" y="152400"/>
            <a:ext cx="6324600" cy="6477000"/>
          </a:xfrm>
        </p:spPr>
        <p:txBody>
          <a:bodyPr>
            <a:normAutofit fontScale="55000" lnSpcReduction="20000"/>
          </a:bodyPr>
          <a:lstStyle/>
          <a:p>
            <a:pPr fontAlgn="base">
              <a:spcBef>
                <a:spcPts val="0"/>
              </a:spcBef>
              <a:buNone/>
            </a:pPr>
            <a:endParaRPr lang="en-US" sz="2900" dirty="0"/>
          </a:p>
          <a:p>
            <a:pPr fontAlgn="base">
              <a:spcBef>
                <a:spcPts val="0"/>
              </a:spcBef>
              <a:buNone/>
            </a:pPr>
            <a:r>
              <a:rPr lang="en-US" sz="3500" dirty="0"/>
              <a:t>#include &lt;</a:t>
            </a:r>
            <a:r>
              <a:rPr lang="en-US" sz="3500" dirty="0" err="1"/>
              <a:t>stdio.h</a:t>
            </a:r>
            <a:r>
              <a:rPr lang="en-US" sz="3500" dirty="0"/>
              <a:t>&gt; </a:t>
            </a:r>
          </a:p>
          <a:p>
            <a:pPr fontAlgn="base">
              <a:spcBef>
                <a:spcPts val="0"/>
              </a:spcBef>
              <a:buNone/>
            </a:pPr>
            <a:endParaRPr lang="en-US" sz="3500" dirty="0" smtClean="0"/>
          </a:p>
          <a:p>
            <a:pPr fontAlgn="base">
              <a:spcBef>
                <a:spcPts val="0"/>
              </a:spcBef>
              <a:buNone/>
            </a:pPr>
            <a:r>
              <a:rPr lang="en-US" sz="3500" dirty="0" smtClean="0"/>
              <a:t>void </a:t>
            </a:r>
            <a:r>
              <a:rPr lang="en-US" sz="3500" dirty="0"/>
              <a:t>add(</a:t>
            </a:r>
            <a:r>
              <a:rPr lang="en-US" sz="3500" dirty="0" err="1"/>
              <a:t>int</a:t>
            </a:r>
            <a:r>
              <a:rPr lang="en-US" sz="3500" dirty="0"/>
              <a:t> a, </a:t>
            </a:r>
            <a:r>
              <a:rPr lang="en-US" sz="3500" dirty="0" err="1"/>
              <a:t>int</a:t>
            </a:r>
            <a:r>
              <a:rPr lang="en-US" sz="3500" dirty="0"/>
              <a:t> b) </a:t>
            </a:r>
          </a:p>
          <a:p>
            <a:pPr fontAlgn="base">
              <a:spcBef>
                <a:spcPts val="0"/>
              </a:spcBef>
              <a:buNone/>
            </a:pPr>
            <a:r>
              <a:rPr lang="en-US" sz="3500" dirty="0"/>
              <a:t>{ </a:t>
            </a:r>
            <a:r>
              <a:rPr lang="en-US" sz="3500" dirty="0" err="1"/>
              <a:t>printf</a:t>
            </a:r>
            <a:r>
              <a:rPr lang="en-US" sz="3500" dirty="0"/>
              <a:t>("Addition is %d\n", </a:t>
            </a:r>
            <a:r>
              <a:rPr lang="en-US" sz="3500" dirty="0" err="1"/>
              <a:t>a+b</a:t>
            </a:r>
            <a:r>
              <a:rPr lang="en-US" sz="3500" dirty="0"/>
              <a:t>); } </a:t>
            </a:r>
            <a:endParaRPr lang="en-US" sz="3500" dirty="0" smtClean="0"/>
          </a:p>
          <a:p>
            <a:pPr fontAlgn="base">
              <a:spcBef>
                <a:spcPts val="0"/>
              </a:spcBef>
              <a:buNone/>
            </a:pPr>
            <a:endParaRPr lang="en-US" sz="3500" dirty="0"/>
          </a:p>
          <a:p>
            <a:pPr fontAlgn="base">
              <a:spcBef>
                <a:spcPts val="0"/>
              </a:spcBef>
              <a:buNone/>
            </a:pPr>
            <a:r>
              <a:rPr lang="en-US" sz="3500" dirty="0"/>
              <a:t>void subtract(</a:t>
            </a:r>
            <a:r>
              <a:rPr lang="en-US" sz="3500" dirty="0" err="1"/>
              <a:t>int</a:t>
            </a:r>
            <a:r>
              <a:rPr lang="en-US" sz="3500" dirty="0"/>
              <a:t> a, </a:t>
            </a:r>
            <a:r>
              <a:rPr lang="en-US" sz="3500" dirty="0" err="1"/>
              <a:t>int</a:t>
            </a:r>
            <a:r>
              <a:rPr lang="en-US" sz="3500" dirty="0"/>
              <a:t> b) </a:t>
            </a:r>
          </a:p>
          <a:p>
            <a:pPr fontAlgn="base">
              <a:spcBef>
                <a:spcPts val="0"/>
              </a:spcBef>
              <a:buNone/>
            </a:pPr>
            <a:r>
              <a:rPr lang="en-US" sz="3500" dirty="0"/>
              <a:t>{    </a:t>
            </a:r>
            <a:r>
              <a:rPr lang="en-US" sz="3500" dirty="0" err="1"/>
              <a:t>printf</a:t>
            </a:r>
            <a:r>
              <a:rPr lang="en-US" sz="3500" dirty="0"/>
              <a:t>("Subtraction is %d\n", a-b); } </a:t>
            </a:r>
          </a:p>
          <a:p>
            <a:pPr fontAlgn="base">
              <a:spcBef>
                <a:spcPts val="0"/>
              </a:spcBef>
              <a:buNone/>
            </a:pPr>
            <a:endParaRPr lang="en-US" sz="3500" dirty="0" smtClean="0"/>
          </a:p>
          <a:p>
            <a:pPr fontAlgn="base">
              <a:spcBef>
                <a:spcPts val="0"/>
              </a:spcBef>
              <a:buNone/>
            </a:pPr>
            <a:r>
              <a:rPr lang="en-US" sz="3500" dirty="0" smtClean="0"/>
              <a:t>void </a:t>
            </a:r>
            <a:r>
              <a:rPr lang="en-US" sz="3500" dirty="0"/>
              <a:t>multiply(</a:t>
            </a:r>
            <a:r>
              <a:rPr lang="en-US" sz="3500" dirty="0" err="1"/>
              <a:t>int</a:t>
            </a:r>
            <a:r>
              <a:rPr lang="en-US" sz="3500" dirty="0"/>
              <a:t> a, </a:t>
            </a:r>
            <a:r>
              <a:rPr lang="en-US" sz="3500" dirty="0" err="1"/>
              <a:t>int</a:t>
            </a:r>
            <a:r>
              <a:rPr lang="en-US" sz="3500" dirty="0"/>
              <a:t> b) </a:t>
            </a:r>
          </a:p>
          <a:p>
            <a:pPr fontAlgn="base">
              <a:spcBef>
                <a:spcPts val="0"/>
              </a:spcBef>
              <a:buNone/>
            </a:pPr>
            <a:r>
              <a:rPr lang="en-US" sz="3500" dirty="0"/>
              <a:t>{    </a:t>
            </a:r>
            <a:r>
              <a:rPr lang="en-US" sz="3500" dirty="0" err="1"/>
              <a:t>printf</a:t>
            </a:r>
            <a:r>
              <a:rPr lang="en-US" sz="3500" dirty="0"/>
              <a:t>("Multiplication is %d\n", a*b); } </a:t>
            </a:r>
          </a:p>
          <a:p>
            <a:pPr fontAlgn="base">
              <a:spcBef>
                <a:spcPts val="0"/>
              </a:spcBef>
              <a:buNone/>
            </a:pPr>
            <a:endParaRPr lang="en-US" sz="3500" dirty="0"/>
          </a:p>
          <a:p>
            <a:pPr fontAlgn="base">
              <a:spcBef>
                <a:spcPts val="0"/>
              </a:spcBef>
              <a:buNone/>
            </a:pPr>
            <a:r>
              <a:rPr lang="en-US" sz="3500" dirty="0" err="1"/>
              <a:t>int</a:t>
            </a:r>
            <a:r>
              <a:rPr lang="en-US" sz="3500" dirty="0"/>
              <a:t> main() </a:t>
            </a:r>
          </a:p>
          <a:p>
            <a:pPr fontAlgn="base">
              <a:spcBef>
                <a:spcPts val="0"/>
              </a:spcBef>
              <a:buNone/>
            </a:pPr>
            <a:r>
              <a:rPr lang="en-US" sz="3500" dirty="0"/>
              <a:t>{ </a:t>
            </a:r>
          </a:p>
          <a:p>
            <a:pPr lvl="1" fontAlgn="base">
              <a:spcBef>
                <a:spcPts val="0"/>
              </a:spcBef>
              <a:buNone/>
            </a:pPr>
            <a:r>
              <a:rPr lang="en-US" sz="3500" dirty="0"/>
              <a:t>void (*</a:t>
            </a:r>
            <a:r>
              <a:rPr lang="en-US" sz="3500" dirty="0" err="1"/>
              <a:t>fun_ptr_arr</a:t>
            </a:r>
            <a:r>
              <a:rPr lang="en-US" sz="3500" dirty="0"/>
              <a:t>[])(</a:t>
            </a:r>
            <a:r>
              <a:rPr lang="en-US" sz="3500" dirty="0" err="1"/>
              <a:t>int</a:t>
            </a:r>
            <a:r>
              <a:rPr lang="en-US" sz="3500" dirty="0"/>
              <a:t>, </a:t>
            </a:r>
            <a:r>
              <a:rPr lang="en-US" sz="3500" dirty="0" err="1"/>
              <a:t>int</a:t>
            </a:r>
            <a:r>
              <a:rPr lang="en-US" sz="3500" dirty="0"/>
              <a:t>) = {add, subtract, multiply}; </a:t>
            </a:r>
          </a:p>
          <a:p>
            <a:pPr lvl="1" fontAlgn="base">
              <a:spcBef>
                <a:spcPts val="0"/>
              </a:spcBef>
              <a:buNone/>
            </a:pPr>
            <a:r>
              <a:rPr lang="en-US" sz="3500" dirty="0"/>
              <a:t>unsigned </a:t>
            </a:r>
            <a:r>
              <a:rPr lang="en-US" sz="3500" dirty="0" err="1"/>
              <a:t>int</a:t>
            </a:r>
            <a:r>
              <a:rPr lang="en-US" sz="3500" dirty="0"/>
              <a:t> </a:t>
            </a:r>
            <a:r>
              <a:rPr lang="en-US" sz="3500" dirty="0" err="1"/>
              <a:t>ch</a:t>
            </a:r>
            <a:r>
              <a:rPr lang="en-US" sz="3500" dirty="0"/>
              <a:t>, a = 15, b = 10; </a:t>
            </a:r>
          </a:p>
          <a:p>
            <a:pPr lvl="1" fontAlgn="base">
              <a:spcBef>
                <a:spcPts val="0"/>
              </a:spcBef>
              <a:buNone/>
            </a:pPr>
            <a:r>
              <a:rPr lang="en-US" sz="3500" dirty="0" err="1"/>
              <a:t>printf</a:t>
            </a:r>
            <a:r>
              <a:rPr lang="en-US" sz="3500" dirty="0"/>
              <a:t>("Enter Choice:\n0 for add, \n1 for subtract and \n2  for multiply\n"); </a:t>
            </a:r>
          </a:p>
          <a:p>
            <a:pPr lvl="1" fontAlgn="base">
              <a:spcBef>
                <a:spcPts val="0"/>
              </a:spcBef>
              <a:buNone/>
            </a:pPr>
            <a:r>
              <a:rPr lang="en-US" sz="3500" dirty="0" err="1"/>
              <a:t>scanf</a:t>
            </a:r>
            <a:r>
              <a:rPr lang="en-US" sz="3500" dirty="0"/>
              <a:t>("%d", &amp;</a:t>
            </a:r>
            <a:r>
              <a:rPr lang="en-US" sz="3500" dirty="0" err="1"/>
              <a:t>ch</a:t>
            </a:r>
            <a:r>
              <a:rPr lang="en-US" sz="3500" dirty="0"/>
              <a:t>); </a:t>
            </a:r>
          </a:p>
          <a:p>
            <a:pPr lvl="1" fontAlgn="base">
              <a:spcBef>
                <a:spcPts val="0"/>
              </a:spcBef>
              <a:buNone/>
            </a:pPr>
            <a:r>
              <a:rPr lang="en-US" sz="3500" dirty="0"/>
              <a:t>if (</a:t>
            </a:r>
            <a:r>
              <a:rPr lang="en-US" sz="3500" dirty="0" err="1"/>
              <a:t>ch</a:t>
            </a:r>
            <a:r>
              <a:rPr lang="en-US" sz="3500" dirty="0"/>
              <a:t> &gt; 2) return 0; </a:t>
            </a:r>
          </a:p>
          <a:p>
            <a:pPr lvl="1" fontAlgn="base">
              <a:spcBef>
                <a:spcPts val="0"/>
              </a:spcBef>
              <a:buNone/>
            </a:pPr>
            <a:r>
              <a:rPr lang="en-US" sz="3500" dirty="0"/>
              <a:t>(*</a:t>
            </a:r>
            <a:r>
              <a:rPr lang="en-US" sz="3500" dirty="0" err="1"/>
              <a:t>fun_ptr_arr</a:t>
            </a:r>
            <a:r>
              <a:rPr lang="en-US" sz="3500" dirty="0"/>
              <a:t>[</a:t>
            </a:r>
            <a:r>
              <a:rPr lang="en-US" sz="3500" dirty="0" err="1"/>
              <a:t>ch</a:t>
            </a:r>
            <a:r>
              <a:rPr lang="en-US" sz="3500" dirty="0"/>
              <a:t>])(a, b); </a:t>
            </a:r>
          </a:p>
          <a:p>
            <a:pPr lvl="1" fontAlgn="base">
              <a:spcBef>
                <a:spcPts val="0"/>
              </a:spcBef>
              <a:buNone/>
            </a:pPr>
            <a:r>
              <a:rPr lang="en-US" sz="3500" dirty="0"/>
              <a:t>return 0; </a:t>
            </a:r>
          </a:p>
          <a:p>
            <a:pPr fontAlgn="base">
              <a:spcBef>
                <a:spcPts val="0"/>
              </a:spcBef>
              <a:buNone/>
            </a:pPr>
            <a:r>
              <a:rPr lang="en-US" sz="3500" dirty="0"/>
              <a:t>}</a:t>
            </a:r>
            <a:r>
              <a:rPr lang="en-US" sz="2900" dirty="0"/>
              <a:t> </a:t>
            </a:r>
          </a:p>
          <a:p>
            <a:pPr>
              <a:spcBef>
                <a:spcPts val="0"/>
              </a:spcBef>
            </a:pPr>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13" end="13"/>
                                            </p:txEl>
                                          </p:spTgt>
                                        </p:tgtEl>
                                        <p:attrNameLst>
                                          <p:attrName>style.visibility</p:attrName>
                                        </p:attrNameLst>
                                      </p:cBhvr>
                                      <p:to>
                                        <p:strVal val="visible"/>
                                      </p:to>
                                    </p:set>
                                    <p:animEffect transition="in" filter="fade">
                                      <p:cBhvr>
                                        <p:cTn id="54" dur="500"/>
                                        <p:tgtEl>
                                          <p:spTgt spid="3">
                                            <p:txEl>
                                              <p:pRg st="13" end="1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animEffect transition="in" filter="fade">
                                      <p:cBhvr>
                                        <p:cTn id="59" dur="500"/>
                                        <p:tgtEl>
                                          <p:spTgt spid="3">
                                            <p:txEl>
                                              <p:pRg st="14" end="14"/>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
                                            <p:txEl>
                                              <p:pRg st="15" end="15"/>
                                            </p:txEl>
                                          </p:spTgt>
                                        </p:tgtEl>
                                        <p:attrNameLst>
                                          <p:attrName>style.visibility</p:attrName>
                                        </p:attrNameLst>
                                      </p:cBhvr>
                                      <p:to>
                                        <p:strVal val="visible"/>
                                      </p:to>
                                    </p:set>
                                    <p:animEffect transition="in" filter="fade">
                                      <p:cBhvr>
                                        <p:cTn id="64" dur="500"/>
                                        <p:tgtEl>
                                          <p:spTgt spid="3">
                                            <p:txEl>
                                              <p:pRg st="15" end="15"/>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
                                            <p:txEl>
                                              <p:pRg st="16" end="16"/>
                                            </p:txEl>
                                          </p:spTgt>
                                        </p:tgtEl>
                                        <p:attrNameLst>
                                          <p:attrName>style.visibility</p:attrName>
                                        </p:attrNameLst>
                                      </p:cBhvr>
                                      <p:to>
                                        <p:strVal val="visible"/>
                                      </p:to>
                                    </p:set>
                                    <p:animEffect transition="in" filter="fade">
                                      <p:cBhvr>
                                        <p:cTn id="67" dur="500"/>
                                        <p:tgtEl>
                                          <p:spTgt spid="3">
                                            <p:txEl>
                                              <p:pRg st="16" end="16"/>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
                                            <p:txEl>
                                              <p:pRg st="17" end="17"/>
                                            </p:txEl>
                                          </p:spTgt>
                                        </p:tgtEl>
                                        <p:attrNameLst>
                                          <p:attrName>style.visibility</p:attrName>
                                        </p:attrNameLst>
                                      </p:cBhvr>
                                      <p:to>
                                        <p:strVal val="visible"/>
                                      </p:to>
                                    </p:set>
                                    <p:animEffect transition="in" filter="fade">
                                      <p:cBhvr>
                                        <p:cTn id="70" dur="500"/>
                                        <p:tgtEl>
                                          <p:spTgt spid="3">
                                            <p:txEl>
                                              <p:pRg st="17" end="17"/>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
                                            <p:txEl>
                                              <p:pRg st="18" end="18"/>
                                            </p:txEl>
                                          </p:spTgt>
                                        </p:tgtEl>
                                        <p:attrNameLst>
                                          <p:attrName>style.visibility</p:attrName>
                                        </p:attrNameLst>
                                      </p:cBhvr>
                                      <p:to>
                                        <p:strVal val="visible"/>
                                      </p:to>
                                    </p:set>
                                    <p:animEffect transition="in" filter="fade">
                                      <p:cBhvr>
                                        <p:cTn id="75" dur="500"/>
                                        <p:tgtEl>
                                          <p:spTgt spid="3">
                                            <p:txEl>
                                              <p:pRg st="18" end="18"/>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
                                            <p:txEl>
                                              <p:pRg st="19" end="19"/>
                                            </p:txEl>
                                          </p:spTgt>
                                        </p:tgtEl>
                                        <p:attrNameLst>
                                          <p:attrName>style.visibility</p:attrName>
                                        </p:attrNameLst>
                                      </p:cBhvr>
                                      <p:to>
                                        <p:strVal val="visible"/>
                                      </p:to>
                                    </p:set>
                                    <p:animEffect transition="in" filter="fade">
                                      <p:cBhvr>
                                        <p:cTn id="80" dur="500"/>
                                        <p:tgtEl>
                                          <p:spTgt spid="3">
                                            <p:txEl>
                                              <p:pRg st="19" end="19"/>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4">
                                            <p:txEl>
                                              <p:pRg st="1" end="1"/>
                                            </p:txEl>
                                          </p:spTgt>
                                        </p:tgtEl>
                                        <p:attrNameLst>
                                          <p:attrName>style.visibility</p:attrName>
                                        </p:attrNameLst>
                                      </p:cBhvr>
                                      <p:to>
                                        <p:strVal val="visible"/>
                                      </p:to>
                                    </p:set>
                                    <p:animEffect transition="in" filter="fade">
                                      <p:cBhvr>
                                        <p:cTn id="85" dur="500"/>
                                        <p:tgtEl>
                                          <p:spTgt spid="4">
                                            <p:txEl>
                                              <p:pRg st="1" end="1"/>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4">
                                            <p:txEl>
                                              <p:pRg st="3" end="3"/>
                                            </p:txEl>
                                          </p:spTgt>
                                        </p:tgtEl>
                                        <p:attrNameLst>
                                          <p:attrName>style.visibility</p:attrName>
                                        </p:attrNameLst>
                                      </p:cBhvr>
                                      <p:to>
                                        <p:strVal val="visible"/>
                                      </p:to>
                                    </p:set>
                                    <p:animEffect transition="in" filter="fade">
                                      <p:cBhvr>
                                        <p:cTn id="90" dur="500"/>
                                        <p:tgtEl>
                                          <p:spTgt spid="4">
                                            <p:txEl>
                                              <p:pRg st="3" end="3"/>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4">
                                            <p:txEl>
                                              <p:pRg st="4" end="4"/>
                                            </p:txEl>
                                          </p:spTgt>
                                        </p:tgtEl>
                                        <p:attrNameLst>
                                          <p:attrName>style.visibility</p:attrName>
                                        </p:attrNameLst>
                                      </p:cBhvr>
                                      <p:to>
                                        <p:strVal val="visible"/>
                                      </p:to>
                                    </p:set>
                                    <p:animEffect transition="in" filter="fade">
                                      <p:cBhvr>
                                        <p:cTn id="95" dur="500"/>
                                        <p:tgtEl>
                                          <p:spTgt spid="4">
                                            <p:txEl>
                                              <p:pRg st="4" end="4"/>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4">
                                            <p:txEl>
                                              <p:pRg st="6" end="6"/>
                                            </p:txEl>
                                          </p:spTgt>
                                        </p:tgtEl>
                                        <p:attrNameLst>
                                          <p:attrName>style.visibility</p:attrName>
                                        </p:attrNameLst>
                                      </p:cBhvr>
                                      <p:to>
                                        <p:strVal val="visible"/>
                                      </p:to>
                                    </p:set>
                                    <p:animEffect transition="in" filter="fade">
                                      <p:cBhvr>
                                        <p:cTn id="100" dur="500"/>
                                        <p:tgtEl>
                                          <p:spTgt spid="4">
                                            <p:txEl>
                                              <p:pRg st="6" end="6"/>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4">
                                            <p:txEl>
                                              <p:pRg st="7" end="7"/>
                                            </p:txEl>
                                          </p:spTgt>
                                        </p:tgtEl>
                                        <p:attrNameLst>
                                          <p:attrName>style.visibility</p:attrName>
                                        </p:attrNameLst>
                                      </p:cBhvr>
                                      <p:to>
                                        <p:strVal val="visible"/>
                                      </p:to>
                                    </p:set>
                                    <p:animEffect transition="in" filter="fade">
                                      <p:cBhvr>
                                        <p:cTn id="105" dur="500"/>
                                        <p:tgtEl>
                                          <p:spTgt spid="4">
                                            <p:txEl>
                                              <p:pRg st="7" end="7"/>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4">
                                            <p:txEl>
                                              <p:pRg st="9" end="9"/>
                                            </p:txEl>
                                          </p:spTgt>
                                        </p:tgtEl>
                                        <p:attrNameLst>
                                          <p:attrName>style.visibility</p:attrName>
                                        </p:attrNameLst>
                                      </p:cBhvr>
                                      <p:to>
                                        <p:strVal val="visible"/>
                                      </p:to>
                                    </p:set>
                                    <p:animEffect transition="in" filter="fade">
                                      <p:cBhvr>
                                        <p:cTn id="110" dur="500"/>
                                        <p:tgtEl>
                                          <p:spTgt spid="4">
                                            <p:txEl>
                                              <p:pRg st="9" end="9"/>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4">
                                            <p:txEl>
                                              <p:pRg st="10" end="10"/>
                                            </p:txEl>
                                          </p:spTgt>
                                        </p:tgtEl>
                                        <p:attrNameLst>
                                          <p:attrName>style.visibility</p:attrName>
                                        </p:attrNameLst>
                                      </p:cBhvr>
                                      <p:to>
                                        <p:strVal val="visible"/>
                                      </p:to>
                                    </p:set>
                                    <p:animEffect transition="in" filter="fade">
                                      <p:cBhvr>
                                        <p:cTn id="115" dur="500"/>
                                        <p:tgtEl>
                                          <p:spTgt spid="4">
                                            <p:txEl>
                                              <p:pRg st="10" end="10"/>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4">
                                            <p:txEl>
                                              <p:pRg st="12" end="12"/>
                                            </p:txEl>
                                          </p:spTgt>
                                        </p:tgtEl>
                                        <p:attrNameLst>
                                          <p:attrName>style.visibility</p:attrName>
                                        </p:attrNameLst>
                                      </p:cBhvr>
                                      <p:to>
                                        <p:strVal val="visible"/>
                                      </p:to>
                                    </p:set>
                                    <p:animEffect transition="in" filter="fade">
                                      <p:cBhvr>
                                        <p:cTn id="120" dur="500"/>
                                        <p:tgtEl>
                                          <p:spTgt spid="4">
                                            <p:txEl>
                                              <p:pRg st="12" end="12"/>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4">
                                            <p:txEl>
                                              <p:pRg st="13" end="13"/>
                                            </p:txEl>
                                          </p:spTgt>
                                        </p:tgtEl>
                                        <p:attrNameLst>
                                          <p:attrName>style.visibility</p:attrName>
                                        </p:attrNameLst>
                                      </p:cBhvr>
                                      <p:to>
                                        <p:strVal val="visible"/>
                                      </p:to>
                                    </p:set>
                                    <p:animEffect transition="in" filter="fade">
                                      <p:cBhvr>
                                        <p:cTn id="125" dur="500"/>
                                        <p:tgtEl>
                                          <p:spTgt spid="4">
                                            <p:txEl>
                                              <p:pRg st="13" end="13"/>
                                            </p:txEl>
                                          </p:spTgt>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4">
                                            <p:txEl>
                                              <p:pRg st="14" end="14"/>
                                            </p:txEl>
                                          </p:spTgt>
                                        </p:tgtEl>
                                        <p:attrNameLst>
                                          <p:attrName>style.visibility</p:attrName>
                                        </p:attrNameLst>
                                      </p:cBhvr>
                                      <p:to>
                                        <p:strVal val="visible"/>
                                      </p:to>
                                    </p:set>
                                    <p:animEffect transition="in" filter="fade">
                                      <p:cBhvr>
                                        <p:cTn id="128" dur="500"/>
                                        <p:tgtEl>
                                          <p:spTgt spid="4">
                                            <p:txEl>
                                              <p:pRg st="14" end="14"/>
                                            </p:txEl>
                                          </p:spTgt>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4">
                                            <p:txEl>
                                              <p:pRg st="15" end="15"/>
                                            </p:txEl>
                                          </p:spTgt>
                                        </p:tgtEl>
                                        <p:attrNameLst>
                                          <p:attrName>style.visibility</p:attrName>
                                        </p:attrNameLst>
                                      </p:cBhvr>
                                      <p:to>
                                        <p:strVal val="visible"/>
                                      </p:to>
                                    </p:set>
                                    <p:animEffect transition="in" filter="fade">
                                      <p:cBhvr>
                                        <p:cTn id="131" dur="500"/>
                                        <p:tgtEl>
                                          <p:spTgt spid="4">
                                            <p:txEl>
                                              <p:pRg st="15" end="15"/>
                                            </p:txEl>
                                          </p:spTgt>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4">
                                            <p:txEl>
                                              <p:pRg st="16" end="16"/>
                                            </p:txEl>
                                          </p:spTgt>
                                        </p:tgtEl>
                                        <p:attrNameLst>
                                          <p:attrName>style.visibility</p:attrName>
                                        </p:attrNameLst>
                                      </p:cBhvr>
                                      <p:to>
                                        <p:strVal val="visible"/>
                                      </p:to>
                                    </p:set>
                                    <p:animEffect transition="in" filter="fade">
                                      <p:cBhvr>
                                        <p:cTn id="134" dur="500"/>
                                        <p:tgtEl>
                                          <p:spTgt spid="4">
                                            <p:txEl>
                                              <p:pRg st="16" end="16"/>
                                            </p:txEl>
                                          </p:spTgt>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4">
                                            <p:txEl>
                                              <p:pRg st="17" end="17"/>
                                            </p:txEl>
                                          </p:spTgt>
                                        </p:tgtEl>
                                        <p:attrNameLst>
                                          <p:attrName>style.visibility</p:attrName>
                                        </p:attrNameLst>
                                      </p:cBhvr>
                                      <p:to>
                                        <p:strVal val="visible"/>
                                      </p:to>
                                    </p:set>
                                    <p:animEffect transition="in" filter="fade">
                                      <p:cBhvr>
                                        <p:cTn id="137" dur="500"/>
                                        <p:tgtEl>
                                          <p:spTgt spid="4">
                                            <p:txEl>
                                              <p:pRg st="17" end="17"/>
                                            </p:txEl>
                                          </p:spTgt>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4">
                                            <p:txEl>
                                              <p:pRg st="18" end="18"/>
                                            </p:txEl>
                                          </p:spTgt>
                                        </p:tgtEl>
                                        <p:attrNameLst>
                                          <p:attrName>style.visibility</p:attrName>
                                        </p:attrNameLst>
                                      </p:cBhvr>
                                      <p:to>
                                        <p:strVal val="visible"/>
                                      </p:to>
                                    </p:set>
                                    <p:animEffect transition="in" filter="fade">
                                      <p:cBhvr>
                                        <p:cTn id="140" dur="500"/>
                                        <p:tgtEl>
                                          <p:spTgt spid="4">
                                            <p:txEl>
                                              <p:pRg st="18" end="18"/>
                                            </p:txEl>
                                          </p:spTgt>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4">
                                            <p:txEl>
                                              <p:pRg st="19" end="19"/>
                                            </p:txEl>
                                          </p:spTgt>
                                        </p:tgtEl>
                                        <p:attrNameLst>
                                          <p:attrName>style.visibility</p:attrName>
                                        </p:attrNameLst>
                                      </p:cBhvr>
                                      <p:to>
                                        <p:strVal val="visible"/>
                                      </p:to>
                                    </p:set>
                                    <p:animEffect transition="in" filter="fade">
                                      <p:cBhvr>
                                        <p:cTn id="143" dur="500"/>
                                        <p:tgtEl>
                                          <p:spTgt spid="4">
                                            <p:txEl>
                                              <p:pRg st="19" end="19"/>
                                            </p:txEl>
                                          </p:spTgt>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4">
                                            <p:txEl>
                                              <p:pRg st="20" end="20"/>
                                            </p:txEl>
                                          </p:spTgt>
                                        </p:tgtEl>
                                        <p:attrNameLst>
                                          <p:attrName>style.visibility</p:attrName>
                                        </p:attrNameLst>
                                      </p:cBhvr>
                                      <p:to>
                                        <p:strVal val="visible"/>
                                      </p:to>
                                    </p:set>
                                    <p:animEffect transition="in" filter="fade">
                                      <p:cBhvr>
                                        <p:cTn id="146" dur="500"/>
                                        <p:tgtEl>
                                          <p:spTgt spid="4">
                                            <p:txEl>
                                              <p:pRg st="20" end="20"/>
                                            </p:txEl>
                                          </p:spTgt>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4">
                                            <p:txEl>
                                              <p:pRg st="21" end="21"/>
                                            </p:txEl>
                                          </p:spTgt>
                                        </p:tgtEl>
                                        <p:attrNameLst>
                                          <p:attrName>style.visibility</p:attrName>
                                        </p:attrNameLst>
                                      </p:cBhvr>
                                      <p:to>
                                        <p:strVal val="visible"/>
                                      </p:to>
                                    </p:set>
                                    <p:animEffect transition="in" filter="fade">
                                      <p:cBhvr>
                                        <p:cTn id="149" dur="500"/>
                                        <p:tgtEl>
                                          <p:spTgt spid="4">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 with variable number of arguments</a:t>
            </a:r>
            <a:endParaRPr lang="en-US" dirty="0"/>
          </a:p>
        </p:txBody>
      </p:sp>
      <p:sp>
        <p:nvSpPr>
          <p:cNvPr id="3" name="Content Placeholder 2"/>
          <p:cNvSpPr>
            <a:spLocks noGrp="1"/>
          </p:cNvSpPr>
          <p:nvPr>
            <p:ph idx="1"/>
          </p:nvPr>
        </p:nvSpPr>
        <p:spPr>
          <a:xfrm>
            <a:off x="398834" y="819152"/>
            <a:ext cx="11379200" cy="5673060"/>
          </a:xfrm>
        </p:spPr>
        <p:txBody>
          <a:bodyPr>
            <a:normAutofit/>
          </a:bodyPr>
          <a:lstStyle/>
          <a:p>
            <a:r>
              <a:rPr lang="en-US" sz="2400" dirty="0" smtClean="0"/>
              <a:t>Some times we required variable number of arguments, the C programming language provides a solution for this situation you can write that kind of function.</a:t>
            </a:r>
          </a:p>
          <a:p>
            <a:r>
              <a:rPr lang="en-US" sz="2400" dirty="0" smtClean="0"/>
              <a:t>But for this you have to use </a:t>
            </a:r>
            <a:r>
              <a:rPr lang="en-US" sz="2400" b="1" dirty="0" err="1" smtClean="0"/>
              <a:t>stdarg.h</a:t>
            </a:r>
            <a:r>
              <a:rPr lang="en-US" sz="2400" dirty="0" smtClean="0"/>
              <a:t> header file </a:t>
            </a:r>
          </a:p>
          <a:p>
            <a:pPr lvl="1"/>
            <a:r>
              <a:rPr lang="en-US" sz="2000" dirty="0" smtClean="0"/>
              <a:t>Define a function with its last parameter as ellipses and the one just before the ellipses is always an </a:t>
            </a:r>
            <a:r>
              <a:rPr lang="en-US" sz="2000" b="1" dirty="0" err="1" smtClean="0"/>
              <a:t>int</a:t>
            </a:r>
            <a:r>
              <a:rPr lang="en-US" sz="2000" dirty="0" smtClean="0"/>
              <a:t> which will represent the number of arguments.</a:t>
            </a:r>
          </a:p>
          <a:p>
            <a:pPr lvl="1"/>
            <a:r>
              <a:rPr lang="en-US" sz="2000" dirty="0" smtClean="0"/>
              <a:t>Create a </a:t>
            </a:r>
            <a:r>
              <a:rPr lang="en-US" sz="2000" b="1" dirty="0" err="1" smtClean="0"/>
              <a:t>va_list</a:t>
            </a:r>
            <a:r>
              <a:rPr lang="en-US" sz="2000" dirty="0" smtClean="0"/>
              <a:t> type variable in the function definition. This type is defined in </a:t>
            </a:r>
            <a:r>
              <a:rPr lang="en-US" sz="2000" b="1" dirty="0" err="1" smtClean="0"/>
              <a:t>stdarg.h</a:t>
            </a:r>
            <a:r>
              <a:rPr lang="en-US" sz="2000" dirty="0" smtClean="0"/>
              <a:t> header file.</a:t>
            </a:r>
          </a:p>
          <a:p>
            <a:pPr lvl="1"/>
            <a:r>
              <a:rPr lang="en-US" sz="2000" dirty="0" smtClean="0"/>
              <a:t>Use </a:t>
            </a:r>
            <a:r>
              <a:rPr lang="en-US" sz="2000" b="1" dirty="0" err="1" smtClean="0"/>
              <a:t>int</a:t>
            </a:r>
            <a:r>
              <a:rPr lang="en-US" sz="2000" dirty="0" smtClean="0"/>
              <a:t> parameter and </a:t>
            </a:r>
            <a:r>
              <a:rPr lang="en-US" sz="2000" b="1" dirty="0" err="1" smtClean="0"/>
              <a:t>va_start</a:t>
            </a:r>
            <a:r>
              <a:rPr lang="en-US" sz="2000" dirty="0" smtClean="0"/>
              <a:t> macro to initialize the </a:t>
            </a:r>
            <a:r>
              <a:rPr lang="en-US" sz="2000" b="1" dirty="0" err="1" smtClean="0"/>
              <a:t>va_list</a:t>
            </a:r>
            <a:r>
              <a:rPr lang="en-US" sz="2000" b="1" dirty="0" smtClean="0"/>
              <a:t> </a:t>
            </a:r>
            <a:r>
              <a:rPr lang="en-US" sz="2000" dirty="0" smtClean="0"/>
              <a:t>variable to an argument list. The macro </a:t>
            </a:r>
            <a:r>
              <a:rPr lang="en-US" sz="2000" dirty="0" err="1" smtClean="0"/>
              <a:t>va_start</a:t>
            </a:r>
            <a:r>
              <a:rPr lang="en-US" sz="2000" dirty="0" smtClean="0"/>
              <a:t> is defined in </a:t>
            </a:r>
            <a:r>
              <a:rPr lang="en-US" sz="2000" b="1" dirty="0" err="1" smtClean="0"/>
              <a:t>stdarg.h</a:t>
            </a:r>
            <a:r>
              <a:rPr lang="en-US" sz="2000" dirty="0" smtClean="0"/>
              <a:t> header file.</a:t>
            </a:r>
          </a:p>
          <a:p>
            <a:pPr lvl="1"/>
            <a:r>
              <a:rPr lang="en-US" sz="2000" dirty="0" smtClean="0"/>
              <a:t>Use </a:t>
            </a:r>
            <a:r>
              <a:rPr lang="en-US" sz="2000" b="1" dirty="0" err="1" smtClean="0"/>
              <a:t>va_arg</a:t>
            </a:r>
            <a:r>
              <a:rPr lang="en-US" sz="2000" dirty="0" smtClean="0"/>
              <a:t> macro and </a:t>
            </a:r>
            <a:r>
              <a:rPr lang="en-US" sz="2000" b="1" dirty="0" err="1" smtClean="0"/>
              <a:t>va_list</a:t>
            </a:r>
            <a:r>
              <a:rPr lang="en-US" sz="2000" dirty="0" smtClean="0"/>
              <a:t> variable to access each item in argument list.</a:t>
            </a:r>
          </a:p>
          <a:p>
            <a:pPr lvl="1"/>
            <a:r>
              <a:rPr lang="en-US" sz="2000" dirty="0" smtClean="0"/>
              <a:t>Use a macro </a:t>
            </a:r>
            <a:r>
              <a:rPr lang="en-US" sz="2000" b="1" dirty="0" err="1" smtClean="0"/>
              <a:t>va_end</a:t>
            </a:r>
            <a:r>
              <a:rPr lang="en-US" sz="2000" dirty="0" smtClean="0"/>
              <a:t> to clean up the memory assigned to </a:t>
            </a:r>
            <a:r>
              <a:rPr lang="en-US" sz="2000" b="1" dirty="0" err="1" smtClean="0"/>
              <a:t>va_list</a:t>
            </a:r>
            <a:r>
              <a:rPr lang="en-US" sz="2000" b="1" dirty="0" smtClean="0"/>
              <a:t> </a:t>
            </a:r>
            <a:r>
              <a:rPr lang="en-US" sz="2000" dirty="0" smtClean="0"/>
              <a:t>variable.</a:t>
            </a:r>
          </a:p>
          <a:p>
            <a:endParaRPr lang="en-US" sz="2400" dirty="0"/>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 with variable number of arguments</a:t>
            </a:r>
            <a:endParaRPr lang="en-US" dirty="0"/>
          </a:p>
        </p:txBody>
      </p:sp>
      <p:sp>
        <p:nvSpPr>
          <p:cNvPr id="3" name="Content Placeholder 2"/>
          <p:cNvSpPr>
            <a:spLocks noGrp="1"/>
          </p:cNvSpPr>
          <p:nvPr>
            <p:ph sz="half" idx="1"/>
          </p:nvPr>
        </p:nvSpPr>
        <p:spPr/>
        <p:txBody>
          <a:bodyPr>
            <a:noAutofit/>
          </a:bodyPr>
          <a:lstStyle/>
          <a:p>
            <a:pPr>
              <a:spcBef>
                <a:spcPts val="0"/>
              </a:spcBef>
              <a:buNone/>
            </a:pPr>
            <a:r>
              <a:rPr lang="en-US" sz="2000" dirty="0"/>
              <a:t>#include &lt;</a:t>
            </a:r>
            <a:r>
              <a:rPr lang="en-US" sz="2000" dirty="0" err="1"/>
              <a:t>stdio.h</a:t>
            </a:r>
            <a:r>
              <a:rPr lang="en-US" sz="2000" dirty="0"/>
              <a:t>&gt;</a:t>
            </a:r>
          </a:p>
          <a:p>
            <a:pPr>
              <a:spcBef>
                <a:spcPts val="0"/>
              </a:spcBef>
              <a:buNone/>
            </a:pPr>
            <a:r>
              <a:rPr lang="en-US" sz="2000" dirty="0"/>
              <a:t>#include &lt;</a:t>
            </a:r>
            <a:r>
              <a:rPr lang="en-US" sz="2000" dirty="0" err="1"/>
              <a:t>stdarg.h</a:t>
            </a:r>
            <a:r>
              <a:rPr lang="en-US" sz="2000" dirty="0" smtClean="0"/>
              <a:t>&gt;</a:t>
            </a:r>
          </a:p>
          <a:p>
            <a:pPr>
              <a:spcBef>
                <a:spcPts val="0"/>
              </a:spcBef>
              <a:buNone/>
            </a:pPr>
            <a:r>
              <a:rPr lang="en-US" sz="2000" dirty="0" err="1"/>
              <a:t>int</a:t>
            </a:r>
            <a:r>
              <a:rPr lang="en-US" sz="2000" dirty="0"/>
              <a:t> main() {</a:t>
            </a:r>
          </a:p>
          <a:p>
            <a:pPr lvl="1">
              <a:spcBef>
                <a:spcPts val="0"/>
              </a:spcBef>
              <a:buNone/>
            </a:pPr>
            <a:r>
              <a:rPr lang="en-US" sz="2400" dirty="0" err="1"/>
              <a:t>printf</a:t>
            </a:r>
            <a:r>
              <a:rPr lang="en-US" sz="2400" dirty="0"/>
              <a:t>("sum of 2, 3, 4, 5 = %d\n", Sum(4, 2,3,4,5));</a:t>
            </a:r>
          </a:p>
          <a:p>
            <a:pPr lvl="1">
              <a:spcBef>
                <a:spcPts val="0"/>
              </a:spcBef>
              <a:buNone/>
            </a:pPr>
            <a:r>
              <a:rPr lang="en-US" sz="2400" dirty="0" err="1"/>
              <a:t>printf</a:t>
            </a:r>
            <a:r>
              <a:rPr lang="en-US" sz="2400" dirty="0"/>
              <a:t>("sum of 5, 10, 15 = %d\n", Sum(3, 5,10,15));</a:t>
            </a:r>
          </a:p>
          <a:p>
            <a:pPr>
              <a:spcBef>
                <a:spcPts val="0"/>
              </a:spcBef>
              <a:buNone/>
            </a:pPr>
            <a:r>
              <a:rPr lang="en-US" sz="2000" dirty="0" smtClean="0"/>
              <a:t>}</a:t>
            </a:r>
            <a:endParaRPr lang="en-US" sz="2000" dirty="0"/>
          </a:p>
          <a:p>
            <a:endParaRPr lang="en-US" sz="1400" dirty="0"/>
          </a:p>
        </p:txBody>
      </p:sp>
      <p:sp>
        <p:nvSpPr>
          <p:cNvPr id="5" name="Content Placeholder 4"/>
          <p:cNvSpPr>
            <a:spLocks noGrp="1"/>
          </p:cNvSpPr>
          <p:nvPr>
            <p:ph sz="half" idx="2"/>
          </p:nvPr>
        </p:nvSpPr>
        <p:spPr/>
        <p:txBody>
          <a:bodyPr>
            <a:normAutofit/>
          </a:bodyPr>
          <a:lstStyle/>
          <a:p>
            <a:pPr>
              <a:buNone/>
            </a:pPr>
            <a:r>
              <a:rPr lang="en-US" dirty="0" err="1"/>
              <a:t>int</a:t>
            </a:r>
            <a:r>
              <a:rPr lang="en-US" dirty="0"/>
              <a:t> Sum(</a:t>
            </a:r>
            <a:r>
              <a:rPr lang="en-US" dirty="0" err="1"/>
              <a:t>int</a:t>
            </a:r>
            <a:r>
              <a:rPr lang="en-US" dirty="0"/>
              <a:t> </a:t>
            </a:r>
            <a:r>
              <a:rPr lang="en-US" dirty="0" err="1"/>
              <a:t>num</a:t>
            </a:r>
            <a:r>
              <a:rPr lang="en-US" dirty="0"/>
              <a:t>,...) </a:t>
            </a:r>
          </a:p>
          <a:p>
            <a:pPr>
              <a:buNone/>
            </a:pPr>
            <a:r>
              <a:rPr lang="en-US" dirty="0"/>
              <a:t>{</a:t>
            </a:r>
          </a:p>
          <a:p>
            <a:pPr lvl="1">
              <a:buNone/>
            </a:pPr>
            <a:r>
              <a:rPr lang="en-US" sz="1800" dirty="0" err="1"/>
              <a:t>va_list</a:t>
            </a:r>
            <a:r>
              <a:rPr lang="en-US" sz="1800" dirty="0"/>
              <a:t> </a:t>
            </a:r>
            <a:r>
              <a:rPr lang="en-US" sz="1800" dirty="0" err="1"/>
              <a:t>valist</a:t>
            </a:r>
            <a:r>
              <a:rPr lang="en-US" sz="1800" dirty="0"/>
              <a:t>;</a:t>
            </a:r>
          </a:p>
          <a:p>
            <a:pPr lvl="1">
              <a:buNone/>
            </a:pPr>
            <a:r>
              <a:rPr lang="en-US" sz="1800" dirty="0" err="1"/>
              <a:t>int</a:t>
            </a:r>
            <a:r>
              <a:rPr lang="en-US" sz="1800" dirty="0"/>
              <a:t> sum = 0;</a:t>
            </a:r>
          </a:p>
          <a:p>
            <a:pPr lvl="1">
              <a:buNone/>
            </a:pPr>
            <a:r>
              <a:rPr lang="en-US" sz="1800" dirty="0" err="1"/>
              <a:t>int</a:t>
            </a:r>
            <a:r>
              <a:rPr lang="en-US" sz="1800" dirty="0"/>
              <a:t> </a:t>
            </a:r>
            <a:r>
              <a:rPr lang="en-US" sz="1800" dirty="0" err="1"/>
              <a:t>i</a:t>
            </a:r>
            <a:r>
              <a:rPr lang="en-US" sz="1800" dirty="0"/>
              <a:t>;</a:t>
            </a:r>
          </a:p>
          <a:p>
            <a:pPr lvl="1">
              <a:buNone/>
            </a:pPr>
            <a:r>
              <a:rPr lang="en-US" sz="1800" dirty="0" err="1"/>
              <a:t>va_start</a:t>
            </a:r>
            <a:r>
              <a:rPr lang="en-US" sz="1800" dirty="0"/>
              <a:t>(</a:t>
            </a:r>
            <a:r>
              <a:rPr lang="en-US" sz="1800" dirty="0" err="1"/>
              <a:t>valist</a:t>
            </a:r>
            <a:r>
              <a:rPr lang="en-US" sz="1800" dirty="0"/>
              <a:t>, </a:t>
            </a:r>
            <a:r>
              <a:rPr lang="en-US" sz="1800" dirty="0" err="1"/>
              <a:t>num</a:t>
            </a:r>
            <a:r>
              <a:rPr lang="en-US" sz="1800" dirty="0"/>
              <a:t>);</a:t>
            </a:r>
          </a:p>
          <a:p>
            <a:pPr lvl="1">
              <a:buNone/>
            </a:pPr>
            <a:r>
              <a:rPr lang="nn-NO" sz="1800" dirty="0"/>
              <a:t>for (i = 0; i &lt; num; i++) </a:t>
            </a:r>
            <a:endParaRPr lang="en-US" sz="1800" dirty="0"/>
          </a:p>
          <a:p>
            <a:pPr lvl="2">
              <a:buNone/>
            </a:pPr>
            <a:r>
              <a:rPr lang="en-US" sz="1800" dirty="0"/>
              <a:t>sum += </a:t>
            </a:r>
            <a:r>
              <a:rPr lang="en-US" sz="1800" dirty="0" err="1"/>
              <a:t>va_arg</a:t>
            </a:r>
            <a:r>
              <a:rPr lang="en-US" sz="1800" dirty="0"/>
              <a:t>(</a:t>
            </a:r>
            <a:r>
              <a:rPr lang="en-US" sz="1800" dirty="0" err="1"/>
              <a:t>valist</a:t>
            </a:r>
            <a:r>
              <a:rPr lang="en-US" sz="1800" dirty="0"/>
              <a:t>, </a:t>
            </a:r>
            <a:r>
              <a:rPr lang="en-US" sz="1800" dirty="0" err="1"/>
              <a:t>int</a:t>
            </a:r>
            <a:r>
              <a:rPr lang="en-US" sz="1800" dirty="0"/>
              <a:t>);</a:t>
            </a:r>
          </a:p>
          <a:p>
            <a:pPr lvl="1">
              <a:buNone/>
            </a:pPr>
            <a:r>
              <a:rPr lang="en-US" sz="1800" dirty="0" err="1"/>
              <a:t>va_end</a:t>
            </a:r>
            <a:r>
              <a:rPr lang="en-US" sz="1800" dirty="0"/>
              <a:t>(</a:t>
            </a:r>
            <a:r>
              <a:rPr lang="en-US" sz="1800" dirty="0" err="1"/>
              <a:t>valist</a:t>
            </a:r>
            <a:r>
              <a:rPr lang="en-US" sz="1800" dirty="0"/>
              <a:t>);</a:t>
            </a:r>
          </a:p>
          <a:p>
            <a:pPr lvl="1">
              <a:buNone/>
            </a:pPr>
            <a:r>
              <a:rPr lang="en-US" sz="1800" dirty="0"/>
              <a:t> return sum;</a:t>
            </a:r>
          </a:p>
          <a:p>
            <a:pPr>
              <a:buNone/>
            </a:pP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animEffect transition="in" filter="fade">
                                      <p:cBhvr>
                                        <p:cTn id="31" dur="500"/>
                                        <p:tgtEl>
                                          <p:spTgt spid="5">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txEl>
                                              <p:pRg st="1" end="1"/>
                                            </p:txEl>
                                          </p:spTgt>
                                        </p:tgtEl>
                                        <p:attrNameLst>
                                          <p:attrName>style.visibility</p:attrName>
                                        </p:attrNameLst>
                                      </p:cBhvr>
                                      <p:to>
                                        <p:strVal val="visible"/>
                                      </p:to>
                                    </p:set>
                                    <p:animEffect transition="in" filter="fade">
                                      <p:cBhvr>
                                        <p:cTn id="36" dur="500"/>
                                        <p:tgtEl>
                                          <p:spTgt spid="5">
                                            <p:txEl>
                                              <p:pRg st="1" end="1"/>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animEffect transition="in" filter="fade">
                                      <p:cBhvr>
                                        <p:cTn id="39" dur="500"/>
                                        <p:tgtEl>
                                          <p:spTgt spid="5">
                                            <p:txEl>
                                              <p:pRg st="2" end="2"/>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
                                            <p:txEl>
                                              <p:pRg st="3" end="3"/>
                                            </p:txEl>
                                          </p:spTgt>
                                        </p:tgtEl>
                                        <p:attrNameLst>
                                          <p:attrName>style.visibility</p:attrName>
                                        </p:attrNameLst>
                                      </p:cBhvr>
                                      <p:to>
                                        <p:strVal val="visible"/>
                                      </p:to>
                                    </p:set>
                                    <p:animEffect transition="in" filter="fade">
                                      <p:cBhvr>
                                        <p:cTn id="42" dur="500"/>
                                        <p:tgtEl>
                                          <p:spTgt spid="5">
                                            <p:txEl>
                                              <p:pRg st="3" end="3"/>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
                                            <p:txEl>
                                              <p:pRg st="4" end="4"/>
                                            </p:txEl>
                                          </p:spTgt>
                                        </p:tgtEl>
                                        <p:attrNameLst>
                                          <p:attrName>style.visibility</p:attrName>
                                        </p:attrNameLst>
                                      </p:cBhvr>
                                      <p:to>
                                        <p:strVal val="visible"/>
                                      </p:to>
                                    </p:set>
                                    <p:animEffect transition="in" filter="fade">
                                      <p:cBhvr>
                                        <p:cTn id="45" dur="500"/>
                                        <p:tgtEl>
                                          <p:spTgt spid="5">
                                            <p:txEl>
                                              <p:pRg st="4" end="4"/>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
                                            <p:txEl>
                                              <p:pRg st="5" end="5"/>
                                            </p:txEl>
                                          </p:spTgt>
                                        </p:tgtEl>
                                        <p:attrNameLst>
                                          <p:attrName>style.visibility</p:attrName>
                                        </p:attrNameLst>
                                      </p:cBhvr>
                                      <p:to>
                                        <p:strVal val="visible"/>
                                      </p:to>
                                    </p:set>
                                    <p:animEffect transition="in" filter="fade">
                                      <p:cBhvr>
                                        <p:cTn id="48" dur="500"/>
                                        <p:tgtEl>
                                          <p:spTgt spid="5">
                                            <p:txEl>
                                              <p:pRg st="5" end="5"/>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
                                            <p:txEl>
                                              <p:pRg st="6" end="6"/>
                                            </p:txEl>
                                          </p:spTgt>
                                        </p:tgtEl>
                                        <p:attrNameLst>
                                          <p:attrName>style.visibility</p:attrName>
                                        </p:attrNameLst>
                                      </p:cBhvr>
                                      <p:to>
                                        <p:strVal val="visible"/>
                                      </p:to>
                                    </p:set>
                                    <p:animEffect transition="in" filter="fade">
                                      <p:cBhvr>
                                        <p:cTn id="51" dur="500"/>
                                        <p:tgtEl>
                                          <p:spTgt spid="5">
                                            <p:txEl>
                                              <p:pRg st="6" end="6"/>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
                                            <p:txEl>
                                              <p:pRg st="7" end="7"/>
                                            </p:txEl>
                                          </p:spTgt>
                                        </p:tgtEl>
                                        <p:attrNameLst>
                                          <p:attrName>style.visibility</p:attrName>
                                        </p:attrNameLst>
                                      </p:cBhvr>
                                      <p:to>
                                        <p:strVal val="visible"/>
                                      </p:to>
                                    </p:set>
                                    <p:animEffect transition="in" filter="fade">
                                      <p:cBhvr>
                                        <p:cTn id="54" dur="500"/>
                                        <p:tgtEl>
                                          <p:spTgt spid="5">
                                            <p:txEl>
                                              <p:pRg st="7" end="7"/>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
                                            <p:txEl>
                                              <p:pRg st="8" end="8"/>
                                            </p:txEl>
                                          </p:spTgt>
                                        </p:tgtEl>
                                        <p:attrNameLst>
                                          <p:attrName>style.visibility</p:attrName>
                                        </p:attrNameLst>
                                      </p:cBhvr>
                                      <p:to>
                                        <p:strVal val="visible"/>
                                      </p:to>
                                    </p:set>
                                    <p:animEffect transition="in" filter="fade">
                                      <p:cBhvr>
                                        <p:cTn id="57" dur="500"/>
                                        <p:tgtEl>
                                          <p:spTgt spid="5">
                                            <p:txEl>
                                              <p:pRg st="8" end="8"/>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
                                            <p:txEl>
                                              <p:pRg st="9" end="9"/>
                                            </p:txEl>
                                          </p:spTgt>
                                        </p:tgtEl>
                                        <p:attrNameLst>
                                          <p:attrName>style.visibility</p:attrName>
                                        </p:attrNameLst>
                                      </p:cBhvr>
                                      <p:to>
                                        <p:strVal val="visible"/>
                                      </p:to>
                                    </p:set>
                                    <p:animEffect transition="in" filter="fade">
                                      <p:cBhvr>
                                        <p:cTn id="60" dur="500"/>
                                        <p:tgtEl>
                                          <p:spTgt spid="5">
                                            <p:txEl>
                                              <p:pRg st="9" end="9"/>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
                                            <p:txEl>
                                              <p:pRg st="10" end="10"/>
                                            </p:txEl>
                                          </p:spTgt>
                                        </p:tgtEl>
                                        <p:attrNameLst>
                                          <p:attrName>style.visibility</p:attrName>
                                        </p:attrNameLst>
                                      </p:cBhvr>
                                      <p:to>
                                        <p:strVal val="visible"/>
                                      </p:to>
                                    </p:set>
                                    <p:animEffect transition="in" filter="fade">
                                      <p:cBhvr>
                                        <p:cTn id="63"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User created Library</a:t>
            </a:r>
            <a:endParaRPr lang="en-IN" dirty="0"/>
          </a:p>
        </p:txBody>
      </p:sp>
      <p:sp>
        <p:nvSpPr>
          <p:cNvPr id="7" name="Content Placeholder 6"/>
          <p:cNvSpPr>
            <a:spLocks noGrp="1"/>
          </p:cNvSpPr>
          <p:nvPr>
            <p:ph idx="1"/>
          </p:nvPr>
        </p:nvSpPr>
        <p:spPr>
          <a:xfrm>
            <a:off x="424234" y="762000"/>
            <a:ext cx="10015166" cy="5403848"/>
          </a:xfrm>
        </p:spPr>
        <p:txBody>
          <a:bodyPr>
            <a:normAutofit/>
          </a:bodyPr>
          <a:lstStyle/>
          <a:p>
            <a:r>
              <a:rPr lang="en-IN" sz="2400" dirty="0" smtClean="0"/>
              <a:t>What is library?</a:t>
            </a:r>
          </a:p>
          <a:p>
            <a:pPr lvl="1"/>
            <a:r>
              <a:rPr lang="en-IN" sz="2000" dirty="0" smtClean="0"/>
              <a:t>Many times we start writing our code by main and our program execution also start from main. And that program is written typically to solve any problem.</a:t>
            </a:r>
          </a:p>
          <a:p>
            <a:pPr lvl="1"/>
            <a:r>
              <a:rPr lang="en-IN" sz="2000" dirty="0" smtClean="0"/>
              <a:t>To solve that problem we divide it in sub problem means we create functions.</a:t>
            </a:r>
          </a:p>
          <a:p>
            <a:pPr lvl="1"/>
            <a:r>
              <a:rPr lang="en-IN" sz="2000" dirty="0" smtClean="0"/>
              <a:t>And we fill that some functions are very useful or the same functions we required in many project(application).</a:t>
            </a:r>
          </a:p>
          <a:p>
            <a:pPr lvl="1"/>
            <a:r>
              <a:rPr lang="en-IN" sz="2000" dirty="0" smtClean="0"/>
              <a:t>In a such situation I need something that will hold my binary file, these file contain machine code of all commonly required functions or micro variables.</a:t>
            </a:r>
          </a:p>
          <a:p>
            <a:pPr lvl="1"/>
            <a:r>
              <a:rPr lang="en-IN" sz="2000" dirty="0" smtClean="0"/>
              <a:t>Very important this does not have main function.</a:t>
            </a:r>
          </a:p>
          <a:p>
            <a:pPr lvl="1"/>
            <a:r>
              <a:rPr lang="en-IN" sz="2000" dirty="0" smtClean="0"/>
              <a:t>This library are divided in two category</a:t>
            </a:r>
          </a:p>
          <a:p>
            <a:pPr lvl="2"/>
            <a:r>
              <a:rPr lang="en-IN" sz="1800" dirty="0" smtClean="0"/>
              <a:t>Static library</a:t>
            </a:r>
          </a:p>
          <a:p>
            <a:pPr lvl="2"/>
            <a:r>
              <a:rPr lang="en-IN" sz="1800" dirty="0" smtClean="0"/>
              <a:t>Dynamic library</a:t>
            </a:r>
          </a:p>
          <a:p>
            <a:pPr lvl="1"/>
            <a:r>
              <a:rPr lang="en-IN" sz="2000" dirty="0" smtClean="0"/>
              <a:t>File name must be start with lib</a:t>
            </a:r>
          </a:p>
        </p:txBody>
      </p:sp>
      <p:sp>
        <p:nvSpPr>
          <p:cNvPr id="3" name="Footer Placeholder 2"/>
          <p:cNvSpPr>
            <a:spLocks noGrp="1"/>
          </p:cNvSpPr>
          <p:nvPr>
            <p:ph type="ftr" sz="quarter" idx="11"/>
          </p:nvPr>
        </p:nvSpPr>
        <p:spPr/>
        <p:txBody>
          <a:bodyPr/>
          <a:lstStyle/>
          <a:p>
            <a:r>
              <a:rPr lang="en-US" smtClean="0"/>
              <a:t>C Programming :- Ashutosh Sonawane</a:t>
            </a:r>
            <a:endParaRPr lang="en-US"/>
          </a:p>
        </p:txBody>
      </p:sp>
    </p:spTree>
    <p:extLst>
      <p:ext uri="{BB962C8B-B14F-4D97-AF65-F5344CB8AC3E}">
        <p14:creationId xmlns:p14="http://schemas.microsoft.com/office/powerpoint/2010/main" val="2182990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Static library</a:t>
            </a:r>
          </a:p>
        </p:txBody>
      </p:sp>
      <p:sp>
        <p:nvSpPr>
          <p:cNvPr id="5" name="Content Placeholder 4"/>
          <p:cNvSpPr>
            <a:spLocks noGrp="1"/>
          </p:cNvSpPr>
          <p:nvPr>
            <p:ph sz="half" idx="1"/>
          </p:nvPr>
        </p:nvSpPr>
        <p:spPr>
          <a:xfrm>
            <a:off x="402336" y="800100"/>
            <a:ext cx="5693664" cy="5610748"/>
          </a:xfrm>
        </p:spPr>
        <p:txBody>
          <a:bodyPr>
            <a:noAutofit/>
          </a:bodyPr>
          <a:lstStyle/>
          <a:p>
            <a:pPr marL="274320" lvl="2" indent="-274320">
              <a:buClr>
                <a:schemeClr val="accent1"/>
              </a:buClr>
              <a:buSzPct val="85000"/>
              <a:buFont typeface="Wingdings 2"/>
              <a:buChar char=""/>
            </a:pPr>
            <a:r>
              <a:rPr lang="en-US" sz="1600" dirty="0" smtClean="0"/>
              <a:t>Static </a:t>
            </a:r>
            <a:r>
              <a:rPr lang="en-US" sz="1600" dirty="0"/>
              <a:t>libraries, also called “archives”, are just collections of object files that contain </a:t>
            </a:r>
            <a:r>
              <a:rPr lang="en-US" sz="1600" dirty="0" smtClean="0"/>
              <a:t>functions.</a:t>
            </a:r>
          </a:p>
          <a:p>
            <a:pPr marL="274320" lvl="2" indent="-274320">
              <a:buClr>
                <a:schemeClr val="accent1"/>
              </a:buClr>
              <a:buSzPct val="85000"/>
              <a:buFont typeface="Wingdings 2"/>
              <a:buChar char=""/>
            </a:pPr>
            <a:endParaRPr lang="en-US" sz="1600" dirty="0" smtClean="0"/>
          </a:p>
          <a:p>
            <a:pPr marL="274320" lvl="2" indent="-274320">
              <a:buClr>
                <a:schemeClr val="accent1"/>
              </a:buClr>
              <a:buSzPct val="85000"/>
              <a:buFont typeface="Wingdings 2"/>
              <a:buChar char=""/>
            </a:pPr>
            <a:r>
              <a:rPr lang="en-US" sz="1600" dirty="0" smtClean="0"/>
              <a:t>Static </a:t>
            </a:r>
            <a:r>
              <a:rPr lang="en-US" sz="1600" dirty="0"/>
              <a:t>libraries are </a:t>
            </a:r>
            <a:r>
              <a:rPr lang="en-US" sz="1600" dirty="0" smtClean="0"/>
              <a:t>joined(attached) </a:t>
            </a:r>
            <a:r>
              <a:rPr lang="en-US" sz="1600" dirty="0"/>
              <a:t>to the main module of a program during the linking stage of compilation before creating the executable </a:t>
            </a:r>
            <a:r>
              <a:rPr lang="en-US" sz="1600" dirty="0" smtClean="0"/>
              <a:t>file.</a:t>
            </a:r>
          </a:p>
          <a:p>
            <a:pPr marL="274320" lvl="2" indent="-274320">
              <a:buClr>
                <a:schemeClr val="accent1"/>
              </a:buClr>
              <a:buSzPct val="85000"/>
              <a:buFont typeface="Wingdings 2"/>
              <a:buChar char=""/>
            </a:pPr>
            <a:endParaRPr lang="en-US" sz="1600" dirty="0" smtClean="0"/>
          </a:p>
          <a:p>
            <a:pPr marL="274320" lvl="2" indent="-274320">
              <a:buClr>
                <a:schemeClr val="accent1"/>
              </a:buClr>
              <a:buSzPct val="85000"/>
              <a:buFont typeface="Wingdings 2"/>
              <a:buChar char=""/>
            </a:pPr>
            <a:r>
              <a:rPr lang="en-US" sz="1600" dirty="0" smtClean="0"/>
              <a:t>After </a:t>
            </a:r>
            <a:r>
              <a:rPr lang="en-US" sz="1600" dirty="0"/>
              <a:t>a successful link of a static library to the main module of a program, the executable file will contain </a:t>
            </a:r>
            <a:r>
              <a:rPr lang="en-US" sz="1600" i="1" dirty="0"/>
              <a:t>both</a:t>
            </a:r>
            <a:r>
              <a:rPr lang="en-US" sz="1600" dirty="0"/>
              <a:t> the main program and the library</a:t>
            </a:r>
            <a:r>
              <a:rPr lang="en-US" sz="1600" dirty="0" smtClean="0"/>
              <a:t>.</a:t>
            </a:r>
            <a:r>
              <a:rPr lang="en-IN" sz="1600" dirty="0" smtClean="0"/>
              <a:t> </a:t>
            </a:r>
          </a:p>
          <a:p>
            <a:pPr marL="274320" lvl="2" indent="-274320">
              <a:buClr>
                <a:schemeClr val="accent1"/>
              </a:buClr>
              <a:buSzPct val="85000"/>
              <a:buFont typeface="Wingdings 2"/>
              <a:buChar char=""/>
            </a:pPr>
            <a:endParaRPr lang="en-IN" sz="1600" dirty="0" smtClean="0"/>
          </a:p>
          <a:p>
            <a:pPr marL="274320" lvl="2" indent="-274320">
              <a:buClr>
                <a:schemeClr val="accent1"/>
              </a:buClr>
              <a:buSzPct val="85000"/>
              <a:buFont typeface="Wingdings 2"/>
              <a:buChar char=""/>
            </a:pPr>
            <a:r>
              <a:rPr lang="en-IN" sz="1600" dirty="0" smtClean="0"/>
              <a:t>Note in Linux environment file extension is </a:t>
            </a:r>
            <a:r>
              <a:rPr lang="en-IN" sz="1600" b="1" dirty="0" smtClean="0"/>
              <a:t>.a</a:t>
            </a:r>
            <a:r>
              <a:rPr lang="en-IN" sz="1600" dirty="0" smtClean="0"/>
              <a:t> file but in Windows it is </a:t>
            </a:r>
            <a:r>
              <a:rPr lang="en-IN" sz="1600" b="1" dirty="0" smtClean="0"/>
              <a:t>.lib</a:t>
            </a:r>
            <a:r>
              <a:rPr lang="en-IN" sz="1600" dirty="0" smtClean="0"/>
              <a:t> file.</a:t>
            </a:r>
            <a:endParaRPr lang="en-IN" sz="1600" dirty="0"/>
          </a:p>
          <a:p>
            <a:pPr marL="274320" lvl="2" indent="-274320">
              <a:buClr>
                <a:schemeClr val="accent1"/>
              </a:buClr>
              <a:buSzPct val="85000"/>
              <a:buFont typeface="Wingdings 2"/>
              <a:buChar char=""/>
            </a:pPr>
            <a:endParaRPr lang="en-IN" sz="1600" b="1" dirty="0" smtClean="0"/>
          </a:p>
          <a:p>
            <a:pPr marL="274320" lvl="2" indent="-274320">
              <a:buClr>
                <a:schemeClr val="accent1"/>
              </a:buClr>
              <a:buSzPct val="85000"/>
              <a:buFont typeface="Wingdings 2"/>
              <a:buChar char=""/>
            </a:pPr>
            <a:r>
              <a:rPr lang="en-IN" sz="1600" b="1" dirty="0" smtClean="0"/>
              <a:t>How </a:t>
            </a:r>
            <a:r>
              <a:rPr lang="en-IN" sz="1600" b="1" dirty="0"/>
              <a:t>to create static library?</a:t>
            </a:r>
          </a:p>
          <a:p>
            <a:pPr marL="548640" lvl="3" indent="-274320">
              <a:buClr>
                <a:schemeClr val="accent1"/>
              </a:buClr>
              <a:buSzPct val="85000"/>
              <a:buFont typeface="Wingdings 2"/>
              <a:buChar char=""/>
            </a:pPr>
            <a:r>
              <a:rPr lang="en-IN" sz="1600" dirty="0"/>
              <a:t>To create library we need </a:t>
            </a:r>
            <a:r>
              <a:rPr lang="en-US" sz="1600" dirty="0"/>
              <a:t>one or more object files(.o file) zips them up, and generates an archive file (ends in .</a:t>
            </a:r>
            <a:r>
              <a:rPr lang="en-US" sz="1600" dirty="0" smtClean="0"/>
              <a:t>a or .lib)</a:t>
            </a:r>
            <a:endParaRPr lang="en-IN" sz="1600" dirty="0"/>
          </a:p>
        </p:txBody>
      </p:sp>
      <p:sp>
        <p:nvSpPr>
          <p:cNvPr id="6" name="Content Placeholder 5"/>
          <p:cNvSpPr>
            <a:spLocks noGrp="1"/>
          </p:cNvSpPr>
          <p:nvPr>
            <p:ph sz="half" idx="2"/>
          </p:nvPr>
        </p:nvSpPr>
        <p:spPr>
          <a:xfrm>
            <a:off x="6096000" y="76200"/>
            <a:ext cx="5867400" cy="6334648"/>
          </a:xfrm>
        </p:spPr>
        <p:txBody>
          <a:bodyPr>
            <a:noAutofit/>
          </a:bodyPr>
          <a:lstStyle/>
          <a:p>
            <a:pPr marL="274320" lvl="2" indent="-274320">
              <a:buClr>
                <a:schemeClr val="accent1"/>
              </a:buClr>
              <a:buSzPct val="85000"/>
              <a:buFont typeface="Wingdings 2"/>
              <a:buChar char=""/>
            </a:pPr>
            <a:r>
              <a:rPr lang="en-IN" dirty="0" err="1" smtClean="0"/>
              <a:t>gcc</a:t>
            </a:r>
            <a:r>
              <a:rPr lang="en-IN" dirty="0" smtClean="0"/>
              <a:t> -</a:t>
            </a:r>
            <a:r>
              <a:rPr lang="en-IN" dirty="0"/>
              <a:t>c {filename}.c </a:t>
            </a:r>
            <a:endParaRPr lang="en-IN" sz="1600" dirty="0"/>
          </a:p>
          <a:p>
            <a:pPr marL="548640" lvl="3" indent="-274320">
              <a:buClr>
                <a:schemeClr val="accent1"/>
              </a:buClr>
              <a:buSzPct val="85000"/>
            </a:pPr>
            <a:r>
              <a:rPr lang="en-IN" sz="1600" dirty="0" smtClean="0"/>
              <a:t>to </a:t>
            </a:r>
            <a:r>
              <a:rPr lang="en-IN" sz="1600" dirty="0"/>
              <a:t>create </a:t>
            </a:r>
            <a:r>
              <a:rPr lang="en-IN" sz="1600" dirty="0" smtClean="0"/>
              <a:t>object file </a:t>
            </a:r>
            <a:r>
              <a:rPr lang="en-IN" sz="1600" dirty="0"/>
              <a:t>use –</a:t>
            </a:r>
            <a:r>
              <a:rPr lang="en-IN" sz="1600" dirty="0" smtClean="0"/>
              <a:t>c option</a:t>
            </a:r>
          </a:p>
          <a:p>
            <a:pPr marL="274320" lvl="2" indent="-274320">
              <a:buClr>
                <a:schemeClr val="accent1"/>
              </a:buClr>
              <a:buSzPct val="85000"/>
              <a:buFont typeface="Wingdings 2"/>
              <a:buChar char=""/>
            </a:pPr>
            <a:r>
              <a:rPr lang="en-IN" sz="1600" dirty="0" err="1" smtClean="0"/>
              <a:t>ar</a:t>
            </a:r>
            <a:r>
              <a:rPr lang="en-IN" sz="1600" dirty="0" smtClean="0"/>
              <a:t> </a:t>
            </a:r>
            <a:r>
              <a:rPr lang="en-IN" sz="1600" dirty="0"/>
              <a:t>-</a:t>
            </a:r>
            <a:r>
              <a:rPr lang="en-IN" sz="1600" dirty="0" err="1"/>
              <a:t>rcs</a:t>
            </a:r>
            <a:r>
              <a:rPr lang="en-IN" sz="1600" dirty="0"/>
              <a:t> </a:t>
            </a:r>
            <a:r>
              <a:rPr lang="en-IN" sz="1600" dirty="0" err="1" smtClean="0"/>
              <a:t>lib</a:t>
            </a:r>
            <a:r>
              <a:rPr lang="en-IN" sz="1600" b="1" dirty="0" err="1" smtClean="0"/>
              <a:t>my_math</a:t>
            </a:r>
            <a:r>
              <a:rPr lang="en-IN" sz="1600" dirty="0" err="1" smtClean="0"/>
              <a:t>.a</a:t>
            </a:r>
            <a:r>
              <a:rPr lang="en-IN" sz="1600" dirty="0" smtClean="0"/>
              <a:t> </a:t>
            </a:r>
            <a:r>
              <a:rPr lang="en-IN" sz="1600" dirty="0"/>
              <a:t>file1.o file2.o </a:t>
            </a:r>
            <a:r>
              <a:rPr lang="en-IN" sz="1600" dirty="0" smtClean="0"/>
              <a:t>file3.o</a:t>
            </a:r>
          </a:p>
          <a:p>
            <a:pPr marL="548640" lvl="3" indent="-274320">
              <a:buClr>
                <a:schemeClr val="accent1"/>
              </a:buClr>
              <a:buSzPct val="85000"/>
            </a:pPr>
            <a:r>
              <a:rPr lang="en-IN" sz="1800" b="1" dirty="0" err="1" smtClean="0"/>
              <a:t>ar</a:t>
            </a:r>
            <a:r>
              <a:rPr lang="en-IN" sz="1600" dirty="0" smtClean="0"/>
              <a:t> </a:t>
            </a:r>
            <a:r>
              <a:rPr lang="en-IN" sz="1600" dirty="0"/>
              <a:t>command for create archives</a:t>
            </a:r>
            <a:r>
              <a:rPr lang="en-IN" sz="1600" dirty="0" smtClean="0"/>
              <a:t>.</a:t>
            </a:r>
          </a:p>
          <a:p>
            <a:pPr marL="548640" lvl="3" indent="-274320">
              <a:buClr>
                <a:schemeClr val="accent1"/>
              </a:buClr>
              <a:buSzPct val="85000"/>
            </a:pPr>
            <a:r>
              <a:rPr lang="en-IN" sz="1600" dirty="0" smtClean="0"/>
              <a:t>options </a:t>
            </a:r>
            <a:r>
              <a:rPr lang="en-IN" sz="1800" b="1" dirty="0"/>
              <a:t>r</a:t>
            </a:r>
            <a:r>
              <a:rPr lang="en-IN" sz="1600" dirty="0"/>
              <a:t> for replace, </a:t>
            </a:r>
            <a:r>
              <a:rPr lang="en-IN" sz="1800" b="1" dirty="0"/>
              <a:t>c </a:t>
            </a:r>
            <a:r>
              <a:rPr lang="en-IN" sz="1600" dirty="0"/>
              <a:t>for create, </a:t>
            </a:r>
            <a:r>
              <a:rPr lang="en-IN" sz="1800" b="1" dirty="0"/>
              <a:t>s </a:t>
            </a:r>
            <a:r>
              <a:rPr lang="en-IN" sz="1600" dirty="0"/>
              <a:t>for </a:t>
            </a:r>
            <a:r>
              <a:rPr lang="en-IN" sz="1600" dirty="0" smtClean="0"/>
              <a:t>index.</a:t>
            </a:r>
          </a:p>
          <a:p>
            <a:pPr marL="548640" lvl="3" indent="-274320">
              <a:buClr>
                <a:schemeClr val="accent1"/>
              </a:buClr>
              <a:buSzPct val="85000"/>
            </a:pPr>
            <a:r>
              <a:rPr lang="en-IN" sz="1600" dirty="0" smtClean="0"/>
              <a:t>Then </a:t>
            </a:r>
            <a:r>
              <a:rPr lang="en-IN" sz="1600" dirty="0"/>
              <a:t>filename always start with </a:t>
            </a:r>
            <a:r>
              <a:rPr lang="en-IN" sz="1600" b="1" dirty="0"/>
              <a:t>lib</a:t>
            </a:r>
            <a:r>
              <a:rPr lang="en-IN" sz="1600" dirty="0"/>
              <a:t>{</a:t>
            </a:r>
            <a:r>
              <a:rPr lang="en-IN" sz="1600" dirty="0" err="1"/>
              <a:t>anyName</a:t>
            </a:r>
            <a:r>
              <a:rPr lang="en-IN" sz="1600" dirty="0"/>
              <a:t>}.a end with </a:t>
            </a:r>
            <a:r>
              <a:rPr lang="en-IN" sz="1800" b="1" dirty="0"/>
              <a:t>.a</a:t>
            </a:r>
            <a:r>
              <a:rPr lang="en-IN" sz="1600" dirty="0"/>
              <a:t>(extension)</a:t>
            </a:r>
          </a:p>
          <a:p>
            <a:r>
              <a:rPr lang="en-US" sz="2000" dirty="0" smtClean="0"/>
              <a:t>How tell linker </a:t>
            </a:r>
            <a:r>
              <a:rPr lang="en-US" sz="2000" dirty="0"/>
              <a:t>to look in our library</a:t>
            </a:r>
            <a:r>
              <a:rPr lang="en-US" sz="2000" dirty="0" smtClean="0"/>
              <a:t>:</a:t>
            </a:r>
          </a:p>
          <a:p>
            <a:pPr lvl="1"/>
            <a:r>
              <a:rPr lang="en-IN" sz="1800" dirty="0" err="1"/>
              <a:t>gcc</a:t>
            </a:r>
            <a:r>
              <a:rPr lang="en-IN" sz="1800" dirty="0"/>
              <a:t> </a:t>
            </a:r>
            <a:r>
              <a:rPr lang="en-IN" sz="1800" dirty="0" err="1" smtClean="0"/>
              <a:t>mainProgram.c</a:t>
            </a:r>
            <a:r>
              <a:rPr lang="en-IN" sz="1800" dirty="0" smtClean="0"/>
              <a:t> </a:t>
            </a:r>
            <a:r>
              <a:rPr lang="en-IN" sz="1800" dirty="0"/>
              <a:t>-L</a:t>
            </a:r>
            <a:r>
              <a:rPr lang="en-IN" sz="2000" b="1" dirty="0"/>
              <a:t>.</a:t>
            </a:r>
            <a:r>
              <a:rPr lang="en-IN" sz="1800" dirty="0"/>
              <a:t> </a:t>
            </a:r>
            <a:r>
              <a:rPr lang="en-IN" sz="1800" dirty="0" smtClean="0"/>
              <a:t>–</a:t>
            </a:r>
            <a:r>
              <a:rPr lang="en-IN" sz="1800" dirty="0" err="1" smtClean="0"/>
              <a:t>lmy_math</a:t>
            </a:r>
            <a:endParaRPr lang="en-IN" sz="1800" dirty="0" smtClean="0"/>
          </a:p>
          <a:p>
            <a:pPr lvl="2"/>
            <a:r>
              <a:rPr lang="en-US" sz="1600" b="1" dirty="0"/>
              <a:t>-L</a:t>
            </a:r>
            <a:r>
              <a:rPr lang="en-US" sz="1600" dirty="0"/>
              <a:t> says “look in directory for library </a:t>
            </a:r>
            <a:r>
              <a:rPr lang="en-US" sz="1600" dirty="0" smtClean="0"/>
              <a:t>files”0</a:t>
            </a:r>
            <a:endParaRPr lang="en-US" sz="1600" dirty="0"/>
          </a:p>
          <a:p>
            <a:pPr lvl="2"/>
            <a:r>
              <a:rPr lang="en-US" sz="1600" b="1" dirty="0"/>
              <a:t>. </a:t>
            </a:r>
            <a:r>
              <a:rPr lang="en-US" sz="1600" dirty="0"/>
              <a:t>(the dot after ‘L’) represents the current working directory</a:t>
            </a:r>
          </a:p>
          <a:p>
            <a:pPr lvl="2"/>
            <a:r>
              <a:rPr lang="en-US" sz="1600" b="1" dirty="0"/>
              <a:t>-l</a:t>
            </a:r>
            <a:r>
              <a:rPr lang="en-US" sz="1600" dirty="0"/>
              <a:t> says “link with this library file”</a:t>
            </a:r>
          </a:p>
          <a:p>
            <a:pPr lvl="2"/>
            <a:r>
              <a:rPr lang="en-US" sz="1600" b="1" dirty="0" err="1"/>
              <a:t>m</a:t>
            </a:r>
            <a:r>
              <a:rPr lang="en-US" sz="1600" b="1" dirty="0" err="1" smtClean="0"/>
              <a:t>y_math</a:t>
            </a:r>
            <a:r>
              <a:rPr lang="en-US" sz="1600" dirty="0"/>
              <a:t> is the name of our library. Note that we omitted the “lib” prefix and “.a” extension.</a:t>
            </a:r>
            <a:endParaRPr lang="en-IN" sz="1600" dirty="0"/>
          </a:p>
        </p:txBody>
      </p:sp>
      <p:sp>
        <p:nvSpPr>
          <p:cNvPr id="3" name="Footer Placeholder 2"/>
          <p:cNvSpPr>
            <a:spLocks noGrp="1"/>
          </p:cNvSpPr>
          <p:nvPr>
            <p:ph type="ftr" sz="quarter" idx="11"/>
          </p:nvPr>
        </p:nvSpPr>
        <p:spPr/>
        <p:txBody>
          <a:bodyPr/>
          <a:lstStyle/>
          <a:p>
            <a:r>
              <a:rPr lang="en-US" smtClean="0"/>
              <a:t>C Programming :- Ashutosh Sonawane</a:t>
            </a:r>
            <a:endParaRPr lang="en-US"/>
          </a:p>
        </p:txBody>
      </p:sp>
    </p:spTree>
    <p:extLst>
      <p:ext uri="{BB962C8B-B14F-4D97-AF65-F5344CB8AC3E}">
        <p14:creationId xmlns:p14="http://schemas.microsoft.com/office/powerpoint/2010/main" val="321693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fade">
                                      <p:cBhvr>
                                        <p:cTn id="27" dur="500"/>
                                        <p:tgtEl>
                                          <p:spTgt spid="5">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9" end="9"/>
                                            </p:txEl>
                                          </p:spTgt>
                                        </p:tgtEl>
                                        <p:attrNameLst>
                                          <p:attrName>style.visibility</p:attrName>
                                        </p:attrNameLst>
                                      </p:cBhvr>
                                      <p:to>
                                        <p:strVal val="visible"/>
                                      </p:to>
                                    </p:set>
                                    <p:animEffect transition="in" filter="fade">
                                      <p:cBhvr>
                                        <p:cTn id="32" dur="500"/>
                                        <p:tgtEl>
                                          <p:spTgt spid="5">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fade">
                                      <p:cBhvr>
                                        <p:cTn id="37" dur="500"/>
                                        <p:tgtEl>
                                          <p:spTgt spid="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1" end="1"/>
                                            </p:txEl>
                                          </p:spTgt>
                                        </p:tgtEl>
                                        <p:attrNameLst>
                                          <p:attrName>style.visibility</p:attrName>
                                        </p:attrNameLst>
                                      </p:cBhvr>
                                      <p:to>
                                        <p:strVal val="visible"/>
                                      </p:to>
                                    </p:set>
                                    <p:animEffect transition="in" filter="fade">
                                      <p:cBhvr>
                                        <p:cTn id="42" dur="500"/>
                                        <p:tgtEl>
                                          <p:spTgt spid="6">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xEl>
                                              <p:pRg st="2" end="2"/>
                                            </p:txEl>
                                          </p:spTgt>
                                        </p:tgtEl>
                                        <p:attrNameLst>
                                          <p:attrName>style.visibility</p:attrName>
                                        </p:attrNameLst>
                                      </p:cBhvr>
                                      <p:to>
                                        <p:strVal val="visible"/>
                                      </p:to>
                                    </p:set>
                                    <p:animEffect transition="in" filter="fade">
                                      <p:cBhvr>
                                        <p:cTn id="47" dur="500"/>
                                        <p:tgtEl>
                                          <p:spTgt spid="6">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xEl>
                                              <p:pRg st="3" end="3"/>
                                            </p:txEl>
                                          </p:spTgt>
                                        </p:tgtEl>
                                        <p:attrNameLst>
                                          <p:attrName>style.visibility</p:attrName>
                                        </p:attrNameLst>
                                      </p:cBhvr>
                                      <p:to>
                                        <p:strVal val="visible"/>
                                      </p:to>
                                    </p:set>
                                    <p:animEffect transition="in" filter="fade">
                                      <p:cBhvr>
                                        <p:cTn id="52" dur="500"/>
                                        <p:tgtEl>
                                          <p:spTgt spid="6">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
                                            <p:txEl>
                                              <p:pRg st="4" end="4"/>
                                            </p:txEl>
                                          </p:spTgt>
                                        </p:tgtEl>
                                        <p:attrNameLst>
                                          <p:attrName>style.visibility</p:attrName>
                                        </p:attrNameLst>
                                      </p:cBhvr>
                                      <p:to>
                                        <p:strVal val="visible"/>
                                      </p:to>
                                    </p:set>
                                    <p:animEffect transition="in" filter="fade">
                                      <p:cBhvr>
                                        <p:cTn id="57" dur="500"/>
                                        <p:tgtEl>
                                          <p:spTgt spid="6">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xEl>
                                              <p:pRg st="5" end="5"/>
                                            </p:txEl>
                                          </p:spTgt>
                                        </p:tgtEl>
                                        <p:attrNameLst>
                                          <p:attrName>style.visibility</p:attrName>
                                        </p:attrNameLst>
                                      </p:cBhvr>
                                      <p:to>
                                        <p:strVal val="visible"/>
                                      </p:to>
                                    </p:set>
                                    <p:animEffect transition="in" filter="fade">
                                      <p:cBhvr>
                                        <p:cTn id="62" dur="500"/>
                                        <p:tgtEl>
                                          <p:spTgt spid="6">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
                                            <p:txEl>
                                              <p:pRg st="6" end="6"/>
                                            </p:txEl>
                                          </p:spTgt>
                                        </p:tgtEl>
                                        <p:attrNameLst>
                                          <p:attrName>style.visibility</p:attrName>
                                        </p:attrNameLst>
                                      </p:cBhvr>
                                      <p:to>
                                        <p:strVal val="visible"/>
                                      </p:to>
                                    </p:set>
                                    <p:animEffect transition="in" filter="fade">
                                      <p:cBhvr>
                                        <p:cTn id="67" dur="500"/>
                                        <p:tgtEl>
                                          <p:spTgt spid="6">
                                            <p:txEl>
                                              <p:pRg st="6" end="6"/>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
                                            <p:txEl>
                                              <p:pRg st="7" end="7"/>
                                            </p:txEl>
                                          </p:spTgt>
                                        </p:tgtEl>
                                        <p:attrNameLst>
                                          <p:attrName>style.visibility</p:attrName>
                                        </p:attrNameLst>
                                      </p:cBhvr>
                                      <p:to>
                                        <p:strVal val="visible"/>
                                      </p:to>
                                    </p:set>
                                    <p:animEffect transition="in" filter="fade">
                                      <p:cBhvr>
                                        <p:cTn id="72" dur="500"/>
                                        <p:tgtEl>
                                          <p:spTgt spid="6">
                                            <p:txEl>
                                              <p:pRg st="7" end="7"/>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6">
                                            <p:txEl>
                                              <p:pRg st="8" end="8"/>
                                            </p:txEl>
                                          </p:spTgt>
                                        </p:tgtEl>
                                        <p:attrNameLst>
                                          <p:attrName>style.visibility</p:attrName>
                                        </p:attrNameLst>
                                      </p:cBhvr>
                                      <p:to>
                                        <p:strVal val="visible"/>
                                      </p:to>
                                    </p:set>
                                    <p:animEffect transition="in" filter="fade">
                                      <p:cBhvr>
                                        <p:cTn id="77" dur="500"/>
                                        <p:tgtEl>
                                          <p:spTgt spid="6">
                                            <p:txEl>
                                              <p:pRg st="8" end="8"/>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6">
                                            <p:txEl>
                                              <p:pRg st="9" end="9"/>
                                            </p:txEl>
                                          </p:spTgt>
                                        </p:tgtEl>
                                        <p:attrNameLst>
                                          <p:attrName>style.visibility</p:attrName>
                                        </p:attrNameLst>
                                      </p:cBhvr>
                                      <p:to>
                                        <p:strVal val="visible"/>
                                      </p:to>
                                    </p:set>
                                    <p:animEffect transition="in" filter="fade">
                                      <p:cBhvr>
                                        <p:cTn id="82" dur="500"/>
                                        <p:tgtEl>
                                          <p:spTgt spid="6">
                                            <p:txEl>
                                              <p:pRg st="9" end="9"/>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6">
                                            <p:txEl>
                                              <p:pRg st="10" end="10"/>
                                            </p:txEl>
                                          </p:spTgt>
                                        </p:tgtEl>
                                        <p:attrNameLst>
                                          <p:attrName>style.visibility</p:attrName>
                                        </p:attrNameLst>
                                      </p:cBhvr>
                                      <p:to>
                                        <p:strVal val="visible"/>
                                      </p:to>
                                    </p:set>
                                    <p:animEffect transition="in" filter="fade">
                                      <p:cBhvr>
                                        <p:cTn id="87" dur="500"/>
                                        <p:tgtEl>
                                          <p:spTgt spid="6">
                                            <p:txEl>
                                              <p:pRg st="10" end="1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6">
                                            <p:txEl>
                                              <p:pRg st="11" end="11"/>
                                            </p:txEl>
                                          </p:spTgt>
                                        </p:tgtEl>
                                        <p:attrNameLst>
                                          <p:attrName>style.visibility</p:attrName>
                                        </p:attrNameLst>
                                      </p:cBhvr>
                                      <p:to>
                                        <p:strVal val="visible"/>
                                      </p:to>
                                    </p:set>
                                    <p:animEffect transition="in" filter="fade">
                                      <p:cBhvr>
                                        <p:cTn id="92"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Dynamic </a:t>
            </a:r>
            <a:r>
              <a:rPr lang="en-IN" dirty="0"/>
              <a:t>library</a:t>
            </a:r>
          </a:p>
        </p:txBody>
      </p:sp>
      <p:sp>
        <p:nvSpPr>
          <p:cNvPr id="5" name="Content Placeholder 4"/>
          <p:cNvSpPr>
            <a:spLocks noGrp="1"/>
          </p:cNvSpPr>
          <p:nvPr>
            <p:ph sz="half" idx="1"/>
          </p:nvPr>
        </p:nvSpPr>
        <p:spPr>
          <a:xfrm>
            <a:off x="398834" y="685800"/>
            <a:ext cx="5693664" cy="5725048"/>
          </a:xfrm>
        </p:spPr>
        <p:txBody>
          <a:bodyPr>
            <a:noAutofit/>
          </a:bodyPr>
          <a:lstStyle/>
          <a:p>
            <a:pPr marL="274320" lvl="2" indent="-274320">
              <a:buClr>
                <a:schemeClr val="accent1"/>
              </a:buClr>
              <a:buSzPct val="85000"/>
              <a:buFont typeface="Wingdings 2"/>
              <a:buChar char=""/>
            </a:pPr>
            <a:r>
              <a:rPr lang="en-US" sz="1600" dirty="0"/>
              <a:t>The concept of a library is powerful because it allows an end user to link functions via their object file’s during either run-time or compile time — this differs </a:t>
            </a:r>
            <a:r>
              <a:rPr lang="en-US" sz="1600" b="1" dirty="0"/>
              <a:t>depending on the type of library</a:t>
            </a:r>
            <a:r>
              <a:rPr lang="en-US" sz="1600" dirty="0"/>
              <a:t> you create</a:t>
            </a:r>
            <a:r>
              <a:rPr lang="en-US" sz="1600" dirty="0" smtClean="0"/>
              <a:t>.</a:t>
            </a:r>
            <a:endParaRPr lang="en-US" sz="1600" dirty="0"/>
          </a:p>
          <a:p>
            <a:pPr marL="274320" lvl="2" indent="-274320">
              <a:buClr>
                <a:schemeClr val="accent1"/>
              </a:buClr>
              <a:buSzPct val="85000"/>
              <a:buFont typeface="Wingdings 2"/>
              <a:buChar char=""/>
            </a:pPr>
            <a:r>
              <a:rPr lang="en-US" sz="1600" b="1" dirty="0"/>
              <a:t>Static library</a:t>
            </a:r>
            <a:r>
              <a:rPr lang="en-US" sz="1600" dirty="0"/>
              <a:t> is a collection of object </a:t>
            </a:r>
            <a:r>
              <a:rPr lang="en-US" sz="1600" dirty="0" smtClean="0"/>
              <a:t>files.</a:t>
            </a:r>
            <a:endParaRPr lang="en-US" sz="1600" dirty="0"/>
          </a:p>
          <a:p>
            <a:pPr marL="274320" lvl="2" indent="-274320">
              <a:buClr>
                <a:schemeClr val="accent1"/>
              </a:buClr>
              <a:buSzPct val="85000"/>
              <a:buFont typeface="Wingdings 2"/>
              <a:buChar char=""/>
            </a:pPr>
            <a:r>
              <a:rPr lang="en-US" sz="1600" dirty="0"/>
              <a:t>while </a:t>
            </a:r>
            <a:r>
              <a:rPr lang="en-US" sz="1600" b="1" dirty="0"/>
              <a:t>dynamic</a:t>
            </a:r>
            <a:r>
              <a:rPr lang="en-US" sz="1600" dirty="0"/>
              <a:t> or </a:t>
            </a:r>
            <a:r>
              <a:rPr lang="en-US" sz="1600" b="1" dirty="0"/>
              <a:t>shared</a:t>
            </a:r>
            <a:r>
              <a:rPr lang="en-US" sz="1600" dirty="0"/>
              <a:t> </a:t>
            </a:r>
            <a:r>
              <a:rPr lang="en-US" sz="1600" b="1" dirty="0"/>
              <a:t>library</a:t>
            </a:r>
            <a:r>
              <a:rPr lang="en-US" sz="1600" dirty="0"/>
              <a:t> is a collection of functions compiled and stored in an executable </a:t>
            </a:r>
            <a:r>
              <a:rPr lang="en-US" sz="1600" b="1" dirty="0"/>
              <a:t>with purpose of being linked by other programs</a:t>
            </a:r>
            <a:r>
              <a:rPr lang="en-US" sz="1600" dirty="0"/>
              <a:t> at </a:t>
            </a:r>
            <a:r>
              <a:rPr lang="en-US" sz="1600" b="1" dirty="0"/>
              <a:t>run-time</a:t>
            </a:r>
            <a:r>
              <a:rPr lang="en-US" sz="1600" dirty="0" smtClean="0"/>
              <a:t>.</a:t>
            </a:r>
            <a:r>
              <a:rPr lang="en-IN" sz="1600" dirty="0" smtClean="0"/>
              <a:t> </a:t>
            </a:r>
          </a:p>
          <a:p>
            <a:pPr marL="274320" lvl="2" indent="-274320">
              <a:buClr>
                <a:schemeClr val="accent1"/>
              </a:buClr>
              <a:buSzPct val="85000"/>
              <a:buFont typeface="Wingdings 2"/>
              <a:buChar char=""/>
            </a:pPr>
            <a:r>
              <a:rPr lang="en-IN" sz="1600" dirty="0" smtClean="0"/>
              <a:t>Note in Linux environment file extension is </a:t>
            </a:r>
            <a:r>
              <a:rPr lang="en-IN" sz="1600" b="1" dirty="0" smtClean="0"/>
              <a:t>.so</a:t>
            </a:r>
            <a:r>
              <a:rPr lang="en-IN" sz="1600" dirty="0" smtClean="0"/>
              <a:t> file but in Windows it is </a:t>
            </a:r>
            <a:r>
              <a:rPr lang="en-IN" sz="1600" b="1" dirty="0" smtClean="0"/>
              <a:t>.</a:t>
            </a:r>
            <a:r>
              <a:rPr lang="en-IN" sz="1600" b="1" dirty="0" err="1" smtClean="0"/>
              <a:t>dll</a:t>
            </a:r>
            <a:r>
              <a:rPr lang="en-IN" sz="1600" dirty="0" smtClean="0"/>
              <a:t> file.</a:t>
            </a:r>
            <a:endParaRPr lang="en-IN" sz="1600" b="1" dirty="0" smtClean="0"/>
          </a:p>
          <a:p>
            <a:pPr marL="274320" lvl="2" indent="-274320">
              <a:buClr>
                <a:schemeClr val="accent1"/>
              </a:buClr>
              <a:buSzPct val="85000"/>
              <a:buFont typeface="Wingdings 2"/>
              <a:buChar char=""/>
            </a:pPr>
            <a:r>
              <a:rPr lang="en-IN" sz="1600" b="1" dirty="0" smtClean="0"/>
              <a:t>How </a:t>
            </a:r>
            <a:r>
              <a:rPr lang="en-IN" sz="1600" b="1" dirty="0"/>
              <a:t>to create static library?</a:t>
            </a:r>
          </a:p>
          <a:p>
            <a:pPr marL="548640" lvl="3" indent="-274320">
              <a:buClr>
                <a:schemeClr val="accent1"/>
              </a:buClr>
              <a:buSzPct val="85000"/>
              <a:buFont typeface="Wingdings 2"/>
              <a:buChar char=""/>
            </a:pPr>
            <a:r>
              <a:rPr lang="en-IN" sz="1600" dirty="0"/>
              <a:t>To create library we need </a:t>
            </a:r>
            <a:r>
              <a:rPr lang="en-US" sz="1600" dirty="0"/>
              <a:t>one or more </a:t>
            </a:r>
            <a:r>
              <a:rPr lang="en-IN" sz="1600" dirty="0" smtClean="0"/>
              <a:t>Position </a:t>
            </a:r>
            <a:r>
              <a:rPr lang="en-IN" sz="1600" dirty="0"/>
              <a:t>Independent </a:t>
            </a:r>
            <a:r>
              <a:rPr lang="en-US" sz="1600" dirty="0" smtClean="0"/>
              <a:t>object </a:t>
            </a:r>
            <a:r>
              <a:rPr lang="en-US" sz="1600" dirty="0"/>
              <a:t>files(.o file) </a:t>
            </a:r>
            <a:r>
              <a:rPr lang="en-US" sz="1600" dirty="0" smtClean="0"/>
              <a:t>club </a:t>
            </a:r>
            <a:r>
              <a:rPr lang="en-US" sz="1600" dirty="0"/>
              <a:t>them </a:t>
            </a:r>
            <a:r>
              <a:rPr lang="en-US" sz="1600" dirty="0" smtClean="0"/>
              <a:t>together, for  generate Shared Library(ends </a:t>
            </a:r>
            <a:r>
              <a:rPr lang="en-US" sz="1600" dirty="0"/>
              <a:t>in </a:t>
            </a:r>
            <a:r>
              <a:rPr lang="en-US" sz="1600" dirty="0" smtClean="0"/>
              <a:t>.so or .</a:t>
            </a:r>
            <a:r>
              <a:rPr lang="en-US" sz="1600" dirty="0" err="1" smtClean="0"/>
              <a:t>dll</a:t>
            </a:r>
            <a:r>
              <a:rPr lang="en-US" sz="1600" dirty="0" smtClean="0"/>
              <a:t>)</a:t>
            </a:r>
            <a:endParaRPr lang="en-IN" sz="1600" dirty="0"/>
          </a:p>
        </p:txBody>
      </p:sp>
      <p:sp>
        <p:nvSpPr>
          <p:cNvPr id="6" name="Content Placeholder 5"/>
          <p:cNvSpPr>
            <a:spLocks noGrp="1"/>
          </p:cNvSpPr>
          <p:nvPr>
            <p:ph sz="half" idx="2"/>
          </p:nvPr>
        </p:nvSpPr>
        <p:spPr>
          <a:xfrm>
            <a:off x="6092498" y="38100"/>
            <a:ext cx="5867400" cy="6819900"/>
          </a:xfrm>
        </p:spPr>
        <p:txBody>
          <a:bodyPr>
            <a:noAutofit/>
          </a:bodyPr>
          <a:lstStyle/>
          <a:p>
            <a:pPr marL="274320" lvl="2" indent="-274320">
              <a:buClr>
                <a:schemeClr val="accent1"/>
              </a:buClr>
              <a:buSzPct val="85000"/>
              <a:buFont typeface="Wingdings 2"/>
              <a:buChar char=""/>
            </a:pPr>
            <a:r>
              <a:rPr lang="en-IN" dirty="0" err="1" smtClean="0"/>
              <a:t>gcc</a:t>
            </a:r>
            <a:r>
              <a:rPr lang="en-IN" dirty="0" smtClean="0"/>
              <a:t> </a:t>
            </a:r>
            <a:r>
              <a:rPr lang="en-IN" dirty="0"/>
              <a:t>-</a:t>
            </a:r>
            <a:r>
              <a:rPr lang="en-IN" dirty="0" err="1"/>
              <a:t>fPIC</a:t>
            </a:r>
            <a:r>
              <a:rPr lang="en-IN" dirty="0"/>
              <a:t> </a:t>
            </a:r>
            <a:r>
              <a:rPr lang="en-IN" dirty="0" smtClean="0"/>
              <a:t> -</a:t>
            </a:r>
            <a:r>
              <a:rPr lang="en-IN" dirty="0"/>
              <a:t>c {filename}.c </a:t>
            </a:r>
            <a:endParaRPr lang="en-IN" sz="1600" dirty="0"/>
          </a:p>
          <a:p>
            <a:pPr marL="548640" lvl="3" indent="-274320">
              <a:buClr>
                <a:schemeClr val="accent1"/>
              </a:buClr>
              <a:buSzPct val="85000"/>
            </a:pPr>
            <a:r>
              <a:rPr lang="en-IN" sz="1600" dirty="0" smtClean="0"/>
              <a:t>to </a:t>
            </a:r>
            <a:r>
              <a:rPr lang="en-IN" sz="1600" dirty="0"/>
              <a:t>create </a:t>
            </a:r>
            <a:r>
              <a:rPr lang="en-IN" sz="1600" dirty="0" smtClean="0"/>
              <a:t>object file </a:t>
            </a:r>
            <a:r>
              <a:rPr lang="en-IN" sz="1600" dirty="0"/>
              <a:t>use –</a:t>
            </a:r>
            <a:r>
              <a:rPr lang="en-IN" sz="1600" dirty="0" smtClean="0"/>
              <a:t>c option</a:t>
            </a:r>
          </a:p>
          <a:p>
            <a:pPr marL="548640" lvl="3" indent="-274320">
              <a:buClr>
                <a:schemeClr val="accent1"/>
              </a:buClr>
              <a:buSzPct val="85000"/>
            </a:pPr>
            <a:r>
              <a:rPr lang="en-US" sz="1600" dirty="0"/>
              <a:t>This flag stands for Position Independent Code, a characteristic required by shared </a:t>
            </a:r>
            <a:r>
              <a:rPr lang="en-US" sz="1600" dirty="0" smtClean="0"/>
              <a:t>libraries.</a:t>
            </a:r>
            <a:endParaRPr lang="en-IN" sz="1600" dirty="0"/>
          </a:p>
          <a:p>
            <a:pPr marL="274320" lvl="2" indent="-274320">
              <a:buClr>
                <a:schemeClr val="accent1"/>
              </a:buClr>
              <a:buSzPct val="85000"/>
              <a:buFont typeface="Wingdings 2"/>
              <a:buChar char=""/>
            </a:pPr>
            <a:r>
              <a:rPr lang="en-IN" dirty="0" err="1"/>
              <a:t>gcc</a:t>
            </a:r>
            <a:r>
              <a:rPr lang="en-IN" dirty="0"/>
              <a:t> </a:t>
            </a:r>
            <a:r>
              <a:rPr lang="en-IN" dirty="0" smtClean="0"/>
              <a:t>–shared -o libmy_math.so *.</a:t>
            </a:r>
            <a:r>
              <a:rPr lang="en-IN" dirty="0"/>
              <a:t>o</a:t>
            </a:r>
          </a:p>
          <a:p>
            <a:pPr marL="548640" lvl="3" indent="-274320">
              <a:buClr>
                <a:schemeClr val="accent1"/>
              </a:buClr>
              <a:buSzPct val="85000"/>
            </a:pPr>
            <a:r>
              <a:rPr lang="en-IN" sz="1600" b="1" dirty="0"/>
              <a:t>-shared </a:t>
            </a:r>
            <a:r>
              <a:rPr lang="en-US" sz="1600" dirty="0"/>
              <a:t>key tells the compiler to produce a shared object which can then be linked with other objects to form an executable</a:t>
            </a:r>
            <a:r>
              <a:rPr lang="en-IN" sz="1600" dirty="0" smtClean="0"/>
              <a:t>.</a:t>
            </a:r>
          </a:p>
          <a:p>
            <a:pPr marL="548640" lvl="3" indent="-274320">
              <a:buClr>
                <a:schemeClr val="accent1"/>
              </a:buClr>
              <a:buSzPct val="85000"/>
            </a:pPr>
            <a:r>
              <a:rPr lang="en-IN" sz="1600" dirty="0" smtClean="0"/>
              <a:t>-o to give file name.</a:t>
            </a:r>
          </a:p>
          <a:p>
            <a:pPr marL="548640" lvl="3" indent="-274320">
              <a:buClr>
                <a:schemeClr val="accent1"/>
              </a:buClr>
              <a:buSzPct val="85000"/>
            </a:pPr>
            <a:r>
              <a:rPr lang="en-IN" sz="1600" dirty="0" smtClean="0"/>
              <a:t>*.o take all files with extension o</a:t>
            </a:r>
            <a:endParaRPr lang="en-IN" sz="1600" dirty="0"/>
          </a:p>
          <a:p>
            <a:r>
              <a:rPr lang="en-US" sz="2000" dirty="0" smtClean="0"/>
              <a:t>How tell linker </a:t>
            </a:r>
            <a:r>
              <a:rPr lang="en-US" sz="2000" dirty="0"/>
              <a:t>to look in our library</a:t>
            </a:r>
            <a:r>
              <a:rPr lang="en-US" sz="2000" dirty="0" smtClean="0"/>
              <a:t>:</a:t>
            </a:r>
          </a:p>
          <a:p>
            <a:pPr lvl="1"/>
            <a:r>
              <a:rPr lang="en-IN" sz="1800" dirty="0" err="1"/>
              <a:t>gcc</a:t>
            </a:r>
            <a:r>
              <a:rPr lang="en-IN" sz="1800" dirty="0"/>
              <a:t> </a:t>
            </a:r>
            <a:r>
              <a:rPr lang="en-IN" sz="1800" dirty="0" err="1" smtClean="0"/>
              <a:t>mainProgram.c</a:t>
            </a:r>
            <a:r>
              <a:rPr lang="en-IN" sz="1800" dirty="0" smtClean="0"/>
              <a:t> </a:t>
            </a:r>
            <a:r>
              <a:rPr lang="en-IN" sz="1800" dirty="0"/>
              <a:t>-L</a:t>
            </a:r>
            <a:r>
              <a:rPr lang="en-IN" sz="2000" b="1" dirty="0"/>
              <a:t>.</a:t>
            </a:r>
            <a:r>
              <a:rPr lang="en-IN" sz="1800" dirty="0"/>
              <a:t> </a:t>
            </a:r>
            <a:r>
              <a:rPr lang="en-IN" sz="1800" dirty="0" smtClean="0"/>
              <a:t>–</a:t>
            </a:r>
            <a:r>
              <a:rPr lang="en-IN" sz="1800" dirty="0" err="1" smtClean="0"/>
              <a:t>lmy_math</a:t>
            </a:r>
            <a:endParaRPr lang="en-IN" sz="1800" dirty="0" smtClean="0"/>
          </a:p>
          <a:p>
            <a:pPr lvl="2"/>
            <a:r>
              <a:rPr lang="en-US" sz="1400" b="1" dirty="0"/>
              <a:t>-L</a:t>
            </a:r>
            <a:r>
              <a:rPr lang="en-US" sz="1400" dirty="0"/>
              <a:t> says “look in directory for library </a:t>
            </a:r>
            <a:r>
              <a:rPr lang="en-US" sz="1400" dirty="0" smtClean="0"/>
              <a:t>files”0</a:t>
            </a:r>
            <a:endParaRPr lang="en-US" sz="1400" dirty="0"/>
          </a:p>
          <a:p>
            <a:pPr lvl="2"/>
            <a:r>
              <a:rPr lang="en-US" sz="1400" b="1" dirty="0"/>
              <a:t>. </a:t>
            </a:r>
            <a:r>
              <a:rPr lang="en-US" sz="1400" dirty="0"/>
              <a:t>(the dot after ‘L’) represents the current working directory</a:t>
            </a:r>
          </a:p>
          <a:p>
            <a:pPr lvl="2"/>
            <a:r>
              <a:rPr lang="en-US" sz="1400" b="1" dirty="0"/>
              <a:t>-l</a:t>
            </a:r>
            <a:r>
              <a:rPr lang="en-US" sz="1400" dirty="0"/>
              <a:t> says “link with this library file”</a:t>
            </a:r>
          </a:p>
          <a:p>
            <a:pPr lvl="2"/>
            <a:r>
              <a:rPr lang="en-US" sz="1400" b="1" dirty="0" err="1"/>
              <a:t>m</a:t>
            </a:r>
            <a:r>
              <a:rPr lang="en-US" sz="1400" b="1" dirty="0" err="1" smtClean="0"/>
              <a:t>y_math</a:t>
            </a:r>
            <a:r>
              <a:rPr lang="en-US" sz="1400" dirty="0"/>
              <a:t> is the name of our library. Note that we omitted the “lib” prefix and “.a” extension.</a:t>
            </a:r>
            <a:endParaRPr lang="en-IN" sz="1400" dirty="0"/>
          </a:p>
        </p:txBody>
      </p:sp>
      <p:sp>
        <p:nvSpPr>
          <p:cNvPr id="3" name="Footer Placeholder 2"/>
          <p:cNvSpPr>
            <a:spLocks noGrp="1"/>
          </p:cNvSpPr>
          <p:nvPr>
            <p:ph type="ftr" sz="quarter" idx="11"/>
          </p:nvPr>
        </p:nvSpPr>
        <p:spPr/>
        <p:txBody>
          <a:bodyPr/>
          <a:lstStyle/>
          <a:p>
            <a:r>
              <a:rPr lang="en-US" smtClean="0"/>
              <a:t>C Programming :- Ashutosh Sonawane</a:t>
            </a:r>
            <a:endParaRPr lang="en-US"/>
          </a:p>
        </p:txBody>
      </p:sp>
    </p:spTree>
    <p:extLst>
      <p:ext uri="{BB962C8B-B14F-4D97-AF65-F5344CB8AC3E}">
        <p14:creationId xmlns:p14="http://schemas.microsoft.com/office/powerpoint/2010/main" val="3207825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fade">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fade">
                                      <p:cBhvr>
                                        <p:cTn id="27" dur="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fade">
                                      <p:cBhvr>
                                        <p:cTn id="32" dur="500"/>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fade">
                                      <p:cBhvr>
                                        <p:cTn id="37" dur="500"/>
                                        <p:tgtEl>
                                          <p:spTgt spid="6">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4" end="4"/>
                                            </p:txEl>
                                          </p:spTgt>
                                        </p:tgtEl>
                                        <p:attrNameLst>
                                          <p:attrName>style.visibility</p:attrName>
                                        </p:attrNameLst>
                                      </p:cBhvr>
                                      <p:to>
                                        <p:strVal val="visible"/>
                                      </p:to>
                                    </p:set>
                                    <p:animEffect transition="in" filter="fade">
                                      <p:cBhvr>
                                        <p:cTn id="42" dur="500"/>
                                        <p:tgtEl>
                                          <p:spTgt spid="6">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xEl>
                                              <p:pRg st="5" end="5"/>
                                            </p:txEl>
                                          </p:spTgt>
                                        </p:tgtEl>
                                        <p:attrNameLst>
                                          <p:attrName>style.visibility</p:attrName>
                                        </p:attrNameLst>
                                      </p:cBhvr>
                                      <p:to>
                                        <p:strVal val="visible"/>
                                      </p:to>
                                    </p:set>
                                    <p:animEffect transition="in" filter="fade">
                                      <p:cBhvr>
                                        <p:cTn id="47" dur="500"/>
                                        <p:tgtEl>
                                          <p:spTgt spid="6">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xEl>
                                              <p:pRg st="6" end="6"/>
                                            </p:txEl>
                                          </p:spTgt>
                                        </p:tgtEl>
                                        <p:attrNameLst>
                                          <p:attrName>style.visibility</p:attrName>
                                        </p:attrNameLst>
                                      </p:cBhvr>
                                      <p:to>
                                        <p:strVal val="visible"/>
                                      </p:to>
                                    </p:set>
                                    <p:animEffect transition="in" filter="fade">
                                      <p:cBhvr>
                                        <p:cTn id="52" dur="500"/>
                                        <p:tgtEl>
                                          <p:spTgt spid="6">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
                                            <p:txEl>
                                              <p:pRg st="7" end="7"/>
                                            </p:txEl>
                                          </p:spTgt>
                                        </p:tgtEl>
                                        <p:attrNameLst>
                                          <p:attrName>style.visibility</p:attrName>
                                        </p:attrNameLst>
                                      </p:cBhvr>
                                      <p:to>
                                        <p:strVal val="visible"/>
                                      </p:to>
                                    </p:set>
                                    <p:animEffect transition="in" filter="fade">
                                      <p:cBhvr>
                                        <p:cTn id="57" dur="500"/>
                                        <p:tgtEl>
                                          <p:spTgt spid="6">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xEl>
                                              <p:pRg st="8" end="8"/>
                                            </p:txEl>
                                          </p:spTgt>
                                        </p:tgtEl>
                                        <p:attrNameLst>
                                          <p:attrName>style.visibility</p:attrName>
                                        </p:attrNameLst>
                                      </p:cBhvr>
                                      <p:to>
                                        <p:strVal val="visible"/>
                                      </p:to>
                                    </p:set>
                                    <p:animEffect transition="in" filter="fade">
                                      <p:cBhvr>
                                        <p:cTn id="62" dur="500"/>
                                        <p:tgtEl>
                                          <p:spTgt spid="6">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
                                            <p:txEl>
                                              <p:pRg st="9" end="9"/>
                                            </p:txEl>
                                          </p:spTgt>
                                        </p:tgtEl>
                                        <p:attrNameLst>
                                          <p:attrName>style.visibility</p:attrName>
                                        </p:attrNameLst>
                                      </p:cBhvr>
                                      <p:to>
                                        <p:strVal val="visible"/>
                                      </p:to>
                                    </p:set>
                                    <p:animEffect transition="in" filter="fade">
                                      <p:cBhvr>
                                        <p:cTn id="67" dur="500"/>
                                        <p:tgtEl>
                                          <p:spTgt spid="6">
                                            <p:txEl>
                                              <p:pRg st="9" end="9"/>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
                                            <p:txEl>
                                              <p:pRg st="10" end="10"/>
                                            </p:txEl>
                                          </p:spTgt>
                                        </p:tgtEl>
                                        <p:attrNameLst>
                                          <p:attrName>style.visibility</p:attrName>
                                        </p:attrNameLst>
                                      </p:cBhvr>
                                      <p:to>
                                        <p:strVal val="visible"/>
                                      </p:to>
                                    </p:set>
                                    <p:animEffect transition="in" filter="fade">
                                      <p:cBhvr>
                                        <p:cTn id="72" dur="500"/>
                                        <p:tgtEl>
                                          <p:spTgt spid="6">
                                            <p:txEl>
                                              <p:pRg st="10" end="1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6">
                                            <p:txEl>
                                              <p:pRg st="11" end="11"/>
                                            </p:txEl>
                                          </p:spTgt>
                                        </p:tgtEl>
                                        <p:attrNameLst>
                                          <p:attrName>style.visibility</p:attrName>
                                        </p:attrNameLst>
                                      </p:cBhvr>
                                      <p:to>
                                        <p:strVal val="visible"/>
                                      </p:to>
                                    </p:set>
                                    <p:animEffect transition="in" filter="fade">
                                      <p:cBhvr>
                                        <p:cTn id="77" dur="500"/>
                                        <p:tgtEl>
                                          <p:spTgt spid="6">
                                            <p:txEl>
                                              <p:pRg st="11" end="11"/>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6">
                                            <p:txEl>
                                              <p:pRg st="12" end="12"/>
                                            </p:txEl>
                                          </p:spTgt>
                                        </p:tgtEl>
                                        <p:attrNameLst>
                                          <p:attrName>style.visibility</p:attrName>
                                        </p:attrNameLst>
                                      </p:cBhvr>
                                      <p:to>
                                        <p:strVal val="visible"/>
                                      </p:to>
                                    </p:set>
                                    <p:animEffect transition="in" filter="fade">
                                      <p:cBhvr>
                                        <p:cTn id="82"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Compilation an options revision</a:t>
            </a:r>
            <a:endParaRPr lang="en-IN" dirty="0"/>
          </a:p>
        </p:txBody>
      </p:sp>
      <p:sp>
        <p:nvSpPr>
          <p:cNvPr id="3" name="TextBox 2"/>
          <p:cNvSpPr txBox="1"/>
          <p:nvPr/>
        </p:nvSpPr>
        <p:spPr>
          <a:xfrm>
            <a:off x="381000" y="1608414"/>
            <a:ext cx="2074459" cy="646331"/>
          </a:xfrm>
          <a:prstGeom prst="rect">
            <a:avLst/>
          </a:prstGeom>
          <a:noFill/>
        </p:spPr>
        <p:txBody>
          <a:bodyPr wrap="square" rtlCol="0">
            <a:spAutoFit/>
          </a:bodyPr>
          <a:lstStyle/>
          <a:p>
            <a:r>
              <a:rPr lang="en-US" dirty="0" smtClean="0"/>
              <a:t>File Compilation g++ main.cpp</a:t>
            </a:r>
            <a:endParaRPr lang="en-IN" dirty="0"/>
          </a:p>
        </p:txBody>
      </p:sp>
      <p:sp>
        <p:nvSpPr>
          <p:cNvPr id="4" name="TextBox 3"/>
          <p:cNvSpPr txBox="1"/>
          <p:nvPr/>
        </p:nvSpPr>
        <p:spPr>
          <a:xfrm>
            <a:off x="381000" y="2254745"/>
            <a:ext cx="4495800" cy="646331"/>
          </a:xfrm>
          <a:prstGeom prst="rect">
            <a:avLst/>
          </a:prstGeom>
          <a:noFill/>
        </p:spPr>
        <p:txBody>
          <a:bodyPr wrap="square" rtlCol="0">
            <a:spAutoFit/>
          </a:bodyPr>
          <a:lstStyle/>
          <a:p>
            <a:r>
              <a:rPr lang="en-US" dirty="0" smtClean="0"/>
              <a:t>To Specify </a:t>
            </a:r>
            <a:r>
              <a:rPr lang="en-US" dirty="0"/>
              <a:t>the Output Executable Name</a:t>
            </a:r>
          </a:p>
          <a:p>
            <a:r>
              <a:rPr lang="en-US" dirty="0" smtClean="0"/>
              <a:t>g++ </a:t>
            </a:r>
            <a:r>
              <a:rPr lang="en-US" b="1" dirty="0" smtClean="0"/>
              <a:t>-o main </a:t>
            </a:r>
            <a:r>
              <a:rPr lang="en-US" dirty="0" smtClean="0"/>
              <a:t>main.cpp</a:t>
            </a:r>
            <a:endParaRPr lang="en-IN" dirty="0"/>
          </a:p>
        </p:txBody>
      </p:sp>
      <p:sp>
        <p:nvSpPr>
          <p:cNvPr id="5" name="TextBox 4"/>
          <p:cNvSpPr txBox="1"/>
          <p:nvPr/>
        </p:nvSpPr>
        <p:spPr>
          <a:xfrm>
            <a:off x="381000" y="2901076"/>
            <a:ext cx="5029200" cy="646331"/>
          </a:xfrm>
          <a:prstGeom prst="rect">
            <a:avLst/>
          </a:prstGeom>
          <a:noFill/>
        </p:spPr>
        <p:txBody>
          <a:bodyPr wrap="square" rtlCol="0">
            <a:spAutoFit/>
          </a:bodyPr>
          <a:lstStyle/>
          <a:p>
            <a:r>
              <a:rPr lang="en-IN" dirty="0" smtClean="0"/>
              <a:t>To Enable </a:t>
            </a:r>
            <a:r>
              <a:rPr lang="en-IN" dirty="0"/>
              <a:t>all warnings</a:t>
            </a:r>
          </a:p>
          <a:p>
            <a:r>
              <a:rPr lang="en-US" dirty="0" smtClean="0"/>
              <a:t>g++ </a:t>
            </a:r>
            <a:r>
              <a:rPr lang="en-US" b="1" dirty="0" smtClean="0"/>
              <a:t>-Wall </a:t>
            </a:r>
            <a:r>
              <a:rPr lang="en-US" dirty="0" smtClean="0"/>
              <a:t>main.cpp</a:t>
            </a:r>
            <a:endParaRPr lang="en-IN" dirty="0"/>
          </a:p>
        </p:txBody>
      </p:sp>
      <p:sp>
        <p:nvSpPr>
          <p:cNvPr id="6" name="TextBox 5"/>
          <p:cNvSpPr txBox="1"/>
          <p:nvPr/>
        </p:nvSpPr>
        <p:spPr>
          <a:xfrm>
            <a:off x="381000" y="3547407"/>
            <a:ext cx="5029200" cy="646331"/>
          </a:xfrm>
          <a:prstGeom prst="rect">
            <a:avLst/>
          </a:prstGeom>
          <a:noFill/>
        </p:spPr>
        <p:txBody>
          <a:bodyPr wrap="square" rtlCol="0">
            <a:spAutoFit/>
          </a:bodyPr>
          <a:lstStyle/>
          <a:p>
            <a:r>
              <a:rPr lang="en-US" dirty="0" smtClean="0"/>
              <a:t>To Produce </a:t>
            </a:r>
            <a:r>
              <a:rPr lang="en-US" dirty="0"/>
              <a:t>only the preprocessor output </a:t>
            </a:r>
          </a:p>
          <a:p>
            <a:r>
              <a:rPr lang="en-US" dirty="0" smtClean="0"/>
              <a:t>g++ </a:t>
            </a:r>
            <a:r>
              <a:rPr lang="en-US" b="1" dirty="0" smtClean="0"/>
              <a:t>-E</a:t>
            </a:r>
            <a:r>
              <a:rPr lang="en-US" dirty="0" smtClean="0"/>
              <a:t> main.cpp &gt; </a:t>
            </a:r>
            <a:r>
              <a:rPr lang="en-US" dirty="0" err="1" smtClean="0"/>
              <a:t>main.i</a:t>
            </a:r>
            <a:endParaRPr lang="en-IN" dirty="0"/>
          </a:p>
        </p:txBody>
      </p:sp>
      <p:sp>
        <p:nvSpPr>
          <p:cNvPr id="7" name="TextBox 6"/>
          <p:cNvSpPr txBox="1"/>
          <p:nvPr/>
        </p:nvSpPr>
        <p:spPr>
          <a:xfrm>
            <a:off x="381000" y="4193738"/>
            <a:ext cx="5029200" cy="646331"/>
          </a:xfrm>
          <a:prstGeom prst="rect">
            <a:avLst/>
          </a:prstGeom>
          <a:noFill/>
        </p:spPr>
        <p:txBody>
          <a:bodyPr wrap="square" rtlCol="0">
            <a:spAutoFit/>
          </a:bodyPr>
          <a:lstStyle/>
          <a:p>
            <a:r>
              <a:rPr lang="en-US" dirty="0" smtClean="0"/>
              <a:t>To Produce only the assembly code</a:t>
            </a:r>
          </a:p>
          <a:p>
            <a:r>
              <a:rPr lang="en-US" dirty="0" smtClean="0"/>
              <a:t>g++ </a:t>
            </a:r>
            <a:r>
              <a:rPr lang="en-US" b="1" dirty="0" smtClean="0"/>
              <a:t>-S</a:t>
            </a:r>
            <a:r>
              <a:rPr lang="en-US" dirty="0" smtClean="0"/>
              <a:t> main.cpp</a:t>
            </a:r>
            <a:endParaRPr lang="en-IN" dirty="0"/>
          </a:p>
        </p:txBody>
      </p:sp>
      <p:sp>
        <p:nvSpPr>
          <p:cNvPr id="8" name="TextBox 7"/>
          <p:cNvSpPr txBox="1"/>
          <p:nvPr/>
        </p:nvSpPr>
        <p:spPr>
          <a:xfrm>
            <a:off x="381000" y="4840069"/>
            <a:ext cx="5029200" cy="646331"/>
          </a:xfrm>
          <a:prstGeom prst="rect">
            <a:avLst/>
          </a:prstGeom>
          <a:noFill/>
        </p:spPr>
        <p:txBody>
          <a:bodyPr wrap="square" rtlCol="0">
            <a:spAutoFit/>
          </a:bodyPr>
          <a:lstStyle/>
          <a:p>
            <a:r>
              <a:rPr lang="en-US" dirty="0" smtClean="0"/>
              <a:t>To Produce </a:t>
            </a:r>
            <a:r>
              <a:rPr lang="en-US" dirty="0"/>
              <a:t>only the compiled code</a:t>
            </a:r>
          </a:p>
          <a:p>
            <a:r>
              <a:rPr lang="en-US" dirty="0" smtClean="0"/>
              <a:t>g++ </a:t>
            </a:r>
            <a:r>
              <a:rPr lang="en-US" b="1" dirty="0" smtClean="0"/>
              <a:t>-c</a:t>
            </a:r>
            <a:r>
              <a:rPr lang="en-US" dirty="0" smtClean="0"/>
              <a:t> main.cpp</a:t>
            </a:r>
            <a:endParaRPr lang="en-IN" dirty="0"/>
          </a:p>
        </p:txBody>
      </p:sp>
      <p:sp>
        <p:nvSpPr>
          <p:cNvPr id="9" name="TextBox 8"/>
          <p:cNvSpPr txBox="1"/>
          <p:nvPr/>
        </p:nvSpPr>
        <p:spPr>
          <a:xfrm>
            <a:off x="6479272" y="1467214"/>
            <a:ext cx="4872256" cy="646331"/>
          </a:xfrm>
          <a:prstGeom prst="rect">
            <a:avLst/>
          </a:prstGeom>
          <a:noFill/>
        </p:spPr>
        <p:txBody>
          <a:bodyPr wrap="square" rtlCol="0">
            <a:spAutoFit/>
          </a:bodyPr>
          <a:lstStyle/>
          <a:p>
            <a:r>
              <a:rPr lang="en-US" dirty="0" smtClean="0"/>
              <a:t>To </a:t>
            </a:r>
            <a:r>
              <a:rPr lang="en-US" dirty="0"/>
              <a:t>Produce all the intermediate </a:t>
            </a:r>
            <a:r>
              <a:rPr lang="en-US" dirty="0" smtClean="0"/>
              <a:t>files</a:t>
            </a:r>
            <a:endParaRPr lang="en-US" dirty="0"/>
          </a:p>
          <a:p>
            <a:r>
              <a:rPr lang="en-US" dirty="0" smtClean="0"/>
              <a:t>g++ </a:t>
            </a:r>
            <a:r>
              <a:rPr lang="en-US" b="1" dirty="0" smtClean="0"/>
              <a:t>-save-temps</a:t>
            </a:r>
            <a:r>
              <a:rPr lang="en-US" dirty="0" smtClean="0"/>
              <a:t> main.cpp</a:t>
            </a:r>
            <a:endParaRPr lang="en-IN" dirty="0"/>
          </a:p>
        </p:txBody>
      </p:sp>
      <p:sp>
        <p:nvSpPr>
          <p:cNvPr id="12" name="TextBox 11"/>
          <p:cNvSpPr txBox="1"/>
          <p:nvPr/>
        </p:nvSpPr>
        <p:spPr>
          <a:xfrm>
            <a:off x="6481544" y="2138230"/>
            <a:ext cx="4872256" cy="646331"/>
          </a:xfrm>
          <a:prstGeom prst="rect">
            <a:avLst/>
          </a:prstGeom>
          <a:noFill/>
        </p:spPr>
        <p:txBody>
          <a:bodyPr wrap="square" rtlCol="0">
            <a:spAutoFit/>
          </a:bodyPr>
          <a:lstStyle/>
          <a:p>
            <a:r>
              <a:rPr lang="en-US" dirty="0" smtClean="0"/>
              <a:t>To provide standard of  </a:t>
            </a:r>
            <a:r>
              <a:rPr lang="en-US" dirty="0" err="1" smtClean="0"/>
              <a:t>cpp</a:t>
            </a:r>
            <a:endParaRPr lang="en-US" dirty="0"/>
          </a:p>
          <a:p>
            <a:r>
              <a:rPr lang="en-US" dirty="0" smtClean="0"/>
              <a:t>g++ </a:t>
            </a:r>
            <a:r>
              <a:rPr lang="en-US" b="1" dirty="0" smtClean="0"/>
              <a:t>-</a:t>
            </a:r>
            <a:r>
              <a:rPr lang="en-US" b="1" dirty="0" err="1" smtClean="0"/>
              <a:t>std</a:t>
            </a:r>
            <a:r>
              <a:rPr lang="en-US" b="1" dirty="0" smtClean="0"/>
              <a:t>=</a:t>
            </a:r>
            <a:r>
              <a:rPr lang="en-US" b="1" dirty="0" err="1" smtClean="0"/>
              <a:t>c++</a:t>
            </a:r>
            <a:r>
              <a:rPr lang="en-US" b="1" dirty="0" smtClean="0"/>
              <a:t>11</a:t>
            </a:r>
            <a:r>
              <a:rPr lang="en-US" dirty="0" smtClean="0"/>
              <a:t> main.cpp</a:t>
            </a:r>
            <a:endParaRPr lang="en-IN" dirty="0"/>
          </a:p>
        </p:txBody>
      </p:sp>
      <p:sp>
        <p:nvSpPr>
          <p:cNvPr id="13" name="TextBox 12"/>
          <p:cNvSpPr txBox="1"/>
          <p:nvPr/>
        </p:nvSpPr>
        <p:spPr>
          <a:xfrm>
            <a:off x="6477000" y="2838580"/>
            <a:ext cx="5105400" cy="646331"/>
          </a:xfrm>
          <a:prstGeom prst="rect">
            <a:avLst/>
          </a:prstGeom>
          <a:noFill/>
        </p:spPr>
        <p:txBody>
          <a:bodyPr wrap="square" rtlCol="0">
            <a:spAutoFit/>
          </a:bodyPr>
          <a:lstStyle/>
          <a:p>
            <a:r>
              <a:rPr lang="en-US" dirty="0" smtClean="0"/>
              <a:t>To compile multiple </a:t>
            </a:r>
            <a:r>
              <a:rPr lang="en-US" dirty="0" err="1" smtClean="0"/>
              <a:t>cpp</a:t>
            </a:r>
            <a:r>
              <a:rPr lang="en-US" dirty="0" smtClean="0"/>
              <a:t> file</a:t>
            </a:r>
            <a:endParaRPr lang="en-US" dirty="0"/>
          </a:p>
          <a:p>
            <a:r>
              <a:rPr lang="en-US" dirty="0" smtClean="0"/>
              <a:t>g++ </a:t>
            </a:r>
            <a:r>
              <a:rPr lang="en-US" b="1" dirty="0" smtClean="0"/>
              <a:t>-o main</a:t>
            </a:r>
            <a:r>
              <a:rPr lang="en-US" dirty="0" smtClean="0"/>
              <a:t> main.cpp algo1.cpp algo2.cpp</a:t>
            </a:r>
            <a:endParaRPr lang="en-IN" dirty="0"/>
          </a:p>
        </p:txBody>
      </p:sp>
      <p:sp>
        <p:nvSpPr>
          <p:cNvPr id="14" name="TextBox 13"/>
          <p:cNvSpPr txBox="1"/>
          <p:nvPr/>
        </p:nvSpPr>
        <p:spPr>
          <a:xfrm>
            <a:off x="6479272" y="3564194"/>
            <a:ext cx="5105400" cy="646331"/>
          </a:xfrm>
          <a:prstGeom prst="rect">
            <a:avLst/>
          </a:prstGeom>
          <a:noFill/>
        </p:spPr>
        <p:txBody>
          <a:bodyPr wrap="square" rtlCol="0">
            <a:spAutoFit/>
          </a:bodyPr>
          <a:lstStyle/>
          <a:p>
            <a:r>
              <a:rPr lang="en-US" dirty="0" smtClean="0"/>
              <a:t>To link multiple object file</a:t>
            </a:r>
            <a:endParaRPr lang="en-US" dirty="0"/>
          </a:p>
          <a:p>
            <a:r>
              <a:rPr lang="en-US" dirty="0" smtClean="0"/>
              <a:t>g++ </a:t>
            </a:r>
            <a:r>
              <a:rPr lang="en-US" b="1" dirty="0" smtClean="0"/>
              <a:t>-o main</a:t>
            </a:r>
            <a:r>
              <a:rPr lang="en-US" dirty="0" smtClean="0"/>
              <a:t> </a:t>
            </a:r>
            <a:r>
              <a:rPr lang="en-US" dirty="0" err="1" smtClean="0"/>
              <a:t>main.o</a:t>
            </a:r>
            <a:r>
              <a:rPr lang="en-US" dirty="0" smtClean="0"/>
              <a:t> algo1.o algo2.o</a:t>
            </a:r>
            <a:endParaRPr lang="en-IN" dirty="0"/>
          </a:p>
        </p:txBody>
      </p:sp>
    </p:spTree>
    <p:extLst>
      <p:ext uri="{BB962C8B-B14F-4D97-AF65-F5344CB8AC3E}">
        <p14:creationId xmlns:p14="http://schemas.microsoft.com/office/powerpoint/2010/main" val="2814630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anim calcmode="lin" valueType="num">
                                      <p:cBhvr>
                                        <p:cTn id="50" dur="1000" fill="hold"/>
                                        <p:tgtEl>
                                          <p:spTgt spid="9"/>
                                        </p:tgtEl>
                                        <p:attrNameLst>
                                          <p:attrName>ppt_x</p:attrName>
                                        </p:attrNameLst>
                                      </p:cBhvr>
                                      <p:tavLst>
                                        <p:tav tm="0">
                                          <p:val>
                                            <p:strVal val="#ppt_x"/>
                                          </p:val>
                                        </p:tav>
                                        <p:tav tm="100000">
                                          <p:val>
                                            <p:strVal val="#ppt_x"/>
                                          </p:val>
                                        </p:tav>
                                      </p:tavLst>
                                    </p:anim>
                                    <p:anim calcmode="lin" valueType="num">
                                      <p:cBhvr>
                                        <p:cTn id="5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1000"/>
                                        <p:tgtEl>
                                          <p:spTgt spid="12"/>
                                        </p:tgtEl>
                                      </p:cBhvr>
                                    </p:animEffect>
                                    <p:anim calcmode="lin" valueType="num">
                                      <p:cBhvr>
                                        <p:cTn id="57" dur="1000" fill="hold"/>
                                        <p:tgtEl>
                                          <p:spTgt spid="12"/>
                                        </p:tgtEl>
                                        <p:attrNameLst>
                                          <p:attrName>ppt_x</p:attrName>
                                        </p:attrNameLst>
                                      </p:cBhvr>
                                      <p:tavLst>
                                        <p:tav tm="0">
                                          <p:val>
                                            <p:strVal val="#ppt_x"/>
                                          </p:val>
                                        </p:tav>
                                        <p:tav tm="100000">
                                          <p:val>
                                            <p:strVal val="#ppt_x"/>
                                          </p:val>
                                        </p:tav>
                                      </p:tavLst>
                                    </p:anim>
                                    <p:anim calcmode="lin" valueType="num">
                                      <p:cBhvr>
                                        <p:cTn id="5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fade">
                                      <p:cBhvr>
                                        <p:cTn id="63" dur="1000"/>
                                        <p:tgtEl>
                                          <p:spTgt spid="13"/>
                                        </p:tgtEl>
                                      </p:cBhvr>
                                    </p:animEffect>
                                    <p:anim calcmode="lin" valueType="num">
                                      <p:cBhvr>
                                        <p:cTn id="64" dur="1000" fill="hold"/>
                                        <p:tgtEl>
                                          <p:spTgt spid="13"/>
                                        </p:tgtEl>
                                        <p:attrNameLst>
                                          <p:attrName>ppt_x</p:attrName>
                                        </p:attrNameLst>
                                      </p:cBhvr>
                                      <p:tavLst>
                                        <p:tav tm="0">
                                          <p:val>
                                            <p:strVal val="#ppt_x"/>
                                          </p:val>
                                        </p:tav>
                                        <p:tav tm="100000">
                                          <p:val>
                                            <p:strVal val="#ppt_x"/>
                                          </p:val>
                                        </p:tav>
                                      </p:tavLst>
                                    </p:anim>
                                    <p:anim calcmode="lin" valueType="num">
                                      <p:cBhvr>
                                        <p:cTn id="6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1000"/>
                                        <p:tgtEl>
                                          <p:spTgt spid="14"/>
                                        </p:tgtEl>
                                      </p:cBhvr>
                                    </p:animEffect>
                                    <p:anim calcmode="lin" valueType="num">
                                      <p:cBhvr>
                                        <p:cTn id="71" dur="1000" fill="hold"/>
                                        <p:tgtEl>
                                          <p:spTgt spid="14"/>
                                        </p:tgtEl>
                                        <p:attrNameLst>
                                          <p:attrName>ppt_x</p:attrName>
                                        </p:attrNameLst>
                                      </p:cBhvr>
                                      <p:tavLst>
                                        <p:tav tm="0">
                                          <p:val>
                                            <p:strVal val="#ppt_x"/>
                                          </p:val>
                                        </p:tav>
                                        <p:tav tm="100000">
                                          <p:val>
                                            <p:strVal val="#ppt_x"/>
                                          </p:val>
                                        </p:tav>
                                      </p:tavLst>
                                    </p:anim>
                                    <p:anim calcmode="lin" valueType="num">
                                      <p:cBhvr>
                                        <p:cTn id="7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2" grpId="0"/>
      <p:bldP spid="13" grpId="0"/>
      <p:bldP spid="14" grpId="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Tool</a:t>
            </a:r>
            <a:endParaRPr lang="en-IN" dirty="0"/>
          </a:p>
        </p:txBody>
      </p:sp>
      <p:sp>
        <p:nvSpPr>
          <p:cNvPr id="3" name="TextBox 2"/>
          <p:cNvSpPr txBox="1"/>
          <p:nvPr/>
        </p:nvSpPr>
        <p:spPr>
          <a:xfrm>
            <a:off x="424234" y="800100"/>
            <a:ext cx="5693664" cy="1477328"/>
          </a:xfrm>
          <a:prstGeom prst="rect">
            <a:avLst/>
          </a:prstGeom>
          <a:noFill/>
        </p:spPr>
        <p:txBody>
          <a:bodyPr wrap="square" rtlCol="0">
            <a:spAutoFit/>
          </a:bodyPr>
          <a:lstStyle/>
          <a:p>
            <a:r>
              <a:rPr lang="en-US" dirty="0" err="1" smtClean="0"/>
              <a:t>Makefille</a:t>
            </a:r>
            <a:endParaRPr lang="en-US" dirty="0" smtClean="0"/>
          </a:p>
          <a:p>
            <a:r>
              <a:rPr lang="en-US" dirty="0" smtClean="0"/>
              <a:t>#here all is first </a:t>
            </a:r>
            <a:r>
              <a:rPr lang="en-US" b="1" dirty="0" smtClean="0"/>
              <a:t>target</a:t>
            </a:r>
            <a:endParaRPr lang="en-US" b="1" dirty="0"/>
          </a:p>
          <a:p>
            <a:r>
              <a:rPr lang="en-US" dirty="0"/>
              <a:t>a</a:t>
            </a:r>
            <a:r>
              <a:rPr lang="en-US" dirty="0" smtClean="0"/>
              <a:t>ll:</a:t>
            </a:r>
          </a:p>
          <a:p>
            <a:r>
              <a:rPr lang="en-US" dirty="0"/>
              <a:t>	</a:t>
            </a:r>
            <a:r>
              <a:rPr lang="en-US" dirty="0" err="1" smtClean="0"/>
              <a:t>gcc</a:t>
            </a:r>
            <a:r>
              <a:rPr lang="en-US" dirty="0" smtClean="0"/>
              <a:t>  </a:t>
            </a:r>
            <a:r>
              <a:rPr lang="en-US" dirty="0" err="1" smtClean="0"/>
              <a:t>main.c</a:t>
            </a:r>
            <a:r>
              <a:rPr lang="en-US" dirty="0" smtClean="0"/>
              <a:t> algo.1c algo2.c –o main</a:t>
            </a:r>
          </a:p>
          <a:p>
            <a:r>
              <a:rPr lang="en-US" dirty="0" smtClean="0"/>
              <a:t>clean:</a:t>
            </a:r>
            <a:endParaRPr lang="en-IN" dirty="0"/>
          </a:p>
        </p:txBody>
      </p:sp>
      <p:sp>
        <p:nvSpPr>
          <p:cNvPr id="4" name="TextBox 3"/>
          <p:cNvSpPr txBox="1"/>
          <p:nvPr/>
        </p:nvSpPr>
        <p:spPr>
          <a:xfrm>
            <a:off x="5011949" y="152400"/>
            <a:ext cx="5186151" cy="5355312"/>
          </a:xfrm>
          <a:prstGeom prst="rect">
            <a:avLst/>
          </a:prstGeom>
          <a:noFill/>
        </p:spPr>
        <p:txBody>
          <a:bodyPr wrap="square" rtlCol="0">
            <a:spAutoFit/>
          </a:bodyPr>
          <a:lstStyle/>
          <a:p>
            <a:r>
              <a:rPr lang="en-US" dirty="0" err="1" smtClean="0"/>
              <a:t>Makefille</a:t>
            </a:r>
            <a:endParaRPr lang="en-US" dirty="0" smtClean="0"/>
          </a:p>
          <a:p>
            <a:r>
              <a:rPr lang="en-US" dirty="0" smtClean="0"/>
              <a:t>#here all is first </a:t>
            </a:r>
            <a:r>
              <a:rPr lang="en-US" b="1" dirty="0" smtClean="0"/>
              <a:t>target</a:t>
            </a:r>
          </a:p>
          <a:p>
            <a:r>
              <a:rPr lang="en-US" dirty="0" smtClean="0"/>
              <a:t>#and main is dependency</a:t>
            </a:r>
            <a:endParaRPr lang="en-US" dirty="0"/>
          </a:p>
          <a:p>
            <a:r>
              <a:rPr lang="en-US" dirty="0" smtClean="0"/>
              <a:t>all: main</a:t>
            </a:r>
          </a:p>
          <a:p>
            <a:endParaRPr lang="en-US" dirty="0" smtClean="0"/>
          </a:p>
          <a:p>
            <a:r>
              <a:rPr lang="en-US" dirty="0" smtClean="0"/>
              <a:t>#here main is a target</a:t>
            </a:r>
          </a:p>
          <a:p>
            <a:r>
              <a:rPr lang="en-US" dirty="0" smtClean="0"/>
              <a:t>#</a:t>
            </a:r>
            <a:r>
              <a:rPr lang="en-US" dirty="0" err="1" smtClean="0"/>
              <a:t>main.o</a:t>
            </a:r>
            <a:r>
              <a:rPr lang="en-US" dirty="0" smtClean="0"/>
              <a:t> algo1.o algo2.o are the dependency</a:t>
            </a:r>
          </a:p>
          <a:p>
            <a:r>
              <a:rPr lang="en-US" dirty="0" smtClean="0"/>
              <a:t>#new line </a:t>
            </a:r>
            <a:r>
              <a:rPr lang="en-US" dirty="0" err="1" smtClean="0"/>
              <a:t>gcc</a:t>
            </a:r>
            <a:r>
              <a:rPr lang="en-US" dirty="0" smtClean="0"/>
              <a:t> command is given</a:t>
            </a:r>
          </a:p>
          <a:p>
            <a:r>
              <a:rPr lang="en-US" dirty="0"/>
              <a:t>m</a:t>
            </a:r>
            <a:r>
              <a:rPr lang="en-US" dirty="0" smtClean="0"/>
              <a:t>ain: </a:t>
            </a:r>
            <a:r>
              <a:rPr lang="en-US" dirty="0" err="1" smtClean="0"/>
              <a:t>main.o</a:t>
            </a:r>
            <a:r>
              <a:rPr lang="en-US" dirty="0" smtClean="0"/>
              <a:t> </a:t>
            </a:r>
            <a:r>
              <a:rPr lang="en-US" dirty="0" err="1" smtClean="0"/>
              <a:t>algo.o</a:t>
            </a:r>
            <a:r>
              <a:rPr lang="en-US" dirty="0" smtClean="0"/>
              <a:t> algo2.o </a:t>
            </a:r>
          </a:p>
          <a:p>
            <a:r>
              <a:rPr lang="en-US" dirty="0"/>
              <a:t>	</a:t>
            </a:r>
            <a:r>
              <a:rPr lang="en-US" dirty="0" err="1" smtClean="0"/>
              <a:t>gcc</a:t>
            </a:r>
            <a:r>
              <a:rPr lang="en-US" dirty="0" smtClean="0"/>
              <a:t>  </a:t>
            </a:r>
            <a:r>
              <a:rPr lang="en-US" dirty="0" err="1" smtClean="0"/>
              <a:t>main.o</a:t>
            </a:r>
            <a:r>
              <a:rPr lang="en-US" dirty="0" smtClean="0"/>
              <a:t> algo.1o algo2.o –o main</a:t>
            </a:r>
          </a:p>
          <a:p>
            <a:endParaRPr lang="en-US" dirty="0" smtClean="0"/>
          </a:p>
          <a:p>
            <a:r>
              <a:rPr lang="en-US" dirty="0" err="1" smtClean="0"/>
              <a:t>main.o</a:t>
            </a:r>
            <a:r>
              <a:rPr lang="en-US" dirty="0" smtClean="0"/>
              <a:t>: </a:t>
            </a:r>
            <a:r>
              <a:rPr lang="en-US" dirty="0" err="1" smtClean="0"/>
              <a:t>main.c</a:t>
            </a:r>
            <a:endParaRPr lang="en-US" dirty="0" smtClean="0"/>
          </a:p>
          <a:p>
            <a:r>
              <a:rPr lang="en-US" dirty="0"/>
              <a:t>	</a:t>
            </a:r>
            <a:r>
              <a:rPr lang="en-US" dirty="0" err="1" smtClean="0"/>
              <a:t>gcc</a:t>
            </a:r>
            <a:r>
              <a:rPr lang="en-US" dirty="0" smtClean="0"/>
              <a:t> -c </a:t>
            </a:r>
            <a:r>
              <a:rPr lang="en-US" dirty="0" err="1" smtClean="0"/>
              <a:t>main.c</a:t>
            </a:r>
            <a:endParaRPr lang="en-US" dirty="0" smtClean="0"/>
          </a:p>
          <a:p>
            <a:r>
              <a:rPr lang="en-US" dirty="0" smtClean="0"/>
              <a:t>algo1.o: algo1.c</a:t>
            </a:r>
          </a:p>
          <a:p>
            <a:r>
              <a:rPr lang="en-US" dirty="0"/>
              <a:t>	</a:t>
            </a:r>
            <a:r>
              <a:rPr lang="en-US" dirty="0" err="1" smtClean="0"/>
              <a:t>gcc</a:t>
            </a:r>
            <a:r>
              <a:rPr lang="en-US" dirty="0" smtClean="0"/>
              <a:t> -c algo1.c</a:t>
            </a:r>
          </a:p>
          <a:p>
            <a:r>
              <a:rPr lang="en-US" dirty="0"/>
              <a:t>a</a:t>
            </a:r>
            <a:r>
              <a:rPr lang="en-US" dirty="0" smtClean="0"/>
              <a:t>lgo2.o: </a:t>
            </a:r>
            <a:r>
              <a:rPr lang="en-US" dirty="0" err="1" smtClean="0"/>
              <a:t>algo.c</a:t>
            </a:r>
            <a:endParaRPr lang="en-US" dirty="0" smtClean="0"/>
          </a:p>
          <a:p>
            <a:r>
              <a:rPr lang="en-US" dirty="0"/>
              <a:t>	</a:t>
            </a:r>
            <a:r>
              <a:rPr lang="en-US" dirty="0" err="1" smtClean="0"/>
              <a:t>gcc</a:t>
            </a:r>
            <a:r>
              <a:rPr lang="en-US" dirty="0" smtClean="0"/>
              <a:t> -c algo2.c</a:t>
            </a:r>
            <a:endParaRPr lang="en-US" dirty="0"/>
          </a:p>
          <a:p>
            <a:r>
              <a:rPr lang="en-US" dirty="0"/>
              <a:t>c</a:t>
            </a:r>
            <a:r>
              <a:rPr lang="en-US" dirty="0" smtClean="0"/>
              <a:t>lean:</a:t>
            </a:r>
          </a:p>
          <a:p>
            <a:r>
              <a:rPr lang="en-US" dirty="0"/>
              <a:t>	</a:t>
            </a:r>
            <a:r>
              <a:rPr lang="en-IN" dirty="0"/>
              <a:t>del /f *.</a:t>
            </a:r>
            <a:r>
              <a:rPr lang="en-IN" dirty="0" smtClean="0"/>
              <a:t>o  or </a:t>
            </a:r>
            <a:r>
              <a:rPr lang="en-IN" dirty="0" err="1" smtClean="0"/>
              <a:t>rm</a:t>
            </a:r>
            <a:r>
              <a:rPr lang="en-IN" dirty="0" smtClean="0"/>
              <a:t> –f *.o</a:t>
            </a:r>
            <a:endParaRPr lang="en-IN" dirty="0"/>
          </a:p>
        </p:txBody>
      </p:sp>
    </p:spTree>
    <p:extLst>
      <p:ext uri="{BB962C8B-B14F-4D97-AF65-F5344CB8AC3E}">
        <p14:creationId xmlns:p14="http://schemas.microsoft.com/office/powerpoint/2010/main" val="140510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xit" presetSubtype="4" fill="hold" grpId="1" nodeType="clickEffect">
                                  <p:stCondLst>
                                    <p:cond delay="0"/>
                                  </p:stCondLst>
                                  <p:childTnLst>
                                    <p:animEffect transition="out" filter="wipe(down)">
                                      <p:cBhvr>
                                        <p:cTn id="13" dur="500"/>
                                        <p:tgtEl>
                                          <p:spTgt spid="3"/>
                                        </p:tgtEl>
                                      </p:cBhvr>
                                    </p:animEffect>
                                    <p:set>
                                      <p:cBhvr>
                                        <p:cTn id="14" dur="1" fill="hold">
                                          <p:stCondLst>
                                            <p:cond delay="499"/>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xit" presetSubtype="4" fill="hold" grpId="1" nodeType="clickEffect">
                                  <p:stCondLst>
                                    <p:cond delay="0"/>
                                  </p:stCondLst>
                                  <p:childTnLst>
                                    <p:animEffect transition="out" filter="wipe(down)">
                                      <p:cBhvr>
                                        <p:cTn id="25" dur="500"/>
                                        <p:tgtEl>
                                          <p:spTgt spid="4"/>
                                        </p:tgtEl>
                                      </p:cBhvr>
                                    </p:animEffect>
                                    <p:set>
                                      <p:cBhvr>
                                        <p:cTn id="26"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Tool</a:t>
            </a:r>
            <a:endParaRPr lang="en-IN" dirty="0"/>
          </a:p>
        </p:txBody>
      </p:sp>
      <p:sp>
        <p:nvSpPr>
          <p:cNvPr id="5" name="TextBox 4"/>
          <p:cNvSpPr txBox="1"/>
          <p:nvPr/>
        </p:nvSpPr>
        <p:spPr>
          <a:xfrm>
            <a:off x="411534" y="800100"/>
            <a:ext cx="5186151" cy="5355312"/>
          </a:xfrm>
          <a:prstGeom prst="rect">
            <a:avLst/>
          </a:prstGeom>
          <a:noFill/>
        </p:spPr>
        <p:txBody>
          <a:bodyPr wrap="square" rtlCol="0">
            <a:spAutoFit/>
          </a:bodyPr>
          <a:lstStyle/>
          <a:p>
            <a:r>
              <a:rPr lang="en-US" dirty="0" err="1" smtClean="0"/>
              <a:t>Makefille</a:t>
            </a:r>
            <a:endParaRPr lang="en-US" dirty="0" smtClean="0"/>
          </a:p>
          <a:p>
            <a:r>
              <a:rPr lang="en-US" dirty="0" smtClean="0"/>
              <a:t>#declare the variables</a:t>
            </a:r>
          </a:p>
          <a:p>
            <a:r>
              <a:rPr lang="en-US" dirty="0" smtClean="0"/>
              <a:t>CC=</a:t>
            </a:r>
            <a:r>
              <a:rPr lang="en-US" dirty="0" err="1" smtClean="0"/>
              <a:t>gcc</a:t>
            </a:r>
            <a:endParaRPr lang="en-US" dirty="0" smtClean="0"/>
          </a:p>
          <a:p>
            <a:endParaRPr lang="en-US" dirty="0"/>
          </a:p>
          <a:p>
            <a:r>
              <a:rPr lang="en-US" dirty="0" smtClean="0"/>
              <a:t>CFLAGS=-c –Wall</a:t>
            </a:r>
          </a:p>
          <a:p>
            <a:endParaRPr lang="en-US" dirty="0"/>
          </a:p>
          <a:p>
            <a:r>
              <a:rPr lang="en-US" dirty="0" smtClean="0"/>
              <a:t>all: main</a:t>
            </a:r>
          </a:p>
          <a:p>
            <a:endParaRPr lang="en-US" dirty="0" smtClean="0"/>
          </a:p>
          <a:p>
            <a:r>
              <a:rPr lang="en-US" dirty="0" smtClean="0"/>
              <a:t>main: </a:t>
            </a:r>
            <a:r>
              <a:rPr lang="en-US" dirty="0" err="1" smtClean="0"/>
              <a:t>main.o</a:t>
            </a:r>
            <a:r>
              <a:rPr lang="en-US" dirty="0" smtClean="0"/>
              <a:t> </a:t>
            </a:r>
            <a:r>
              <a:rPr lang="en-US" dirty="0" err="1" smtClean="0"/>
              <a:t>algo.o</a:t>
            </a:r>
            <a:r>
              <a:rPr lang="en-US" dirty="0" smtClean="0"/>
              <a:t> algo2.o </a:t>
            </a:r>
          </a:p>
          <a:p>
            <a:r>
              <a:rPr lang="en-US" dirty="0"/>
              <a:t>	</a:t>
            </a:r>
            <a:r>
              <a:rPr lang="en-US" dirty="0" smtClean="0"/>
              <a:t>$(CC)  </a:t>
            </a:r>
            <a:r>
              <a:rPr lang="en-US" dirty="0" err="1" smtClean="0"/>
              <a:t>main.o</a:t>
            </a:r>
            <a:r>
              <a:rPr lang="en-US" dirty="0" smtClean="0"/>
              <a:t> algo.1o algo2.o –o main</a:t>
            </a:r>
          </a:p>
          <a:p>
            <a:endParaRPr lang="en-US" dirty="0" smtClean="0"/>
          </a:p>
          <a:p>
            <a:r>
              <a:rPr lang="en-US" dirty="0" err="1" smtClean="0"/>
              <a:t>main.o</a:t>
            </a:r>
            <a:r>
              <a:rPr lang="en-US" dirty="0" smtClean="0"/>
              <a:t>: </a:t>
            </a:r>
            <a:r>
              <a:rPr lang="en-US" dirty="0" err="1" smtClean="0"/>
              <a:t>main.c</a:t>
            </a:r>
            <a:endParaRPr lang="en-US" dirty="0" smtClean="0"/>
          </a:p>
          <a:p>
            <a:r>
              <a:rPr lang="en-US" dirty="0"/>
              <a:t>	</a:t>
            </a:r>
            <a:r>
              <a:rPr lang="en-US" dirty="0" smtClean="0"/>
              <a:t>$(CC) $(CFLAGS) </a:t>
            </a:r>
            <a:r>
              <a:rPr lang="en-US" dirty="0" err="1" smtClean="0"/>
              <a:t>main.c</a:t>
            </a:r>
            <a:endParaRPr lang="en-US" dirty="0" smtClean="0"/>
          </a:p>
          <a:p>
            <a:r>
              <a:rPr lang="en-US" dirty="0" smtClean="0"/>
              <a:t>algo1.o: algo1.c</a:t>
            </a:r>
          </a:p>
          <a:p>
            <a:r>
              <a:rPr lang="en-US" dirty="0"/>
              <a:t>	 $(CC) $(CFLAGS) </a:t>
            </a:r>
            <a:r>
              <a:rPr lang="en-US" dirty="0" smtClean="0"/>
              <a:t>algo1.c</a:t>
            </a:r>
          </a:p>
          <a:p>
            <a:r>
              <a:rPr lang="en-US" dirty="0"/>
              <a:t>a</a:t>
            </a:r>
            <a:r>
              <a:rPr lang="en-US" dirty="0" smtClean="0"/>
              <a:t>lgo2.o: </a:t>
            </a:r>
            <a:r>
              <a:rPr lang="en-US" dirty="0" err="1" smtClean="0"/>
              <a:t>algo.c</a:t>
            </a:r>
            <a:endParaRPr lang="en-US" dirty="0" smtClean="0"/>
          </a:p>
          <a:p>
            <a:r>
              <a:rPr lang="en-US" dirty="0"/>
              <a:t>	 $(CC) $(CFLAGS) </a:t>
            </a:r>
            <a:r>
              <a:rPr lang="en-US" dirty="0" smtClean="0"/>
              <a:t>algo2.c</a:t>
            </a:r>
            <a:endParaRPr lang="en-US" dirty="0"/>
          </a:p>
          <a:p>
            <a:r>
              <a:rPr lang="en-US" dirty="0"/>
              <a:t>c</a:t>
            </a:r>
            <a:r>
              <a:rPr lang="en-US" dirty="0" smtClean="0"/>
              <a:t>lean:</a:t>
            </a:r>
          </a:p>
          <a:p>
            <a:r>
              <a:rPr lang="en-US" dirty="0"/>
              <a:t>	</a:t>
            </a:r>
            <a:r>
              <a:rPr lang="en-IN" dirty="0"/>
              <a:t>del /f *.</a:t>
            </a:r>
            <a:r>
              <a:rPr lang="en-IN" dirty="0" smtClean="0"/>
              <a:t>o  or </a:t>
            </a:r>
            <a:r>
              <a:rPr lang="en-IN" dirty="0" err="1" smtClean="0"/>
              <a:t>rm</a:t>
            </a:r>
            <a:r>
              <a:rPr lang="en-IN" dirty="0" smtClean="0"/>
              <a:t> –f *.o</a:t>
            </a:r>
            <a:endParaRPr lang="en-IN" dirty="0"/>
          </a:p>
        </p:txBody>
      </p:sp>
      <p:sp>
        <p:nvSpPr>
          <p:cNvPr id="6" name="TextBox 5"/>
          <p:cNvSpPr txBox="1"/>
          <p:nvPr/>
        </p:nvSpPr>
        <p:spPr>
          <a:xfrm>
            <a:off x="5062749" y="2274510"/>
            <a:ext cx="5186151" cy="3693319"/>
          </a:xfrm>
          <a:prstGeom prst="rect">
            <a:avLst/>
          </a:prstGeom>
          <a:noFill/>
        </p:spPr>
        <p:txBody>
          <a:bodyPr wrap="square" rtlCol="0">
            <a:spAutoFit/>
          </a:bodyPr>
          <a:lstStyle/>
          <a:p>
            <a:r>
              <a:rPr lang="en-US" dirty="0" err="1" smtClean="0"/>
              <a:t>Makefille</a:t>
            </a:r>
            <a:endParaRPr lang="en-US" dirty="0" smtClean="0"/>
          </a:p>
          <a:p>
            <a:r>
              <a:rPr lang="en-IN" dirty="0"/>
              <a:t>CC = </a:t>
            </a:r>
            <a:r>
              <a:rPr lang="en-IN" dirty="0" err="1" smtClean="0"/>
              <a:t>gcc</a:t>
            </a:r>
            <a:endParaRPr lang="en-IN" dirty="0"/>
          </a:p>
          <a:p>
            <a:r>
              <a:rPr lang="en-IN" dirty="0"/>
              <a:t>CFLAGS = </a:t>
            </a:r>
            <a:r>
              <a:rPr lang="en-IN" dirty="0" smtClean="0"/>
              <a:t>-c</a:t>
            </a:r>
            <a:r>
              <a:rPr lang="en-IN" dirty="0"/>
              <a:t> -Wall</a:t>
            </a:r>
          </a:p>
          <a:p>
            <a:r>
              <a:rPr lang="en-IN" dirty="0"/>
              <a:t>all: </a:t>
            </a:r>
            <a:r>
              <a:rPr lang="en-IN" dirty="0" smtClean="0"/>
              <a:t>main.exe</a:t>
            </a:r>
            <a:endParaRPr lang="en-IN" dirty="0"/>
          </a:p>
          <a:p>
            <a:r>
              <a:rPr lang="en-IN" dirty="0"/>
              <a:t/>
            </a:r>
            <a:br>
              <a:rPr lang="en-IN" dirty="0"/>
            </a:br>
            <a:r>
              <a:rPr lang="en-IN" dirty="0"/>
              <a:t>%.o: %.</a:t>
            </a:r>
            <a:r>
              <a:rPr lang="en-IN" dirty="0" smtClean="0"/>
              <a:t>c</a:t>
            </a:r>
            <a:endParaRPr lang="en-IN" dirty="0"/>
          </a:p>
          <a:p>
            <a:r>
              <a:rPr lang="en-IN" dirty="0"/>
              <a:t>  $(CC) $(CFLAGS</a:t>
            </a:r>
            <a:r>
              <a:rPr lang="en-IN" dirty="0" smtClean="0"/>
              <a:t>)</a:t>
            </a:r>
            <a:r>
              <a:rPr lang="en-IN" dirty="0"/>
              <a:t> $^</a:t>
            </a:r>
          </a:p>
          <a:p>
            <a:r>
              <a:rPr lang="en-IN" dirty="0"/>
              <a:t/>
            </a:r>
            <a:br>
              <a:rPr lang="en-IN" dirty="0"/>
            </a:br>
            <a:r>
              <a:rPr lang="en-IN" dirty="0" smtClean="0"/>
              <a:t>main.exe</a:t>
            </a:r>
            <a:r>
              <a:rPr lang="en-IN" dirty="0"/>
              <a:t>: </a:t>
            </a:r>
            <a:r>
              <a:rPr lang="en-IN" dirty="0" err="1" smtClean="0"/>
              <a:t>main.o</a:t>
            </a:r>
            <a:r>
              <a:rPr lang="en-IN" dirty="0"/>
              <a:t> </a:t>
            </a:r>
            <a:r>
              <a:rPr lang="en-IN" dirty="0" smtClean="0"/>
              <a:t>algo1.o algo2.o</a:t>
            </a:r>
            <a:endParaRPr lang="en-IN" dirty="0"/>
          </a:p>
          <a:p>
            <a:r>
              <a:rPr lang="en-IN" dirty="0"/>
              <a:t>  $(CC)  -o $@ $^    </a:t>
            </a:r>
          </a:p>
          <a:p>
            <a:r>
              <a:rPr lang="en-IN" dirty="0"/>
              <a:t/>
            </a:r>
            <a:br>
              <a:rPr lang="en-IN" dirty="0"/>
            </a:br>
            <a:r>
              <a:rPr lang="en-IN" dirty="0"/>
              <a:t>clean</a:t>
            </a:r>
            <a:r>
              <a:rPr lang="en-IN" dirty="0" smtClean="0"/>
              <a:t>:</a:t>
            </a:r>
            <a:endParaRPr lang="en-IN" dirty="0"/>
          </a:p>
          <a:p>
            <a:r>
              <a:rPr lang="en-IN" dirty="0"/>
              <a:t>  del /f *.o *exe</a:t>
            </a:r>
          </a:p>
        </p:txBody>
      </p:sp>
      <p:sp>
        <p:nvSpPr>
          <p:cNvPr id="7" name="TextBox 6"/>
          <p:cNvSpPr txBox="1"/>
          <p:nvPr/>
        </p:nvSpPr>
        <p:spPr>
          <a:xfrm>
            <a:off x="4847230" y="609600"/>
            <a:ext cx="6354170" cy="1477328"/>
          </a:xfrm>
          <a:prstGeom prst="rect">
            <a:avLst/>
          </a:prstGeom>
          <a:noFill/>
        </p:spPr>
        <p:txBody>
          <a:bodyPr wrap="square" rtlCol="0">
            <a:spAutoFit/>
          </a:bodyPr>
          <a:lstStyle/>
          <a:p>
            <a:pPr marL="285750" indent="-285750">
              <a:buFont typeface="Arial" panose="020B0604020202020204" pitchFamily="34" charset="0"/>
              <a:buChar char="•"/>
            </a:pPr>
            <a:r>
              <a:rPr lang="en-US" b="1" dirty="0"/>
              <a:t>$@</a:t>
            </a:r>
            <a:r>
              <a:rPr lang="en-US" dirty="0"/>
              <a:t> is a macro that refers to the target</a:t>
            </a:r>
          </a:p>
          <a:p>
            <a:pPr marL="285750" indent="-285750">
              <a:buFont typeface="Arial" panose="020B0604020202020204" pitchFamily="34" charset="0"/>
              <a:buChar char="•"/>
            </a:pPr>
            <a:r>
              <a:rPr lang="en-US" b="1" dirty="0"/>
              <a:t>$&lt;</a:t>
            </a:r>
            <a:r>
              <a:rPr lang="en-US" dirty="0"/>
              <a:t> is a macro that refers to the first dependency</a:t>
            </a:r>
          </a:p>
          <a:p>
            <a:pPr marL="285750" indent="-285750">
              <a:buFont typeface="Arial" panose="020B0604020202020204" pitchFamily="34" charset="0"/>
              <a:buChar char="•"/>
            </a:pPr>
            <a:r>
              <a:rPr lang="en-US" b="1" dirty="0"/>
              <a:t>$^</a:t>
            </a:r>
            <a:r>
              <a:rPr lang="en-US" dirty="0"/>
              <a:t> is a macro that refers to all dependencies</a:t>
            </a:r>
          </a:p>
          <a:p>
            <a:pPr marL="285750" indent="-285750">
              <a:buFont typeface="Arial" panose="020B0604020202020204" pitchFamily="34" charset="0"/>
              <a:buChar char="•"/>
            </a:pPr>
            <a:r>
              <a:rPr lang="en-US" b="1" dirty="0"/>
              <a:t>%</a:t>
            </a:r>
            <a:r>
              <a:rPr lang="en-US" dirty="0"/>
              <a:t> is a macro to make a pattern that we want to watch in both the target and the dependency</a:t>
            </a:r>
            <a:endParaRPr lang="en-IN" dirty="0"/>
          </a:p>
        </p:txBody>
      </p:sp>
    </p:spTree>
    <p:extLst>
      <p:ext uri="{BB962C8B-B14F-4D97-AF65-F5344CB8AC3E}">
        <p14:creationId xmlns:p14="http://schemas.microsoft.com/office/powerpoint/2010/main" val="1339716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14438"/>
          </a:xfrm>
        </p:spPr>
        <p:txBody>
          <a:bodyPr/>
          <a:lstStyle/>
          <a:p>
            <a:r>
              <a:rPr lang="en-US" dirty="0" smtClean="0"/>
              <a:t>On Windows</a:t>
            </a:r>
            <a:endParaRPr lang="en-IN" dirty="0"/>
          </a:p>
        </p:txBody>
      </p:sp>
      <p:pic>
        <p:nvPicPr>
          <p:cNvPr id="3" name="Picture 2"/>
          <p:cNvPicPr>
            <a:picLocks noChangeAspect="1"/>
          </p:cNvPicPr>
          <p:nvPr/>
        </p:nvPicPr>
        <p:blipFill>
          <a:blip r:embed="rId2"/>
          <a:stretch>
            <a:fillRect/>
          </a:stretch>
        </p:blipFill>
        <p:spPr>
          <a:xfrm>
            <a:off x="838200" y="962024"/>
            <a:ext cx="10515600" cy="5895975"/>
          </a:xfrm>
          <a:prstGeom prst="rect">
            <a:avLst/>
          </a:prstGeom>
        </p:spPr>
      </p:pic>
    </p:spTree>
    <p:extLst>
      <p:ext uri="{BB962C8B-B14F-4D97-AF65-F5344CB8AC3E}">
        <p14:creationId xmlns:p14="http://schemas.microsoft.com/office/powerpoint/2010/main" val="37766667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14438"/>
          </a:xfrm>
        </p:spPr>
        <p:txBody>
          <a:bodyPr/>
          <a:lstStyle/>
          <a:p>
            <a:r>
              <a:rPr lang="en-US" dirty="0" smtClean="0"/>
              <a:t>On Windows</a:t>
            </a:r>
            <a:endParaRPr lang="en-IN" dirty="0"/>
          </a:p>
        </p:txBody>
      </p:sp>
      <p:pic>
        <p:nvPicPr>
          <p:cNvPr id="3" name="Picture 2"/>
          <p:cNvPicPr>
            <a:picLocks noChangeAspect="1"/>
          </p:cNvPicPr>
          <p:nvPr/>
        </p:nvPicPr>
        <p:blipFill rotWithShape="1">
          <a:blip r:embed="rId2"/>
          <a:srcRect l="11854" t="19915" r="14197" b="11987"/>
          <a:stretch/>
        </p:blipFill>
        <p:spPr>
          <a:xfrm>
            <a:off x="838200" y="1075793"/>
            <a:ext cx="10515600" cy="5543371"/>
          </a:xfrm>
          <a:prstGeom prst="rect">
            <a:avLst/>
          </a:prstGeom>
        </p:spPr>
      </p:pic>
    </p:spTree>
    <p:extLst>
      <p:ext uri="{BB962C8B-B14F-4D97-AF65-F5344CB8AC3E}">
        <p14:creationId xmlns:p14="http://schemas.microsoft.com/office/powerpoint/2010/main" val="7787300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14438"/>
          </a:xfrm>
        </p:spPr>
        <p:txBody>
          <a:bodyPr/>
          <a:lstStyle/>
          <a:p>
            <a:r>
              <a:rPr lang="en-US" dirty="0" smtClean="0"/>
              <a:t>On Windows</a:t>
            </a:r>
            <a:endParaRPr lang="en-IN" dirty="0"/>
          </a:p>
        </p:txBody>
      </p:sp>
      <p:pic>
        <p:nvPicPr>
          <p:cNvPr id="3" name="Picture 2"/>
          <p:cNvPicPr>
            <a:picLocks noChangeAspect="1"/>
          </p:cNvPicPr>
          <p:nvPr/>
        </p:nvPicPr>
        <p:blipFill>
          <a:blip r:embed="rId2"/>
          <a:stretch>
            <a:fillRect/>
          </a:stretch>
        </p:blipFill>
        <p:spPr>
          <a:xfrm>
            <a:off x="838199" y="895636"/>
            <a:ext cx="10515601" cy="5959973"/>
          </a:xfrm>
          <a:prstGeom prst="rect">
            <a:avLst/>
          </a:prstGeom>
        </p:spPr>
      </p:pic>
    </p:spTree>
    <p:extLst>
      <p:ext uri="{BB962C8B-B14F-4D97-AF65-F5344CB8AC3E}">
        <p14:creationId xmlns:p14="http://schemas.microsoft.com/office/powerpoint/2010/main" val="3556105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14438"/>
          </a:xfrm>
        </p:spPr>
        <p:txBody>
          <a:bodyPr/>
          <a:lstStyle/>
          <a:p>
            <a:r>
              <a:rPr lang="en-US" dirty="0" smtClean="0"/>
              <a:t>On Windows</a:t>
            </a:r>
            <a:endParaRPr lang="en-IN" dirty="0"/>
          </a:p>
        </p:txBody>
      </p:sp>
      <p:pic>
        <p:nvPicPr>
          <p:cNvPr id="3" name="Picture 2"/>
          <p:cNvPicPr>
            <a:picLocks noChangeAspect="1"/>
          </p:cNvPicPr>
          <p:nvPr/>
        </p:nvPicPr>
        <p:blipFill>
          <a:blip r:embed="rId2"/>
          <a:stretch>
            <a:fillRect/>
          </a:stretch>
        </p:blipFill>
        <p:spPr>
          <a:xfrm>
            <a:off x="870419" y="2210937"/>
            <a:ext cx="10363336" cy="2415653"/>
          </a:xfrm>
          <a:prstGeom prst="rect">
            <a:avLst/>
          </a:prstGeom>
        </p:spPr>
      </p:pic>
    </p:spTree>
    <p:extLst>
      <p:ext uri="{BB962C8B-B14F-4D97-AF65-F5344CB8AC3E}">
        <p14:creationId xmlns:p14="http://schemas.microsoft.com/office/powerpoint/2010/main" val="7295999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Hardware and OS Introduction</a:t>
            </a:r>
            <a:endParaRPr lang="en-IN" dirty="0"/>
          </a:p>
        </p:txBody>
      </p:sp>
      <p:sp>
        <p:nvSpPr>
          <p:cNvPr id="3" name="Subtitle 2"/>
          <p:cNvSpPr>
            <a:spLocks noGrp="1"/>
          </p:cNvSpPr>
          <p:nvPr>
            <p:ph type="subTitle" idx="1"/>
          </p:nvPr>
        </p:nvSpPr>
        <p:spPr/>
        <p:txBody>
          <a:bodyPr/>
          <a:lstStyle/>
          <a:p>
            <a:r>
              <a:rPr lang="en-US" dirty="0" err="1" smtClean="0"/>
              <a:t>Ashutosh</a:t>
            </a:r>
            <a:r>
              <a:rPr lang="en-US" dirty="0" smtClean="0"/>
              <a:t> </a:t>
            </a:r>
            <a:r>
              <a:rPr lang="en-US" dirty="0" err="1" smtClean="0"/>
              <a:t>Sonawane</a:t>
            </a:r>
            <a:endParaRPr lang="en-IN" dirty="0"/>
          </a:p>
        </p:txBody>
      </p:sp>
    </p:spTree>
    <p:extLst>
      <p:ext uri="{BB962C8B-B14F-4D97-AF65-F5344CB8AC3E}">
        <p14:creationId xmlns:p14="http://schemas.microsoft.com/office/powerpoint/2010/main" val="29071017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14438"/>
          </a:xfrm>
        </p:spPr>
        <p:txBody>
          <a:bodyPr/>
          <a:lstStyle/>
          <a:p>
            <a:r>
              <a:rPr lang="en-US" dirty="0" smtClean="0"/>
              <a:t>On Windows</a:t>
            </a:r>
            <a:endParaRPr lang="en-IN" dirty="0"/>
          </a:p>
        </p:txBody>
      </p:sp>
      <p:pic>
        <p:nvPicPr>
          <p:cNvPr id="3" name="Picture 2"/>
          <p:cNvPicPr>
            <a:picLocks noChangeAspect="1"/>
          </p:cNvPicPr>
          <p:nvPr/>
        </p:nvPicPr>
        <p:blipFill>
          <a:blip r:embed="rId2"/>
          <a:stretch>
            <a:fillRect/>
          </a:stretch>
        </p:blipFill>
        <p:spPr>
          <a:xfrm>
            <a:off x="838200" y="991711"/>
            <a:ext cx="10515600" cy="5834661"/>
          </a:xfrm>
          <a:prstGeom prst="rect">
            <a:avLst/>
          </a:prstGeom>
        </p:spPr>
      </p:pic>
    </p:spTree>
    <p:extLst>
      <p:ext uri="{BB962C8B-B14F-4D97-AF65-F5344CB8AC3E}">
        <p14:creationId xmlns:p14="http://schemas.microsoft.com/office/powerpoint/2010/main" val="2997090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14438"/>
          </a:xfrm>
        </p:spPr>
        <p:txBody>
          <a:bodyPr/>
          <a:lstStyle/>
          <a:p>
            <a:r>
              <a:rPr lang="en-US" dirty="0" smtClean="0"/>
              <a:t>On Windows(Set Path)</a:t>
            </a:r>
            <a:endParaRPr lang="en-IN" dirty="0"/>
          </a:p>
        </p:txBody>
      </p:sp>
      <p:pic>
        <p:nvPicPr>
          <p:cNvPr id="3" name="Picture 2"/>
          <p:cNvPicPr>
            <a:picLocks noChangeAspect="1"/>
          </p:cNvPicPr>
          <p:nvPr/>
        </p:nvPicPr>
        <p:blipFill>
          <a:blip r:embed="rId2"/>
          <a:stretch>
            <a:fillRect/>
          </a:stretch>
        </p:blipFill>
        <p:spPr>
          <a:xfrm>
            <a:off x="93259" y="862263"/>
            <a:ext cx="11970404" cy="5995737"/>
          </a:xfrm>
          <a:prstGeom prst="rect">
            <a:avLst/>
          </a:prstGeom>
        </p:spPr>
      </p:pic>
      <p:sp>
        <p:nvSpPr>
          <p:cNvPr id="4" name="Rounded Rectangle 3"/>
          <p:cNvSpPr/>
          <p:nvPr/>
        </p:nvSpPr>
        <p:spPr>
          <a:xfrm>
            <a:off x="128337" y="2229853"/>
            <a:ext cx="1524000" cy="240631"/>
          </a:xfrm>
          <a:prstGeom prst="roundRect">
            <a:avLst/>
          </a:prstGeom>
          <a:noFill/>
          <a:ln w="5715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299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14438"/>
          </a:xfrm>
        </p:spPr>
        <p:txBody>
          <a:bodyPr/>
          <a:lstStyle/>
          <a:p>
            <a:r>
              <a:rPr lang="en-US" dirty="0" smtClean="0"/>
              <a:t>On Windows(Set Path)</a:t>
            </a:r>
            <a:endParaRPr lang="en-IN" dirty="0"/>
          </a:p>
        </p:txBody>
      </p:sp>
      <p:pic>
        <p:nvPicPr>
          <p:cNvPr id="3" name="Picture 2"/>
          <p:cNvPicPr>
            <a:picLocks noChangeAspect="1"/>
          </p:cNvPicPr>
          <p:nvPr/>
        </p:nvPicPr>
        <p:blipFill>
          <a:blip r:embed="rId2"/>
          <a:stretch>
            <a:fillRect/>
          </a:stretch>
        </p:blipFill>
        <p:spPr>
          <a:xfrm>
            <a:off x="3256547" y="926811"/>
            <a:ext cx="5197642" cy="5904117"/>
          </a:xfrm>
          <a:prstGeom prst="rect">
            <a:avLst/>
          </a:prstGeom>
        </p:spPr>
      </p:pic>
      <p:sp>
        <p:nvSpPr>
          <p:cNvPr id="4" name="Rounded Rectangle 3"/>
          <p:cNvSpPr/>
          <p:nvPr/>
        </p:nvSpPr>
        <p:spPr>
          <a:xfrm>
            <a:off x="6400800" y="5630779"/>
            <a:ext cx="1796716" cy="449179"/>
          </a:xfrm>
          <a:prstGeom prst="roundRect">
            <a:avLst/>
          </a:prstGeom>
          <a:noFill/>
          <a:ln w="381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71678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14438"/>
          </a:xfrm>
        </p:spPr>
        <p:txBody>
          <a:bodyPr/>
          <a:lstStyle/>
          <a:p>
            <a:r>
              <a:rPr lang="en-US" dirty="0" smtClean="0"/>
              <a:t>On Windows(Set Path)</a:t>
            </a:r>
            <a:endParaRPr lang="en-IN" dirty="0"/>
          </a:p>
        </p:txBody>
      </p:sp>
      <p:pic>
        <p:nvPicPr>
          <p:cNvPr id="3" name="Picture 2"/>
          <p:cNvPicPr>
            <a:picLocks noChangeAspect="1"/>
          </p:cNvPicPr>
          <p:nvPr/>
        </p:nvPicPr>
        <p:blipFill>
          <a:blip r:embed="rId2"/>
          <a:stretch>
            <a:fillRect/>
          </a:stretch>
        </p:blipFill>
        <p:spPr>
          <a:xfrm>
            <a:off x="2438400" y="835442"/>
            <a:ext cx="7218947" cy="6022558"/>
          </a:xfrm>
          <a:prstGeom prst="rect">
            <a:avLst/>
          </a:prstGeom>
        </p:spPr>
      </p:pic>
      <p:sp>
        <p:nvSpPr>
          <p:cNvPr id="4" name="Rounded Rectangle 3"/>
          <p:cNvSpPr/>
          <p:nvPr/>
        </p:nvSpPr>
        <p:spPr>
          <a:xfrm>
            <a:off x="2598821" y="3818021"/>
            <a:ext cx="1315453" cy="320842"/>
          </a:xfrm>
          <a:prstGeom prst="roundRect">
            <a:avLst/>
          </a:prstGeom>
          <a:noFill/>
          <a:ln w="381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5" name="Rounded Rectangle 4"/>
          <p:cNvSpPr/>
          <p:nvPr/>
        </p:nvSpPr>
        <p:spPr>
          <a:xfrm>
            <a:off x="7154779" y="5775158"/>
            <a:ext cx="1187116" cy="449179"/>
          </a:xfrm>
          <a:prstGeom prst="roundRect">
            <a:avLst/>
          </a:prstGeom>
          <a:noFill/>
          <a:ln w="381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37492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14438"/>
          </a:xfrm>
        </p:spPr>
        <p:txBody>
          <a:bodyPr/>
          <a:lstStyle/>
          <a:p>
            <a:r>
              <a:rPr lang="en-US" dirty="0" smtClean="0"/>
              <a:t>On Windows(Set Path)</a:t>
            </a:r>
            <a:endParaRPr lang="en-IN" dirty="0"/>
          </a:p>
        </p:txBody>
      </p:sp>
      <p:pic>
        <p:nvPicPr>
          <p:cNvPr id="3" name="Picture 2"/>
          <p:cNvPicPr>
            <a:picLocks noChangeAspect="1"/>
          </p:cNvPicPr>
          <p:nvPr/>
        </p:nvPicPr>
        <p:blipFill>
          <a:blip r:embed="rId2"/>
          <a:stretch>
            <a:fillRect/>
          </a:stretch>
        </p:blipFill>
        <p:spPr>
          <a:xfrm>
            <a:off x="3122110" y="1042987"/>
            <a:ext cx="6116790" cy="5815013"/>
          </a:xfrm>
          <a:prstGeom prst="rect">
            <a:avLst/>
          </a:prstGeom>
        </p:spPr>
      </p:pic>
      <p:sp>
        <p:nvSpPr>
          <p:cNvPr id="4" name="Rounded Rectangle 3"/>
          <p:cNvSpPr/>
          <p:nvPr/>
        </p:nvSpPr>
        <p:spPr>
          <a:xfrm>
            <a:off x="8005010" y="1556084"/>
            <a:ext cx="1155031" cy="433137"/>
          </a:xfrm>
          <a:prstGeom prst="roundRect">
            <a:avLst/>
          </a:prstGeom>
          <a:noFill/>
          <a:ln w="381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pic>
        <p:nvPicPr>
          <p:cNvPr id="5" name="Picture 4"/>
          <p:cNvPicPr>
            <a:picLocks noChangeAspect="1"/>
          </p:cNvPicPr>
          <p:nvPr/>
        </p:nvPicPr>
        <p:blipFill>
          <a:blip r:embed="rId3"/>
          <a:stretch>
            <a:fillRect/>
          </a:stretch>
        </p:blipFill>
        <p:spPr>
          <a:xfrm>
            <a:off x="838200" y="1968667"/>
            <a:ext cx="10515600" cy="2555207"/>
          </a:xfrm>
          <a:prstGeom prst="rect">
            <a:avLst/>
          </a:prstGeom>
        </p:spPr>
      </p:pic>
      <p:sp>
        <p:nvSpPr>
          <p:cNvPr id="6" name="Rounded Rectangle 5"/>
          <p:cNvSpPr/>
          <p:nvPr/>
        </p:nvSpPr>
        <p:spPr>
          <a:xfrm>
            <a:off x="8117304" y="3850105"/>
            <a:ext cx="1556085" cy="529390"/>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8944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par>
                                <p:cTn id="13" presetID="22" presetClass="exit" presetSubtype="4" fill="hold" grpId="1" nodeType="withEffect">
                                  <p:stCondLst>
                                    <p:cond delay="0"/>
                                  </p:stCondLst>
                                  <p:childTnLst>
                                    <p:animEffect transition="out" filter="wipe(down)">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History of C </a:t>
            </a:r>
            <a:r>
              <a:rPr lang="en-US" b="1" dirty="0" smtClean="0"/>
              <a:t>Programming(C versions)</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42708328"/>
              </p:ext>
            </p:extLst>
          </p:nvPr>
        </p:nvGraphicFramePr>
        <p:xfrm>
          <a:off x="398834" y="1066800"/>
          <a:ext cx="9428162" cy="50392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p:cNvSpPr>
            <a:spLocks noGrp="1"/>
          </p:cNvSpPr>
          <p:nvPr>
            <p:ph type="ftr" sz="quarter" idx="11"/>
          </p:nvPr>
        </p:nvSpPr>
        <p:spPr/>
        <p:txBody>
          <a:bodyPr/>
          <a:lstStyle/>
          <a:p>
            <a:r>
              <a:rPr lang="en-US" smtClean="0"/>
              <a:t>C Programming :- Ashutosh Sonawane</a:t>
            </a:r>
            <a:endParaRPr lang="en-US"/>
          </a:p>
        </p:txBody>
      </p:sp>
    </p:spTree>
    <p:extLst>
      <p:ext uri="{BB962C8B-B14F-4D97-AF65-F5344CB8AC3E}">
        <p14:creationId xmlns:p14="http://schemas.microsoft.com/office/powerpoint/2010/main" val="3822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0B2134BB-EC6B-41C1-A495-91CC7C3F2417}"/>
                                            </p:graphicEl>
                                          </p:spTgt>
                                        </p:tgtEl>
                                        <p:attrNameLst>
                                          <p:attrName>style.visibility</p:attrName>
                                        </p:attrNameLst>
                                      </p:cBhvr>
                                      <p:to>
                                        <p:strVal val="visible"/>
                                      </p:to>
                                    </p:set>
                                    <p:animEffect transition="in" filter="fade">
                                      <p:cBhvr>
                                        <p:cTn id="7" dur="500"/>
                                        <p:tgtEl>
                                          <p:spTgt spid="5">
                                            <p:graphicEl>
                                              <a:dgm id="{0B2134BB-EC6B-41C1-A495-91CC7C3F2417}"/>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5E931CBD-75A8-4249-BDE1-FC2B32962A16}"/>
                                            </p:graphicEl>
                                          </p:spTgt>
                                        </p:tgtEl>
                                        <p:attrNameLst>
                                          <p:attrName>style.visibility</p:attrName>
                                        </p:attrNameLst>
                                      </p:cBhvr>
                                      <p:to>
                                        <p:strVal val="visible"/>
                                      </p:to>
                                    </p:set>
                                    <p:animEffect transition="in" filter="fade">
                                      <p:cBhvr>
                                        <p:cTn id="12" dur="500"/>
                                        <p:tgtEl>
                                          <p:spTgt spid="5">
                                            <p:graphicEl>
                                              <a:dgm id="{5E931CBD-75A8-4249-BDE1-FC2B32962A16}"/>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graphicEl>
                                              <a:dgm id="{E63A0B4D-9CC7-4805-99D8-23A34FD5D536}"/>
                                            </p:graphicEl>
                                          </p:spTgt>
                                        </p:tgtEl>
                                        <p:attrNameLst>
                                          <p:attrName>style.visibility</p:attrName>
                                        </p:attrNameLst>
                                      </p:cBhvr>
                                      <p:to>
                                        <p:strVal val="visible"/>
                                      </p:to>
                                    </p:set>
                                    <p:animEffect transition="in" filter="fade">
                                      <p:cBhvr>
                                        <p:cTn id="17" dur="500"/>
                                        <p:tgtEl>
                                          <p:spTgt spid="5">
                                            <p:graphicEl>
                                              <a:dgm id="{E63A0B4D-9CC7-4805-99D8-23A34FD5D536}"/>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graphicEl>
                                              <a:dgm id="{EFD5C8D9-2849-488D-BB2C-CDA85552E21D}"/>
                                            </p:graphicEl>
                                          </p:spTgt>
                                        </p:tgtEl>
                                        <p:attrNameLst>
                                          <p:attrName>style.visibility</p:attrName>
                                        </p:attrNameLst>
                                      </p:cBhvr>
                                      <p:to>
                                        <p:strVal val="visible"/>
                                      </p:to>
                                    </p:set>
                                    <p:animEffect transition="in" filter="fade">
                                      <p:cBhvr>
                                        <p:cTn id="22" dur="500"/>
                                        <p:tgtEl>
                                          <p:spTgt spid="5">
                                            <p:graphicEl>
                                              <a:dgm id="{EFD5C8D9-2849-488D-BB2C-CDA85552E21D}"/>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graphicEl>
                                              <a:dgm id="{BC2C3866-7A70-4948-8D71-0E0876C4EA94}"/>
                                            </p:graphicEl>
                                          </p:spTgt>
                                        </p:tgtEl>
                                        <p:attrNameLst>
                                          <p:attrName>style.visibility</p:attrName>
                                        </p:attrNameLst>
                                      </p:cBhvr>
                                      <p:to>
                                        <p:strVal val="visible"/>
                                      </p:to>
                                    </p:set>
                                    <p:animEffect transition="in" filter="fade">
                                      <p:cBhvr>
                                        <p:cTn id="27" dur="500"/>
                                        <p:tgtEl>
                                          <p:spTgt spid="5">
                                            <p:graphicEl>
                                              <a:dgm id="{BC2C3866-7A70-4948-8D71-0E0876C4EA94}"/>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graphicEl>
                                              <a:dgm id="{11DF0542-AD4A-4FF8-95E5-69B2B9F4A818}"/>
                                            </p:graphicEl>
                                          </p:spTgt>
                                        </p:tgtEl>
                                        <p:attrNameLst>
                                          <p:attrName>style.visibility</p:attrName>
                                        </p:attrNameLst>
                                      </p:cBhvr>
                                      <p:to>
                                        <p:strVal val="visible"/>
                                      </p:to>
                                    </p:set>
                                    <p:animEffect transition="in" filter="fade">
                                      <p:cBhvr>
                                        <p:cTn id="32" dur="500"/>
                                        <p:tgtEl>
                                          <p:spTgt spid="5">
                                            <p:graphicEl>
                                              <a:dgm id="{11DF0542-AD4A-4FF8-95E5-69B2B9F4A818}"/>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graphicEl>
                                              <a:dgm id="{36FA38E6-F5AF-4B50-A89A-AF64B4691087}"/>
                                            </p:graphicEl>
                                          </p:spTgt>
                                        </p:tgtEl>
                                        <p:attrNameLst>
                                          <p:attrName>style.visibility</p:attrName>
                                        </p:attrNameLst>
                                      </p:cBhvr>
                                      <p:to>
                                        <p:strVal val="visible"/>
                                      </p:to>
                                    </p:set>
                                    <p:animEffect transition="in" filter="fade">
                                      <p:cBhvr>
                                        <p:cTn id="37" dur="500"/>
                                        <p:tgtEl>
                                          <p:spTgt spid="5">
                                            <p:graphicEl>
                                              <a:dgm id="{36FA38E6-F5AF-4B50-A89A-AF64B4691087}"/>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graphicEl>
                                              <a:dgm id="{F455B1A0-CD8A-468D-AFC3-6FF8AA0F76F5}"/>
                                            </p:graphicEl>
                                          </p:spTgt>
                                        </p:tgtEl>
                                        <p:attrNameLst>
                                          <p:attrName>style.visibility</p:attrName>
                                        </p:attrNameLst>
                                      </p:cBhvr>
                                      <p:to>
                                        <p:strVal val="visible"/>
                                      </p:to>
                                    </p:set>
                                    <p:animEffect transition="in" filter="fade">
                                      <p:cBhvr>
                                        <p:cTn id="42" dur="500"/>
                                        <p:tgtEl>
                                          <p:spTgt spid="5">
                                            <p:graphicEl>
                                              <a:dgm id="{F455B1A0-CD8A-468D-AFC3-6FF8AA0F76F5}"/>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graphicEl>
                                              <a:dgm id="{978A0D6F-556A-4B7C-85AE-B9E515EF0F93}"/>
                                            </p:graphicEl>
                                          </p:spTgt>
                                        </p:tgtEl>
                                        <p:attrNameLst>
                                          <p:attrName>style.visibility</p:attrName>
                                        </p:attrNameLst>
                                      </p:cBhvr>
                                      <p:to>
                                        <p:strVal val="visible"/>
                                      </p:to>
                                    </p:set>
                                    <p:animEffect transition="in" filter="fade">
                                      <p:cBhvr>
                                        <p:cTn id="47" dur="500"/>
                                        <p:tgtEl>
                                          <p:spTgt spid="5">
                                            <p:graphicEl>
                                              <a:dgm id="{978A0D6F-556A-4B7C-85AE-B9E515EF0F93}"/>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graphicEl>
                                              <a:dgm id="{0DF2D406-FF19-4B0D-8FE7-831EA47A2D6D}"/>
                                            </p:graphicEl>
                                          </p:spTgt>
                                        </p:tgtEl>
                                        <p:attrNameLst>
                                          <p:attrName>style.visibility</p:attrName>
                                        </p:attrNameLst>
                                      </p:cBhvr>
                                      <p:to>
                                        <p:strVal val="visible"/>
                                      </p:to>
                                    </p:set>
                                    <p:animEffect transition="in" filter="fade">
                                      <p:cBhvr>
                                        <p:cTn id="52" dur="500"/>
                                        <p:tgtEl>
                                          <p:spTgt spid="5">
                                            <p:graphicEl>
                                              <a:dgm id="{0DF2D406-FF19-4B0D-8FE7-831EA47A2D6D}"/>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graphicEl>
                                              <a:dgm id="{576D1964-4053-4475-9FEC-B2EC78E6A30C}"/>
                                            </p:graphicEl>
                                          </p:spTgt>
                                        </p:tgtEl>
                                        <p:attrNameLst>
                                          <p:attrName>style.visibility</p:attrName>
                                        </p:attrNameLst>
                                      </p:cBhvr>
                                      <p:to>
                                        <p:strVal val="visible"/>
                                      </p:to>
                                    </p:set>
                                    <p:animEffect transition="in" filter="fade">
                                      <p:cBhvr>
                                        <p:cTn id="57" dur="500"/>
                                        <p:tgtEl>
                                          <p:spTgt spid="5">
                                            <p:graphicEl>
                                              <a:dgm id="{576D1964-4053-4475-9FEC-B2EC78E6A30C}"/>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graphicEl>
                                              <a:dgm id="{EC00A253-84B5-4C4C-93F4-BABEDF0951B0}"/>
                                            </p:graphicEl>
                                          </p:spTgt>
                                        </p:tgtEl>
                                        <p:attrNameLst>
                                          <p:attrName>style.visibility</p:attrName>
                                        </p:attrNameLst>
                                      </p:cBhvr>
                                      <p:to>
                                        <p:strVal val="visible"/>
                                      </p:to>
                                    </p:set>
                                    <p:animEffect transition="in" filter="fade">
                                      <p:cBhvr>
                                        <p:cTn id="62" dur="500"/>
                                        <p:tgtEl>
                                          <p:spTgt spid="5">
                                            <p:graphicEl>
                                              <a:dgm id="{EC00A253-84B5-4C4C-93F4-BABEDF0951B0}"/>
                                            </p:graphic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
                                            <p:graphicEl>
                                              <a:dgm id="{6D3052CE-B605-4AF4-B90C-1F4D222EF129}"/>
                                            </p:graphicEl>
                                          </p:spTgt>
                                        </p:tgtEl>
                                        <p:attrNameLst>
                                          <p:attrName>style.visibility</p:attrName>
                                        </p:attrNameLst>
                                      </p:cBhvr>
                                      <p:to>
                                        <p:strVal val="visible"/>
                                      </p:to>
                                    </p:set>
                                    <p:animEffect transition="in" filter="fade">
                                      <p:cBhvr>
                                        <p:cTn id="67" dur="500"/>
                                        <p:tgtEl>
                                          <p:spTgt spid="5">
                                            <p:graphicEl>
                                              <a:dgm id="{6D3052CE-B605-4AF4-B90C-1F4D222EF129}"/>
                                            </p:graphic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
                                            <p:graphicEl>
                                              <a:dgm id="{827D8523-9598-4742-B61D-BB8397EA22EA}"/>
                                            </p:graphicEl>
                                          </p:spTgt>
                                        </p:tgtEl>
                                        <p:attrNameLst>
                                          <p:attrName>style.visibility</p:attrName>
                                        </p:attrNameLst>
                                      </p:cBhvr>
                                      <p:to>
                                        <p:strVal val="visible"/>
                                      </p:to>
                                    </p:set>
                                    <p:animEffect transition="in" filter="fade">
                                      <p:cBhvr>
                                        <p:cTn id="72" dur="500"/>
                                        <p:tgtEl>
                                          <p:spTgt spid="5">
                                            <p:graphicEl>
                                              <a:dgm id="{827D8523-9598-4742-B61D-BB8397EA22E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History of C </a:t>
            </a:r>
            <a:r>
              <a:rPr lang="en-US" b="1" dirty="0" smtClean="0"/>
              <a:t>Programming(C versions)</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48546048"/>
              </p:ext>
            </p:extLst>
          </p:nvPr>
        </p:nvGraphicFramePr>
        <p:xfrm>
          <a:off x="424234" y="1066800"/>
          <a:ext cx="8614245" cy="46292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p:cNvSpPr>
            <a:spLocks noGrp="1"/>
          </p:cNvSpPr>
          <p:nvPr>
            <p:ph type="ftr" sz="quarter" idx="11"/>
          </p:nvPr>
        </p:nvSpPr>
        <p:spPr/>
        <p:txBody>
          <a:bodyPr/>
          <a:lstStyle/>
          <a:p>
            <a:r>
              <a:rPr lang="en-US" smtClean="0"/>
              <a:t>C Programming :- Ashutosh Sonawane</a:t>
            </a:r>
            <a:endParaRPr lang="en-US"/>
          </a:p>
        </p:txBody>
      </p:sp>
    </p:spTree>
    <p:extLst>
      <p:ext uri="{BB962C8B-B14F-4D97-AF65-F5344CB8AC3E}">
        <p14:creationId xmlns:p14="http://schemas.microsoft.com/office/powerpoint/2010/main" val="270976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0B2134BB-EC6B-41C1-A495-91CC7C3F2417}"/>
                                            </p:graphicEl>
                                          </p:spTgt>
                                        </p:tgtEl>
                                        <p:attrNameLst>
                                          <p:attrName>style.visibility</p:attrName>
                                        </p:attrNameLst>
                                      </p:cBhvr>
                                      <p:to>
                                        <p:strVal val="visible"/>
                                      </p:to>
                                    </p:set>
                                    <p:animEffect transition="in" filter="fade">
                                      <p:cBhvr>
                                        <p:cTn id="7" dur="500"/>
                                        <p:tgtEl>
                                          <p:spTgt spid="5">
                                            <p:graphicEl>
                                              <a:dgm id="{0B2134BB-EC6B-41C1-A495-91CC7C3F2417}"/>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5E931CBD-75A8-4249-BDE1-FC2B32962A16}"/>
                                            </p:graphicEl>
                                          </p:spTgt>
                                        </p:tgtEl>
                                        <p:attrNameLst>
                                          <p:attrName>style.visibility</p:attrName>
                                        </p:attrNameLst>
                                      </p:cBhvr>
                                      <p:to>
                                        <p:strVal val="visible"/>
                                      </p:to>
                                    </p:set>
                                    <p:animEffect transition="in" filter="fade">
                                      <p:cBhvr>
                                        <p:cTn id="12" dur="500"/>
                                        <p:tgtEl>
                                          <p:spTgt spid="5">
                                            <p:graphicEl>
                                              <a:dgm id="{5E931CBD-75A8-4249-BDE1-FC2B32962A16}"/>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graphicEl>
                                              <a:dgm id="{E63A0B4D-9CC7-4805-99D8-23A34FD5D536}"/>
                                            </p:graphicEl>
                                          </p:spTgt>
                                        </p:tgtEl>
                                        <p:attrNameLst>
                                          <p:attrName>style.visibility</p:attrName>
                                        </p:attrNameLst>
                                      </p:cBhvr>
                                      <p:to>
                                        <p:strVal val="visible"/>
                                      </p:to>
                                    </p:set>
                                    <p:animEffect transition="in" filter="fade">
                                      <p:cBhvr>
                                        <p:cTn id="17" dur="500"/>
                                        <p:tgtEl>
                                          <p:spTgt spid="5">
                                            <p:graphicEl>
                                              <a:dgm id="{E63A0B4D-9CC7-4805-99D8-23A34FD5D536}"/>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graphicEl>
                                              <a:dgm id="{EFD5C8D9-2849-488D-BB2C-CDA85552E21D}"/>
                                            </p:graphicEl>
                                          </p:spTgt>
                                        </p:tgtEl>
                                        <p:attrNameLst>
                                          <p:attrName>style.visibility</p:attrName>
                                        </p:attrNameLst>
                                      </p:cBhvr>
                                      <p:to>
                                        <p:strVal val="visible"/>
                                      </p:to>
                                    </p:set>
                                    <p:animEffect transition="in" filter="fade">
                                      <p:cBhvr>
                                        <p:cTn id="22" dur="500"/>
                                        <p:tgtEl>
                                          <p:spTgt spid="5">
                                            <p:graphicEl>
                                              <a:dgm id="{EFD5C8D9-2849-488D-BB2C-CDA85552E21D}"/>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graphicEl>
                                              <a:dgm id="{BC2C3866-7A70-4948-8D71-0E0876C4EA94}"/>
                                            </p:graphicEl>
                                          </p:spTgt>
                                        </p:tgtEl>
                                        <p:attrNameLst>
                                          <p:attrName>style.visibility</p:attrName>
                                        </p:attrNameLst>
                                      </p:cBhvr>
                                      <p:to>
                                        <p:strVal val="visible"/>
                                      </p:to>
                                    </p:set>
                                    <p:animEffect transition="in" filter="fade">
                                      <p:cBhvr>
                                        <p:cTn id="27" dur="500"/>
                                        <p:tgtEl>
                                          <p:spTgt spid="5">
                                            <p:graphicEl>
                                              <a:dgm id="{BC2C3866-7A70-4948-8D71-0E0876C4EA94}"/>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graphicEl>
                                              <a:dgm id="{11DF0542-AD4A-4FF8-95E5-69B2B9F4A818}"/>
                                            </p:graphicEl>
                                          </p:spTgt>
                                        </p:tgtEl>
                                        <p:attrNameLst>
                                          <p:attrName>style.visibility</p:attrName>
                                        </p:attrNameLst>
                                      </p:cBhvr>
                                      <p:to>
                                        <p:strVal val="visible"/>
                                      </p:to>
                                    </p:set>
                                    <p:animEffect transition="in" filter="fade">
                                      <p:cBhvr>
                                        <p:cTn id="32" dur="500"/>
                                        <p:tgtEl>
                                          <p:spTgt spid="5">
                                            <p:graphicEl>
                                              <a:dgm id="{11DF0542-AD4A-4FF8-95E5-69B2B9F4A818}"/>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graphicEl>
                                              <a:dgm id="{36FA38E6-F5AF-4B50-A89A-AF64B4691087}"/>
                                            </p:graphicEl>
                                          </p:spTgt>
                                        </p:tgtEl>
                                        <p:attrNameLst>
                                          <p:attrName>style.visibility</p:attrName>
                                        </p:attrNameLst>
                                      </p:cBhvr>
                                      <p:to>
                                        <p:strVal val="visible"/>
                                      </p:to>
                                    </p:set>
                                    <p:animEffect transition="in" filter="fade">
                                      <p:cBhvr>
                                        <p:cTn id="37" dur="500"/>
                                        <p:tgtEl>
                                          <p:spTgt spid="5">
                                            <p:graphicEl>
                                              <a:dgm id="{36FA38E6-F5AF-4B50-A89A-AF64B4691087}"/>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graphicEl>
                                              <a:dgm id="{F455B1A0-CD8A-468D-AFC3-6FF8AA0F76F5}"/>
                                            </p:graphicEl>
                                          </p:spTgt>
                                        </p:tgtEl>
                                        <p:attrNameLst>
                                          <p:attrName>style.visibility</p:attrName>
                                        </p:attrNameLst>
                                      </p:cBhvr>
                                      <p:to>
                                        <p:strVal val="visible"/>
                                      </p:to>
                                    </p:set>
                                    <p:animEffect transition="in" filter="fade">
                                      <p:cBhvr>
                                        <p:cTn id="42" dur="500"/>
                                        <p:tgtEl>
                                          <p:spTgt spid="5">
                                            <p:graphicEl>
                                              <a:dgm id="{F455B1A0-CD8A-468D-AFC3-6FF8AA0F76F5}"/>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graphicEl>
                                              <a:dgm id="{978A0D6F-556A-4B7C-85AE-B9E515EF0F93}"/>
                                            </p:graphicEl>
                                          </p:spTgt>
                                        </p:tgtEl>
                                        <p:attrNameLst>
                                          <p:attrName>style.visibility</p:attrName>
                                        </p:attrNameLst>
                                      </p:cBhvr>
                                      <p:to>
                                        <p:strVal val="visible"/>
                                      </p:to>
                                    </p:set>
                                    <p:animEffect transition="in" filter="fade">
                                      <p:cBhvr>
                                        <p:cTn id="47" dur="500"/>
                                        <p:tgtEl>
                                          <p:spTgt spid="5">
                                            <p:graphicEl>
                                              <a:dgm id="{978A0D6F-556A-4B7C-85AE-B9E515EF0F93}"/>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graphicEl>
                                              <a:dgm id="{0DF2D406-FF19-4B0D-8FE7-831EA47A2D6D}"/>
                                            </p:graphicEl>
                                          </p:spTgt>
                                        </p:tgtEl>
                                        <p:attrNameLst>
                                          <p:attrName>style.visibility</p:attrName>
                                        </p:attrNameLst>
                                      </p:cBhvr>
                                      <p:to>
                                        <p:strVal val="visible"/>
                                      </p:to>
                                    </p:set>
                                    <p:animEffect transition="in" filter="fade">
                                      <p:cBhvr>
                                        <p:cTn id="52" dur="500"/>
                                        <p:tgtEl>
                                          <p:spTgt spid="5">
                                            <p:graphicEl>
                                              <a:dgm id="{0DF2D406-FF19-4B0D-8FE7-831EA47A2D6D}"/>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graphicEl>
                                              <a:dgm id="{576D1964-4053-4475-9FEC-B2EC78E6A30C}"/>
                                            </p:graphicEl>
                                          </p:spTgt>
                                        </p:tgtEl>
                                        <p:attrNameLst>
                                          <p:attrName>style.visibility</p:attrName>
                                        </p:attrNameLst>
                                      </p:cBhvr>
                                      <p:to>
                                        <p:strVal val="visible"/>
                                      </p:to>
                                    </p:set>
                                    <p:animEffect transition="in" filter="fade">
                                      <p:cBhvr>
                                        <p:cTn id="57" dur="500"/>
                                        <p:tgtEl>
                                          <p:spTgt spid="5">
                                            <p:graphicEl>
                                              <a:dgm id="{576D1964-4053-4475-9FEC-B2EC78E6A30C}"/>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graphicEl>
                                              <a:dgm id="{EC00A253-84B5-4C4C-93F4-BABEDF0951B0}"/>
                                            </p:graphicEl>
                                          </p:spTgt>
                                        </p:tgtEl>
                                        <p:attrNameLst>
                                          <p:attrName>style.visibility</p:attrName>
                                        </p:attrNameLst>
                                      </p:cBhvr>
                                      <p:to>
                                        <p:strVal val="visible"/>
                                      </p:to>
                                    </p:set>
                                    <p:animEffect transition="in" filter="fade">
                                      <p:cBhvr>
                                        <p:cTn id="62" dur="500"/>
                                        <p:tgtEl>
                                          <p:spTgt spid="5">
                                            <p:graphicEl>
                                              <a:dgm id="{EC00A253-84B5-4C4C-93F4-BABEDF0951B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Basics of C Programming</a:t>
            </a:r>
            <a:endParaRPr lang="en-US" dirty="0"/>
          </a:p>
        </p:txBody>
      </p:sp>
      <p:sp>
        <p:nvSpPr>
          <p:cNvPr id="9" name="Content Placeholder 8"/>
          <p:cNvSpPr>
            <a:spLocks noGrp="1"/>
          </p:cNvSpPr>
          <p:nvPr>
            <p:ph idx="1"/>
          </p:nvPr>
        </p:nvSpPr>
        <p:spPr>
          <a:xfrm>
            <a:off x="402336" y="914400"/>
            <a:ext cx="11379200" cy="5410200"/>
          </a:xfrm>
        </p:spPr>
        <p:txBody>
          <a:bodyPr/>
          <a:lstStyle/>
          <a:p>
            <a:r>
              <a:rPr lang="en-US" b="1" dirty="0" smtClean="0"/>
              <a:t>Steps in Learning English Language:</a:t>
            </a:r>
            <a:endParaRPr lang="en-US" dirty="0" smtClean="0"/>
          </a:p>
          <a:p>
            <a:endParaRPr lang="en-US" dirty="0" smtClean="0"/>
          </a:p>
          <a:p>
            <a:endParaRPr lang="en-US" dirty="0" smtClean="0"/>
          </a:p>
          <a:p>
            <a:endParaRPr lang="en-US" dirty="0"/>
          </a:p>
          <a:p>
            <a:endParaRPr lang="en-US" dirty="0" smtClean="0"/>
          </a:p>
          <a:p>
            <a:endParaRPr lang="en-US" dirty="0" smtClean="0"/>
          </a:p>
          <a:p>
            <a:r>
              <a:rPr lang="en-US" b="1" dirty="0" smtClean="0"/>
              <a:t>Steps in Learning C Language:</a:t>
            </a:r>
            <a:endParaRPr lang="en-US" dirty="0" smtClean="0"/>
          </a:p>
          <a:p>
            <a:endParaRPr lang="en-US" dirty="0" smtClean="0"/>
          </a:p>
          <a:p>
            <a:endParaRPr lang="en-US" dirty="0" smtClean="0"/>
          </a:p>
          <a:p>
            <a:endParaRPr lang="en-US" dirty="0" smtClean="0"/>
          </a:p>
          <a:p>
            <a:endParaRPr lang="en-US" dirty="0"/>
          </a:p>
        </p:txBody>
      </p:sp>
      <p:sp>
        <p:nvSpPr>
          <p:cNvPr id="3" name="Footer Placeholder 2"/>
          <p:cNvSpPr>
            <a:spLocks noGrp="1"/>
          </p:cNvSpPr>
          <p:nvPr>
            <p:ph type="ftr" sz="quarter" idx="11"/>
          </p:nvPr>
        </p:nvSpPr>
        <p:spPr/>
        <p:txBody>
          <a:bodyPr/>
          <a:lstStyle/>
          <a:p>
            <a:r>
              <a:rPr lang="en-US" smtClean="0"/>
              <a:t>C Programming :- Ashutosh Sonawane</a:t>
            </a:r>
            <a:endParaRPr lang="en-US"/>
          </a:p>
        </p:txBody>
      </p:sp>
      <p:pic>
        <p:nvPicPr>
          <p:cNvPr id="13" name="Content Placeholder 3"/>
          <p:cNvPicPr>
            <a:picLocks noChangeAspect="1" noChangeArrowheads="1"/>
          </p:cNvPicPr>
          <p:nvPr/>
        </p:nvPicPr>
        <p:blipFill>
          <a:blip r:embed="rId2"/>
          <a:srcRect/>
          <a:stretch>
            <a:fillRect/>
          </a:stretch>
        </p:blipFill>
        <p:spPr bwMode="auto">
          <a:xfrm>
            <a:off x="1694842" y="1866900"/>
            <a:ext cx="7448550" cy="914400"/>
          </a:xfrm>
          <a:prstGeom prst="rect">
            <a:avLst/>
          </a:prstGeom>
          <a:noFill/>
          <a:ln w="9525">
            <a:noFill/>
            <a:miter lim="800000"/>
            <a:headEnd/>
            <a:tailEnd/>
          </a:ln>
          <a:effectLst/>
        </p:spPr>
      </p:pic>
      <p:pic>
        <p:nvPicPr>
          <p:cNvPr id="14" name="Picture 13"/>
          <p:cNvPicPr>
            <a:picLocks noChangeAspect="1" noChangeArrowheads="1"/>
          </p:cNvPicPr>
          <p:nvPr/>
        </p:nvPicPr>
        <p:blipFill>
          <a:blip r:embed="rId3"/>
          <a:srcRect/>
          <a:stretch>
            <a:fillRect/>
          </a:stretch>
        </p:blipFill>
        <p:spPr bwMode="auto">
          <a:xfrm>
            <a:off x="1707542" y="3881437"/>
            <a:ext cx="7534275" cy="13430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animEffect transition="in" filter="fade">
                                      <p:cBhvr>
                                        <p:cTn id="17" dur="500"/>
                                        <p:tgtEl>
                                          <p:spTgt spid="9">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Basics of C Programming</a:t>
            </a:r>
            <a:endParaRPr lang="en-US" dirty="0"/>
          </a:p>
        </p:txBody>
      </p:sp>
      <p:sp>
        <p:nvSpPr>
          <p:cNvPr id="6" name="Content Placeholder 5"/>
          <p:cNvSpPr>
            <a:spLocks noGrp="1"/>
          </p:cNvSpPr>
          <p:nvPr>
            <p:ph idx="1"/>
          </p:nvPr>
        </p:nvSpPr>
        <p:spPr>
          <a:xfrm>
            <a:off x="677334" y="1524001"/>
            <a:ext cx="8596668" cy="4517362"/>
          </a:xfrm>
        </p:spPr>
        <p:txBody>
          <a:bodyPr/>
          <a:lstStyle/>
          <a:p>
            <a:pPr>
              <a:buNone/>
            </a:pPr>
            <a:r>
              <a:rPr lang="en-US" b="1" dirty="0" smtClean="0"/>
              <a:t>'C' Alphabets: </a:t>
            </a:r>
            <a:r>
              <a:rPr lang="en-US" dirty="0" smtClean="0"/>
              <a:t>(</a:t>
            </a:r>
            <a:r>
              <a:rPr lang="en-US" dirty="0" smtClean="0">
                <a:hlinkClick r:id="rId2"/>
              </a:rPr>
              <a:t>ASCII character set</a:t>
            </a:r>
            <a:r>
              <a:rPr lang="en-US" dirty="0" smtClean="0"/>
              <a:t>)</a:t>
            </a:r>
            <a:endParaRPr lang="en-US" b="1" dirty="0" smtClean="0"/>
          </a:p>
          <a:p>
            <a:pPr>
              <a:buNone/>
            </a:pPr>
            <a:endParaRPr lang="en-US" dirty="0"/>
          </a:p>
        </p:txBody>
      </p:sp>
      <p:sp>
        <p:nvSpPr>
          <p:cNvPr id="3" name="Footer Placeholder 2"/>
          <p:cNvSpPr>
            <a:spLocks noGrp="1"/>
          </p:cNvSpPr>
          <p:nvPr>
            <p:ph type="ftr" sz="quarter" idx="11"/>
          </p:nvPr>
        </p:nvSpPr>
        <p:spPr/>
        <p:txBody>
          <a:bodyPr/>
          <a:lstStyle/>
          <a:p>
            <a:r>
              <a:rPr lang="en-US" smtClean="0"/>
              <a:t>C Programming :- Ashutosh Sonawane</a:t>
            </a:r>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173187136"/>
              </p:ext>
            </p:extLst>
          </p:nvPr>
        </p:nvGraphicFramePr>
        <p:xfrm>
          <a:off x="1600200" y="2381249"/>
          <a:ext cx="7772400" cy="2103120"/>
        </p:xfrm>
        <a:graphic>
          <a:graphicData uri="http://schemas.openxmlformats.org/drawingml/2006/table">
            <a:tbl>
              <a:tblPr firstRow="1" bandRow="1">
                <a:tableStyleId>{2D5ABB26-0587-4C30-8999-92F81FD0307C}</a:tableStyleId>
              </a:tblPr>
              <a:tblGrid>
                <a:gridCol w="2331720">
                  <a:extLst>
                    <a:ext uri="{9D8B030D-6E8A-4147-A177-3AD203B41FA5}">
                      <a16:colId xmlns:a16="http://schemas.microsoft.com/office/drawing/2014/main" val="20000"/>
                    </a:ext>
                  </a:extLst>
                </a:gridCol>
                <a:gridCol w="5440680">
                  <a:extLst>
                    <a:ext uri="{9D8B030D-6E8A-4147-A177-3AD203B41FA5}">
                      <a16:colId xmlns:a16="http://schemas.microsoft.com/office/drawing/2014/main" val="20001"/>
                    </a:ext>
                  </a:extLst>
                </a:gridCol>
              </a:tblGrid>
              <a:tr h="660400">
                <a:tc>
                  <a:txBody>
                    <a:bodyPr/>
                    <a:lstStyle/>
                    <a:p>
                      <a:r>
                        <a:rPr lang="en-US" sz="1900" kern="1200" baseline="0" smtClean="0">
                          <a:solidFill>
                            <a:schemeClr val="tx1"/>
                          </a:solidFill>
                          <a:latin typeface="+mn-lt"/>
                          <a:ea typeface="+mn-ea"/>
                          <a:cs typeface="+mn-cs"/>
                        </a:rPr>
                        <a:t>Whitespace</a:t>
                      </a:r>
                      <a:endParaRPr lang="en-US" sz="19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Space, horizontal tab, vertical tab, form feed, new-line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5651412"/>
                  </a:ext>
                </a:extLst>
              </a:tr>
              <a:tr h="660400">
                <a:tc>
                  <a:txBody>
                    <a:bodyPr/>
                    <a:lstStyle/>
                    <a:p>
                      <a:r>
                        <a:rPr lang="en-US" sz="1900" kern="1200" baseline="0" dirty="0" smtClean="0">
                          <a:solidFill>
                            <a:schemeClr val="tx1"/>
                          </a:solidFill>
                          <a:latin typeface="+mn-lt"/>
                          <a:ea typeface="+mn-ea"/>
                          <a:cs typeface="+mn-cs"/>
                        </a:rPr>
                        <a:t>Alphabets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A, B, ……, Y, Z</a:t>
                      </a:r>
                    </a:p>
                    <a:p>
                      <a:r>
                        <a:rPr lang="en-US" sz="1900" kern="1200" baseline="0" dirty="0" smtClean="0">
                          <a:solidFill>
                            <a:schemeClr val="tx1"/>
                          </a:solidFill>
                          <a:latin typeface="+mn-lt"/>
                          <a:ea typeface="+mn-ea"/>
                          <a:cs typeface="+mn-cs"/>
                        </a:rPr>
                        <a:t>a, b, ……..., y, 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59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kern="1200" baseline="0" dirty="0" smtClean="0">
                          <a:solidFill>
                            <a:schemeClr val="tx1"/>
                          </a:solidFill>
                          <a:latin typeface="+mn-lt"/>
                          <a:ea typeface="+mn-ea"/>
                          <a:cs typeface="+mn-cs"/>
                        </a:rPr>
                        <a:t>Numbers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0, 1, 2, 3, 4, 5, 6, 7, 8, 9</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5920">
                <a:tc>
                  <a:txBody>
                    <a:bodyPr/>
                    <a:lstStyle/>
                    <a:p>
                      <a:r>
                        <a:rPr lang="en-US" sz="1900" kern="1200" baseline="0" dirty="0" smtClean="0">
                          <a:solidFill>
                            <a:schemeClr val="tx1"/>
                          </a:solidFill>
                          <a:latin typeface="+mn-lt"/>
                          <a:ea typeface="+mn-ea"/>
                          <a:cs typeface="+mn-cs"/>
                        </a:rPr>
                        <a:t>Special Symbols</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 ' @ # % ^ &amp; ( ) _ - + | \ { } [ ] : ; " ' &lt; &gt; , . ? /</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Basics of C Programming</a:t>
            </a:r>
            <a:endParaRPr lang="en-US" dirty="0"/>
          </a:p>
        </p:txBody>
      </p:sp>
      <p:sp>
        <p:nvSpPr>
          <p:cNvPr id="3" name="Content Placeholder 2"/>
          <p:cNvSpPr>
            <a:spLocks noGrp="1"/>
          </p:cNvSpPr>
          <p:nvPr>
            <p:ph idx="1"/>
          </p:nvPr>
        </p:nvSpPr>
        <p:spPr>
          <a:xfrm>
            <a:off x="398834" y="1209676"/>
            <a:ext cx="9735766" cy="1371600"/>
          </a:xfrm>
        </p:spPr>
        <p:txBody>
          <a:bodyPr>
            <a:normAutofit/>
          </a:bodyPr>
          <a:lstStyle/>
          <a:p>
            <a:pPr>
              <a:buNone/>
            </a:pPr>
            <a:r>
              <a:rPr lang="en-US" b="1" dirty="0" smtClean="0"/>
              <a:t>'C' Constants:</a:t>
            </a:r>
          </a:p>
          <a:p>
            <a:r>
              <a:rPr lang="en-US" sz="1800" dirty="0"/>
              <a:t>A constant is an entity that never changes. There are two type of C Constants – </a:t>
            </a:r>
            <a:r>
              <a:rPr lang="en-US" sz="1800" b="1" dirty="0"/>
              <a:t>Primary Constants, Secondary Constants.</a:t>
            </a:r>
          </a:p>
          <a:p>
            <a:pPr>
              <a:buNone/>
            </a:pPr>
            <a:endParaRPr lang="en-US" sz="1800" dirty="0"/>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pic>
        <p:nvPicPr>
          <p:cNvPr id="2053" name="Picture 5"/>
          <p:cNvPicPr>
            <a:picLocks noChangeAspect="1" noChangeArrowheads="1"/>
          </p:cNvPicPr>
          <p:nvPr/>
        </p:nvPicPr>
        <p:blipFill>
          <a:blip r:embed="rId2"/>
          <a:srcRect/>
          <a:stretch>
            <a:fillRect/>
          </a:stretch>
        </p:blipFill>
        <p:spPr bwMode="auto">
          <a:xfrm>
            <a:off x="1647217" y="2825418"/>
            <a:ext cx="7239000" cy="337185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78525"/>
          </a:xfrm>
        </p:spPr>
        <p:txBody>
          <a:bodyPr/>
          <a:lstStyle/>
          <a:p>
            <a:r>
              <a:rPr lang="en-US" dirty="0" smtClean="0"/>
              <a:t>Hardware</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64847" y="1316548"/>
            <a:ext cx="2519735" cy="24384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3656758"/>
            <a:ext cx="2364878" cy="175252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6925" y="3831115"/>
            <a:ext cx="870333" cy="87033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6552" y="998862"/>
            <a:ext cx="2309870" cy="2729497"/>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71998" y="1533673"/>
            <a:ext cx="1219200" cy="1219200"/>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81887" y="1950937"/>
            <a:ext cx="1219200" cy="1219200"/>
          </a:xfrm>
          <a:prstGeom prst="rect">
            <a:avLst/>
          </a:prstGeom>
        </p:spPr>
      </p:pic>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07733" y="1912841"/>
            <a:ext cx="1219200" cy="1219200"/>
          </a:xfrm>
          <a:prstGeom prst="rect">
            <a:avLst/>
          </a:prstGeom>
        </p:spPr>
      </p:pic>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4429628" y="998862"/>
            <a:ext cx="1961004" cy="3007605"/>
          </a:xfrm>
          <a:prstGeom prst="rect">
            <a:avLst/>
          </a:prstGeom>
        </p:spPr>
      </p:pic>
      <p:pic>
        <p:nvPicPr>
          <p:cNvPr id="2" name="Picture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298" y="2329026"/>
            <a:ext cx="1219200" cy="1219200"/>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59604" y="2316721"/>
            <a:ext cx="1219200" cy="1219200"/>
          </a:xfrm>
          <a:prstGeom prst="rect">
            <a:avLst/>
          </a:prstGeom>
        </p:spPr>
      </p:pic>
      <p:pic>
        <p:nvPicPr>
          <p:cNvPr id="3" name="Picture 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7334" y="54508"/>
            <a:ext cx="11197166" cy="6469389"/>
          </a:xfrm>
          <a:prstGeom prst="rect">
            <a:avLst/>
          </a:prstGeom>
        </p:spPr>
      </p:pic>
      <p:sp>
        <p:nvSpPr>
          <p:cNvPr id="9" name="Footer Placeholder 8"/>
          <p:cNvSpPr>
            <a:spLocks noGrp="1"/>
          </p:cNvSpPr>
          <p:nvPr>
            <p:ph type="ftr" sz="quarter" idx="11"/>
          </p:nvPr>
        </p:nvSpPr>
        <p:spPr/>
        <p:txBody>
          <a:bodyPr/>
          <a:lstStyle/>
          <a:p>
            <a:r>
              <a:rPr lang="en-US" smtClean="0"/>
              <a:t>Ashutosh Sonawane</a:t>
            </a:r>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509832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0-#ppt_h/2"/>
                                          </p:val>
                                        </p:tav>
                                        <p:tav tm="100000">
                                          <p:val>
                                            <p:strVal val="#ppt_y"/>
                                          </p:val>
                                        </p:tav>
                                      </p:tavLst>
                                    </p:anim>
                                  </p:childTnLst>
                                </p:cTn>
                              </p:par>
                              <p:par>
                                <p:cTn id="27" presetID="2" presetClass="entr" presetSubtype="1"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par>
                          <p:cTn id="41" fill="hold">
                            <p:stCondLst>
                              <p:cond delay="0"/>
                            </p:stCondLst>
                            <p:childTnLst>
                              <p:par>
                                <p:cTn id="42" presetID="42" presetClass="path" presetSubtype="0" accel="50000" decel="50000" fill="hold" nodeType="afterEffect">
                                  <p:stCondLst>
                                    <p:cond delay="0"/>
                                  </p:stCondLst>
                                  <p:childTnLst>
                                    <p:animMotion origin="layout" path="M -0.00313 0.00116 L 0.24596 -0.14421 " pathEditMode="relative" rAng="0" ptsTypes="AA">
                                      <p:cBhvr>
                                        <p:cTn id="43" dur="2000" fill="hold"/>
                                        <p:tgtEl>
                                          <p:spTgt spid="14"/>
                                        </p:tgtEl>
                                        <p:attrNameLst>
                                          <p:attrName>ppt_x</p:attrName>
                                          <p:attrName>ppt_y</p:attrName>
                                        </p:attrNameLst>
                                      </p:cBhvr>
                                      <p:rCtr x="12448" y="-7269"/>
                                    </p:animMotion>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5"/>
                                        </p:tgtEl>
                                        <p:attrNameLst>
                                          <p:attrName>style.visibility</p:attrName>
                                        </p:attrNameLst>
                                      </p:cBhvr>
                                      <p:to>
                                        <p:strVal val="visible"/>
                                      </p:to>
                                    </p:set>
                                  </p:childTnLst>
                                </p:cTn>
                              </p:par>
                            </p:childTnLst>
                          </p:cTn>
                        </p:par>
                        <p:par>
                          <p:cTn id="48" fill="hold">
                            <p:stCondLst>
                              <p:cond delay="0"/>
                            </p:stCondLst>
                            <p:childTnLst>
                              <p:par>
                                <p:cTn id="49" presetID="42" presetClass="path" presetSubtype="0" accel="50000" decel="50000" fill="hold" nodeType="afterEffect">
                                  <p:stCondLst>
                                    <p:cond delay="0"/>
                                  </p:stCondLst>
                                  <p:childTnLst>
                                    <p:animMotion origin="layout" path="M -6.25E-7 3.7037E-7 L 0.23698 0.03356 " pathEditMode="relative" rAng="0" ptsTypes="AA">
                                      <p:cBhvr>
                                        <p:cTn id="50" dur="2000" fill="hold"/>
                                        <p:tgtEl>
                                          <p:spTgt spid="15"/>
                                        </p:tgtEl>
                                        <p:attrNameLst>
                                          <p:attrName>ppt_x</p:attrName>
                                          <p:attrName>ppt_y</p:attrName>
                                        </p:attrNameLst>
                                      </p:cBhvr>
                                      <p:rCtr x="11849" y="1667"/>
                                    </p:animMotion>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par>
                          <p:cTn id="55" fill="hold">
                            <p:stCondLst>
                              <p:cond delay="0"/>
                            </p:stCondLst>
                            <p:childTnLst>
                              <p:par>
                                <p:cTn id="56" presetID="42" presetClass="path" presetSubtype="0" accel="50000" decel="50000" fill="hold" nodeType="afterEffect">
                                  <p:stCondLst>
                                    <p:cond delay="0"/>
                                  </p:stCondLst>
                                  <p:childTnLst>
                                    <p:animMotion origin="layout" path="M 2.08333E-6 -4.07407E-6 L 0.25117 0.31783 " pathEditMode="relative" rAng="0" ptsTypes="AA">
                                      <p:cBhvr>
                                        <p:cTn id="57" dur="2000" fill="hold"/>
                                        <p:tgtEl>
                                          <p:spTgt spid="16"/>
                                        </p:tgtEl>
                                        <p:attrNameLst>
                                          <p:attrName>ppt_x</p:attrName>
                                          <p:attrName>ppt_y</p:attrName>
                                        </p:attrNameLst>
                                      </p:cBhvr>
                                      <p:rCtr x="12552" y="15880"/>
                                    </p:animMotion>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1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nodeType="click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barn(inVertical)">
                                      <p:cBhvr>
                                        <p:cTn id="6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Basics of C Programming</a:t>
            </a:r>
            <a:endParaRPr lang="en-US" dirty="0"/>
          </a:p>
        </p:txBody>
      </p:sp>
      <p:sp>
        <p:nvSpPr>
          <p:cNvPr id="3" name="Content Placeholder 2"/>
          <p:cNvSpPr>
            <a:spLocks noGrp="1"/>
          </p:cNvSpPr>
          <p:nvPr>
            <p:ph idx="1"/>
          </p:nvPr>
        </p:nvSpPr>
        <p:spPr>
          <a:xfrm>
            <a:off x="373434" y="844552"/>
            <a:ext cx="11379200" cy="5647660"/>
          </a:xfrm>
        </p:spPr>
        <p:txBody>
          <a:bodyPr>
            <a:normAutofit fontScale="92500" lnSpcReduction="20000"/>
          </a:bodyPr>
          <a:lstStyle/>
          <a:p>
            <a:r>
              <a:rPr lang="en-US" b="1" dirty="0" smtClean="0"/>
              <a:t>Rules for Constructing Integer Constants:</a:t>
            </a:r>
          </a:p>
          <a:p>
            <a:pPr lvl="1"/>
            <a:r>
              <a:rPr lang="en-US" dirty="0" smtClean="0"/>
              <a:t>An Integer Constant must have at least one digit.</a:t>
            </a:r>
          </a:p>
          <a:p>
            <a:pPr lvl="1"/>
            <a:r>
              <a:rPr lang="en-US" dirty="0" smtClean="0"/>
              <a:t>It must not have a decimal point.</a:t>
            </a:r>
          </a:p>
          <a:p>
            <a:pPr lvl="1"/>
            <a:r>
              <a:rPr lang="en-US" dirty="0" smtClean="0"/>
              <a:t>It can be either positive or negative.</a:t>
            </a:r>
          </a:p>
          <a:p>
            <a:pPr lvl="1"/>
            <a:r>
              <a:rPr lang="en-US" dirty="0" smtClean="0"/>
              <a:t>If no sign precedes an Integer Constant, it is assumed to be positive.</a:t>
            </a:r>
          </a:p>
          <a:p>
            <a:pPr lvl="1"/>
            <a:r>
              <a:rPr lang="en-US" dirty="0" smtClean="0"/>
              <a:t>No commas or blanks are allowed in integer constant.</a:t>
            </a:r>
          </a:p>
          <a:p>
            <a:pPr lvl="1"/>
            <a:r>
              <a:rPr lang="en-US" dirty="0" smtClean="0"/>
              <a:t>The allowable range is: </a:t>
            </a:r>
            <a:r>
              <a:rPr lang="en-US" b="1" dirty="0" smtClean="0"/>
              <a:t>-2,14,74,83,648 to 2,14,74,83,647.</a:t>
            </a:r>
          </a:p>
          <a:p>
            <a:r>
              <a:rPr lang="en-US" b="1" dirty="0" smtClean="0"/>
              <a:t>Rules for Constructing Real Constants:</a:t>
            </a:r>
          </a:p>
          <a:p>
            <a:pPr lvl="1"/>
            <a:r>
              <a:rPr lang="en-US" dirty="0" smtClean="0"/>
              <a:t>A Real Constant must have at least one digit.</a:t>
            </a:r>
          </a:p>
          <a:p>
            <a:pPr lvl="1"/>
            <a:r>
              <a:rPr lang="en-US" dirty="0" smtClean="0"/>
              <a:t>It must have at least one decimal point.</a:t>
            </a:r>
          </a:p>
          <a:p>
            <a:pPr lvl="1"/>
            <a:r>
              <a:rPr lang="en-US" dirty="0" smtClean="0"/>
              <a:t>It can be either positive or negative.</a:t>
            </a:r>
          </a:p>
          <a:p>
            <a:pPr lvl="1"/>
            <a:r>
              <a:rPr lang="en-US" dirty="0" smtClean="0"/>
              <a:t>Default sign is positive.</a:t>
            </a:r>
          </a:p>
          <a:p>
            <a:pPr lvl="1"/>
            <a:r>
              <a:rPr lang="en-US" dirty="0" smtClean="0"/>
              <a:t>No commas or blanks are allowed within Real Constants.</a:t>
            </a:r>
          </a:p>
          <a:p>
            <a:pPr lvl="1"/>
            <a:r>
              <a:rPr lang="en-US" dirty="0" smtClean="0"/>
              <a:t>It's range is</a:t>
            </a:r>
            <a:r>
              <a:rPr lang="en-US" b="1" dirty="0" smtClean="0"/>
              <a:t>: 3.4e-38 to 3.4e38.</a:t>
            </a:r>
          </a:p>
          <a:p>
            <a:r>
              <a:rPr lang="en-US" b="1" dirty="0" smtClean="0"/>
              <a:t>Rules for Constructing Character Constants:</a:t>
            </a:r>
          </a:p>
          <a:p>
            <a:pPr lvl="1"/>
            <a:r>
              <a:rPr lang="en-US" dirty="0" smtClean="0"/>
              <a:t>A character constant is a single alphabet, a single digit or a single special symbol enclosed within single inverted commas </a:t>
            </a:r>
            <a:r>
              <a:rPr lang="en-US" sz="3100" b="1" dirty="0" smtClean="0"/>
              <a:t>‘’</a:t>
            </a:r>
            <a:r>
              <a:rPr lang="en-US" dirty="0" smtClean="0"/>
              <a:t>. Both the inverted commas should point to the left.</a:t>
            </a:r>
            <a:endParaRPr lang="en-US" b="1" dirty="0" smtClean="0"/>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sp>
        <p:nvSpPr>
          <p:cNvPr id="5" name="TextBox 4"/>
          <p:cNvSpPr txBox="1"/>
          <p:nvPr/>
        </p:nvSpPr>
        <p:spPr>
          <a:xfrm>
            <a:off x="5439146" y="842449"/>
            <a:ext cx="2514600" cy="369332"/>
          </a:xfrm>
          <a:prstGeom prst="rect">
            <a:avLst/>
          </a:prstGeom>
          <a:noFill/>
        </p:spPr>
        <p:txBody>
          <a:bodyPr wrap="square" rtlCol="0">
            <a:spAutoFit/>
          </a:bodyPr>
          <a:lstStyle/>
          <a:p>
            <a:r>
              <a:rPr lang="en-IN" dirty="0" smtClean="0">
                <a:hlinkClick r:id="rId2"/>
              </a:rPr>
              <a:t>More details</a:t>
            </a:r>
            <a:endParaRPr lang="en-IN" dirty="0"/>
          </a:p>
        </p:txBody>
      </p:sp>
      <p:sp>
        <p:nvSpPr>
          <p:cNvPr id="6" name="TextBox 5"/>
          <p:cNvSpPr txBox="1"/>
          <p:nvPr/>
        </p:nvSpPr>
        <p:spPr>
          <a:xfrm>
            <a:off x="5334000" y="3050124"/>
            <a:ext cx="2514600" cy="369332"/>
          </a:xfrm>
          <a:prstGeom prst="rect">
            <a:avLst/>
          </a:prstGeom>
          <a:noFill/>
        </p:spPr>
        <p:txBody>
          <a:bodyPr wrap="square" rtlCol="0">
            <a:spAutoFit/>
          </a:bodyPr>
          <a:lstStyle/>
          <a:p>
            <a:r>
              <a:rPr lang="en-IN" dirty="0" smtClean="0">
                <a:hlinkClick r:id="rId3"/>
              </a:rPr>
              <a:t>More details</a:t>
            </a:r>
            <a:endParaRPr lang="en-IN" dirty="0"/>
          </a:p>
        </p:txBody>
      </p:sp>
      <p:sp>
        <p:nvSpPr>
          <p:cNvPr id="7" name="TextBox 6"/>
          <p:cNvSpPr txBox="1"/>
          <p:nvPr/>
        </p:nvSpPr>
        <p:spPr>
          <a:xfrm>
            <a:off x="5419117" y="5255696"/>
            <a:ext cx="2514600" cy="369332"/>
          </a:xfrm>
          <a:prstGeom prst="rect">
            <a:avLst/>
          </a:prstGeom>
          <a:noFill/>
        </p:spPr>
        <p:txBody>
          <a:bodyPr wrap="square" rtlCol="0">
            <a:spAutoFit/>
          </a:bodyPr>
          <a:lstStyle/>
          <a:p>
            <a:r>
              <a:rPr lang="en-IN" dirty="0" smtClean="0">
                <a:hlinkClick r:id="rId4"/>
              </a:rPr>
              <a:t>More details</a:t>
            </a:r>
            <a:endParaRPr lang="en-IN" dirty="0"/>
          </a:p>
        </p:txBody>
      </p:sp>
      <p:sp>
        <p:nvSpPr>
          <p:cNvPr id="8" name="TextBox 7"/>
          <p:cNvSpPr txBox="1"/>
          <p:nvPr/>
        </p:nvSpPr>
        <p:spPr>
          <a:xfrm>
            <a:off x="8229600" y="5253592"/>
            <a:ext cx="2514600" cy="369332"/>
          </a:xfrm>
          <a:prstGeom prst="rect">
            <a:avLst/>
          </a:prstGeom>
          <a:noFill/>
        </p:spPr>
        <p:txBody>
          <a:bodyPr wrap="square" rtlCol="0">
            <a:spAutoFit/>
          </a:bodyPr>
          <a:lstStyle/>
          <a:p>
            <a:r>
              <a:rPr lang="en-IN" dirty="0" smtClean="0">
                <a:hlinkClick r:id="rId5"/>
              </a:rPr>
              <a:t>for String</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additive="base">
                                        <p:cTn id="36" dur="500" fill="hold"/>
                                        <p:tgtEl>
                                          <p:spTgt spid="5"/>
                                        </p:tgtEl>
                                        <p:attrNameLst>
                                          <p:attrName>ppt_x</p:attrName>
                                        </p:attrNameLst>
                                      </p:cBhvr>
                                      <p:tavLst>
                                        <p:tav tm="0">
                                          <p:val>
                                            <p:strVal val="#ppt_x"/>
                                          </p:val>
                                        </p:tav>
                                        <p:tav tm="100000">
                                          <p:val>
                                            <p:strVal val="#ppt_x"/>
                                          </p:val>
                                        </p:tav>
                                      </p:tavLst>
                                    </p:anim>
                                    <p:anim calcmode="lin" valueType="num">
                                      <p:cBhvr additive="base">
                                        <p:cTn id="3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500"/>
                                        <p:tgtEl>
                                          <p:spTgt spid="3">
                                            <p:txEl>
                                              <p:pRg st="8" end="8"/>
                                            </p:txEl>
                                          </p:spTgt>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500"/>
                                        <p:tgtEl>
                                          <p:spTgt spid="3">
                                            <p:txEl>
                                              <p:pRg st="9" end="9"/>
                                            </p:txEl>
                                          </p:spTgt>
                                        </p:tgtEl>
                                      </p:cBhvr>
                                    </p:animEffect>
                                  </p:childTnLst>
                                </p:cTn>
                              </p:par>
                            </p:childTnLst>
                          </p:cTn>
                        </p:par>
                        <p:par>
                          <p:cTn id="51" fill="hold">
                            <p:stCondLst>
                              <p:cond delay="1500"/>
                            </p:stCondLst>
                            <p:childTnLst>
                              <p:par>
                                <p:cTn id="52" presetID="10" presetClass="entr" presetSubtype="0" fill="hold" grpId="0" nodeType="after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Effect transition="in" filter="fade">
                                      <p:cBhvr>
                                        <p:cTn id="54" dur="500"/>
                                        <p:tgtEl>
                                          <p:spTgt spid="3">
                                            <p:txEl>
                                              <p:pRg st="10" end="10"/>
                                            </p:txEl>
                                          </p:spTgt>
                                        </p:tgtEl>
                                      </p:cBhvr>
                                    </p:animEffect>
                                  </p:childTnLst>
                                </p:cTn>
                              </p:par>
                            </p:childTnLst>
                          </p:cTn>
                        </p:par>
                        <p:par>
                          <p:cTn id="55" fill="hold">
                            <p:stCondLst>
                              <p:cond delay="2000"/>
                            </p:stCondLst>
                            <p:childTnLst>
                              <p:par>
                                <p:cTn id="56" presetID="10" presetClass="entr" presetSubtype="0" fill="hold" grpId="0" nodeType="afterEffect">
                                  <p:stCondLst>
                                    <p:cond delay="0"/>
                                  </p:stCondLst>
                                  <p:childTnLst>
                                    <p:set>
                                      <p:cBhvr>
                                        <p:cTn id="57" dur="1" fill="hold">
                                          <p:stCondLst>
                                            <p:cond delay="0"/>
                                          </p:stCondLst>
                                        </p:cTn>
                                        <p:tgtEl>
                                          <p:spTgt spid="3">
                                            <p:txEl>
                                              <p:pRg st="11" end="11"/>
                                            </p:txEl>
                                          </p:spTgt>
                                        </p:tgtEl>
                                        <p:attrNameLst>
                                          <p:attrName>style.visibility</p:attrName>
                                        </p:attrNameLst>
                                      </p:cBhvr>
                                      <p:to>
                                        <p:strVal val="visible"/>
                                      </p:to>
                                    </p:set>
                                    <p:animEffect transition="in" filter="fade">
                                      <p:cBhvr>
                                        <p:cTn id="58" dur="500"/>
                                        <p:tgtEl>
                                          <p:spTgt spid="3">
                                            <p:txEl>
                                              <p:pRg st="11" end="11"/>
                                            </p:txEl>
                                          </p:spTgt>
                                        </p:tgtEl>
                                      </p:cBhvr>
                                    </p:animEffect>
                                  </p:childTnLst>
                                </p:cTn>
                              </p:par>
                            </p:childTnLst>
                          </p:cTn>
                        </p:par>
                        <p:par>
                          <p:cTn id="59" fill="hold">
                            <p:stCondLst>
                              <p:cond delay="2500"/>
                            </p:stCondLst>
                            <p:childTnLst>
                              <p:par>
                                <p:cTn id="60" presetID="10" presetClass="entr" presetSubtype="0" fill="hold" grpId="0" nodeType="after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500"/>
                                        <p:tgtEl>
                                          <p:spTgt spid="3">
                                            <p:txEl>
                                              <p:pRg st="12" end="12"/>
                                            </p:txEl>
                                          </p:spTgt>
                                        </p:tgtEl>
                                      </p:cBhvr>
                                    </p:animEffect>
                                  </p:childTnLst>
                                </p:cTn>
                              </p:par>
                            </p:childTnLst>
                          </p:cTn>
                        </p:par>
                        <p:par>
                          <p:cTn id="63" fill="hold">
                            <p:stCondLst>
                              <p:cond delay="3000"/>
                            </p:stCondLst>
                            <p:childTnLst>
                              <p:par>
                                <p:cTn id="64" presetID="10" presetClass="entr" presetSubtype="0" fill="hold" grpId="0" nodeType="afterEffect">
                                  <p:stCondLst>
                                    <p:cond delay="0"/>
                                  </p:stCondLst>
                                  <p:childTnLst>
                                    <p:set>
                                      <p:cBhvr>
                                        <p:cTn id="65" dur="1" fill="hold">
                                          <p:stCondLst>
                                            <p:cond delay="0"/>
                                          </p:stCondLst>
                                        </p:cTn>
                                        <p:tgtEl>
                                          <p:spTgt spid="3">
                                            <p:txEl>
                                              <p:pRg st="13" end="13"/>
                                            </p:txEl>
                                          </p:spTgt>
                                        </p:tgtEl>
                                        <p:attrNameLst>
                                          <p:attrName>style.visibility</p:attrName>
                                        </p:attrNameLst>
                                      </p:cBhvr>
                                      <p:to>
                                        <p:strVal val="visible"/>
                                      </p:to>
                                    </p:set>
                                    <p:animEffect transition="in" filter="fade">
                                      <p:cBhvr>
                                        <p:cTn id="66" dur="500"/>
                                        <p:tgtEl>
                                          <p:spTgt spid="3">
                                            <p:txEl>
                                              <p:pRg st="13" end="1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500" fill="hold"/>
                                        <p:tgtEl>
                                          <p:spTgt spid="6"/>
                                        </p:tgtEl>
                                        <p:attrNameLst>
                                          <p:attrName>ppt_x</p:attrName>
                                        </p:attrNameLst>
                                      </p:cBhvr>
                                      <p:tavLst>
                                        <p:tav tm="0">
                                          <p:val>
                                            <p:strVal val="#ppt_x"/>
                                          </p:val>
                                        </p:tav>
                                        <p:tav tm="100000">
                                          <p:val>
                                            <p:strVal val="#ppt_x"/>
                                          </p:val>
                                        </p:tav>
                                      </p:tavLst>
                                    </p:anim>
                                    <p:anim calcmode="lin" valueType="num">
                                      <p:cBhvr additive="base">
                                        <p:cTn id="7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500"/>
                                        <p:tgtEl>
                                          <p:spTgt spid="3">
                                            <p:txEl>
                                              <p:pRg st="14" end="14"/>
                                            </p:txEl>
                                          </p:spTgt>
                                        </p:tgtEl>
                                      </p:cBhvr>
                                    </p:animEffect>
                                  </p:childTnLst>
                                </p:cTn>
                              </p:par>
                            </p:childTnLst>
                          </p:cTn>
                        </p:par>
                        <p:par>
                          <p:cTn id="78" fill="hold">
                            <p:stCondLst>
                              <p:cond delay="500"/>
                            </p:stCondLst>
                            <p:childTnLst>
                              <p:par>
                                <p:cTn id="79" presetID="10" presetClass="entr" presetSubtype="0" fill="hold" grpId="0" nodeType="afterEffect">
                                  <p:stCondLst>
                                    <p:cond delay="0"/>
                                  </p:stCondLst>
                                  <p:childTnLst>
                                    <p:set>
                                      <p:cBhvr>
                                        <p:cTn id="80" dur="1" fill="hold">
                                          <p:stCondLst>
                                            <p:cond delay="0"/>
                                          </p:stCondLst>
                                        </p:cTn>
                                        <p:tgtEl>
                                          <p:spTgt spid="3">
                                            <p:txEl>
                                              <p:pRg st="15" end="15"/>
                                            </p:txEl>
                                          </p:spTgt>
                                        </p:tgtEl>
                                        <p:attrNameLst>
                                          <p:attrName>style.visibility</p:attrName>
                                        </p:attrNameLst>
                                      </p:cBhvr>
                                      <p:to>
                                        <p:strVal val="visible"/>
                                      </p:to>
                                    </p:set>
                                    <p:animEffect transition="in" filter="fade">
                                      <p:cBhvr>
                                        <p:cTn id="81" dur="500"/>
                                        <p:tgtEl>
                                          <p:spTgt spid="3">
                                            <p:txEl>
                                              <p:pRg st="15" end="15"/>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grpId="0" nodeType="clickEffect">
                                  <p:stCondLst>
                                    <p:cond delay="0"/>
                                  </p:stCondLst>
                                  <p:childTnLst>
                                    <p:set>
                                      <p:cBhvr>
                                        <p:cTn id="85" dur="1" fill="hold">
                                          <p:stCondLst>
                                            <p:cond delay="0"/>
                                          </p:stCondLst>
                                        </p:cTn>
                                        <p:tgtEl>
                                          <p:spTgt spid="7"/>
                                        </p:tgtEl>
                                        <p:attrNameLst>
                                          <p:attrName>style.visibility</p:attrName>
                                        </p:attrNameLst>
                                      </p:cBhvr>
                                      <p:to>
                                        <p:strVal val="visible"/>
                                      </p:to>
                                    </p:set>
                                    <p:anim calcmode="lin" valueType="num">
                                      <p:cBhvr additive="base">
                                        <p:cTn id="86" dur="500" fill="hold"/>
                                        <p:tgtEl>
                                          <p:spTgt spid="7"/>
                                        </p:tgtEl>
                                        <p:attrNameLst>
                                          <p:attrName>ppt_x</p:attrName>
                                        </p:attrNameLst>
                                      </p:cBhvr>
                                      <p:tavLst>
                                        <p:tav tm="0">
                                          <p:val>
                                            <p:strVal val="#ppt_x"/>
                                          </p:val>
                                        </p:tav>
                                        <p:tav tm="100000">
                                          <p:val>
                                            <p:strVal val="#ppt_x"/>
                                          </p:val>
                                        </p:tav>
                                      </p:tavLst>
                                    </p:anim>
                                    <p:anim calcmode="lin" valueType="num">
                                      <p:cBhvr additive="base">
                                        <p:cTn id="8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grpId="0" nodeType="clickEffect">
                                  <p:stCondLst>
                                    <p:cond delay="0"/>
                                  </p:stCondLst>
                                  <p:childTnLst>
                                    <p:set>
                                      <p:cBhvr>
                                        <p:cTn id="91" dur="1" fill="hold">
                                          <p:stCondLst>
                                            <p:cond delay="0"/>
                                          </p:stCondLst>
                                        </p:cTn>
                                        <p:tgtEl>
                                          <p:spTgt spid="8"/>
                                        </p:tgtEl>
                                        <p:attrNameLst>
                                          <p:attrName>style.visibility</p:attrName>
                                        </p:attrNameLst>
                                      </p:cBhvr>
                                      <p:to>
                                        <p:strVal val="visible"/>
                                      </p:to>
                                    </p:set>
                                    <p:anim calcmode="lin" valueType="num">
                                      <p:cBhvr additive="base">
                                        <p:cTn id="92" dur="500" fill="hold"/>
                                        <p:tgtEl>
                                          <p:spTgt spid="8"/>
                                        </p:tgtEl>
                                        <p:attrNameLst>
                                          <p:attrName>ppt_x</p:attrName>
                                        </p:attrNameLst>
                                      </p:cBhvr>
                                      <p:tavLst>
                                        <p:tav tm="0">
                                          <p:val>
                                            <p:strVal val="#ppt_x"/>
                                          </p:val>
                                        </p:tav>
                                        <p:tav tm="100000">
                                          <p:val>
                                            <p:strVal val="#ppt_x"/>
                                          </p:val>
                                        </p:tav>
                                      </p:tavLst>
                                    </p:anim>
                                    <p:anim calcmode="lin" valueType="num">
                                      <p:cBhvr additive="base">
                                        <p:cTn id="9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P spid="7"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Basics of C Programming</a:t>
            </a:r>
            <a:endParaRPr lang="en-US" dirty="0"/>
          </a:p>
        </p:txBody>
      </p:sp>
      <p:sp>
        <p:nvSpPr>
          <p:cNvPr id="3" name="Content Placeholder 2"/>
          <p:cNvSpPr>
            <a:spLocks noGrp="1"/>
          </p:cNvSpPr>
          <p:nvPr>
            <p:ph idx="1"/>
          </p:nvPr>
        </p:nvSpPr>
        <p:spPr/>
        <p:txBody>
          <a:bodyPr>
            <a:normAutofit fontScale="92500"/>
          </a:bodyPr>
          <a:lstStyle/>
          <a:p>
            <a:pPr>
              <a:buNone/>
            </a:pPr>
            <a:r>
              <a:rPr lang="en-US" sz="2800" b="1" dirty="0" smtClean="0"/>
              <a:t>'C' Variables:</a:t>
            </a:r>
          </a:p>
          <a:p>
            <a:r>
              <a:rPr lang="en-US" sz="2800" dirty="0" smtClean="0"/>
              <a:t>An entity that </a:t>
            </a:r>
            <a:r>
              <a:rPr lang="en-US" sz="2800" b="1" dirty="0" smtClean="0"/>
              <a:t>may vary </a:t>
            </a:r>
            <a:r>
              <a:rPr lang="en-US" sz="2800" dirty="0" smtClean="0"/>
              <a:t>during the program execution is called as </a:t>
            </a:r>
            <a:r>
              <a:rPr lang="en-US" sz="2800" b="1" dirty="0" smtClean="0"/>
              <a:t>Variable.</a:t>
            </a:r>
          </a:p>
          <a:p>
            <a:endParaRPr lang="en-US" sz="2800" b="1" dirty="0" smtClean="0"/>
          </a:p>
          <a:p>
            <a:r>
              <a:rPr lang="en-US" sz="2800" dirty="0" smtClean="0"/>
              <a:t>Variable names are names given to the memory locations.</a:t>
            </a:r>
          </a:p>
          <a:p>
            <a:endParaRPr lang="en-US" sz="2800" dirty="0" smtClean="0"/>
          </a:p>
          <a:p>
            <a:r>
              <a:rPr lang="en-US" sz="2800" dirty="0" smtClean="0"/>
              <a:t>These locations can hold integer, real or character constants.</a:t>
            </a:r>
          </a:p>
          <a:p>
            <a:endParaRPr lang="en-US" sz="2800" dirty="0" smtClean="0"/>
          </a:p>
          <a:p>
            <a:r>
              <a:rPr lang="en-US" sz="2800" dirty="0" smtClean="0"/>
              <a:t>The </a:t>
            </a:r>
            <a:r>
              <a:rPr lang="en-US" sz="2800" b="1" dirty="0" smtClean="0"/>
              <a:t>integer </a:t>
            </a:r>
            <a:r>
              <a:rPr lang="en-US" sz="2800" dirty="0" smtClean="0"/>
              <a:t>variable needs </a:t>
            </a:r>
            <a:r>
              <a:rPr lang="en-US" sz="2800" b="1" dirty="0" smtClean="0"/>
              <a:t>4 bytes, float </a:t>
            </a:r>
            <a:r>
              <a:rPr lang="en-US" sz="2800" dirty="0" smtClean="0"/>
              <a:t>variable needs</a:t>
            </a:r>
            <a:r>
              <a:rPr lang="en-US" sz="2800" b="1" dirty="0" smtClean="0"/>
              <a:t> 4 bytes, double </a:t>
            </a:r>
            <a:r>
              <a:rPr lang="en-US" sz="2800" dirty="0" smtClean="0"/>
              <a:t>variable needs </a:t>
            </a:r>
            <a:r>
              <a:rPr lang="en-US" sz="2800" b="1" dirty="0" smtClean="0"/>
              <a:t>8 bytes and char </a:t>
            </a:r>
            <a:r>
              <a:rPr lang="en-US" sz="2800" dirty="0" smtClean="0"/>
              <a:t>variable</a:t>
            </a:r>
            <a:r>
              <a:rPr lang="en-US" sz="2800" b="1" dirty="0" smtClean="0"/>
              <a:t> </a:t>
            </a:r>
            <a:r>
              <a:rPr lang="en-US" sz="2800" dirty="0" smtClean="0"/>
              <a:t>needs </a:t>
            </a:r>
            <a:r>
              <a:rPr lang="en-US" sz="2800" b="1" dirty="0" smtClean="0"/>
              <a:t>1 byte </a:t>
            </a:r>
            <a:r>
              <a:rPr lang="en-US" sz="2800" dirty="0" smtClean="0"/>
              <a:t>memory space</a:t>
            </a:r>
            <a:r>
              <a:rPr lang="en-US" sz="2800" b="1" dirty="0" smtClean="0"/>
              <a:t>.</a:t>
            </a:r>
            <a:r>
              <a:rPr lang="en-US" sz="2800" b="1" dirty="0" smtClean="0">
                <a:hlinkClick r:id="rId2"/>
              </a:rPr>
              <a:t>(more about datatype)</a:t>
            </a:r>
            <a:endParaRPr lang="en-US" sz="2800" dirty="0"/>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Basics of C Programming</a:t>
            </a:r>
            <a:endParaRPr lang="en-US" dirty="0"/>
          </a:p>
        </p:txBody>
      </p:sp>
      <p:sp>
        <p:nvSpPr>
          <p:cNvPr id="3" name="Content Placeholder 2"/>
          <p:cNvSpPr>
            <a:spLocks noGrp="1"/>
          </p:cNvSpPr>
          <p:nvPr>
            <p:ph idx="1"/>
          </p:nvPr>
        </p:nvSpPr>
        <p:spPr>
          <a:xfrm>
            <a:off x="402336" y="844552"/>
            <a:ext cx="9427464" cy="5647660"/>
          </a:xfrm>
        </p:spPr>
        <p:txBody>
          <a:bodyPr>
            <a:normAutofit fontScale="92500" lnSpcReduction="10000"/>
          </a:bodyPr>
          <a:lstStyle/>
          <a:p>
            <a:r>
              <a:rPr lang="en-US" sz="2400" b="1" dirty="0" smtClean="0"/>
              <a:t>Rules for Constructing a Variable Name:</a:t>
            </a:r>
          </a:p>
          <a:p>
            <a:pPr lvl="1"/>
            <a:r>
              <a:rPr lang="en-US" sz="2000" dirty="0" smtClean="0"/>
              <a:t>The variable name </a:t>
            </a:r>
            <a:r>
              <a:rPr lang="en-US" sz="2000" b="1" dirty="0" smtClean="0"/>
              <a:t>should not exceed 30 characters. Some </a:t>
            </a:r>
            <a:r>
              <a:rPr lang="en-US" sz="2000" dirty="0" smtClean="0"/>
              <a:t>compilers allow variable names </a:t>
            </a:r>
            <a:r>
              <a:rPr lang="en-US" sz="2000" dirty="0" err="1" smtClean="0"/>
              <a:t>upto</a:t>
            </a:r>
            <a:r>
              <a:rPr lang="en-US" sz="2000" dirty="0" smtClean="0"/>
              <a:t> 247 characters. But restrict variable name, as it adds to the typing effort.</a:t>
            </a:r>
          </a:p>
          <a:p>
            <a:pPr lvl="1"/>
            <a:endParaRPr lang="en-US" sz="2000" dirty="0" smtClean="0"/>
          </a:p>
          <a:p>
            <a:pPr lvl="1"/>
            <a:r>
              <a:rPr lang="en-US" sz="2000" dirty="0" smtClean="0"/>
              <a:t>The variable name can be </a:t>
            </a:r>
            <a:r>
              <a:rPr lang="en-US" sz="2000" b="1" dirty="0" smtClean="0"/>
              <a:t>Alpha-numeric </a:t>
            </a:r>
            <a:r>
              <a:rPr lang="en-US" sz="2000" dirty="0" smtClean="0"/>
              <a:t>e.g. no1</a:t>
            </a:r>
          </a:p>
          <a:p>
            <a:pPr lvl="1"/>
            <a:endParaRPr lang="en-US" sz="2000" dirty="0" smtClean="0"/>
          </a:p>
          <a:p>
            <a:pPr lvl="1"/>
            <a:r>
              <a:rPr lang="en-US" sz="2000" dirty="0" smtClean="0"/>
              <a:t>But it should start with an alphabet.</a:t>
            </a:r>
          </a:p>
          <a:p>
            <a:pPr lvl="1"/>
            <a:endParaRPr lang="en-US" sz="2000" dirty="0" smtClean="0"/>
          </a:p>
          <a:p>
            <a:pPr lvl="1"/>
            <a:r>
              <a:rPr lang="en-US" sz="2000" dirty="0" smtClean="0"/>
              <a:t>It should not contain any spaces in between.</a:t>
            </a:r>
          </a:p>
          <a:p>
            <a:pPr lvl="1"/>
            <a:endParaRPr lang="en-US" sz="2000" dirty="0" smtClean="0"/>
          </a:p>
          <a:p>
            <a:pPr lvl="1"/>
            <a:r>
              <a:rPr lang="en-US" sz="2000" dirty="0" smtClean="0"/>
              <a:t>It should not contain any special symbols except underscore (_) in between e.g. </a:t>
            </a:r>
            <a:r>
              <a:rPr lang="en-US" sz="2000" dirty="0" err="1" smtClean="0"/>
              <a:t>area_circle</a:t>
            </a:r>
            <a:endParaRPr lang="en-US" sz="2000" dirty="0" smtClean="0"/>
          </a:p>
          <a:p>
            <a:pPr lvl="1"/>
            <a:endParaRPr lang="en-US" sz="2000" dirty="0" smtClean="0"/>
          </a:p>
          <a:p>
            <a:pPr lvl="1"/>
            <a:r>
              <a:rPr lang="en-US" sz="2000" dirty="0" smtClean="0"/>
              <a:t>It should not contain any Keyword.</a:t>
            </a:r>
            <a:endParaRPr lang="en-US" sz="2000" dirty="0"/>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Data Types Revised</a:t>
            </a:r>
            <a:endParaRPr lang="en-US" dirty="0"/>
          </a:p>
        </p:txBody>
      </p:sp>
      <p:sp>
        <p:nvSpPr>
          <p:cNvPr id="3" name="Footer Placeholder 2"/>
          <p:cNvSpPr>
            <a:spLocks noGrp="1"/>
          </p:cNvSpPr>
          <p:nvPr>
            <p:ph type="ftr" sz="quarter" idx="11"/>
          </p:nvPr>
        </p:nvSpPr>
        <p:spPr/>
        <p:txBody>
          <a:bodyPr/>
          <a:lstStyle/>
          <a:p>
            <a:r>
              <a:rPr lang="en-US" smtClean="0"/>
              <a:t>C Programming :- Ashutosh Sonawane</a:t>
            </a: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870866531"/>
              </p:ext>
            </p:extLst>
          </p:nvPr>
        </p:nvGraphicFramePr>
        <p:xfrm>
          <a:off x="222504" y="844551"/>
          <a:ext cx="11738863" cy="5507254"/>
        </p:xfrm>
        <a:graphic>
          <a:graphicData uri="http://schemas.openxmlformats.org/drawingml/2006/table">
            <a:tbl>
              <a:tblPr firstRow="1" bandRow="1">
                <a:tableStyleId>{5940675A-B579-460E-94D1-54222C63F5DA}</a:tableStyleId>
              </a:tblPr>
              <a:tblGrid>
                <a:gridCol w="2139696">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7922767">
                  <a:extLst>
                    <a:ext uri="{9D8B030D-6E8A-4147-A177-3AD203B41FA5}">
                      <a16:colId xmlns:a16="http://schemas.microsoft.com/office/drawing/2014/main" val="20002"/>
                    </a:ext>
                  </a:extLst>
                </a:gridCol>
              </a:tblGrid>
              <a:tr h="443296">
                <a:tc>
                  <a:txBody>
                    <a:bodyPr/>
                    <a:lstStyle/>
                    <a:p>
                      <a:pPr algn="ctr"/>
                      <a:r>
                        <a:rPr lang="en-US" sz="1800" b="1" kern="1200" dirty="0" smtClean="0">
                          <a:solidFill>
                            <a:srgbClr val="92D050"/>
                          </a:solidFill>
                          <a:latin typeface="Arial" panose="020B0604020202020204" pitchFamily="34" charset="0"/>
                          <a:cs typeface="Arial" panose="020B0604020202020204" pitchFamily="34" charset="0"/>
                        </a:rPr>
                        <a:t>Type</a:t>
                      </a:r>
                      <a:endParaRPr lang="en-US" sz="1800" b="1" dirty="0">
                        <a:solidFill>
                          <a:srgbClr val="92D050"/>
                        </a:solidFill>
                        <a:latin typeface="Arial" panose="020B0604020202020204" pitchFamily="34" charset="0"/>
                        <a:cs typeface="Arial" panose="020B0604020202020204" pitchFamily="34" charset="0"/>
                      </a:endParaRPr>
                    </a:p>
                  </a:txBody>
                  <a:tcPr/>
                </a:tc>
                <a:tc>
                  <a:txBody>
                    <a:bodyPr/>
                    <a:lstStyle/>
                    <a:p>
                      <a:pPr algn="ctr"/>
                      <a:r>
                        <a:rPr lang="en-US" sz="1800" b="1" kern="1200" dirty="0" smtClean="0">
                          <a:solidFill>
                            <a:srgbClr val="92D050"/>
                          </a:solidFill>
                          <a:latin typeface="Arial" panose="020B0604020202020204" pitchFamily="34" charset="0"/>
                          <a:cs typeface="Arial" panose="020B0604020202020204" pitchFamily="34" charset="0"/>
                        </a:rPr>
                        <a:t>Storage size</a:t>
                      </a:r>
                      <a:endParaRPr lang="en-US" sz="1800" b="1" dirty="0">
                        <a:solidFill>
                          <a:srgbClr val="92D050"/>
                        </a:solidFill>
                        <a:latin typeface="Arial" panose="020B0604020202020204" pitchFamily="34" charset="0"/>
                        <a:cs typeface="Arial" panose="020B0604020202020204" pitchFamily="34" charset="0"/>
                      </a:endParaRPr>
                    </a:p>
                  </a:txBody>
                  <a:tcPr/>
                </a:tc>
                <a:tc>
                  <a:txBody>
                    <a:bodyPr/>
                    <a:lstStyle/>
                    <a:p>
                      <a:pPr algn="ctr"/>
                      <a:r>
                        <a:rPr lang="en-US" sz="1800" b="1" kern="1200" dirty="0" smtClean="0">
                          <a:solidFill>
                            <a:srgbClr val="92D050"/>
                          </a:solidFill>
                          <a:latin typeface="Arial" panose="020B0604020202020204" pitchFamily="34" charset="0"/>
                          <a:cs typeface="Arial" panose="020B0604020202020204" pitchFamily="34" charset="0"/>
                        </a:rPr>
                        <a:t>Value Range</a:t>
                      </a:r>
                      <a:endParaRPr lang="en-US" sz="1800" b="1" dirty="0">
                        <a:solidFill>
                          <a:srgbClr val="92D05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418299">
                <a:tc>
                  <a:txBody>
                    <a:bodyPr/>
                    <a:lstStyle/>
                    <a:p>
                      <a:r>
                        <a:rPr lang="en-US" sz="1800" b="0" i="0" kern="1200" dirty="0" smtClean="0">
                          <a:solidFill>
                            <a:schemeClr val="tx1"/>
                          </a:solidFill>
                          <a:latin typeface="Arial" panose="020B0604020202020204" pitchFamily="34" charset="0"/>
                          <a:ea typeface="+mn-ea"/>
                          <a:cs typeface="Arial" panose="020B0604020202020204" pitchFamily="34" charset="0"/>
                        </a:rPr>
                        <a:t>char</a:t>
                      </a:r>
                      <a:endParaRPr lang="en-US" sz="1800" dirty="0">
                        <a:latin typeface="Arial" panose="020B0604020202020204" pitchFamily="34" charset="0"/>
                        <a:cs typeface="Arial" panose="020B0604020202020204" pitchFamily="34" charset="0"/>
                      </a:endParaRPr>
                    </a:p>
                  </a:txBody>
                  <a:tcPr/>
                </a:tc>
                <a:tc>
                  <a:txBody>
                    <a:bodyPr/>
                    <a:lstStyle/>
                    <a:p>
                      <a:pPr algn="ctr"/>
                      <a:r>
                        <a:rPr lang="en-US" sz="1800" b="0" i="0" kern="1200" dirty="0" smtClean="0">
                          <a:solidFill>
                            <a:schemeClr val="tx1"/>
                          </a:solidFill>
                          <a:latin typeface="Arial" panose="020B0604020202020204" pitchFamily="34" charset="0"/>
                          <a:ea typeface="+mn-ea"/>
                          <a:cs typeface="Arial" panose="020B0604020202020204" pitchFamily="34" charset="0"/>
                        </a:rPr>
                        <a:t>1 byte</a:t>
                      </a:r>
                      <a:endParaRPr lang="en-US" sz="1800" dirty="0">
                        <a:latin typeface="Arial" panose="020B0604020202020204" pitchFamily="34" charset="0"/>
                        <a:cs typeface="Arial" panose="020B0604020202020204" pitchFamily="34" charset="0"/>
                      </a:endParaRPr>
                    </a:p>
                  </a:txBody>
                  <a:tcPr/>
                </a:tc>
                <a:tc>
                  <a:txBody>
                    <a:bodyPr/>
                    <a:lstStyle/>
                    <a:p>
                      <a:r>
                        <a:rPr lang="en-US" sz="1800" b="0" i="0" kern="1200" dirty="0" smtClean="0">
                          <a:solidFill>
                            <a:schemeClr val="tx1"/>
                          </a:solidFill>
                          <a:latin typeface="Arial" panose="020B0604020202020204" pitchFamily="34" charset="0"/>
                          <a:ea typeface="+mn-ea"/>
                          <a:cs typeface="Arial" panose="020B0604020202020204" pitchFamily="34" charset="0"/>
                        </a:rPr>
                        <a:t>-128 to 127 (0 to 255)</a:t>
                      </a:r>
                      <a:endParaRPr lang="en-US"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418299">
                <a:tc>
                  <a:txBody>
                    <a:bodyPr/>
                    <a:lstStyle/>
                    <a:p>
                      <a:r>
                        <a:rPr lang="en-US" sz="1800" b="0" i="0" kern="1200" dirty="0" smtClean="0">
                          <a:solidFill>
                            <a:schemeClr val="tx1"/>
                          </a:solidFill>
                          <a:latin typeface="Arial" panose="020B0604020202020204" pitchFamily="34" charset="0"/>
                          <a:ea typeface="+mn-ea"/>
                          <a:cs typeface="Arial" panose="020B0604020202020204" pitchFamily="34" charset="0"/>
                        </a:rPr>
                        <a:t>unsigned char</a:t>
                      </a:r>
                      <a:endParaRPr lang="en-US" sz="1800" dirty="0">
                        <a:latin typeface="Arial" panose="020B0604020202020204" pitchFamily="34" charset="0"/>
                        <a:cs typeface="Arial" panose="020B0604020202020204" pitchFamily="34" charset="0"/>
                      </a:endParaRPr>
                    </a:p>
                  </a:txBody>
                  <a:tcPr/>
                </a:tc>
                <a:tc>
                  <a:txBody>
                    <a:bodyPr/>
                    <a:lstStyle/>
                    <a:p>
                      <a:pPr algn="ctr"/>
                      <a:r>
                        <a:rPr lang="en-US" sz="1800" b="0" i="0" kern="1200" dirty="0" smtClean="0">
                          <a:solidFill>
                            <a:schemeClr val="tx1"/>
                          </a:solidFill>
                          <a:latin typeface="Arial" panose="020B0604020202020204" pitchFamily="34" charset="0"/>
                          <a:ea typeface="+mn-ea"/>
                          <a:cs typeface="Arial" panose="020B0604020202020204" pitchFamily="34" charset="0"/>
                        </a:rPr>
                        <a:t>1 byte</a:t>
                      </a:r>
                      <a:endParaRPr lang="en-US" sz="1800" dirty="0">
                        <a:latin typeface="Arial" panose="020B0604020202020204" pitchFamily="34" charset="0"/>
                        <a:cs typeface="Arial" panose="020B0604020202020204" pitchFamily="34" charset="0"/>
                      </a:endParaRPr>
                    </a:p>
                  </a:txBody>
                  <a:tcPr/>
                </a:tc>
                <a:tc>
                  <a:txBody>
                    <a:bodyPr/>
                    <a:lstStyle/>
                    <a:p>
                      <a:r>
                        <a:rPr lang="en-US" sz="1800" b="0" i="0" kern="1200" dirty="0" smtClean="0">
                          <a:solidFill>
                            <a:schemeClr val="tx1"/>
                          </a:solidFill>
                          <a:latin typeface="Arial" panose="020B0604020202020204" pitchFamily="34" charset="0"/>
                          <a:ea typeface="+mn-ea"/>
                          <a:cs typeface="Arial" panose="020B0604020202020204" pitchFamily="34" charset="0"/>
                        </a:rPr>
                        <a:t>0 to 255</a:t>
                      </a:r>
                      <a:endParaRPr lang="en-US"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418299">
                <a:tc>
                  <a:txBody>
                    <a:bodyPr/>
                    <a:lstStyle/>
                    <a:p>
                      <a:r>
                        <a:rPr lang="en-US" sz="1800" b="0" i="0" kern="1200" dirty="0" err="1" smtClean="0">
                          <a:solidFill>
                            <a:schemeClr val="tx1"/>
                          </a:solidFill>
                          <a:latin typeface="Arial" panose="020B0604020202020204" pitchFamily="34" charset="0"/>
                          <a:ea typeface="+mn-ea"/>
                          <a:cs typeface="Arial" panose="020B0604020202020204" pitchFamily="34" charset="0"/>
                        </a:rPr>
                        <a:t>int</a:t>
                      </a:r>
                      <a:endParaRPr lang="en-US" sz="1800" dirty="0">
                        <a:latin typeface="Arial" panose="020B0604020202020204" pitchFamily="34" charset="0"/>
                        <a:cs typeface="Arial" panose="020B0604020202020204" pitchFamily="34" charset="0"/>
                      </a:endParaRPr>
                    </a:p>
                  </a:txBody>
                  <a:tcPr/>
                </a:tc>
                <a:tc>
                  <a:txBody>
                    <a:bodyPr/>
                    <a:lstStyle/>
                    <a:p>
                      <a:pPr algn="ctr"/>
                      <a:r>
                        <a:rPr lang="en-US" sz="1800" b="0" i="0" kern="1200" dirty="0" smtClean="0">
                          <a:solidFill>
                            <a:schemeClr val="tx1"/>
                          </a:solidFill>
                          <a:latin typeface="Arial" panose="020B0604020202020204" pitchFamily="34" charset="0"/>
                          <a:ea typeface="+mn-ea"/>
                          <a:cs typeface="Arial" panose="020B0604020202020204" pitchFamily="34" charset="0"/>
                        </a:rPr>
                        <a:t>2/4 bytes</a:t>
                      </a:r>
                      <a:endParaRPr lang="en-US" sz="18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latin typeface="Arial" panose="020B0604020202020204" pitchFamily="34" charset="0"/>
                          <a:ea typeface="+mn-ea"/>
                          <a:cs typeface="Arial" panose="020B0604020202020204" pitchFamily="34" charset="0"/>
                        </a:rPr>
                        <a:t>(-32,768 to 32,767)/(-2,147,483,648 to 2,147,483,647)</a:t>
                      </a:r>
                      <a:endParaRPr lang="en-US"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r h="418299">
                <a:tc>
                  <a:txBody>
                    <a:bodyPr/>
                    <a:lstStyle/>
                    <a:p>
                      <a:r>
                        <a:rPr lang="en-US" sz="1800" b="0" i="0" kern="1200" dirty="0" smtClean="0">
                          <a:solidFill>
                            <a:schemeClr val="tx1"/>
                          </a:solidFill>
                          <a:latin typeface="Arial" panose="020B0604020202020204" pitchFamily="34" charset="0"/>
                          <a:ea typeface="+mn-ea"/>
                          <a:cs typeface="Arial" panose="020B0604020202020204" pitchFamily="34" charset="0"/>
                        </a:rPr>
                        <a:t>unsigned </a:t>
                      </a:r>
                      <a:r>
                        <a:rPr lang="en-US" sz="1800" b="0" i="0" kern="1200" dirty="0" err="1" smtClean="0">
                          <a:solidFill>
                            <a:schemeClr val="tx1"/>
                          </a:solidFill>
                          <a:latin typeface="Arial" panose="020B0604020202020204" pitchFamily="34" charset="0"/>
                          <a:ea typeface="+mn-ea"/>
                          <a:cs typeface="Arial" panose="020B0604020202020204" pitchFamily="34" charset="0"/>
                        </a:rPr>
                        <a:t>int</a:t>
                      </a:r>
                      <a:endParaRPr lang="en-US" sz="1800" dirty="0">
                        <a:latin typeface="Arial" panose="020B0604020202020204" pitchFamily="34" charset="0"/>
                        <a:cs typeface="Arial" panose="020B0604020202020204" pitchFamily="34" charset="0"/>
                      </a:endParaRPr>
                    </a:p>
                  </a:txBody>
                  <a:tcPr/>
                </a:tc>
                <a:tc>
                  <a:txBody>
                    <a:bodyPr/>
                    <a:lstStyle/>
                    <a:p>
                      <a:pPr algn="ctr"/>
                      <a:r>
                        <a:rPr lang="en-US" sz="1800" b="0" i="0" kern="1200" dirty="0" smtClean="0">
                          <a:solidFill>
                            <a:schemeClr val="tx1"/>
                          </a:solidFill>
                          <a:latin typeface="Arial" panose="020B0604020202020204" pitchFamily="34" charset="0"/>
                          <a:ea typeface="+mn-ea"/>
                          <a:cs typeface="Arial" panose="020B0604020202020204" pitchFamily="34" charset="0"/>
                        </a:rPr>
                        <a:t>2/4 bytes</a:t>
                      </a:r>
                      <a:endParaRPr lang="en-US" sz="18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latin typeface="Arial" panose="020B0604020202020204" pitchFamily="34" charset="0"/>
                          <a:ea typeface="+mn-ea"/>
                          <a:cs typeface="Arial" panose="020B0604020202020204" pitchFamily="34" charset="0"/>
                        </a:rPr>
                        <a:t>(0 to 65,535)/(0 to 4,294,967,295</a:t>
                      </a:r>
                      <a:r>
                        <a:rPr lang="en-US" sz="1800" b="0" i="0" kern="1200" dirty="0">
                          <a:solidFill>
                            <a:schemeClr val="tx1"/>
                          </a:solidFill>
                          <a:latin typeface="Arial" panose="020B0604020202020204" pitchFamily="34" charset="0"/>
                          <a:ea typeface="+mn-ea"/>
                          <a:cs typeface="Arial" panose="020B0604020202020204" pitchFamily="34" charset="0"/>
                        </a:rPr>
                        <a:t>)</a:t>
                      </a:r>
                      <a:endParaRPr lang="en-US" sz="1800" dirty="0" smtClean="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4"/>
                  </a:ext>
                </a:extLst>
              </a:tr>
              <a:tr h="418299">
                <a:tc>
                  <a:txBody>
                    <a:bodyPr/>
                    <a:lstStyle/>
                    <a:p>
                      <a:r>
                        <a:rPr lang="en-US" sz="1800" b="0" i="0" kern="1200" dirty="0" smtClean="0">
                          <a:solidFill>
                            <a:schemeClr val="tx1"/>
                          </a:solidFill>
                          <a:latin typeface="Arial" panose="020B0604020202020204" pitchFamily="34" charset="0"/>
                          <a:ea typeface="+mn-ea"/>
                          <a:cs typeface="Arial" panose="020B0604020202020204" pitchFamily="34" charset="0"/>
                        </a:rPr>
                        <a:t>short(short </a:t>
                      </a:r>
                      <a:r>
                        <a:rPr lang="en-US" sz="1800" b="0" i="0" kern="1200" dirty="0" err="1" smtClean="0">
                          <a:solidFill>
                            <a:schemeClr val="tx1"/>
                          </a:solidFill>
                          <a:latin typeface="Arial" panose="020B0604020202020204" pitchFamily="34" charset="0"/>
                          <a:ea typeface="+mn-ea"/>
                          <a:cs typeface="Arial" panose="020B0604020202020204" pitchFamily="34" charset="0"/>
                        </a:rPr>
                        <a:t>int</a:t>
                      </a:r>
                      <a:r>
                        <a:rPr lang="en-US" sz="1800" b="0" i="0" kern="1200" dirty="0" smtClean="0">
                          <a:solidFill>
                            <a:schemeClr val="tx1"/>
                          </a:solidFill>
                          <a:latin typeface="Arial" panose="020B0604020202020204" pitchFamily="34" charset="0"/>
                          <a:ea typeface="+mn-ea"/>
                          <a:cs typeface="Arial" panose="020B0604020202020204" pitchFamily="34" charset="0"/>
                        </a:rPr>
                        <a:t>)</a:t>
                      </a:r>
                      <a:endParaRPr lang="en-US" sz="1800" dirty="0">
                        <a:latin typeface="Arial" panose="020B0604020202020204" pitchFamily="34" charset="0"/>
                        <a:cs typeface="Arial" panose="020B0604020202020204" pitchFamily="34" charset="0"/>
                      </a:endParaRPr>
                    </a:p>
                  </a:txBody>
                  <a:tcPr/>
                </a:tc>
                <a:tc>
                  <a:txBody>
                    <a:bodyPr/>
                    <a:lstStyle/>
                    <a:p>
                      <a:pPr algn="ctr"/>
                      <a:r>
                        <a:rPr lang="en-US" sz="1800" b="0" i="0" kern="1200" dirty="0" smtClean="0">
                          <a:solidFill>
                            <a:schemeClr val="tx1"/>
                          </a:solidFill>
                          <a:latin typeface="Arial" panose="020B0604020202020204" pitchFamily="34" charset="0"/>
                          <a:ea typeface="+mn-ea"/>
                          <a:cs typeface="Arial" panose="020B0604020202020204" pitchFamily="34" charset="0"/>
                        </a:rPr>
                        <a:t>2 bytes</a:t>
                      </a:r>
                      <a:endParaRPr lang="en-US" sz="1800" dirty="0">
                        <a:latin typeface="Arial" panose="020B0604020202020204" pitchFamily="34" charset="0"/>
                        <a:cs typeface="Arial" panose="020B0604020202020204" pitchFamily="34" charset="0"/>
                      </a:endParaRPr>
                    </a:p>
                  </a:txBody>
                  <a:tcPr/>
                </a:tc>
                <a:tc>
                  <a:txBody>
                    <a:bodyPr/>
                    <a:lstStyle/>
                    <a:p>
                      <a:r>
                        <a:rPr lang="en-US" sz="1800" b="0" i="0" kern="1200" dirty="0" smtClean="0">
                          <a:solidFill>
                            <a:schemeClr val="tx1"/>
                          </a:solidFill>
                          <a:latin typeface="Arial" panose="020B0604020202020204" pitchFamily="34" charset="0"/>
                          <a:ea typeface="+mn-ea"/>
                          <a:cs typeface="Arial" panose="020B0604020202020204" pitchFamily="34" charset="0"/>
                        </a:rPr>
                        <a:t>-32,768 to 32,767</a:t>
                      </a:r>
                      <a:endParaRPr lang="en-US"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418299">
                <a:tc>
                  <a:txBody>
                    <a:bodyPr/>
                    <a:lstStyle/>
                    <a:p>
                      <a:r>
                        <a:rPr lang="en-US" sz="1800" b="0" i="0" kern="1200" dirty="0" smtClean="0">
                          <a:solidFill>
                            <a:schemeClr val="tx1"/>
                          </a:solidFill>
                          <a:latin typeface="Arial" panose="020B0604020202020204" pitchFamily="34" charset="0"/>
                          <a:ea typeface="+mn-ea"/>
                          <a:cs typeface="Arial" panose="020B0604020202020204" pitchFamily="34" charset="0"/>
                        </a:rPr>
                        <a:t>long</a:t>
                      </a:r>
                      <a:endParaRPr lang="en-US" sz="1800" dirty="0">
                        <a:latin typeface="Arial" panose="020B0604020202020204" pitchFamily="34" charset="0"/>
                        <a:cs typeface="Arial" panose="020B0604020202020204" pitchFamily="34" charset="0"/>
                      </a:endParaRPr>
                    </a:p>
                  </a:txBody>
                  <a:tcPr/>
                </a:tc>
                <a:tc>
                  <a:txBody>
                    <a:bodyPr/>
                    <a:lstStyle/>
                    <a:p>
                      <a:pPr algn="ctr"/>
                      <a:r>
                        <a:rPr lang="en-US" sz="1800" b="0" i="0" kern="1200" dirty="0" smtClean="0">
                          <a:solidFill>
                            <a:schemeClr val="tx1"/>
                          </a:solidFill>
                          <a:latin typeface="Arial" panose="020B0604020202020204" pitchFamily="34" charset="0"/>
                          <a:ea typeface="+mn-ea"/>
                          <a:cs typeface="Arial" panose="020B0604020202020204" pitchFamily="34" charset="0"/>
                        </a:rPr>
                        <a:t>4/8 bytes</a:t>
                      </a:r>
                      <a:endParaRPr lang="en-US" sz="1800" dirty="0">
                        <a:latin typeface="Arial" panose="020B0604020202020204" pitchFamily="34" charset="0"/>
                        <a:cs typeface="Arial" panose="020B0604020202020204" pitchFamily="34" charset="0"/>
                      </a:endParaRPr>
                    </a:p>
                  </a:txBody>
                  <a:tcPr/>
                </a:tc>
                <a:tc>
                  <a:txBody>
                    <a:bodyPr/>
                    <a:lstStyle/>
                    <a:p>
                      <a:r>
                        <a:rPr lang="en-US" sz="1600" b="0" i="0" kern="1200" dirty="0" smtClean="0">
                          <a:solidFill>
                            <a:schemeClr val="tx1"/>
                          </a:solidFill>
                          <a:latin typeface="Arial" panose="020B0604020202020204" pitchFamily="34" charset="0"/>
                          <a:ea typeface="+mn-ea"/>
                          <a:cs typeface="Arial" panose="020B0604020202020204" pitchFamily="34" charset="0"/>
                        </a:rPr>
                        <a:t>(-2147483648 to 2147483647) </a:t>
                      </a:r>
                      <a:r>
                        <a:rPr lang="en-US" sz="1800" b="0" i="0" kern="1200" dirty="0" smtClean="0">
                          <a:solidFill>
                            <a:schemeClr val="tx1"/>
                          </a:solidFill>
                          <a:latin typeface="Arial" panose="020B0604020202020204" pitchFamily="34" charset="0"/>
                          <a:ea typeface="+mn-ea"/>
                          <a:cs typeface="Arial" panose="020B0604020202020204" pitchFamily="34" charset="0"/>
                        </a:rPr>
                        <a:t>/ </a:t>
                      </a:r>
                      <a:r>
                        <a:rPr lang="en-US" sz="1600" b="0" i="0" kern="1200" dirty="0" smtClean="0">
                          <a:solidFill>
                            <a:schemeClr val="tx1"/>
                          </a:solidFill>
                          <a:latin typeface="Arial" panose="020B0604020202020204" pitchFamily="34" charset="0"/>
                          <a:ea typeface="+mn-ea"/>
                          <a:cs typeface="Arial" panose="020B0604020202020204" pitchFamily="34" charset="0"/>
                        </a:rPr>
                        <a:t>(-9223372036854775808 to 9223372036854775807)</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6"/>
                  </a:ext>
                </a:extLst>
              </a:tr>
              <a:tr h="418299">
                <a:tc>
                  <a:txBody>
                    <a:bodyPr/>
                    <a:lstStyle/>
                    <a:p>
                      <a:r>
                        <a:rPr lang="en-US" sz="1800" b="0" i="0" kern="1200" dirty="0" smtClean="0">
                          <a:solidFill>
                            <a:schemeClr val="tx1"/>
                          </a:solidFill>
                          <a:latin typeface="Arial" panose="020B0604020202020204" pitchFamily="34" charset="0"/>
                          <a:ea typeface="+mn-ea"/>
                          <a:cs typeface="Arial" panose="020B0604020202020204" pitchFamily="34" charset="0"/>
                        </a:rPr>
                        <a:t>unsigned long</a:t>
                      </a:r>
                      <a:endParaRPr lang="en-US" sz="1800" dirty="0">
                        <a:latin typeface="Arial" panose="020B0604020202020204" pitchFamily="34" charset="0"/>
                        <a:cs typeface="Arial" panose="020B0604020202020204" pitchFamily="34" charset="0"/>
                      </a:endParaRPr>
                    </a:p>
                  </a:txBody>
                  <a:tcPr/>
                </a:tc>
                <a:tc>
                  <a:txBody>
                    <a:bodyPr/>
                    <a:lstStyle/>
                    <a:p>
                      <a:pPr algn="ctr"/>
                      <a:r>
                        <a:rPr lang="en-US" sz="1800" b="0" i="0" kern="1200" dirty="0" smtClean="0">
                          <a:solidFill>
                            <a:schemeClr val="tx1"/>
                          </a:solidFill>
                          <a:latin typeface="Arial" panose="020B0604020202020204" pitchFamily="34" charset="0"/>
                          <a:ea typeface="+mn-ea"/>
                          <a:cs typeface="Arial" panose="020B0604020202020204" pitchFamily="34" charset="0"/>
                        </a:rPr>
                        <a:t>4/8 bytes</a:t>
                      </a:r>
                      <a:endParaRPr lang="en-US" sz="1800" dirty="0">
                        <a:latin typeface="Arial" panose="020B0604020202020204" pitchFamily="34" charset="0"/>
                        <a:cs typeface="Arial" panose="020B0604020202020204" pitchFamily="34" charset="0"/>
                      </a:endParaRPr>
                    </a:p>
                  </a:txBody>
                  <a:tcPr/>
                </a:tc>
                <a:tc>
                  <a:txBody>
                    <a:bodyPr/>
                    <a:lstStyle/>
                    <a:p>
                      <a:r>
                        <a:rPr lang="en-US" sz="1800" b="0" i="0" kern="1200" dirty="0" smtClean="0">
                          <a:solidFill>
                            <a:schemeClr val="tx1"/>
                          </a:solidFill>
                          <a:latin typeface="Arial" panose="020B0604020202020204" pitchFamily="34" charset="0"/>
                          <a:ea typeface="+mn-ea"/>
                          <a:cs typeface="Arial" panose="020B0604020202020204" pitchFamily="34" charset="0"/>
                        </a:rPr>
                        <a:t>(0 to 4,294,967,295) / (</a:t>
                      </a:r>
                      <a:r>
                        <a:rPr lang="en-US" sz="1800" dirty="0" smtClean="0">
                          <a:latin typeface="Arial" panose="020B0604020202020204" pitchFamily="34" charset="0"/>
                          <a:cs typeface="Arial" panose="020B0604020202020204" pitchFamily="34" charset="0"/>
                        </a:rPr>
                        <a:t>0 to 18,446,744,073,709,551,615)</a:t>
                      </a:r>
                      <a:endParaRPr lang="en-US"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7"/>
                  </a:ext>
                </a:extLst>
              </a:tr>
              <a:tr h="418299">
                <a:tc>
                  <a:txBody>
                    <a:bodyPr/>
                    <a:lstStyle/>
                    <a:p>
                      <a:r>
                        <a:rPr lang="en-US" sz="1800" dirty="0" smtClean="0">
                          <a:latin typeface="Arial" panose="020B0604020202020204" pitchFamily="34" charset="0"/>
                          <a:cs typeface="Arial" panose="020B0604020202020204" pitchFamily="34" charset="0"/>
                        </a:rPr>
                        <a:t>long</a:t>
                      </a:r>
                      <a:r>
                        <a:rPr lang="en-US" sz="1800" baseline="0" dirty="0" smtClean="0">
                          <a:latin typeface="Arial" panose="020B0604020202020204" pitchFamily="34" charset="0"/>
                          <a:cs typeface="Arial" panose="020B0604020202020204" pitchFamily="34" charset="0"/>
                        </a:rPr>
                        <a:t> </a:t>
                      </a:r>
                      <a:r>
                        <a:rPr lang="en-US" sz="1800" baseline="0" dirty="0" err="1" smtClean="0">
                          <a:latin typeface="Arial" panose="020B0604020202020204" pitchFamily="34" charset="0"/>
                          <a:cs typeface="Arial" panose="020B0604020202020204" pitchFamily="34" charset="0"/>
                        </a:rPr>
                        <a:t>long</a:t>
                      </a:r>
                      <a:endParaRPr lang="en-US" sz="1800" dirty="0">
                        <a:latin typeface="Arial" panose="020B0604020202020204" pitchFamily="34" charset="0"/>
                        <a:cs typeface="Arial" panose="020B0604020202020204" pitchFamily="34" charset="0"/>
                      </a:endParaRPr>
                    </a:p>
                  </a:txBody>
                  <a:tcPr/>
                </a:tc>
                <a:tc>
                  <a:txBody>
                    <a:bodyPr/>
                    <a:lstStyle/>
                    <a:p>
                      <a:pPr algn="ctr"/>
                      <a:r>
                        <a:rPr lang="en-US" sz="1800" dirty="0" smtClean="0">
                          <a:latin typeface="Arial" panose="020B0604020202020204" pitchFamily="34" charset="0"/>
                          <a:cs typeface="Arial" panose="020B0604020202020204" pitchFamily="34" charset="0"/>
                        </a:rPr>
                        <a:t>8 bytes</a:t>
                      </a:r>
                      <a:endParaRPr lang="en-US" sz="1800" dirty="0">
                        <a:latin typeface="Arial" panose="020B0604020202020204" pitchFamily="34" charset="0"/>
                        <a:cs typeface="Arial" panose="020B0604020202020204" pitchFamily="34" charset="0"/>
                      </a:endParaRPr>
                    </a:p>
                  </a:txBody>
                  <a:tcPr/>
                </a:tc>
                <a:tc>
                  <a:txBody>
                    <a:bodyPr/>
                    <a:lstStyle/>
                    <a:p>
                      <a:r>
                        <a:rPr lang="en-US" sz="1800" b="0" i="0" kern="1200" dirty="0" smtClean="0">
                          <a:solidFill>
                            <a:schemeClr val="tx1"/>
                          </a:solidFill>
                          <a:latin typeface="Arial" panose="020B0604020202020204" pitchFamily="34" charset="0"/>
                          <a:ea typeface="+mn-ea"/>
                          <a:cs typeface="Arial" panose="020B0604020202020204" pitchFamily="34" charset="0"/>
                        </a:rPr>
                        <a:t>-9,223,372,036,854,775,808 to 9,223,372,036,854,775,807</a:t>
                      </a:r>
                      <a:endParaRPr lang="en-US"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838419589"/>
                  </a:ext>
                </a:extLst>
              </a:tr>
              <a:tr h="418299">
                <a:tc>
                  <a:txBody>
                    <a:bodyPr/>
                    <a:lstStyle/>
                    <a:p>
                      <a:r>
                        <a:rPr lang="en-US" sz="1800" b="0" i="0" kern="1200" dirty="0" smtClean="0">
                          <a:solidFill>
                            <a:schemeClr val="tx1"/>
                          </a:solidFill>
                          <a:latin typeface="Arial" panose="020B0604020202020204" pitchFamily="34" charset="0"/>
                          <a:ea typeface="+mn-ea"/>
                          <a:cs typeface="Arial" panose="020B0604020202020204" pitchFamily="34" charset="0"/>
                        </a:rPr>
                        <a:t>unsigned long </a:t>
                      </a:r>
                      <a:r>
                        <a:rPr lang="en-US" sz="1800" b="0" i="0" kern="1200" dirty="0" err="1" smtClean="0">
                          <a:solidFill>
                            <a:schemeClr val="tx1"/>
                          </a:solidFill>
                          <a:latin typeface="Arial" panose="020B0604020202020204" pitchFamily="34" charset="0"/>
                          <a:ea typeface="+mn-ea"/>
                          <a:cs typeface="Arial" panose="020B0604020202020204" pitchFamily="34" charset="0"/>
                        </a:rPr>
                        <a:t>long</a:t>
                      </a:r>
                      <a:endParaRPr lang="en-US" sz="1800" dirty="0">
                        <a:latin typeface="Arial" panose="020B0604020202020204" pitchFamily="34" charset="0"/>
                        <a:cs typeface="Arial" panose="020B0604020202020204" pitchFamily="34" charset="0"/>
                      </a:endParaRPr>
                    </a:p>
                  </a:txBody>
                  <a:tcPr/>
                </a:tc>
                <a:tc>
                  <a:txBody>
                    <a:bodyPr/>
                    <a:lstStyle/>
                    <a:p>
                      <a:pPr algn="ctr"/>
                      <a:r>
                        <a:rPr lang="en-US" sz="1800" dirty="0" smtClean="0">
                          <a:latin typeface="Arial" panose="020B0604020202020204" pitchFamily="34" charset="0"/>
                          <a:cs typeface="Arial" panose="020B0604020202020204" pitchFamily="34" charset="0"/>
                        </a:rPr>
                        <a:t>8 bytes</a:t>
                      </a:r>
                      <a:endParaRPr lang="en-US" sz="1800" dirty="0">
                        <a:latin typeface="Arial" panose="020B0604020202020204" pitchFamily="34" charset="0"/>
                        <a:cs typeface="Arial" panose="020B0604020202020204" pitchFamily="34" charset="0"/>
                      </a:endParaRPr>
                    </a:p>
                  </a:txBody>
                  <a:tcPr/>
                </a:tc>
                <a:tc>
                  <a:txBody>
                    <a:bodyPr/>
                    <a:lstStyle/>
                    <a:p>
                      <a:r>
                        <a:rPr lang="en-US" sz="1800" dirty="0" smtClean="0">
                          <a:latin typeface="Arial" panose="020B0604020202020204" pitchFamily="34" charset="0"/>
                          <a:cs typeface="Arial" panose="020B0604020202020204" pitchFamily="34" charset="0"/>
                        </a:rPr>
                        <a:t>0 to 18,446,744,073,709,551,615</a:t>
                      </a:r>
                      <a:endParaRPr lang="en-US"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40599516"/>
                  </a:ext>
                </a:extLst>
              </a:tr>
              <a:tr h="418299">
                <a:tc>
                  <a:txBody>
                    <a:bodyPr/>
                    <a:lstStyle/>
                    <a:p>
                      <a:r>
                        <a:rPr lang="en-US" sz="1800" b="0" i="0" kern="1200" dirty="0" smtClean="0">
                          <a:solidFill>
                            <a:schemeClr val="tx1"/>
                          </a:solidFill>
                          <a:latin typeface="Arial" panose="020B0604020202020204" pitchFamily="34" charset="0"/>
                          <a:ea typeface="+mn-ea"/>
                          <a:cs typeface="Arial" panose="020B0604020202020204" pitchFamily="34" charset="0"/>
                        </a:rPr>
                        <a:t>float</a:t>
                      </a:r>
                      <a:endParaRPr lang="en-US" sz="1800" dirty="0">
                        <a:latin typeface="Arial" panose="020B0604020202020204" pitchFamily="34" charset="0"/>
                        <a:cs typeface="Arial" panose="020B0604020202020204" pitchFamily="34" charset="0"/>
                      </a:endParaRPr>
                    </a:p>
                  </a:txBody>
                  <a:tcPr/>
                </a:tc>
                <a:tc>
                  <a:txBody>
                    <a:bodyPr/>
                    <a:lstStyle/>
                    <a:p>
                      <a:pPr algn="ctr"/>
                      <a:r>
                        <a:rPr lang="en-US" sz="1800" b="0" i="0" kern="1200" dirty="0" smtClean="0">
                          <a:solidFill>
                            <a:schemeClr val="tx1"/>
                          </a:solidFill>
                          <a:latin typeface="Arial" panose="020B0604020202020204" pitchFamily="34" charset="0"/>
                          <a:ea typeface="+mn-ea"/>
                          <a:cs typeface="Arial" panose="020B0604020202020204" pitchFamily="34" charset="0"/>
                        </a:rPr>
                        <a:t>4 bytes</a:t>
                      </a:r>
                      <a:endParaRPr lang="en-US" sz="1800" dirty="0">
                        <a:latin typeface="Arial" panose="020B0604020202020204" pitchFamily="34" charset="0"/>
                        <a:cs typeface="Arial" panose="020B0604020202020204" pitchFamily="34" charset="0"/>
                      </a:endParaRPr>
                    </a:p>
                  </a:txBody>
                  <a:tcPr/>
                </a:tc>
                <a:tc>
                  <a:txBody>
                    <a:bodyPr/>
                    <a:lstStyle/>
                    <a:p>
                      <a:r>
                        <a:rPr lang="pt-BR" sz="1800" b="0" i="0" kern="1200" dirty="0" smtClean="0">
                          <a:solidFill>
                            <a:schemeClr val="tx1"/>
                          </a:solidFill>
                          <a:latin typeface="Arial" panose="020B0604020202020204" pitchFamily="34" charset="0"/>
                          <a:ea typeface="+mn-ea"/>
                          <a:cs typeface="Arial" panose="020B0604020202020204" pitchFamily="34" charset="0"/>
                        </a:rPr>
                        <a:t>1.2E-38 to 3.4E+38 (6 decimal places)(IEEE 754)</a:t>
                      </a:r>
                      <a:endParaRPr lang="en-US"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8"/>
                  </a:ext>
                </a:extLst>
              </a:tr>
              <a:tr h="440436">
                <a:tc>
                  <a:txBody>
                    <a:bodyPr/>
                    <a:lstStyle/>
                    <a:p>
                      <a:r>
                        <a:rPr kumimoji="0" lang="en-US" sz="1800" b="0" i="0" kern="1200" dirty="0" smtClean="0">
                          <a:solidFill>
                            <a:schemeClr val="tx1"/>
                          </a:solidFill>
                          <a:latin typeface="Arial" panose="020B0604020202020204" pitchFamily="34" charset="0"/>
                          <a:ea typeface="+mn-ea"/>
                          <a:cs typeface="Arial" panose="020B0604020202020204" pitchFamily="34" charset="0"/>
                        </a:rPr>
                        <a:t>double</a:t>
                      </a:r>
                      <a:endParaRPr kumimoji="0" lang="en-US" sz="1800" b="0" i="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pPr algn="ctr"/>
                      <a:r>
                        <a:rPr kumimoji="0" lang="en-US" sz="1800" b="0" i="0" kern="1200" dirty="0" smtClean="0">
                          <a:solidFill>
                            <a:schemeClr val="tx1"/>
                          </a:solidFill>
                          <a:latin typeface="Arial" panose="020B0604020202020204" pitchFamily="34" charset="0"/>
                          <a:ea typeface="+mn-ea"/>
                          <a:cs typeface="Arial" panose="020B0604020202020204" pitchFamily="34" charset="0"/>
                        </a:rPr>
                        <a:t>8 bytes</a:t>
                      </a:r>
                      <a:endParaRPr kumimoji="0" lang="en-US" sz="1800" b="0" i="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r>
                        <a:rPr kumimoji="0" lang="pt-BR" sz="1800" b="0" i="0" kern="1200" dirty="0" smtClean="0">
                          <a:solidFill>
                            <a:schemeClr val="tx1"/>
                          </a:solidFill>
                          <a:latin typeface="Arial" panose="020B0604020202020204" pitchFamily="34" charset="0"/>
                          <a:ea typeface="+mn-ea"/>
                          <a:cs typeface="Arial" panose="020B0604020202020204" pitchFamily="34" charset="0"/>
                        </a:rPr>
                        <a:t>2.3E-308 to 1.7E+308 (15 decimal places)</a:t>
                      </a:r>
                      <a:r>
                        <a:rPr lang="pt-BR" sz="1800" b="0" i="0" kern="1200" dirty="0" smtClean="0">
                          <a:solidFill>
                            <a:schemeClr val="tx1"/>
                          </a:solidFill>
                          <a:latin typeface="Arial" panose="020B0604020202020204" pitchFamily="34" charset="0"/>
                          <a:ea typeface="+mn-ea"/>
                          <a:cs typeface="Arial" panose="020B0604020202020204" pitchFamily="34" charset="0"/>
                        </a:rPr>
                        <a:t> (IEEE 754)</a:t>
                      </a:r>
                      <a:endParaRPr kumimoji="0" lang="en-US" sz="1800" b="0" i="0" kern="1200" dirty="0">
                        <a:solidFill>
                          <a:schemeClr val="tx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009"/>
                  </a:ext>
                </a:extLst>
              </a:tr>
              <a:tr h="440532">
                <a:tc>
                  <a:txBody>
                    <a:bodyPr/>
                    <a:lstStyle/>
                    <a:p>
                      <a:r>
                        <a:rPr lang="en-US" sz="1800" b="0" i="0" kern="1200" dirty="0" smtClean="0">
                          <a:solidFill>
                            <a:schemeClr val="tx1"/>
                          </a:solidFill>
                          <a:latin typeface="Arial" panose="020B0604020202020204" pitchFamily="34" charset="0"/>
                          <a:ea typeface="+mn-ea"/>
                          <a:cs typeface="Arial" panose="020B0604020202020204" pitchFamily="34" charset="0"/>
                        </a:rPr>
                        <a:t>Long double</a:t>
                      </a:r>
                      <a:endParaRPr lang="en-US" sz="1800" dirty="0">
                        <a:latin typeface="Arial" panose="020B0604020202020204" pitchFamily="34" charset="0"/>
                        <a:cs typeface="Arial" panose="020B0604020202020204" pitchFamily="34" charset="0"/>
                      </a:endParaRPr>
                    </a:p>
                  </a:txBody>
                  <a:tcPr/>
                </a:tc>
                <a:tc>
                  <a:txBody>
                    <a:bodyPr/>
                    <a:lstStyle/>
                    <a:p>
                      <a:pPr algn="ctr"/>
                      <a:r>
                        <a:rPr lang="en-US" sz="1800" b="0" i="0" kern="1200" dirty="0" smtClean="0">
                          <a:solidFill>
                            <a:schemeClr val="tx1"/>
                          </a:solidFill>
                          <a:latin typeface="Arial" panose="020B0604020202020204" pitchFamily="34" charset="0"/>
                          <a:ea typeface="+mn-ea"/>
                          <a:cs typeface="Arial" panose="020B0604020202020204" pitchFamily="34" charset="0"/>
                        </a:rPr>
                        <a:t>10/12/16 </a:t>
                      </a:r>
                      <a:r>
                        <a:rPr lang="en-US" sz="1600" b="0" i="0" kern="1200" dirty="0" smtClean="0">
                          <a:solidFill>
                            <a:schemeClr val="tx1"/>
                          </a:solidFill>
                          <a:latin typeface="Arial" panose="020B0604020202020204" pitchFamily="34" charset="0"/>
                          <a:ea typeface="+mn-ea"/>
                          <a:cs typeface="Arial" panose="020B0604020202020204" pitchFamily="34" charset="0"/>
                        </a:rPr>
                        <a:t>bytes</a:t>
                      </a:r>
                      <a:endParaRPr lang="en-US" sz="1800" dirty="0">
                        <a:latin typeface="Arial" panose="020B0604020202020204" pitchFamily="34" charset="0"/>
                        <a:cs typeface="Arial" panose="020B0604020202020204" pitchFamily="34" charset="0"/>
                      </a:endParaRPr>
                    </a:p>
                  </a:txBody>
                  <a:tcPr/>
                </a:tc>
                <a:tc>
                  <a:txBody>
                    <a:bodyPr/>
                    <a:lstStyle/>
                    <a:p>
                      <a:r>
                        <a:rPr lang="pt-BR" sz="1800" b="0" i="0" kern="1200" dirty="0" smtClean="0">
                          <a:solidFill>
                            <a:schemeClr val="tx1"/>
                          </a:solidFill>
                          <a:latin typeface="Arial" panose="020B0604020202020204" pitchFamily="34" charset="0"/>
                          <a:ea typeface="+mn-ea"/>
                          <a:cs typeface="Arial" panose="020B0604020202020204" pitchFamily="34" charset="0"/>
                        </a:rPr>
                        <a:t>3.4E-4932 to 1.1E+4932 </a:t>
                      </a:r>
                      <a:r>
                        <a:rPr lang="pt-BR" sz="1400" b="0" i="0" kern="1200" dirty="0" smtClean="0">
                          <a:solidFill>
                            <a:schemeClr val="tx1"/>
                          </a:solidFill>
                          <a:latin typeface="Arial" panose="020B0604020202020204" pitchFamily="34" charset="0"/>
                          <a:ea typeface="+mn-ea"/>
                          <a:cs typeface="Arial" panose="020B0604020202020204" pitchFamily="34" charset="0"/>
                        </a:rPr>
                        <a:t>(19 decimal places) (x86 extended-precision floating-point format)</a:t>
                      </a:r>
                      <a:endParaRPr lang="en-US"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10"/>
                  </a:ext>
                </a:extLst>
              </a:tr>
            </a:tbl>
          </a:graphicData>
        </a:graphic>
      </p:graphicFrame>
      <p:sp>
        <p:nvSpPr>
          <p:cNvPr id="4" name="TextBox 3"/>
          <p:cNvSpPr txBox="1"/>
          <p:nvPr/>
        </p:nvSpPr>
        <p:spPr>
          <a:xfrm>
            <a:off x="7239000" y="6351804"/>
            <a:ext cx="3884167" cy="369332"/>
          </a:xfrm>
          <a:prstGeom prst="rect">
            <a:avLst/>
          </a:prstGeom>
          <a:noFill/>
        </p:spPr>
        <p:txBody>
          <a:bodyPr wrap="square" rtlCol="0">
            <a:spAutoFit/>
          </a:bodyPr>
          <a:lstStyle/>
          <a:p>
            <a:r>
              <a:rPr lang="en-IN" dirty="0" smtClean="0">
                <a:hlinkClick r:id="rId2"/>
              </a:rPr>
              <a:t>For More detail checked </a:t>
            </a:r>
            <a:r>
              <a:rPr lang="en-IN" dirty="0" err="1" smtClean="0">
                <a:hlinkClick r:id="rId2"/>
              </a:rPr>
              <a:t>limit.h</a:t>
            </a:r>
            <a:r>
              <a:rPr lang="en-IN" dirty="0" smtClean="0">
                <a:hlinkClick r:id="rId2"/>
              </a:rPr>
              <a:t> file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Basics of C Programming</a:t>
            </a:r>
            <a:endParaRPr lang="en-US" dirty="0"/>
          </a:p>
        </p:txBody>
      </p:sp>
      <p:sp>
        <p:nvSpPr>
          <p:cNvPr id="3" name="Content Placeholder 2"/>
          <p:cNvSpPr>
            <a:spLocks noGrp="1"/>
          </p:cNvSpPr>
          <p:nvPr>
            <p:ph idx="1"/>
          </p:nvPr>
        </p:nvSpPr>
        <p:spPr>
          <a:xfrm>
            <a:off x="677334" y="1371601"/>
            <a:ext cx="8596668" cy="4669762"/>
          </a:xfrm>
        </p:spPr>
        <p:txBody>
          <a:bodyPr/>
          <a:lstStyle/>
          <a:p>
            <a:pPr>
              <a:buNone/>
            </a:pPr>
            <a:r>
              <a:rPr lang="en-US" b="1" dirty="0" smtClean="0"/>
              <a:t>Keywords:</a:t>
            </a:r>
          </a:p>
          <a:p>
            <a:r>
              <a:rPr lang="en-US" sz="2000" dirty="0"/>
              <a:t>The words which are </a:t>
            </a:r>
            <a:r>
              <a:rPr lang="en-US" sz="2000" b="1" dirty="0"/>
              <a:t>assigned with special meaning </a:t>
            </a:r>
            <a:r>
              <a:rPr lang="en-US" sz="2000" dirty="0"/>
              <a:t>to them in C Compiler are called as keywords. As they are assigned with special meaning, they can </a:t>
            </a:r>
            <a:r>
              <a:rPr lang="en-US" sz="2000" b="1" dirty="0"/>
              <a:t>not be used as variable names</a:t>
            </a:r>
            <a:r>
              <a:rPr lang="en-US" sz="2000" dirty="0"/>
              <a:t>. There are only </a:t>
            </a:r>
            <a:r>
              <a:rPr lang="en-US" sz="2000" b="1" dirty="0"/>
              <a:t>32 keywords available in C.</a:t>
            </a:r>
          </a:p>
          <a:p>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475295244"/>
              </p:ext>
            </p:extLst>
          </p:nvPr>
        </p:nvGraphicFramePr>
        <p:xfrm>
          <a:off x="1371600" y="3442565"/>
          <a:ext cx="7391400" cy="3048000"/>
        </p:xfrm>
        <a:graphic>
          <a:graphicData uri="http://schemas.openxmlformats.org/drawingml/2006/table">
            <a:tbl>
              <a:tblPr firstRow="1" bandRow="1">
                <a:tableStyleId>{2D5ABB26-0587-4C30-8999-92F81FD0307C}</a:tableStyleId>
              </a:tblPr>
              <a:tblGrid>
                <a:gridCol w="1847850">
                  <a:extLst>
                    <a:ext uri="{9D8B030D-6E8A-4147-A177-3AD203B41FA5}">
                      <a16:colId xmlns:a16="http://schemas.microsoft.com/office/drawing/2014/main" val="20000"/>
                    </a:ext>
                  </a:extLst>
                </a:gridCol>
                <a:gridCol w="1847850">
                  <a:extLst>
                    <a:ext uri="{9D8B030D-6E8A-4147-A177-3AD203B41FA5}">
                      <a16:colId xmlns:a16="http://schemas.microsoft.com/office/drawing/2014/main" val="20001"/>
                    </a:ext>
                  </a:extLst>
                </a:gridCol>
                <a:gridCol w="1847850">
                  <a:extLst>
                    <a:ext uri="{9D8B030D-6E8A-4147-A177-3AD203B41FA5}">
                      <a16:colId xmlns:a16="http://schemas.microsoft.com/office/drawing/2014/main" val="20002"/>
                    </a:ext>
                  </a:extLst>
                </a:gridCol>
                <a:gridCol w="1847850">
                  <a:extLst>
                    <a:ext uri="{9D8B030D-6E8A-4147-A177-3AD203B41FA5}">
                      <a16:colId xmlns:a16="http://schemas.microsoft.com/office/drawing/2014/main" val="20003"/>
                    </a:ext>
                  </a:extLst>
                </a:gridCol>
              </a:tblGrid>
              <a:tr h="375920">
                <a:tc>
                  <a:txBody>
                    <a:bodyPr/>
                    <a:lstStyle/>
                    <a:p>
                      <a:r>
                        <a:rPr lang="en-US" sz="1900" kern="1200" baseline="0" dirty="0" smtClean="0">
                          <a:solidFill>
                            <a:schemeClr val="tx1"/>
                          </a:solidFill>
                          <a:latin typeface="+mn-lt"/>
                          <a:ea typeface="+mn-ea"/>
                          <a:cs typeface="+mn-cs"/>
                        </a:rPr>
                        <a:t>auto</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double</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 </a:t>
                      </a:r>
                      <a:r>
                        <a:rPr lang="en-US" sz="1900" kern="1200" baseline="0" dirty="0" err="1" smtClean="0">
                          <a:solidFill>
                            <a:schemeClr val="tx1"/>
                          </a:solidFill>
                          <a:latin typeface="+mn-lt"/>
                          <a:ea typeface="+mn-ea"/>
                          <a:cs typeface="+mn-cs"/>
                        </a:rPr>
                        <a:t>int</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err="1" smtClean="0">
                          <a:solidFill>
                            <a:schemeClr val="tx1"/>
                          </a:solidFill>
                          <a:latin typeface="+mn-lt"/>
                          <a:ea typeface="+mn-ea"/>
                          <a:cs typeface="+mn-cs"/>
                        </a:rPr>
                        <a:t>struct</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5920">
                <a:tc>
                  <a:txBody>
                    <a:bodyPr/>
                    <a:lstStyle/>
                    <a:p>
                      <a:r>
                        <a:rPr lang="en-US" sz="1900" kern="1200" baseline="0" dirty="0" smtClean="0">
                          <a:solidFill>
                            <a:schemeClr val="tx1"/>
                          </a:solidFill>
                          <a:latin typeface="+mn-lt"/>
                          <a:ea typeface="+mn-ea"/>
                          <a:cs typeface="+mn-cs"/>
                        </a:rPr>
                        <a:t>break</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else</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long</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switch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5920">
                <a:tc>
                  <a:txBody>
                    <a:bodyPr/>
                    <a:lstStyle/>
                    <a:p>
                      <a:r>
                        <a:rPr lang="en-US" sz="1900" kern="1200" baseline="0" dirty="0" smtClean="0">
                          <a:solidFill>
                            <a:schemeClr val="tx1"/>
                          </a:solidFill>
                          <a:latin typeface="+mn-lt"/>
                          <a:ea typeface="+mn-ea"/>
                          <a:cs typeface="+mn-cs"/>
                        </a:rPr>
                        <a:t>case</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err="1" smtClean="0">
                          <a:solidFill>
                            <a:schemeClr val="tx1"/>
                          </a:solidFill>
                          <a:latin typeface="+mn-lt"/>
                          <a:ea typeface="+mn-ea"/>
                          <a:cs typeface="+mn-cs"/>
                        </a:rPr>
                        <a:t>enum</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register</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err="1" smtClean="0">
                          <a:solidFill>
                            <a:schemeClr val="tx1"/>
                          </a:solidFill>
                          <a:latin typeface="+mn-lt"/>
                          <a:ea typeface="+mn-ea"/>
                          <a:cs typeface="+mn-cs"/>
                        </a:rPr>
                        <a:t>typedef</a:t>
                      </a:r>
                      <a:endParaRPr lang="en-US" sz="19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5920">
                <a:tc>
                  <a:txBody>
                    <a:bodyPr/>
                    <a:lstStyle/>
                    <a:p>
                      <a:r>
                        <a:rPr lang="en-US" sz="1900" kern="1200" baseline="0" dirty="0" smtClean="0">
                          <a:solidFill>
                            <a:schemeClr val="tx1"/>
                          </a:solidFill>
                          <a:latin typeface="+mn-lt"/>
                          <a:ea typeface="+mn-ea"/>
                          <a:cs typeface="+mn-cs"/>
                        </a:rPr>
                        <a:t>char</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extern</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return</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union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5920">
                <a:tc>
                  <a:txBody>
                    <a:bodyPr/>
                    <a:lstStyle/>
                    <a:p>
                      <a:r>
                        <a:rPr lang="en-US" sz="1900" kern="1200" baseline="0" dirty="0" smtClean="0">
                          <a:solidFill>
                            <a:schemeClr val="tx1"/>
                          </a:solidFill>
                          <a:latin typeface="+mn-lt"/>
                          <a:ea typeface="+mn-ea"/>
                          <a:cs typeface="+mn-cs"/>
                        </a:rPr>
                        <a:t>const</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float</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short</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unsigned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5920">
                <a:tc>
                  <a:txBody>
                    <a:bodyPr/>
                    <a:lstStyle/>
                    <a:p>
                      <a:r>
                        <a:rPr lang="en-US" sz="1900" kern="1200" baseline="0" dirty="0" smtClean="0">
                          <a:solidFill>
                            <a:schemeClr val="tx1"/>
                          </a:solidFill>
                          <a:latin typeface="+mn-lt"/>
                          <a:ea typeface="+mn-ea"/>
                          <a:cs typeface="+mn-cs"/>
                        </a:rPr>
                        <a:t>continue</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for</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signed</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void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5920">
                <a:tc>
                  <a:txBody>
                    <a:bodyPr/>
                    <a:lstStyle/>
                    <a:p>
                      <a:r>
                        <a:rPr lang="en-US" sz="1900" kern="1200" baseline="0" dirty="0" smtClean="0">
                          <a:solidFill>
                            <a:schemeClr val="tx1"/>
                          </a:solidFill>
                          <a:latin typeface="+mn-lt"/>
                          <a:ea typeface="+mn-ea"/>
                          <a:cs typeface="+mn-cs"/>
                        </a:rPr>
                        <a:t>default</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err="1" smtClean="0">
                          <a:solidFill>
                            <a:schemeClr val="tx1"/>
                          </a:solidFill>
                          <a:latin typeface="+mn-lt"/>
                          <a:ea typeface="+mn-ea"/>
                          <a:cs typeface="+mn-cs"/>
                        </a:rPr>
                        <a:t>goto</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err="1" smtClean="0">
                          <a:solidFill>
                            <a:schemeClr val="tx1"/>
                          </a:solidFill>
                          <a:latin typeface="+mn-lt"/>
                          <a:ea typeface="+mn-ea"/>
                          <a:cs typeface="+mn-cs"/>
                        </a:rPr>
                        <a:t>sizeof</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volatile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59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kern="1200" baseline="0" dirty="0" smtClean="0">
                          <a:solidFill>
                            <a:schemeClr val="tx1"/>
                          </a:solidFill>
                          <a:latin typeface="+mn-lt"/>
                          <a:ea typeface="+mn-ea"/>
                          <a:cs typeface="+mn-cs"/>
                        </a:rPr>
                        <a:t>do</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if</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static</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while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6" name="TextBox 5"/>
          <p:cNvSpPr txBox="1"/>
          <p:nvPr/>
        </p:nvSpPr>
        <p:spPr>
          <a:xfrm>
            <a:off x="9226296" y="6099048"/>
            <a:ext cx="2514600" cy="369332"/>
          </a:xfrm>
          <a:prstGeom prst="rect">
            <a:avLst/>
          </a:prstGeom>
          <a:noFill/>
        </p:spPr>
        <p:txBody>
          <a:bodyPr wrap="square" rtlCol="0">
            <a:spAutoFit/>
          </a:bodyPr>
          <a:lstStyle/>
          <a:p>
            <a:r>
              <a:rPr lang="en-IN" dirty="0" smtClean="0">
                <a:hlinkClick r:id="rId2"/>
              </a:rPr>
              <a:t>More details click here</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Basics of C Programming</a:t>
            </a:r>
            <a:endParaRPr lang="en-US" dirty="0"/>
          </a:p>
        </p:txBody>
      </p:sp>
      <p:sp>
        <p:nvSpPr>
          <p:cNvPr id="3" name="Content Placeholder 2"/>
          <p:cNvSpPr>
            <a:spLocks noGrp="1"/>
          </p:cNvSpPr>
          <p:nvPr>
            <p:ph idx="1"/>
          </p:nvPr>
        </p:nvSpPr>
        <p:spPr>
          <a:xfrm>
            <a:off x="398834" y="844552"/>
            <a:ext cx="8875168" cy="5196811"/>
          </a:xfrm>
        </p:spPr>
        <p:txBody>
          <a:bodyPr>
            <a:normAutofit/>
          </a:bodyPr>
          <a:lstStyle/>
          <a:p>
            <a:pPr>
              <a:buNone/>
            </a:pPr>
            <a:r>
              <a:rPr lang="en-US" b="1" dirty="0" smtClean="0"/>
              <a:t>'C' Instructions:</a:t>
            </a:r>
          </a:p>
          <a:p>
            <a:r>
              <a:rPr lang="en-US" sz="2000" b="1" dirty="0"/>
              <a:t>Type Declaration Instruction: </a:t>
            </a:r>
            <a:r>
              <a:rPr lang="en-US" sz="2000" dirty="0"/>
              <a:t>These instructions are used to declare the type of variables used in a C Program.</a:t>
            </a:r>
          </a:p>
          <a:p>
            <a:pPr lvl="1"/>
            <a:r>
              <a:rPr lang="en-US" sz="1800" dirty="0" err="1"/>
              <a:t>int</a:t>
            </a:r>
            <a:r>
              <a:rPr lang="en-US" sz="1800" dirty="0"/>
              <a:t> no1, no2, sum;</a:t>
            </a:r>
          </a:p>
          <a:p>
            <a:pPr lvl="1"/>
            <a:r>
              <a:rPr lang="en-US" sz="1800" dirty="0"/>
              <a:t>float radius, area;</a:t>
            </a:r>
          </a:p>
          <a:p>
            <a:pPr lvl="1"/>
            <a:r>
              <a:rPr lang="en-US" sz="1800" dirty="0"/>
              <a:t>char </a:t>
            </a:r>
            <a:r>
              <a:rPr lang="en-US" sz="1800" dirty="0" err="1"/>
              <a:t>ch</a:t>
            </a:r>
            <a:r>
              <a:rPr lang="en-US" sz="1800" dirty="0"/>
              <a:t>;</a:t>
            </a:r>
          </a:p>
          <a:p>
            <a:r>
              <a:rPr lang="en-US" sz="2000" b="1" dirty="0"/>
              <a:t>Arithmetic Instructions:</a:t>
            </a:r>
          </a:p>
          <a:p>
            <a:pPr lvl="1"/>
            <a:r>
              <a:rPr lang="en-US" sz="1600" b="1" dirty="0"/>
              <a:t>Arithmetic Operators </a:t>
            </a:r>
            <a:r>
              <a:rPr lang="en-US" sz="1600" b="1" dirty="0" smtClean="0"/>
              <a:t>– </a:t>
            </a:r>
            <a:endParaRPr lang="en-US" sz="1600" b="1" dirty="0"/>
          </a:p>
          <a:p>
            <a:pPr lvl="1" algn="r">
              <a:buNone/>
            </a:pPr>
            <a:r>
              <a:rPr lang="en-US" sz="2000" b="1" dirty="0"/>
              <a:t> </a:t>
            </a:r>
            <a:endParaRPr lang="en-US" sz="2000"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4020720657"/>
              </p:ext>
            </p:extLst>
          </p:nvPr>
        </p:nvGraphicFramePr>
        <p:xfrm>
          <a:off x="838200" y="4136361"/>
          <a:ext cx="4191000" cy="2355850"/>
        </p:xfrm>
        <a:graphic>
          <a:graphicData uri="http://schemas.openxmlformats.org/drawingml/2006/table">
            <a:tbl>
              <a:tblPr firstRow="1" bandRow="1">
                <a:tableStyleId>{2D5ABB26-0587-4C30-8999-92F81FD0307C}</a:tableStyleId>
              </a:tblPr>
              <a:tblGrid>
                <a:gridCol w="2179320">
                  <a:extLst>
                    <a:ext uri="{9D8B030D-6E8A-4147-A177-3AD203B41FA5}">
                      <a16:colId xmlns:a16="http://schemas.microsoft.com/office/drawing/2014/main" val="20000"/>
                    </a:ext>
                  </a:extLst>
                </a:gridCol>
                <a:gridCol w="614680">
                  <a:extLst>
                    <a:ext uri="{9D8B030D-6E8A-4147-A177-3AD203B41FA5}">
                      <a16:colId xmlns:a16="http://schemas.microsoft.com/office/drawing/2014/main" val="20001"/>
                    </a:ext>
                  </a:extLst>
                </a:gridCol>
                <a:gridCol w="1397000">
                  <a:extLst>
                    <a:ext uri="{9D8B030D-6E8A-4147-A177-3AD203B41FA5}">
                      <a16:colId xmlns:a16="http://schemas.microsoft.com/office/drawing/2014/main" val="20002"/>
                    </a:ext>
                  </a:extLst>
                </a:gridCol>
              </a:tblGrid>
              <a:tr h="471170">
                <a:tc>
                  <a:txBody>
                    <a:bodyPr/>
                    <a:lstStyle/>
                    <a:p>
                      <a:r>
                        <a:rPr lang="en-US" sz="1900" dirty="0" smtClean="0"/>
                        <a:t>Addition</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smtClean="0"/>
                        <a:t>+</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smtClean="0"/>
                        <a:t>5 + 2 = 7</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71170">
                <a:tc>
                  <a:txBody>
                    <a:bodyPr/>
                    <a:lstStyle/>
                    <a:p>
                      <a:r>
                        <a:rPr lang="en-US" sz="1900" dirty="0" smtClean="0"/>
                        <a:t>Subtraction </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smtClean="0"/>
                        <a:t>-</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smtClean="0"/>
                        <a:t>5 – 2 = 3</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71170">
                <a:tc>
                  <a:txBody>
                    <a:bodyPr/>
                    <a:lstStyle/>
                    <a:p>
                      <a:r>
                        <a:rPr lang="en-US" sz="1900" dirty="0" smtClean="0"/>
                        <a:t>Multiplication </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smtClean="0"/>
                        <a:t>*</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smtClean="0"/>
                        <a:t>5 * 2 = 10</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71170">
                <a:tc>
                  <a:txBody>
                    <a:bodyPr/>
                    <a:lstStyle/>
                    <a:p>
                      <a:r>
                        <a:rPr lang="en-US" sz="1900" dirty="0" smtClean="0"/>
                        <a:t>Division </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smtClean="0"/>
                        <a:t>/</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smtClean="0"/>
                        <a:t>5 / 2 = 2</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71170">
                <a:tc>
                  <a:txBody>
                    <a:bodyPr/>
                    <a:lstStyle/>
                    <a:p>
                      <a:r>
                        <a:rPr lang="en-US" sz="1900" dirty="0" smtClean="0"/>
                        <a:t>Modulus </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smtClean="0"/>
                        <a:t>%</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smtClean="0"/>
                        <a:t>5 % 2 = 1</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6" name="TextBox 5"/>
          <p:cNvSpPr txBox="1"/>
          <p:nvPr/>
        </p:nvSpPr>
        <p:spPr>
          <a:xfrm>
            <a:off x="5562600" y="3917436"/>
            <a:ext cx="4876800" cy="2308324"/>
          </a:xfrm>
          <a:prstGeom prst="rect">
            <a:avLst/>
          </a:prstGeom>
          <a:noFill/>
        </p:spPr>
        <p:txBody>
          <a:bodyPr wrap="square" rtlCol="0">
            <a:spAutoFit/>
          </a:bodyPr>
          <a:lstStyle/>
          <a:p>
            <a:pPr>
              <a:buNone/>
            </a:pPr>
            <a:r>
              <a:rPr lang="en-US" dirty="0"/>
              <a:t>In</a:t>
            </a:r>
            <a:r>
              <a:rPr lang="en-US" b="1" dirty="0"/>
              <a:t> </a:t>
            </a:r>
            <a:r>
              <a:rPr lang="en-US" dirty="0"/>
              <a:t>normal </a:t>
            </a:r>
            <a:r>
              <a:rPr lang="en-US" dirty="0" smtClean="0"/>
              <a:t>math's, </a:t>
            </a:r>
            <a:r>
              <a:rPr lang="en-US" dirty="0"/>
              <a:t>we write instruction as follows –</a:t>
            </a:r>
            <a:endParaRPr lang="en-US" b="1" dirty="0"/>
          </a:p>
          <a:p>
            <a:pPr>
              <a:buNone/>
            </a:pPr>
            <a:r>
              <a:rPr lang="en-US" b="1" dirty="0"/>
              <a:t>A + B = </a:t>
            </a:r>
            <a:r>
              <a:rPr lang="en-US" b="1" dirty="0" smtClean="0"/>
              <a:t>C</a:t>
            </a:r>
          </a:p>
          <a:p>
            <a:pPr>
              <a:buNone/>
            </a:pPr>
            <a:endParaRPr lang="en-US" b="1" dirty="0"/>
          </a:p>
          <a:p>
            <a:pPr>
              <a:buNone/>
            </a:pPr>
            <a:r>
              <a:rPr lang="en-US" dirty="0"/>
              <a:t>In C, we write the same as –</a:t>
            </a:r>
          </a:p>
          <a:p>
            <a:pPr>
              <a:buNone/>
            </a:pPr>
            <a:r>
              <a:rPr lang="en-US" b="1" dirty="0"/>
              <a:t>C = A + </a:t>
            </a:r>
            <a:r>
              <a:rPr lang="en-US" b="1" dirty="0" smtClean="0"/>
              <a:t>B</a:t>
            </a:r>
          </a:p>
          <a:p>
            <a:pPr>
              <a:buNone/>
            </a:pPr>
            <a:endParaRPr lang="en-US" b="1" dirty="0"/>
          </a:p>
          <a:p>
            <a:pPr>
              <a:buNone/>
            </a:pPr>
            <a:r>
              <a:rPr lang="en-US" b="1" dirty="0"/>
              <a:t>In C '=' is used to assign values to variables.</a:t>
            </a:r>
            <a:endParaRPr lang="en-US" sz="1600" dirty="0"/>
          </a:p>
        </p:txBody>
      </p:sp>
      <p:sp>
        <p:nvSpPr>
          <p:cNvPr id="7" name="TextBox 6"/>
          <p:cNvSpPr txBox="1"/>
          <p:nvPr/>
        </p:nvSpPr>
        <p:spPr>
          <a:xfrm>
            <a:off x="3547640" y="3573504"/>
            <a:ext cx="2514600" cy="369332"/>
          </a:xfrm>
          <a:prstGeom prst="rect">
            <a:avLst/>
          </a:prstGeom>
          <a:noFill/>
        </p:spPr>
        <p:txBody>
          <a:bodyPr wrap="square" rtlCol="0">
            <a:spAutoFit/>
          </a:bodyPr>
          <a:lstStyle/>
          <a:p>
            <a:r>
              <a:rPr lang="en-IN" dirty="0" smtClean="0">
                <a:hlinkClick r:id="rId2"/>
              </a:rPr>
              <a:t>More details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par>
                          <p:cTn id="37" fill="hold">
                            <p:stCondLst>
                              <p:cond delay="1000"/>
                            </p:stCondLst>
                            <p:childTnLst>
                              <p:par>
                                <p:cTn id="38" presetID="10" presetClass="entr" presetSubtype="0" fill="hold" grpId="0" nodeType="after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500" fill="hold"/>
                                        <p:tgtEl>
                                          <p:spTgt spid="7"/>
                                        </p:tgtEl>
                                        <p:attrNameLst>
                                          <p:attrName>ppt_x</p:attrName>
                                        </p:attrNameLst>
                                      </p:cBhvr>
                                      <p:tavLst>
                                        <p:tav tm="0">
                                          <p:val>
                                            <p:strVal val="#ppt_x"/>
                                          </p:val>
                                        </p:tav>
                                        <p:tav tm="100000">
                                          <p:val>
                                            <p:strVal val="#ppt_x"/>
                                          </p:val>
                                        </p:tav>
                                      </p:tavLst>
                                    </p:anim>
                                    <p:anim calcmode="lin" valueType="num">
                                      <p:cBhvr additive="base">
                                        <p:cTn id="5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Basics of C Programming</a:t>
            </a:r>
            <a:endParaRPr lang="en-US" dirty="0"/>
          </a:p>
        </p:txBody>
      </p:sp>
      <p:sp>
        <p:nvSpPr>
          <p:cNvPr id="3" name="Content Placeholder 2"/>
          <p:cNvSpPr>
            <a:spLocks noGrp="1"/>
          </p:cNvSpPr>
          <p:nvPr>
            <p:ph idx="1"/>
          </p:nvPr>
        </p:nvSpPr>
        <p:spPr>
          <a:xfrm>
            <a:off x="449634" y="844552"/>
            <a:ext cx="8596668" cy="5480048"/>
          </a:xfrm>
        </p:spPr>
        <p:txBody>
          <a:bodyPr>
            <a:normAutofit/>
          </a:bodyPr>
          <a:lstStyle/>
          <a:p>
            <a:r>
              <a:rPr lang="en-US" b="1" dirty="0" smtClean="0"/>
              <a:t>Priority of operators –</a:t>
            </a:r>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r>
              <a:rPr lang="en-US" b="1" dirty="0" smtClean="0"/>
              <a:t>Control Instructions: </a:t>
            </a:r>
            <a:r>
              <a:rPr lang="en-US" dirty="0" smtClean="0"/>
              <a:t>In C Programming the execution of program happens from top to bottom. There are certain instruction in C which can change the flow of the program. These instructions are called as control instructions. e.g. while, for, </a:t>
            </a:r>
            <a:r>
              <a:rPr lang="en-US" dirty="0" err="1" smtClean="0"/>
              <a:t>goto</a:t>
            </a:r>
            <a:r>
              <a:rPr lang="en-US" dirty="0" smtClean="0"/>
              <a:t> etc.</a:t>
            </a:r>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587923397"/>
              </p:ext>
            </p:extLst>
          </p:nvPr>
        </p:nvGraphicFramePr>
        <p:xfrm>
          <a:off x="914400" y="1364442"/>
          <a:ext cx="7086601" cy="2209800"/>
        </p:xfrm>
        <a:graphic>
          <a:graphicData uri="http://schemas.openxmlformats.org/drawingml/2006/table">
            <a:tbl>
              <a:tblPr firstRow="1" bandRow="1">
                <a:tableStyleId>{5940675A-B579-460E-94D1-54222C63F5DA}</a:tableStyleId>
              </a:tblPr>
              <a:tblGrid>
                <a:gridCol w="1417320">
                  <a:extLst>
                    <a:ext uri="{9D8B030D-6E8A-4147-A177-3AD203B41FA5}">
                      <a16:colId xmlns:a16="http://schemas.microsoft.com/office/drawing/2014/main" val="20000"/>
                    </a:ext>
                  </a:extLst>
                </a:gridCol>
                <a:gridCol w="1505903">
                  <a:extLst>
                    <a:ext uri="{9D8B030D-6E8A-4147-A177-3AD203B41FA5}">
                      <a16:colId xmlns:a16="http://schemas.microsoft.com/office/drawing/2014/main" val="20001"/>
                    </a:ext>
                  </a:extLst>
                </a:gridCol>
                <a:gridCol w="4163378">
                  <a:extLst>
                    <a:ext uri="{9D8B030D-6E8A-4147-A177-3AD203B41FA5}">
                      <a16:colId xmlns:a16="http://schemas.microsoft.com/office/drawing/2014/main" val="20002"/>
                    </a:ext>
                  </a:extLst>
                </a:gridCol>
              </a:tblGrid>
              <a:tr h="441960">
                <a:tc>
                  <a:txBody>
                    <a:bodyPr/>
                    <a:lstStyle/>
                    <a:p>
                      <a:pPr algn="ctr"/>
                      <a:r>
                        <a:rPr lang="en-US" sz="1900" b="1" kern="1200" baseline="0" dirty="0" smtClean="0"/>
                        <a:t>Priority</a:t>
                      </a:r>
                      <a:endParaRPr lang="en-US" sz="1900" b="1" dirty="0">
                        <a:solidFill>
                          <a:schemeClr val="tx1"/>
                        </a:solidFill>
                      </a:endParaRPr>
                    </a:p>
                  </a:txBody>
                  <a:tcPr/>
                </a:tc>
                <a:tc>
                  <a:txBody>
                    <a:bodyPr/>
                    <a:lstStyle/>
                    <a:p>
                      <a:pPr algn="ctr"/>
                      <a:r>
                        <a:rPr lang="en-US" sz="1900" b="1" kern="1200" baseline="0" dirty="0" smtClean="0"/>
                        <a:t>Operators</a:t>
                      </a:r>
                      <a:endParaRPr lang="en-US" sz="1900" b="1" dirty="0" smtClean="0">
                        <a:solidFill>
                          <a:schemeClr val="tx1"/>
                        </a:solidFill>
                      </a:endParaRPr>
                    </a:p>
                  </a:txBody>
                  <a:tcPr/>
                </a:tc>
                <a:tc>
                  <a:txBody>
                    <a:bodyPr/>
                    <a:lstStyle/>
                    <a:p>
                      <a:pPr algn="ctr"/>
                      <a:r>
                        <a:rPr lang="en-US" sz="1900" b="1" kern="1200" baseline="0" dirty="0" smtClean="0"/>
                        <a:t>Description</a:t>
                      </a:r>
                      <a:endParaRPr lang="en-US" sz="1900" b="1" kern="1200" baseline="0" dirty="0" smtClean="0">
                        <a:solidFill>
                          <a:schemeClr val="tx1"/>
                        </a:solidFill>
                        <a:latin typeface="+mn-lt"/>
                        <a:ea typeface="+mn-ea"/>
                        <a:cs typeface="+mn-cs"/>
                      </a:endParaRPr>
                    </a:p>
                  </a:txBody>
                  <a:tcPr/>
                </a:tc>
                <a:extLst>
                  <a:ext uri="{0D108BD9-81ED-4DB2-BD59-A6C34878D82A}">
                    <a16:rowId xmlns:a16="http://schemas.microsoft.com/office/drawing/2014/main" val="10000"/>
                  </a:ext>
                </a:extLst>
              </a:tr>
              <a:tr h="441960">
                <a:tc>
                  <a:txBody>
                    <a:bodyPr/>
                    <a:lstStyle/>
                    <a:p>
                      <a:pPr algn="ctr"/>
                      <a:r>
                        <a:rPr lang="en-US" sz="1900" kern="1200" baseline="0" dirty="0" smtClean="0"/>
                        <a:t>1</a:t>
                      </a:r>
                      <a:r>
                        <a:rPr lang="en-US" sz="1900" kern="1200" baseline="30000" dirty="0" smtClean="0"/>
                        <a:t>st</a:t>
                      </a:r>
                      <a:r>
                        <a:rPr lang="en-US" sz="1900" kern="1200" baseline="0" dirty="0" smtClean="0"/>
                        <a:t> </a:t>
                      </a:r>
                      <a:endParaRPr lang="en-US" sz="1900" dirty="0">
                        <a:solidFill>
                          <a:schemeClr val="tx1"/>
                        </a:solidFill>
                      </a:endParaRPr>
                    </a:p>
                  </a:txBody>
                  <a:tcPr/>
                </a:tc>
                <a:tc>
                  <a:txBody>
                    <a:bodyPr/>
                    <a:lstStyle/>
                    <a:p>
                      <a:r>
                        <a:rPr lang="en-US" sz="1900" kern="1200" baseline="0" dirty="0" smtClean="0"/>
                        <a:t> ( )</a:t>
                      </a:r>
                      <a:endParaRPr lang="en-US" sz="1900" dirty="0">
                        <a:solidFill>
                          <a:schemeClr val="tx1"/>
                        </a:solidFill>
                      </a:endParaRPr>
                    </a:p>
                  </a:txBody>
                  <a:tcPr/>
                </a:tc>
                <a:tc>
                  <a:txBody>
                    <a:bodyPr/>
                    <a:lstStyle/>
                    <a:p>
                      <a:r>
                        <a:rPr lang="en-US" sz="1900" kern="1200" baseline="0" dirty="0" smtClean="0"/>
                        <a:t>Brackets</a:t>
                      </a:r>
                      <a:endParaRPr lang="en-US" sz="1900" dirty="0" smtClean="0">
                        <a:solidFill>
                          <a:schemeClr val="tx1"/>
                        </a:solidFill>
                      </a:endParaRPr>
                    </a:p>
                  </a:txBody>
                  <a:tcPr/>
                </a:tc>
                <a:extLst>
                  <a:ext uri="{0D108BD9-81ED-4DB2-BD59-A6C34878D82A}">
                    <a16:rowId xmlns:a16="http://schemas.microsoft.com/office/drawing/2014/main" val="10001"/>
                  </a:ext>
                </a:extLst>
              </a:tr>
              <a:tr h="441960">
                <a:tc>
                  <a:txBody>
                    <a:bodyPr/>
                    <a:lstStyle/>
                    <a:p>
                      <a:pPr algn="ctr"/>
                      <a:r>
                        <a:rPr lang="en-US" sz="1900" kern="1200" baseline="0" dirty="0" smtClean="0"/>
                        <a:t>2</a:t>
                      </a:r>
                      <a:r>
                        <a:rPr lang="en-US" sz="1900" kern="1200" baseline="30000" dirty="0" smtClean="0"/>
                        <a:t>nd</a:t>
                      </a:r>
                      <a:endParaRPr lang="en-US" sz="1900" dirty="0" smtClean="0">
                        <a:solidFill>
                          <a:schemeClr val="tx1"/>
                        </a:solidFill>
                      </a:endParaRPr>
                    </a:p>
                  </a:txBody>
                  <a:tcPr/>
                </a:tc>
                <a:tc>
                  <a:txBody>
                    <a:bodyPr/>
                    <a:lstStyle/>
                    <a:p>
                      <a:r>
                        <a:rPr lang="en-US" sz="1900" kern="1200" baseline="0" dirty="0" smtClean="0"/>
                        <a:t>* / %</a:t>
                      </a:r>
                      <a:endParaRPr lang="en-US" sz="1900" dirty="0" smtClean="0">
                        <a:solidFill>
                          <a:schemeClr val="tx1"/>
                        </a:solidFill>
                      </a:endParaRPr>
                    </a:p>
                  </a:txBody>
                  <a:tcPr/>
                </a:tc>
                <a:tc>
                  <a:txBody>
                    <a:bodyPr/>
                    <a:lstStyle/>
                    <a:p>
                      <a:r>
                        <a:rPr lang="en-US" sz="1900" kern="1200" baseline="0" dirty="0" smtClean="0"/>
                        <a:t>Multiplication, Division, Modulus</a:t>
                      </a:r>
                      <a:endParaRPr lang="en-US" sz="1900" b="1" kern="1200" baseline="0" dirty="0" smtClean="0">
                        <a:solidFill>
                          <a:schemeClr val="tx1"/>
                        </a:solidFill>
                        <a:latin typeface="+mn-lt"/>
                        <a:ea typeface="+mn-ea"/>
                        <a:cs typeface="+mn-cs"/>
                      </a:endParaRPr>
                    </a:p>
                  </a:txBody>
                  <a:tcPr/>
                </a:tc>
                <a:extLst>
                  <a:ext uri="{0D108BD9-81ED-4DB2-BD59-A6C34878D82A}">
                    <a16:rowId xmlns:a16="http://schemas.microsoft.com/office/drawing/2014/main" val="10002"/>
                  </a:ext>
                </a:extLst>
              </a:tr>
              <a:tr h="441960">
                <a:tc>
                  <a:txBody>
                    <a:bodyPr/>
                    <a:lstStyle/>
                    <a:p>
                      <a:pPr algn="ctr"/>
                      <a:r>
                        <a:rPr lang="en-US" sz="1900" kern="1200" baseline="0" dirty="0" smtClean="0"/>
                        <a:t>3</a:t>
                      </a:r>
                      <a:r>
                        <a:rPr lang="en-US" sz="1900" kern="1200" baseline="30000" dirty="0" smtClean="0"/>
                        <a:t>rd</a:t>
                      </a:r>
                      <a:r>
                        <a:rPr lang="en-US" sz="1900" kern="1200" baseline="0" dirty="0" smtClean="0"/>
                        <a:t> </a:t>
                      </a:r>
                      <a:endParaRPr lang="en-US" sz="1900" dirty="0" smtClean="0">
                        <a:solidFill>
                          <a:schemeClr val="tx1"/>
                        </a:solidFill>
                      </a:endParaRPr>
                    </a:p>
                  </a:txBody>
                  <a:tcPr/>
                </a:tc>
                <a:tc>
                  <a:txBody>
                    <a:bodyPr/>
                    <a:lstStyle/>
                    <a:p>
                      <a:r>
                        <a:rPr lang="en-US" sz="1900" kern="1200" baseline="0" dirty="0" smtClean="0"/>
                        <a:t>+ -</a:t>
                      </a:r>
                      <a:endParaRPr lang="en-US" sz="1900" dirty="0" smtClean="0">
                        <a:solidFill>
                          <a:schemeClr val="tx1"/>
                        </a:solidFill>
                      </a:endParaRPr>
                    </a:p>
                  </a:txBody>
                  <a:tcPr/>
                </a:tc>
                <a:tc>
                  <a:txBody>
                    <a:bodyPr/>
                    <a:lstStyle/>
                    <a:p>
                      <a:r>
                        <a:rPr lang="en-US" sz="1900" kern="1200" baseline="0" dirty="0" smtClean="0"/>
                        <a:t>Addition, Subtraction</a:t>
                      </a:r>
                      <a:endParaRPr lang="en-US" sz="1900" b="1" kern="1200" baseline="0" dirty="0" smtClean="0">
                        <a:solidFill>
                          <a:schemeClr val="tx1"/>
                        </a:solidFill>
                        <a:latin typeface="+mn-lt"/>
                        <a:ea typeface="+mn-ea"/>
                        <a:cs typeface="+mn-cs"/>
                      </a:endParaRPr>
                    </a:p>
                  </a:txBody>
                  <a:tcPr/>
                </a:tc>
                <a:extLst>
                  <a:ext uri="{0D108BD9-81ED-4DB2-BD59-A6C34878D82A}">
                    <a16:rowId xmlns:a16="http://schemas.microsoft.com/office/drawing/2014/main" val="10003"/>
                  </a:ext>
                </a:extLst>
              </a:tr>
              <a:tr h="4419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kern="1200" baseline="0" dirty="0" smtClean="0"/>
                        <a:t>4</a:t>
                      </a:r>
                      <a:r>
                        <a:rPr lang="en-US" sz="1900" kern="1200" baseline="30000" dirty="0" smtClean="0"/>
                        <a:t>th</a:t>
                      </a:r>
                      <a:r>
                        <a:rPr lang="en-US" sz="1900" kern="1200" baseline="0" dirty="0" smtClean="0"/>
                        <a:t> </a:t>
                      </a:r>
                      <a:endParaRPr lang="en-US" sz="1900" dirty="0" smtClean="0">
                        <a:solidFill>
                          <a:schemeClr val="tx1"/>
                        </a:solidFill>
                      </a:endParaRPr>
                    </a:p>
                  </a:txBody>
                  <a:tcPr/>
                </a:tc>
                <a:tc>
                  <a:txBody>
                    <a:bodyPr/>
                    <a:lstStyle/>
                    <a:p>
                      <a:r>
                        <a:rPr lang="en-US" sz="1900" kern="1200" baseline="0" dirty="0" smtClean="0"/>
                        <a:t>=</a:t>
                      </a:r>
                      <a:endParaRPr lang="en-US" sz="1900" dirty="0">
                        <a:solidFill>
                          <a:schemeClr val="tx1"/>
                        </a:solidFill>
                      </a:endParaRPr>
                    </a:p>
                  </a:txBody>
                  <a:tcPr/>
                </a:tc>
                <a:tc>
                  <a:txBody>
                    <a:bodyPr/>
                    <a:lstStyle/>
                    <a:p>
                      <a:r>
                        <a:rPr lang="en-US" sz="1900" kern="1200" baseline="0" dirty="0" smtClean="0"/>
                        <a:t>Assignment</a:t>
                      </a:r>
                      <a:endParaRPr lang="en-US" sz="19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8" name="TextBox 7"/>
          <p:cNvSpPr txBox="1"/>
          <p:nvPr/>
        </p:nvSpPr>
        <p:spPr>
          <a:xfrm>
            <a:off x="3276600" y="827498"/>
            <a:ext cx="2514600" cy="369332"/>
          </a:xfrm>
          <a:prstGeom prst="rect">
            <a:avLst/>
          </a:prstGeom>
          <a:noFill/>
        </p:spPr>
        <p:txBody>
          <a:bodyPr wrap="square" rtlCol="0">
            <a:spAutoFit/>
          </a:bodyPr>
          <a:lstStyle/>
          <a:p>
            <a:r>
              <a:rPr lang="en-IN" dirty="0" smtClean="0">
                <a:hlinkClick r:id="rId2"/>
              </a:rPr>
              <a:t>More details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Basics of C Programming</a:t>
            </a:r>
            <a:endParaRPr lang="en-US" dirty="0"/>
          </a:p>
        </p:txBody>
      </p:sp>
      <p:sp>
        <p:nvSpPr>
          <p:cNvPr id="3" name="Text Placeholder 2"/>
          <p:cNvSpPr>
            <a:spLocks noGrp="1"/>
          </p:cNvSpPr>
          <p:nvPr>
            <p:ph type="body" idx="1"/>
          </p:nvPr>
        </p:nvSpPr>
        <p:spPr>
          <a:xfrm>
            <a:off x="304800" y="762000"/>
            <a:ext cx="8229600" cy="639763"/>
          </a:xfrm>
        </p:spPr>
        <p:txBody>
          <a:bodyPr>
            <a:normAutofit/>
          </a:bodyPr>
          <a:lstStyle/>
          <a:p>
            <a:r>
              <a:rPr lang="en-US" dirty="0" smtClean="0"/>
              <a:t>Basic Structure of a C Program:</a:t>
            </a:r>
            <a:endParaRPr lang="en-US" dirty="0"/>
          </a:p>
        </p:txBody>
      </p:sp>
      <p:sp>
        <p:nvSpPr>
          <p:cNvPr id="4" name="Content Placeholder 3"/>
          <p:cNvSpPr>
            <a:spLocks noGrp="1"/>
          </p:cNvSpPr>
          <p:nvPr>
            <p:ph sz="half" idx="2"/>
          </p:nvPr>
        </p:nvSpPr>
        <p:spPr>
          <a:xfrm>
            <a:off x="398834" y="1401763"/>
            <a:ext cx="4858966" cy="4639599"/>
          </a:xfrm>
        </p:spPr>
        <p:txBody>
          <a:bodyPr>
            <a:normAutofit/>
          </a:bodyPr>
          <a:lstStyle/>
          <a:p>
            <a:pPr>
              <a:buNone/>
            </a:pPr>
            <a:r>
              <a:rPr lang="en-US" sz="2800" dirty="0" smtClean="0"/>
              <a:t>#include&lt;</a:t>
            </a:r>
            <a:r>
              <a:rPr lang="en-US" sz="2800" dirty="0" err="1" smtClean="0"/>
              <a:t>stdio.h</a:t>
            </a:r>
            <a:r>
              <a:rPr lang="en-US" sz="2800" dirty="0" smtClean="0"/>
              <a:t>&gt;</a:t>
            </a:r>
          </a:p>
          <a:p>
            <a:pPr>
              <a:buNone/>
            </a:pPr>
            <a:r>
              <a:rPr lang="en-US" sz="2800" dirty="0" smtClean="0"/>
              <a:t>void main()</a:t>
            </a:r>
          </a:p>
          <a:p>
            <a:pPr>
              <a:buNone/>
            </a:pPr>
            <a:r>
              <a:rPr lang="en-US" sz="2800" dirty="0" smtClean="0"/>
              <a:t>{</a:t>
            </a:r>
          </a:p>
          <a:p>
            <a:pPr>
              <a:buNone/>
            </a:pPr>
            <a:r>
              <a:rPr lang="en-US" sz="2800" dirty="0" smtClean="0"/>
              <a:t>……….;</a:t>
            </a:r>
          </a:p>
          <a:p>
            <a:pPr>
              <a:buNone/>
            </a:pPr>
            <a:r>
              <a:rPr lang="en-US" sz="2800" dirty="0" smtClean="0"/>
              <a:t>……….;</a:t>
            </a:r>
          </a:p>
          <a:p>
            <a:pPr>
              <a:buNone/>
            </a:pPr>
            <a:r>
              <a:rPr lang="en-US" sz="2800" dirty="0" smtClean="0"/>
              <a:t>……….;</a:t>
            </a:r>
          </a:p>
          <a:p>
            <a:pPr>
              <a:buNone/>
            </a:pPr>
            <a:r>
              <a:rPr lang="en-US" sz="2800" dirty="0" smtClean="0"/>
              <a:t>}</a:t>
            </a:r>
            <a:endParaRPr lang="en-US" sz="2800" dirty="0"/>
          </a:p>
        </p:txBody>
      </p:sp>
      <p:sp>
        <p:nvSpPr>
          <p:cNvPr id="6" name="Content Placeholder 5"/>
          <p:cNvSpPr>
            <a:spLocks noGrp="1"/>
          </p:cNvSpPr>
          <p:nvPr>
            <p:ph sz="quarter" idx="4"/>
          </p:nvPr>
        </p:nvSpPr>
        <p:spPr>
          <a:xfrm>
            <a:off x="5101617" y="1056480"/>
            <a:ext cx="5609336" cy="5115719"/>
          </a:xfrm>
        </p:spPr>
        <p:txBody>
          <a:bodyPr>
            <a:normAutofit/>
          </a:bodyPr>
          <a:lstStyle/>
          <a:p>
            <a:r>
              <a:rPr lang="en-US" sz="2400" dirty="0" smtClean="0"/>
              <a:t># – </a:t>
            </a:r>
            <a:r>
              <a:rPr lang="en-US" sz="2400" b="1" dirty="0" smtClean="0"/>
              <a:t>preprocessor instruction</a:t>
            </a:r>
          </a:p>
          <a:p>
            <a:endParaRPr lang="en-US" sz="2400" b="1" dirty="0" smtClean="0"/>
          </a:p>
          <a:p>
            <a:r>
              <a:rPr lang="en-US" sz="2400" dirty="0" smtClean="0"/>
              <a:t>include&lt;x&gt; – To include a file x to the C Program</a:t>
            </a:r>
          </a:p>
          <a:p>
            <a:endParaRPr lang="en-US" sz="2400" dirty="0" smtClean="0"/>
          </a:p>
          <a:p>
            <a:r>
              <a:rPr lang="en-US" sz="2400" dirty="0" err="1" smtClean="0"/>
              <a:t>stdio.h</a:t>
            </a:r>
            <a:r>
              <a:rPr lang="en-US" sz="2400" dirty="0" smtClean="0"/>
              <a:t> / </a:t>
            </a:r>
            <a:r>
              <a:rPr lang="en-US" sz="2400" dirty="0" err="1" smtClean="0"/>
              <a:t>conio.h</a:t>
            </a:r>
            <a:r>
              <a:rPr lang="en-US" sz="2400" dirty="0" smtClean="0"/>
              <a:t> – Header Files</a:t>
            </a:r>
          </a:p>
          <a:p>
            <a:endParaRPr lang="en-US" sz="2400" dirty="0" smtClean="0"/>
          </a:p>
          <a:p>
            <a:r>
              <a:rPr lang="en-US" sz="2400" dirty="0" smtClean="0">
                <a:hlinkClick r:id="rId2"/>
              </a:rPr>
              <a:t>void main() </a:t>
            </a:r>
            <a:r>
              <a:rPr lang="en-US" sz="2400" dirty="0" smtClean="0"/>
              <a:t>– </a:t>
            </a:r>
            <a:r>
              <a:rPr lang="en-US" sz="2400" b="1" dirty="0" smtClean="0"/>
              <a:t>Start of a program</a:t>
            </a:r>
          </a:p>
          <a:p>
            <a:endParaRPr lang="en-US" sz="2400" b="1" dirty="0" smtClean="0"/>
          </a:p>
          <a:p>
            <a:r>
              <a:rPr lang="en-US" sz="2400" dirty="0" smtClean="0"/>
              <a:t>{ } – </a:t>
            </a:r>
            <a:r>
              <a:rPr lang="en-US" sz="2400" b="1" dirty="0" smtClean="0"/>
              <a:t>Scope of a Program</a:t>
            </a:r>
            <a:endParaRPr lang="en-US" sz="2400" b="1"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Effect transition="in" filter="fade">
                                      <p:cBhvr>
                                        <p:cTn id="11" dur="500"/>
                                        <p:tgtEl>
                                          <p:spTgt spid="6">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fade">
                                      <p:cBhvr>
                                        <p:cTn id="15" dur="500"/>
                                        <p:tgtEl>
                                          <p:spTgt spid="6">
                                            <p:txEl>
                                              <p:pRg st="4" end="4"/>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500"/>
                                        <p:tgtEl>
                                          <p:spTgt spid="6">
                                            <p:txEl>
                                              <p:pRg st="6" end="6"/>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animEffect transition="in" filter="fade">
                                      <p:cBhvr>
                                        <p:cTn id="23"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Rules for Writing a C Program</a:t>
            </a:r>
            <a:endParaRPr lang="en-US" dirty="0"/>
          </a:p>
        </p:txBody>
      </p:sp>
      <p:sp>
        <p:nvSpPr>
          <p:cNvPr id="3" name="Content Placeholder 2"/>
          <p:cNvSpPr>
            <a:spLocks noGrp="1"/>
          </p:cNvSpPr>
          <p:nvPr>
            <p:ph idx="1"/>
          </p:nvPr>
        </p:nvSpPr>
        <p:spPr>
          <a:xfrm>
            <a:off x="373434" y="844552"/>
            <a:ext cx="9532566" cy="5647660"/>
          </a:xfrm>
        </p:spPr>
        <p:txBody>
          <a:bodyPr>
            <a:noAutofit/>
          </a:bodyPr>
          <a:lstStyle/>
          <a:p>
            <a:r>
              <a:rPr lang="en-US" sz="2400" dirty="0" smtClean="0"/>
              <a:t>Each Instruction in C Program is written as a separate statement.</a:t>
            </a:r>
          </a:p>
          <a:p>
            <a:r>
              <a:rPr lang="en-US" sz="2400" dirty="0" smtClean="0"/>
              <a:t>The statements in program must appear in the same order which we wish them to be executed, unless the logic of the program demands a deliberate 'jump' or transfer of control to a statement, which is out of sequence.</a:t>
            </a:r>
          </a:p>
          <a:p>
            <a:r>
              <a:rPr lang="en-US" sz="2400" dirty="0" smtClean="0"/>
              <a:t>Blank spaces my be inserted between two words to improve the readability of the statement.</a:t>
            </a:r>
          </a:p>
          <a:p>
            <a:r>
              <a:rPr lang="en-US" sz="2400" dirty="0" smtClean="0"/>
              <a:t>All syntax should be entered in small case letters.</a:t>
            </a:r>
          </a:p>
          <a:p>
            <a:r>
              <a:rPr lang="en-US" sz="2400" dirty="0" smtClean="0"/>
              <a:t>Every C statement must end with a ;. Thus ; acts as a statement terminator.</a:t>
            </a:r>
          </a:p>
          <a:p>
            <a:r>
              <a:rPr lang="en-US" sz="2400" dirty="0" smtClean="0"/>
              <a:t>There is no specific rule for the position at which the statement is to be written. That's why it is often called as free-form language.</a:t>
            </a:r>
            <a:endParaRPr lang="en-US" sz="2400" dirty="0"/>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834" y="152400"/>
            <a:ext cx="8596668" cy="838200"/>
          </a:xfrm>
        </p:spPr>
        <p:txBody>
          <a:bodyPr>
            <a:normAutofit/>
          </a:bodyPr>
          <a:lstStyle/>
          <a:p>
            <a:r>
              <a:rPr lang="en-US" b="1" dirty="0" smtClean="0"/>
              <a:t>First C Program</a:t>
            </a:r>
            <a:endParaRPr lang="en-US" dirty="0"/>
          </a:p>
        </p:txBody>
      </p:sp>
      <p:sp>
        <p:nvSpPr>
          <p:cNvPr id="3" name="Content Placeholder 2"/>
          <p:cNvSpPr>
            <a:spLocks noGrp="1"/>
          </p:cNvSpPr>
          <p:nvPr>
            <p:ph idx="1"/>
          </p:nvPr>
        </p:nvSpPr>
        <p:spPr>
          <a:xfrm>
            <a:off x="402336" y="990600"/>
            <a:ext cx="11379200" cy="5410200"/>
          </a:xfrm>
        </p:spPr>
        <p:txBody>
          <a:bodyPr>
            <a:normAutofit/>
          </a:bodyPr>
          <a:lstStyle/>
          <a:p>
            <a:pPr>
              <a:buNone/>
            </a:pPr>
            <a:r>
              <a:rPr lang="en-US" dirty="0" smtClean="0"/>
              <a:t>#include&lt;</a:t>
            </a:r>
            <a:r>
              <a:rPr lang="en-US" dirty="0" err="1" smtClean="0"/>
              <a:t>stdio.h</a:t>
            </a:r>
            <a:r>
              <a:rPr lang="en-US" dirty="0" smtClean="0"/>
              <a:t>&gt;</a:t>
            </a:r>
          </a:p>
          <a:p>
            <a:pPr>
              <a:buNone/>
            </a:pPr>
            <a:r>
              <a:rPr lang="en-US" dirty="0" smtClean="0"/>
              <a:t>void main()</a:t>
            </a:r>
          </a:p>
          <a:p>
            <a:pPr>
              <a:buNone/>
            </a:pPr>
            <a:r>
              <a:rPr lang="en-US" dirty="0" smtClean="0"/>
              <a:t>{</a:t>
            </a:r>
          </a:p>
          <a:p>
            <a:pPr>
              <a:buNone/>
            </a:pPr>
            <a:r>
              <a:rPr lang="en-US" dirty="0" smtClean="0"/>
              <a:t>	</a:t>
            </a:r>
            <a:r>
              <a:rPr lang="en-US" dirty="0" err="1" smtClean="0"/>
              <a:t>printf</a:t>
            </a:r>
            <a:r>
              <a:rPr lang="en-US" dirty="0" smtClean="0"/>
              <a:t>("This is my first C Program"); /*to print the statement*/</a:t>
            </a:r>
          </a:p>
          <a:p>
            <a:pPr>
              <a:buNone/>
            </a:pPr>
            <a:r>
              <a:rPr lang="en-US" dirty="0" smtClean="0"/>
              <a:t>}</a:t>
            </a:r>
          </a:p>
          <a:p>
            <a:pPr>
              <a:buNone/>
            </a:pPr>
            <a:endParaRPr lang="en-US" dirty="0" smtClean="0"/>
          </a:p>
          <a:p>
            <a:pPr>
              <a:buNone/>
            </a:pPr>
            <a:endParaRPr lang="en-US" dirty="0" smtClean="0"/>
          </a:p>
          <a:p>
            <a:r>
              <a:rPr lang="en-US" dirty="0" smtClean="0"/>
              <a:t>The program should be properly </a:t>
            </a:r>
            <a:r>
              <a:rPr lang="en-US" b="1" dirty="0" smtClean="0"/>
              <a:t>documented</a:t>
            </a:r>
            <a:r>
              <a:rPr lang="en-US" dirty="0" smtClean="0"/>
              <a:t>. The statements enclosed in</a:t>
            </a:r>
            <a:r>
              <a:rPr lang="en-US" b="1" dirty="0" smtClean="0"/>
              <a:t> /* */ </a:t>
            </a:r>
            <a:r>
              <a:rPr lang="en-US" dirty="0" smtClean="0"/>
              <a:t>are called as comments.</a:t>
            </a:r>
          </a:p>
          <a:p>
            <a:r>
              <a:rPr lang="en-US" dirty="0" smtClean="0"/>
              <a:t>Single line comments can also be given using </a:t>
            </a:r>
            <a:r>
              <a:rPr lang="en-US" b="1" dirty="0" smtClean="0"/>
              <a:t>//</a:t>
            </a:r>
            <a:r>
              <a:rPr lang="en-US" dirty="0" smtClean="0"/>
              <a:t>.</a:t>
            </a:r>
          </a:p>
          <a:p>
            <a:r>
              <a:rPr lang="en-US" dirty="0" smtClean="0"/>
              <a:t>The program should be properly </a:t>
            </a:r>
            <a:r>
              <a:rPr lang="en-US" b="1" dirty="0" smtClean="0"/>
              <a:t>indented</a:t>
            </a:r>
            <a:r>
              <a:rPr lang="en-US" dirty="0" smtClean="0"/>
              <a:t>.</a:t>
            </a:r>
          </a:p>
          <a:p>
            <a:r>
              <a:rPr lang="en-US" b="1" dirty="0" err="1" smtClean="0"/>
              <a:t>printf</a:t>
            </a:r>
            <a:r>
              <a:rPr lang="en-US" b="1" dirty="0" smtClean="0"/>
              <a:t>() </a:t>
            </a:r>
            <a:r>
              <a:rPr lang="en-US" dirty="0" smtClean="0"/>
              <a:t>is a function which prints the string embedded in between " " on the console.</a:t>
            </a:r>
            <a:endParaRPr lang="en-US" dirty="0"/>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par>
                          <p:cTn id="33" fill="hold">
                            <p:stCondLst>
                              <p:cond delay="1500"/>
                            </p:stCondLst>
                            <p:childTnLst>
                              <p:par>
                                <p:cTn id="34" presetID="10" presetClass="entr" presetSubtype="0" fill="hold" nodeType="after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6600"/>
          </a:xfrm>
        </p:spPr>
        <p:txBody>
          <a:bodyPr/>
          <a:lstStyle/>
          <a:p>
            <a:r>
              <a:rPr lang="en-US" dirty="0" smtClean="0"/>
              <a:t>Operating System</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9100" y="1171132"/>
            <a:ext cx="2504902" cy="250490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346200"/>
            <a:ext cx="2154766" cy="215476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4000" y="1813983"/>
            <a:ext cx="1219200" cy="1219200"/>
          </a:xfrm>
          <a:prstGeom prst="rect">
            <a:avLst/>
          </a:prstGeom>
        </p:spPr>
      </p:pic>
      <p:sp>
        <p:nvSpPr>
          <p:cNvPr id="6" name="Right Arrow 5"/>
          <p:cNvSpPr/>
          <p:nvPr/>
        </p:nvSpPr>
        <p:spPr>
          <a:xfrm>
            <a:off x="2654300" y="2061633"/>
            <a:ext cx="1193800" cy="723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ight Arrow 6"/>
          <p:cNvSpPr/>
          <p:nvPr/>
        </p:nvSpPr>
        <p:spPr>
          <a:xfrm>
            <a:off x="5429250" y="2061633"/>
            <a:ext cx="1193800" cy="723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2000" y="3789062"/>
            <a:ext cx="1219200" cy="121920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99342" y="3789062"/>
            <a:ext cx="1219200" cy="1219200"/>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46718" y="3764894"/>
            <a:ext cx="1219200" cy="1219200"/>
          </a:xfrm>
          <a:prstGeom prst="rect">
            <a:avLst/>
          </a:prstGeom>
        </p:spPr>
      </p:pic>
      <p:sp>
        <p:nvSpPr>
          <p:cNvPr id="11" name="TextBox 10"/>
          <p:cNvSpPr txBox="1"/>
          <p:nvPr/>
        </p:nvSpPr>
        <p:spPr>
          <a:xfrm>
            <a:off x="3705225" y="2131195"/>
            <a:ext cx="1993900" cy="584775"/>
          </a:xfrm>
          <a:prstGeom prst="rect">
            <a:avLst/>
          </a:prstGeom>
          <a:noFill/>
        </p:spPr>
        <p:txBody>
          <a:bodyPr wrap="square" rtlCol="0">
            <a:spAutoFit/>
          </a:bodyPr>
          <a:lstStyle/>
          <a:p>
            <a:r>
              <a:rPr lang="en-US" sz="3200" dirty="0" smtClean="0"/>
              <a:t>Software</a:t>
            </a:r>
            <a:endParaRPr lang="en-IN" dirty="0"/>
          </a:p>
        </p:txBody>
      </p:sp>
      <p:sp>
        <p:nvSpPr>
          <p:cNvPr id="12" name="TextBox 11"/>
          <p:cNvSpPr txBox="1"/>
          <p:nvPr/>
        </p:nvSpPr>
        <p:spPr>
          <a:xfrm>
            <a:off x="4181317" y="1974242"/>
            <a:ext cx="1026243" cy="923330"/>
          </a:xfrm>
          <a:prstGeom prst="rect">
            <a:avLst/>
          </a:prstGeom>
          <a:noFill/>
        </p:spPr>
        <p:txBody>
          <a:bodyPr wrap="none" rtlCol="0">
            <a:spAutoFit/>
          </a:bodyPr>
          <a:lstStyle/>
          <a:p>
            <a:r>
              <a:rPr lang="en-US" sz="5400" b="1" u="sng" dirty="0" smtClean="0">
                <a:solidFill>
                  <a:srgbClr val="92D050"/>
                </a:solidFill>
              </a:rPr>
              <a:t>OS</a:t>
            </a:r>
            <a:endParaRPr lang="en-IN" b="1" u="sng" dirty="0">
              <a:solidFill>
                <a:srgbClr val="92D050"/>
              </a:solidFill>
            </a:endParaRPr>
          </a:p>
        </p:txBody>
      </p:sp>
      <p:grpSp>
        <p:nvGrpSpPr>
          <p:cNvPr id="17" name="Group 16"/>
          <p:cNvGrpSpPr/>
          <p:nvPr/>
        </p:nvGrpSpPr>
        <p:grpSpPr>
          <a:xfrm>
            <a:off x="2460625" y="2897572"/>
            <a:ext cx="4496634" cy="867322"/>
            <a:chOff x="2740025" y="2896370"/>
            <a:chExt cx="3924299" cy="867322"/>
          </a:xfrm>
        </p:grpSpPr>
        <p:sp>
          <p:nvSpPr>
            <p:cNvPr id="13" name="Down Arrow 12"/>
            <p:cNvSpPr/>
            <p:nvPr/>
          </p:nvSpPr>
          <p:spPr>
            <a:xfrm>
              <a:off x="4435195" y="2896370"/>
              <a:ext cx="533960" cy="3184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Down Arrow Callout 13"/>
            <p:cNvSpPr/>
            <p:nvPr/>
          </p:nvSpPr>
          <p:spPr>
            <a:xfrm>
              <a:off x="2806700" y="3213583"/>
              <a:ext cx="3790949" cy="550109"/>
            </a:xfrm>
            <a:prstGeom prst="downArrowCallout">
              <a:avLst>
                <a:gd name="adj1" fmla="val 27703"/>
                <a:gd name="adj2" fmla="val 27309"/>
                <a:gd name="adj3" fmla="val 25000"/>
                <a:gd name="adj4" fmla="val 224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Down Arrow 14"/>
            <p:cNvSpPr/>
            <p:nvPr/>
          </p:nvSpPr>
          <p:spPr>
            <a:xfrm>
              <a:off x="2740025" y="3331188"/>
              <a:ext cx="250825" cy="4325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Down Arrow 15"/>
            <p:cNvSpPr/>
            <p:nvPr/>
          </p:nvSpPr>
          <p:spPr>
            <a:xfrm>
              <a:off x="6413499" y="3331188"/>
              <a:ext cx="250825" cy="4325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65461" y="4216399"/>
            <a:ext cx="2143125" cy="1710497"/>
          </a:xfrm>
          <a:prstGeom prst="rect">
            <a:avLst/>
          </a:prstGeom>
        </p:spPr>
      </p:pic>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31884" y="4262218"/>
            <a:ext cx="2075623" cy="1722369"/>
          </a:xfrm>
          <a:prstGeom prst="rect">
            <a:avLst/>
          </a:prstGeom>
        </p:spPr>
      </p:pic>
      <p:grpSp>
        <p:nvGrpSpPr>
          <p:cNvPr id="23" name="Group 22"/>
          <p:cNvGrpSpPr/>
          <p:nvPr/>
        </p:nvGrpSpPr>
        <p:grpSpPr>
          <a:xfrm>
            <a:off x="2888575" y="2546023"/>
            <a:ext cx="2745437" cy="2050359"/>
            <a:chOff x="2888575" y="2546023"/>
            <a:chExt cx="2745437" cy="2050359"/>
          </a:xfrm>
        </p:grpSpPr>
        <p:sp>
          <p:nvSpPr>
            <p:cNvPr id="21" name="Down Arrow 20"/>
            <p:cNvSpPr/>
            <p:nvPr/>
          </p:nvSpPr>
          <p:spPr>
            <a:xfrm rot="3028952">
              <a:off x="3754409" y="2403518"/>
              <a:ext cx="498986" cy="22306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Down Arrow 21"/>
            <p:cNvSpPr/>
            <p:nvPr/>
          </p:nvSpPr>
          <p:spPr>
            <a:xfrm rot="19063569">
              <a:off x="5135026" y="2546023"/>
              <a:ext cx="498986" cy="20503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7" name="Footer Placeholder 26"/>
          <p:cNvSpPr>
            <a:spLocks noGrp="1"/>
          </p:cNvSpPr>
          <p:nvPr>
            <p:ph type="ftr" sz="quarter" idx="11"/>
          </p:nvPr>
        </p:nvSpPr>
        <p:spPr/>
        <p:txBody>
          <a:bodyPr/>
          <a:lstStyle/>
          <a:p>
            <a:r>
              <a:rPr lang="en-US" smtClean="0"/>
              <a:t>Ashutosh Sonawane</a:t>
            </a:r>
            <a:endParaRPr lang="en-US" dirty="0"/>
          </a:p>
        </p:txBody>
      </p:sp>
      <p:sp>
        <p:nvSpPr>
          <p:cNvPr id="28" name="Slide Number Placeholder 27"/>
          <p:cNvSpPr>
            <a:spLocks noGrp="1"/>
          </p:cNvSpPr>
          <p:nvPr>
            <p:ph type="sldNum" sz="quarter" idx="12"/>
          </p:nvPr>
        </p:nvSpPr>
        <p:spPr/>
        <p:txBody>
          <a:bodyPr/>
          <a:lstStyle/>
          <a:p>
            <a:fld id="{D57F1E4F-1CFF-5643-939E-217C01CDF565}" type="slidenum">
              <a:rPr lang="en-US" smtClean="0"/>
              <a:pPr/>
              <a:t>4</a:t>
            </a:fld>
            <a:endParaRPr lang="en-US" dirty="0"/>
          </a:p>
        </p:txBody>
      </p:sp>
      <p:sp>
        <p:nvSpPr>
          <p:cNvPr id="29" name="TextBox 28"/>
          <p:cNvSpPr txBox="1"/>
          <p:nvPr/>
        </p:nvSpPr>
        <p:spPr>
          <a:xfrm>
            <a:off x="0" y="4675031"/>
            <a:ext cx="1465461"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Powerful</a:t>
            </a:r>
          </a:p>
          <a:p>
            <a:pPr marL="285750" indent="-285750">
              <a:buFont typeface="Arial" panose="020B0604020202020204" pitchFamily="34" charset="0"/>
              <a:buChar char="•"/>
            </a:pPr>
            <a:r>
              <a:rPr lang="en-US" dirty="0" smtClean="0"/>
              <a:t>Faster</a:t>
            </a:r>
            <a:endParaRPr lang="en-IN" dirty="0"/>
          </a:p>
        </p:txBody>
      </p:sp>
      <p:sp>
        <p:nvSpPr>
          <p:cNvPr id="30" name="TextBox 29"/>
          <p:cNvSpPr txBox="1"/>
          <p:nvPr/>
        </p:nvSpPr>
        <p:spPr>
          <a:xfrm>
            <a:off x="7680752" y="4748481"/>
            <a:ext cx="1465461"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Simple</a:t>
            </a:r>
          </a:p>
          <a:p>
            <a:pPr marL="285750" indent="-285750">
              <a:buFont typeface="Arial" panose="020B0604020202020204" pitchFamily="34" charset="0"/>
              <a:buChar char="•"/>
            </a:pPr>
            <a:r>
              <a:rPr lang="en-US" dirty="0" smtClean="0"/>
              <a:t>Easy</a:t>
            </a:r>
            <a:endParaRPr lang="en-IN" dirty="0"/>
          </a:p>
        </p:txBody>
      </p:sp>
    </p:spTree>
    <p:extLst>
      <p:ext uri="{BB962C8B-B14F-4D97-AF65-F5344CB8AC3E}">
        <p14:creationId xmlns:p14="http://schemas.microsoft.com/office/powerpoint/2010/main" val="383699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iterate type="lt">
                                    <p:tmPct val="5000"/>
                                  </p:iterate>
                                  <p:childTnLst>
                                    <p:set>
                                      <p:cBhvr>
                                        <p:cTn id="26" dur="1" fill="hold">
                                          <p:stCondLst>
                                            <p:cond delay="0"/>
                                          </p:stCondLst>
                                        </p:cTn>
                                        <p:tgtEl>
                                          <p:spTgt spid="11"/>
                                        </p:tgtEl>
                                        <p:attrNameLst>
                                          <p:attrName>style.visibility</p:attrName>
                                        </p:attrNameLst>
                                      </p:cBhvr>
                                      <p:to>
                                        <p:strVal val="visible"/>
                                      </p:to>
                                    </p:set>
                                    <p:anim calcmode="lin" valueType="num">
                                      <p:cBhvr>
                                        <p:cTn id="27" dur="1000" fill="hold"/>
                                        <p:tgtEl>
                                          <p:spTgt spid="11"/>
                                        </p:tgtEl>
                                        <p:attrNameLst>
                                          <p:attrName>ppt_w</p:attrName>
                                        </p:attrNameLst>
                                      </p:cBhvr>
                                      <p:tavLst>
                                        <p:tav tm="0">
                                          <p:val>
                                            <p:fltVal val="0"/>
                                          </p:val>
                                        </p:tav>
                                        <p:tav tm="100000">
                                          <p:val>
                                            <p:strVal val="#ppt_w"/>
                                          </p:val>
                                        </p:tav>
                                      </p:tavLst>
                                    </p:anim>
                                    <p:anim calcmode="lin" valueType="num">
                                      <p:cBhvr>
                                        <p:cTn id="28" dur="1000" fill="hold"/>
                                        <p:tgtEl>
                                          <p:spTgt spid="11"/>
                                        </p:tgtEl>
                                        <p:attrNameLst>
                                          <p:attrName>ppt_h</p:attrName>
                                        </p:attrNameLst>
                                      </p:cBhvr>
                                      <p:tavLst>
                                        <p:tav tm="0">
                                          <p:val>
                                            <p:fltVal val="0"/>
                                          </p:val>
                                        </p:tav>
                                        <p:tav tm="100000">
                                          <p:val>
                                            <p:strVal val="#ppt_h"/>
                                          </p:val>
                                        </p:tav>
                                      </p:tavLst>
                                    </p:anim>
                                    <p:anim calcmode="lin" valueType="num">
                                      <p:cBhvr>
                                        <p:cTn id="29" dur="1000" fill="hold"/>
                                        <p:tgtEl>
                                          <p:spTgt spid="11"/>
                                        </p:tgtEl>
                                        <p:attrNameLst>
                                          <p:attrName>style.rotation</p:attrName>
                                        </p:attrNameLst>
                                      </p:cBhvr>
                                      <p:tavLst>
                                        <p:tav tm="0">
                                          <p:val>
                                            <p:fltVal val="90"/>
                                          </p:val>
                                        </p:tav>
                                        <p:tav tm="100000">
                                          <p:val>
                                            <p:fltVal val="0"/>
                                          </p:val>
                                        </p:tav>
                                      </p:tavLst>
                                    </p:anim>
                                    <p:animEffect transition="in" filter="fade">
                                      <p:cBhvr>
                                        <p:cTn id="30" dur="10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iterate type="lt">
                                    <p:tmAbs val="0"/>
                                  </p:iterate>
                                  <p:childTnLst>
                                    <p:set>
                                      <p:cBhvr>
                                        <p:cTn id="34" dur="1" fill="hold">
                                          <p:stCondLst>
                                            <p:cond delay="0"/>
                                          </p:stCondLst>
                                        </p:cTn>
                                        <p:tgtEl>
                                          <p:spTgt spid="11"/>
                                        </p:tgtEl>
                                        <p:attrNameLst>
                                          <p:attrName>style.visibility</p:attrName>
                                        </p:attrNameLst>
                                      </p:cBhvr>
                                      <p:to>
                                        <p:strVal val="hidden"/>
                                      </p:to>
                                    </p:set>
                                  </p:childTnLst>
                                </p:cTn>
                              </p:par>
                            </p:childTnLst>
                          </p:cTn>
                        </p:par>
                        <p:par>
                          <p:cTn id="35" fill="hold">
                            <p:stCondLst>
                              <p:cond delay="0"/>
                            </p:stCondLst>
                            <p:childTnLst>
                              <p:par>
                                <p:cTn id="36" presetID="6" presetClass="entr" presetSubtype="16" fill="hold" nodeType="after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circle(in)">
                                      <p:cBhvr>
                                        <p:cTn id="38" dur="20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5"/>
                                        </p:tgtEl>
                                        <p:attrNameLst>
                                          <p:attrName>style.visibility</p:attrName>
                                        </p:attrNameLst>
                                      </p:cBhvr>
                                      <p:to>
                                        <p:strVal val="hidden"/>
                                      </p:to>
                                    </p:set>
                                  </p:childTnLst>
                                </p:cTn>
                              </p:par>
                            </p:childTnLst>
                          </p:cTn>
                        </p:par>
                        <p:par>
                          <p:cTn id="43" fill="hold">
                            <p:stCondLst>
                              <p:cond delay="0"/>
                            </p:stCondLst>
                            <p:childTnLst>
                              <p:par>
                                <p:cTn id="44" presetID="10"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wipe(up)">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6" presetClass="entr" presetSubtype="32" fill="hold"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circle(out)">
                                      <p:cBhvr>
                                        <p:cTn id="56" dur="2000"/>
                                        <p:tgtEl>
                                          <p:spTgt spid="8"/>
                                        </p:tgtEl>
                                      </p:cBhvr>
                                    </p:animEffect>
                                  </p:childTnLst>
                                </p:cTn>
                              </p:par>
                              <p:par>
                                <p:cTn id="57" presetID="6" presetClass="entr" presetSubtype="32" fill="hold" nodeType="with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circle(out)">
                                      <p:cBhvr>
                                        <p:cTn id="59" dur="2000"/>
                                        <p:tgtEl>
                                          <p:spTgt spid="9"/>
                                        </p:tgtEl>
                                      </p:cBhvr>
                                    </p:animEffect>
                                  </p:childTnLst>
                                </p:cTn>
                              </p:par>
                              <p:par>
                                <p:cTn id="60" presetID="6" presetClass="entr" presetSubtype="32" fill="hold" nodeType="with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circle(out)">
                                      <p:cBhvr>
                                        <p:cTn id="62" dur="2000"/>
                                        <p:tgtEl>
                                          <p:spTgt spid="10"/>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17"/>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8"/>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9"/>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10"/>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wipe(up)">
                                      <p:cBhvr>
                                        <p:cTn id="77" dur="500"/>
                                        <p:tgtEl>
                                          <p:spTgt spid="23"/>
                                        </p:tgtEl>
                                      </p:cBhvr>
                                    </p:animEffect>
                                  </p:childTnLst>
                                </p:cTn>
                              </p:par>
                            </p:childTnLst>
                          </p:cTn>
                        </p:par>
                      </p:childTnLst>
                    </p:cTn>
                  </p:par>
                  <p:par>
                    <p:cTn id="78" fill="hold">
                      <p:stCondLst>
                        <p:cond delay="indefinite"/>
                      </p:stCondLst>
                      <p:childTnLst>
                        <p:par>
                          <p:cTn id="79" fill="hold">
                            <p:stCondLst>
                              <p:cond delay="0"/>
                            </p:stCondLst>
                            <p:childTnLst>
                              <p:par>
                                <p:cTn id="80" presetID="6" presetClass="entr" presetSubtype="16" fill="hold" nodeType="click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circle(in)">
                                      <p:cBhvr>
                                        <p:cTn id="82" dur="2000"/>
                                        <p:tgtEl>
                                          <p:spTgt spid="18"/>
                                        </p:tgtEl>
                                      </p:cBhvr>
                                    </p:animEffect>
                                  </p:childTnLst>
                                </p:cTn>
                              </p:par>
                              <p:par>
                                <p:cTn id="83" presetID="6" presetClass="entr" presetSubtype="16" fill="hold" nodeType="withEffect">
                                  <p:stCondLst>
                                    <p:cond delay="0"/>
                                  </p:stCondLst>
                                  <p:childTnLst>
                                    <p:set>
                                      <p:cBhvr>
                                        <p:cTn id="84" dur="1" fill="hold">
                                          <p:stCondLst>
                                            <p:cond delay="0"/>
                                          </p:stCondLst>
                                        </p:cTn>
                                        <p:tgtEl>
                                          <p:spTgt spid="19"/>
                                        </p:tgtEl>
                                        <p:attrNameLst>
                                          <p:attrName>style.visibility</p:attrName>
                                        </p:attrNameLst>
                                      </p:cBhvr>
                                      <p:to>
                                        <p:strVal val="visible"/>
                                      </p:to>
                                    </p:set>
                                    <p:animEffect transition="in" filter="circle(in)">
                                      <p:cBhvr>
                                        <p:cTn id="85" dur="2000"/>
                                        <p:tgtEl>
                                          <p:spTgt spid="19"/>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29"/>
                                        </p:tgtEl>
                                        <p:attrNameLst>
                                          <p:attrName>style.visibility</p:attrName>
                                        </p:attrNameLst>
                                      </p:cBhvr>
                                      <p:to>
                                        <p:strVal val="visible"/>
                                      </p:to>
                                    </p:set>
                                    <p:animEffect transition="in" filter="wipe(up)">
                                      <p:cBhvr>
                                        <p:cTn id="90" dur="500"/>
                                        <p:tgtEl>
                                          <p:spTgt spid="29"/>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grpId="0" nodeType="clickEffect">
                                  <p:stCondLst>
                                    <p:cond delay="0"/>
                                  </p:stCondLst>
                                  <p:childTnLst>
                                    <p:set>
                                      <p:cBhvr>
                                        <p:cTn id="94" dur="1" fill="hold">
                                          <p:stCondLst>
                                            <p:cond delay="0"/>
                                          </p:stCondLst>
                                        </p:cTn>
                                        <p:tgtEl>
                                          <p:spTgt spid="30"/>
                                        </p:tgtEl>
                                        <p:attrNameLst>
                                          <p:attrName>style.visibility</p:attrName>
                                        </p:attrNameLst>
                                      </p:cBhvr>
                                      <p:to>
                                        <p:strVal val="visible"/>
                                      </p:to>
                                    </p:set>
                                    <p:animEffect transition="in" filter="wipe(up)">
                                      <p:cBhvr>
                                        <p:cTn id="9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p:bldP spid="11" grpId="1"/>
      <p:bldP spid="12" grpId="0"/>
      <p:bldP spid="29" grpId="0"/>
      <p:bldP spid="3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Declaring &amp; Assigning Values to Variables</a:t>
            </a:r>
            <a:endParaRPr lang="en-US" dirty="0"/>
          </a:p>
        </p:txBody>
      </p:sp>
      <p:sp>
        <p:nvSpPr>
          <p:cNvPr id="3" name="Content Placeholder 2"/>
          <p:cNvSpPr>
            <a:spLocks noGrp="1"/>
          </p:cNvSpPr>
          <p:nvPr>
            <p:ph idx="1"/>
          </p:nvPr>
        </p:nvSpPr>
        <p:spPr/>
        <p:txBody>
          <a:bodyPr>
            <a:normAutofit/>
          </a:bodyPr>
          <a:lstStyle/>
          <a:p>
            <a:pPr>
              <a:buNone/>
            </a:pPr>
            <a:r>
              <a:rPr lang="en-US" dirty="0" smtClean="0"/>
              <a:t>#include&lt;</a:t>
            </a:r>
            <a:r>
              <a:rPr lang="en-US" dirty="0" err="1" smtClean="0"/>
              <a:t>stdio.h</a:t>
            </a:r>
            <a:r>
              <a:rPr lang="en-US" dirty="0" smtClean="0"/>
              <a:t>&gt;</a:t>
            </a:r>
          </a:p>
          <a:p>
            <a:pPr>
              <a:buNone/>
            </a:pPr>
            <a:r>
              <a:rPr lang="en-US" dirty="0" smtClean="0"/>
              <a:t>void main()</a:t>
            </a:r>
          </a:p>
          <a:p>
            <a:pPr>
              <a:buNone/>
            </a:pPr>
            <a:r>
              <a:rPr lang="en-US" dirty="0" smtClean="0"/>
              <a:t>{</a:t>
            </a:r>
          </a:p>
          <a:p>
            <a:pPr lvl="1">
              <a:buNone/>
            </a:pPr>
            <a:r>
              <a:rPr lang="en-US" dirty="0" err="1" smtClean="0"/>
              <a:t>int</a:t>
            </a:r>
            <a:r>
              <a:rPr lang="en-US" dirty="0" smtClean="0"/>
              <a:t> no1;</a:t>
            </a:r>
          </a:p>
          <a:p>
            <a:pPr lvl="1">
              <a:buNone/>
            </a:pPr>
            <a:r>
              <a:rPr lang="en-US" dirty="0" smtClean="0"/>
              <a:t>float no2;</a:t>
            </a:r>
          </a:p>
          <a:p>
            <a:pPr lvl="1">
              <a:buNone/>
            </a:pPr>
            <a:r>
              <a:rPr lang="en-US" dirty="0" smtClean="0"/>
              <a:t>char </a:t>
            </a:r>
            <a:r>
              <a:rPr lang="en-US" dirty="0" err="1" smtClean="0"/>
              <a:t>ch</a:t>
            </a:r>
            <a:r>
              <a:rPr lang="en-US" dirty="0" smtClean="0"/>
              <a:t>;</a:t>
            </a:r>
          </a:p>
          <a:p>
            <a:pPr lvl="1">
              <a:buNone/>
            </a:pPr>
            <a:r>
              <a:rPr lang="en-US" dirty="0" smtClean="0"/>
              <a:t>no1 = 10;</a:t>
            </a:r>
          </a:p>
          <a:p>
            <a:pPr lvl="1">
              <a:buNone/>
            </a:pPr>
            <a:r>
              <a:rPr lang="en-US" dirty="0" smtClean="0"/>
              <a:t>no2 = 25.75;</a:t>
            </a:r>
          </a:p>
          <a:p>
            <a:pPr lvl="1">
              <a:buNone/>
            </a:pPr>
            <a:r>
              <a:rPr lang="en-US" dirty="0" err="1" smtClean="0"/>
              <a:t>ch</a:t>
            </a:r>
            <a:r>
              <a:rPr lang="en-US" dirty="0" smtClean="0"/>
              <a:t> = 'A';</a:t>
            </a:r>
          </a:p>
          <a:p>
            <a:pPr lvl="1">
              <a:buNone/>
            </a:pPr>
            <a:r>
              <a:rPr lang="en-US" dirty="0" err="1" smtClean="0"/>
              <a:t>printf</a:t>
            </a:r>
            <a:r>
              <a:rPr lang="en-US" dirty="0" smtClean="0"/>
              <a:t>("Integer = %d, Real = %f, Character = %c", no1, no2, </a:t>
            </a:r>
            <a:r>
              <a:rPr lang="en-US" dirty="0" err="1" smtClean="0"/>
              <a:t>ch</a:t>
            </a:r>
            <a:r>
              <a:rPr lang="en-US" dirty="0" smtClean="0"/>
              <a:t>);</a:t>
            </a:r>
          </a:p>
          <a:p>
            <a:pPr lvl="1">
              <a:buNone/>
            </a:pPr>
            <a:r>
              <a:rPr lang="en-US" dirty="0" err="1" smtClean="0"/>
              <a:t>getch</a:t>
            </a:r>
            <a:r>
              <a:rPr lang="en-US" dirty="0" smtClean="0"/>
              <a:t>(); /*waits for user to press any key on console*/</a:t>
            </a:r>
          </a:p>
          <a:p>
            <a:pPr>
              <a:buNone/>
            </a:pPr>
            <a:r>
              <a:rPr lang="en-US" dirty="0" smtClean="0"/>
              <a:t>}</a:t>
            </a:r>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
        <p:nvSpPr>
          <p:cNvPr id="4" name="TextBox 3"/>
          <p:cNvSpPr txBox="1"/>
          <p:nvPr/>
        </p:nvSpPr>
        <p:spPr>
          <a:xfrm>
            <a:off x="5406417" y="1219200"/>
            <a:ext cx="4085336" cy="2031325"/>
          </a:xfrm>
          <a:prstGeom prst="rect">
            <a:avLst/>
          </a:prstGeom>
          <a:solidFill>
            <a:schemeClr val="bg1">
              <a:lumMod val="85000"/>
            </a:schemeClr>
          </a:solidFill>
        </p:spPr>
        <p:txBody>
          <a:bodyPr wrap="square" rtlCol="0">
            <a:spAutoFit/>
          </a:bodyPr>
          <a:lstStyle/>
          <a:p>
            <a:r>
              <a:rPr lang="en-US" b="1" dirty="0"/>
              <a:t>Note: You can assign the</a:t>
            </a:r>
          </a:p>
          <a:p>
            <a:r>
              <a:rPr lang="en-US" dirty="0"/>
              <a:t>values to the variables at</a:t>
            </a:r>
          </a:p>
          <a:p>
            <a:r>
              <a:rPr lang="en-US" dirty="0"/>
              <a:t>the time of declaration</a:t>
            </a:r>
          </a:p>
          <a:p>
            <a:r>
              <a:rPr lang="en-US" dirty="0"/>
              <a:t>also e.g. </a:t>
            </a:r>
            <a:r>
              <a:rPr lang="en-US" b="1" dirty="0" err="1"/>
              <a:t>int</a:t>
            </a:r>
            <a:r>
              <a:rPr lang="en-US" b="1" dirty="0"/>
              <a:t> no1 = 10;</a:t>
            </a:r>
          </a:p>
          <a:p>
            <a:r>
              <a:rPr lang="en-US" b="1" dirty="0"/>
              <a:t>%d is </a:t>
            </a:r>
            <a:r>
              <a:rPr lang="en-US" dirty="0"/>
              <a:t>format </a:t>
            </a:r>
            <a:r>
              <a:rPr lang="en-US" dirty="0" err="1"/>
              <a:t>specifier</a:t>
            </a:r>
            <a:r>
              <a:rPr lang="en-US" dirty="0"/>
              <a:t> for </a:t>
            </a:r>
            <a:r>
              <a:rPr lang="en-US" b="1" dirty="0"/>
              <a:t>integers.</a:t>
            </a:r>
          </a:p>
          <a:p>
            <a:r>
              <a:rPr lang="en-US" b="1" dirty="0"/>
              <a:t>%f is </a:t>
            </a:r>
            <a:r>
              <a:rPr lang="en-US" dirty="0"/>
              <a:t>format specifier </a:t>
            </a:r>
            <a:r>
              <a:rPr lang="en-US" dirty="0" smtClean="0"/>
              <a:t>for </a:t>
            </a:r>
            <a:r>
              <a:rPr lang="en-US" b="1" dirty="0" smtClean="0"/>
              <a:t>real</a:t>
            </a:r>
            <a:r>
              <a:rPr lang="en-US" b="1" dirty="0"/>
              <a:t>.</a:t>
            </a:r>
          </a:p>
          <a:p>
            <a:r>
              <a:rPr lang="en-US" b="1" dirty="0"/>
              <a:t>%c is </a:t>
            </a:r>
            <a:r>
              <a:rPr lang="en-US" dirty="0"/>
              <a:t>format specifier </a:t>
            </a:r>
            <a:r>
              <a:rPr lang="en-US" dirty="0" smtClean="0"/>
              <a:t>for </a:t>
            </a:r>
            <a:r>
              <a:rPr lang="en-US" b="1" dirty="0" smtClean="0"/>
              <a:t>character</a:t>
            </a:r>
            <a:r>
              <a:rPr lang="en-US" b="1" dirty="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scanf</a:t>
            </a:r>
            <a:r>
              <a:rPr lang="en-US" b="1" dirty="0" smtClean="0"/>
              <a:t>() Function</a:t>
            </a:r>
            <a:endParaRPr lang="en-US" dirty="0"/>
          </a:p>
        </p:txBody>
      </p:sp>
      <p:sp>
        <p:nvSpPr>
          <p:cNvPr id="3" name="Content Placeholder 2"/>
          <p:cNvSpPr>
            <a:spLocks noGrp="1"/>
          </p:cNvSpPr>
          <p:nvPr>
            <p:ph idx="1"/>
          </p:nvPr>
        </p:nvSpPr>
        <p:spPr>
          <a:xfrm>
            <a:off x="677334" y="844552"/>
            <a:ext cx="9000066" cy="5647659"/>
          </a:xfrm>
        </p:spPr>
        <p:txBody>
          <a:bodyPr>
            <a:normAutofit fontScale="92500" lnSpcReduction="20000"/>
          </a:bodyPr>
          <a:lstStyle/>
          <a:p>
            <a:r>
              <a:rPr lang="en-US" dirty="0" smtClean="0"/>
              <a:t>To receive the values from user </a:t>
            </a:r>
            <a:r>
              <a:rPr lang="en-US" dirty="0" err="1" smtClean="0"/>
              <a:t>scanf</a:t>
            </a:r>
            <a:r>
              <a:rPr lang="en-US" dirty="0" smtClean="0"/>
              <a:t>() function is used.</a:t>
            </a:r>
          </a:p>
          <a:p>
            <a:r>
              <a:rPr lang="en-US" dirty="0" smtClean="0"/>
              <a:t>You can receive the single or multiple values within a single </a:t>
            </a:r>
            <a:r>
              <a:rPr lang="en-US" dirty="0" err="1" smtClean="0"/>
              <a:t>scanf</a:t>
            </a:r>
            <a:r>
              <a:rPr lang="en-US" dirty="0" smtClean="0"/>
              <a:t>.</a:t>
            </a:r>
          </a:p>
          <a:p>
            <a:r>
              <a:rPr lang="en-US" dirty="0" smtClean="0"/>
              <a:t>e.g. </a:t>
            </a:r>
            <a:r>
              <a:rPr lang="en-US" b="1" dirty="0" err="1" smtClean="0"/>
              <a:t>scanf</a:t>
            </a:r>
            <a:r>
              <a:rPr lang="en-US" b="1" dirty="0" smtClean="0"/>
              <a:t>("%d", &amp;no1) or </a:t>
            </a:r>
            <a:r>
              <a:rPr lang="en-US" b="1" dirty="0" err="1" smtClean="0"/>
              <a:t>scanf</a:t>
            </a:r>
            <a:r>
              <a:rPr lang="en-US" b="1" dirty="0" smtClean="0"/>
              <a:t>("%</a:t>
            </a:r>
            <a:r>
              <a:rPr lang="en-US" b="1" dirty="0" err="1" smtClean="0"/>
              <a:t>d%d</a:t>
            </a:r>
            <a:r>
              <a:rPr lang="en-US" b="1" dirty="0" smtClean="0"/>
              <a:t>", &amp;no1, &amp;no2);</a:t>
            </a:r>
          </a:p>
          <a:p>
            <a:r>
              <a:rPr lang="en-US" dirty="0" smtClean="0"/>
              <a:t>Generally before any </a:t>
            </a:r>
            <a:r>
              <a:rPr lang="en-US" dirty="0" err="1" smtClean="0"/>
              <a:t>scanf</a:t>
            </a:r>
            <a:r>
              <a:rPr lang="en-US" dirty="0" smtClean="0"/>
              <a:t>() statement </a:t>
            </a:r>
            <a:r>
              <a:rPr lang="en-US" dirty="0" err="1" smtClean="0"/>
              <a:t>printf</a:t>
            </a:r>
            <a:r>
              <a:rPr lang="en-US" dirty="0" smtClean="0"/>
              <a:t>() statement should be written to guide the user for giving input.</a:t>
            </a:r>
          </a:p>
          <a:p>
            <a:r>
              <a:rPr lang="en-US" b="1" dirty="0" smtClean="0"/>
              <a:t>&amp; </a:t>
            </a:r>
            <a:r>
              <a:rPr lang="en-US" dirty="0" smtClean="0"/>
              <a:t>means</a:t>
            </a:r>
            <a:r>
              <a:rPr lang="en-US" b="1" dirty="0" smtClean="0"/>
              <a:t> address of the variable.</a:t>
            </a:r>
          </a:p>
          <a:p>
            <a:pPr>
              <a:buNone/>
            </a:pPr>
            <a:endParaRPr lang="en-US" dirty="0" smtClean="0"/>
          </a:p>
          <a:p>
            <a:pPr>
              <a:buNone/>
            </a:pPr>
            <a:endParaRPr lang="en-US" dirty="0" smtClean="0"/>
          </a:p>
          <a:p>
            <a:pPr>
              <a:buNone/>
            </a:pPr>
            <a:r>
              <a:rPr lang="en-US" sz="3200" dirty="0" smtClean="0"/>
              <a:t>#include&lt;</a:t>
            </a:r>
            <a:r>
              <a:rPr lang="en-US" sz="3200" dirty="0" err="1" smtClean="0"/>
              <a:t>stdio.h</a:t>
            </a:r>
            <a:r>
              <a:rPr lang="en-US" sz="3200" dirty="0" smtClean="0"/>
              <a:t>&gt;</a:t>
            </a:r>
          </a:p>
          <a:p>
            <a:pPr>
              <a:buNone/>
            </a:pPr>
            <a:r>
              <a:rPr lang="en-US" sz="3200" dirty="0" smtClean="0"/>
              <a:t>void main()</a:t>
            </a:r>
          </a:p>
          <a:p>
            <a:pPr>
              <a:buNone/>
            </a:pPr>
            <a:r>
              <a:rPr lang="en-US" sz="3200" dirty="0" smtClean="0"/>
              <a:t>{</a:t>
            </a:r>
          </a:p>
          <a:p>
            <a:pPr lvl="1">
              <a:buNone/>
            </a:pPr>
            <a:r>
              <a:rPr lang="en-US" dirty="0" err="1" smtClean="0"/>
              <a:t>int</a:t>
            </a:r>
            <a:r>
              <a:rPr lang="en-US" dirty="0" smtClean="0"/>
              <a:t> no1;</a:t>
            </a:r>
          </a:p>
          <a:p>
            <a:pPr lvl="1">
              <a:buNone/>
            </a:pPr>
            <a:r>
              <a:rPr lang="en-US" dirty="0" err="1" smtClean="0"/>
              <a:t>printf</a:t>
            </a:r>
            <a:r>
              <a:rPr lang="en-US" dirty="0" smtClean="0"/>
              <a:t>(“\</a:t>
            </a:r>
            <a:r>
              <a:rPr lang="en-US" dirty="0" err="1" smtClean="0"/>
              <a:t>nEnter</a:t>
            </a:r>
            <a:r>
              <a:rPr lang="en-US" dirty="0" smtClean="0"/>
              <a:t> any number: ");</a:t>
            </a:r>
          </a:p>
          <a:p>
            <a:pPr lvl="1">
              <a:buNone/>
            </a:pPr>
            <a:r>
              <a:rPr lang="en-US" dirty="0" err="1" smtClean="0"/>
              <a:t>scanf</a:t>
            </a:r>
            <a:r>
              <a:rPr lang="en-US" dirty="0" smtClean="0"/>
              <a:t>("%d", &amp;no1); </a:t>
            </a:r>
            <a:r>
              <a:rPr lang="en-US" b="1" dirty="0" smtClean="0"/>
              <a:t>/*receives the value from console*/</a:t>
            </a:r>
          </a:p>
          <a:p>
            <a:pPr>
              <a:buNone/>
            </a:pPr>
            <a:r>
              <a:rPr lang="en-US" sz="3200" dirty="0" smtClean="0"/>
              <a:t>}</a:t>
            </a:r>
            <a:endParaRPr lang="en-US" sz="3200" dirty="0"/>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fade">
                                      <p:cBhvr>
                                        <p:cTn id="43" dur="500"/>
                                        <p:tgtEl>
                                          <p:spTgt spid="3">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fade">
                                      <p:cBhvr>
                                        <p:cTn id="4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List of Escape Sequences</a:t>
            </a:r>
            <a:endParaRPr lang="en-US" dirty="0"/>
          </a:p>
        </p:txBody>
      </p:sp>
      <p:sp>
        <p:nvSpPr>
          <p:cNvPr id="3" name="Content Placeholder 2"/>
          <p:cNvSpPr>
            <a:spLocks noGrp="1"/>
          </p:cNvSpPr>
          <p:nvPr>
            <p:ph sz="half" idx="1"/>
          </p:nvPr>
        </p:nvSpPr>
        <p:spPr>
          <a:xfrm>
            <a:off x="367502" y="800100"/>
            <a:ext cx="5384800" cy="5298948"/>
          </a:xfrm>
        </p:spPr>
        <p:txBody>
          <a:bodyPr>
            <a:normAutofit/>
          </a:bodyPr>
          <a:lstStyle/>
          <a:p>
            <a:r>
              <a:rPr lang="en-US" sz="2800" dirty="0" smtClean="0"/>
              <a:t>\a	 Alarm or Beep </a:t>
            </a:r>
          </a:p>
          <a:p>
            <a:r>
              <a:rPr lang="en-US" sz="2800" dirty="0" smtClean="0"/>
              <a:t>\b 	Backspace </a:t>
            </a:r>
          </a:p>
          <a:p>
            <a:r>
              <a:rPr lang="en-US" sz="2800" dirty="0" smtClean="0"/>
              <a:t>\f 	Form Feed </a:t>
            </a:r>
          </a:p>
          <a:p>
            <a:r>
              <a:rPr lang="en-US" sz="2800" dirty="0" smtClean="0"/>
              <a:t>\n	New Line </a:t>
            </a:r>
          </a:p>
          <a:p>
            <a:r>
              <a:rPr lang="en-US" sz="2800" dirty="0" smtClean="0"/>
              <a:t>\r 	Carriage Return </a:t>
            </a:r>
          </a:p>
          <a:p>
            <a:r>
              <a:rPr lang="en-US" sz="2800" dirty="0" smtClean="0"/>
              <a:t>\t 	Tab (Horizontal) </a:t>
            </a:r>
          </a:p>
          <a:p>
            <a:r>
              <a:rPr lang="en-US" sz="2800" dirty="0" smtClean="0"/>
              <a:t>\v 	Vertical Tab </a:t>
            </a:r>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sp>
        <p:nvSpPr>
          <p:cNvPr id="5" name="Content Placeholder 2"/>
          <p:cNvSpPr txBox="1">
            <a:spLocks/>
          </p:cNvSpPr>
          <p:nvPr/>
        </p:nvSpPr>
        <p:spPr>
          <a:xfrm>
            <a:off x="6172200" y="800100"/>
            <a:ext cx="5609336" cy="5298948"/>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n-US" dirty="0" smtClean="0"/>
              <a:t>\\ 		Backslash </a:t>
            </a:r>
          </a:p>
          <a:p>
            <a:r>
              <a:rPr lang="en-US" dirty="0" smtClean="0"/>
              <a:t>\' 		Single Quote </a:t>
            </a:r>
          </a:p>
          <a:p>
            <a:r>
              <a:rPr lang="en-US" dirty="0" smtClean="0"/>
              <a:t>\" 		Double Quote </a:t>
            </a:r>
          </a:p>
          <a:p>
            <a:r>
              <a:rPr lang="en-US" dirty="0" smtClean="0"/>
              <a:t>\? 		Question Mark </a:t>
            </a:r>
          </a:p>
          <a:p>
            <a:r>
              <a:rPr lang="en-US" dirty="0" smtClean="0"/>
              <a:t>\</a:t>
            </a:r>
            <a:r>
              <a:rPr lang="en-US" dirty="0" err="1" smtClean="0"/>
              <a:t>ooo</a:t>
            </a:r>
            <a:r>
              <a:rPr lang="en-US" dirty="0" smtClean="0"/>
              <a:t> 	octal number </a:t>
            </a:r>
          </a:p>
          <a:p>
            <a:r>
              <a:rPr lang="en-US" dirty="0" smtClean="0"/>
              <a:t>\</a:t>
            </a:r>
            <a:r>
              <a:rPr lang="en-US" dirty="0" err="1" smtClean="0"/>
              <a:t>xhh</a:t>
            </a:r>
            <a:r>
              <a:rPr lang="en-US" dirty="0" smtClean="0"/>
              <a:t> 	hexadecimal number </a:t>
            </a:r>
          </a:p>
          <a:p>
            <a:r>
              <a:rPr lang="en-US" dirty="0" smtClean="0"/>
              <a:t>\0 		Null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Effect transition="in" filter="fade">
                                      <p:cBhvr>
                                        <p:cTn id="42" dur="500"/>
                                        <p:tgtEl>
                                          <p:spTgt spid="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animEffect transition="in" filter="fade">
                                      <p:cBhvr>
                                        <p:cTn id="47" dur="500"/>
                                        <p:tgtEl>
                                          <p:spTgt spid="5">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2" end="2"/>
                                            </p:txEl>
                                          </p:spTgt>
                                        </p:tgtEl>
                                        <p:attrNameLst>
                                          <p:attrName>style.visibility</p:attrName>
                                        </p:attrNameLst>
                                      </p:cBhvr>
                                      <p:to>
                                        <p:strVal val="visible"/>
                                      </p:to>
                                    </p:set>
                                    <p:animEffect transition="in" filter="fade">
                                      <p:cBhvr>
                                        <p:cTn id="52" dur="500"/>
                                        <p:tgtEl>
                                          <p:spTgt spid="5">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xEl>
                                              <p:pRg st="3" end="3"/>
                                            </p:txEl>
                                          </p:spTgt>
                                        </p:tgtEl>
                                        <p:attrNameLst>
                                          <p:attrName>style.visibility</p:attrName>
                                        </p:attrNameLst>
                                      </p:cBhvr>
                                      <p:to>
                                        <p:strVal val="visible"/>
                                      </p:to>
                                    </p:set>
                                    <p:animEffect transition="in" filter="fade">
                                      <p:cBhvr>
                                        <p:cTn id="57" dur="500"/>
                                        <p:tgtEl>
                                          <p:spTgt spid="5">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
                                            <p:txEl>
                                              <p:pRg st="4" end="4"/>
                                            </p:txEl>
                                          </p:spTgt>
                                        </p:tgtEl>
                                        <p:attrNameLst>
                                          <p:attrName>style.visibility</p:attrName>
                                        </p:attrNameLst>
                                      </p:cBhvr>
                                      <p:to>
                                        <p:strVal val="visible"/>
                                      </p:to>
                                    </p:set>
                                    <p:animEffect transition="in" filter="fade">
                                      <p:cBhvr>
                                        <p:cTn id="62" dur="500"/>
                                        <p:tgtEl>
                                          <p:spTgt spid="5">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
                                            <p:txEl>
                                              <p:pRg st="5" end="5"/>
                                            </p:txEl>
                                          </p:spTgt>
                                        </p:tgtEl>
                                        <p:attrNameLst>
                                          <p:attrName>style.visibility</p:attrName>
                                        </p:attrNameLst>
                                      </p:cBhvr>
                                      <p:to>
                                        <p:strVal val="visible"/>
                                      </p:to>
                                    </p:set>
                                    <p:animEffect transition="in" filter="fade">
                                      <p:cBhvr>
                                        <p:cTn id="67" dur="500"/>
                                        <p:tgtEl>
                                          <p:spTgt spid="5">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5">
                                            <p:txEl>
                                              <p:pRg st="6" end="6"/>
                                            </p:txEl>
                                          </p:spTgt>
                                        </p:tgtEl>
                                        <p:attrNameLst>
                                          <p:attrName>style.visibility</p:attrName>
                                        </p:attrNameLst>
                                      </p:cBhvr>
                                      <p:to>
                                        <p:strVal val="visible"/>
                                      </p:to>
                                    </p:set>
                                    <p:animEffect transition="in" filter="fade">
                                      <p:cBhvr>
                                        <p:cTn id="7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List of </a:t>
            </a:r>
            <a:r>
              <a:rPr lang="en-IN" b="1" dirty="0"/>
              <a:t>Format specifiers</a:t>
            </a:r>
            <a:endParaRPr lang="en-US" b="1"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568749890"/>
              </p:ext>
            </p:extLst>
          </p:nvPr>
        </p:nvGraphicFramePr>
        <p:xfrm>
          <a:off x="233502" y="1395750"/>
          <a:ext cx="5557698" cy="5060975"/>
        </p:xfrm>
        <a:graphic>
          <a:graphicData uri="http://schemas.openxmlformats.org/drawingml/2006/table">
            <a:tbl>
              <a:tblPr/>
              <a:tblGrid>
                <a:gridCol w="2778849">
                  <a:extLst>
                    <a:ext uri="{9D8B030D-6E8A-4147-A177-3AD203B41FA5}">
                      <a16:colId xmlns:a16="http://schemas.microsoft.com/office/drawing/2014/main" val="3940926623"/>
                    </a:ext>
                  </a:extLst>
                </a:gridCol>
                <a:gridCol w="2778849">
                  <a:extLst>
                    <a:ext uri="{9D8B030D-6E8A-4147-A177-3AD203B41FA5}">
                      <a16:colId xmlns:a16="http://schemas.microsoft.com/office/drawing/2014/main" val="1688291785"/>
                    </a:ext>
                  </a:extLst>
                </a:gridCol>
              </a:tblGrid>
              <a:tr h="403465">
                <a:tc>
                  <a:txBody>
                    <a:bodyPr/>
                    <a:lstStyle/>
                    <a:p>
                      <a:pPr algn="ctr" fontAlgn="t"/>
                      <a:r>
                        <a:rPr lang="en-IN" sz="1800" b="1" dirty="0">
                          <a:solidFill>
                            <a:srgbClr val="92D050"/>
                          </a:solidFill>
                          <a:effectLst/>
                        </a:rPr>
                        <a:t>Format Specifier</a:t>
                      </a:r>
                    </a:p>
                  </a:txBody>
                  <a:tcPr marL="36058" marR="36058"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800" b="1" dirty="0">
                          <a:solidFill>
                            <a:srgbClr val="92D050"/>
                          </a:solidFill>
                          <a:effectLst/>
                        </a:rPr>
                        <a:t>Type</a:t>
                      </a:r>
                    </a:p>
                  </a:txBody>
                  <a:tcPr marL="36058" marR="36058"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17009550"/>
                  </a:ext>
                </a:extLst>
              </a:tr>
              <a:tr h="403465">
                <a:tc>
                  <a:txBody>
                    <a:bodyPr/>
                    <a:lstStyle/>
                    <a:p>
                      <a:pPr fontAlgn="t"/>
                      <a:r>
                        <a:rPr lang="en-IN" sz="1800">
                          <a:effectLst/>
                        </a:rPr>
                        <a:t>%c</a:t>
                      </a:r>
                    </a:p>
                  </a:txBody>
                  <a:tcPr marL="36058" marR="36058"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Character</a:t>
                      </a:r>
                    </a:p>
                  </a:txBody>
                  <a:tcPr marL="36058" marR="36058"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21234978"/>
                  </a:ext>
                </a:extLst>
              </a:tr>
              <a:tr h="403465">
                <a:tc>
                  <a:txBody>
                    <a:bodyPr/>
                    <a:lstStyle/>
                    <a:p>
                      <a:pPr fontAlgn="t"/>
                      <a:r>
                        <a:rPr lang="en-IN" sz="1800">
                          <a:effectLst/>
                        </a:rPr>
                        <a:t>%d</a:t>
                      </a:r>
                    </a:p>
                  </a:txBody>
                  <a:tcPr marL="36058" marR="36058"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dirty="0">
                          <a:effectLst/>
                        </a:rPr>
                        <a:t>Signed integer</a:t>
                      </a:r>
                    </a:p>
                  </a:txBody>
                  <a:tcPr marL="36058" marR="36058"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23141172"/>
                  </a:ext>
                </a:extLst>
              </a:tr>
              <a:tr h="598715">
                <a:tc>
                  <a:txBody>
                    <a:bodyPr/>
                    <a:lstStyle/>
                    <a:p>
                      <a:pPr fontAlgn="t"/>
                      <a:r>
                        <a:rPr lang="en-IN" sz="1800">
                          <a:effectLst/>
                        </a:rPr>
                        <a:t>%e or %E</a:t>
                      </a:r>
                    </a:p>
                  </a:txBody>
                  <a:tcPr marL="36058" marR="36058"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dirty="0">
                          <a:effectLst/>
                        </a:rPr>
                        <a:t>Scientific notation of floats</a:t>
                      </a:r>
                    </a:p>
                  </a:txBody>
                  <a:tcPr marL="36058" marR="36058"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83540547"/>
                  </a:ext>
                </a:extLst>
              </a:tr>
              <a:tr h="403465">
                <a:tc>
                  <a:txBody>
                    <a:bodyPr/>
                    <a:lstStyle/>
                    <a:p>
                      <a:pPr fontAlgn="t"/>
                      <a:r>
                        <a:rPr lang="en-IN" sz="1800" dirty="0">
                          <a:effectLst/>
                        </a:rPr>
                        <a:t>%f</a:t>
                      </a:r>
                    </a:p>
                  </a:txBody>
                  <a:tcPr marL="36058" marR="36058"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Float values</a:t>
                      </a:r>
                    </a:p>
                  </a:txBody>
                  <a:tcPr marL="36058" marR="36058"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00940743"/>
                  </a:ext>
                </a:extLst>
              </a:tr>
              <a:tr h="403465">
                <a:tc>
                  <a:txBody>
                    <a:bodyPr/>
                    <a:lstStyle/>
                    <a:p>
                      <a:pPr fontAlgn="t"/>
                      <a:r>
                        <a:rPr lang="en-IN" sz="1800">
                          <a:effectLst/>
                        </a:rPr>
                        <a:t>%g or %G</a:t>
                      </a:r>
                    </a:p>
                  </a:txBody>
                  <a:tcPr marL="36058" marR="36058"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pt-BR" sz="1800">
                          <a:effectLst/>
                        </a:rPr>
                        <a:t>Similar as %e or %E</a:t>
                      </a:r>
                    </a:p>
                  </a:txBody>
                  <a:tcPr marL="36058" marR="36058"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62673920"/>
                  </a:ext>
                </a:extLst>
              </a:tr>
              <a:tr h="403465">
                <a:tc>
                  <a:txBody>
                    <a:bodyPr/>
                    <a:lstStyle/>
                    <a:p>
                      <a:pPr fontAlgn="t"/>
                      <a:r>
                        <a:rPr lang="en-IN" sz="1800">
                          <a:effectLst/>
                        </a:rPr>
                        <a:t>%hi</a:t>
                      </a:r>
                    </a:p>
                  </a:txBody>
                  <a:tcPr marL="36058" marR="36058"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Signed integer (short)</a:t>
                      </a:r>
                    </a:p>
                  </a:txBody>
                  <a:tcPr marL="36058" marR="36058"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3723871"/>
                  </a:ext>
                </a:extLst>
              </a:tr>
              <a:tr h="403465">
                <a:tc>
                  <a:txBody>
                    <a:bodyPr/>
                    <a:lstStyle/>
                    <a:p>
                      <a:pPr fontAlgn="t"/>
                      <a:r>
                        <a:rPr lang="en-IN" sz="1800">
                          <a:effectLst/>
                        </a:rPr>
                        <a:t>%hu</a:t>
                      </a:r>
                    </a:p>
                  </a:txBody>
                  <a:tcPr marL="36058" marR="36058"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Unsigned Integer (short)</a:t>
                      </a:r>
                    </a:p>
                  </a:txBody>
                  <a:tcPr marL="36058" marR="36058"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84436204"/>
                  </a:ext>
                </a:extLst>
              </a:tr>
              <a:tr h="403465">
                <a:tc>
                  <a:txBody>
                    <a:bodyPr/>
                    <a:lstStyle/>
                    <a:p>
                      <a:pPr fontAlgn="t"/>
                      <a:r>
                        <a:rPr lang="en-IN" sz="1800">
                          <a:effectLst/>
                        </a:rPr>
                        <a:t>%i</a:t>
                      </a:r>
                    </a:p>
                  </a:txBody>
                  <a:tcPr marL="36058" marR="36058"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Unsigned integer</a:t>
                      </a:r>
                    </a:p>
                  </a:txBody>
                  <a:tcPr marL="36058" marR="36058"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22021792"/>
                  </a:ext>
                </a:extLst>
              </a:tr>
              <a:tr h="403465">
                <a:tc>
                  <a:txBody>
                    <a:bodyPr/>
                    <a:lstStyle/>
                    <a:p>
                      <a:pPr fontAlgn="t"/>
                      <a:r>
                        <a:rPr lang="en-US" sz="1800">
                          <a:effectLst/>
                        </a:rPr>
                        <a:t>%l or %ld or %li</a:t>
                      </a:r>
                    </a:p>
                  </a:txBody>
                  <a:tcPr marL="36058" marR="36058"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Long</a:t>
                      </a:r>
                    </a:p>
                  </a:txBody>
                  <a:tcPr marL="36058" marR="36058"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94686696"/>
                  </a:ext>
                </a:extLst>
              </a:tr>
              <a:tr h="403465">
                <a:tc>
                  <a:txBody>
                    <a:bodyPr/>
                    <a:lstStyle/>
                    <a:p>
                      <a:pPr fontAlgn="t"/>
                      <a:r>
                        <a:rPr lang="en-IN" sz="1800">
                          <a:effectLst/>
                        </a:rPr>
                        <a:t>%lf</a:t>
                      </a:r>
                    </a:p>
                  </a:txBody>
                  <a:tcPr marL="36058" marR="36058"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Double</a:t>
                      </a:r>
                    </a:p>
                  </a:txBody>
                  <a:tcPr marL="36058" marR="36058"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37439253"/>
                  </a:ext>
                </a:extLst>
              </a:tr>
              <a:tr h="403465">
                <a:tc>
                  <a:txBody>
                    <a:bodyPr/>
                    <a:lstStyle/>
                    <a:p>
                      <a:pPr fontAlgn="t"/>
                      <a:r>
                        <a:rPr lang="en-IN" sz="1800">
                          <a:effectLst/>
                        </a:rPr>
                        <a:t>%Lf</a:t>
                      </a:r>
                    </a:p>
                  </a:txBody>
                  <a:tcPr marL="36058" marR="36058"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dirty="0">
                          <a:effectLst/>
                        </a:rPr>
                        <a:t>Long double</a:t>
                      </a:r>
                    </a:p>
                  </a:txBody>
                  <a:tcPr marL="36058" marR="36058"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50830680"/>
                  </a:ext>
                </a:extLst>
              </a:tr>
            </a:tbl>
          </a:graphicData>
        </a:graphic>
      </p:graphicFrame>
      <p:sp>
        <p:nvSpPr>
          <p:cNvPr id="4" name="Footer Placeholder 3"/>
          <p:cNvSpPr>
            <a:spLocks noGrp="1"/>
          </p:cNvSpPr>
          <p:nvPr>
            <p:ph type="ftr" sz="quarter" idx="11"/>
          </p:nvPr>
        </p:nvSpPr>
        <p:spPr/>
        <p:txBody>
          <a:bodyPr/>
          <a:lstStyle/>
          <a:p>
            <a:r>
              <a:rPr lang="en-US" smtClean="0"/>
              <a:t>C Programming :- Ashutosh Sonawane</a:t>
            </a:r>
            <a:endParaRPr lang="en-US"/>
          </a:p>
        </p:txBody>
      </p:sp>
      <p:graphicFrame>
        <p:nvGraphicFramePr>
          <p:cNvPr id="6" name="Content Placeholder 4"/>
          <p:cNvGraphicFramePr>
            <a:graphicFrameLocks/>
          </p:cNvGraphicFramePr>
          <p:nvPr>
            <p:extLst>
              <p:ext uri="{D42A27DB-BD31-4B8C-83A1-F6EECF244321}">
                <p14:modId xmlns:p14="http://schemas.microsoft.com/office/powerpoint/2010/main" val="2565818766"/>
              </p:ext>
            </p:extLst>
          </p:nvPr>
        </p:nvGraphicFramePr>
        <p:xfrm>
          <a:off x="6400800" y="1395750"/>
          <a:ext cx="5541818" cy="5036825"/>
        </p:xfrm>
        <a:graphic>
          <a:graphicData uri="http://schemas.openxmlformats.org/drawingml/2006/table">
            <a:tbl>
              <a:tblPr/>
              <a:tblGrid>
                <a:gridCol w="2770909">
                  <a:extLst>
                    <a:ext uri="{9D8B030D-6E8A-4147-A177-3AD203B41FA5}">
                      <a16:colId xmlns:a16="http://schemas.microsoft.com/office/drawing/2014/main" val="3940926623"/>
                    </a:ext>
                  </a:extLst>
                </a:gridCol>
                <a:gridCol w="2770909">
                  <a:extLst>
                    <a:ext uri="{9D8B030D-6E8A-4147-A177-3AD203B41FA5}">
                      <a16:colId xmlns:a16="http://schemas.microsoft.com/office/drawing/2014/main" val="1688291785"/>
                    </a:ext>
                  </a:extLst>
                </a:gridCol>
              </a:tblGrid>
              <a:tr h="399483">
                <a:tc>
                  <a:txBody>
                    <a:bodyPr/>
                    <a:lstStyle/>
                    <a:p>
                      <a:pPr algn="ctr" fontAlgn="t"/>
                      <a:r>
                        <a:rPr lang="en-IN" sz="2000" b="1" dirty="0">
                          <a:solidFill>
                            <a:srgbClr val="92D050"/>
                          </a:solidFill>
                          <a:effectLst/>
                        </a:rPr>
                        <a:t>Format Specifier</a:t>
                      </a:r>
                    </a:p>
                  </a:txBody>
                  <a:tcPr marL="37110" marR="37110"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b="1" dirty="0">
                          <a:solidFill>
                            <a:srgbClr val="92D050"/>
                          </a:solidFill>
                          <a:effectLst/>
                        </a:rPr>
                        <a:t>Type</a:t>
                      </a:r>
                    </a:p>
                  </a:txBody>
                  <a:tcPr marL="37110" marR="37110"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17009550"/>
                  </a:ext>
                </a:extLst>
              </a:tr>
              <a:tr h="720739">
                <a:tc>
                  <a:txBody>
                    <a:bodyPr/>
                    <a:lstStyle/>
                    <a:p>
                      <a:pPr fontAlgn="t"/>
                      <a:r>
                        <a:rPr lang="en-IN" sz="2000" dirty="0">
                          <a:effectLst/>
                        </a:rPr>
                        <a:t>%</a:t>
                      </a:r>
                      <a:r>
                        <a:rPr lang="en-IN" sz="2000" dirty="0" err="1">
                          <a:effectLst/>
                        </a:rPr>
                        <a:t>lu</a:t>
                      </a:r>
                      <a:endParaRPr lang="en-IN" sz="2000" dirty="0">
                        <a:effectLst/>
                      </a:endParaRPr>
                    </a:p>
                  </a:txBody>
                  <a:tcPr marL="37110" marR="37110"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rPr>
                        <a:t>Unsigned int or unsigned long</a:t>
                      </a:r>
                    </a:p>
                  </a:txBody>
                  <a:tcPr marL="37110" marR="37110"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93751743"/>
                  </a:ext>
                </a:extLst>
              </a:tr>
              <a:tr h="399483">
                <a:tc>
                  <a:txBody>
                    <a:bodyPr/>
                    <a:lstStyle/>
                    <a:p>
                      <a:pPr fontAlgn="t"/>
                      <a:r>
                        <a:rPr lang="en-IN" sz="2000" dirty="0">
                          <a:effectLst/>
                        </a:rPr>
                        <a:t>%</a:t>
                      </a:r>
                      <a:r>
                        <a:rPr lang="en-IN" sz="2000" dirty="0" err="1">
                          <a:effectLst/>
                        </a:rPr>
                        <a:t>lli</a:t>
                      </a:r>
                      <a:r>
                        <a:rPr lang="en-IN" sz="2000" dirty="0">
                          <a:effectLst/>
                        </a:rPr>
                        <a:t> or %</a:t>
                      </a:r>
                      <a:r>
                        <a:rPr lang="en-IN" sz="2000" dirty="0" err="1">
                          <a:effectLst/>
                        </a:rPr>
                        <a:t>lld</a:t>
                      </a:r>
                      <a:endParaRPr lang="en-IN" sz="2000" dirty="0">
                        <a:effectLst/>
                      </a:endParaRPr>
                    </a:p>
                  </a:txBody>
                  <a:tcPr marL="37110" marR="37110"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dirty="0">
                          <a:effectLst/>
                        </a:rPr>
                        <a:t>Long </a:t>
                      </a:r>
                      <a:r>
                        <a:rPr lang="en-IN" sz="2000" dirty="0" err="1">
                          <a:effectLst/>
                        </a:rPr>
                        <a:t>long</a:t>
                      </a:r>
                      <a:endParaRPr lang="en-IN" sz="2000" dirty="0">
                        <a:effectLst/>
                      </a:endParaRPr>
                    </a:p>
                  </a:txBody>
                  <a:tcPr marL="37110" marR="37110"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39999791"/>
                  </a:ext>
                </a:extLst>
              </a:tr>
              <a:tr h="399483">
                <a:tc>
                  <a:txBody>
                    <a:bodyPr/>
                    <a:lstStyle/>
                    <a:p>
                      <a:pPr fontAlgn="t"/>
                      <a:r>
                        <a:rPr lang="en-IN" sz="2000" dirty="0">
                          <a:effectLst/>
                        </a:rPr>
                        <a:t>%</a:t>
                      </a:r>
                      <a:r>
                        <a:rPr lang="en-IN" sz="2000" dirty="0" err="1">
                          <a:effectLst/>
                        </a:rPr>
                        <a:t>llu</a:t>
                      </a:r>
                      <a:endParaRPr lang="en-IN" sz="2000" dirty="0">
                        <a:effectLst/>
                      </a:endParaRPr>
                    </a:p>
                  </a:txBody>
                  <a:tcPr marL="37110" marR="37110"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a:effectLst/>
                        </a:rPr>
                        <a:t>Unsigned long long</a:t>
                      </a:r>
                    </a:p>
                  </a:txBody>
                  <a:tcPr marL="37110" marR="37110"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91438206"/>
                  </a:ext>
                </a:extLst>
              </a:tr>
              <a:tr h="399483">
                <a:tc>
                  <a:txBody>
                    <a:bodyPr/>
                    <a:lstStyle/>
                    <a:p>
                      <a:pPr fontAlgn="t"/>
                      <a:r>
                        <a:rPr lang="en-IN" sz="2000" dirty="0">
                          <a:effectLst/>
                        </a:rPr>
                        <a:t>%o</a:t>
                      </a:r>
                    </a:p>
                  </a:txBody>
                  <a:tcPr marL="37110" marR="37110"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a:effectLst/>
                        </a:rPr>
                        <a:t>Octal representation</a:t>
                      </a:r>
                    </a:p>
                  </a:txBody>
                  <a:tcPr marL="37110" marR="37110"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65540296"/>
                  </a:ext>
                </a:extLst>
              </a:tr>
              <a:tr h="399483">
                <a:tc>
                  <a:txBody>
                    <a:bodyPr/>
                    <a:lstStyle/>
                    <a:p>
                      <a:pPr fontAlgn="t"/>
                      <a:r>
                        <a:rPr lang="en-IN" sz="2000" dirty="0">
                          <a:effectLst/>
                        </a:rPr>
                        <a:t>%p</a:t>
                      </a:r>
                    </a:p>
                  </a:txBody>
                  <a:tcPr marL="37110" marR="37110"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a:effectLst/>
                        </a:rPr>
                        <a:t>Pointer</a:t>
                      </a:r>
                    </a:p>
                  </a:txBody>
                  <a:tcPr marL="37110" marR="37110"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78303926"/>
                  </a:ext>
                </a:extLst>
              </a:tr>
              <a:tr h="399483">
                <a:tc>
                  <a:txBody>
                    <a:bodyPr/>
                    <a:lstStyle/>
                    <a:p>
                      <a:pPr fontAlgn="t"/>
                      <a:r>
                        <a:rPr lang="en-IN" sz="2000" dirty="0">
                          <a:effectLst/>
                        </a:rPr>
                        <a:t>%s</a:t>
                      </a:r>
                    </a:p>
                  </a:txBody>
                  <a:tcPr marL="37110" marR="37110"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a:effectLst/>
                        </a:rPr>
                        <a:t>String</a:t>
                      </a:r>
                    </a:p>
                  </a:txBody>
                  <a:tcPr marL="37110" marR="37110"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79253533"/>
                  </a:ext>
                </a:extLst>
              </a:tr>
              <a:tr h="399483">
                <a:tc>
                  <a:txBody>
                    <a:bodyPr/>
                    <a:lstStyle/>
                    <a:p>
                      <a:pPr fontAlgn="t"/>
                      <a:r>
                        <a:rPr lang="en-IN" sz="2000" dirty="0">
                          <a:effectLst/>
                        </a:rPr>
                        <a:t>%u</a:t>
                      </a:r>
                    </a:p>
                  </a:txBody>
                  <a:tcPr marL="37110" marR="37110"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a:effectLst/>
                        </a:rPr>
                        <a:t>Unsigned int</a:t>
                      </a:r>
                    </a:p>
                  </a:txBody>
                  <a:tcPr marL="37110" marR="37110"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31568226"/>
                  </a:ext>
                </a:extLst>
              </a:tr>
              <a:tr h="720739">
                <a:tc>
                  <a:txBody>
                    <a:bodyPr/>
                    <a:lstStyle/>
                    <a:p>
                      <a:pPr fontAlgn="t"/>
                      <a:r>
                        <a:rPr lang="en-IN" sz="2000" dirty="0">
                          <a:effectLst/>
                        </a:rPr>
                        <a:t>%x or %X</a:t>
                      </a:r>
                    </a:p>
                  </a:txBody>
                  <a:tcPr marL="37110" marR="37110"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a:effectLst/>
                        </a:rPr>
                        <a:t>Hexadecimal representation</a:t>
                      </a:r>
                    </a:p>
                  </a:txBody>
                  <a:tcPr marL="37110" marR="37110"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81083541"/>
                  </a:ext>
                </a:extLst>
              </a:tr>
              <a:tr h="399483">
                <a:tc>
                  <a:txBody>
                    <a:bodyPr/>
                    <a:lstStyle/>
                    <a:p>
                      <a:pPr fontAlgn="t"/>
                      <a:r>
                        <a:rPr lang="en-IN" sz="2000" dirty="0">
                          <a:effectLst/>
                        </a:rPr>
                        <a:t>%n</a:t>
                      </a:r>
                    </a:p>
                  </a:txBody>
                  <a:tcPr marL="37110" marR="37110"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a:effectLst/>
                        </a:rPr>
                        <a:t>Prints nothing</a:t>
                      </a:r>
                    </a:p>
                  </a:txBody>
                  <a:tcPr marL="37110" marR="37110"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5113641"/>
                  </a:ext>
                </a:extLst>
              </a:tr>
              <a:tr h="399483">
                <a:tc>
                  <a:txBody>
                    <a:bodyPr/>
                    <a:lstStyle/>
                    <a:p>
                      <a:pPr fontAlgn="t"/>
                      <a:r>
                        <a:rPr lang="en-IN" sz="2000" dirty="0">
                          <a:effectLst/>
                        </a:rPr>
                        <a:t>%%</a:t>
                      </a:r>
                    </a:p>
                  </a:txBody>
                  <a:tcPr marL="37110" marR="37110"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dirty="0">
                          <a:effectLst/>
                        </a:rPr>
                        <a:t>Prints % character</a:t>
                      </a:r>
                    </a:p>
                  </a:txBody>
                  <a:tcPr marL="37110" marR="37110"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60536193"/>
                  </a:ext>
                </a:extLst>
              </a:tr>
            </a:tbl>
          </a:graphicData>
        </a:graphic>
      </p:graphicFrame>
    </p:spTree>
    <p:extLst>
      <p:ext uri="{BB962C8B-B14F-4D97-AF65-F5344CB8AC3E}">
        <p14:creationId xmlns:p14="http://schemas.microsoft.com/office/powerpoint/2010/main" val="4155848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Decision Control Structure</a:t>
            </a:r>
            <a:endParaRPr lang="en-US" dirty="0"/>
          </a:p>
        </p:txBody>
      </p:sp>
      <p:sp>
        <p:nvSpPr>
          <p:cNvPr id="3" name="Content Placeholder 2"/>
          <p:cNvSpPr>
            <a:spLocks noGrp="1"/>
          </p:cNvSpPr>
          <p:nvPr>
            <p:ph idx="1"/>
          </p:nvPr>
        </p:nvSpPr>
        <p:spPr>
          <a:xfrm>
            <a:off x="398834" y="1235071"/>
            <a:ext cx="11379200" cy="2359152"/>
          </a:xfrm>
        </p:spPr>
        <p:txBody>
          <a:bodyPr>
            <a:normAutofit fontScale="92500"/>
          </a:bodyPr>
          <a:lstStyle/>
          <a:p>
            <a:pPr>
              <a:buNone/>
            </a:pPr>
            <a:r>
              <a:rPr lang="en-US" sz="2900" b="1" dirty="0"/>
              <a:t>if statement</a:t>
            </a:r>
          </a:p>
          <a:p>
            <a:r>
              <a:rPr lang="en-US" dirty="0" smtClean="0"/>
              <a:t>Many times we have to take actions based on certain conditions. C provides </a:t>
            </a:r>
            <a:r>
              <a:rPr lang="en-US" b="1" dirty="0" smtClean="0"/>
              <a:t>if </a:t>
            </a:r>
            <a:r>
              <a:rPr lang="en-US" dirty="0" smtClean="0"/>
              <a:t>or</a:t>
            </a:r>
            <a:r>
              <a:rPr lang="en-US" b="1" dirty="0" smtClean="0"/>
              <a:t> if-else </a:t>
            </a:r>
            <a:r>
              <a:rPr lang="en-US" dirty="0" smtClean="0"/>
              <a:t>statement to allow you to</a:t>
            </a:r>
            <a:r>
              <a:rPr lang="en-US" b="1" dirty="0" smtClean="0"/>
              <a:t> </a:t>
            </a:r>
            <a:r>
              <a:rPr lang="en-US" dirty="0" smtClean="0"/>
              <a:t>execute statements based on the conditions.</a:t>
            </a:r>
          </a:p>
          <a:p>
            <a:r>
              <a:rPr lang="en-US" dirty="0" smtClean="0"/>
              <a:t>In C language there is </a:t>
            </a:r>
            <a:r>
              <a:rPr lang="en-US" b="1" dirty="0" smtClean="0"/>
              <a:t>no Boolean </a:t>
            </a:r>
            <a:r>
              <a:rPr lang="en-US" dirty="0" smtClean="0"/>
              <a:t>value i.e. (True and False). In C </a:t>
            </a:r>
            <a:r>
              <a:rPr lang="en-US" b="1" dirty="0" smtClean="0"/>
              <a:t>Zero</a:t>
            </a:r>
            <a:r>
              <a:rPr lang="en-US" dirty="0" smtClean="0"/>
              <a:t> means </a:t>
            </a:r>
            <a:r>
              <a:rPr lang="en-US" b="1" dirty="0" smtClean="0"/>
              <a:t>false</a:t>
            </a:r>
            <a:r>
              <a:rPr lang="en-US" dirty="0" smtClean="0"/>
              <a:t> and </a:t>
            </a:r>
            <a:r>
              <a:rPr lang="en-US" b="1" dirty="0" smtClean="0"/>
              <a:t>non zero </a:t>
            </a:r>
            <a:r>
              <a:rPr lang="en-US" dirty="0" smtClean="0"/>
              <a:t>means </a:t>
            </a:r>
            <a:r>
              <a:rPr lang="en-US" b="1" dirty="0" smtClean="0"/>
              <a:t>true</a:t>
            </a:r>
            <a:r>
              <a:rPr lang="en-US" dirty="0" smtClean="0"/>
              <a:t>.</a:t>
            </a:r>
          </a:p>
          <a:p>
            <a:r>
              <a:rPr lang="en-US" dirty="0" smtClean="0"/>
              <a:t>Before going into details of conditional statements you must know the </a:t>
            </a:r>
            <a:endParaRPr lang="en-US" b="1" dirty="0" smtClean="0"/>
          </a:p>
          <a:p>
            <a:pPr>
              <a:buNone/>
            </a:pPr>
            <a:r>
              <a:rPr lang="en-US" b="1" dirty="0" smtClean="0"/>
              <a:t>Relational Operators – </a:t>
            </a:r>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671911"/>
              </p:ext>
            </p:extLst>
          </p:nvPr>
        </p:nvGraphicFramePr>
        <p:xfrm>
          <a:off x="499640" y="3821211"/>
          <a:ext cx="6096000" cy="2286000"/>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20000"/>
                    </a:ext>
                  </a:extLst>
                </a:gridCol>
                <a:gridCol w="13208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5920">
                <a:tc>
                  <a:txBody>
                    <a:bodyPr/>
                    <a:lstStyle/>
                    <a:p>
                      <a:r>
                        <a:rPr lang="en-US" sz="1900" kern="1200" baseline="0" dirty="0" smtClean="0">
                          <a:solidFill>
                            <a:schemeClr val="tx1"/>
                          </a:solidFill>
                          <a:latin typeface="+mn-lt"/>
                          <a:ea typeface="+mn-ea"/>
                          <a:cs typeface="+mn-cs"/>
                        </a:rPr>
                        <a:t>less than</a:t>
                      </a:r>
                      <a:endParaRPr lang="en-US" sz="1900" dirty="0"/>
                    </a:p>
                  </a:txBody>
                  <a:tcPr/>
                </a:tc>
                <a:tc>
                  <a:txBody>
                    <a:bodyPr/>
                    <a:lstStyle/>
                    <a:p>
                      <a:r>
                        <a:rPr lang="en-US" sz="1900" kern="1200" baseline="0" dirty="0" smtClean="0">
                          <a:solidFill>
                            <a:schemeClr val="tx1"/>
                          </a:solidFill>
                          <a:latin typeface="+mn-lt"/>
                          <a:ea typeface="+mn-ea"/>
                          <a:cs typeface="+mn-cs"/>
                        </a:rPr>
                        <a:t>&lt;</a:t>
                      </a:r>
                      <a:endParaRPr lang="en-US" sz="1900" dirty="0"/>
                    </a:p>
                  </a:txBody>
                  <a:tcPr/>
                </a:tc>
                <a:tc>
                  <a:txBody>
                    <a:bodyPr/>
                    <a:lstStyle/>
                    <a:p>
                      <a:r>
                        <a:rPr lang="en-US" sz="1900" kern="1200" baseline="0" dirty="0" smtClean="0">
                          <a:solidFill>
                            <a:schemeClr val="tx1"/>
                          </a:solidFill>
                          <a:latin typeface="+mn-lt"/>
                          <a:ea typeface="+mn-ea"/>
                          <a:cs typeface="+mn-cs"/>
                        </a:rPr>
                        <a:t>x &lt; y</a:t>
                      </a:r>
                    </a:p>
                  </a:txBody>
                  <a:tcPr/>
                </a:tc>
                <a:extLst>
                  <a:ext uri="{0D108BD9-81ED-4DB2-BD59-A6C34878D82A}">
                    <a16:rowId xmlns:a16="http://schemas.microsoft.com/office/drawing/2014/main" val="10000"/>
                  </a:ext>
                </a:extLst>
              </a:tr>
              <a:tr h="375920">
                <a:tc>
                  <a:txBody>
                    <a:bodyPr/>
                    <a:lstStyle/>
                    <a:p>
                      <a:r>
                        <a:rPr lang="en-US" sz="1900" kern="1200" baseline="0" dirty="0" smtClean="0">
                          <a:solidFill>
                            <a:schemeClr val="tx1"/>
                          </a:solidFill>
                          <a:latin typeface="+mn-lt"/>
                          <a:ea typeface="+mn-ea"/>
                          <a:cs typeface="+mn-cs"/>
                        </a:rPr>
                        <a:t>greater than</a:t>
                      </a:r>
                      <a:endParaRPr lang="en-US" sz="1900" dirty="0" smtClean="0"/>
                    </a:p>
                  </a:txBody>
                  <a:tcPr/>
                </a:tc>
                <a:tc>
                  <a:txBody>
                    <a:bodyPr/>
                    <a:lstStyle/>
                    <a:p>
                      <a:r>
                        <a:rPr lang="en-US" sz="1900" kern="1200" baseline="0" dirty="0" smtClean="0">
                          <a:solidFill>
                            <a:schemeClr val="tx1"/>
                          </a:solidFill>
                          <a:latin typeface="+mn-lt"/>
                          <a:ea typeface="+mn-ea"/>
                          <a:cs typeface="+mn-cs"/>
                        </a:rPr>
                        <a:t>&gt;</a:t>
                      </a:r>
                      <a:endParaRPr lang="en-US" sz="1900" dirty="0"/>
                    </a:p>
                  </a:txBody>
                  <a:tcPr/>
                </a:tc>
                <a:tc>
                  <a:txBody>
                    <a:bodyPr/>
                    <a:lstStyle/>
                    <a:p>
                      <a:r>
                        <a:rPr lang="en-US" sz="1900" kern="1200" baseline="0" dirty="0" smtClean="0">
                          <a:solidFill>
                            <a:schemeClr val="tx1"/>
                          </a:solidFill>
                          <a:latin typeface="+mn-lt"/>
                          <a:ea typeface="+mn-ea"/>
                          <a:cs typeface="+mn-cs"/>
                        </a:rPr>
                        <a:t>x &gt; y</a:t>
                      </a:r>
                    </a:p>
                  </a:txBody>
                  <a:tcPr/>
                </a:tc>
                <a:extLst>
                  <a:ext uri="{0D108BD9-81ED-4DB2-BD59-A6C34878D82A}">
                    <a16:rowId xmlns:a16="http://schemas.microsoft.com/office/drawing/2014/main" val="10001"/>
                  </a:ext>
                </a:extLst>
              </a:tr>
              <a:tr h="375920">
                <a:tc>
                  <a:txBody>
                    <a:bodyPr/>
                    <a:lstStyle/>
                    <a:p>
                      <a:r>
                        <a:rPr lang="en-US" sz="1900" kern="1200" baseline="0" dirty="0" smtClean="0">
                          <a:solidFill>
                            <a:schemeClr val="tx1"/>
                          </a:solidFill>
                          <a:latin typeface="+mn-lt"/>
                          <a:ea typeface="+mn-ea"/>
                          <a:cs typeface="+mn-cs"/>
                        </a:rPr>
                        <a:t>less than equal to</a:t>
                      </a:r>
                      <a:endParaRPr lang="en-US" sz="1900" dirty="0"/>
                    </a:p>
                  </a:txBody>
                  <a:tcPr/>
                </a:tc>
                <a:tc>
                  <a:txBody>
                    <a:bodyPr/>
                    <a:lstStyle/>
                    <a:p>
                      <a:r>
                        <a:rPr lang="en-US" sz="1900" kern="1200" baseline="0" dirty="0" smtClean="0">
                          <a:solidFill>
                            <a:schemeClr val="tx1"/>
                          </a:solidFill>
                          <a:latin typeface="+mn-lt"/>
                          <a:ea typeface="+mn-ea"/>
                          <a:cs typeface="+mn-cs"/>
                        </a:rPr>
                        <a:t>&lt;=</a:t>
                      </a:r>
                      <a:endParaRPr lang="en-US" sz="1900" dirty="0"/>
                    </a:p>
                  </a:txBody>
                  <a:tcPr/>
                </a:tc>
                <a:tc>
                  <a:txBody>
                    <a:bodyPr/>
                    <a:lstStyle/>
                    <a:p>
                      <a:r>
                        <a:rPr lang="en-US" sz="1900" kern="1200" baseline="0" dirty="0" smtClean="0">
                          <a:solidFill>
                            <a:schemeClr val="tx1"/>
                          </a:solidFill>
                          <a:latin typeface="+mn-lt"/>
                          <a:ea typeface="+mn-ea"/>
                          <a:cs typeface="+mn-cs"/>
                        </a:rPr>
                        <a:t>x &lt;= y</a:t>
                      </a:r>
                    </a:p>
                  </a:txBody>
                  <a:tcPr/>
                </a:tc>
                <a:extLst>
                  <a:ext uri="{0D108BD9-81ED-4DB2-BD59-A6C34878D82A}">
                    <a16:rowId xmlns:a16="http://schemas.microsoft.com/office/drawing/2014/main" val="10002"/>
                  </a:ext>
                </a:extLst>
              </a:tr>
              <a:tr h="375920">
                <a:tc>
                  <a:txBody>
                    <a:bodyPr/>
                    <a:lstStyle/>
                    <a:p>
                      <a:r>
                        <a:rPr lang="en-US" sz="1900" kern="1200" baseline="0" dirty="0" smtClean="0">
                          <a:solidFill>
                            <a:schemeClr val="tx1"/>
                          </a:solidFill>
                          <a:latin typeface="+mn-lt"/>
                          <a:ea typeface="+mn-ea"/>
                          <a:cs typeface="+mn-cs"/>
                        </a:rPr>
                        <a:t>greater than equal to</a:t>
                      </a:r>
                      <a:endParaRPr lang="en-US" sz="1900" dirty="0"/>
                    </a:p>
                  </a:txBody>
                  <a:tcPr/>
                </a:tc>
                <a:tc>
                  <a:txBody>
                    <a:bodyPr/>
                    <a:lstStyle/>
                    <a:p>
                      <a:r>
                        <a:rPr lang="en-US" sz="1900" kern="1200" baseline="0" dirty="0" smtClean="0">
                          <a:solidFill>
                            <a:schemeClr val="tx1"/>
                          </a:solidFill>
                          <a:latin typeface="+mn-lt"/>
                          <a:ea typeface="+mn-ea"/>
                          <a:cs typeface="+mn-cs"/>
                        </a:rPr>
                        <a:t>&gt;=</a:t>
                      </a:r>
                      <a:endParaRPr lang="en-US" sz="1900" dirty="0"/>
                    </a:p>
                  </a:txBody>
                  <a:tcPr/>
                </a:tc>
                <a:tc>
                  <a:txBody>
                    <a:bodyPr/>
                    <a:lstStyle/>
                    <a:p>
                      <a:r>
                        <a:rPr lang="en-US" sz="1900" kern="1200" baseline="0" dirty="0" smtClean="0">
                          <a:solidFill>
                            <a:schemeClr val="tx1"/>
                          </a:solidFill>
                          <a:latin typeface="+mn-lt"/>
                          <a:ea typeface="+mn-ea"/>
                          <a:cs typeface="+mn-cs"/>
                        </a:rPr>
                        <a:t>x &gt;= y</a:t>
                      </a:r>
                    </a:p>
                  </a:txBody>
                  <a:tcPr/>
                </a:tc>
                <a:extLst>
                  <a:ext uri="{0D108BD9-81ED-4DB2-BD59-A6C34878D82A}">
                    <a16:rowId xmlns:a16="http://schemas.microsoft.com/office/drawing/2014/main" val="10003"/>
                  </a:ext>
                </a:extLst>
              </a:tr>
              <a:tr h="375920">
                <a:tc>
                  <a:txBody>
                    <a:bodyPr/>
                    <a:lstStyle/>
                    <a:p>
                      <a:r>
                        <a:rPr lang="en-US" sz="1900" kern="1200" baseline="0" dirty="0" smtClean="0">
                          <a:solidFill>
                            <a:schemeClr val="tx1"/>
                          </a:solidFill>
                          <a:latin typeface="+mn-lt"/>
                          <a:ea typeface="+mn-ea"/>
                          <a:cs typeface="+mn-cs"/>
                        </a:rPr>
                        <a:t>equal to</a:t>
                      </a:r>
                      <a:endParaRPr lang="en-US" sz="1900" dirty="0" smtClean="0"/>
                    </a:p>
                  </a:txBody>
                  <a:tcPr/>
                </a:tc>
                <a:tc>
                  <a:txBody>
                    <a:bodyPr/>
                    <a:lstStyle/>
                    <a:p>
                      <a:r>
                        <a:rPr lang="en-US" sz="1900" kern="1200" baseline="0" dirty="0" smtClean="0">
                          <a:solidFill>
                            <a:schemeClr val="tx1"/>
                          </a:solidFill>
                          <a:latin typeface="+mn-lt"/>
                          <a:ea typeface="+mn-ea"/>
                          <a:cs typeface="+mn-cs"/>
                        </a:rPr>
                        <a:t>==</a:t>
                      </a:r>
                      <a:endParaRPr lang="en-US" sz="1900" dirty="0"/>
                    </a:p>
                  </a:txBody>
                  <a:tcPr/>
                </a:tc>
                <a:tc>
                  <a:txBody>
                    <a:bodyPr/>
                    <a:lstStyle/>
                    <a:p>
                      <a:r>
                        <a:rPr lang="en-US" sz="1900" kern="1200" baseline="0" dirty="0" smtClean="0">
                          <a:solidFill>
                            <a:schemeClr val="tx1"/>
                          </a:solidFill>
                          <a:latin typeface="+mn-lt"/>
                          <a:ea typeface="+mn-ea"/>
                          <a:cs typeface="+mn-cs"/>
                        </a:rPr>
                        <a:t>x == y</a:t>
                      </a:r>
                    </a:p>
                  </a:txBody>
                  <a:tcPr/>
                </a:tc>
                <a:extLst>
                  <a:ext uri="{0D108BD9-81ED-4DB2-BD59-A6C34878D82A}">
                    <a16:rowId xmlns:a16="http://schemas.microsoft.com/office/drawing/2014/main" val="10004"/>
                  </a:ext>
                </a:extLst>
              </a:tr>
              <a:tr h="375920">
                <a:tc>
                  <a:txBody>
                    <a:bodyPr/>
                    <a:lstStyle/>
                    <a:p>
                      <a:r>
                        <a:rPr lang="en-US" sz="1900" kern="1200" baseline="0" dirty="0" smtClean="0">
                          <a:solidFill>
                            <a:schemeClr val="tx1"/>
                          </a:solidFill>
                          <a:latin typeface="+mn-lt"/>
                          <a:ea typeface="+mn-ea"/>
                          <a:cs typeface="+mn-cs"/>
                        </a:rPr>
                        <a:t>not equal to</a:t>
                      </a:r>
                      <a:endParaRPr lang="en-US" sz="1900" dirty="0"/>
                    </a:p>
                  </a:txBody>
                  <a:tcPr/>
                </a:tc>
                <a:tc>
                  <a:txBody>
                    <a:bodyPr/>
                    <a:lstStyle/>
                    <a:p>
                      <a:r>
                        <a:rPr lang="en-US" sz="1900" kern="1200" baseline="0" dirty="0" smtClean="0">
                          <a:solidFill>
                            <a:schemeClr val="tx1"/>
                          </a:solidFill>
                          <a:latin typeface="+mn-lt"/>
                          <a:ea typeface="+mn-ea"/>
                          <a:cs typeface="+mn-cs"/>
                        </a:rPr>
                        <a:t>!=</a:t>
                      </a:r>
                      <a:endParaRPr lang="en-US" sz="1900" dirty="0"/>
                    </a:p>
                  </a:txBody>
                  <a:tcPr/>
                </a:tc>
                <a:tc>
                  <a:txBody>
                    <a:bodyPr/>
                    <a:lstStyle/>
                    <a:p>
                      <a:r>
                        <a:rPr lang="en-US" sz="1900" kern="1200" baseline="0" dirty="0" smtClean="0">
                          <a:solidFill>
                            <a:schemeClr val="tx1"/>
                          </a:solidFill>
                          <a:latin typeface="+mn-lt"/>
                          <a:ea typeface="+mn-ea"/>
                          <a:cs typeface="+mn-cs"/>
                        </a:rPr>
                        <a:t>x != y</a:t>
                      </a:r>
                      <a:endParaRPr lang="en-US" sz="1900" dirty="0"/>
                    </a:p>
                  </a:txBody>
                  <a:tcPr/>
                </a:tc>
                <a:extLst>
                  <a:ext uri="{0D108BD9-81ED-4DB2-BD59-A6C34878D82A}">
                    <a16:rowId xmlns:a16="http://schemas.microsoft.com/office/drawing/2014/main" val="10005"/>
                  </a:ext>
                </a:extLst>
              </a:tr>
            </a:tbl>
          </a:graphicData>
        </a:graphic>
      </p:graphicFrame>
      <p:sp>
        <p:nvSpPr>
          <p:cNvPr id="6" name="TextBox 5"/>
          <p:cNvSpPr txBox="1"/>
          <p:nvPr/>
        </p:nvSpPr>
        <p:spPr>
          <a:xfrm>
            <a:off x="2891817" y="3189136"/>
            <a:ext cx="2514600" cy="369332"/>
          </a:xfrm>
          <a:prstGeom prst="rect">
            <a:avLst/>
          </a:prstGeom>
          <a:noFill/>
        </p:spPr>
        <p:txBody>
          <a:bodyPr wrap="square" rtlCol="0">
            <a:spAutoFit/>
          </a:bodyPr>
          <a:lstStyle/>
          <a:p>
            <a:r>
              <a:rPr lang="en-IN" dirty="0" smtClean="0">
                <a:hlinkClick r:id="rId2"/>
              </a:rPr>
              <a:t>More details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685800"/>
          </a:xfrm>
        </p:spPr>
        <p:txBody>
          <a:bodyPr>
            <a:normAutofit/>
          </a:bodyPr>
          <a:lstStyle/>
          <a:p>
            <a:r>
              <a:rPr lang="en-US" b="1" dirty="0" smtClean="0"/>
              <a:t>Forms of if-else Statements</a:t>
            </a:r>
            <a:endParaRPr lang="en-US" dirty="0"/>
          </a:p>
        </p:txBody>
      </p:sp>
      <p:sp>
        <p:nvSpPr>
          <p:cNvPr id="3" name="Content Placeholder 2"/>
          <p:cNvSpPr>
            <a:spLocks noGrp="1"/>
          </p:cNvSpPr>
          <p:nvPr>
            <p:ph sz="half" idx="1"/>
          </p:nvPr>
        </p:nvSpPr>
        <p:spPr>
          <a:xfrm>
            <a:off x="677334" y="838200"/>
            <a:ext cx="4184035" cy="5654012"/>
          </a:xfrm>
        </p:spPr>
        <p:txBody>
          <a:bodyPr>
            <a:noAutofit/>
          </a:bodyPr>
          <a:lstStyle/>
          <a:p>
            <a:r>
              <a:rPr lang="en-US" sz="1100" dirty="0" smtClean="0"/>
              <a:t>if(condition)</a:t>
            </a:r>
          </a:p>
          <a:p>
            <a:pPr>
              <a:buNone/>
            </a:pPr>
            <a:r>
              <a:rPr lang="en-US" sz="1100" dirty="0" smtClean="0"/>
              <a:t>	……..;		//Single Statement</a:t>
            </a:r>
          </a:p>
          <a:p>
            <a:r>
              <a:rPr lang="en-US" sz="1100" dirty="0" smtClean="0"/>
              <a:t>if(condition)</a:t>
            </a:r>
          </a:p>
          <a:p>
            <a:pPr lvl="1">
              <a:buNone/>
            </a:pPr>
            <a:r>
              <a:rPr lang="en-US" sz="1100" dirty="0" smtClean="0"/>
              <a:t>{			</a:t>
            </a:r>
            <a:r>
              <a:rPr lang="en-US" sz="1100" dirty="0" smtClean="0">
                <a:solidFill>
                  <a:schemeClr val="tx1"/>
                </a:solidFill>
              </a:rPr>
              <a:t>//multi line Statements </a:t>
            </a:r>
            <a:r>
              <a:rPr lang="en-US" sz="1100" b="1" dirty="0" smtClean="0">
                <a:solidFill>
                  <a:schemeClr val="tx1"/>
                </a:solidFill>
              </a:rPr>
              <a:t>{}</a:t>
            </a:r>
            <a:r>
              <a:rPr lang="en-US" sz="1100" dirty="0" smtClean="0">
                <a:solidFill>
                  <a:schemeClr val="tx1"/>
                </a:solidFill>
              </a:rPr>
              <a:t> compulsory  </a:t>
            </a:r>
          </a:p>
          <a:p>
            <a:pPr lvl="1">
              <a:buNone/>
            </a:pPr>
            <a:r>
              <a:rPr lang="en-US" sz="1100" dirty="0" smtClean="0"/>
              <a:t>……..;</a:t>
            </a:r>
          </a:p>
          <a:p>
            <a:pPr lvl="1">
              <a:buNone/>
            </a:pPr>
            <a:r>
              <a:rPr lang="en-US" sz="1100" dirty="0" smtClean="0"/>
              <a:t>……..;</a:t>
            </a:r>
          </a:p>
          <a:p>
            <a:pPr lvl="1">
              <a:buNone/>
            </a:pPr>
            <a:r>
              <a:rPr lang="en-US" sz="1100" dirty="0" smtClean="0"/>
              <a:t>}</a:t>
            </a:r>
          </a:p>
          <a:p>
            <a:r>
              <a:rPr lang="en-US" sz="1100" dirty="0" smtClean="0"/>
              <a:t>if(condition)</a:t>
            </a:r>
          </a:p>
          <a:p>
            <a:pPr>
              <a:buNone/>
            </a:pPr>
            <a:r>
              <a:rPr lang="en-US" sz="1100" dirty="0" smtClean="0"/>
              <a:t>		……..;</a:t>
            </a:r>
          </a:p>
          <a:p>
            <a:pPr>
              <a:buNone/>
            </a:pPr>
            <a:r>
              <a:rPr lang="en-US" sz="1100" dirty="0" smtClean="0"/>
              <a:t>	else</a:t>
            </a:r>
          </a:p>
          <a:p>
            <a:pPr>
              <a:buNone/>
            </a:pPr>
            <a:r>
              <a:rPr lang="en-US" sz="1100" dirty="0" smtClean="0"/>
              <a:t>		……..;</a:t>
            </a:r>
          </a:p>
          <a:p>
            <a:r>
              <a:rPr lang="en-US" sz="1100" dirty="0" smtClean="0"/>
              <a:t>if(condition)</a:t>
            </a:r>
          </a:p>
          <a:p>
            <a:pPr lvl="1">
              <a:buNone/>
            </a:pPr>
            <a:r>
              <a:rPr lang="en-US" sz="1100" dirty="0" smtClean="0"/>
              <a:t>{</a:t>
            </a:r>
          </a:p>
          <a:p>
            <a:pPr lvl="1">
              <a:buNone/>
            </a:pPr>
            <a:r>
              <a:rPr lang="en-US" sz="1100" dirty="0" smtClean="0"/>
              <a:t>……..;</a:t>
            </a:r>
          </a:p>
          <a:p>
            <a:pPr lvl="1">
              <a:buNone/>
            </a:pPr>
            <a:r>
              <a:rPr lang="en-US" sz="1100" dirty="0" smtClean="0"/>
              <a:t>……..;</a:t>
            </a:r>
          </a:p>
          <a:p>
            <a:pPr lvl="1">
              <a:buNone/>
            </a:pPr>
            <a:r>
              <a:rPr lang="en-US" sz="1100" dirty="0" smtClean="0"/>
              <a:t>}</a:t>
            </a:r>
          </a:p>
          <a:p>
            <a:pPr>
              <a:buNone/>
            </a:pPr>
            <a:r>
              <a:rPr lang="en-US" sz="1100" dirty="0" smtClean="0"/>
              <a:t>	else</a:t>
            </a:r>
          </a:p>
          <a:p>
            <a:pPr>
              <a:buNone/>
            </a:pPr>
            <a:r>
              <a:rPr lang="en-US" sz="1100" dirty="0" smtClean="0"/>
              <a:t>	……..;</a:t>
            </a:r>
            <a:endParaRPr lang="en-US" sz="1100" dirty="0"/>
          </a:p>
        </p:txBody>
      </p:sp>
      <p:sp>
        <p:nvSpPr>
          <p:cNvPr id="4" name="Content Placeholder 3"/>
          <p:cNvSpPr>
            <a:spLocks noGrp="1"/>
          </p:cNvSpPr>
          <p:nvPr>
            <p:ph sz="half" idx="2"/>
          </p:nvPr>
        </p:nvSpPr>
        <p:spPr>
          <a:xfrm>
            <a:off x="5089970" y="838200"/>
            <a:ext cx="4184034" cy="5654012"/>
          </a:xfrm>
        </p:spPr>
        <p:txBody>
          <a:bodyPr>
            <a:noAutofit/>
          </a:bodyPr>
          <a:lstStyle/>
          <a:p>
            <a:r>
              <a:rPr lang="en-US" sz="1100" dirty="0" smtClean="0"/>
              <a:t>if(condition)</a:t>
            </a:r>
          </a:p>
          <a:p>
            <a:pPr lvl="1">
              <a:buNone/>
            </a:pPr>
            <a:r>
              <a:rPr lang="en-US" sz="1100" dirty="0" smtClean="0"/>
              <a:t>……..;</a:t>
            </a:r>
          </a:p>
          <a:p>
            <a:pPr>
              <a:buNone/>
            </a:pPr>
            <a:r>
              <a:rPr lang="en-US" sz="1100" dirty="0" smtClean="0"/>
              <a:t>	else</a:t>
            </a:r>
          </a:p>
          <a:p>
            <a:pPr lvl="1">
              <a:buNone/>
            </a:pPr>
            <a:r>
              <a:rPr lang="en-US" sz="1100" dirty="0" smtClean="0"/>
              <a:t>{</a:t>
            </a:r>
          </a:p>
          <a:p>
            <a:pPr lvl="1">
              <a:buNone/>
            </a:pPr>
            <a:r>
              <a:rPr lang="en-US" sz="1100" dirty="0" smtClean="0"/>
              <a:t>……..;</a:t>
            </a:r>
          </a:p>
          <a:p>
            <a:pPr lvl="1">
              <a:buNone/>
            </a:pPr>
            <a:r>
              <a:rPr lang="en-US" sz="1100" dirty="0" smtClean="0"/>
              <a:t>……..;</a:t>
            </a:r>
          </a:p>
          <a:p>
            <a:pPr lvl="1">
              <a:buNone/>
            </a:pPr>
            <a:r>
              <a:rPr lang="en-US" sz="1100" dirty="0" smtClean="0"/>
              <a:t>}</a:t>
            </a:r>
          </a:p>
          <a:p>
            <a:r>
              <a:rPr lang="en-US" sz="1100" dirty="0" smtClean="0"/>
              <a:t>if(condition)</a:t>
            </a:r>
          </a:p>
          <a:p>
            <a:pPr lvl="1">
              <a:buNone/>
            </a:pPr>
            <a:r>
              <a:rPr lang="en-US" sz="1100" dirty="0" smtClean="0"/>
              <a:t>{</a:t>
            </a:r>
          </a:p>
          <a:p>
            <a:pPr lvl="1">
              <a:buNone/>
            </a:pPr>
            <a:r>
              <a:rPr lang="en-US" sz="1100" dirty="0" smtClean="0"/>
              <a:t>……..;</a:t>
            </a:r>
          </a:p>
          <a:p>
            <a:pPr lvl="1">
              <a:buNone/>
            </a:pPr>
            <a:r>
              <a:rPr lang="en-US" sz="1100" dirty="0" smtClean="0"/>
              <a:t>……..;</a:t>
            </a:r>
          </a:p>
          <a:p>
            <a:pPr lvl="1">
              <a:buNone/>
            </a:pPr>
            <a:r>
              <a:rPr lang="en-US" sz="1100" dirty="0" smtClean="0"/>
              <a:t>}</a:t>
            </a:r>
          </a:p>
          <a:p>
            <a:pPr>
              <a:buNone/>
            </a:pPr>
            <a:r>
              <a:rPr lang="en-US" sz="1100" dirty="0" smtClean="0"/>
              <a:t>	else</a:t>
            </a:r>
          </a:p>
          <a:p>
            <a:pPr lvl="1">
              <a:buNone/>
            </a:pPr>
            <a:r>
              <a:rPr lang="en-US" sz="1100" dirty="0" smtClean="0"/>
              <a:t>{</a:t>
            </a:r>
          </a:p>
          <a:p>
            <a:pPr lvl="1">
              <a:buNone/>
            </a:pPr>
            <a:r>
              <a:rPr lang="en-US" sz="1100" dirty="0" smtClean="0"/>
              <a:t>……..;</a:t>
            </a:r>
          </a:p>
          <a:p>
            <a:pPr lvl="1">
              <a:buNone/>
            </a:pPr>
            <a:r>
              <a:rPr lang="en-US" sz="1100" dirty="0" smtClean="0"/>
              <a:t>……..;</a:t>
            </a:r>
          </a:p>
          <a:p>
            <a:pPr lvl="1">
              <a:buNone/>
            </a:pPr>
            <a:r>
              <a:rPr lang="en-US" sz="1100" dirty="0" smtClean="0"/>
              <a:t>}</a:t>
            </a:r>
            <a:endParaRPr lang="en-US" sz="1100"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fade">
                                      <p:cBhvr>
                                        <p:cTn id="52" dur="500"/>
                                        <p:tgtEl>
                                          <p:spTgt spid="3">
                                            <p:txEl>
                                              <p:pRg st="13" end="13"/>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animEffect transition="in" filter="fade">
                                      <p:cBhvr>
                                        <p:cTn id="55" dur="500"/>
                                        <p:tgtEl>
                                          <p:spTgt spid="3">
                                            <p:txEl>
                                              <p:pRg st="14" end="14"/>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15" end="15"/>
                                            </p:txEl>
                                          </p:spTgt>
                                        </p:tgtEl>
                                        <p:attrNameLst>
                                          <p:attrName>style.visibility</p:attrName>
                                        </p:attrNameLst>
                                      </p:cBhvr>
                                      <p:to>
                                        <p:strVal val="visible"/>
                                      </p:to>
                                    </p:set>
                                    <p:animEffect transition="in" filter="fade">
                                      <p:cBhvr>
                                        <p:cTn id="58" dur="500"/>
                                        <p:tgtEl>
                                          <p:spTgt spid="3">
                                            <p:txEl>
                                              <p:pRg st="15" end="15"/>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3">
                                            <p:txEl>
                                              <p:pRg st="16" end="16"/>
                                            </p:txEl>
                                          </p:spTgt>
                                        </p:tgtEl>
                                        <p:attrNameLst>
                                          <p:attrName>style.visibility</p:attrName>
                                        </p:attrNameLst>
                                      </p:cBhvr>
                                      <p:to>
                                        <p:strVal val="visible"/>
                                      </p:to>
                                    </p:set>
                                    <p:animEffect transition="in" filter="fade">
                                      <p:cBhvr>
                                        <p:cTn id="61" dur="500"/>
                                        <p:tgtEl>
                                          <p:spTgt spid="3">
                                            <p:txEl>
                                              <p:pRg st="16" end="16"/>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17" end="17"/>
                                            </p:txEl>
                                          </p:spTgt>
                                        </p:tgtEl>
                                        <p:attrNameLst>
                                          <p:attrName>style.visibility</p:attrName>
                                        </p:attrNameLst>
                                      </p:cBhvr>
                                      <p:to>
                                        <p:strVal val="visible"/>
                                      </p:to>
                                    </p:set>
                                    <p:animEffect transition="in" filter="fade">
                                      <p:cBhvr>
                                        <p:cTn id="64" dur="500"/>
                                        <p:tgtEl>
                                          <p:spTgt spid="3">
                                            <p:txEl>
                                              <p:pRg st="17" end="17"/>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4">
                                            <p:txEl>
                                              <p:pRg st="0" end="0"/>
                                            </p:txEl>
                                          </p:spTgt>
                                        </p:tgtEl>
                                        <p:attrNameLst>
                                          <p:attrName>style.visibility</p:attrName>
                                        </p:attrNameLst>
                                      </p:cBhvr>
                                      <p:to>
                                        <p:strVal val="visible"/>
                                      </p:to>
                                    </p:set>
                                    <p:animEffect transition="in" filter="fade">
                                      <p:cBhvr>
                                        <p:cTn id="69" dur="500"/>
                                        <p:tgtEl>
                                          <p:spTgt spid="4">
                                            <p:txEl>
                                              <p:pRg st="0" end="0"/>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4">
                                            <p:txEl>
                                              <p:pRg st="1" end="1"/>
                                            </p:txEl>
                                          </p:spTgt>
                                        </p:tgtEl>
                                        <p:attrNameLst>
                                          <p:attrName>style.visibility</p:attrName>
                                        </p:attrNameLst>
                                      </p:cBhvr>
                                      <p:to>
                                        <p:strVal val="visible"/>
                                      </p:to>
                                    </p:set>
                                    <p:animEffect transition="in" filter="fade">
                                      <p:cBhvr>
                                        <p:cTn id="72" dur="500"/>
                                        <p:tgtEl>
                                          <p:spTgt spid="4">
                                            <p:txEl>
                                              <p:pRg st="1" end="1"/>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4">
                                            <p:txEl>
                                              <p:pRg st="2" end="2"/>
                                            </p:txEl>
                                          </p:spTgt>
                                        </p:tgtEl>
                                        <p:attrNameLst>
                                          <p:attrName>style.visibility</p:attrName>
                                        </p:attrNameLst>
                                      </p:cBhvr>
                                      <p:to>
                                        <p:strVal val="visible"/>
                                      </p:to>
                                    </p:set>
                                    <p:animEffect transition="in" filter="fade">
                                      <p:cBhvr>
                                        <p:cTn id="75" dur="500"/>
                                        <p:tgtEl>
                                          <p:spTgt spid="4">
                                            <p:txEl>
                                              <p:pRg st="2" end="2"/>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4">
                                            <p:txEl>
                                              <p:pRg st="3" end="3"/>
                                            </p:txEl>
                                          </p:spTgt>
                                        </p:tgtEl>
                                        <p:attrNameLst>
                                          <p:attrName>style.visibility</p:attrName>
                                        </p:attrNameLst>
                                      </p:cBhvr>
                                      <p:to>
                                        <p:strVal val="visible"/>
                                      </p:to>
                                    </p:set>
                                    <p:animEffect transition="in" filter="fade">
                                      <p:cBhvr>
                                        <p:cTn id="78" dur="500"/>
                                        <p:tgtEl>
                                          <p:spTgt spid="4">
                                            <p:txEl>
                                              <p:pRg st="3" end="3"/>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
                                            <p:txEl>
                                              <p:pRg st="4" end="4"/>
                                            </p:txEl>
                                          </p:spTgt>
                                        </p:tgtEl>
                                        <p:attrNameLst>
                                          <p:attrName>style.visibility</p:attrName>
                                        </p:attrNameLst>
                                      </p:cBhvr>
                                      <p:to>
                                        <p:strVal val="visible"/>
                                      </p:to>
                                    </p:set>
                                    <p:animEffect transition="in" filter="fade">
                                      <p:cBhvr>
                                        <p:cTn id="81" dur="500"/>
                                        <p:tgtEl>
                                          <p:spTgt spid="4">
                                            <p:txEl>
                                              <p:pRg st="4" end="4"/>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4">
                                            <p:txEl>
                                              <p:pRg st="5" end="5"/>
                                            </p:txEl>
                                          </p:spTgt>
                                        </p:tgtEl>
                                        <p:attrNameLst>
                                          <p:attrName>style.visibility</p:attrName>
                                        </p:attrNameLst>
                                      </p:cBhvr>
                                      <p:to>
                                        <p:strVal val="visible"/>
                                      </p:to>
                                    </p:set>
                                    <p:animEffect transition="in" filter="fade">
                                      <p:cBhvr>
                                        <p:cTn id="84" dur="500"/>
                                        <p:tgtEl>
                                          <p:spTgt spid="4">
                                            <p:txEl>
                                              <p:pRg st="5" end="5"/>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4">
                                            <p:txEl>
                                              <p:pRg st="6" end="6"/>
                                            </p:txEl>
                                          </p:spTgt>
                                        </p:tgtEl>
                                        <p:attrNameLst>
                                          <p:attrName>style.visibility</p:attrName>
                                        </p:attrNameLst>
                                      </p:cBhvr>
                                      <p:to>
                                        <p:strVal val="visible"/>
                                      </p:to>
                                    </p:set>
                                    <p:animEffect transition="in" filter="fade">
                                      <p:cBhvr>
                                        <p:cTn id="87" dur="500"/>
                                        <p:tgtEl>
                                          <p:spTgt spid="4">
                                            <p:txEl>
                                              <p:pRg st="6" end="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4">
                                            <p:txEl>
                                              <p:pRg st="7" end="7"/>
                                            </p:txEl>
                                          </p:spTgt>
                                        </p:tgtEl>
                                        <p:attrNameLst>
                                          <p:attrName>style.visibility</p:attrName>
                                        </p:attrNameLst>
                                      </p:cBhvr>
                                      <p:to>
                                        <p:strVal val="visible"/>
                                      </p:to>
                                    </p:set>
                                    <p:animEffect transition="in" filter="fade">
                                      <p:cBhvr>
                                        <p:cTn id="92" dur="500"/>
                                        <p:tgtEl>
                                          <p:spTgt spid="4">
                                            <p:txEl>
                                              <p:pRg st="7" end="7"/>
                                            </p:txEl>
                                          </p:spTgt>
                                        </p:tgtEl>
                                      </p:cBhvr>
                                    </p:animEffect>
                                  </p:childTnLst>
                                </p:cTn>
                              </p:par>
                              <p:par>
                                <p:cTn id="93" presetID="10" presetClass="entr" presetSubtype="0" fill="hold" nodeType="withEffect">
                                  <p:stCondLst>
                                    <p:cond delay="0"/>
                                  </p:stCondLst>
                                  <p:childTnLst>
                                    <p:set>
                                      <p:cBhvr>
                                        <p:cTn id="94" dur="1" fill="hold">
                                          <p:stCondLst>
                                            <p:cond delay="0"/>
                                          </p:stCondLst>
                                        </p:cTn>
                                        <p:tgtEl>
                                          <p:spTgt spid="4">
                                            <p:txEl>
                                              <p:pRg st="8" end="8"/>
                                            </p:txEl>
                                          </p:spTgt>
                                        </p:tgtEl>
                                        <p:attrNameLst>
                                          <p:attrName>style.visibility</p:attrName>
                                        </p:attrNameLst>
                                      </p:cBhvr>
                                      <p:to>
                                        <p:strVal val="visible"/>
                                      </p:to>
                                    </p:set>
                                    <p:animEffect transition="in" filter="fade">
                                      <p:cBhvr>
                                        <p:cTn id="95" dur="500"/>
                                        <p:tgtEl>
                                          <p:spTgt spid="4">
                                            <p:txEl>
                                              <p:pRg st="8" end="8"/>
                                            </p:txEl>
                                          </p:spTgt>
                                        </p:tgtEl>
                                      </p:cBhvr>
                                    </p:animEffect>
                                  </p:childTnLst>
                                </p:cTn>
                              </p:par>
                              <p:par>
                                <p:cTn id="96" presetID="10" presetClass="entr" presetSubtype="0" fill="hold" nodeType="withEffect">
                                  <p:stCondLst>
                                    <p:cond delay="0"/>
                                  </p:stCondLst>
                                  <p:childTnLst>
                                    <p:set>
                                      <p:cBhvr>
                                        <p:cTn id="97" dur="1" fill="hold">
                                          <p:stCondLst>
                                            <p:cond delay="0"/>
                                          </p:stCondLst>
                                        </p:cTn>
                                        <p:tgtEl>
                                          <p:spTgt spid="4">
                                            <p:txEl>
                                              <p:pRg st="9" end="9"/>
                                            </p:txEl>
                                          </p:spTgt>
                                        </p:tgtEl>
                                        <p:attrNameLst>
                                          <p:attrName>style.visibility</p:attrName>
                                        </p:attrNameLst>
                                      </p:cBhvr>
                                      <p:to>
                                        <p:strVal val="visible"/>
                                      </p:to>
                                    </p:set>
                                    <p:animEffect transition="in" filter="fade">
                                      <p:cBhvr>
                                        <p:cTn id="98" dur="500"/>
                                        <p:tgtEl>
                                          <p:spTgt spid="4">
                                            <p:txEl>
                                              <p:pRg st="9" end="9"/>
                                            </p:txEl>
                                          </p:spTgt>
                                        </p:tgtEl>
                                      </p:cBhvr>
                                    </p:animEffect>
                                  </p:childTnLst>
                                </p:cTn>
                              </p:par>
                              <p:par>
                                <p:cTn id="99" presetID="10" presetClass="entr" presetSubtype="0" fill="hold" nodeType="withEffect">
                                  <p:stCondLst>
                                    <p:cond delay="0"/>
                                  </p:stCondLst>
                                  <p:childTnLst>
                                    <p:set>
                                      <p:cBhvr>
                                        <p:cTn id="100" dur="1" fill="hold">
                                          <p:stCondLst>
                                            <p:cond delay="0"/>
                                          </p:stCondLst>
                                        </p:cTn>
                                        <p:tgtEl>
                                          <p:spTgt spid="4">
                                            <p:txEl>
                                              <p:pRg st="10" end="10"/>
                                            </p:txEl>
                                          </p:spTgt>
                                        </p:tgtEl>
                                        <p:attrNameLst>
                                          <p:attrName>style.visibility</p:attrName>
                                        </p:attrNameLst>
                                      </p:cBhvr>
                                      <p:to>
                                        <p:strVal val="visible"/>
                                      </p:to>
                                    </p:set>
                                    <p:animEffect transition="in" filter="fade">
                                      <p:cBhvr>
                                        <p:cTn id="101" dur="500"/>
                                        <p:tgtEl>
                                          <p:spTgt spid="4">
                                            <p:txEl>
                                              <p:pRg st="10" end="10"/>
                                            </p:txEl>
                                          </p:spTgt>
                                        </p:tgtEl>
                                      </p:cBhvr>
                                    </p:animEffect>
                                  </p:childTnLst>
                                </p:cTn>
                              </p:par>
                              <p:par>
                                <p:cTn id="102" presetID="10" presetClass="entr" presetSubtype="0" fill="hold" nodeType="withEffect">
                                  <p:stCondLst>
                                    <p:cond delay="0"/>
                                  </p:stCondLst>
                                  <p:childTnLst>
                                    <p:set>
                                      <p:cBhvr>
                                        <p:cTn id="103" dur="1" fill="hold">
                                          <p:stCondLst>
                                            <p:cond delay="0"/>
                                          </p:stCondLst>
                                        </p:cTn>
                                        <p:tgtEl>
                                          <p:spTgt spid="4">
                                            <p:txEl>
                                              <p:pRg st="11" end="11"/>
                                            </p:txEl>
                                          </p:spTgt>
                                        </p:tgtEl>
                                        <p:attrNameLst>
                                          <p:attrName>style.visibility</p:attrName>
                                        </p:attrNameLst>
                                      </p:cBhvr>
                                      <p:to>
                                        <p:strVal val="visible"/>
                                      </p:to>
                                    </p:set>
                                    <p:animEffect transition="in" filter="fade">
                                      <p:cBhvr>
                                        <p:cTn id="104" dur="500"/>
                                        <p:tgtEl>
                                          <p:spTgt spid="4">
                                            <p:txEl>
                                              <p:pRg st="11" end="11"/>
                                            </p:txEl>
                                          </p:spTgt>
                                        </p:tgtEl>
                                      </p:cBhvr>
                                    </p:animEffect>
                                  </p:childTnLst>
                                </p:cTn>
                              </p:par>
                              <p:par>
                                <p:cTn id="105" presetID="10" presetClass="entr" presetSubtype="0" fill="hold" nodeType="withEffect">
                                  <p:stCondLst>
                                    <p:cond delay="0"/>
                                  </p:stCondLst>
                                  <p:childTnLst>
                                    <p:set>
                                      <p:cBhvr>
                                        <p:cTn id="106" dur="1" fill="hold">
                                          <p:stCondLst>
                                            <p:cond delay="0"/>
                                          </p:stCondLst>
                                        </p:cTn>
                                        <p:tgtEl>
                                          <p:spTgt spid="4">
                                            <p:txEl>
                                              <p:pRg st="12" end="12"/>
                                            </p:txEl>
                                          </p:spTgt>
                                        </p:tgtEl>
                                        <p:attrNameLst>
                                          <p:attrName>style.visibility</p:attrName>
                                        </p:attrNameLst>
                                      </p:cBhvr>
                                      <p:to>
                                        <p:strVal val="visible"/>
                                      </p:to>
                                    </p:set>
                                    <p:animEffect transition="in" filter="fade">
                                      <p:cBhvr>
                                        <p:cTn id="107" dur="500"/>
                                        <p:tgtEl>
                                          <p:spTgt spid="4">
                                            <p:txEl>
                                              <p:pRg st="12" end="12"/>
                                            </p:txEl>
                                          </p:spTgt>
                                        </p:tgtEl>
                                      </p:cBhvr>
                                    </p:animEffect>
                                  </p:childTnLst>
                                </p:cTn>
                              </p:par>
                              <p:par>
                                <p:cTn id="108" presetID="10" presetClass="entr" presetSubtype="0" fill="hold" nodeType="withEffect">
                                  <p:stCondLst>
                                    <p:cond delay="0"/>
                                  </p:stCondLst>
                                  <p:childTnLst>
                                    <p:set>
                                      <p:cBhvr>
                                        <p:cTn id="109" dur="1" fill="hold">
                                          <p:stCondLst>
                                            <p:cond delay="0"/>
                                          </p:stCondLst>
                                        </p:cTn>
                                        <p:tgtEl>
                                          <p:spTgt spid="4">
                                            <p:txEl>
                                              <p:pRg st="13" end="13"/>
                                            </p:txEl>
                                          </p:spTgt>
                                        </p:tgtEl>
                                        <p:attrNameLst>
                                          <p:attrName>style.visibility</p:attrName>
                                        </p:attrNameLst>
                                      </p:cBhvr>
                                      <p:to>
                                        <p:strVal val="visible"/>
                                      </p:to>
                                    </p:set>
                                    <p:animEffect transition="in" filter="fade">
                                      <p:cBhvr>
                                        <p:cTn id="110" dur="500"/>
                                        <p:tgtEl>
                                          <p:spTgt spid="4">
                                            <p:txEl>
                                              <p:pRg st="13" end="13"/>
                                            </p:txEl>
                                          </p:spTgt>
                                        </p:tgtEl>
                                      </p:cBhvr>
                                    </p:animEffect>
                                  </p:childTnLst>
                                </p:cTn>
                              </p:par>
                              <p:par>
                                <p:cTn id="111" presetID="10" presetClass="entr" presetSubtype="0" fill="hold" nodeType="withEffect">
                                  <p:stCondLst>
                                    <p:cond delay="0"/>
                                  </p:stCondLst>
                                  <p:childTnLst>
                                    <p:set>
                                      <p:cBhvr>
                                        <p:cTn id="112" dur="1" fill="hold">
                                          <p:stCondLst>
                                            <p:cond delay="0"/>
                                          </p:stCondLst>
                                        </p:cTn>
                                        <p:tgtEl>
                                          <p:spTgt spid="4">
                                            <p:txEl>
                                              <p:pRg st="14" end="14"/>
                                            </p:txEl>
                                          </p:spTgt>
                                        </p:tgtEl>
                                        <p:attrNameLst>
                                          <p:attrName>style.visibility</p:attrName>
                                        </p:attrNameLst>
                                      </p:cBhvr>
                                      <p:to>
                                        <p:strVal val="visible"/>
                                      </p:to>
                                    </p:set>
                                    <p:animEffect transition="in" filter="fade">
                                      <p:cBhvr>
                                        <p:cTn id="113" dur="500"/>
                                        <p:tgtEl>
                                          <p:spTgt spid="4">
                                            <p:txEl>
                                              <p:pRg st="14" end="14"/>
                                            </p:txEl>
                                          </p:spTgt>
                                        </p:tgtEl>
                                      </p:cBhvr>
                                    </p:animEffect>
                                  </p:childTnLst>
                                </p:cTn>
                              </p:par>
                              <p:par>
                                <p:cTn id="114" presetID="10" presetClass="entr" presetSubtype="0" fill="hold" nodeType="withEffect">
                                  <p:stCondLst>
                                    <p:cond delay="0"/>
                                  </p:stCondLst>
                                  <p:childTnLst>
                                    <p:set>
                                      <p:cBhvr>
                                        <p:cTn id="115" dur="1" fill="hold">
                                          <p:stCondLst>
                                            <p:cond delay="0"/>
                                          </p:stCondLst>
                                        </p:cTn>
                                        <p:tgtEl>
                                          <p:spTgt spid="4">
                                            <p:txEl>
                                              <p:pRg st="15" end="15"/>
                                            </p:txEl>
                                          </p:spTgt>
                                        </p:tgtEl>
                                        <p:attrNameLst>
                                          <p:attrName>style.visibility</p:attrName>
                                        </p:attrNameLst>
                                      </p:cBhvr>
                                      <p:to>
                                        <p:strVal val="visible"/>
                                      </p:to>
                                    </p:set>
                                    <p:animEffect transition="in" filter="fade">
                                      <p:cBhvr>
                                        <p:cTn id="116" dur="500"/>
                                        <p:tgtEl>
                                          <p:spTgt spid="4">
                                            <p:txEl>
                                              <p:pRg st="15" end="15"/>
                                            </p:txEl>
                                          </p:spTgt>
                                        </p:tgtEl>
                                      </p:cBhvr>
                                    </p:animEffect>
                                  </p:childTnLst>
                                </p:cTn>
                              </p:par>
                              <p:par>
                                <p:cTn id="117" presetID="10" presetClass="entr" presetSubtype="0" fill="hold" nodeType="withEffect">
                                  <p:stCondLst>
                                    <p:cond delay="0"/>
                                  </p:stCondLst>
                                  <p:childTnLst>
                                    <p:set>
                                      <p:cBhvr>
                                        <p:cTn id="118" dur="1" fill="hold">
                                          <p:stCondLst>
                                            <p:cond delay="0"/>
                                          </p:stCondLst>
                                        </p:cTn>
                                        <p:tgtEl>
                                          <p:spTgt spid="4">
                                            <p:txEl>
                                              <p:pRg st="16" end="16"/>
                                            </p:txEl>
                                          </p:spTgt>
                                        </p:tgtEl>
                                        <p:attrNameLst>
                                          <p:attrName>style.visibility</p:attrName>
                                        </p:attrNameLst>
                                      </p:cBhvr>
                                      <p:to>
                                        <p:strVal val="visible"/>
                                      </p:to>
                                    </p:set>
                                    <p:animEffect transition="in" filter="fade">
                                      <p:cBhvr>
                                        <p:cTn id="119"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Nested if-else Statements</a:t>
            </a:r>
            <a:endParaRPr lang="en-US" dirty="0"/>
          </a:p>
        </p:txBody>
      </p:sp>
      <p:sp>
        <p:nvSpPr>
          <p:cNvPr id="3" name="Content Placeholder 2"/>
          <p:cNvSpPr>
            <a:spLocks noGrp="1"/>
          </p:cNvSpPr>
          <p:nvPr>
            <p:ph sz="half" idx="1"/>
          </p:nvPr>
        </p:nvSpPr>
        <p:spPr>
          <a:xfrm>
            <a:off x="424234" y="800100"/>
            <a:ext cx="4184035" cy="5692112"/>
          </a:xfrm>
        </p:spPr>
        <p:txBody>
          <a:bodyPr>
            <a:normAutofit/>
          </a:bodyPr>
          <a:lstStyle/>
          <a:p>
            <a:r>
              <a:rPr lang="en-US" sz="2000" dirty="0" smtClean="0"/>
              <a:t>if(condition)</a:t>
            </a:r>
          </a:p>
          <a:p>
            <a:pPr lvl="1">
              <a:buNone/>
            </a:pPr>
            <a:r>
              <a:rPr lang="en-US" sz="2000" dirty="0" smtClean="0"/>
              <a:t>{</a:t>
            </a:r>
          </a:p>
          <a:p>
            <a:pPr lvl="2">
              <a:buNone/>
            </a:pPr>
            <a:r>
              <a:rPr lang="en-US" sz="2000" dirty="0" smtClean="0"/>
              <a:t>if(condition)</a:t>
            </a:r>
          </a:p>
          <a:p>
            <a:pPr lvl="3">
              <a:buNone/>
            </a:pPr>
            <a:r>
              <a:rPr lang="en-US" sz="2000" dirty="0" smtClean="0"/>
              <a:t>{</a:t>
            </a:r>
          </a:p>
          <a:p>
            <a:pPr lvl="3">
              <a:buNone/>
            </a:pPr>
            <a:r>
              <a:rPr lang="en-US" sz="2000" dirty="0" smtClean="0"/>
              <a:t>……..;</a:t>
            </a:r>
          </a:p>
          <a:p>
            <a:pPr lvl="3">
              <a:buNone/>
            </a:pPr>
            <a:r>
              <a:rPr lang="en-US" sz="2000" dirty="0" smtClean="0"/>
              <a:t>……..;</a:t>
            </a:r>
          </a:p>
          <a:p>
            <a:pPr lvl="3">
              <a:buNone/>
            </a:pPr>
            <a:r>
              <a:rPr lang="en-US" sz="2000" dirty="0" smtClean="0"/>
              <a:t>}</a:t>
            </a:r>
          </a:p>
          <a:p>
            <a:pPr lvl="2">
              <a:buNone/>
            </a:pPr>
            <a:r>
              <a:rPr lang="en-US" sz="2000" dirty="0" smtClean="0"/>
              <a:t>else</a:t>
            </a:r>
          </a:p>
          <a:p>
            <a:pPr lvl="3">
              <a:buNone/>
            </a:pPr>
            <a:r>
              <a:rPr lang="en-US" sz="2000" dirty="0" smtClean="0"/>
              <a:t>{</a:t>
            </a:r>
          </a:p>
          <a:p>
            <a:pPr lvl="3">
              <a:buNone/>
            </a:pPr>
            <a:r>
              <a:rPr lang="en-US" sz="2000" dirty="0" smtClean="0"/>
              <a:t>……..;</a:t>
            </a:r>
          </a:p>
          <a:p>
            <a:pPr lvl="3">
              <a:buNone/>
            </a:pPr>
            <a:r>
              <a:rPr lang="en-US" sz="2000" dirty="0" smtClean="0"/>
              <a:t>……..;</a:t>
            </a:r>
          </a:p>
          <a:p>
            <a:pPr lvl="3">
              <a:buNone/>
            </a:pPr>
            <a:r>
              <a:rPr lang="en-US" sz="2000" dirty="0" smtClean="0"/>
              <a:t>}</a:t>
            </a:r>
          </a:p>
          <a:p>
            <a:pPr lvl="1">
              <a:buNone/>
            </a:pPr>
            <a:r>
              <a:rPr lang="en-US" sz="2000" dirty="0" smtClean="0"/>
              <a:t>}</a:t>
            </a:r>
            <a:endParaRPr lang="en-US" sz="2000" dirty="0"/>
          </a:p>
        </p:txBody>
      </p:sp>
      <p:sp>
        <p:nvSpPr>
          <p:cNvPr id="4" name="Content Placeholder 3"/>
          <p:cNvSpPr>
            <a:spLocks noGrp="1"/>
          </p:cNvSpPr>
          <p:nvPr>
            <p:ph sz="half" idx="2"/>
          </p:nvPr>
        </p:nvSpPr>
        <p:spPr>
          <a:xfrm>
            <a:off x="5279416" y="800100"/>
            <a:ext cx="4397983" cy="5692112"/>
          </a:xfrm>
        </p:spPr>
        <p:txBody>
          <a:bodyPr>
            <a:normAutofit/>
          </a:bodyPr>
          <a:lstStyle/>
          <a:p>
            <a:pPr>
              <a:buNone/>
            </a:pPr>
            <a:r>
              <a:rPr lang="en-US" sz="2000" dirty="0" smtClean="0"/>
              <a:t>else</a:t>
            </a:r>
          </a:p>
          <a:p>
            <a:pPr>
              <a:buNone/>
            </a:pPr>
            <a:r>
              <a:rPr lang="en-US" sz="2000" dirty="0" smtClean="0"/>
              <a:t>{</a:t>
            </a:r>
          </a:p>
          <a:p>
            <a:pPr lvl="1">
              <a:buNone/>
            </a:pPr>
            <a:r>
              <a:rPr lang="en-US" sz="2000" dirty="0" smtClean="0"/>
              <a:t>if(condition)</a:t>
            </a:r>
          </a:p>
          <a:p>
            <a:pPr lvl="2">
              <a:buNone/>
            </a:pPr>
            <a:r>
              <a:rPr lang="en-US" sz="2000" dirty="0" smtClean="0"/>
              <a:t>{</a:t>
            </a:r>
          </a:p>
          <a:p>
            <a:pPr lvl="2">
              <a:buNone/>
            </a:pPr>
            <a:r>
              <a:rPr lang="en-US" sz="2000" dirty="0" smtClean="0"/>
              <a:t>……..;</a:t>
            </a:r>
          </a:p>
          <a:p>
            <a:pPr lvl="2">
              <a:buNone/>
            </a:pPr>
            <a:r>
              <a:rPr lang="en-US" sz="2000" dirty="0" smtClean="0"/>
              <a:t>……..;</a:t>
            </a:r>
          </a:p>
          <a:p>
            <a:pPr lvl="2">
              <a:buNone/>
            </a:pPr>
            <a:r>
              <a:rPr lang="en-US" sz="2000" dirty="0" smtClean="0"/>
              <a:t>}</a:t>
            </a:r>
          </a:p>
          <a:p>
            <a:pPr lvl="1">
              <a:buNone/>
            </a:pPr>
            <a:r>
              <a:rPr lang="en-US" sz="2000" dirty="0" smtClean="0"/>
              <a:t>else</a:t>
            </a:r>
          </a:p>
          <a:p>
            <a:pPr lvl="2">
              <a:buNone/>
            </a:pPr>
            <a:r>
              <a:rPr lang="en-US" sz="2000" dirty="0" smtClean="0"/>
              <a:t>{</a:t>
            </a:r>
          </a:p>
          <a:p>
            <a:pPr lvl="2">
              <a:buNone/>
            </a:pPr>
            <a:r>
              <a:rPr lang="en-US" sz="2000" dirty="0" smtClean="0"/>
              <a:t>……..;</a:t>
            </a:r>
          </a:p>
          <a:p>
            <a:pPr lvl="2">
              <a:buNone/>
            </a:pPr>
            <a:r>
              <a:rPr lang="en-US" sz="2000" dirty="0" smtClean="0"/>
              <a:t>……..;</a:t>
            </a:r>
          </a:p>
          <a:p>
            <a:pPr lvl="2">
              <a:buNone/>
            </a:pPr>
            <a:r>
              <a:rPr lang="en-US" sz="2000" dirty="0" smtClean="0"/>
              <a:t>}</a:t>
            </a:r>
          </a:p>
          <a:p>
            <a:pPr>
              <a:buNone/>
            </a:pPr>
            <a:r>
              <a:rPr lang="en-US" sz="2000" dirty="0" smtClean="0"/>
              <a:t>}</a:t>
            </a:r>
            <a:endParaRPr lang="en-US" sz="2000"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fade">
                                      <p:cBhvr>
                                        <p:cTn id="55" dur="500"/>
                                        <p:tgtEl>
                                          <p:spTgt spid="3">
                                            <p:txEl>
                                              <p:pRg st="12" end="12"/>
                                            </p:txEl>
                                          </p:spTgt>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4">
                                            <p:txEl>
                                              <p:pRg st="0" end="0"/>
                                            </p:txEl>
                                          </p:spTgt>
                                        </p:tgtEl>
                                        <p:attrNameLst>
                                          <p:attrName>style.visibility</p:attrName>
                                        </p:attrNameLst>
                                      </p:cBhvr>
                                      <p:to>
                                        <p:strVal val="visible"/>
                                      </p:to>
                                    </p:set>
                                    <p:animEffect transition="in" filter="fade">
                                      <p:cBhvr>
                                        <p:cTn id="59" dur="500"/>
                                        <p:tgtEl>
                                          <p:spTgt spid="4">
                                            <p:txEl>
                                              <p:pRg st="0" end="0"/>
                                            </p:txEl>
                                          </p:spTgt>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4">
                                            <p:txEl>
                                              <p:pRg st="1" end="1"/>
                                            </p:txEl>
                                          </p:spTgt>
                                        </p:tgtEl>
                                        <p:attrNameLst>
                                          <p:attrName>style.visibility</p:attrName>
                                        </p:attrNameLst>
                                      </p:cBhvr>
                                      <p:to>
                                        <p:strVal val="visible"/>
                                      </p:to>
                                    </p:set>
                                    <p:animEffect transition="in" filter="fade">
                                      <p:cBhvr>
                                        <p:cTn id="63" dur="500"/>
                                        <p:tgtEl>
                                          <p:spTgt spid="4">
                                            <p:txEl>
                                              <p:pRg st="1" end="1"/>
                                            </p:txEl>
                                          </p:spTgt>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4">
                                            <p:txEl>
                                              <p:pRg st="2" end="2"/>
                                            </p:txEl>
                                          </p:spTgt>
                                        </p:tgtEl>
                                        <p:attrNameLst>
                                          <p:attrName>style.visibility</p:attrName>
                                        </p:attrNameLst>
                                      </p:cBhvr>
                                      <p:to>
                                        <p:strVal val="visible"/>
                                      </p:to>
                                    </p:set>
                                    <p:animEffect transition="in" filter="fade">
                                      <p:cBhvr>
                                        <p:cTn id="67" dur="500"/>
                                        <p:tgtEl>
                                          <p:spTgt spid="4">
                                            <p:txEl>
                                              <p:pRg st="2" end="2"/>
                                            </p:txEl>
                                          </p:spTgt>
                                        </p:tgtEl>
                                      </p:cBhvr>
                                    </p:animEffect>
                                  </p:childTnLst>
                                </p:cTn>
                              </p:par>
                            </p:childTnLst>
                          </p:cTn>
                        </p:par>
                        <p:par>
                          <p:cTn id="68" fill="hold">
                            <p:stCondLst>
                              <p:cond delay="8000"/>
                            </p:stCondLst>
                            <p:childTnLst>
                              <p:par>
                                <p:cTn id="69" presetID="10" presetClass="entr" presetSubtype="0" fill="hold" nodeType="afterEffect">
                                  <p:stCondLst>
                                    <p:cond delay="0"/>
                                  </p:stCondLst>
                                  <p:childTnLst>
                                    <p:set>
                                      <p:cBhvr>
                                        <p:cTn id="70" dur="1" fill="hold">
                                          <p:stCondLst>
                                            <p:cond delay="0"/>
                                          </p:stCondLst>
                                        </p:cTn>
                                        <p:tgtEl>
                                          <p:spTgt spid="4">
                                            <p:txEl>
                                              <p:pRg st="3" end="3"/>
                                            </p:txEl>
                                          </p:spTgt>
                                        </p:tgtEl>
                                        <p:attrNameLst>
                                          <p:attrName>style.visibility</p:attrName>
                                        </p:attrNameLst>
                                      </p:cBhvr>
                                      <p:to>
                                        <p:strVal val="visible"/>
                                      </p:to>
                                    </p:set>
                                    <p:animEffect transition="in" filter="fade">
                                      <p:cBhvr>
                                        <p:cTn id="71" dur="500"/>
                                        <p:tgtEl>
                                          <p:spTgt spid="4">
                                            <p:txEl>
                                              <p:pRg st="3" end="3"/>
                                            </p:txEl>
                                          </p:spTgt>
                                        </p:tgtEl>
                                      </p:cBhvr>
                                    </p:animEffect>
                                  </p:childTnLst>
                                </p:cTn>
                              </p:par>
                            </p:childTnLst>
                          </p:cTn>
                        </p:par>
                        <p:par>
                          <p:cTn id="72" fill="hold">
                            <p:stCondLst>
                              <p:cond delay="8500"/>
                            </p:stCondLst>
                            <p:childTnLst>
                              <p:par>
                                <p:cTn id="73" presetID="10" presetClass="entr" presetSubtype="0" fill="hold" nodeType="afterEffect">
                                  <p:stCondLst>
                                    <p:cond delay="0"/>
                                  </p:stCondLst>
                                  <p:childTnLst>
                                    <p:set>
                                      <p:cBhvr>
                                        <p:cTn id="74" dur="1" fill="hold">
                                          <p:stCondLst>
                                            <p:cond delay="0"/>
                                          </p:stCondLst>
                                        </p:cTn>
                                        <p:tgtEl>
                                          <p:spTgt spid="4">
                                            <p:txEl>
                                              <p:pRg st="4" end="4"/>
                                            </p:txEl>
                                          </p:spTgt>
                                        </p:tgtEl>
                                        <p:attrNameLst>
                                          <p:attrName>style.visibility</p:attrName>
                                        </p:attrNameLst>
                                      </p:cBhvr>
                                      <p:to>
                                        <p:strVal val="visible"/>
                                      </p:to>
                                    </p:set>
                                    <p:animEffect transition="in" filter="fade">
                                      <p:cBhvr>
                                        <p:cTn id="75" dur="500"/>
                                        <p:tgtEl>
                                          <p:spTgt spid="4">
                                            <p:txEl>
                                              <p:pRg st="4" end="4"/>
                                            </p:txEl>
                                          </p:spTgt>
                                        </p:tgtEl>
                                      </p:cBhvr>
                                    </p:animEffect>
                                  </p:childTnLst>
                                </p:cTn>
                              </p:par>
                            </p:childTnLst>
                          </p:cTn>
                        </p:par>
                        <p:par>
                          <p:cTn id="76" fill="hold">
                            <p:stCondLst>
                              <p:cond delay="9000"/>
                            </p:stCondLst>
                            <p:childTnLst>
                              <p:par>
                                <p:cTn id="77" presetID="10" presetClass="entr" presetSubtype="0" fill="hold" nodeType="afterEffect">
                                  <p:stCondLst>
                                    <p:cond delay="0"/>
                                  </p:stCondLst>
                                  <p:childTnLst>
                                    <p:set>
                                      <p:cBhvr>
                                        <p:cTn id="78" dur="1" fill="hold">
                                          <p:stCondLst>
                                            <p:cond delay="0"/>
                                          </p:stCondLst>
                                        </p:cTn>
                                        <p:tgtEl>
                                          <p:spTgt spid="4">
                                            <p:txEl>
                                              <p:pRg st="5" end="5"/>
                                            </p:txEl>
                                          </p:spTgt>
                                        </p:tgtEl>
                                        <p:attrNameLst>
                                          <p:attrName>style.visibility</p:attrName>
                                        </p:attrNameLst>
                                      </p:cBhvr>
                                      <p:to>
                                        <p:strVal val="visible"/>
                                      </p:to>
                                    </p:set>
                                    <p:animEffect transition="in" filter="fade">
                                      <p:cBhvr>
                                        <p:cTn id="79" dur="500"/>
                                        <p:tgtEl>
                                          <p:spTgt spid="4">
                                            <p:txEl>
                                              <p:pRg st="5" end="5"/>
                                            </p:txEl>
                                          </p:spTgt>
                                        </p:tgtEl>
                                      </p:cBhvr>
                                    </p:animEffect>
                                  </p:childTnLst>
                                </p:cTn>
                              </p:par>
                            </p:childTnLst>
                          </p:cTn>
                        </p:par>
                        <p:par>
                          <p:cTn id="80" fill="hold">
                            <p:stCondLst>
                              <p:cond delay="9500"/>
                            </p:stCondLst>
                            <p:childTnLst>
                              <p:par>
                                <p:cTn id="81" presetID="10" presetClass="entr" presetSubtype="0" fill="hold" nodeType="afterEffect">
                                  <p:stCondLst>
                                    <p:cond delay="0"/>
                                  </p:stCondLst>
                                  <p:childTnLst>
                                    <p:set>
                                      <p:cBhvr>
                                        <p:cTn id="82" dur="1" fill="hold">
                                          <p:stCondLst>
                                            <p:cond delay="0"/>
                                          </p:stCondLst>
                                        </p:cTn>
                                        <p:tgtEl>
                                          <p:spTgt spid="4">
                                            <p:txEl>
                                              <p:pRg st="6" end="6"/>
                                            </p:txEl>
                                          </p:spTgt>
                                        </p:tgtEl>
                                        <p:attrNameLst>
                                          <p:attrName>style.visibility</p:attrName>
                                        </p:attrNameLst>
                                      </p:cBhvr>
                                      <p:to>
                                        <p:strVal val="visible"/>
                                      </p:to>
                                    </p:set>
                                    <p:animEffect transition="in" filter="fade">
                                      <p:cBhvr>
                                        <p:cTn id="83" dur="500"/>
                                        <p:tgtEl>
                                          <p:spTgt spid="4">
                                            <p:txEl>
                                              <p:pRg st="6" end="6"/>
                                            </p:txEl>
                                          </p:spTgt>
                                        </p:tgtEl>
                                      </p:cBhvr>
                                    </p:animEffect>
                                  </p:childTnLst>
                                </p:cTn>
                              </p:par>
                            </p:childTnLst>
                          </p:cTn>
                        </p:par>
                        <p:par>
                          <p:cTn id="84" fill="hold">
                            <p:stCondLst>
                              <p:cond delay="10000"/>
                            </p:stCondLst>
                            <p:childTnLst>
                              <p:par>
                                <p:cTn id="85" presetID="10" presetClass="entr" presetSubtype="0" fill="hold" nodeType="afterEffect">
                                  <p:stCondLst>
                                    <p:cond delay="0"/>
                                  </p:stCondLst>
                                  <p:childTnLst>
                                    <p:set>
                                      <p:cBhvr>
                                        <p:cTn id="86" dur="1" fill="hold">
                                          <p:stCondLst>
                                            <p:cond delay="0"/>
                                          </p:stCondLst>
                                        </p:cTn>
                                        <p:tgtEl>
                                          <p:spTgt spid="4">
                                            <p:txEl>
                                              <p:pRg st="7" end="7"/>
                                            </p:txEl>
                                          </p:spTgt>
                                        </p:tgtEl>
                                        <p:attrNameLst>
                                          <p:attrName>style.visibility</p:attrName>
                                        </p:attrNameLst>
                                      </p:cBhvr>
                                      <p:to>
                                        <p:strVal val="visible"/>
                                      </p:to>
                                    </p:set>
                                    <p:animEffect transition="in" filter="fade">
                                      <p:cBhvr>
                                        <p:cTn id="87" dur="500"/>
                                        <p:tgtEl>
                                          <p:spTgt spid="4">
                                            <p:txEl>
                                              <p:pRg st="7" end="7"/>
                                            </p:txEl>
                                          </p:spTgt>
                                        </p:tgtEl>
                                      </p:cBhvr>
                                    </p:animEffect>
                                  </p:childTnLst>
                                </p:cTn>
                              </p:par>
                            </p:childTnLst>
                          </p:cTn>
                        </p:par>
                        <p:par>
                          <p:cTn id="88" fill="hold">
                            <p:stCondLst>
                              <p:cond delay="10500"/>
                            </p:stCondLst>
                            <p:childTnLst>
                              <p:par>
                                <p:cTn id="89" presetID="10" presetClass="entr" presetSubtype="0" fill="hold" nodeType="afterEffect">
                                  <p:stCondLst>
                                    <p:cond delay="0"/>
                                  </p:stCondLst>
                                  <p:childTnLst>
                                    <p:set>
                                      <p:cBhvr>
                                        <p:cTn id="90" dur="1" fill="hold">
                                          <p:stCondLst>
                                            <p:cond delay="0"/>
                                          </p:stCondLst>
                                        </p:cTn>
                                        <p:tgtEl>
                                          <p:spTgt spid="4">
                                            <p:txEl>
                                              <p:pRg st="8" end="8"/>
                                            </p:txEl>
                                          </p:spTgt>
                                        </p:tgtEl>
                                        <p:attrNameLst>
                                          <p:attrName>style.visibility</p:attrName>
                                        </p:attrNameLst>
                                      </p:cBhvr>
                                      <p:to>
                                        <p:strVal val="visible"/>
                                      </p:to>
                                    </p:set>
                                    <p:animEffect transition="in" filter="fade">
                                      <p:cBhvr>
                                        <p:cTn id="91" dur="500"/>
                                        <p:tgtEl>
                                          <p:spTgt spid="4">
                                            <p:txEl>
                                              <p:pRg st="8" end="8"/>
                                            </p:txEl>
                                          </p:spTgt>
                                        </p:tgtEl>
                                      </p:cBhvr>
                                    </p:animEffect>
                                  </p:childTnLst>
                                </p:cTn>
                              </p:par>
                            </p:childTnLst>
                          </p:cTn>
                        </p:par>
                        <p:par>
                          <p:cTn id="92" fill="hold">
                            <p:stCondLst>
                              <p:cond delay="11000"/>
                            </p:stCondLst>
                            <p:childTnLst>
                              <p:par>
                                <p:cTn id="93" presetID="10" presetClass="entr" presetSubtype="0" fill="hold" nodeType="afterEffect">
                                  <p:stCondLst>
                                    <p:cond delay="0"/>
                                  </p:stCondLst>
                                  <p:childTnLst>
                                    <p:set>
                                      <p:cBhvr>
                                        <p:cTn id="94" dur="1" fill="hold">
                                          <p:stCondLst>
                                            <p:cond delay="0"/>
                                          </p:stCondLst>
                                        </p:cTn>
                                        <p:tgtEl>
                                          <p:spTgt spid="4">
                                            <p:txEl>
                                              <p:pRg st="9" end="9"/>
                                            </p:txEl>
                                          </p:spTgt>
                                        </p:tgtEl>
                                        <p:attrNameLst>
                                          <p:attrName>style.visibility</p:attrName>
                                        </p:attrNameLst>
                                      </p:cBhvr>
                                      <p:to>
                                        <p:strVal val="visible"/>
                                      </p:to>
                                    </p:set>
                                    <p:animEffect transition="in" filter="fade">
                                      <p:cBhvr>
                                        <p:cTn id="95" dur="500"/>
                                        <p:tgtEl>
                                          <p:spTgt spid="4">
                                            <p:txEl>
                                              <p:pRg st="9" end="9"/>
                                            </p:txEl>
                                          </p:spTgt>
                                        </p:tgtEl>
                                      </p:cBhvr>
                                    </p:animEffect>
                                  </p:childTnLst>
                                </p:cTn>
                              </p:par>
                            </p:childTnLst>
                          </p:cTn>
                        </p:par>
                        <p:par>
                          <p:cTn id="96" fill="hold">
                            <p:stCondLst>
                              <p:cond delay="11500"/>
                            </p:stCondLst>
                            <p:childTnLst>
                              <p:par>
                                <p:cTn id="97" presetID="10" presetClass="entr" presetSubtype="0" fill="hold" nodeType="afterEffect">
                                  <p:stCondLst>
                                    <p:cond delay="0"/>
                                  </p:stCondLst>
                                  <p:childTnLst>
                                    <p:set>
                                      <p:cBhvr>
                                        <p:cTn id="98" dur="1" fill="hold">
                                          <p:stCondLst>
                                            <p:cond delay="0"/>
                                          </p:stCondLst>
                                        </p:cTn>
                                        <p:tgtEl>
                                          <p:spTgt spid="4">
                                            <p:txEl>
                                              <p:pRg st="10" end="10"/>
                                            </p:txEl>
                                          </p:spTgt>
                                        </p:tgtEl>
                                        <p:attrNameLst>
                                          <p:attrName>style.visibility</p:attrName>
                                        </p:attrNameLst>
                                      </p:cBhvr>
                                      <p:to>
                                        <p:strVal val="visible"/>
                                      </p:to>
                                    </p:set>
                                    <p:animEffect transition="in" filter="fade">
                                      <p:cBhvr>
                                        <p:cTn id="99" dur="500"/>
                                        <p:tgtEl>
                                          <p:spTgt spid="4">
                                            <p:txEl>
                                              <p:pRg st="10" end="10"/>
                                            </p:txEl>
                                          </p:spTgt>
                                        </p:tgtEl>
                                      </p:cBhvr>
                                    </p:animEffect>
                                  </p:childTnLst>
                                </p:cTn>
                              </p:par>
                            </p:childTnLst>
                          </p:cTn>
                        </p:par>
                        <p:par>
                          <p:cTn id="100" fill="hold">
                            <p:stCondLst>
                              <p:cond delay="12000"/>
                            </p:stCondLst>
                            <p:childTnLst>
                              <p:par>
                                <p:cTn id="101" presetID="10" presetClass="entr" presetSubtype="0" fill="hold" nodeType="afterEffect">
                                  <p:stCondLst>
                                    <p:cond delay="0"/>
                                  </p:stCondLst>
                                  <p:childTnLst>
                                    <p:set>
                                      <p:cBhvr>
                                        <p:cTn id="102" dur="1" fill="hold">
                                          <p:stCondLst>
                                            <p:cond delay="0"/>
                                          </p:stCondLst>
                                        </p:cTn>
                                        <p:tgtEl>
                                          <p:spTgt spid="4">
                                            <p:txEl>
                                              <p:pRg st="11" end="11"/>
                                            </p:txEl>
                                          </p:spTgt>
                                        </p:tgtEl>
                                        <p:attrNameLst>
                                          <p:attrName>style.visibility</p:attrName>
                                        </p:attrNameLst>
                                      </p:cBhvr>
                                      <p:to>
                                        <p:strVal val="visible"/>
                                      </p:to>
                                    </p:set>
                                    <p:animEffect transition="in" filter="fade">
                                      <p:cBhvr>
                                        <p:cTn id="103" dur="500"/>
                                        <p:tgtEl>
                                          <p:spTgt spid="4">
                                            <p:txEl>
                                              <p:pRg st="11" end="11"/>
                                            </p:txEl>
                                          </p:spTgt>
                                        </p:tgtEl>
                                      </p:cBhvr>
                                    </p:animEffect>
                                  </p:childTnLst>
                                </p:cTn>
                              </p:par>
                            </p:childTnLst>
                          </p:cTn>
                        </p:par>
                        <p:par>
                          <p:cTn id="104" fill="hold">
                            <p:stCondLst>
                              <p:cond delay="12500"/>
                            </p:stCondLst>
                            <p:childTnLst>
                              <p:par>
                                <p:cTn id="105" presetID="10" presetClass="entr" presetSubtype="0" fill="hold" nodeType="afterEffect">
                                  <p:stCondLst>
                                    <p:cond delay="0"/>
                                  </p:stCondLst>
                                  <p:childTnLst>
                                    <p:set>
                                      <p:cBhvr>
                                        <p:cTn id="106" dur="1" fill="hold">
                                          <p:stCondLst>
                                            <p:cond delay="0"/>
                                          </p:stCondLst>
                                        </p:cTn>
                                        <p:tgtEl>
                                          <p:spTgt spid="4">
                                            <p:txEl>
                                              <p:pRg st="12" end="12"/>
                                            </p:txEl>
                                          </p:spTgt>
                                        </p:tgtEl>
                                        <p:attrNameLst>
                                          <p:attrName>style.visibility</p:attrName>
                                        </p:attrNameLst>
                                      </p:cBhvr>
                                      <p:to>
                                        <p:strVal val="visible"/>
                                      </p:to>
                                    </p:set>
                                    <p:animEffect transition="in" filter="fade">
                                      <p:cBhvr>
                                        <p:cTn id="107"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Logical Operators</a:t>
            </a:r>
            <a:endParaRPr lang="en-US" dirty="0"/>
          </a:p>
        </p:txBody>
      </p:sp>
      <p:sp>
        <p:nvSpPr>
          <p:cNvPr id="3" name="Content Placeholder 2"/>
          <p:cNvSpPr>
            <a:spLocks noGrp="1"/>
          </p:cNvSpPr>
          <p:nvPr>
            <p:ph sz="half" idx="1"/>
          </p:nvPr>
        </p:nvSpPr>
        <p:spPr>
          <a:xfrm>
            <a:off x="398834" y="800100"/>
            <a:ext cx="4935166" cy="5610748"/>
          </a:xfrm>
        </p:spPr>
        <p:txBody>
          <a:bodyPr>
            <a:normAutofit fontScale="70000" lnSpcReduction="20000"/>
          </a:bodyPr>
          <a:lstStyle/>
          <a:p>
            <a:r>
              <a:rPr lang="en-US" sz="3600" dirty="0"/>
              <a:t>C contains Logical Operators &amp;&amp; (AND), ||(OR) and ! (NOT).</a:t>
            </a:r>
          </a:p>
          <a:p>
            <a:r>
              <a:rPr lang="en-US" sz="3600" dirty="0"/>
              <a:t>&amp;&amp; and || allow to join multiple conditions.</a:t>
            </a:r>
          </a:p>
          <a:p>
            <a:r>
              <a:rPr lang="en-US" sz="3600" dirty="0"/>
              <a:t>! Operator reverses the result of the expression it operates on.</a:t>
            </a:r>
          </a:p>
          <a:p>
            <a:endParaRPr lang="en-US" dirty="0" smtClean="0"/>
          </a:p>
          <a:p>
            <a:r>
              <a:rPr lang="en-US" sz="3600" b="1" dirty="0"/>
              <a:t>Examples -</a:t>
            </a:r>
          </a:p>
          <a:p>
            <a:pPr lvl="1">
              <a:buNone/>
            </a:pPr>
            <a:r>
              <a:rPr lang="en-US" sz="3300" dirty="0"/>
              <a:t>if(!flag) /*will reverse value of flag*/</a:t>
            </a:r>
          </a:p>
          <a:p>
            <a:pPr lvl="1">
              <a:buNone/>
            </a:pPr>
            <a:r>
              <a:rPr lang="en-US" sz="3300" dirty="0"/>
              <a:t>{</a:t>
            </a:r>
          </a:p>
          <a:p>
            <a:pPr lvl="1">
              <a:buNone/>
            </a:pPr>
            <a:r>
              <a:rPr lang="en-US" sz="3300" dirty="0"/>
              <a:t>……..;</a:t>
            </a:r>
          </a:p>
          <a:p>
            <a:pPr lvl="1">
              <a:buNone/>
            </a:pPr>
            <a:r>
              <a:rPr lang="en-US" sz="3300" dirty="0"/>
              <a:t>……..;</a:t>
            </a:r>
          </a:p>
          <a:p>
            <a:pPr lvl="1">
              <a:buNone/>
            </a:pPr>
            <a:r>
              <a:rPr lang="en-US" sz="3300" dirty="0"/>
              <a:t>}</a:t>
            </a:r>
          </a:p>
        </p:txBody>
      </p:sp>
      <p:sp>
        <p:nvSpPr>
          <p:cNvPr id="4" name="Content Placeholder 3"/>
          <p:cNvSpPr>
            <a:spLocks noGrp="1"/>
          </p:cNvSpPr>
          <p:nvPr>
            <p:ph sz="half" idx="2"/>
          </p:nvPr>
        </p:nvSpPr>
        <p:spPr>
          <a:xfrm>
            <a:off x="5334000" y="76200"/>
            <a:ext cx="6553200" cy="6705600"/>
          </a:xfrm>
        </p:spPr>
        <p:txBody>
          <a:bodyPr>
            <a:noAutofit/>
          </a:bodyPr>
          <a:lstStyle/>
          <a:p>
            <a:pPr>
              <a:buNone/>
            </a:pPr>
            <a:r>
              <a:rPr lang="en-US" sz="1400" dirty="0" smtClean="0"/>
              <a:t>if(cond1 &amp;&amp; cond2 &amp;&amp; …… &amp;&amp; </a:t>
            </a:r>
            <a:r>
              <a:rPr lang="en-US" sz="1400" dirty="0" err="1" smtClean="0"/>
              <a:t>condN</a:t>
            </a:r>
            <a:r>
              <a:rPr lang="en-US" sz="1400" dirty="0" smtClean="0"/>
              <a:t>)</a:t>
            </a:r>
          </a:p>
          <a:p>
            <a:pPr lvl="1">
              <a:buNone/>
            </a:pPr>
            <a:r>
              <a:rPr lang="en-US" sz="1200" dirty="0" smtClean="0"/>
              <a:t>{</a:t>
            </a:r>
          </a:p>
          <a:p>
            <a:pPr lvl="1">
              <a:buNone/>
            </a:pPr>
            <a:r>
              <a:rPr lang="en-US" sz="1200" dirty="0" smtClean="0"/>
              <a:t>……..;</a:t>
            </a:r>
          </a:p>
          <a:p>
            <a:pPr lvl="1">
              <a:buNone/>
            </a:pPr>
            <a:r>
              <a:rPr lang="en-US" sz="1200" dirty="0" smtClean="0"/>
              <a:t>……..;</a:t>
            </a:r>
          </a:p>
          <a:p>
            <a:pPr lvl="1">
              <a:buNone/>
            </a:pPr>
            <a:r>
              <a:rPr lang="en-US" sz="1200" dirty="0" smtClean="0"/>
              <a:t>}</a:t>
            </a:r>
          </a:p>
          <a:p>
            <a:pPr>
              <a:buNone/>
            </a:pPr>
            <a:r>
              <a:rPr lang="en-US" sz="1400" dirty="0"/>
              <a:t>If all the conditions joined by </a:t>
            </a:r>
            <a:r>
              <a:rPr lang="en-US" sz="1400" b="1" dirty="0"/>
              <a:t>&amp;&amp;</a:t>
            </a:r>
            <a:r>
              <a:rPr lang="en-US" sz="1400" dirty="0"/>
              <a:t> are </a:t>
            </a:r>
            <a:r>
              <a:rPr lang="en-US" sz="1400" dirty="0" smtClean="0"/>
              <a:t>true then </a:t>
            </a:r>
            <a:r>
              <a:rPr lang="en-US" sz="1400" dirty="0"/>
              <a:t>the statements will be executed.</a:t>
            </a:r>
          </a:p>
          <a:p>
            <a:pPr>
              <a:buNone/>
            </a:pPr>
            <a:endParaRPr lang="en-US" sz="1400" dirty="0" smtClean="0"/>
          </a:p>
          <a:p>
            <a:pPr>
              <a:buNone/>
            </a:pPr>
            <a:r>
              <a:rPr lang="en-US" sz="1400" dirty="0" smtClean="0"/>
              <a:t>if(cond1 || cond2 || …… || </a:t>
            </a:r>
            <a:r>
              <a:rPr lang="en-US" sz="1400" dirty="0" err="1" smtClean="0"/>
              <a:t>condN</a:t>
            </a:r>
            <a:r>
              <a:rPr lang="en-US" sz="1400" dirty="0" smtClean="0"/>
              <a:t>)</a:t>
            </a:r>
          </a:p>
          <a:p>
            <a:pPr lvl="1">
              <a:buNone/>
            </a:pPr>
            <a:r>
              <a:rPr lang="en-US" sz="1200" dirty="0" smtClean="0"/>
              <a:t>{</a:t>
            </a:r>
          </a:p>
          <a:p>
            <a:pPr lvl="1">
              <a:buNone/>
            </a:pPr>
            <a:r>
              <a:rPr lang="en-US" sz="1200" dirty="0" smtClean="0"/>
              <a:t>……..;</a:t>
            </a:r>
          </a:p>
          <a:p>
            <a:pPr lvl="1">
              <a:buNone/>
            </a:pPr>
            <a:r>
              <a:rPr lang="en-US" sz="1200" dirty="0" smtClean="0"/>
              <a:t>……..;</a:t>
            </a:r>
          </a:p>
          <a:p>
            <a:pPr lvl="1">
              <a:buNone/>
            </a:pPr>
            <a:r>
              <a:rPr lang="en-US" sz="1200" dirty="0" smtClean="0"/>
              <a:t>}</a:t>
            </a:r>
          </a:p>
          <a:p>
            <a:pPr>
              <a:buNone/>
            </a:pPr>
            <a:r>
              <a:rPr lang="en-US" sz="1400" dirty="0"/>
              <a:t>If any of the conditions joined by</a:t>
            </a:r>
            <a:r>
              <a:rPr lang="en-US" sz="1400" b="1" dirty="0"/>
              <a:t> ||</a:t>
            </a:r>
            <a:r>
              <a:rPr lang="en-US" sz="1400" dirty="0"/>
              <a:t> is </a:t>
            </a:r>
            <a:r>
              <a:rPr lang="en-US" sz="1400" dirty="0" smtClean="0"/>
              <a:t>true then </a:t>
            </a:r>
            <a:r>
              <a:rPr lang="en-US" sz="1400" dirty="0"/>
              <a:t>the statements will be executed.</a:t>
            </a:r>
          </a:p>
          <a:p>
            <a:pPr>
              <a:buNone/>
            </a:pPr>
            <a:endParaRPr lang="en-US" sz="1400" dirty="0" smtClean="0"/>
          </a:p>
          <a:p>
            <a:pPr>
              <a:buNone/>
            </a:pPr>
            <a:r>
              <a:rPr lang="en-US" sz="1400" dirty="0" smtClean="0"/>
              <a:t>if((cond1 &amp;&amp; cond2) || (cond3 &amp;&amp; cond4))</a:t>
            </a:r>
          </a:p>
          <a:p>
            <a:pPr lvl="1">
              <a:buNone/>
            </a:pPr>
            <a:r>
              <a:rPr lang="en-US" sz="1200" dirty="0" smtClean="0"/>
              <a:t>{</a:t>
            </a:r>
          </a:p>
          <a:p>
            <a:pPr lvl="1">
              <a:buNone/>
            </a:pPr>
            <a:r>
              <a:rPr lang="en-US" sz="1200" dirty="0" smtClean="0"/>
              <a:t>……..;</a:t>
            </a:r>
          </a:p>
          <a:p>
            <a:pPr lvl="1">
              <a:buNone/>
            </a:pPr>
            <a:r>
              <a:rPr lang="en-US" sz="1200" dirty="0" smtClean="0"/>
              <a:t>……..;</a:t>
            </a:r>
          </a:p>
          <a:p>
            <a:pPr lvl="1">
              <a:buNone/>
            </a:pPr>
            <a:r>
              <a:rPr lang="en-US" sz="1200" dirty="0" smtClean="0"/>
              <a:t>}</a:t>
            </a:r>
            <a:endParaRPr lang="en-US" sz="1200"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
                                            <p:txEl>
                                              <p:pRg st="0" end="0"/>
                                            </p:txEl>
                                          </p:spTgt>
                                        </p:tgtEl>
                                        <p:attrNameLst>
                                          <p:attrName>style.visibility</p:attrName>
                                        </p:attrNameLst>
                                      </p:cBhvr>
                                      <p:to>
                                        <p:strVal val="visible"/>
                                      </p:to>
                                    </p:set>
                                    <p:animEffect transition="in" filter="fade">
                                      <p:cBhvr>
                                        <p:cTn id="44" dur="500"/>
                                        <p:tgtEl>
                                          <p:spTgt spid="4">
                                            <p:txEl>
                                              <p:pRg st="0" end="0"/>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 end="1"/>
                                            </p:txEl>
                                          </p:spTgt>
                                        </p:tgtEl>
                                        <p:attrNameLst>
                                          <p:attrName>style.visibility</p:attrName>
                                        </p:attrNameLst>
                                      </p:cBhvr>
                                      <p:to>
                                        <p:strVal val="visible"/>
                                      </p:to>
                                    </p:set>
                                    <p:animEffect transition="in" filter="fade">
                                      <p:cBhvr>
                                        <p:cTn id="47" dur="500"/>
                                        <p:tgtEl>
                                          <p:spTgt spid="4">
                                            <p:txEl>
                                              <p:pRg st="1" end="1"/>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2" end="2"/>
                                            </p:txEl>
                                          </p:spTgt>
                                        </p:tgtEl>
                                        <p:attrNameLst>
                                          <p:attrName>style.visibility</p:attrName>
                                        </p:attrNameLst>
                                      </p:cBhvr>
                                      <p:to>
                                        <p:strVal val="visible"/>
                                      </p:to>
                                    </p:set>
                                    <p:animEffect transition="in" filter="fade">
                                      <p:cBhvr>
                                        <p:cTn id="50" dur="500"/>
                                        <p:tgtEl>
                                          <p:spTgt spid="4">
                                            <p:txEl>
                                              <p:pRg st="2" end="2"/>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3" end="3"/>
                                            </p:txEl>
                                          </p:spTgt>
                                        </p:tgtEl>
                                        <p:attrNameLst>
                                          <p:attrName>style.visibility</p:attrName>
                                        </p:attrNameLst>
                                      </p:cBhvr>
                                      <p:to>
                                        <p:strVal val="visible"/>
                                      </p:to>
                                    </p:set>
                                    <p:animEffect transition="in" filter="fade">
                                      <p:cBhvr>
                                        <p:cTn id="53" dur="500"/>
                                        <p:tgtEl>
                                          <p:spTgt spid="4">
                                            <p:txEl>
                                              <p:pRg st="3" end="3"/>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4">
                                            <p:txEl>
                                              <p:pRg st="4" end="4"/>
                                            </p:txEl>
                                          </p:spTgt>
                                        </p:tgtEl>
                                        <p:attrNameLst>
                                          <p:attrName>style.visibility</p:attrName>
                                        </p:attrNameLst>
                                      </p:cBhvr>
                                      <p:to>
                                        <p:strVal val="visible"/>
                                      </p:to>
                                    </p:set>
                                    <p:animEffect transition="in" filter="fade">
                                      <p:cBhvr>
                                        <p:cTn id="56" dur="500"/>
                                        <p:tgtEl>
                                          <p:spTgt spid="4">
                                            <p:txEl>
                                              <p:pRg st="4" end="4"/>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4">
                                            <p:txEl>
                                              <p:pRg st="5" end="5"/>
                                            </p:txEl>
                                          </p:spTgt>
                                        </p:tgtEl>
                                        <p:attrNameLst>
                                          <p:attrName>style.visibility</p:attrName>
                                        </p:attrNameLst>
                                      </p:cBhvr>
                                      <p:to>
                                        <p:strVal val="visible"/>
                                      </p:to>
                                    </p:set>
                                    <p:animEffect transition="in" filter="fade">
                                      <p:cBhvr>
                                        <p:cTn id="61" dur="500"/>
                                        <p:tgtEl>
                                          <p:spTgt spid="4">
                                            <p:txEl>
                                              <p:pRg st="5" end="5"/>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4">
                                            <p:txEl>
                                              <p:pRg st="7" end="7"/>
                                            </p:txEl>
                                          </p:spTgt>
                                        </p:tgtEl>
                                        <p:attrNameLst>
                                          <p:attrName>style.visibility</p:attrName>
                                        </p:attrNameLst>
                                      </p:cBhvr>
                                      <p:to>
                                        <p:strVal val="visible"/>
                                      </p:to>
                                    </p:set>
                                    <p:animEffect transition="in" filter="fade">
                                      <p:cBhvr>
                                        <p:cTn id="66" dur="500"/>
                                        <p:tgtEl>
                                          <p:spTgt spid="4">
                                            <p:txEl>
                                              <p:pRg st="7" end="7"/>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
                                            <p:txEl>
                                              <p:pRg st="8" end="8"/>
                                            </p:txEl>
                                          </p:spTgt>
                                        </p:tgtEl>
                                        <p:attrNameLst>
                                          <p:attrName>style.visibility</p:attrName>
                                        </p:attrNameLst>
                                      </p:cBhvr>
                                      <p:to>
                                        <p:strVal val="visible"/>
                                      </p:to>
                                    </p:set>
                                    <p:animEffect transition="in" filter="fade">
                                      <p:cBhvr>
                                        <p:cTn id="69" dur="500"/>
                                        <p:tgtEl>
                                          <p:spTgt spid="4">
                                            <p:txEl>
                                              <p:pRg st="8" end="8"/>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4">
                                            <p:txEl>
                                              <p:pRg st="9" end="9"/>
                                            </p:txEl>
                                          </p:spTgt>
                                        </p:tgtEl>
                                        <p:attrNameLst>
                                          <p:attrName>style.visibility</p:attrName>
                                        </p:attrNameLst>
                                      </p:cBhvr>
                                      <p:to>
                                        <p:strVal val="visible"/>
                                      </p:to>
                                    </p:set>
                                    <p:animEffect transition="in" filter="fade">
                                      <p:cBhvr>
                                        <p:cTn id="72" dur="500"/>
                                        <p:tgtEl>
                                          <p:spTgt spid="4">
                                            <p:txEl>
                                              <p:pRg st="9" end="9"/>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4">
                                            <p:txEl>
                                              <p:pRg st="10" end="10"/>
                                            </p:txEl>
                                          </p:spTgt>
                                        </p:tgtEl>
                                        <p:attrNameLst>
                                          <p:attrName>style.visibility</p:attrName>
                                        </p:attrNameLst>
                                      </p:cBhvr>
                                      <p:to>
                                        <p:strVal val="visible"/>
                                      </p:to>
                                    </p:set>
                                    <p:animEffect transition="in" filter="fade">
                                      <p:cBhvr>
                                        <p:cTn id="75" dur="500"/>
                                        <p:tgtEl>
                                          <p:spTgt spid="4">
                                            <p:txEl>
                                              <p:pRg st="10" end="10"/>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4">
                                            <p:txEl>
                                              <p:pRg st="11" end="11"/>
                                            </p:txEl>
                                          </p:spTgt>
                                        </p:tgtEl>
                                        <p:attrNameLst>
                                          <p:attrName>style.visibility</p:attrName>
                                        </p:attrNameLst>
                                      </p:cBhvr>
                                      <p:to>
                                        <p:strVal val="visible"/>
                                      </p:to>
                                    </p:set>
                                    <p:animEffect transition="in" filter="fade">
                                      <p:cBhvr>
                                        <p:cTn id="78" dur="500"/>
                                        <p:tgtEl>
                                          <p:spTgt spid="4">
                                            <p:txEl>
                                              <p:pRg st="11" end="11"/>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4">
                                            <p:txEl>
                                              <p:pRg st="12" end="12"/>
                                            </p:txEl>
                                          </p:spTgt>
                                        </p:tgtEl>
                                        <p:attrNameLst>
                                          <p:attrName>style.visibility</p:attrName>
                                        </p:attrNameLst>
                                      </p:cBhvr>
                                      <p:to>
                                        <p:strVal val="visible"/>
                                      </p:to>
                                    </p:set>
                                    <p:animEffect transition="in" filter="fade">
                                      <p:cBhvr>
                                        <p:cTn id="83" dur="500"/>
                                        <p:tgtEl>
                                          <p:spTgt spid="4">
                                            <p:txEl>
                                              <p:pRg st="12" end="12"/>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4">
                                            <p:txEl>
                                              <p:pRg st="14" end="14"/>
                                            </p:txEl>
                                          </p:spTgt>
                                        </p:tgtEl>
                                        <p:attrNameLst>
                                          <p:attrName>style.visibility</p:attrName>
                                        </p:attrNameLst>
                                      </p:cBhvr>
                                      <p:to>
                                        <p:strVal val="visible"/>
                                      </p:to>
                                    </p:set>
                                    <p:animEffect transition="in" filter="fade">
                                      <p:cBhvr>
                                        <p:cTn id="88" dur="500"/>
                                        <p:tgtEl>
                                          <p:spTgt spid="4">
                                            <p:txEl>
                                              <p:pRg st="14" end="14"/>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4">
                                            <p:txEl>
                                              <p:pRg st="15" end="15"/>
                                            </p:txEl>
                                          </p:spTgt>
                                        </p:tgtEl>
                                        <p:attrNameLst>
                                          <p:attrName>style.visibility</p:attrName>
                                        </p:attrNameLst>
                                      </p:cBhvr>
                                      <p:to>
                                        <p:strVal val="visible"/>
                                      </p:to>
                                    </p:set>
                                    <p:animEffect transition="in" filter="fade">
                                      <p:cBhvr>
                                        <p:cTn id="91" dur="500"/>
                                        <p:tgtEl>
                                          <p:spTgt spid="4">
                                            <p:txEl>
                                              <p:pRg st="15" end="15"/>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4">
                                            <p:txEl>
                                              <p:pRg st="16" end="16"/>
                                            </p:txEl>
                                          </p:spTgt>
                                        </p:tgtEl>
                                        <p:attrNameLst>
                                          <p:attrName>style.visibility</p:attrName>
                                        </p:attrNameLst>
                                      </p:cBhvr>
                                      <p:to>
                                        <p:strVal val="visible"/>
                                      </p:to>
                                    </p:set>
                                    <p:animEffect transition="in" filter="fade">
                                      <p:cBhvr>
                                        <p:cTn id="94" dur="500"/>
                                        <p:tgtEl>
                                          <p:spTgt spid="4">
                                            <p:txEl>
                                              <p:pRg st="16" end="16"/>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4">
                                            <p:txEl>
                                              <p:pRg st="17" end="17"/>
                                            </p:txEl>
                                          </p:spTgt>
                                        </p:tgtEl>
                                        <p:attrNameLst>
                                          <p:attrName>style.visibility</p:attrName>
                                        </p:attrNameLst>
                                      </p:cBhvr>
                                      <p:to>
                                        <p:strVal val="visible"/>
                                      </p:to>
                                    </p:set>
                                    <p:animEffect transition="in" filter="fade">
                                      <p:cBhvr>
                                        <p:cTn id="97" dur="500"/>
                                        <p:tgtEl>
                                          <p:spTgt spid="4">
                                            <p:txEl>
                                              <p:pRg st="17" end="17"/>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4">
                                            <p:txEl>
                                              <p:pRg st="18" end="18"/>
                                            </p:txEl>
                                          </p:spTgt>
                                        </p:tgtEl>
                                        <p:attrNameLst>
                                          <p:attrName>style.visibility</p:attrName>
                                        </p:attrNameLst>
                                      </p:cBhvr>
                                      <p:to>
                                        <p:strVal val="visible"/>
                                      </p:to>
                                    </p:set>
                                    <p:animEffect transition="in" filter="fade">
                                      <p:cBhvr>
                                        <p:cTn id="100" dur="500"/>
                                        <p:tgtEl>
                                          <p:spTgt spid="4">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else if Statement</a:t>
            </a:r>
            <a:endParaRPr lang="en-US" dirty="0"/>
          </a:p>
        </p:txBody>
      </p:sp>
      <p:sp>
        <p:nvSpPr>
          <p:cNvPr id="3" name="Content Placeholder 2"/>
          <p:cNvSpPr>
            <a:spLocks noGrp="1"/>
          </p:cNvSpPr>
          <p:nvPr>
            <p:ph sz="half" idx="1"/>
          </p:nvPr>
        </p:nvSpPr>
        <p:spPr>
          <a:xfrm>
            <a:off x="402336" y="800100"/>
            <a:ext cx="5693664" cy="5610748"/>
          </a:xfrm>
        </p:spPr>
        <p:txBody>
          <a:bodyPr>
            <a:normAutofit/>
          </a:bodyPr>
          <a:lstStyle/>
          <a:p>
            <a:pPr>
              <a:buNone/>
            </a:pPr>
            <a:r>
              <a:rPr lang="en-US" dirty="0" smtClean="0"/>
              <a:t>void main()</a:t>
            </a:r>
          </a:p>
          <a:p>
            <a:pPr>
              <a:buNone/>
            </a:pPr>
            <a:r>
              <a:rPr lang="en-US" dirty="0" smtClean="0"/>
              <a:t>{</a:t>
            </a:r>
          </a:p>
          <a:p>
            <a:pPr lvl="1">
              <a:buNone/>
            </a:pPr>
            <a:r>
              <a:rPr lang="en-US" dirty="0" err="1" smtClean="0"/>
              <a:t>int</a:t>
            </a:r>
            <a:r>
              <a:rPr lang="en-US" dirty="0" smtClean="0"/>
              <a:t> no1=15, no2=10, no3=8;</a:t>
            </a:r>
          </a:p>
          <a:p>
            <a:pPr lvl="1">
              <a:buNone/>
            </a:pPr>
            <a:r>
              <a:rPr lang="en-US" dirty="0" smtClean="0"/>
              <a:t>if (no1 &gt; no2 &amp;&amp; no1 &gt; no3)</a:t>
            </a:r>
          </a:p>
          <a:p>
            <a:pPr lvl="1">
              <a:buNone/>
            </a:pPr>
            <a:r>
              <a:rPr lang="en-US" dirty="0" smtClean="0"/>
              <a:t>	</a:t>
            </a:r>
            <a:r>
              <a:rPr lang="en-US" dirty="0" err="1" smtClean="0"/>
              <a:t>printf</a:t>
            </a:r>
            <a:r>
              <a:rPr lang="en-US" dirty="0" smtClean="0"/>
              <a:t>("The no1 is maximum");</a:t>
            </a:r>
          </a:p>
          <a:p>
            <a:pPr lvl="1">
              <a:buNone/>
            </a:pPr>
            <a:r>
              <a:rPr lang="en-US" dirty="0" smtClean="0"/>
              <a:t>if(no2 &gt; no1 &amp;&amp; no2 &gt; no3)</a:t>
            </a:r>
          </a:p>
          <a:p>
            <a:pPr lvl="1">
              <a:buNone/>
            </a:pPr>
            <a:r>
              <a:rPr lang="en-US" dirty="0" smtClean="0"/>
              <a:t>	</a:t>
            </a:r>
            <a:r>
              <a:rPr lang="en-US" dirty="0" err="1" smtClean="0"/>
              <a:t>printf</a:t>
            </a:r>
            <a:r>
              <a:rPr lang="en-US" dirty="0" smtClean="0"/>
              <a:t>("The no2 is maximum");</a:t>
            </a:r>
          </a:p>
          <a:p>
            <a:pPr lvl="1">
              <a:buNone/>
            </a:pPr>
            <a:r>
              <a:rPr lang="en-US" dirty="0" smtClean="0"/>
              <a:t>if(no3 &gt; no1 &amp;&amp; no3 &gt; no2)</a:t>
            </a:r>
          </a:p>
          <a:p>
            <a:pPr lvl="1">
              <a:buNone/>
            </a:pPr>
            <a:r>
              <a:rPr lang="en-US" dirty="0" smtClean="0"/>
              <a:t>	</a:t>
            </a:r>
            <a:r>
              <a:rPr lang="en-US" dirty="0" err="1" smtClean="0"/>
              <a:t>printf</a:t>
            </a:r>
            <a:r>
              <a:rPr lang="en-US" dirty="0" smtClean="0"/>
              <a:t>("The no3 is maximum");</a:t>
            </a:r>
          </a:p>
          <a:p>
            <a:pPr>
              <a:buNone/>
            </a:pPr>
            <a:r>
              <a:rPr lang="en-US" dirty="0" smtClean="0"/>
              <a:t>}</a:t>
            </a:r>
          </a:p>
          <a:p>
            <a:pPr>
              <a:buNone/>
            </a:pPr>
            <a:endParaRPr lang="en-US" b="1" dirty="0" smtClean="0"/>
          </a:p>
          <a:p>
            <a:pPr>
              <a:buNone/>
            </a:pPr>
            <a:r>
              <a:rPr lang="en-US" b="1" dirty="0" smtClean="0"/>
              <a:t>In the above example even if the first number is maximum the other two if statements are also checked and this will increase the execution time of the program.</a:t>
            </a:r>
            <a:endParaRPr lang="en-US" dirty="0"/>
          </a:p>
        </p:txBody>
      </p:sp>
      <p:sp>
        <p:nvSpPr>
          <p:cNvPr id="4" name="Content Placeholder 3"/>
          <p:cNvSpPr>
            <a:spLocks noGrp="1"/>
          </p:cNvSpPr>
          <p:nvPr>
            <p:ph sz="half" idx="2"/>
          </p:nvPr>
        </p:nvSpPr>
        <p:spPr>
          <a:xfrm>
            <a:off x="6400800" y="800100"/>
            <a:ext cx="5562600" cy="5610748"/>
          </a:xfrm>
        </p:spPr>
        <p:txBody>
          <a:bodyPr>
            <a:normAutofit/>
          </a:bodyPr>
          <a:lstStyle/>
          <a:p>
            <a:pPr>
              <a:buNone/>
            </a:pPr>
            <a:r>
              <a:rPr lang="en-US" dirty="0" smtClean="0"/>
              <a:t>void main()</a:t>
            </a:r>
          </a:p>
          <a:p>
            <a:pPr>
              <a:buNone/>
            </a:pPr>
            <a:r>
              <a:rPr lang="en-US" dirty="0" smtClean="0"/>
              <a:t>{</a:t>
            </a:r>
          </a:p>
          <a:p>
            <a:pPr lvl="1">
              <a:buNone/>
            </a:pPr>
            <a:r>
              <a:rPr lang="en-US" dirty="0" err="1" smtClean="0"/>
              <a:t>int</a:t>
            </a:r>
            <a:r>
              <a:rPr lang="en-US" dirty="0" smtClean="0"/>
              <a:t> no1=15, no2=10, no3=8;</a:t>
            </a:r>
          </a:p>
          <a:p>
            <a:pPr lvl="1">
              <a:buNone/>
            </a:pPr>
            <a:r>
              <a:rPr lang="en-US" dirty="0" smtClean="0"/>
              <a:t>if (no1 &gt;no2 &amp;&amp; no1 &gt; no3)</a:t>
            </a:r>
          </a:p>
          <a:p>
            <a:pPr lvl="1">
              <a:buNone/>
            </a:pPr>
            <a:r>
              <a:rPr lang="en-US" dirty="0" smtClean="0"/>
              <a:t>	</a:t>
            </a:r>
            <a:r>
              <a:rPr lang="en-US" dirty="0" err="1" smtClean="0"/>
              <a:t>printf</a:t>
            </a:r>
            <a:r>
              <a:rPr lang="en-US" dirty="0" smtClean="0"/>
              <a:t>("The no1 is maximum");</a:t>
            </a:r>
          </a:p>
          <a:p>
            <a:pPr lvl="1">
              <a:buNone/>
            </a:pPr>
            <a:r>
              <a:rPr lang="en-US" dirty="0" smtClean="0"/>
              <a:t>else if(no2 &gt; no1 &amp;&amp; no2 &gt; no3)</a:t>
            </a:r>
          </a:p>
          <a:p>
            <a:pPr lvl="1">
              <a:buNone/>
            </a:pPr>
            <a:r>
              <a:rPr lang="en-US" dirty="0" smtClean="0"/>
              <a:t>	</a:t>
            </a:r>
            <a:r>
              <a:rPr lang="en-US" dirty="0" err="1" smtClean="0"/>
              <a:t>printf</a:t>
            </a:r>
            <a:r>
              <a:rPr lang="en-US" dirty="0" smtClean="0"/>
              <a:t>("The no2 is maximum");</a:t>
            </a:r>
          </a:p>
          <a:p>
            <a:pPr lvl="1">
              <a:buNone/>
            </a:pPr>
            <a:r>
              <a:rPr lang="en-US" dirty="0" smtClean="0"/>
              <a:t>else</a:t>
            </a:r>
          </a:p>
          <a:p>
            <a:pPr lvl="1">
              <a:buNone/>
            </a:pPr>
            <a:r>
              <a:rPr lang="en-US" dirty="0" smtClean="0"/>
              <a:t>	</a:t>
            </a:r>
            <a:r>
              <a:rPr lang="en-US" dirty="0" err="1" smtClean="0"/>
              <a:t>printf</a:t>
            </a:r>
            <a:r>
              <a:rPr lang="en-US" dirty="0" smtClean="0"/>
              <a:t>("The no3 is maximum");</a:t>
            </a:r>
          </a:p>
          <a:p>
            <a:pPr>
              <a:buNone/>
            </a:pPr>
            <a:r>
              <a:rPr lang="en-US" dirty="0" smtClean="0"/>
              <a:t>}</a:t>
            </a:r>
          </a:p>
          <a:p>
            <a:pPr>
              <a:buNone/>
            </a:pPr>
            <a:endParaRPr lang="en-US" dirty="0" smtClean="0"/>
          </a:p>
          <a:p>
            <a:pPr>
              <a:buNone/>
            </a:pPr>
            <a:r>
              <a:rPr lang="en-US" b="1" dirty="0" smtClean="0"/>
              <a:t>In the above example if the fist 'if' goes false then only second if will get executed and if the second 'if' goes false then the last else will get executed.</a:t>
            </a:r>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
                                            <p:txEl>
                                              <p:pRg st="0" end="0"/>
                                            </p:txEl>
                                          </p:spTgt>
                                        </p:tgtEl>
                                        <p:attrNameLst>
                                          <p:attrName>style.visibility</p:attrName>
                                        </p:attrNameLst>
                                      </p:cBhvr>
                                      <p:to>
                                        <p:strVal val="visible"/>
                                      </p:to>
                                    </p:set>
                                    <p:animEffect transition="in" filter="fade">
                                      <p:cBhvr>
                                        <p:cTn id="44" dur="500"/>
                                        <p:tgtEl>
                                          <p:spTgt spid="4">
                                            <p:txEl>
                                              <p:pRg st="0" end="0"/>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 end="1"/>
                                            </p:txEl>
                                          </p:spTgt>
                                        </p:tgtEl>
                                        <p:attrNameLst>
                                          <p:attrName>style.visibility</p:attrName>
                                        </p:attrNameLst>
                                      </p:cBhvr>
                                      <p:to>
                                        <p:strVal val="visible"/>
                                      </p:to>
                                    </p:set>
                                    <p:animEffect transition="in" filter="fade">
                                      <p:cBhvr>
                                        <p:cTn id="47" dur="500"/>
                                        <p:tgtEl>
                                          <p:spTgt spid="4">
                                            <p:txEl>
                                              <p:pRg st="1" end="1"/>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2" end="2"/>
                                            </p:txEl>
                                          </p:spTgt>
                                        </p:tgtEl>
                                        <p:attrNameLst>
                                          <p:attrName>style.visibility</p:attrName>
                                        </p:attrNameLst>
                                      </p:cBhvr>
                                      <p:to>
                                        <p:strVal val="visible"/>
                                      </p:to>
                                    </p:set>
                                    <p:animEffect transition="in" filter="fade">
                                      <p:cBhvr>
                                        <p:cTn id="50" dur="500"/>
                                        <p:tgtEl>
                                          <p:spTgt spid="4">
                                            <p:txEl>
                                              <p:pRg st="2" end="2"/>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3" end="3"/>
                                            </p:txEl>
                                          </p:spTgt>
                                        </p:tgtEl>
                                        <p:attrNameLst>
                                          <p:attrName>style.visibility</p:attrName>
                                        </p:attrNameLst>
                                      </p:cBhvr>
                                      <p:to>
                                        <p:strVal val="visible"/>
                                      </p:to>
                                    </p:set>
                                    <p:animEffect transition="in" filter="fade">
                                      <p:cBhvr>
                                        <p:cTn id="53" dur="500"/>
                                        <p:tgtEl>
                                          <p:spTgt spid="4">
                                            <p:txEl>
                                              <p:pRg st="3" end="3"/>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4">
                                            <p:txEl>
                                              <p:pRg st="4" end="4"/>
                                            </p:txEl>
                                          </p:spTgt>
                                        </p:tgtEl>
                                        <p:attrNameLst>
                                          <p:attrName>style.visibility</p:attrName>
                                        </p:attrNameLst>
                                      </p:cBhvr>
                                      <p:to>
                                        <p:strVal val="visible"/>
                                      </p:to>
                                    </p:set>
                                    <p:animEffect transition="in" filter="fade">
                                      <p:cBhvr>
                                        <p:cTn id="56" dur="500"/>
                                        <p:tgtEl>
                                          <p:spTgt spid="4">
                                            <p:txEl>
                                              <p:pRg st="4" end="4"/>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5" end="5"/>
                                            </p:txEl>
                                          </p:spTgt>
                                        </p:tgtEl>
                                        <p:attrNameLst>
                                          <p:attrName>style.visibility</p:attrName>
                                        </p:attrNameLst>
                                      </p:cBhvr>
                                      <p:to>
                                        <p:strVal val="visible"/>
                                      </p:to>
                                    </p:set>
                                    <p:animEffect transition="in" filter="fade">
                                      <p:cBhvr>
                                        <p:cTn id="59" dur="500"/>
                                        <p:tgtEl>
                                          <p:spTgt spid="4">
                                            <p:txEl>
                                              <p:pRg st="5" end="5"/>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6" end="6"/>
                                            </p:txEl>
                                          </p:spTgt>
                                        </p:tgtEl>
                                        <p:attrNameLst>
                                          <p:attrName>style.visibility</p:attrName>
                                        </p:attrNameLst>
                                      </p:cBhvr>
                                      <p:to>
                                        <p:strVal val="visible"/>
                                      </p:to>
                                    </p:set>
                                    <p:animEffect transition="in" filter="fade">
                                      <p:cBhvr>
                                        <p:cTn id="62" dur="500"/>
                                        <p:tgtEl>
                                          <p:spTgt spid="4">
                                            <p:txEl>
                                              <p:pRg st="6" end="6"/>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4">
                                            <p:txEl>
                                              <p:pRg st="7" end="7"/>
                                            </p:txEl>
                                          </p:spTgt>
                                        </p:tgtEl>
                                        <p:attrNameLst>
                                          <p:attrName>style.visibility</p:attrName>
                                        </p:attrNameLst>
                                      </p:cBhvr>
                                      <p:to>
                                        <p:strVal val="visible"/>
                                      </p:to>
                                    </p:set>
                                    <p:animEffect transition="in" filter="fade">
                                      <p:cBhvr>
                                        <p:cTn id="65" dur="500"/>
                                        <p:tgtEl>
                                          <p:spTgt spid="4">
                                            <p:txEl>
                                              <p:pRg st="7" end="7"/>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4">
                                            <p:txEl>
                                              <p:pRg st="8" end="8"/>
                                            </p:txEl>
                                          </p:spTgt>
                                        </p:tgtEl>
                                        <p:attrNameLst>
                                          <p:attrName>style.visibility</p:attrName>
                                        </p:attrNameLst>
                                      </p:cBhvr>
                                      <p:to>
                                        <p:strVal val="visible"/>
                                      </p:to>
                                    </p:set>
                                    <p:animEffect transition="in" filter="fade">
                                      <p:cBhvr>
                                        <p:cTn id="68" dur="500"/>
                                        <p:tgtEl>
                                          <p:spTgt spid="4">
                                            <p:txEl>
                                              <p:pRg st="8" end="8"/>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4">
                                            <p:txEl>
                                              <p:pRg st="9" end="9"/>
                                            </p:txEl>
                                          </p:spTgt>
                                        </p:tgtEl>
                                        <p:attrNameLst>
                                          <p:attrName>style.visibility</p:attrName>
                                        </p:attrNameLst>
                                      </p:cBhvr>
                                      <p:to>
                                        <p:strVal val="visible"/>
                                      </p:to>
                                    </p:set>
                                    <p:animEffect transition="in" filter="fade">
                                      <p:cBhvr>
                                        <p:cTn id="71" dur="500"/>
                                        <p:tgtEl>
                                          <p:spTgt spid="4">
                                            <p:txEl>
                                              <p:pRg st="9" end="9"/>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4">
                                            <p:txEl>
                                              <p:pRg st="11" end="11"/>
                                            </p:txEl>
                                          </p:spTgt>
                                        </p:tgtEl>
                                        <p:attrNameLst>
                                          <p:attrName>style.visibility</p:attrName>
                                        </p:attrNameLst>
                                      </p:cBhvr>
                                      <p:to>
                                        <p:strVal val="visible"/>
                                      </p:to>
                                    </p:set>
                                    <p:animEffect transition="in" filter="fade">
                                      <p:cBhvr>
                                        <p:cTn id="76"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Conditional Operators</a:t>
            </a:r>
            <a:endParaRPr lang="en-US" dirty="0"/>
          </a:p>
        </p:txBody>
      </p:sp>
      <p:sp>
        <p:nvSpPr>
          <p:cNvPr id="3" name="Content Placeholder 2"/>
          <p:cNvSpPr>
            <a:spLocks noGrp="1"/>
          </p:cNvSpPr>
          <p:nvPr>
            <p:ph sz="half" idx="1"/>
          </p:nvPr>
        </p:nvSpPr>
        <p:spPr>
          <a:xfrm>
            <a:off x="373434" y="800100"/>
            <a:ext cx="5617464" cy="5692112"/>
          </a:xfrm>
        </p:spPr>
        <p:txBody>
          <a:bodyPr>
            <a:noAutofit/>
          </a:bodyPr>
          <a:lstStyle/>
          <a:p>
            <a:pPr>
              <a:buNone/>
            </a:pPr>
            <a:r>
              <a:rPr lang="en-US" sz="2500" dirty="0" smtClean="0"/>
              <a:t>The conditional operators </a:t>
            </a:r>
            <a:r>
              <a:rPr lang="en-US" sz="2500" b="1" dirty="0" smtClean="0"/>
              <a:t>? </a:t>
            </a:r>
            <a:r>
              <a:rPr lang="en-US" sz="2500" dirty="0" smtClean="0"/>
              <a:t>and </a:t>
            </a:r>
            <a:r>
              <a:rPr lang="en-US" sz="2500" b="1" dirty="0" smtClean="0"/>
              <a:t>: are sometimes called as ternary operators since they </a:t>
            </a:r>
            <a:r>
              <a:rPr lang="en-US" sz="2500" dirty="0" smtClean="0"/>
              <a:t>take three arguments. Their general form is – </a:t>
            </a:r>
          </a:p>
          <a:p>
            <a:pPr>
              <a:buNone/>
            </a:pPr>
            <a:endParaRPr lang="en-US" sz="2500" dirty="0" smtClean="0"/>
          </a:p>
          <a:p>
            <a:pPr>
              <a:buNone/>
            </a:pPr>
            <a:r>
              <a:rPr lang="en-US" sz="2000" b="1" dirty="0"/>
              <a:t>expression1 ? expression 2 :expression3</a:t>
            </a:r>
          </a:p>
          <a:p>
            <a:pPr>
              <a:buNone/>
            </a:pPr>
            <a:endParaRPr lang="en-US" sz="2500" dirty="0" smtClean="0"/>
          </a:p>
          <a:p>
            <a:pPr>
              <a:buNone/>
            </a:pPr>
            <a:r>
              <a:rPr lang="en-US" sz="2500" dirty="0" smtClean="0"/>
              <a:t>The above expression suggests "if expression1 is true (that is, if it's value is non-zero), then the value returned will be expression2, otherwise value returned will be expression3.</a:t>
            </a:r>
            <a:endParaRPr lang="en-US" sz="2500" dirty="0"/>
          </a:p>
        </p:txBody>
      </p:sp>
      <p:sp>
        <p:nvSpPr>
          <p:cNvPr id="4" name="Content Placeholder 3"/>
          <p:cNvSpPr>
            <a:spLocks noGrp="1"/>
          </p:cNvSpPr>
          <p:nvPr>
            <p:ph sz="half" idx="2"/>
          </p:nvPr>
        </p:nvSpPr>
        <p:spPr>
          <a:xfrm>
            <a:off x="6400800" y="800100"/>
            <a:ext cx="5562600" cy="5610748"/>
          </a:xfrm>
        </p:spPr>
        <p:txBody>
          <a:bodyPr>
            <a:normAutofit fontScale="92500" lnSpcReduction="10000"/>
          </a:bodyPr>
          <a:lstStyle/>
          <a:p>
            <a:pPr>
              <a:buNone/>
            </a:pPr>
            <a:r>
              <a:rPr lang="en-US" dirty="0" err="1" smtClean="0"/>
              <a:t>int</a:t>
            </a:r>
            <a:r>
              <a:rPr lang="en-US" dirty="0" smtClean="0"/>
              <a:t> x, y;</a:t>
            </a:r>
          </a:p>
          <a:p>
            <a:pPr>
              <a:buNone/>
            </a:pPr>
            <a:r>
              <a:rPr lang="en-US" dirty="0" err="1" smtClean="0"/>
              <a:t>scanf</a:t>
            </a:r>
            <a:r>
              <a:rPr lang="en-US" dirty="0" smtClean="0"/>
              <a:t>("%d", &amp;x);</a:t>
            </a:r>
          </a:p>
          <a:p>
            <a:pPr>
              <a:buNone/>
            </a:pPr>
            <a:r>
              <a:rPr lang="es-ES" dirty="0" smtClean="0"/>
              <a:t>y = (x &gt; 5 ? 3 : 4);</a:t>
            </a:r>
          </a:p>
          <a:p>
            <a:pPr>
              <a:buNone/>
            </a:pPr>
            <a:r>
              <a:rPr lang="en-US" b="1" dirty="0" smtClean="0"/>
              <a:t>This expression will store 3 in y if x is greater than 5 otherwise it will store 4 in y.</a:t>
            </a:r>
          </a:p>
          <a:p>
            <a:pPr>
              <a:buNone/>
            </a:pPr>
            <a:endParaRPr lang="en-US" dirty="0" smtClean="0"/>
          </a:p>
          <a:p>
            <a:pPr>
              <a:buNone/>
            </a:pPr>
            <a:r>
              <a:rPr lang="en-US" dirty="0" err="1" smtClean="0"/>
              <a:t>int</a:t>
            </a:r>
            <a:r>
              <a:rPr lang="en-US" dirty="0" smtClean="0"/>
              <a:t> </a:t>
            </a:r>
            <a:r>
              <a:rPr lang="en-US" dirty="0" err="1" smtClean="0"/>
              <a:t>i</a:t>
            </a:r>
            <a:r>
              <a:rPr lang="en-US" dirty="0" smtClean="0"/>
              <a:t>;</a:t>
            </a:r>
          </a:p>
          <a:p>
            <a:pPr>
              <a:buNone/>
            </a:pPr>
            <a:r>
              <a:rPr lang="en-US" dirty="0" err="1" smtClean="0"/>
              <a:t>scanf</a:t>
            </a:r>
            <a:r>
              <a:rPr lang="en-US" dirty="0" smtClean="0"/>
              <a:t>("%</a:t>
            </a:r>
            <a:r>
              <a:rPr lang="en-US" dirty="0" err="1" smtClean="0"/>
              <a:t>d",&amp;i</a:t>
            </a:r>
            <a:r>
              <a:rPr lang="en-US" dirty="0" smtClean="0"/>
              <a:t>);</a:t>
            </a:r>
          </a:p>
          <a:p>
            <a:pPr>
              <a:buNone/>
            </a:pPr>
            <a:r>
              <a:rPr lang="en-US" dirty="0" smtClean="0"/>
              <a:t>If(</a:t>
            </a:r>
            <a:r>
              <a:rPr lang="en-US" dirty="0" err="1" smtClean="0"/>
              <a:t>i</a:t>
            </a:r>
            <a:r>
              <a:rPr lang="en-US" dirty="0" smtClean="0"/>
              <a:t>==1 ? </a:t>
            </a:r>
            <a:r>
              <a:rPr lang="en-US" dirty="0" err="1" smtClean="0"/>
              <a:t>printf</a:t>
            </a:r>
            <a:r>
              <a:rPr lang="en-US" dirty="0" smtClean="0"/>
              <a:t>("Amit") : </a:t>
            </a:r>
            <a:r>
              <a:rPr lang="en-US" dirty="0" err="1" smtClean="0"/>
              <a:t>printf</a:t>
            </a:r>
            <a:r>
              <a:rPr lang="en-US" dirty="0" smtClean="0"/>
              <a:t>("</a:t>
            </a:r>
            <a:r>
              <a:rPr lang="en-US" dirty="0" err="1" smtClean="0"/>
              <a:t>Rohit</a:t>
            </a:r>
            <a:r>
              <a:rPr lang="en-US" dirty="0" smtClean="0"/>
              <a:t>));</a:t>
            </a:r>
          </a:p>
          <a:p>
            <a:pPr>
              <a:buNone/>
            </a:pPr>
            <a:endParaRPr lang="en-US" dirty="0" smtClean="0"/>
          </a:p>
          <a:p>
            <a:pPr>
              <a:buNone/>
            </a:pPr>
            <a:r>
              <a:rPr lang="en-US" dirty="0" smtClean="0"/>
              <a:t>char a = 'z';</a:t>
            </a:r>
          </a:p>
          <a:p>
            <a:pPr>
              <a:buNone/>
            </a:pPr>
            <a:r>
              <a:rPr lang="pt-BR" dirty="0" smtClean="0"/>
              <a:t>printf("%c", (a &gt;= 'a' ? a : '!'));</a:t>
            </a:r>
          </a:p>
          <a:p>
            <a:pPr>
              <a:buNone/>
            </a:pPr>
            <a:endParaRPr lang="en-US" dirty="0" smtClean="0"/>
          </a:p>
          <a:p>
            <a:pPr>
              <a:buNone/>
            </a:pPr>
            <a:r>
              <a:rPr lang="en-US" dirty="0" err="1" smtClean="0"/>
              <a:t>int</a:t>
            </a:r>
            <a:r>
              <a:rPr lang="en-US" dirty="0" smtClean="0"/>
              <a:t> big, a, b, c;</a:t>
            </a:r>
          </a:p>
          <a:p>
            <a:pPr>
              <a:buNone/>
            </a:pPr>
            <a:r>
              <a:rPr lang="en-US" dirty="0" smtClean="0"/>
              <a:t>big=(a&gt;b ? (a&gt;c ? 3 : 4) : (b&gt;c ? 6 : 8));</a:t>
            </a:r>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fade">
                                      <p:cBhvr>
                                        <p:cTn id="25" dur="500"/>
                                        <p:tgtEl>
                                          <p:spTgt spid="4">
                                            <p:txEl>
                                              <p:p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500"/>
                                        <p:tgtEl>
                                          <p:spTgt spid="4">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Effect transition="in" filter="fade">
                                      <p:cBhvr>
                                        <p:cTn id="33" dur="500"/>
                                        <p:tgtEl>
                                          <p:spTgt spid="4">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5" end="5"/>
                                            </p:txEl>
                                          </p:spTgt>
                                        </p:tgtEl>
                                        <p:attrNameLst>
                                          <p:attrName>style.visibility</p:attrName>
                                        </p:attrNameLst>
                                      </p:cBhvr>
                                      <p:to>
                                        <p:strVal val="visible"/>
                                      </p:to>
                                    </p:set>
                                    <p:animEffect transition="in" filter="fade">
                                      <p:cBhvr>
                                        <p:cTn id="38" dur="500"/>
                                        <p:tgtEl>
                                          <p:spTgt spid="4">
                                            <p:txEl>
                                              <p:pRg st="5" end="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animEffect transition="in" filter="fade">
                                      <p:cBhvr>
                                        <p:cTn id="41" dur="500"/>
                                        <p:tgtEl>
                                          <p:spTgt spid="4">
                                            <p:txEl>
                                              <p:pRg st="6" end="6"/>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7" end="7"/>
                                            </p:txEl>
                                          </p:spTgt>
                                        </p:tgtEl>
                                        <p:attrNameLst>
                                          <p:attrName>style.visibility</p:attrName>
                                        </p:attrNameLst>
                                      </p:cBhvr>
                                      <p:to>
                                        <p:strVal val="visible"/>
                                      </p:to>
                                    </p:set>
                                    <p:animEffect transition="in" filter="fade">
                                      <p:cBhvr>
                                        <p:cTn id="44" dur="500"/>
                                        <p:tgtEl>
                                          <p:spTgt spid="4">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animEffect transition="in" filter="fade">
                                      <p:cBhvr>
                                        <p:cTn id="49" dur="500"/>
                                        <p:tgtEl>
                                          <p:spTgt spid="4">
                                            <p:txEl>
                                              <p:pRg st="9" end="9"/>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10" end="10"/>
                                            </p:txEl>
                                          </p:spTgt>
                                        </p:tgtEl>
                                        <p:attrNameLst>
                                          <p:attrName>style.visibility</p:attrName>
                                        </p:attrNameLst>
                                      </p:cBhvr>
                                      <p:to>
                                        <p:strVal val="visible"/>
                                      </p:to>
                                    </p:set>
                                    <p:animEffect transition="in" filter="fade">
                                      <p:cBhvr>
                                        <p:cTn id="52" dur="500"/>
                                        <p:tgtEl>
                                          <p:spTgt spid="4">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12" end="12"/>
                                            </p:txEl>
                                          </p:spTgt>
                                        </p:tgtEl>
                                        <p:attrNameLst>
                                          <p:attrName>style.visibility</p:attrName>
                                        </p:attrNameLst>
                                      </p:cBhvr>
                                      <p:to>
                                        <p:strVal val="visible"/>
                                      </p:to>
                                    </p:set>
                                    <p:animEffect transition="in" filter="fade">
                                      <p:cBhvr>
                                        <p:cTn id="57" dur="500"/>
                                        <p:tgtEl>
                                          <p:spTgt spid="4">
                                            <p:txEl>
                                              <p:pRg st="12" end="12"/>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13" end="13"/>
                                            </p:txEl>
                                          </p:spTgt>
                                        </p:tgtEl>
                                        <p:attrNameLst>
                                          <p:attrName>style.visibility</p:attrName>
                                        </p:attrNameLst>
                                      </p:cBhvr>
                                      <p:to>
                                        <p:strVal val="visible"/>
                                      </p:to>
                                    </p:set>
                                    <p:animEffect transition="in" filter="fade">
                                      <p:cBhvr>
                                        <p:cTn id="60"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034" y="152400"/>
            <a:ext cx="8843948" cy="762000"/>
          </a:xfrm>
        </p:spPr>
        <p:txBody>
          <a:bodyPr>
            <a:normAutofit/>
          </a:bodyPr>
          <a:lstStyle/>
          <a:p>
            <a:r>
              <a:rPr lang="en-US" dirty="0" smtClean="0"/>
              <a:t>Where is console? and How to use?</a:t>
            </a:r>
            <a:endParaRPr lang="en-IN" dirty="0"/>
          </a:p>
        </p:txBody>
      </p:sp>
      <p:sp>
        <p:nvSpPr>
          <p:cNvPr id="3" name="Footer Placeholder 2"/>
          <p:cNvSpPr>
            <a:spLocks noGrp="1"/>
          </p:cNvSpPr>
          <p:nvPr>
            <p:ph type="ftr" sz="quarter" idx="11"/>
          </p:nvPr>
        </p:nvSpPr>
        <p:spPr/>
        <p:txBody>
          <a:bodyPr/>
          <a:lstStyle/>
          <a:p>
            <a:r>
              <a:rPr lang="en-US" smtClean="0"/>
              <a:t>Ashutosh Sonawane</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
        <p:nvSpPr>
          <p:cNvPr id="5" name="TextBox 4"/>
          <p:cNvSpPr txBox="1"/>
          <p:nvPr/>
        </p:nvSpPr>
        <p:spPr>
          <a:xfrm>
            <a:off x="180304" y="991673"/>
            <a:ext cx="5280338" cy="369332"/>
          </a:xfrm>
          <a:prstGeom prst="rect">
            <a:avLst/>
          </a:prstGeom>
          <a:noFill/>
        </p:spPr>
        <p:txBody>
          <a:bodyPr wrap="square" rtlCol="0">
            <a:spAutoFit/>
          </a:bodyPr>
          <a:lstStyle/>
          <a:p>
            <a:r>
              <a:rPr lang="en-US" dirty="0" smtClean="0"/>
              <a:t>In Windows:- CMD  |  Linux Or Mac:- Terminal</a:t>
            </a:r>
            <a:endParaRPr lang="en-IN" dirty="0"/>
          </a:p>
        </p:txBody>
      </p:sp>
      <p:sp>
        <p:nvSpPr>
          <p:cNvPr id="6" name="TextBox 5"/>
          <p:cNvSpPr txBox="1"/>
          <p:nvPr/>
        </p:nvSpPr>
        <p:spPr>
          <a:xfrm>
            <a:off x="180304" y="1331092"/>
            <a:ext cx="4855336" cy="369332"/>
          </a:xfrm>
          <a:prstGeom prst="rect">
            <a:avLst/>
          </a:prstGeom>
          <a:noFill/>
        </p:spPr>
        <p:txBody>
          <a:bodyPr wrap="square" rtlCol="0">
            <a:spAutoFit/>
          </a:bodyPr>
          <a:lstStyle/>
          <a:p>
            <a:r>
              <a:rPr lang="en-US" dirty="0" smtClean="0"/>
              <a:t>Through the Commands</a:t>
            </a:r>
            <a:endParaRPr lang="en-IN" dirty="0"/>
          </a:p>
        </p:txBody>
      </p:sp>
      <p:graphicFrame>
        <p:nvGraphicFramePr>
          <p:cNvPr id="11" name="Table 10"/>
          <p:cNvGraphicFramePr>
            <a:graphicFrameLocks noGrp="1"/>
          </p:cNvGraphicFramePr>
          <p:nvPr>
            <p:extLst/>
          </p:nvPr>
        </p:nvGraphicFramePr>
        <p:xfrm>
          <a:off x="214641" y="1700424"/>
          <a:ext cx="9560423" cy="5043989"/>
        </p:xfrm>
        <a:graphic>
          <a:graphicData uri="http://schemas.openxmlformats.org/drawingml/2006/table">
            <a:tbl>
              <a:tblPr firstRow="1" bandRow="1">
                <a:tableStyleId>{5C22544A-7EE6-4342-B048-85BDC9FD1C3A}</a:tableStyleId>
              </a:tblPr>
              <a:tblGrid>
                <a:gridCol w="1003172">
                  <a:extLst>
                    <a:ext uri="{9D8B030D-6E8A-4147-A177-3AD203B41FA5}">
                      <a16:colId xmlns:a16="http://schemas.microsoft.com/office/drawing/2014/main" val="929045716"/>
                    </a:ext>
                  </a:extLst>
                </a:gridCol>
                <a:gridCol w="1484558">
                  <a:extLst>
                    <a:ext uri="{9D8B030D-6E8A-4147-A177-3AD203B41FA5}">
                      <a16:colId xmlns:a16="http://schemas.microsoft.com/office/drawing/2014/main" val="2454154729"/>
                    </a:ext>
                  </a:extLst>
                </a:gridCol>
                <a:gridCol w="1696639">
                  <a:extLst>
                    <a:ext uri="{9D8B030D-6E8A-4147-A177-3AD203B41FA5}">
                      <a16:colId xmlns:a16="http://schemas.microsoft.com/office/drawing/2014/main" val="4230629661"/>
                    </a:ext>
                  </a:extLst>
                </a:gridCol>
                <a:gridCol w="5376054">
                  <a:extLst>
                    <a:ext uri="{9D8B030D-6E8A-4147-A177-3AD203B41FA5}">
                      <a16:colId xmlns:a16="http://schemas.microsoft.com/office/drawing/2014/main" val="3751149903"/>
                    </a:ext>
                  </a:extLst>
                </a:gridCol>
              </a:tblGrid>
              <a:tr h="384354">
                <a:tc>
                  <a:txBody>
                    <a:bodyPr/>
                    <a:lstStyle/>
                    <a:p>
                      <a:pPr algn="ctr"/>
                      <a:r>
                        <a:rPr lang="en-US" dirty="0" err="1" smtClean="0"/>
                        <a:t>Sr.No</a:t>
                      </a:r>
                      <a:r>
                        <a:rPr lang="en-US" dirty="0" smtClean="0"/>
                        <a:t>.</a:t>
                      </a:r>
                      <a:endParaRPr lang="en-IN" dirty="0"/>
                    </a:p>
                  </a:txBody>
                  <a:tcPr/>
                </a:tc>
                <a:tc>
                  <a:txBody>
                    <a:bodyPr/>
                    <a:lstStyle/>
                    <a:p>
                      <a:pPr algn="ctr"/>
                      <a:r>
                        <a:rPr lang="en-US" dirty="0" smtClean="0"/>
                        <a:t>Windows</a:t>
                      </a:r>
                      <a:endParaRPr lang="en-IN" dirty="0"/>
                    </a:p>
                  </a:txBody>
                  <a:tcPr/>
                </a:tc>
                <a:tc>
                  <a:txBody>
                    <a:bodyPr/>
                    <a:lstStyle/>
                    <a:p>
                      <a:pPr algn="ctr"/>
                      <a:r>
                        <a:rPr lang="en-US" dirty="0" smtClean="0"/>
                        <a:t>Linux/Mac</a:t>
                      </a:r>
                      <a:endParaRPr lang="en-IN" dirty="0"/>
                    </a:p>
                  </a:txBody>
                  <a:tcPr/>
                </a:tc>
                <a:tc>
                  <a:txBody>
                    <a:bodyPr/>
                    <a:lstStyle/>
                    <a:p>
                      <a:pPr algn="ctr"/>
                      <a:r>
                        <a:rPr lang="en-US" dirty="0" smtClean="0"/>
                        <a:t>Description</a:t>
                      </a:r>
                      <a:endParaRPr lang="en-IN" dirty="0"/>
                    </a:p>
                  </a:txBody>
                  <a:tcPr/>
                </a:tc>
                <a:extLst>
                  <a:ext uri="{0D108BD9-81ED-4DB2-BD59-A6C34878D82A}">
                    <a16:rowId xmlns:a16="http://schemas.microsoft.com/office/drawing/2014/main" val="4270632350"/>
                  </a:ext>
                </a:extLst>
              </a:tr>
              <a:tr h="384354">
                <a:tc>
                  <a:txBody>
                    <a:bodyPr/>
                    <a:lstStyle/>
                    <a:p>
                      <a:r>
                        <a:rPr lang="en-US" dirty="0" smtClean="0"/>
                        <a:t>1</a:t>
                      </a:r>
                    </a:p>
                  </a:txBody>
                  <a:tcPr/>
                </a:tc>
                <a:tc>
                  <a:txBody>
                    <a:bodyPr/>
                    <a:lstStyle/>
                    <a:p>
                      <a:r>
                        <a:rPr lang="en-IN" sz="1800" b="0" i="0" kern="1200" dirty="0" err="1" smtClean="0">
                          <a:solidFill>
                            <a:schemeClr val="dk1"/>
                          </a:solidFill>
                          <a:effectLst/>
                          <a:latin typeface="+mn-lt"/>
                          <a:ea typeface="+mn-ea"/>
                          <a:cs typeface="+mn-cs"/>
                        </a:rPr>
                        <a:t>chdir</a:t>
                      </a:r>
                      <a:endParaRPr lang="en-IN" dirty="0"/>
                    </a:p>
                  </a:txBody>
                  <a:tcPr/>
                </a:tc>
                <a:tc>
                  <a:txBody>
                    <a:bodyPr/>
                    <a:lstStyle/>
                    <a:p>
                      <a:r>
                        <a:rPr lang="en-IN" sz="1800" b="0" i="0" kern="1200" dirty="0" err="1" smtClean="0">
                          <a:solidFill>
                            <a:schemeClr val="dk1"/>
                          </a:solidFill>
                          <a:effectLst/>
                          <a:latin typeface="+mn-lt"/>
                          <a:ea typeface="+mn-ea"/>
                          <a:cs typeface="+mn-cs"/>
                        </a:rPr>
                        <a:t>pwd</a:t>
                      </a:r>
                      <a:endParaRPr lang="en-IN" dirty="0"/>
                    </a:p>
                  </a:txBody>
                  <a:tcPr/>
                </a:tc>
                <a:tc>
                  <a:txBody>
                    <a:bodyPr/>
                    <a:lstStyle/>
                    <a:p>
                      <a:r>
                        <a:rPr lang="en-US" sz="1800" b="0" i="0" kern="1200" dirty="0" smtClean="0">
                          <a:solidFill>
                            <a:schemeClr val="dk1"/>
                          </a:solidFill>
                          <a:effectLst/>
                          <a:latin typeface="+mn-lt"/>
                          <a:ea typeface="+mn-ea"/>
                          <a:cs typeface="+mn-cs"/>
                        </a:rPr>
                        <a:t>Returns your current directory location</a:t>
                      </a:r>
                      <a:endParaRPr lang="en-IN" dirty="0"/>
                    </a:p>
                  </a:txBody>
                  <a:tcPr/>
                </a:tc>
                <a:extLst>
                  <a:ext uri="{0D108BD9-81ED-4DB2-BD59-A6C34878D82A}">
                    <a16:rowId xmlns:a16="http://schemas.microsoft.com/office/drawing/2014/main" val="535346285"/>
                  </a:ext>
                </a:extLst>
              </a:tr>
              <a:tr h="384354">
                <a:tc>
                  <a:txBody>
                    <a:bodyPr/>
                    <a:lstStyle/>
                    <a:p>
                      <a:r>
                        <a:rPr lang="en-US" dirty="0" smtClean="0"/>
                        <a:t>2</a:t>
                      </a:r>
                    </a:p>
                  </a:txBody>
                  <a:tcPr/>
                </a:tc>
                <a:tc>
                  <a:txBody>
                    <a:bodyPr/>
                    <a:lstStyle/>
                    <a:p>
                      <a:r>
                        <a:rPr lang="en-US" dirty="0" err="1" smtClean="0"/>
                        <a:t>dir</a:t>
                      </a:r>
                      <a:endParaRPr lang="en-IN" dirty="0"/>
                    </a:p>
                  </a:txBody>
                  <a:tcPr/>
                </a:tc>
                <a:tc>
                  <a:txBody>
                    <a:bodyPr/>
                    <a:lstStyle/>
                    <a:p>
                      <a:r>
                        <a:rPr lang="en-US" dirty="0" smtClean="0"/>
                        <a:t>ls –l</a:t>
                      </a:r>
                      <a:endParaRPr lang="en-IN" dirty="0"/>
                    </a:p>
                  </a:txBody>
                  <a:tcPr/>
                </a:tc>
                <a:tc>
                  <a:txBody>
                    <a:bodyPr/>
                    <a:lstStyle/>
                    <a:p>
                      <a:r>
                        <a:rPr lang="en-IN" sz="1800" b="0" i="0" kern="1200" dirty="0" smtClean="0">
                          <a:solidFill>
                            <a:schemeClr val="dk1"/>
                          </a:solidFill>
                          <a:effectLst/>
                          <a:latin typeface="+mn-lt"/>
                          <a:ea typeface="+mn-ea"/>
                          <a:cs typeface="+mn-cs"/>
                        </a:rPr>
                        <a:t>Directory(Folder) listing</a:t>
                      </a:r>
                      <a:endParaRPr lang="en-IN" dirty="0"/>
                    </a:p>
                  </a:txBody>
                  <a:tcPr/>
                </a:tc>
                <a:extLst>
                  <a:ext uri="{0D108BD9-81ED-4DB2-BD59-A6C34878D82A}">
                    <a16:rowId xmlns:a16="http://schemas.microsoft.com/office/drawing/2014/main" val="781289079"/>
                  </a:ext>
                </a:extLst>
              </a:tr>
              <a:tr h="442271">
                <a:tc>
                  <a:txBody>
                    <a:bodyPr/>
                    <a:lstStyle/>
                    <a:p>
                      <a:r>
                        <a:rPr lang="en-US" dirty="0" smtClean="0"/>
                        <a:t>3</a:t>
                      </a:r>
                    </a:p>
                  </a:txBody>
                  <a:tcPr/>
                </a:tc>
                <a:tc>
                  <a:txBody>
                    <a:bodyPr/>
                    <a:lstStyle/>
                    <a:p>
                      <a:pPr algn="l" fontAlgn="base"/>
                      <a:r>
                        <a:rPr lang="en-IN" b="0" dirty="0" smtClean="0">
                          <a:effectLst/>
                        </a:rPr>
                        <a:t>cd</a:t>
                      </a:r>
                      <a:endParaRPr lang="en-IN" b="0" dirty="0">
                        <a:effectLst/>
                      </a:endParaRPr>
                    </a:p>
                  </a:txBody>
                  <a:tcPr marL="76200" marR="76200" marT="76200" marB="76200" anchor="ctr"/>
                </a:tc>
                <a:tc>
                  <a:txBody>
                    <a:bodyPr/>
                    <a:lstStyle/>
                    <a:p>
                      <a:pPr algn="l" fontAlgn="base"/>
                      <a:r>
                        <a:rPr lang="en-IN" b="0" dirty="0" smtClean="0">
                          <a:effectLst/>
                        </a:rPr>
                        <a:t>cd</a:t>
                      </a:r>
                      <a:endParaRPr lang="en-IN" b="0" dirty="0">
                        <a:effectLst/>
                      </a:endParaRPr>
                    </a:p>
                  </a:txBody>
                  <a:tcPr marL="76200" marR="76200" marT="76200" marB="76200" anchor="ctr"/>
                </a:tc>
                <a:tc>
                  <a:txBody>
                    <a:bodyPr/>
                    <a:lstStyle/>
                    <a:p>
                      <a:r>
                        <a:rPr lang="en-IN" sz="1800" b="0" i="0" kern="1200" dirty="0" smtClean="0">
                          <a:solidFill>
                            <a:schemeClr val="dk1"/>
                          </a:solidFill>
                          <a:effectLst/>
                          <a:latin typeface="+mn-lt"/>
                          <a:ea typeface="+mn-ea"/>
                          <a:cs typeface="+mn-cs"/>
                        </a:rPr>
                        <a:t>Change the current directory</a:t>
                      </a:r>
                      <a:endParaRPr lang="en-IN" dirty="0"/>
                    </a:p>
                  </a:txBody>
                  <a:tcPr/>
                </a:tc>
                <a:extLst>
                  <a:ext uri="{0D108BD9-81ED-4DB2-BD59-A6C34878D82A}">
                    <a16:rowId xmlns:a16="http://schemas.microsoft.com/office/drawing/2014/main" val="852369876"/>
                  </a:ext>
                </a:extLst>
              </a:tr>
              <a:tr h="384354">
                <a:tc>
                  <a:txBody>
                    <a:bodyPr/>
                    <a:lstStyle/>
                    <a:p>
                      <a:r>
                        <a:rPr lang="en-US" dirty="0" smtClean="0"/>
                        <a:t>4</a:t>
                      </a:r>
                    </a:p>
                  </a:txBody>
                  <a:tcPr/>
                </a:tc>
                <a:tc>
                  <a:txBody>
                    <a:bodyPr/>
                    <a:lstStyle/>
                    <a:p>
                      <a:r>
                        <a:rPr lang="en-IN" sz="1800" b="0" i="0" kern="1200" dirty="0" smtClean="0">
                          <a:solidFill>
                            <a:schemeClr val="dk1"/>
                          </a:solidFill>
                          <a:effectLst/>
                          <a:latin typeface="+mn-lt"/>
                          <a:ea typeface="+mn-ea"/>
                          <a:cs typeface="+mn-cs"/>
                        </a:rPr>
                        <a:t>md</a:t>
                      </a:r>
                      <a:endParaRPr lang="en-IN" dirty="0"/>
                    </a:p>
                  </a:txBody>
                  <a:tcPr/>
                </a:tc>
                <a:tc>
                  <a:txBody>
                    <a:bodyPr/>
                    <a:lstStyle/>
                    <a:p>
                      <a:r>
                        <a:rPr lang="en-IN" sz="1800" b="0" i="0" kern="1200" dirty="0" err="1" smtClean="0">
                          <a:solidFill>
                            <a:schemeClr val="dk1"/>
                          </a:solidFill>
                          <a:effectLst/>
                          <a:latin typeface="+mn-lt"/>
                          <a:ea typeface="+mn-ea"/>
                          <a:cs typeface="+mn-cs"/>
                        </a:rPr>
                        <a:t>mkdir</a:t>
                      </a:r>
                      <a:endParaRPr lang="en-IN" dirty="0"/>
                    </a:p>
                  </a:txBody>
                  <a:tcPr/>
                </a:tc>
                <a:tc>
                  <a:txBody>
                    <a:bodyPr/>
                    <a:lstStyle/>
                    <a:p>
                      <a:r>
                        <a:rPr lang="en-US" sz="1800" b="0" i="0" kern="1200" dirty="0" smtClean="0">
                          <a:solidFill>
                            <a:schemeClr val="dk1"/>
                          </a:solidFill>
                          <a:effectLst/>
                          <a:latin typeface="+mn-lt"/>
                          <a:ea typeface="+mn-ea"/>
                          <a:cs typeface="+mn-cs"/>
                        </a:rPr>
                        <a:t>To create a new directory/folder</a:t>
                      </a:r>
                      <a:endParaRPr lang="en-IN" dirty="0"/>
                    </a:p>
                  </a:txBody>
                  <a:tcPr/>
                </a:tc>
                <a:extLst>
                  <a:ext uri="{0D108BD9-81ED-4DB2-BD59-A6C34878D82A}">
                    <a16:rowId xmlns:a16="http://schemas.microsoft.com/office/drawing/2014/main" val="349173117"/>
                  </a:ext>
                </a:extLst>
              </a:tr>
              <a:tr h="384354">
                <a:tc>
                  <a:txBody>
                    <a:bodyPr/>
                    <a:lstStyle/>
                    <a:p>
                      <a:r>
                        <a:rPr lang="en-US" dirty="0" smtClean="0"/>
                        <a:t>5</a:t>
                      </a:r>
                    </a:p>
                  </a:txBody>
                  <a:tcPr/>
                </a:tc>
                <a:tc>
                  <a:txBody>
                    <a:bodyPr/>
                    <a:lstStyle/>
                    <a:p>
                      <a:r>
                        <a:rPr lang="en-IN" sz="1800" b="0" i="0" kern="1200" dirty="0" smtClean="0">
                          <a:solidFill>
                            <a:schemeClr val="dk1"/>
                          </a:solidFill>
                          <a:effectLst/>
                          <a:latin typeface="+mn-lt"/>
                          <a:ea typeface="+mn-ea"/>
                          <a:cs typeface="+mn-cs"/>
                        </a:rPr>
                        <a:t>copy</a:t>
                      </a:r>
                      <a:endParaRPr lang="en-IN" dirty="0"/>
                    </a:p>
                  </a:txBody>
                  <a:tcPr/>
                </a:tc>
                <a:tc>
                  <a:txBody>
                    <a:bodyPr/>
                    <a:lstStyle/>
                    <a:p>
                      <a:r>
                        <a:rPr lang="en-IN" sz="1800" b="0" i="0" kern="1200" dirty="0" err="1" smtClean="0">
                          <a:solidFill>
                            <a:schemeClr val="dk1"/>
                          </a:solidFill>
                          <a:effectLst/>
                          <a:latin typeface="+mn-lt"/>
                          <a:ea typeface="+mn-ea"/>
                          <a:cs typeface="+mn-cs"/>
                        </a:rPr>
                        <a:t>cp</a:t>
                      </a:r>
                      <a:endParaRPr lang="en-IN" dirty="0"/>
                    </a:p>
                  </a:txBody>
                  <a:tcPr/>
                </a:tc>
                <a:tc>
                  <a:txBody>
                    <a:bodyPr/>
                    <a:lstStyle/>
                    <a:p>
                      <a:r>
                        <a:rPr lang="en-IN" sz="1800" b="0" i="0" kern="1200" dirty="0" smtClean="0">
                          <a:solidFill>
                            <a:schemeClr val="dk1"/>
                          </a:solidFill>
                          <a:effectLst/>
                          <a:latin typeface="+mn-lt"/>
                          <a:ea typeface="+mn-ea"/>
                          <a:cs typeface="+mn-cs"/>
                        </a:rPr>
                        <a:t>Copying a file(Copy, Paste)</a:t>
                      </a:r>
                      <a:endParaRPr lang="en-IN" dirty="0"/>
                    </a:p>
                  </a:txBody>
                  <a:tcPr/>
                </a:tc>
                <a:extLst>
                  <a:ext uri="{0D108BD9-81ED-4DB2-BD59-A6C34878D82A}">
                    <a16:rowId xmlns:a16="http://schemas.microsoft.com/office/drawing/2014/main" val="867923761"/>
                  </a:ext>
                </a:extLst>
              </a:tr>
              <a:tr h="384354">
                <a:tc>
                  <a:txBody>
                    <a:bodyPr/>
                    <a:lstStyle/>
                    <a:p>
                      <a:r>
                        <a:rPr lang="en-US" dirty="0" smtClean="0"/>
                        <a:t>6</a:t>
                      </a:r>
                    </a:p>
                  </a:txBody>
                  <a:tcPr/>
                </a:tc>
                <a:tc>
                  <a:txBody>
                    <a:bodyPr/>
                    <a:lstStyle/>
                    <a:p>
                      <a:r>
                        <a:rPr lang="en-IN" sz="1800" b="0" i="0" kern="1200" dirty="0" smtClean="0">
                          <a:solidFill>
                            <a:schemeClr val="dk1"/>
                          </a:solidFill>
                          <a:effectLst/>
                          <a:latin typeface="+mn-lt"/>
                          <a:ea typeface="+mn-ea"/>
                          <a:cs typeface="+mn-cs"/>
                        </a:rPr>
                        <a:t>move</a:t>
                      </a:r>
                      <a:endParaRPr lang="en-IN" dirty="0"/>
                    </a:p>
                  </a:txBody>
                  <a:tcPr/>
                </a:tc>
                <a:tc>
                  <a:txBody>
                    <a:bodyPr/>
                    <a:lstStyle/>
                    <a:p>
                      <a:r>
                        <a:rPr lang="en-US" dirty="0" smtClean="0"/>
                        <a:t>mv</a:t>
                      </a:r>
                      <a:endParaRPr lang="en-IN" dirty="0"/>
                    </a:p>
                  </a:txBody>
                  <a:tcPr/>
                </a:tc>
                <a:tc>
                  <a:txBody>
                    <a:bodyPr/>
                    <a:lstStyle/>
                    <a:p>
                      <a:r>
                        <a:rPr lang="en-IN" sz="1800" b="0" i="0" kern="1200" dirty="0" smtClean="0">
                          <a:solidFill>
                            <a:schemeClr val="dk1"/>
                          </a:solidFill>
                          <a:effectLst/>
                          <a:latin typeface="+mn-lt"/>
                          <a:ea typeface="+mn-ea"/>
                          <a:cs typeface="+mn-cs"/>
                        </a:rPr>
                        <a:t>Moving a file(Cut, Paste)</a:t>
                      </a:r>
                      <a:endParaRPr lang="en-IN" dirty="0"/>
                    </a:p>
                  </a:txBody>
                  <a:tcPr/>
                </a:tc>
                <a:extLst>
                  <a:ext uri="{0D108BD9-81ED-4DB2-BD59-A6C34878D82A}">
                    <a16:rowId xmlns:a16="http://schemas.microsoft.com/office/drawing/2014/main" val="304642202"/>
                  </a:ext>
                </a:extLst>
              </a:tr>
              <a:tr h="384354">
                <a:tc>
                  <a:txBody>
                    <a:bodyPr/>
                    <a:lstStyle/>
                    <a:p>
                      <a:r>
                        <a:rPr lang="en-US" dirty="0" smtClean="0"/>
                        <a:t>7</a:t>
                      </a:r>
                    </a:p>
                  </a:txBody>
                  <a:tcPr/>
                </a:tc>
                <a:tc>
                  <a:txBody>
                    <a:bodyPr/>
                    <a:lstStyle/>
                    <a:p>
                      <a:r>
                        <a:rPr lang="en-IN" sz="1800" b="0" i="0" kern="1200" dirty="0" smtClean="0">
                          <a:solidFill>
                            <a:schemeClr val="dk1"/>
                          </a:solidFill>
                          <a:effectLst/>
                          <a:latin typeface="+mn-lt"/>
                          <a:ea typeface="+mn-ea"/>
                          <a:cs typeface="+mn-cs"/>
                        </a:rPr>
                        <a:t>del</a:t>
                      </a:r>
                      <a:endParaRPr lang="en-IN" dirty="0"/>
                    </a:p>
                  </a:txBody>
                  <a:tcPr/>
                </a:tc>
                <a:tc>
                  <a:txBody>
                    <a:bodyPr/>
                    <a:lstStyle/>
                    <a:p>
                      <a:r>
                        <a:rPr lang="en-IN" sz="1800" b="0" i="0" kern="1200" dirty="0" err="1" smtClean="0">
                          <a:solidFill>
                            <a:schemeClr val="dk1"/>
                          </a:solidFill>
                          <a:effectLst/>
                          <a:latin typeface="+mn-lt"/>
                          <a:ea typeface="+mn-ea"/>
                          <a:cs typeface="+mn-cs"/>
                        </a:rPr>
                        <a:t>rm</a:t>
                      </a:r>
                      <a:endParaRPr lang="en-IN" dirty="0"/>
                    </a:p>
                  </a:txBody>
                  <a:tcPr/>
                </a:tc>
                <a:tc>
                  <a:txBody>
                    <a:bodyPr/>
                    <a:lstStyle/>
                    <a:p>
                      <a:r>
                        <a:rPr lang="en-IN" sz="1800" b="0" i="0" kern="1200" dirty="0" smtClean="0">
                          <a:solidFill>
                            <a:schemeClr val="dk1"/>
                          </a:solidFill>
                          <a:effectLst/>
                          <a:latin typeface="+mn-lt"/>
                          <a:ea typeface="+mn-ea"/>
                          <a:cs typeface="+mn-cs"/>
                        </a:rPr>
                        <a:t>Delete file</a:t>
                      </a:r>
                      <a:endParaRPr lang="en-IN" dirty="0"/>
                    </a:p>
                  </a:txBody>
                  <a:tcPr/>
                </a:tc>
                <a:extLst>
                  <a:ext uri="{0D108BD9-81ED-4DB2-BD59-A6C34878D82A}">
                    <a16:rowId xmlns:a16="http://schemas.microsoft.com/office/drawing/2014/main" val="1538455387"/>
                  </a:ext>
                </a:extLst>
              </a:tr>
              <a:tr h="379089">
                <a:tc rowSpan="2">
                  <a:txBody>
                    <a:bodyPr/>
                    <a:lstStyle/>
                    <a:p>
                      <a:r>
                        <a:rPr lang="en-US" dirty="0" smtClean="0"/>
                        <a:t>8</a:t>
                      </a:r>
                    </a:p>
                  </a:txBody>
                  <a:tcPr/>
                </a:tc>
                <a:tc rowSpan="2">
                  <a:txBody>
                    <a:bodyPr/>
                    <a:lstStyle/>
                    <a:p>
                      <a:r>
                        <a:rPr lang="en-IN" sz="1800" b="0" i="0" kern="1200" dirty="0" err="1" smtClean="0">
                          <a:solidFill>
                            <a:schemeClr val="dk1"/>
                          </a:solidFill>
                          <a:effectLst/>
                          <a:latin typeface="+mn-lt"/>
                          <a:ea typeface="+mn-ea"/>
                          <a:cs typeface="+mn-cs"/>
                        </a:rPr>
                        <a:t>rmdir</a:t>
                      </a:r>
                      <a:endParaRPr lang="en-IN" dirty="0"/>
                    </a:p>
                  </a:txBody>
                  <a:tcPr/>
                </a:tc>
                <a:tc>
                  <a:txBody>
                    <a:bodyPr/>
                    <a:lstStyle/>
                    <a:p>
                      <a:r>
                        <a:rPr lang="en-IN" sz="1800" b="0" i="0" kern="1200" dirty="0" err="1" smtClean="0">
                          <a:solidFill>
                            <a:schemeClr val="dk1"/>
                          </a:solidFill>
                          <a:effectLst/>
                          <a:latin typeface="+mn-lt"/>
                          <a:ea typeface="+mn-ea"/>
                          <a:cs typeface="+mn-cs"/>
                        </a:rPr>
                        <a:t>rmdir</a:t>
                      </a:r>
                      <a:endParaRPr lang="en-IN" sz="1800" b="0" i="0" kern="1200" dirty="0" smtClean="0">
                        <a:solidFill>
                          <a:schemeClr val="dk1"/>
                        </a:solidFill>
                        <a:effectLst/>
                        <a:latin typeface="+mn-lt"/>
                        <a:ea typeface="+mn-ea"/>
                        <a:cs typeface="+mn-cs"/>
                      </a:endParaRPr>
                    </a:p>
                  </a:txBody>
                  <a:tcPr/>
                </a:tc>
                <a:tc rowSpan="2">
                  <a:txBody>
                    <a:bodyPr/>
                    <a:lstStyle/>
                    <a:p>
                      <a:r>
                        <a:rPr lang="en-IN" sz="1800" b="0" i="0" kern="1200" dirty="0" smtClean="0">
                          <a:solidFill>
                            <a:schemeClr val="dk1"/>
                          </a:solidFill>
                          <a:effectLst/>
                          <a:latin typeface="+mn-lt"/>
                          <a:ea typeface="+mn-ea"/>
                          <a:cs typeface="+mn-cs"/>
                        </a:rPr>
                        <a:t>To delete a directory.</a:t>
                      </a:r>
                      <a:endParaRPr lang="en-IN" dirty="0"/>
                    </a:p>
                  </a:txBody>
                  <a:tcPr/>
                </a:tc>
                <a:extLst>
                  <a:ext uri="{0D108BD9-81ED-4DB2-BD59-A6C34878D82A}">
                    <a16:rowId xmlns:a16="http://schemas.microsoft.com/office/drawing/2014/main" val="2931836704"/>
                  </a:ext>
                </a:extLst>
              </a:tr>
              <a:tr h="379089">
                <a:tc vMerge="1">
                  <a:txBody>
                    <a:bodyPr/>
                    <a:lstStyle/>
                    <a:p>
                      <a:endParaRPr lang="en-IN"/>
                    </a:p>
                  </a:txBody>
                  <a:tcPr/>
                </a:tc>
                <a:tc vMerge="1">
                  <a:txBody>
                    <a:bodyPr/>
                    <a:lstStyle/>
                    <a:p>
                      <a:endParaRPr lang="en-IN"/>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kern="1200" dirty="0" err="1" smtClean="0">
                          <a:solidFill>
                            <a:schemeClr val="dk1"/>
                          </a:solidFill>
                          <a:effectLst/>
                          <a:latin typeface="+mn-lt"/>
                          <a:ea typeface="+mn-ea"/>
                          <a:cs typeface="+mn-cs"/>
                        </a:rPr>
                        <a:t>rm</a:t>
                      </a:r>
                      <a:r>
                        <a:rPr lang="en-IN" sz="1800" b="0" i="0" kern="1200" dirty="0" smtClean="0">
                          <a:solidFill>
                            <a:schemeClr val="dk1"/>
                          </a:solidFill>
                          <a:effectLst/>
                          <a:latin typeface="+mn-lt"/>
                          <a:ea typeface="+mn-ea"/>
                          <a:cs typeface="+mn-cs"/>
                        </a:rPr>
                        <a:t> –</a:t>
                      </a:r>
                      <a:r>
                        <a:rPr lang="en-IN" sz="1800" b="0" i="0" kern="1200" dirty="0" err="1" smtClean="0">
                          <a:solidFill>
                            <a:schemeClr val="dk1"/>
                          </a:solidFill>
                          <a:effectLst/>
                          <a:latin typeface="+mn-lt"/>
                          <a:ea typeface="+mn-ea"/>
                          <a:cs typeface="+mn-cs"/>
                        </a:rPr>
                        <a:t>rf</a:t>
                      </a:r>
                      <a:r>
                        <a:rPr lang="en-IN" sz="1800" b="0" i="0" kern="1200" dirty="0" smtClean="0">
                          <a:solidFill>
                            <a:schemeClr val="dk1"/>
                          </a:solidFill>
                          <a:effectLst/>
                          <a:latin typeface="+mn-lt"/>
                          <a:ea typeface="+mn-ea"/>
                          <a:cs typeface="+mn-cs"/>
                        </a:rPr>
                        <a:t> </a:t>
                      </a:r>
                      <a:endParaRPr lang="en-IN" dirty="0" smtClean="0"/>
                    </a:p>
                  </a:txBody>
                  <a:tcPr/>
                </a:tc>
                <a:tc vMerge="1">
                  <a:txBody>
                    <a:bodyPr/>
                    <a:lstStyle/>
                    <a:p>
                      <a:endParaRPr lang="en-IN"/>
                    </a:p>
                  </a:txBody>
                  <a:tcPr/>
                </a:tc>
                <a:extLst>
                  <a:ext uri="{0D108BD9-81ED-4DB2-BD59-A6C34878D82A}">
                    <a16:rowId xmlns:a16="http://schemas.microsoft.com/office/drawing/2014/main" val="463650480"/>
                  </a:ext>
                </a:extLst>
              </a:tr>
              <a:tr h="384354">
                <a:tc>
                  <a:txBody>
                    <a:bodyPr/>
                    <a:lstStyle/>
                    <a:p>
                      <a:r>
                        <a:rPr lang="en-US" dirty="0" smtClean="0"/>
                        <a:t>9</a:t>
                      </a:r>
                    </a:p>
                  </a:txBody>
                  <a:tcPr/>
                </a:tc>
                <a:tc>
                  <a:txBody>
                    <a:bodyPr/>
                    <a:lstStyle/>
                    <a:p>
                      <a:r>
                        <a:rPr lang="en-IN" sz="1800" b="0" i="0" kern="1200" dirty="0" smtClean="0">
                          <a:solidFill>
                            <a:schemeClr val="dk1"/>
                          </a:solidFill>
                          <a:effectLst/>
                          <a:latin typeface="+mn-lt"/>
                          <a:ea typeface="+mn-ea"/>
                          <a:cs typeface="+mn-cs"/>
                        </a:rPr>
                        <a:t>type</a:t>
                      </a:r>
                      <a:endParaRPr lang="en-IN" dirty="0"/>
                    </a:p>
                  </a:txBody>
                  <a:tcPr/>
                </a:tc>
                <a:tc>
                  <a:txBody>
                    <a:bodyPr/>
                    <a:lstStyle/>
                    <a:p>
                      <a:r>
                        <a:rPr lang="en-IN" sz="1800" b="0" i="0" kern="1200" dirty="0" smtClean="0">
                          <a:solidFill>
                            <a:schemeClr val="dk1"/>
                          </a:solidFill>
                          <a:effectLst/>
                          <a:latin typeface="+mn-lt"/>
                          <a:ea typeface="+mn-ea"/>
                          <a:cs typeface="+mn-cs"/>
                        </a:rPr>
                        <a:t>cat</a:t>
                      </a:r>
                      <a:endParaRPr lang="en-IN" dirty="0"/>
                    </a:p>
                  </a:txBody>
                  <a:tcPr/>
                </a:tc>
                <a:tc>
                  <a:txBody>
                    <a:bodyPr/>
                    <a:lstStyle/>
                    <a:p>
                      <a:r>
                        <a:rPr lang="en-US" sz="1800" b="0" i="0" kern="1200" dirty="0" smtClean="0">
                          <a:solidFill>
                            <a:schemeClr val="dk1"/>
                          </a:solidFill>
                          <a:effectLst/>
                          <a:latin typeface="+mn-lt"/>
                          <a:ea typeface="+mn-ea"/>
                          <a:cs typeface="+mn-cs"/>
                        </a:rPr>
                        <a:t>To print contents of a file.</a:t>
                      </a:r>
                      <a:endParaRPr lang="en-IN" dirty="0"/>
                    </a:p>
                  </a:txBody>
                  <a:tcPr/>
                </a:tc>
                <a:extLst>
                  <a:ext uri="{0D108BD9-81ED-4DB2-BD59-A6C34878D82A}">
                    <a16:rowId xmlns:a16="http://schemas.microsoft.com/office/drawing/2014/main" val="3394809641"/>
                  </a:ext>
                </a:extLst>
              </a:tr>
              <a:tr h="384354">
                <a:tc>
                  <a:txBody>
                    <a:bodyPr/>
                    <a:lstStyle/>
                    <a:p>
                      <a:r>
                        <a:rPr lang="en-US" dirty="0" smtClean="0"/>
                        <a:t>10</a:t>
                      </a:r>
                    </a:p>
                  </a:txBody>
                  <a:tcPr/>
                </a:tc>
                <a:tc>
                  <a:txBody>
                    <a:bodyPr/>
                    <a:lstStyle/>
                    <a:p>
                      <a:r>
                        <a:rPr lang="en-IN" sz="1800" b="0" i="0" kern="1200" dirty="0" smtClean="0">
                          <a:solidFill>
                            <a:schemeClr val="dk1"/>
                          </a:solidFill>
                          <a:effectLst/>
                          <a:latin typeface="+mn-lt"/>
                          <a:ea typeface="+mn-ea"/>
                          <a:cs typeface="+mn-cs"/>
                        </a:rPr>
                        <a:t>fc</a:t>
                      </a:r>
                      <a:endParaRPr lang="en-IN" dirty="0"/>
                    </a:p>
                  </a:txBody>
                  <a:tcPr/>
                </a:tc>
                <a:tc>
                  <a:txBody>
                    <a:bodyPr/>
                    <a:lstStyle/>
                    <a:p>
                      <a:r>
                        <a:rPr lang="en-IN" sz="1800" b="0" i="0" kern="1200" dirty="0" smtClean="0">
                          <a:solidFill>
                            <a:schemeClr val="dk1"/>
                          </a:solidFill>
                          <a:effectLst/>
                          <a:latin typeface="+mn-lt"/>
                          <a:ea typeface="+mn-ea"/>
                          <a:cs typeface="+mn-cs"/>
                        </a:rPr>
                        <a:t>diff</a:t>
                      </a:r>
                      <a:endParaRPr lang="en-IN" dirty="0"/>
                    </a:p>
                  </a:txBody>
                  <a:tcPr/>
                </a:tc>
                <a:tc>
                  <a:txBody>
                    <a:bodyPr/>
                    <a:lstStyle/>
                    <a:p>
                      <a:r>
                        <a:rPr lang="en-IN" sz="1800" b="0" i="0" kern="1200" dirty="0" smtClean="0">
                          <a:solidFill>
                            <a:schemeClr val="dk1"/>
                          </a:solidFill>
                          <a:effectLst/>
                          <a:latin typeface="+mn-lt"/>
                          <a:ea typeface="+mn-ea"/>
                          <a:cs typeface="+mn-cs"/>
                        </a:rPr>
                        <a:t>Compare contents of files</a:t>
                      </a:r>
                      <a:endParaRPr lang="en-IN" dirty="0"/>
                    </a:p>
                  </a:txBody>
                  <a:tcPr/>
                </a:tc>
                <a:extLst>
                  <a:ext uri="{0D108BD9-81ED-4DB2-BD59-A6C34878D82A}">
                    <a16:rowId xmlns:a16="http://schemas.microsoft.com/office/drawing/2014/main" val="61262400"/>
                  </a:ext>
                </a:extLst>
              </a:tr>
              <a:tr h="384354">
                <a:tc>
                  <a:txBody>
                    <a:bodyPr/>
                    <a:lstStyle/>
                    <a:p>
                      <a:r>
                        <a:rPr lang="en-US" dirty="0" smtClean="0"/>
                        <a:t>11</a:t>
                      </a:r>
                    </a:p>
                  </a:txBody>
                  <a:tcPr/>
                </a:tc>
                <a:tc>
                  <a:txBody>
                    <a:bodyPr/>
                    <a:lstStyle/>
                    <a:p>
                      <a:r>
                        <a:rPr lang="en-IN" sz="1800" b="0" i="0" kern="1200" dirty="0" err="1" smtClean="0">
                          <a:solidFill>
                            <a:schemeClr val="dk1"/>
                          </a:solidFill>
                          <a:effectLst/>
                          <a:latin typeface="+mn-lt"/>
                          <a:ea typeface="+mn-ea"/>
                          <a:cs typeface="+mn-cs"/>
                        </a:rPr>
                        <a:t>cls</a:t>
                      </a:r>
                      <a:endParaRPr lang="en-IN" dirty="0"/>
                    </a:p>
                  </a:txBody>
                  <a:tcPr/>
                </a:tc>
                <a:tc>
                  <a:txBody>
                    <a:bodyPr/>
                    <a:lstStyle/>
                    <a:p>
                      <a:r>
                        <a:rPr lang="en-IN" sz="1800" b="0" i="0" kern="1200" dirty="0" smtClean="0">
                          <a:solidFill>
                            <a:schemeClr val="dk1"/>
                          </a:solidFill>
                          <a:effectLst/>
                          <a:latin typeface="+mn-lt"/>
                          <a:ea typeface="+mn-ea"/>
                          <a:cs typeface="+mn-cs"/>
                        </a:rPr>
                        <a:t>clear</a:t>
                      </a:r>
                      <a:endParaRPr lang="en-IN" dirty="0"/>
                    </a:p>
                  </a:txBody>
                  <a:tcPr/>
                </a:tc>
                <a:tc>
                  <a:txBody>
                    <a:bodyPr/>
                    <a:lstStyle/>
                    <a:p>
                      <a:r>
                        <a:rPr lang="en-IN" sz="1800" b="0" i="0" kern="1200" dirty="0" smtClean="0">
                          <a:solidFill>
                            <a:schemeClr val="dk1"/>
                          </a:solidFill>
                          <a:effectLst/>
                          <a:latin typeface="+mn-lt"/>
                          <a:ea typeface="+mn-ea"/>
                          <a:cs typeface="+mn-cs"/>
                        </a:rPr>
                        <a:t>Clear Screen</a:t>
                      </a:r>
                      <a:endParaRPr lang="en-IN" dirty="0"/>
                    </a:p>
                  </a:txBody>
                  <a:tcPr/>
                </a:tc>
                <a:extLst>
                  <a:ext uri="{0D108BD9-81ED-4DB2-BD59-A6C34878D82A}">
                    <a16:rowId xmlns:a16="http://schemas.microsoft.com/office/drawing/2014/main" val="1165344384"/>
                  </a:ext>
                </a:extLst>
              </a:tr>
            </a:tbl>
          </a:graphicData>
        </a:graphic>
      </p:graphicFrame>
      <p:graphicFrame>
        <p:nvGraphicFramePr>
          <p:cNvPr id="12" name="Table 11"/>
          <p:cNvGraphicFramePr>
            <a:graphicFrameLocks noGrp="1"/>
          </p:cNvGraphicFramePr>
          <p:nvPr>
            <p:extLst/>
          </p:nvPr>
        </p:nvGraphicFramePr>
        <p:xfrm>
          <a:off x="214642" y="1700424"/>
          <a:ext cx="9560422" cy="5057359"/>
        </p:xfrm>
        <a:graphic>
          <a:graphicData uri="http://schemas.openxmlformats.org/drawingml/2006/table">
            <a:tbl>
              <a:tblPr firstRow="1" bandRow="1">
                <a:tableStyleId>{5C22544A-7EE6-4342-B048-85BDC9FD1C3A}</a:tableStyleId>
              </a:tblPr>
              <a:tblGrid>
                <a:gridCol w="1003172">
                  <a:extLst>
                    <a:ext uri="{9D8B030D-6E8A-4147-A177-3AD203B41FA5}">
                      <a16:colId xmlns:a16="http://schemas.microsoft.com/office/drawing/2014/main" val="929045716"/>
                    </a:ext>
                  </a:extLst>
                </a:gridCol>
                <a:gridCol w="2103665">
                  <a:extLst>
                    <a:ext uri="{9D8B030D-6E8A-4147-A177-3AD203B41FA5}">
                      <a16:colId xmlns:a16="http://schemas.microsoft.com/office/drawing/2014/main" val="2454154729"/>
                    </a:ext>
                  </a:extLst>
                </a:gridCol>
                <a:gridCol w="1942351">
                  <a:extLst>
                    <a:ext uri="{9D8B030D-6E8A-4147-A177-3AD203B41FA5}">
                      <a16:colId xmlns:a16="http://schemas.microsoft.com/office/drawing/2014/main" val="4230629661"/>
                    </a:ext>
                  </a:extLst>
                </a:gridCol>
                <a:gridCol w="4511234">
                  <a:extLst>
                    <a:ext uri="{9D8B030D-6E8A-4147-A177-3AD203B41FA5}">
                      <a16:colId xmlns:a16="http://schemas.microsoft.com/office/drawing/2014/main" val="3751149903"/>
                    </a:ext>
                  </a:extLst>
                </a:gridCol>
              </a:tblGrid>
              <a:tr h="405826">
                <a:tc>
                  <a:txBody>
                    <a:bodyPr/>
                    <a:lstStyle/>
                    <a:p>
                      <a:pPr algn="ctr"/>
                      <a:r>
                        <a:rPr lang="en-US" sz="1550" baseline="0" dirty="0" err="1" smtClean="0"/>
                        <a:t>Sr.No</a:t>
                      </a:r>
                      <a:r>
                        <a:rPr lang="en-US" sz="1550" baseline="0" dirty="0" smtClean="0"/>
                        <a:t>.</a:t>
                      </a:r>
                      <a:endParaRPr lang="en-IN" sz="1550" baseline="0" dirty="0"/>
                    </a:p>
                  </a:txBody>
                  <a:tcPr/>
                </a:tc>
                <a:tc>
                  <a:txBody>
                    <a:bodyPr/>
                    <a:lstStyle/>
                    <a:p>
                      <a:pPr algn="ctr"/>
                      <a:r>
                        <a:rPr lang="en-US" sz="1550" baseline="0" dirty="0" smtClean="0"/>
                        <a:t>Windows</a:t>
                      </a:r>
                      <a:endParaRPr lang="en-IN" sz="1550" baseline="0" dirty="0"/>
                    </a:p>
                  </a:txBody>
                  <a:tcPr/>
                </a:tc>
                <a:tc>
                  <a:txBody>
                    <a:bodyPr/>
                    <a:lstStyle/>
                    <a:p>
                      <a:pPr algn="ctr"/>
                      <a:r>
                        <a:rPr lang="en-US" sz="1550" baseline="0" dirty="0" smtClean="0"/>
                        <a:t>Linux/Mac</a:t>
                      </a:r>
                      <a:endParaRPr lang="en-IN" sz="1550" baseline="0" dirty="0"/>
                    </a:p>
                  </a:txBody>
                  <a:tcPr/>
                </a:tc>
                <a:tc>
                  <a:txBody>
                    <a:bodyPr/>
                    <a:lstStyle/>
                    <a:p>
                      <a:pPr algn="ctr"/>
                      <a:r>
                        <a:rPr lang="en-US" sz="1550" baseline="0" dirty="0" smtClean="0"/>
                        <a:t>Description</a:t>
                      </a:r>
                      <a:endParaRPr lang="en-IN" sz="1550" baseline="0" dirty="0"/>
                    </a:p>
                  </a:txBody>
                  <a:tcPr/>
                </a:tc>
                <a:extLst>
                  <a:ext uri="{0D108BD9-81ED-4DB2-BD59-A6C34878D82A}">
                    <a16:rowId xmlns:a16="http://schemas.microsoft.com/office/drawing/2014/main" val="4270632350"/>
                  </a:ext>
                </a:extLst>
              </a:tr>
              <a:tr h="405826">
                <a:tc>
                  <a:txBody>
                    <a:bodyPr/>
                    <a:lstStyle/>
                    <a:p>
                      <a:r>
                        <a:rPr lang="en-US" sz="1550" baseline="0" dirty="0" smtClean="0"/>
                        <a:t>11</a:t>
                      </a:r>
                    </a:p>
                  </a:txBody>
                  <a:tcPr/>
                </a:tc>
                <a:tc>
                  <a:txBody>
                    <a:bodyPr/>
                    <a:lstStyle/>
                    <a:p>
                      <a:r>
                        <a:rPr lang="en-IN" sz="1550" b="0" i="0" kern="1200" baseline="0" dirty="0" smtClean="0">
                          <a:solidFill>
                            <a:schemeClr val="dk1"/>
                          </a:solidFill>
                          <a:effectLst/>
                          <a:latin typeface="+mn-lt"/>
                          <a:ea typeface="+mn-ea"/>
                          <a:cs typeface="+mn-cs"/>
                        </a:rPr>
                        <a:t>find</a:t>
                      </a:r>
                      <a:endParaRPr lang="en-IN" sz="1550" baseline="0" dirty="0"/>
                    </a:p>
                  </a:txBody>
                  <a:tcPr/>
                </a:tc>
                <a:tc>
                  <a:txBody>
                    <a:bodyPr/>
                    <a:lstStyle/>
                    <a:p>
                      <a:r>
                        <a:rPr lang="en-IN" sz="1550" b="0" i="0" kern="1200" baseline="0" dirty="0" err="1" smtClean="0">
                          <a:solidFill>
                            <a:schemeClr val="dk1"/>
                          </a:solidFill>
                          <a:effectLst/>
                          <a:latin typeface="+mn-lt"/>
                          <a:ea typeface="+mn-ea"/>
                          <a:cs typeface="+mn-cs"/>
                        </a:rPr>
                        <a:t>grep</a:t>
                      </a:r>
                      <a:endParaRPr lang="en-IN" sz="1550" baseline="0" dirty="0"/>
                    </a:p>
                  </a:txBody>
                  <a:tcPr/>
                </a:tc>
                <a:tc>
                  <a:txBody>
                    <a:bodyPr/>
                    <a:lstStyle/>
                    <a:p>
                      <a:r>
                        <a:rPr lang="en-US" sz="1550" b="0" i="0" kern="1200" baseline="0" dirty="0" smtClean="0">
                          <a:solidFill>
                            <a:schemeClr val="dk1"/>
                          </a:solidFill>
                          <a:effectLst/>
                          <a:latin typeface="+mn-lt"/>
                          <a:ea typeface="+mn-ea"/>
                          <a:cs typeface="+mn-cs"/>
                        </a:rPr>
                        <a:t>Search for a string in a file</a:t>
                      </a:r>
                      <a:endParaRPr lang="en-IN" sz="1550" baseline="0" dirty="0"/>
                    </a:p>
                  </a:txBody>
                  <a:tcPr/>
                </a:tc>
                <a:extLst>
                  <a:ext uri="{0D108BD9-81ED-4DB2-BD59-A6C34878D82A}">
                    <a16:rowId xmlns:a16="http://schemas.microsoft.com/office/drawing/2014/main" val="535346285"/>
                  </a:ext>
                </a:extLst>
              </a:tr>
              <a:tr h="405826">
                <a:tc>
                  <a:txBody>
                    <a:bodyPr/>
                    <a:lstStyle/>
                    <a:p>
                      <a:r>
                        <a:rPr lang="en-US" sz="1550" baseline="0" dirty="0" smtClean="0"/>
                        <a:t>12</a:t>
                      </a:r>
                    </a:p>
                  </a:txBody>
                  <a:tcPr/>
                </a:tc>
                <a:tc>
                  <a:txBody>
                    <a:bodyPr/>
                    <a:lstStyle/>
                    <a:p>
                      <a:r>
                        <a:rPr lang="en-IN" sz="1550" b="0" i="0" kern="1200" baseline="0" dirty="0" smtClean="0">
                          <a:solidFill>
                            <a:schemeClr val="dk1"/>
                          </a:solidFill>
                          <a:effectLst/>
                          <a:latin typeface="+mn-lt"/>
                          <a:ea typeface="+mn-ea"/>
                          <a:cs typeface="+mn-cs"/>
                        </a:rPr>
                        <a:t>echo</a:t>
                      </a:r>
                      <a:endParaRPr lang="en-IN" sz="1550" baseline="0" dirty="0"/>
                    </a:p>
                  </a:txBody>
                  <a:tcPr/>
                </a:tc>
                <a:tc>
                  <a:txBody>
                    <a:bodyPr/>
                    <a:lstStyle/>
                    <a:p>
                      <a:r>
                        <a:rPr lang="en-IN" sz="1550" b="0" i="0" kern="1200" baseline="0" dirty="0" smtClean="0">
                          <a:solidFill>
                            <a:schemeClr val="dk1"/>
                          </a:solidFill>
                          <a:effectLst/>
                          <a:latin typeface="+mn-lt"/>
                          <a:ea typeface="+mn-ea"/>
                          <a:cs typeface="+mn-cs"/>
                        </a:rPr>
                        <a:t>echo</a:t>
                      </a:r>
                      <a:endParaRPr lang="en-IN" sz="1550" baseline="0" dirty="0"/>
                    </a:p>
                  </a:txBody>
                  <a:tcPr/>
                </a:tc>
                <a:tc>
                  <a:txBody>
                    <a:bodyPr/>
                    <a:lstStyle/>
                    <a:p>
                      <a:r>
                        <a:rPr lang="en-US" sz="1550" b="0" i="0" kern="1200" baseline="0" dirty="0" smtClean="0">
                          <a:solidFill>
                            <a:schemeClr val="dk1"/>
                          </a:solidFill>
                          <a:effectLst/>
                          <a:latin typeface="+mn-lt"/>
                          <a:ea typeface="+mn-ea"/>
                          <a:cs typeface="+mn-cs"/>
                        </a:rPr>
                        <a:t>To print something on the screen</a:t>
                      </a:r>
                      <a:endParaRPr lang="en-IN" sz="1550" baseline="0" dirty="0"/>
                    </a:p>
                  </a:txBody>
                  <a:tcPr/>
                </a:tc>
                <a:extLst>
                  <a:ext uri="{0D108BD9-81ED-4DB2-BD59-A6C34878D82A}">
                    <a16:rowId xmlns:a16="http://schemas.microsoft.com/office/drawing/2014/main" val="781289079"/>
                  </a:ext>
                </a:extLst>
              </a:tr>
              <a:tr h="611472">
                <a:tc>
                  <a:txBody>
                    <a:bodyPr/>
                    <a:lstStyle/>
                    <a:p>
                      <a:r>
                        <a:rPr lang="en-US" sz="1550" baseline="0" dirty="0" smtClean="0"/>
                        <a:t>13</a:t>
                      </a:r>
                    </a:p>
                  </a:txBody>
                  <a:tcPr/>
                </a:tc>
                <a:tc>
                  <a:txBody>
                    <a:bodyPr/>
                    <a:lstStyle/>
                    <a:p>
                      <a:pPr algn="l" fontAlgn="base"/>
                      <a:r>
                        <a:rPr lang="en-IN" sz="1550" b="0" i="0" kern="1200" baseline="0" dirty="0" err="1" smtClean="0">
                          <a:solidFill>
                            <a:schemeClr val="dk1"/>
                          </a:solidFill>
                          <a:effectLst/>
                          <a:latin typeface="+mn-lt"/>
                          <a:ea typeface="+mn-ea"/>
                          <a:cs typeface="+mn-cs"/>
                        </a:rPr>
                        <a:t>noteoad</a:t>
                      </a:r>
                      <a:r>
                        <a:rPr lang="en-IN" sz="1550" b="0" i="0" kern="1200" baseline="0" dirty="0" smtClean="0">
                          <a:solidFill>
                            <a:schemeClr val="dk1"/>
                          </a:solidFill>
                          <a:effectLst/>
                          <a:latin typeface="+mn-lt"/>
                          <a:ea typeface="+mn-ea"/>
                          <a:cs typeface="+mn-cs"/>
                        </a:rPr>
                        <a:t>(depends on editor)</a:t>
                      </a:r>
                      <a:endParaRPr lang="en-IN" sz="1550" b="0" baseline="0" dirty="0">
                        <a:effectLst/>
                      </a:endParaRPr>
                    </a:p>
                  </a:txBody>
                  <a:tcPr marL="76200" marR="76200" marT="76200" marB="76200" anchor="ctr"/>
                </a:tc>
                <a:tc>
                  <a:txBody>
                    <a:bodyPr/>
                    <a:lstStyle/>
                    <a:p>
                      <a:pPr algn="l" fontAlgn="base"/>
                      <a:r>
                        <a:rPr lang="en-IN" sz="1550" b="0" i="0" kern="1200" baseline="0" dirty="0" smtClean="0">
                          <a:solidFill>
                            <a:schemeClr val="dk1"/>
                          </a:solidFill>
                          <a:effectLst/>
                          <a:latin typeface="+mn-lt"/>
                          <a:ea typeface="+mn-ea"/>
                          <a:cs typeface="+mn-cs"/>
                        </a:rPr>
                        <a:t>vim(depends on editor)</a:t>
                      </a:r>
                      <a:endParaRPr lang="en-IN" sz="1550" b="0" baseline="0" dirty="0">
                        <a:effectLst/>
                      </a:endParaRPr>
                    </a:p>
                  </a:txBody>
                  <a:tcPr marL="76200" marR="76200" marT="76200" marB="76200" anchor="ctr"/>
                </a:tc>
                <a:tc>
                  <a:txBody>
                    <a:bodyPr/>
                    <a:lstStyle/>
                    <a:p>
                      <a:r>
                        <a:rPr lang="en-US" sz="1550" b="0" i="0" kern="1200" baseline="0" dirty="0" smtClean="0">
                          <a:solidFill>
                            <a:schemeClr val="dk1"/>
                          </a:solidFill>
                          <a:effectLst/>
                          <a:latin typeface="+mn-lt"/>
                          <a:ea typeface="+mn-ea"/>
                          <a:cs typeface="+mn-cs"/>
                        </a:rPr>
                        <a:t>To write in to files.</a:t>
                      </a:r>
                      <a:endParaRPr lang="en-IN" sz="1550" baseline="0" dirty="0"/>
                    </a:p>
                  </a:txBody>
                  <a:tcPr/>
                </a:tc>
                <a:extLst>
                  <a:ext uri="{0D108BD9-81ED-4DB2-BD59-A6C34878D82A}">
                    <a16:rowId xmlns:a16="http://schemas.microsoft.com/office/drawing/2014/main" val="852369876"/>
                  </a:ext>
                </a:extLst>
              </a:tr>
              <a:tr h="405826">
                <a:tc>
                  <a:txBody>
                    <a:bodyPr/>
                    <a:lstStyle/>
                    <a:p>
                      <a:r>
                        <a:rPr lang="en-US" sz="1550" baseline="0" dirty="0" smtClean="0"/>
                        <a:t>14</a:t>
                      </a:r>
                    </a:p>
                  </a:txBody>
                  <a:tcPr/>
                </a:tc>
                <a:tc>
                  <a:txBody>
                    <a:bodyPr/>
                    <a:lstStyle/>
                    <a:p>
                      <a:r>
                        <a:rPr lang="en-IN" sz="1550" b="0" i="0" kern="1200" baseline="0" dirty="0" err="1" smtClean="0">
                          <a:solidFill>
                            <a:schemeClr val="dk1"/>
                          </a:solidFill>
                          <a:effectLst/>
                          <a:latin typeface="+mn-lt"/>
                          <a:ea typeface="+mn-ea"/>
                          <a:cs typeface="+mn-cs"/>
                        </a:rPr>
                        <a:t>tasklist</a:t>
                      </a:r>
                      <a:endParaRPr lang="en-IN" sz="1550" baseline="0" dirty="0"/>
                    </a:p>
                  </a:txBody>
                  <a:tcPr/>
                </a:tc>
                <a:tc>
                  <a:txBody>
                    <a:bodyPr/>
                    <a:lstStyle/>
                    <a:p>
                      <a:r>
                        <a:rPr lang="en-IN" sz="1550" b="0" i="0" kern="1200" baseline="0" dirty="0" err="1" smtClean="0">
                          <a:solidFill>
                            <a:schemeClr val="dk1"/>
                          </a:solidFill>
                          <a:effectLst/>
                          <a:latin typeface="+mn-lt"/>
                          <a:ea typeface="+mn-ea"/>
                          <a:cs typeface="+mn-cs"/>
                        </a:rPr>
                        <a:t>ps</a:t>
                      </a:r>
                      <a:r>
                        <a:rPr lang="en-IN" sz="1550" b="0" i="0" kern="1200" baseline="0" dirty="0" smtClean="0">
                          <a:solidFill>
                            <a:schemeClr val="dk1"/>
                          </a:solidFill>
                          <a:effectLst/>
                          <a:latin typeface="+mn-lt"/>
                          <a:ea typeface="+mn-ea"/>
                          <a:cs typeface="+mn-cs"/>
                        </a:rPr>
                        <a:t> x</a:t>
                      </a:r>
                      <a:endParaRPr lang="en-IN" sz="1550" baseline="0" dirty="0"/>
                    </a:p>
                  </a:txBody>
                  <a:tcPr/>
                </a:tc>
                <a:tc>
                  <a:txBody>
                    <a:bodyPr/>
                    <a:lstStyle/>
                    <a:p>
                      <a:r>
                        <a:rPr lang="en-IN" sz="1550" b="0" i="0" kern="1200" baseline="0" dirty="0" smtClean="0">
                          <a:solidFill>
                            <a:schemeClr val="dk1"/>
                          </a:solidFill>
                          <a:effectLst/>
                          <a:latin typeface="+mn-lt"/>
                          <a:ea typeface="+mn-ea"/>
                          <a:cs typeface="+mn-cs"/>
                        </a:rPr>
                        <a:t>To list running tasks.</a:t>
                      </a:r>
                      <a:endParaRPr lang="en-IN" sz="1550" baseline="0" dirty="0"/>
                    </a:p>
                  </a:txBody>
                  <a:tcPr/>
                </a:tc>
                <a:extLst>
                  <a:ext uri="{0D108BD9-81ED-4DB2-BD59-A6C34878D82A}">
                    <a16:rowId xmlns:a16="http://schemas.microsoft.com/office/drawing/2014/main" val="349173117"/>
                  </a:ext>
                </a:extLst>
              </a:tr>
              <a:tr h="405826">
                <a:tc>
                  <a:txBody>
                    <a:bodyPr/>
                    <a:lstStyle/>
                    <a:p>
                      <a:r>
                        <a:rPr lang="en-US" sz="1550" baseline="0" dirty="0" smtClean="0"/>
                        <a:t>15</a:t>
                      </a:r>
                    </a:p>
                  </a:txBody>
                  <a:tcPr/>
                </a:tc>
                <a:tc>
                  <a:txBody>
                    <a:bodyPr/>
                    <a:lstStyle/>
                    <a:p>
                      <a:r>
                        <a:rPr lang="en-IN" sz="1550" b="0" i="0" kern="1200" baseline="0" dirty="0" smtClean="0">
                          <a:solidFill>
                            <a:schemeClr val="dk1"/>
                          </a:solidFill>
                          <a:effectLst/>
                          <a:latin typeface="+mn-lt"/>
                          <a:ea typeface="+mn-ea"/>
                          <a:cs typeface="+mn-cs"/>
                        </a:rPr>
                        <a:t>set </a:t>
                      </a:r>
                      <a:r>
                        <a:rPr lang="en-IN" sz="1550" b="0" i="0" kern="1200" baseline="0" dirty="0" err="1" smtClean="0">
                          <a:solidFill>
                            <a:schemeClr val="dk1"/>
                          </a:solidFill>
                          <a:effectLst/>
                          <a:latin typeface="+mn-lt"/>
                          <a:ea typeface="+mn-ea"/>
                          <a:cs typeface="+mn-cs"/>
                        </a:rPr>
                        <a:t>var</a:t>
                      </a:r>
                      <a:r>
                        <a:rPr lang="en-IN" sz="1550" b="0" i="0" kern="1200" baseline="0" dirty="0" smtClean="0">
                          <a:solidFill>
                            <a:schemeClr val="dk1"/>
                          </a:solidFill>
                          <a:effectLst/>
                          <a:latin typeface="+mn-lt"/>
                          <a:ea typeface="+mn-ea"/>
                          <a:cs typeface="+mn-cs"/>
                        </a:rPr>
                        <a:t>=value</a:t>
                      </a:r>
                      <a:endParaRPr lang="en-IN" sz="1550" baseline="0" dirty="0"/>
                    </a:p>
                  </a:txBody>
                  <a:tcPr/>
                </a:tc>
                <a:tc>
                  <a:txBody>
                    <a:bodyPr/>
                    <a:lstStyle/>
                    <a:p>
                      <a:r>
                        <a:rPr lang="en-IN" sz="1550" b="0" i="0" kern="1200" baseline="0" dirty="0" smtClean="0">
                          <a:solidFill>
                            <a:schemeClr val="dk1"/>
                          </a:solidFill>
                          <a:effectLst/>
                          <a:latin typeface="+mn-lt"/>
                          <a:ea typeface="+mn-ea"/>
                          <a:cs typeface="+mn-cs"/>
                        </a:rPr>
                        <a:t>export </a:t>
                      </a:r>
                      <a:r>
                        <a:rPr lang="en-IN" sz="1550" b="0" i="0" kern="1200" baseline="0" dirty="0" err="1" smtClean="0">
                          <a:solidFill>
                            <a:schemeClr val="dk1"/>
                          </a:solidFill>
                          <a:effectLst/>
                          <a:latin typeface="+mn-lt"/>
                          <a:ea typeface="+mn-ea"/>
                          <a:cs typeface="+mn-cs"/>
                        </a:rPr>
                        <a:t>var</a:t>
                      </a:r>
                      <a:r>
                        <a:rPr lang="en-IN" sz="1550" b="0" i="0" kern="1200" baseline="0" dirty="0" smtClean="0">
                          <a:solidFill>
                            <a:schemeClr val="dk1"/>
                          </a:solidFill>
                          <a:effectLst/>
                          <a:latin typeface="+mn-lt"/>
                          <a:ea typeface="+mn-ea"/>
                          <a:cs typeface="+mn-cs"/>
                        </a:rPr>
                        <a:t>=value</a:t>
                      </a:r>
                      <a:endParaRPr lang="en-IN" sz="1550" baseline="0" dirty="0"/>
                    </a:p>
                  </a:txBody>
                  <a:tcPr/>
                </a:tc>
                <a:tc>
                  <a:txBody>
                    <a:bodyPr/>
                    <a:lstStyle/>
                    <a:p>
                      <a:r>
                        <a:rPr lang="en-IN" sz="1550" b="0" i="0" kern="1200" baseline="0" dirty="0" smtClean="0">
                          <a:solidFill>
                            <a:schemeClr val="dk1"/>
                          </a:solidFill>
                          <a:effectLst/>
                          <a:latin typeface="+mn-lt"/>
                          <a:ea typeface="+mn-ea"/>
                          <a:cs typeface="+mn-cs"/>
                        </a:rPr>
                        <a:t>To set environment variables.</a:t>
                      </a:r>
                      <a:endParaRPr lang="en-IN" sz="1550" baseline="0" dirty="0"/>
                    </a:p>
                  </a:txBody>
                  <a:tcPr/>
                </a:tc>
                <a:extLst>
                  <a:ext uri="{0D108BD9-81ED-4DB2-BD59-A6C34878D82A}">
                    <a16:rowId xmlns:a16="http://schemas.microsoft.com/office/drawing/2014/main" val="867923761"/>
                  </a:ext>
                </a:extLst>
              </a:tr>
              <a:tr h="337919">
                <a:tc rowSpan="2">
                  <a:txBody>
                    <a:bodyPr/>
                    <a:lstStyle/>
                    <a:p>
                      <a:r>
                        <a:rPr lang="en-US" sz="1550" baseline="0" dirty="0" smtClean="0"/>
                        <a:t>16</a:t>
                      </a:r>
                    </a:p>
                  </a:txBody>
                  <a:tcPr/>
                </a:tc>
                <a:tc rowSpan="2">
                  <a:txBody>
                    <a:bodyPr/>
                    <a:lstStyle/>
                    <a:p>
                      <a:pPr algn="l" fontAlgn="base"/>
                      <a:r>
                        <a:rPr lang="en-IN" sz="1550" b="0" baseline="0" dirty="0" err="1" smtClean="0">
                          <a:effectLst/>
                        </a:rPr>
                        <a:t>attrib</a:t>
                      </a:r>
                      <a:endParaRPr lang="en-IN" sz="1550" b="0" baseline="0" dirty="0">
                        <a:effectLst/>
                      </a:endParaRPr>
                    </a:p>
                  </a:txBody>
                  <a:tcPr marL="76200" marR="76200" marT="76200" marB="76200" anchor="ctr"/>
                </a:tc>
                <a:tc>
                  <a:txBody>
                    <a:bodyPr/>
                    <a:lstStyle/>
                    <a:p>
                      <a:r>
                        <a:rPr lang="en-IN" sz="1550" b="0" i="0" kern="1200" baseline="0" dirty="0" err="1" smtClean="0">
                          <a:solidFill>
                            <a:schemeClr val="dk1"/>
                          </a:solidFill>
                          <a:effectLst/>
                          <a:latin typeface="+mn-lt"/>
                          <a:ea typeface="+mn-ea"/>
                          <a:cs typeface="+mn-cs"/>
                        </a:rPr>
                        <a:t>chown</a:t>
                      </a:r>
                      <a:endParaRPr lang="en-IN" sz="1550" baseline="0" dirty="0"/>
                    </a:p>
                  </a:txBody>
                  <a:tcPr/>
                </a:tc>
                <a:tc rowSpan="2">
                  <a:txBody>
                    <a:bodyPr/>
                    <a:lstStyle/>
                    <a:p>
                      <a:r>
                        <a:rPr lang="en-IN" sz="1550" b="0" i="0" kern="1200" baseline="0" dirty="0" smtClean="0">
                          <a:solidFill>
                            <a:schemeClr val="dk1"/>
                          </a:solidFill>
                          <a:effectLst/>
                          <a:latin typeface="+mn-lt"/>
                          <a:ea typeface="+mn-ea"/>
                          <a:cs typeface="+mn-cs"/>
                        </a:rPr>
                        <a:t>To change file permissions.</a:t>
                      </a:r>
                      <a:endParaRPr lang="en-IN" sz="1550" baseline="0" dirty="0"/>
                    </a:p>
                  </a:txBody>
                  <a:tcPr/>
                </a:tc>
                <a:extLst>
                  <a:ext uri="{0D108BD9-81ED-4DB2-BD59-A6C34878D82A}">
                    <a16:rowId xmlns:a16="http://schemas.microsoft.com/office/drawing/2014/main" val="304642202"/>
                  </a:ext>
                </a:extLst>
              </a:tr>
              <a:tr h="337919">
                <a:tc vMerge="1">
                  <a:txBody>
                    <a:bodyPr/>
                    <a:lstStyle/>
                    <a:p>
                      <a:endParaRPr lang="en-IN"/>
                    </a:p>
                  </a:txBody>
                  <a:tcPr/>
                </a:tc>
                <a:tc vMerge="1">
                  <a:txBody>
                    <a:bodyPr/>
                    <a:lstStyle/>
                    <a:p>
                      <a:endParaRPr lang="en-IN"/>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550" b="0" i="0" kern="1200" baseline="0" dirty="0" err="1" smtClean="0">
                          <a:solidFill>
                            <a:schemeClr val="dk1"/>
                          </a:solidFill>
                          <a:effectLst/>
                          <a:latin typeface="+mn-lt"/>
                          <a:ea typeface="+mn-ea"/>
                          <a:cs typeface="+mn-cs"/>
                        </a:rPr>
                        <a:t>chmod</a:t>
                      </a:r>
                      <a:endParaRPr lang="en-IN" sz="1550" baseline="0" dirty="0" smtClean="0"/>
                    </a:p>
                  </a:txBody>
                  <a:tcPr/>
                </a:tc>
                <a:tc vMerge="1">
                  <a:txBody>
                    <a:bodyPr/>
                    <a:lstStyle/>
                    <a:p>
                      <a:endParaRPr lang="en-IN"/>
                    </a:p>
                  </a:txBody>
                  <a:tcPr/>
                </a:tc>
                <a:extLst>
                  <a:ext uri="{0D108BD9-81ED-4DB2-BD59-A6C34878D82A}">
                    <a16:rowId xmlns:a16="http://schemas.microsoft.com/office/drawing/2014/main" val="1489083598"/>
                  </a:ext>
                </a:extLst>
              </a:tr>
              <a:tr h="405826">
                <a:tc>
                  <a:txBody>
                    <a:bodyPr/>
                    <a:lstStyle/>
                    <a:p>
                      <a:r>
                        <a:rPr lang="en-US" sz="1550" baseline="0" dirty="0" smtClean="0"/>
                        <a:t>17</a:t>
                      </a:r>
                    </a:p>
                  </a:txBody>
                  <a:tcPr/>
                </a:tc>
                <a:tc>
                  <a:txBody>
                    <a:bodyPr/>
                    <a:lstStyle/>
                    <a:p>
                      <a:r>
                        <a:rPr lang="en-IN" sz="1550" b="0" i="0" kern="1200" baseline="0" dirty="0" smtClean="0">
                          <a:solidFill>
                            <a:schemeClr val="dk1"/>
                          </a:solidFill>
                          <a:effectLst/>
                          <a:latin typeface="+mn-lt"/>
                          <a:ea typeface="+mn-ea"/>
                          <a:cs typeface="+mn-cs"/>
                        </a:rPr>
                        <a:t>ping</a:t>
                      </a:r>
                      <a:endParaRPr lang="en-IN" sz="1550" baseline="0" dirty="0"/>
                    </a:p>
                  </a:txBody>
                  <a:tcPr/>
                </a:tc>
                <a:tc>
                  <a:txBody>
                    <a:bodyPr/>
                    <a:lstStyle/>
                    <a:p>
                      <a:pPr algn="l" fontAlgn="base"/>
                      <a:r>
                        <a:rPr lang="en-IN" sz="1550" b="0" baseline="0" dirty="0" smtClean="0">
                          <a:effectLst/>
                        </a:rPr>
                        <a:t>ping</a:t>
                      </a:r>
                      <a:endParaRPr lang="en-IN" sz="1550" b="0" baseline="0" dirty="0">
                        <a:effectLst/>
                      </a:endParaRPr>
                    </a:p>
                  </a:txBody>
                  <a:tcPr marL="76200" marR="76200" marT="76200" marB="76200" anchor="ctr"/>
                </a:tc>
                <a:tc>
                  <a:txBody>
                    <a:bodyPr/>
                    <a:lstStyle/>
                    <a:p>
                      <a:r>
                        <a:rPr lang="en-US" sz="1550" b="0" i="0" kern="1200" baseline="0" dirty="0" smtClean="0">
                          <a:solidFill>
                            <a:schemeClr val="dk1"/>
                          </a:solidFill>
                          <a:effectLst/>
                          <a:latin typeface="+mn-lt"/>
                          <a:ea typeface="+mn-ea"/>
                          <a:cs typeface="+mn-cs"/>
                        </a:rPr>
                        <a:t>To send ICMP ECHO_REQUEST to network hosts.</a:t>
                      </a:r>
                      <a:endParaRPr lang="en-IN" sz="1550" baseline="0" dirty="0"/>
                    </a:p>
                  </a:txBody>
                  <a:tcPr/>
                </a:tc>
                <a:extLst>
                  <a:ext uri="{0D108BD9-81ED-4DB2-BD59-A6C34878D82A}">
                    <a16:rowId xmlns:a16="http://schemas.microsoft.com/office/drawing/2014/main" val="1538455387"/>
                  </a:ext>
                </a:extLst>
              </a:tr>
              <a:tr h="510073">
                <a:tc>
                  <a:txBody>
                    <a:bodyPr/>
                    <a:lstStyle/>
                    <a:p>
                      <a:r>
                        <a:rPr lang="en-US" sz="1550" baseline="0" dirty="0" smtClean="0"/>
                        <a:t>18</a:t>
                      </a:r>
                    </a:p>
                  </a:txBody>
                  <a:tcPr/>
                </a:tc>
                <a:tc>
                  <a:txBody>
                    <a:bodyPr/>
                    <a:lstStyle/>
                    <a:p>
                      <a:r>
                        <a:rPr lang="en-IN" sz="1550" b="0" i="0" kern="1200" baseline="0" dirty="0" err="1" smtClean="0">
                          <a:solidFill>
                            <a:schemeClr val="dk1"/>
                          </a:solidFill>
                          <a:effectLst/>
                          <a:latin typeface="+mn-lt"/>
                          <a:ea typeface="+mn-ea"/>
                          <a:cs typeface="+mn-cs"/>
                        </a:rPr>
                        <a:t>chdisk</a:t>
                      </a:r>
                      <a:endParaRPr lang="en-IN" sz="1550" baseline="0" dirty="0"/>
                    </a:p>
                  </a:txBody>
                  <a:tcPr/>
                </a:tc>
                <a:tc>
                  <a:txBody>
                    <a:bodyPr/>
                    <a:lstStyle/>
                    <a:p>
                      <a:r>
                        <a:rPr lang="en-IN" sz="1550" b="0" i="0" kern="1200" baseline="0" dirty="0" smtClean="0">
                          <a:solidFill>
                            <a:schemeClr val="dk1"/>
                          </a:solidFill>
                          <a:effectLst/>
                          <a:latin typeface="+mn-lt"/>
                          <a:ea typeface="+mn-ea"/>
                          <a:cs typeface="+mn-cs"/>
                        </a:rPr>
                        <a:t>du -s</a:t>
                      </a:r>
                    </a:p>
                  </a:txBody>
                  <a:tcPr/>
                </a:tc>
                <a:tc>
                  <a:txBody>
                    <a:bodyPr/>
                    <a:lstStyle/>
                    <a:p>
                      <a:r>
                        <a:rPr lang="en-IN" sz="1550" b="0" i="0" kern="1200" baseline="0" dirty="0" smtClean="0">
                          <a:solidFill>
                            <a:schemeClr val="dk1"/>
                          </a:solidFill>
                          <a:effectLst/>
                          <a:latin typeface="+mn-lt"/>
                          <a:ea typeface="+mn-ea"/>
                          <a:cs typeface="+mn-cs"/>
                        </a:rPr>
                        <a:t>For disk usage.</a:t>
                      </a:r>
                      <a:endParaRPr lang="en-IN" sz="1550" baseline="0" dirty="0"/>
                    </a:p>
                  </a:txBody>
                  <a:tcPr/>
                </a:tc>
                <a:extLst>
                  <a:ext uri="{0D108BD9-81ED-4DB2-BD59-A6C34878D82A}">
                    <a16:rowId xmlns:a16="http://schemas.microsoft.com/office/drawing/2014/main" val="2931836704"/>
                  </a:ext>
                </a:extLst>
              </a:tr>
              <a:tr h="405826">
                <a:tc>
                  <a:txBody>
                    <a:bodyPr/>
                    <a:lstStyle/>
                    <a:p>
                      <a:r>
                        <a:rPr lang="en-US" sz="1550" baseline="0" dirty="0" smtClean="0"/>
                        <a:t>19</a:t>
                      </a:r>
                    </a:p>
                  </a:txBody>
                  <a:tcPr/>
                </a:tc>
                <a:tc>
                  <a:txBody>
                    <a:bodyPr/>
                    <a:lstStyle/>
                    <a:p>
                      <a:r>
                        <a:rPr lang="en-IN" sz="1550" b="0" i="0" kern="1200" baseline="0" dirty="0" smtClean="0">
                          <a:solidFill>
                            <a:schemeClr val="dk1"/>
                          </a:solidFill>
                          <a:effectLst/>
                          <a:latin typeface="+mn-lt"/>
                          <a:ea typeface="+mn-ea"/>
                          <a:cs typeface="+mn-cs"/>
                        </a:rPr>
                        <a:t>command /?</a:t>
                      </a:r>
                      <a:endParaRPr lang="en-IN" sz="1550" baseline="0" dirty="0"/>
                    </a:p>
                  </a:txBody>
                  <a:tcPr/>
                </a:tc>
                <a:tc>
                  <a:txBody>
                    <a:bodyPr/>
                    <a:lstStyle/>
                    <a:p>
                      <a:r>
                        <a:rPr lang="en-IN" sz="1550" b="0" i="0" kern="1200" baseline="0" dirty="0" smtClean="0">
                          <a:solidFill>
                            <a:schemeClr val="dk1"/>
                          </a:solidFill>
                          <a:effectLst/>
                          <a:latin typeface="+mn-lt"/>
                          <a:ea typeface="+mn-ea"/>
                          <a:cs typeface="+mn-cs"/>
                        </a:rPr>
                        <a:t>man command</a:t>
                      </a:r>
                      <a:endParaRPr lang="en-IN" sz="1550" baseline="0" dirty="0"/>
                    </a:p>
                  </a:txBody>
                  <a:tcPr/>
                </a:tc>
                <a:tc>
                  <a:txBody>
                    <a:bodyPr/>
                    <a:lstStyle/>
                    <a:p>
                      <a:r>
                        <a:rPr lang="en-US" sz="1550" b="0" i="0" kern="1200" baseline="0" dirty="0" smtClean="0">
                          <a:solidFill>
                            <a:schemeClr val="dk1"/>
                          </a:solidFill>
                          <a:effectLst/>
                          <a:latin typeface="+mn-lt"/>
                          <a:ea typeface="+mn-ea"/>
                          <a:cs typeface="+mn-cs"/>
                        </a:rPr>
                        <a:t>Display the manual/help details of the command</a:t>
                      </a:r>
                      <a:endParaRPr lang="en-IN" sz="1550" baseline="0" dirty="0"/>
                    </a:p>
                  </a:txBody>
                  <a:tcPr/>
                </a:tc>
                <a:extLst>
                  <a:ext uri="{0D108BD9-81ED-4DB2-BD59-A6C34878D82A}">
                    <a16:rowId xmlns:a16="http://schemas.microsoft.com/office/drawing/2014/main" val="3394809641"/>
                  </a:ext>
                </a:extLst>
              </a:tr>
              <a:tr h="405826">
                <a:tc>
                  <a:txBody>
                    <a:bodyPr/>
                    <a:lstStyle/>
                    <a:p>
                      <a:r>
                        <a:rPr lang="en-US" sz="1550" baseline="0" dirty="0" smtClean="0"/>
                        <a:t>20</a:t>
                      </a:r>
                    </a:p>
                  </a:txBody>
                  <a:tcPr/>
                </a:tc>
                <a:tc>
                  <a:txBody>
                    <a:bodyPr/>
                    <a:lstStyle/>
                    <a:p>
                      <a:r>
                        <a:rPr lang="en-US" sz="1550" baseline="0" dirty="0" smtClean="0"/>
                        <a:t>where</a:t>
                      </a:r>
                      <a:endParaRPr lang="en-IN" sz="1550" baseline="0" dirty="0"/>
                    </a:p>
                  </a:txBody>
                  <a:tcPr/>
                </a:tc>
                <a:tc>
                  <a:txBody>
                    <a:bodyPr/>
                    <a:lstStyle/>
                    <a:p>
                      <a:r>
                        <a:rPr lang="en-US" sz="1550" baseline="0" dirty="0" err="1" smtClean="0"/>
                        <a:t>whereis</a:t>
                      </a:r>
                      <a:endParaRPr lang="en-IN" sz="1550" baseline="0" dirty="0"/>
                    </a:p>
                  </a:txBody>
                  <a:tcPr/>
                </a:tc>
                <a:tc>
                  <a:txBody>
                    <a:bodyPr/>
                    <a:lstStyle/>
                    <a:p>
                      <a:r>
                        <a:rPr lang="en-IN" sz="1550" b="0" i="0" kern="1200" baseline="0" dirty="0" smtClean="0">
                          <a:solidFill>
                            <a:schemeClr val="dk1"/>
                          </a:solidFill>
                          <a:effectLst/>
                          <a:latin typeface="+mn-lt"/>
                          <a:ea typeface="+mn-ea"/>
                          <a:cs typeface="+mn-cs"/>
                        </a:rPr>
                        <a:t> locate the binary file</a:t>
                      </a:r>
                      <a:endParaRPr lang="en-IN" sz="1550" baseline="0" dirty="0"/>
                    </a:p>
                  </a:txBody>
                  <a:tcPr/>
                </a:tc>
                <a:extLst>
                  <a:ext uri="{0D108BD9-81ED-4DB2-BD59-A6C34878D82A}">
                    <a16:rowId xmlns:a16="http://schemas.microsoft.com/office/drawing/2014/main" val="61262400"/>
                  </a:ext>
                </a:extLst>
              </a:tr>
            </a:tbl>
          </a:graphicData>
        </a:graphic>
      </p:graphicFrame>
    </p:spTree>
    <p:extLst>
      <p:ext uri="{BB962C8B-B14F-4D97-AF65-F5344CB8AC3E}">
        <p14:creationId xmlns:p14="http://schemas.microsoft.com/office/powerpoint/2010/main" val="283042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8" fill="hold" nodeType="clickEffect">
                                  <p:stCondLst>
                                    <p:cond delay="0"/>
                                  </p:stCondLst>
                                  <p:childTnLst>
                                    <p:anim calcmode="lin" valueType="num">
                                      <p:cBhvr additive="base">
                                        <p:cTn id="22" dur="500"/>
                                        <p:tgtEl>
                                          <p:spTgt spid="11"/>
                                        </p:tgtEl>
                                        <p:attrNameLst>
                                          <p:attrName>ppt_x</p:attrName>
                                        </p:attrNameLst>
                                      </p:cBhvr>
                                      <p:tavLst>
                                        <p:tav tm="0">
                                          <p:val>
                                            <p:strVal val="ppt_x"/>
                                          </p:val>
                                        </p:tav>
                                        <p:tav tm="100000">
                                          <p:val>
                                            <p:strVal val="0-ppt_w/2"/>
                                          </p:val>
                                        </p:tav>
                                      </p:tavLst>
                                    </p:anim>
                                    <p:anim calcmode="lin" valueType="num">
                                      <p:cBhvr additive="base">
                                        <p:cTn id="23" dur="500"/>
                                        <p:tgtEl>
                                          <p:spTgt spid="11"/>
                                        </p:tgtEl>
                                        <p:attrNameLst>
                                          <p:attrName>ppt_y</p:attrName>
                                        </p:attrNameLst>
                                      </p:cBhvr>
                                      <p:tavLst>
                                        <p:tav tm="0">
                                          <p:val>
                                            <p:strVal val="ppt_y"/>
                                          </p:val>
                                        </p:tav>
                                        <p:tav tm="100000">
                                          <p:val>
                                            <p:strVal val="ppt_y"/>
                                          </p:val>
                                        </p:tav>
                                      </p:tavLst>
                                    </p:anim>
                                    <p:set>
                                      <p:cBhvr>
                                        <p:cTn id="24" dur="1" fill="hold">
                                          <p:stCondLst>
                                            <p:cond delay="499"/>
                                          </p:stCondLst>
                                        </p:cTn>
                                        <p:tgtEl>
                                          <p:spTgt spid="1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0-#ppt_w/2"/>
                                          </p:val>
                                        </p:tav>
                                        <p:tav tm="100000">
                                          <p:val>
                                            <p:strVal val="#ppt_x"/>
                                          </p:val>
                                        </p:tav>
                                      </p:tavLst>
                                    </p:anim>
                                    <p:anim calcmode="lin" valueType="num">
                                      <p:cBhvr additive="base">
                                        <p:cTn id="30"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xit" presetSubtype="8" fill="hold" nodeType="clickEffect">
                                  <p:stCondLst>
                                    <p:cond delay="0"/>
                                  </p:stCondLst>
                                  <p:childTnLst>
                                    <p:anim calcmode="lin" valueType="num">
                                      <p:cBhvr additive="base">
                                        <p:cTn id="34" dur="500"/>
                                        <p:tgtEl>
                                          <p:spTgt spid="12"/>
                                        </p:tgtEl>
                                        <p:attrNameLst>
                                          <p:attrName>ppt_x</p:attrName>
                                        </p:attrNameLst>
                                      </p:cBhvr>
                                      <p:tavLst>
                                        <p:tav tm="0">
                                          <p:val>
                                            <p:strVal val="ppt_x"/>
                                          </p:val>
                                        </p:tav>
                                        <p:tav tm="100000">
                                          <p:val>
                                            <p:strVal val="0-ppt_w/2"/>
                                          </p:val>
                                        </p:tav>
                                      </p:tavLst>
                                    </p:anim>
                                    <p:anim calcmode="lin" valueType="num">
                                      <p:cBhvr additive="base">
                                        <p:cTn id="35" dur="500"/>
                                        <p:tgtEl>
                                          <p:spTgt spid="12"/>
                                        </p:tgtEl>
                                        <p:attrNameLst>
                                          <p:attrName>ppt_y</p:attrName>
                                        </p:attrNameLst>
                                      </p:cBhvr>
                                      <p:tavLst>
                                        <p:tav tm="0">
                                          <p:val>
                                            <p:strVal val="ppt_y"/>
                                          </p:val>
                                        </p:tav>
                                        <p:tav tm="100000">
                                          <p:val>
                                            <p:strVal val="ppt_y"/>
                                          </p:val>
                                        </p:tav>
                                      </p:tavLst>
                                    </p:anim>
                                    <p:set>
                                      <p:cBhvr>
                                        <p:cTn id="36"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0" y="73880"/>
            <a:ext cx="3962400" cy="639763"/>
          </a:xfrm>
        </p:spPr>
        <p:txBody>
          <a:bodyPr>
            <a:normAutofit fontScale="90000"/>
          </a:bodyPr>
          <a:lstStyle/>
          <a:p>
            <a:r>
              <a:rPr lang="en-US" dirty="0" smtClean="0"/>
              <a:t>Some basic program</a:t>
            </a:r>
            <a:endParaRPr lang="en-US" dirty="0"/>
          </a:p>
        </p:txBody>
      </p:sp>
      <p:sp>
        <p:nvSpPr>
          <p:cNvPr id="3" name="Content Placeholder 2"/>
          <p:cNvSpPr>
            <a:spLocks noGrp="1"/>
          </p:cNvSpPr>
          <p:nvPr>
            <p:ph idx="1"/>
          </p:nvPr>
        </p:nvSpPr>
        <p:spPr>
          <a:xfrm>
            <a:off x="404621" y="160338"/>
            <a:ext cx="8534400" cy="6331873"/>
          </a:xfrm>
        </p:spPr>
        <p:txBody>
          <a:bodyPr>
            <a:noAutofit/>
          </a:bodyPr>
          <a:lstStyle/>
          <a:p>
            <a:pPr marL="514350" indent="-514350">
              <a:buFont typeface="+mj-lt"/>
              <a:buAutoNum type="arabicPeriod"/>
            </a:pPr>
            <a:r>
              <a:rPr lang="en-US" sz="1600" dirty="0"/>
              <a:t>C "Hello, World!" Program</a:t>
            </a:r>
          </a:p>
          <a:p>
            <a:pPr marL="514350" indent="-514350">
              <a:buFont typeface="+mj-lt"/>
              <a:buAutoNum type="arabicPeriod"/>
            </a:pPr>
            <a:r>
              <a:rPr lang="en-US" sz="1600" dirty="0"/>
              <a:t>C Program to Print an Integer (Entered by the User)</a:t>
            </a:r>
          </a:p>
          <a:p>
            <a:pPr marL="514350" indent="-514350">
              <a:buFont typeface="+mj-lt"/>
              <a:buAutoNum type="arabicPeriod"/>
            </a:pPr>
            <a:r>
              <a:rPr lang="en-US" sz="1600" dirty="0"/>
              <a:t>C Program to Add Two Integers</a:t>
            </a:r>
          </a:p>
          <a:p>
            <a:pPr marL="514350" indent="-514350">
              <a:buFont typeface="+mj-lt"/>
              <a:buAutoNum type="arabicPeriod"/>
            </a:pPr>
            <a:r>
              <a:rPr lang="en-US" sz="1600" dirty="0"/>
              <a:t>C Program to Multiply two Floating Point Numbers</a:t>
            </a:r>
          </a:p>
          <a:p>
            <a:pPr marL="514350" indent="-514350">
              <a:buFont typeface="+mj-lt"/>
              <a:buAutoNum type="arabicPeriod"/>
            </a:pPr>
            <a:r>
              <a:rPr lang="en-US" sz="1600" dirty="0"/>
              <a:t>C Program to Find ASCII Value of a Character</a:t>
            </a:r>
          </a:p>
          <a:p>
            <a:pPr marL="514350" indent="-514350">
              <a:buFont typeface="+mj-lt"/>
              <a:buAutoNum type="arabicPeriod"/>
            </a:pPr>
            <a:r>
              <a:rPr lang="en-US" sz="1600" dirty="0"/>
              <a:t>C Program to Compute Quotient and Remainder</a:t>
            </a:r>
            <a:r>
              <a:rPr lang="en-US" sz="1600" b="1" dirty="0"/>
              <a:t> </a:t>
            </a:r>
          </a:p>
          <a:p>
            <a:pPr marL="514350" indent="-514350">
              <a:buFont typeface="+mj-lt"/>
              <a:buAutoNum type="arabicPeriod"/>
            </a:pPr>
            <a:r>
              <a:rPr lang="en-US" sz="1600" dirty="0"/>
              <a:t>C Program to Find the Size of </a:t>
            </a:r>
            <a:r>
              <a:rPr lang="en-US" sz="1600" dirty="0" err="1"/>
              <a:t>int</a:t>
            </a:r>
            <a:r>
              <a:rPr lang="en-US" sz="1600" dirty="0"/>
              <a:t>, float, double and char </a:t>
            </a:r>
            <a:endParaRPr lang="en-US" sz="1600" b="1" dirty="0"/>
          </a:p>
          <a:p>
            <a:pPr marL="514350" indent="-514350">
              <a:buFont typeface="+mj-lt"/>
              <a:buAutoNum type="arabicPeriod"/>
            </a:pPr>
            <a:r>
              <a:rPr lang="en-US" sz="1600" dirty="0"/>
              <a:t>C Program to Demonstrate the Working of Keyword long</a:t>
            </a:r>
          </a:p>
          <a:p>
            <a:pPr marL="514350" indent="-514350">
              <a:buFont typeface="+mj-lt"/>
              <a:buAutoNum type="arabicPeriod"/>
            </a:pPr>
            <a:r>
              <a:rPr lang="en-US" sz="1600" dirty="0"/>
              <a:t>C Program to Check Whether a Number is Even or Odd</a:t>
            </a:r>
          </a:p>
          <a:p>
            <a:pPr marL="514350" indent="-514350">
              <a:buFont typeface="+mj-lt"/>
              <a:buAutoNum type="arabicPeriod"/>
            </a:pPr>
            <a:r>
              <a:rPr lang="en-US" sz="1600" dirty="0"/>
              <a:t>C Program to Check Whether a Character is Vowel or Consonant</a:t>
            </a:r>
          </a:p>
          <a:p>
            <a:pPr marL="514350" indent="-514350">
              <a:buFont typeface="+mj-lt"/>
              <a:buAutoNum type="arabicPeriod"/>
            </a:pPr>
            <a:r>
              <a:rPr lang="en-US" sz="1600" dirty="0"/>
              <a:t>C Program to Find the Largest Number Among Three Numbers</a:t>
            </a:r>
          </a:p>
          <a:p>
            <a:pPr marL="514350" indent="-514350">
              <a:buFont typeface="+mj-lt"/>
              <a:buAutoNum type="arabicPeriod"/>
            </a:pPr>
            <a:r>
              <a:rPr lang="en-US" sz="1600" dirty="0"/>
              <a:t>C Program to Check Leap Year</a:t>
            </a:r>
          </a:p>
          <a:p>
            <a:pPr marL="514350" indent="-514350">
              <a:buFont typeface="+mj-lt"/>
              <a:buAutoNum type="arabicPeriod"/>
            </a:pPr>
            <a:r>
              <a:rPr lang="en-US" sz="1600" dirty="0"/>
              <a:t>C Program to Check Whether a Number is Positive or Negative</a:t>
            </a:r>
          </a:p>
          <a:p>
            <a:pPr marL="514350" indent="-514350">
              <a:buFont typeface="+mj-lt"/>
              <a:buAutoNum type="arabicPeriod"/>
            </a:pPr>
            <a:r>
              <a:rPr lang="en-US" sz="1600" dirty="0"/>
              <a:t>C Program to Check Whether a Character is an Alphabet or not</a:t>
            </a:r>
          </a:p>
          <a:p>
            <a:pPr marL="514350" indent="-514350">
              <a:buFont typeface="+mj-lt"/>
              <a:buAutoNum type="arabicPeriod"/>
            </a:pPr>
            <a:r>
              <a:rPr lang="en-US" sz="1600" dirty="0"/>
              <a:t>C Program to Find all Roots of a Quadratic Equation</a:t>
            </a:r>
          </a:p>
          <a:p>
            <a:pPr marL="514350" indent="-514350">
              <a:buFont typeface="+mj-lt"/>
              <a:buAutoNum type="arabicPeriod"/>
            </a:pPr>
            <a:r>
              <a:rPr lang="en-US" sz="1600" dirty="0"/>
              <a:t>C Program to Demonstrate Format </a:t>
            </a:r>
            <a:r>
              <a:rPr lang="en-US" sz="1600" dirty="0" err="1"/>
              <a:t>Specifiers</a:t>
            </a:r>
            <a:r>
              <a:rPr lang="en-US" sz="1600" dirty="0"/>
              <a:t> in c</a:t>
            </a:r>
          </a:p>
          <a:p>
            <a:pPr marL="514350" indent="-514350">
              <a:buFont typeface="+mj-lt"/>
              <a:buAutoNum type="arabicPeriod"/>
            </a:pPr>
            <a:r>
              <a:rPr lang="en-US" sz="1600" dirty="0"/>
              <a:t>C Program to Demonstrate Escape Sequences.</a:t>
            </a:r>
          </a:p>
          <a:p>
            <a:pPr marL="514350" indent="-514350">
              <a:buFont typeface="+mj-lt"/>
              <a:buAutoNum type="arabicPeriod"/>
            </a:pPr>
            <a:endParaRPr lang="en-US" sz="1800" dirty="0"/>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sp>
        <p:nvSpPr>
          <p:cNvPr id="12290" name="AutoShape 2" descr="Calculation of roots of a quadratic equation"/>
          <p:cNvSpPr>
            <a:spLocks noChangeAspect="1" noChangeArrowheads="1"/>
          </p:cNvSpPr>
          <p:nvPr/>
        </p:nvSpPr>
        <p:spPr bwMode="auto">
          <a:xfrm>
            <a:off x="1679575" y="-144462"/>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2" name="AutoShape 4" descr="Calculation of roots of a quadratic equation"/>
          <p:cNvSpPr>
            <a:spLocks noChangeAspect="1" noChangeArrowheads="1"/>
          </p:cNvSpPr>
          <p:nvPr/>
        </p:nvSpPr>
        <p:spPr bwMode="auto">
          <a:xfrm>
            <a:off x="1679575" y="-144462"/>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4" name="AutoShape 6" descr="Calculation of roots of a quadratic equation"/>
          <p:cNvSpPr>
            <a:spLocks noChangeAspect="1" noChangeArrowheads="1"/>
          </p:cNvSpPr>
          <p:nvPr/>
        </p:nvSpPr>
        <p:spPr bwMode="auto">
          <a:xfrm>
            <a:off x="1679575" y="-144462"/>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1000"/>
                                        <p:tgtEl>
                                          <p:spTgt spid="3">
                                            <p:txEl>
                                              <p:pRg st="11" end="11"/>
                                            </p:txEl>
                                          </p:spTgt>
                                        </p:tgtEl>
                                      </p:cBhvr>
                                    </p:animEffect>
                                    <p:anim calcmode="lin" valueType="num">
                                      <p:cBhvr>
                                        <p:cTn id="8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3">
                                            <p:txEl>
                                              <p:pRg st="12" end="12"/>
                                            </p:txEl>
                                          </p:spTgt>
                                        </p:tgtEl>
                                        <p:attrNameLst>
                                          <p:attrName>style.visibility</p:attrName>
                                        </p:attrNameLst>
                                      </p:cBhvr>
                                      <p:to>
                                        <p:strVal val="visible"/>
                                      </p:to>
                                    </p:set>
                                    <p:animEffect transition="in" filter="fade">
                                      <p:cBhvr>
                                        <p:cTn id="91" dur="1000"/>
                                        <p:tgtEl>
                                          <p:spTgt spid="3">
                                            <p:txEl>
                                              <p:pRg st="12" end="12"/>
                                            </p:txEl>
                                          </p:spTgt>
                                        </p:tgtEl>
                                      </p:cBhvr>
                                    </p:animEffect>
                                    <p:anim calcmode="lin" valueType="num">
                                      <p:cBhvr>
                                        <p:cTn id="92"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3">
                                            <p:txEl>
                                              <p:pRg st="13" end="13"/>
                                            </p:txEl>
                                          </p:spTgt>
                                        </p:tgtEl>
                                        <p:attrNameLst>
                                          <p:attrName>style.visibility</p:attrName>
                                        </p:attrNameLst>
                                      </p:cBhvr>
                                      <p:to>
                                        <p:strVal val="visible"/>
                                      </p:to>
                                    </p:set>
                                    <p:animEffect transition="in" filter="fade">
                                      <p:cBhvr>
                                        <p:cTn id="98" dur="1000"/>
                                        <p:tgtEl>
                                          <p:spTgt spid="3">
                                            <p:txEl>
                                              <p:pRg st="13" end="13"/>
                                            </p:txEl>
                                          </p:spTgt>
                                        </p:tgtEl>
                                      </p:cBhvr>
                                    </p:animEffect>
                                    <p:anim calcmode="lin" valueType="num">
                                      <p:cBhvr>
                                        <p:cTn id="99"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100"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3">
                                            <p:txEl>
                                              <p:pRg st="14" end="14"/>
                                            </p:txEl>
                                          </p:spTgt>
                                        </p:tgtEl>
                                        <p:attrNameLst>
                                          <p:attrName>style.visibility</p:attrName>
                                        </p:attrNameLst>
                                      </p:cBhvr>
                                      <p:to>
                                        <p:strVal val="visible"/>
                                      </p:to>
                                    </p:set>
                                    <p:animEffect transition="in" filter="fade">
                                      <p:cBhvr>
                                        <p:cTn id="105" dur="1000"/>
                                        <p:tgtEl>
                                          <p:spTgt spid="3">
                                            <p:txEl>
                                              <p:pRg st="14" end="14"/>
                                            </p:txEl>
                                          </p:spTgt>
                                        </p:tgtEl>
                                      </p:cBhvr>
                                    </p:animEffect>
                                    <p:anim calcmode="lin" valueType="num">
                                      <p:cBhvr>
                                        <p:cTn id="106"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107"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3">
                                            <p:txEl>
                                              <p:pRg st="15" end="15"/>
                                            </p:txEl>
                                          </p:spTgt>
                                        </p:tgtEl>
                                        <p:attrNameLst>
                                          <p:attrName>style.visibility</p:attrName>
                                        </p:attrNameLst>
                                      </p:cBhvr>
                                      <p:to>
                                        <p:strVal val="visible"/>
                                      </p:to>
                                    </p:set>
                                    <p:animEffect transition="in" filter="fade">
                                      <p:cBhvr>
                                        <p:cTn id="112" dur="1000"/>
                                        <p:tgtEl>
                                          <p:spTgt spid="3">
                                            <p:txEl>
                                              <p:pRg st="15" end="15"/>
                                            </p:txEl>
                                          </p:spTgt>
                                        </p:tgtEl>
                                      </p:cBhvr>
                                    </p:animEffect>
                                    <p:anim calcmode="lin" valueType="num">
                                      <p:cBhvr>
                                        <p:cTn id="113"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114"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grpId="0" nodeType="clickEffect">
                                  <p:stCondLst>
                                    <p:cond delay="0"/>
                                  </p:stCondLst>
                                  <p:childTnLst>
                                    <p:set>
                                      <p:cBhvr>
                                        <p:cTn id="118" dur="1" fill="hold">
                                          <p:stCondLst>
                                            <p:cond delay="0"/>
                                          </p:stCondLst>
                                        </p:cTn>
                                        <p:tgtEl>
                                          <p:spTgt spid="3">
                                            <p:txEl>
                                              <p:pRg st="16" end="16"/>
                                            </p:txEl>
                                          </p:spTgt>
                                        </p:tgtEl>
                                        <p:attrNameLst>
                                          <p:attrName>style.visibility</p:attrName>
                                        </p:attrNameLst>
                                      </p:cBhvr>
                                      <p:to>
                                        <p:strVal val="visible"/>
                                      </p:to>
                                    </p:set>
                                    <p:animEffect transition="in" filter="fade">
                                      <p:cBhvr>
                                        <p:cTn id="119" dur="1000"/>
                                        <p:tgtEl>
                                          <p:spTgt spid="3">
                                            <p:txEl>
                                              <p:pRg st="16" end="16"/>
                                            </p:txEl>
                                          </p:spTgt>
                                        </p:tgtEl>
                                      </p:cBhvr>
                                    </p:animEffect>
                                    <p:anim calcmode="lin" valueType="num">
                                      <p:cBhvr>
                                        <p:cTn id="120"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121" dur="1000" fill="hold"/>
                                        <p:tgtEl>
                                          <p:spTgt spid="3">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905000" y="152402"/>
            <a:ext cx="8305800" cy="5973763"/>
          </a:xfrm>
        </p:spPr>
        <p:txBody>
          <a:bodyPr/>
          <a:lstStyle/>
          <a:p>
            <a:pPr>
              <a:buNone/>
            </a:pPr>
            <a:r>
              <a:rPr lang="en-US" dirty="0" smtClean="0"/>
              <a:t>The term b</a:t>
            </a:r>
            <a:r>
              <a:rPr lang="en-US" baseline="30000" dirty="0" smtClean="0"/>
              <a:t>2</a:t>
            </a:r>
            <a:r>
              <a:rPr lang="en-US" dirty="0" smtClean="0"/>
              <a:t>-4ac is known as the </a:t>
            </a:r>
            <a:r>
              <a:rPr lang="en-US" b="1" dirty="0" smtClean="0"/>
              <a:t>determinant</a:t>
            </a:r>
            <a:r>
              <a:rPr lang="en-US" dirty="0" smtClean="0"/>
              <a:t> of a quadratic equation.</a:t>
            </a:r>
            <a:endParaRPr lang="en-US" dirty="0"/>
          </a:p>
        </p:txBody>
      </p:sp>
      <p:sp>
        <p:nvSpPr>
          <p:cNvPr id="2" name="Footer Placeholder 1"/>
          <p:cNvSpPr>
            <a:spLocks noGrp="1"/>
          </p:cNvSpPr>
          <p:nvPr>
            <p:ph type="ftr" sz="quarter" idx="11"/>
          </p:nvPr>
        </p:nvSpPr>
        <p:spPr/>
        <p:txBody>
          <a:bodyPr/>
          <a:lstStyle/>
          <a:p>
            <a:r>
              <a:rPr lang="en-US" smtClean="0"/>
              <a:t>C Programming :- Ashutosh Sonawane</a:t>
            </a:r>
            <a:endParaRPr lang="en-US"/>
          </a:p>
        </p:txBody>
      </p:sp>
      <p:pic>
        <p:nvPicPr>
          <p:cNvPr id="50178" name="Picture 2" descr="C:\Users\ietcdac.IET\Desktop\quadratic-equation-roots.jpg"/>
          <p:cNvPicPr>
            <a:picLocks noChangeAspect="1" noChangeArrowheads="1"/>
          </p:cNvPicPr>
          <p:nvPr/>
        </p:nvPicPr>
        <p:blipFill>
          <a:blip r:embed="rId2"/>
          <a:srcRect/>
          <a:stretch>
            <a:fillRect/>
          </a:stretch>
        </p:blipFill>
        <p:spPr bwMode="auto">
          <a:xfrm>
            <a:off x="398834" y="667284"/>
            <a:ext cx="9811966" cy="5581119"/>
          </a:xfrm>
          <a:prstGeom prst="rect">
            <a:avLst/>
          </a:prstGeom>
          <a:noFill/>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304801"/>
            <a:ext cx="11404600" cy="1143000"/>
          </a:xfrm>
        </p:spPr>
        <p:txBody>
          <a:bodyPr>
            <a:normAutofit/>
          </a:bodyPr>
          <a:lstStyle/>
          <a:p>
            <a:pPr marL="514350" indent="-514350">
              <a:buFont typeface="+mj-lt"/>
              <a:buAutoNum type="arabicPeriod"/>
            </a:pPr>
            <a:r>
              <a:rPr lang="en-US" dirty="0" smtClean="0"/>
              <a:t>Write a program to calculate the salary as per the following table:</a:t>
            </a:r>
            <a:endParaRPr lang="en-US" dirty="0"/>
          </a:p>
        </p:txBody>
      </p:sp>
      <p:sp>
        <p:nvSpPr>
          <p:cNvPr id="2" name="Footer Placeholder 1"/>
          <p:cNvSpPr>
            <a:spLocks noGrp="1"/>
          </p:cNvSpPr>
          <p:nvPr>
            <p:ph type="ftr" sz="quarter" idx="11"/>
          </p:nvPr>
        </p:nvSpPr>
        <p:spPr/>
        <p:txBody>
          <a:bodyPr/>
          <a:lstStyle/>
          <a:p>
            <a:r>
              <a:rPr lang="en-US" smtClean="0"/>
              <a:t>C Programming :- Ashutosh Sonawane</a:t>
            </a:r>
            <a:endParaRPr lang="en-US"/>
          </a:p>
        </p:txBody>
      </p:sp>
      <p:pic>
        <p:nvPicPr>
          <p:cNvPr id="1026" name="Picture 2"/>
          <p:cNvPicPr>
            <a:picLocks noChangeAspect="1" noChangeArrowheads="1"/>
          </p:cNvPicPr>
          <p:nvPr/>
        </p:nvPicPr>
        <p:blipFill>
          <a:blip r:embed="rId2"/>
          <a:srcRect l="26562" t="15625" r="10938" b="38542"/>
          <a:stretch>
            <a:fillRect/>
          </a:stretch>
        </p:blipFill>
        <p:spPr bwMode="auto">
          <a:xfrm>
            <a:off x="152400" y="990600"/>
            <a:ext cx="11404600"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C Programming :- Ashutosh Sonawane</a:t>
            </a:r>
            <a:endParaRPr lang="en-US"/>
          </a:p>
        </p:txBody>
      </p:sp>
      <p:sp>
        <p:nvSpPr>
          <p:cNvPr id="3" name="Content Placeholder 2"/>
          <p:cNvSpPr>
            <a:spLocks noGrp="1"/>
          </p:cNvSpPr>
          <p:nvPr>
            <p:ph sz="quarter" idx="4294967295"/>
          </p:nvPr>
        </p:nvSpPr>
        <p:spPr>
          <a:xfrm>
            <a:off x="0" y="0"/>
            <a:ext cx="11734800" cy="6492212"/>
          </a:xfrm>
        </p:spPr>
        <p:txBody>
          <a:bodyPr>
            <a:normAutofit fontScale="92500" lnSpcReduction="20000"/>
          </a:bodyPr>
          <a:lstStyle/>
          <a:p>
            <a:pPr marL="514350" indent="-514350">
              <a:buFont typeface="+mj-lt"/>
              <a:buAutoNum type="arabicPeriod"/>
            </a:pPr>
            <a:r>
              <a:rPr lang="en-US" sz="2900" dirty="0"/>
              <a:t>If cost price and selling price of an item is input through the keyboard, write a program to determine whether the seller has made profit or incurred loss. Also determine how much profit he made or loss he incurred.</a:t>
            </a:r>
          </a:p>
          <a:p>
            <a:pPr marL="514350" indent="-514350">
              <a:buFont typeface="+mj-lt"/>
              <a:buAutoNum type="arabicPeriod"/>
            </a:pPr>
            <a:r>
              <a:rPr lang="en-US" sz="2900" dirty="0"/>
              <a:t> Write a program to check whether a triangle is valid or not, when the three angles of the triangle are entered through the keyboard. A triangle is valid if the sum of all the three angles is equal to 180 degrees.</a:t>
            </a:r>
          </a:p>
          <a:p>
            <a:pPr marL="514350" indent="-514350">
              <a:buFont typeface="+mj-lt"/>
              <a:buAutoNum type="arabicPeriod"/>
            </a:pPr>
            <a:r>
              <a:rPr lang="en-US" sz="2900" dirty="0"/>
              <a:t>A university has the following rules for a student to qualify for a degree with A as the main subject and B as the subsidiary subject:</a:t>
            </a:r>
          </a:p>
          <a:p>
            <a:pPr marL="914400" lvl="1" indent="-514350">
              <a:buFont typeface="+mj-lt"/>
              <a:buAutoNum type="arabicPeriod"/>
            </a:pPr>
            <a:r>
              <a:rPr lang="en-US" sz="2300" dirty="0"/>
              <a:t>He should get 55 percent or more in A and 45 percent or more in B.</a:t>
            </a:r>
          </a:p>
          <a:p>
            <a:pPr marL="914400" lvl="1" indent="-514350">
              <a:buFont typeface="+mj-lt"/>
              <a:buAutoNum type="arabicPeriod"/>
            </a:pPr>
            <a:r>
              <a:rPr lang="en-US" sz="2300" dirty="0"/>
              <a:t>If he should get 55 percent or more in B. However, he should get at least 45 percent in A.</a:t>
            </a:r>
          </a:p>
          <a:p>
            <a:pPr marL="914400" lvl="1" indent="-514350">
              <a:buFont typeface="+mj-lt"/>
              <a:buAutoNum type="arabicPeriod"/>
            </a:pPr>
            <a:r>
              <a:rPr lang="en-US" sz="2300" dirty="0"/>
              <a:t>If he gets less than 45 percent in B and 65 percent or more in A he is allowed to reappear in an examination in B to qualify.</a:t>
            </a:r>
          </a:p>
          <a:p>
            <a:pPr marL="914400" lvl="1" indent="-514350">
              <a:buFont typeface="+mj-lt"/>
              <a:buAutoNum type="arabicPeriod"/>
            </a:pPr>
            <a:r>
              <a:rPr lang="en-US" sz="2300" dirty="0"/>
              <a:t>In all other cases he is declared to have failed.</a:t>
            </a:r>
          </a:p>
          <a:p>
            <a:pPr>
              <a:buNone/>
            </a:pPr>
            <a:r>
              <a:rPr lang="en-US" sz="2900" dirty="0"/>
              <a:t>Write a program to receive marks in A and B and Output whether the student has passed, failed or is allowed to reappear in B.</a:t>
            </a:r>
          </a:p>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Loop Control Structure</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sz="5100" b="1" dirty="0"/>
              <a:t>The while loop:</a:t>
            </a:r>
          </a:p>
          <a:p>
            <a:r>
              <a:rPr lang="en-US" sz="4400" dirty="0"/>
              <a:t>In programming sometimes you want to run a block of code repeatedly till certain number of times. The while loop helps you to achieve this task.</a:t>
            </a:r>
          </a:p>
          <a:p>
            <a:r>
              <a:rPr lang="en-US" sz="4400" dirty="0"/>
              <a:t>The general form of while loop is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sz="4200" b="1" dirty="0"/>
              <a:t>initialize the loop counter;</a:t>
            </a:r>
          </a:p>
          <a:p>
            <a:pPr>
              <a:buNone/>
            </a:pPr>
            <a:r>
              <a:rPr lang="en-US" sz="4200" dirty="0"/>
              <a:t>while</a:t>
            </a:r>
            <a:r>
              <a:rPr lang="en-US" sz="4200" dirty="0" smtClean="0"/>
              <a:t>( test the loop counter using a </a:t>
            </a:r>
            <a:r>
              <a:rPr lang="en-US" sz="4200" b="1" dirty="0" smtClean="0"/>
              <a:t>condition )</a:t>
            </a:r>
            <a:endParaRPr lang="en-US" sz="4200" b="1" dirty="0"/>
          </a:p>
          <a:p>
            <a:pPr>
              <a:buNone/>
            </a:pPr>
            <a:r>
              <a:rPr lang="en-US" sz="4200" dirty="0"/>
              <a:t>{</a:t>
            </a:r>
          </a:p>
          <a:p>
            <a:pPr lvl="1">
              <a:buNone/>
            </a:pPr>
            <a:r>
              <a:rPr lang="en-US" sz="3800" dirty="0"/>
              <a:t>.........;</a:t>
            </a:r>
          </a:p>
          <a:p>
            <a:pPr lvl="1">
              <a:buNone/>
            </a:pPr>
            <a:r>
              <a:rPr lang="en-US" sz="3800" dirty="0"/>
              <a:t>………;</a:t>
            </a:r>
          </a:p>
          <a:p>
            <a:pPr lvl="1">
              <a:buNone/>
            </a:pPr>
            <a:r>
              <a:rPr lang="en-US" sz="3800" b="1" dirty="0"/>
              <a:t>increment / decrement loop counter;</a:t>
            </a:r>
          </a:p>
          <a:p>
            <a:pPr>
              <a:buNone/>
            </a:pPr>
            <a:r>
              <a:rPr lang="en-US" sz="4200" dirty="0"/>
              <a:t>}</a:t>
            </a:r>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fade">
                                      <p:cBhvr>
                                        <p:cTn id="29" dur="500"/>
                                        <p:tgtEl>
                                          <p:spTgt spid="3">
                                            <p:txEl>
                                              <p:pRg st="9" end="9"/>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animEffect transition="in" filter="fade">
                                      <p:cBhvr>
                                        <p:cTn id="35" dur="500"/>
                                        <p:tgtEl>
                                          <p:spTgt spid="3">
                                            <p:txEl>
                                              <p:pRg st="11" end="11"/>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500"/>
                                        <p:tgtEl>
                                          <p:spTgt spid="3">
                                            <p:txEl>
                                              <p:pRg st="13" end="1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fade">
                                      <p:cBhvr>
                                        <p:cTn id="4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More Operators</a:t>
            </a:r>
            <a:endParaRPr lang="en-US" dirty="0"/>
          </a:p>
        </p:txBody>
      </p:sp>
      <p:sp>
        <p:nvSpPr>
          <p:cNvPr id="4" name="Content Placeholder 3"/>
          <p:cNvSpPr>
            <a:spLocks noGrp="1"/>
          </p:cNvSpPr>
          <p:nvPr>
            <p:ph sz="half" idx="1"/>
          </p:nvPr>
        </p:nvSpPr>
        <p:spPr>
          <a:xfrm>
            <a:off x="228600" y="800100"/>
            <a:ext cx="5791200" cy="5600700"/>
          </a:xfrm>
        </p:spPr>
        <p:txBody>
          <a:bodyPr>
            <a:noAutofit/>
          </a:bodyPr>
          <a:lstStyle/>
          <a:p>
            <a:pPr>
              <a:buNone/>
            </a:pPr>
            <a:r>
              <a:rPr lang="en-US" sz="2800" b="1" dirty="0"/>
              <a:t>++ and --operators:</a:t>
            </a:r>
            <a:endParaRPr lang="en-US" sz="2800" dirty="0"/>
          </a:p>
          <a:p>
            <a:pPr>
              <a:buNone/>
            </a:pPr>
            <a:r>
              <a:rPr lang="en-US" sz="2000" dirty="0"/>
              <a:t>When you want to do increment by one i.e. if you want to write </a:t>
            </a:r>
            <a:r>
              <a:rPr lang="en-US" sz="2000" b="1" dirty="0" err="1"/>
              <a:t>i</a:t>
            </a:r>
            <a:r>
              <a:rPr lang="en-US" sz="2000" b="1" dirty="0"/>
              <a:t> = </a:t>
            </a:r>
            <a:r>
              <a:rPr lang="en-US" sz="2000" b="1" dirty="0" err="1"/>
              <a:t>i</a:t>
            </a:r>
            <a:r>
              <a:rPr lang="en-US" sz="2000" b="1" dirty="0"/>
              <a:t> + 1, </a:t>
            </a:r>
            <a:r>
              <a:rPr lang="en-US" sz="2000" dirty="0"/>
              <a:t>you can use </a:t>
            </a:r>
            <a:r>
              <a:rPr lang="en-US" sz="2000" b="1" dirty="0" err="1"/>
              <a:t>i</a:t>
            </a:r>
            <a:r>
              <a:rPr lang="en-US" sz="2000" b="1" dirty="0"/>
              <a:t>++ </a:t>
            </a:r>
            <a:r>
              <a:rPr lang="en-US" sz="2000" dirty="0"/>
              <a:t>or</a:t>
            </a:r>
            <a:r>
              <a:rPr lang="en-US" sz="2000" b="1" dirty="0"/>
              <a:t> ++</a:t>
            </a:r>
            <a:r>
              <a:rPr lang="en-US" sz="2000" b="1" dirty="0" err="1"/>
              <a:t>i</a:t>
            </a:r>
            <a:r>
              <a:rPr lang="en-US" sz="2000" b="1" dirty="0"/>
              <a:t>; </a:t>
            </a:r>
            <a:endParaRPr lang="en-US" sz="2000" b="1" dirty="0" smtClean="0"/>
          </a:p>
          <a:p>
            <a:pPr>
              <a:buNone/>
            </a:pPr>
            <a:r>
              <a:rPr lang="en-US" sz="2000" dirty="0" smtClean="0"/>
              <a:t>Same </a:t>
            </a:r>
            <a:r>
              <a:rPr lang="en-US" sz="2000" dirty="0"/>
              <a:t>way if you want to do decrement by on i.e. if you want to write</a:t>
            </a:r>
            <a:r>
              <a:rPr lang="en-US" sz="2000" b="1" dirty="0"/>
              <a:t> </a:t>
            </a:r>
            <a:r>
              <a:rPr lang="en-US" sz="2000" b="1" dirty="0" err="1"/>
              <a:t>i</a:t>
            </a:r>
            <a:r>
              <a:rPr lang="en-US" sz="2000" b="1" dirty="0"/>
              <a:t> = </a:t>
            </a:r>
            <a:r>
              <a:rPr lang="en-US" sz="2000" b="1" dirty="0" err="1"/>
              <a:t>i</a:t>
            </a:r>
            <a:r>
              <a:rPr lang="en-US" sz="2000" b="1" dirty="0"/>
              <a:t> –1, </a:t>
            </a:r>
            <a:r>
              <a:rPr lang="en-US" sz="2000" dirty="0"/>
              <a:t>you can use </a:t>
            </a:r>
            <a:r>
              <a:rPr lang="en-US" sz="2000" b="1" dirty="0" err="1"/>
              <a:t>i</a:t>
            </a:r>
            <a:r>
              <a:rPr lang="en-US" sz="2000" b="1" dirty="0"/>
              <a:t>-- </a:t>
            </a:r>
            <a:r>
              <a:rPr lang="en-US" sz="2000" dirty="0"/>
              <a:t>or</a:t>
            </a:r>
            <a:r>
              <a:rPr lang="en-US" sz="2000" b="1" dirty="0"/>
              <a:t> --</a:t>
            </a:r>
            <a:r>
              <a:rPr lang="en-US" sz="2000" b="1" dirty="0" err="1"/>
              <a:t>i</a:t>
            </a:r>
            <a:r>
              <a:rPr lang="en-US" sz="2000" b="1" dirty="0"/>
              <a:t>.</a:t>
            </a:r>
          </a:p>
          <a:p>
            <a:pPr>
              <a:buNone/>
            </a:pPr>
            <a:r>
              <a:rPr lang="en-US" sz="2000" dirty="0"/>
              <a:t>There is a difference between pre-increment / post-increment or pre-decrement / post-decrement operators. e.g.</a:t>
            </a:r>
          </a:p>
          <a:p>
            <a:endParaRPr lang="en-US" sz="2000" dirty="0"/>
          </a:p>
          <a:p>
            <a:pPr>
              <a:buNone/>
            </a:pPr>
            <a:r>
              <a:rPr lang="en-US" sz="2000" dirty="0" err="1"/>
              <a:t>int</a:t>
            </a:r>
            <a:r>
              <a:rPr lang="en-US" sz="2000" dirty="0"/>
              <a:t> </a:t>
            </a:r>
            <a:r>
              <a:rPr lang="en-US" sz="2000" dirty="0" err="1"/>
              <a:t>i</a:t>
            </a:r>
            <a:r>
              <a:rPr lang="en-US" sz="2000" dirty="0"/>
              <a:t> = 10, j;</a:t>
            </a:r>
          </a:p>
          <a:p>
            <a:pPr>
              <a:buNone/>
            </a:pPr>
            <a:r>
              <a:rPr lang="en-US" sz="2000" dirty="0"/>
              <a:t>j = </a:t>
            </a:r>
            <a:r>
              <a:rPr lang="en-US" sz="2000" dirty="0" err="1"/>
              <a:t>i</a:t>
            </a:r>
            <a:r>
              <a:rPr lang="en-US" sz="2000" dirty="0"/>
              <a:t>++;</a:t>
            </a:r>
          </a:p>
          <a:p>
            <a:pPr>
              <a:buNone/>
            </a:pPr>
            <a:r>
              <a:rPr lang="en-US" sz="2000" dirty="0" err="1"/>
              <a:t>printf</a:t>
            </a:r>
            <a:r>
              <a:rPr lang="en-US" sz="2000" dirty="0"/>
              <a:t>(" %d %d", </a:t>
            </a:r>
            <a:r>
              <a:rPr lang="en-US" sz="2000" dirty="0" err="1"/>
              <a:t>i</a:t>
            </a:r>
            <a:r>
              <a:rPr lang="en-US" sz="2000" dirty="0"/>
              <a:t>, j); </a:t>
            </a:r>
            <a:r>
              <a:rPr lang="en-US" sz="2000" b="1" dirty="0"/>
              <a:t>/* 11 10*/</a:t>
            </a:r>
            <a:endParaRPr lang="en-US" sz="2000" dirty="0"/>
          </a:p>
        </p:txBody>
      </p:sp>
      <p:sp>
        <p:nvSpPr>
          <p:cNvPr id="5" name="Content Placeholder 4"/>
          <p:cNvSpPr>
            <a:spLocks noGrp="1"/>
          </p:cNvSpPr>
          <p:nvPr>
            <p:ph sz="half" idx="2"/>
          </p:nvPr>
        </p:nvSpPr>
        <p:spPr>
          <a:xfrm>
            <a:off x="6172200" y="800100"/>
            <a:ext cx="5791200" cy="4076701"/>
          </a:xfrm>
        </p:spPr>
        <p:txBody>
          <a:bodyPr>
            <a:normAutofit/>
          </a:bodyPr>
          <a:lstStyle/>
          <a:p>
            <a:pPr>
              <a:buNone/>
            </a:pPr>
            <a:r>
              <a:rPr lang="en-US" dirty="0" err="1" smtClean="0"/>
              <a:t>int</a:t>
            </a:r>
            <a:r>
              <a:rPr lang="en-US" dirty="0" smtClean="0"/>
              <a:t> </a:t>
            </a:r>
            <a:r>
              <a:rPr lang="en-US" dirty="0" err="1" smtClean="0"/>
              <a:t>i</a:t>
            </a:r>
            <a:r>
              <a:rPr lang="en-US" dirty="0" smtClean="0"/>
              <a:t> = 10, j;</a:t>
            </a:r>
          </a:p>
          <a:p>
            <a:pPr>
              <a:buNone/>
            </a:pPr>
            <a:r>
              <a:rPr lang="en-US" dirty="0" smtClean="0"/>
              <a:t>j = ++</a:t>
            </a:r>
            <a:r>
              <a:rPr lang="en-US" dirty="0" err="1" smtClean="0"/>
              <a:t>i</a:t>
            </a:r>
            <a:r>
              <a:rPr lang="en-US" dirty="0" smtClean="0"/>
              <a:t>;</a:t>
            </a:r>
          </a:p>
          <a:p>
            <a:pPr>
              <a:buNone/>
            </a:pPr>
            <a:r>
              <a:rPr lang="en-US" dirty="0" err="1" smtClean="0"/>
              <a:t>printf</a:t>
            </a:r>
            <a:r>
              <a:rPr lang="en-US" dirty="0" smtClean="0"/>
              <a:t>(" %d %d", </a:t>
            </a:r>
            <a:r>
              <a:rPr lang="en-US" dirty="0" err="1" smtClean="0"/>
              <a:t>i</a:t>
            </a:r>
            <a:r>
              <a:rPr lang="en-US" dirty="0" smtClean="0"/>
              <a:t>, j); </a:t>
            </a:r>
            <a:r>
              <a:rPr lang="en-US" b="1" dirty="0" smtClean="0"/>
              <a:t>/* 11 11*/</a:t>
            </a:r>
          </a:p>
          <a:p>
            <a:pPr>
              <a:buNone/>
            </a:pPr>
            <a:endParaRPr lang="en-US" b="1" dirty="0" smtClean="0"/>
          </a:p>
          <a:p>
            <a:pPr>
              <a:buNone/>
            </a:pPr>
            <a:r>
              <a:rPr lang="en-US" b="1" dirty="0" smtClean="0"/>
              <a:t>In the first example the value of </a:t>
            </a:r>
            <a:r>
              <a:rPr lang="en-US" b="1" dirty="0" err="1" smtClean="0"/>
              <a:t>i</a:t>
            </a:r>
            <a:r>
              <a:rPr lang="en-US" b="1" dirty="0" smtClean="0"/>
              <a:t> is first assigned to j and then the value of </a:t>
            </a:r>
            <a:r>
              <a:rPr lang="en-US" b="1" dirty="0" err="1" smtClean="0"/>
              <a:t>i</a:t>
            </a:r>
            <a:r>
              <a:rPr lang="en-US" b="1" dirty="0" smtClean="0"/>
              <a:t> gets incremented.</a:t>
            </a:r>
          </a:p>
          <a:p>
            <a:pPr>
              <a:buNone/>
            </a:pPr>
            <a:r>
              <a:rPr lang="en-US" b="1" dirty="0" smtClean="0"/>
              <a:t>In the second example the value of </a:t>
            </a:r>
            <a:r>
              <a:rPr lang="en-US" b="1" dirty="0" err="1" smtClean="0"/>
              <a:t>i</a:t>
            </a:r>
            <a:r>
              <a:rPr lang="en-US" b="1" dirty="0" smtClean="0"/>
              <a:t> is first incremented and then it is assigned to j.</a:t>
            </a:r>
          </a:p>
          <a:p>
            <a:pPr>
              <a:buNone/>
            </a:pPr>
            <a:endParaRPr lang="en-US" b="1" dirty="0" smtClean="0"/>
          </a:p>
          <a:p>
            <a:pPr>
              <a:buNone/>
            </a:pPr>
            <a:r>
              <a:rPr lang="en-US" b="1" dirty="0" smtClean="0"/>
              <a:t>Compound Assignment Operators:-</a:t>
            </a:r>
            <a:endParaRPr lang="en-US" dirty="0"/>
          </a:p>
        </p:txBody>
      </p:sp>
      <p:sp>
        <p:nvSpPr>
          <p:cNvPr id="3" name="Footer Placeholder 2"/>
          <p:cNvSpPr>
            <a:spLocks noGrp="1"/>
          </p:cNvSpPr>
          <p:nvPr>
            <p:ph type="ftr" sz="quarter" idx="11"/>
          </p:nvPr>
        </p:nvSpPr>
        <p:spPr/>
        <p:txBody>
          <a:bodyPr/>
          <a:lstStyle/>
          <a:p>
            <a:r>
              <a:rPr lang="en-US" smtClean="0"/>
              <a:t>C Programming :- Ashutosh Sonawane</a:t>
            </a: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002442110"/>
              </p:ext>
            </p:extLst>
          </p:nvPr>
        </p:nvGraphicFramePr>
        <p:xfrm>
          <a:off x="6184900" y="4876801"/>
          <a:ext cx="4267200" cy="1259840"/>
        </p:xfrm>
        <a:graphic>
          <a:graphicData uri="http://schemas.openxmlformats.org/drawingml/2006/table">
            <a:tbl>
              <a:tblPr firstRow="1" bandRow="1">
                <a:tableStyleId>{5940675A-B579-460E-94D1-54222C63F5DA}</a:tableStyleId>
              </a:tblPr>
              <a:tblGrid>
                <a:gridCol w="1295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279401">
                <a:tc>
                  <a:txBody>
                    <a:bodyPr/>
                    <a:lstStyle/>
                    <a:p>
                      <a:r>
                        <a:rPr lang="en-US" sz="2000" kern="1200" baseline="0" dirty="0" err="1" smtClean="0">
                          <a:solidFill>
                            <a:schemeClr val="tx1"/>
                          </a:solidFill>
                          <a:latin typeface="+mn-lt"/>
                          <a:ea typeface="+mn-ea"/>
                          <a:cs typeface="+mn-cs"/>
                        </a:rPr>
                        <a:t>i</a:t>
                      </a:r>
                      <a:r>
                        <a:rPr lang="en-US" sz="2000" kern="1200" baseline="0" dirty="0" smtClean="0">
                          <a:solidFill>
                            <a:schemeClr val="tx1"/>
                          </a:solidFill>
                          <a:latin typeface="+mn-lt"/>
                          <a:ea typeface="+mn-ea"/>
                          <a:cs typeface="+mn-cs"/>
                        </a:rPr>
                        <a:t> = </a:t>
                      </a:r>
                      <a:r>
                        <a:rPr lang="en-US" sz="2000" kern="1200" baseline="0" dirty="0" err="1" smtClean="0">
                          <a:solidFill>
                            <a:schemeClr val="tx1"/>
                          </a:solidFill>
                          <a:latin typeface="+mn-lt"/>
                          <a:ea typeface="+mn-ea"/>
                          <a:cs typeface="+mn-cs"/>
                        </a:rPr>
                        <a:t>i</a:t>
                      </a:r>
                      <a:r>
                        <a:rPr lang="en-US" sz="2000" kern="1200" baseline="0" dirty="0" smtClean="0">
                          <a:solidFill>
                            <a:schemeClr val="tx1"/>
                          </a:solidFill>
                          <a:latin typeface="+mn-lt"/>
                          <a:ea typeface="+mn-ea"/>
                          <a:cs typeface="+mn-cs"/>
                        </a:rPr>
                        <a:t> + 5</a:t>
                      </a:r>
                    </a:p>
                  </a:txBody>
                  <a:tcPr/>
                </a:tc>
                <a:tc>
                  <a:txBody>
                    <a:bodyPr/>
                    <a:lstStyle/>
                    <a:p>
                      <a:r>
                        <a:rPr lang="en-US" sz="2000" b="1" kern="1200" baseline="0" dirty="0" err="1" smtClean="0">
                          <a:solidFill>
                            <a:schemeClr val="tx1"/>
                          </a:solidFill>
                          <a:latin typeface="+mn-lt"/>
                          <a:ea typeface="+mn-ea"/>
                          <a:cs typeface="+mn-cs"/>
                        </a:rPr>
                        <a:t>i</a:t>
                      </a:r>
                      <a:r>
                        <a:rPr lang="en-US" sz="2000" b="1" kern="1200" baseline="0" dirty="0" smtClean="0">
                          <a:solidFill>
                            <a:schemeClr val="tx1"/>
                          </a:solidFill>
                          <a:latin typeface="+mn-lt"/>
                          <a:ea typeface="+mn-ea"/>
                          <a:cs typeface="+mn-cs"/>
                        </a:rPr>
                        <a:t>+=5</a:t>
                      </a:r>
                    </a:p>
                  </a:txBody>
                  <a:tcPr/>
                </a:tc>
                <a:tc>
                  <a:txBody>
                    <a:bodyPr/>
                    <a:lstStyle/>
                    <a:p>
                      <a:r>
                        <a:rPr lang="en-US" sz="2000" kern="1200" baseline="0" dirty="0" err="1" smtClean="0">
                          <a:solidFill>
                            <a:schemeClr val="tx1"/>
                          </a:solidFill>
                          <a:latin typeface="+mn-lt"/>
                          <a:ea typeface="+mn-ea"/>
                          <a:cs typeface="+mn-cs"/>
                        </a:rPr>
                        <a:t>i</a:t>
                      </a:r>
                      <a:r>
                        <a:rPr lang="en-US" sz="2000" kern="1200" baseline="0" dirty="0" smtClean="0">
                          <a:solidFill>
                            <a:schemeClr val="tx1"/>
                          </a:solidFill>
                          <a:latin typeface="+mn-lt"/>
                          <a:ea typeface="+mn-ea"/>
                          <a:cs typeface="+mn-cs"/>
                        </a:rPr>
                        <a:t> = </a:t>
                      </a:r>
                      <a:r>
                        <a:rPr lang="en-US" sz="2000" kern="1200" baseline="0" dirty="0" err="1" smtClean="0">
                          <a:solidFill>
                            <a:schemeClr val="tx1"/>
                          </a:solidFill>
                          <a:latin typeface="+mn-lt"/>
                          <a:ea typeface="+mn-ea"/>
                          <a:cs typeface="+mn-cs"/>
                        </a:rPr>
                        <a:t>i</a:t>
                      </a:r>
                      <a:r>
                        <a:rPr lang="en-US" sz="2000" kern="1200" baseline="0" dirty="0" smtClean="0">
                          <a:solidFill>
                            <a:schemeClr val="tx1"/>
                          </a:solidFill>
                          <a:latin typeface="+mn-lt"/>
                          <a:ea typeface="+mn-ea"/>
                          <a:cs typeface="+mn-cs"/>
                        </a:rPr>
                        <a:t> –5</a:t>
                      </a:r>
                    </a:p>
                  </a:txBody>
                  <a:tcPr/>
                </a:tc>
                <a:tc>
                  <a:txBody>
                    <a:bodyPr/>
                    <a:lstStyle/>
                    <a:p>
                      <a:r>
                        <a:rPr lang="en-US" sz="2000" b="1" kern="1200" baseline="0" dirty="0" err="1" smtClean="0">
                          <a:solidFill>
                            <a:schemeClr val="tx1"/>
                          </a:solidFill>
                          <a:latin typeface="+mn-lt"/>
                          <a:ea typeface="+mn-ea"/>
                          <a:cs typeface="+mn-cs"/>
                        </a:rPr>
                        <a:t>i</a:t>
                      </a:r>
                      <a:r>
                        <a:rPr lang="en-US" sz="2000" b="1" kern="1200" baseline="0" dirty="0" smtClean="0">
                          <a:solidFill>
                            <a:schemeClr val="tx1"/>
                          </a:solidFill>
                          <a:latin typeface="+mn-lt"/>
                          <a:ea typeface="+mn-ea"/>
                          <a:cs typeface="+mn-cs"/>
                        </a:rPr>
                        <a:t>-=5</a:t>
                      </a:r>
                    </a:p>
                  </a:txBody>
                  <a:tcPr/>
                </a:tc>
                <a:extLst>
                  <a:ext uri="{0D108BD9-81ED-4DB2-BD59-A6C34878D82A}">
                    <a16:rowId xmlns:a16="http://schemas.microsoft.com/office/drawing/2014/main" val="10000"/>
                  </a:ext>
                </a:extLst>
              </a:tr>
              <a:tr h="431800">
                <a:tc>
                  <a:txBody>
                    <a:bodyPr/>
                    <a:lstStyle/>
                    <a:p>
                      <a:r>
                        <a:rPr lang="nn-NO" sz="2000" kern="1200" baseline="0" dirty="0" smtClean="0">
                          <a:solidFill>
                            <a:schemeClr val="tx1"/>
                          </a:solidFill>
                          <a:latin typeface="+mn-lt"/>
                          <a:ea typeface="+mn-ea"/>
                          <a:cs typeface="+mn-cs"/>
                        </a:rPr>
                        <a:t>i = i * 5</a:t>
                      </a:r>
                      <a:endParaRPr lang="nn-NO" sz="2000" b="1" kern="1200" baseline="0" dirty="0" smtClean="0">
                        <a:solidFill>
                          <a:schemeClr val="tx1"/>
                        </a:solidFill>
                        <a:latin typeface="+mn-lt"/>
                        <a:ea typeface="+mn-ea"/>
                        <a:cs typeface="+mn-cs"/>
                      </a:endParaRPr>
                    </a:p>
                  </a:txBody>
                  <a:tcPr/>
                </a:tc>
                <a:tc>
                  <a:txBody>
                    <a:bodyPr/>
                    <a:lstStyle/>
                    <a:p>
                      <a:r>
                        <a:rPr lang="nn-NO" sz="2000" b="1" kern="1200" baseline="0" dirty="0" smtClean="0">
                          <a:solidFill>
                            <a:schemeClr val="tx1"/>
                          </a:solidFill>
                          <a:latin typeface="+mn-lt"/>
                          <a:ea typeface="+mn-ea"/>
                          <a:cs typeface="+mn-cs"/>
                        </a:rPr>
                        <a:t>i*=5</a:t>
                      </a:r>
                      <a:endParaRPr lang="en-US" sz="2000" dirty="0"/>
                    </a:p>
                  </a:txBody>
                  <a:tcPr/>
                </a:tc>
                <a:tc>
                  <a:txBody>
                    <a:bodyPr/>
                    <a:lstStyle/>
                    <a:p>
                      <a:r>
                        <a:rPr lang="nn-NO" sz="2000" b="1" kern="1200" baseline="0" dirty="0" smtClean="0">
                          <a:solidFill>
                            <a:schemeClr val="tx1"/>
                          </a:solidFill>
                          <a:latin typeface="+mn-lt"/>
                          <a:ea typeface="+mn-ea"/>
                          <a:cs typeface="+mn-cs"/>
                        </a:rPr>
                        <a:t>i = i / 5</a:t>
                      </a:r>
                      <a:endParaRPr lang="en-US" sz="2000" dirty="0"/>
                    </a:p>
                  </a:txBody>
                  <a:tcPr/>
                </a:tc>
                <a:tc>
                  <a:txBody>
                    <a:bodyPr/>
                    <a:lstStyle/>
                    <a:p>
                      <a:r>
                        <a:rPr lang="nn-NO" sz="2000" b="1" kern="1200" baseline="0" dirty="0" smtClean="0">
                          <a:solidFill>
                            <a:schemeClr val="tx1"/>
                          </a:solidFill>
                          <a:latin typeface="+mn-lt"/>
                          <a:ea typeface="+mn-ea"/>
                          <a:cs typeface="+mn-cs"/>
                        </a:rPr>
                        <a:t>i/=5</a:t>
                      </a:r>
                      <a:endParaRPr lang="en-US" sz="2000" dirty="0"/>
                    </a:p>
                  </a:txBody>
                  <a:tcPr/>
                </a:tc>
                <a:extLst>
                  <a:ext uri="{0D108BD9-81ED-4DB2-BD59-A6C34878D82A}">
                    <a16:rowId xmlns:a16="http://schemas.microsoft.com/office/drawing/2014/main" val="10001"/>
                  </a:ext>
                </a:extLst>
              </a:tr>
              <a:tr h="431800">
                <a:tc>
                  <a:txBody>
                    <a:bodyPr/>
                    <a:lstStyle/>
                    <a:p>
                      <a:r>
                        <a:rPr lang="nn-NO" sz="2000" kern="1200" baseline="0" dirty="0" smtClean="0">
                          <a:solidFill>
                            <a:schemeClr val="tx1"/>
                          </a:solidFill>
                          <a:latin typeface="+mn-lt"/>
                          <a:ea typeface="+mn-ea"/>
                          <a:cs typeface="+mn-cs"/>
                        </a:rPr>
                        <a:t>i = i % 5</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n-NO" sz="2000" b="1" kern="1200" baseline="0" dirty="0" smtClean="0">
                          <a:solidFill>
                            <a:schemeClr val="tx1"/>
                          </a:solidFill>
                          <a:latin typeface="+mn-lt"/>
                          <a:ea typeface="+mn-ea"/>
                          <a:cs typeface="+mn-cs"/>
                        </a:rPr>
                        <a:t>i%=5</a:t>
                      </a:r>
                      <a:endParaRPr lang="en-US" sz="2000" dirty="0" smtClean="0"/>
                    </a:p>
                  </a:txBody>
                  <a:tcPr/>
                </a:tc>
                <a:tc>
                  <a:txBody>
                    <a:bodyPr/>
                    <a:lstStyle/>
                    <a:p>
                      <a:endParaRPr lang="en-US" sz="2000" dirty="0"/>
                    </a:p>
                  </a:txBody>
                  <a:tcPr/>
                </a:tc>
                <a:tc>
                  <a:txBody>
                    <a:bodyPr/>
                    <a:lstStyle/>
                    <a:p>
                      <a:endParaRPr lang="en-US" sz="2000" dirty="0"/>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fade">
                                      <p:cBhvr>
                                        <p:cTn id="30" dur="500"/>
                                        <p:tgtEl>
                                          <p:spTgt spid="4">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Effect transition="in" filter="fade">
                                      <p:cBhvr>
                                        <p:cTn id="33" dur="500"/>
                                        <p:tgtEl>
                                          <p:spTgt spid="4">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
                                            <p:txEl>
                                              <p:pRg st="0" end="0"/>
                                            </p:txEl>
                                          </p:spTgt>
                                        </p:tgtEl>
                                        <p:attrNameLst>
                                          <p:attrName>style.visibility</p:attrName>
                                        </p:attrNameLst>
                                      </p:cBhvr>
                                      <p:to>
                                        <p:strVal val="visible"/>
                                      </p:to>
                                    </p:set>
                                    <p:animEffect transition="in" filter="fade">
                                      <p:cBhvr>
                                        <p:cTn id="38" dur="500"/>
                                        <p:tgtEl>
                                          <p:spTgt spid="5">
                                            <p:txEl>
                                              <p:pRg st="0" end="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5">
                                            <p:txEl>
                                              <p:pRg st="1" end="1"/>
                                            </p:txEl>
                                          </p:spTgt>
                                        </p:tgtEl>
                                        <p:attrNameLst>
                                          <p:attrName>style.visibility</p:attrName>
                                        </p:attrNameLst>
                                      </p:cBhvr>
                                      <p:to>
                                        <p:strVal val="visible"/>
                                      </p:to>
                                    </p:set>
                                    <p:animEffect transition="in" filter="fade">
                                      <p:cBhvr>
                                        <p:cTn id="41" dur="500"/>
                                        <p:tgtEl>
                                          <p:spTgt spid="5">
                                            <p:txEl>
                                              <p:pRg st="1" end="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5">
                                            <p:txEl>
                                              <p:pRg st="2" end="2"/>
                                            </p:txEl>
                                          </p:spTgt>
                                        </p:tgtEl>
                                        <p:attrNameLst>
                                          <p:attrName>style.visibility</p:attrName>
                                        </p:attrNameLst>
                                      </p:cBhvr>
                                      <p:to>
                                        <p:strVal val="visible"/>
                                      </p:to>
                                    </p:set>
                                    <p:animEffect transition="in" filter="fade">
                                      <p:cBhvr>
                                        <p:cTn id="44" dur="500"/>
                                        <p:tgtEl>
                                          <p:spTgt spid="5">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5">
                                            <p:txEl>
                                              <p:pRg st="4" end="4"/>
                                            </p:txEl>
                                          </p:spTgt>
                                        </p:tgtEl>
                                        <p:attrNameLst>
                                          <p:attrName>style.visibility</p:attrName>
                                        </p:attrNameLst>
                                      </p:cBhvr>
                                      <p:to>
                                        <p:strVal val="visible"/>
                                      </p:to>
                                    </p:set>
                                    <p:animEffect transition="in" filter="fade">
                                      <p:cBhvr>
                                        <p:cTn id="49" dur="500"/>
                                        <p:tgtEl>
                                          <p:spTgt spid="5">
                                            <p:txEl>
                                              <p:pRg st="4" end="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
                                            <p:txEl>
                                              <p:pRg st="5" end="5"/>
                                            </p:txEl>
                                          </p:spTgt>
                                        </p:tgtEl>
                                        <p:attrNameLst>
                                          <p:attrName>style.visibility</p:attrName>
                                        </p:attrNameLst>
                                      </p:cBhvr>
                                      <p:to>
                                        <p:strVal val="visible"/>
                                      </p:to>
                                    </p:set>
                                    <p:animEffect transition="in" filter="fade">
                                      <p:cBhvr>
                                        <p:cTn id="54" dur="500"/>
                                        <p:tgtEl>
                                          <p:spTgt spid="5">
                                            <p:txEl>
                                              <p:pRg st="5" end="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5">
                                            <p:txEl>
                                              <p:pRg st="7" end="7"/>
                                            </p:txEl>
                                          </p:spTgt>
                                        </p:tgtEl>
                                        <p:attrNameLst>
                                          <p:attrName>style.visibility</p:attrName>
                                        </p:attrNameLst>
                                      </p:cBhvr>
                                      <p:to>
                                        <p:strVal val="visible"/>
                                      </p:to>
                                    </p:set>
                                    <p:animEffect transition="in" filter="fade">
                                      <p:cBhvr>
                                        <p:cTn id="59" dur="500"/>
                                        <p:tgtEl>
                                          <p:spTgt spid="5">
                                            <p:txEl>
                                              <p:pRg st="7" end="7"/>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fade">
                                      <p:cBhvr>
                                        <p:cTn id="6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Nesting of while loop</a:t>
            </a:r>
            <a:endParaRPr lang="en-US" dirty="0"/>
          </a:p>
        </p:txBody>
      </p:sp>
      <p:sp>
        <p:nvSpPr>
          <p:cNvPr id="4" name="Content Placeholder 3"/>
          <p:cNvSpPr>
            <a:spLocks noGrp="1"/>
          </p:cNvSpPr>
          <p:nvPr>
            <p:ph sz="half" idx="1"/>
          </p:nvPr>
        </p:nvSpPr>
        <p:spPr>
          <a:xfrm>
            <a:off x="228600" y="800100"/>
            <a:ext cx="5791200" cy="5829300"/>
          </a:xfrm>
        </p:spPr>
        <p:txBody>
          <a:bodyPr>
            <a:normAutofit/>
          </a:bodyPr>
          <a:lstStyle/>
          <a:p>
            <a:r>
              <a:rPr lang="en-US" sz="2400" dirty="0" smtClean="0"/>
              <a:t>The way we have seen nesting of 'if' statements, we can do nesting of loops. Nesting of loop means loop into another loop. Example –</a:t>
            </a:r>
          </a:p>
          <a:p>
            <a:pPr lvl="1">
              <a:buNone/>
            </a:pPr>
            <a:r>
              <a:rPr lang="en-US" sz="2000" b="1" dirty="0" smtClean="0"/>
              <a:t>****</a:t>
            </a:r>
          </a:p>
          <a:p>
            <a:pPr lvl="1">
              <a:buNone/>
            </a:pPr>
            <a:r>
              <a:rPr lang="en-US" sz="2000" b="1" dirty="0" smtClean="0"/>
              <a:t>****</a:t>
            </a:r>
          </a:p>
          <a:p>
            <a:pPr lvl="1">
              <a:buNone/>
            </a:pPr>
            <a:r>
              <a:rPr lang="en-US" sz="2000" b="1" dirty="0" smtClean="0"/>
              <a:t>****</a:t>
            </a:r>
          </a:p>
          <a:p>
            <a:pPr lvl="1">
              <a:buNone/>
            </a:pPr>
            <a:r>
              <a:rPr lang="en-US" sz="2000" b="1" dirty="0" smtClean="0"/>
              <a:t>****</a:t>
            </a:r>
          </a:p>
          <a:p>
            <a:pPr>
              <a:buNone/>
            </a:pPr>
            <a:endParaRPr lang="en-US" sz="2400" dirty="0" smtClean="0"/>
          </a:p>
          <a:p>
            <a:r>
              <a:rPr lang="en-US" sz="2400" dirty="0" smtClean="0"/>
              <a:t>In the above example, you have to print multiple stars in columns for each row. Such times you need nesting of loops.</a:t>
            </a:r>
          </a:p>
          <a:p>
            <a:endParaRPr lang="en-US" dirty="0"/>
          </a:p>
        </p:txBody>
      </p:sp>
      <p:sp>
        <p:nvSpPr>
          <p:cNvPr id="5" name="Content Placeholder 4"/>
          <p:cNvSpPr>
            <a:spLocks noGrp="1"/>
          </p:cNvSpPr>
          <p:nvPr>
            <p:ph sz="half" idx="2"/>
          </p:nvPr>
        </p:nvSpPr>
        <p:spPr>
          <a:xfrm>
            <a:off x="6172200" y="-1"/>
            <a:ext cx="5715000" cy="6857337"/>
          </a:xfrm>
        </p:spPr>
        <p:txBody>
          <a:bodyPr>
            <a:noAutofit/>
          </a:bodyPr>
          <a:lstStyle/>
          <a:p>
            <a:pPr>
              <a:buNone/>
            </a:pPr>
            <a:r>
              <a:rPr lang="en-US" sz="2200" dirty="0"/>
              <a:t>void main()</a:t>
            </a:r>
          </a:p>
          <a:p>
            <a:pPr>
              <a:buNone/>
            </a:pPr>
            <a:r>
              <a:rPr lang="en-US" sz="2200" dirty="0"/>
              <a:t>{</a:t>
            </a:r>
          </a:p>
          <a:p>
            <a:pPr lvl="1">
              <a:buNone/>
            </a:pPr>
            <a:r>
              <a:rPr lang="en-US" sz="2200" dirty="0" err="1"/>
              <a:t>int</a:t>
            </a:r>
            <a:r>
              <a:rPr lang="en-US" sz="2200" dirty="0"/>
              <a:t> r = 1, c;</a:t>
            </a:r>
          </a:p>
          <a:p>
            <a:pPr lvl="1">
              <a:buNone/>
            </a:pPr>
            <a:r>
              <a:rPr lang="en-US" sz="2200" dirty="0"/>
              <a:t>while(r &lt;= 4)</a:t>
            </a:r>
          </a:p>
          <a:p>
            <a:pPr lvl="1">
              <a:buNone/>
            </a:pPr>
            <a:r>
              <a:rPr lang="en-US" sz="2200" dirty="0"/>
              <a:t>{</a:t>
            </a:r>
          </a:p>
          <a:p>
            <a:pPr lvl="2">
              <a:buNone/>
            </a:pPr>
            <a:r>
              <a:rPr lang="en-US" sz="2200" dirty="0"/>
              <a:t>c = 1;</a:t>
            </a:r>
          </a:p>
          <a:p>
            <a:pPr lvl="2">
              <a:buNone/>
            </a:pPr>
            <a:r>
              <a:rPr lang="en-US" sz="2200" dirty="0"/>
              <a:t>while (c &lt;= 4)</a:t>
            </a:r>
          </a:p>
          <a:p>
            <a:pPr lvl="2">
              <a:buNone/>
            </a:pPr>
            <a:r>
              <a:rPr lang="en-US" sz="2200" dirty="0"/>
              <a:t>{</a:t>
            </a:r>
          </a:p>
          <a:p>
            <a:pPr lvl="3">
              <a:buNone/>
            </a:pPr>
            <a:r>
              <a:rPr lang="en-US" sz="2200" dirty="0" err="1" smtClean="0"/>
              <a:t>printf</a:t>
            </a:r>
            <a:r>
              <a:rPr lang="en-US" sz="2200" dirty="0" smtClean="0"/>
              <a:t>("*");</a:t>
            </a:r>
          </a:p>
          <a:p>
            <a:pPr lvl="3">
              <a:buNone/>
            </a:pPr>
            <a:r>
              <a:rPr lang="en-US" sz="2200" dirty="0" err="1" smtClean="0"/>
              <a:t>c++</a:t>
            </a:r>
            <a:r>
              <a:rPr lang="en-US" sz="2200" dirty="0" smtClean="0"/>
              <a:t>;</a:t>
            </a:r>
          </a:p>
          <a:p>
            <a:pPr lvl="2">
              <a:buNone/>
            </a:pPr>
            <a:r>
              <a:rPr lang="en-US" sz="2200" dirty="0"/>
              <a:t>}</a:t>
            </a:r>
          </a:p>
          <a:p>
            <a:pPr lvl="2">
              <a:buNone/>
            </a:pPr>
            <a:r>
              <a:rPr lang="en-US" sz="2200" dirty="0" err="1"/>
              <a:t>printf</a:t>
            </a:r>
            <a:r>
              <a:rPr lang="en-US" sz="2200" dirty="0"/>
              <a:t>("\n");</a:t>
            </a:r>
          </a:p>
          <a:p>
            <a:pPr lvl="2">
              <a:buNone/>
            </a:pPr>
            <a:r>
              <a:rPr lang="en-US" sz="2200" dirty="0"/>
              <a:t>r++;</a:t>
            </a:r>
          </a:p>
          <a:p>
            <a:pPr lvl="1">
              <a:buNone/>
            </a:pPr>
            <a:r>
              <a:rPr lang="en-US" sz="2200" dirty="0"/>
              <a:t>}</a:t>
            </a:r>
          </a:p>
          <a:p>
            <a:pPr>
              <a:buNone/>
            </a:pPr>
            <a:r>
              <a:rPr lang="en-US" sz="2200" dirty="0"/>
              <a:t>}</a:t>
            </a:r>
          </a:p>
        </p:txBody>
      </p:sp>
      <p:sp>
        <p:nvSpPr>
          <p:cNvPr id="3" name="Footer Placeholder 2"/>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Effect transition="in" filter="fade">
                                      <p:cBhvr>
                                        <p:cTn id="29" dur="500"/>
                                        <p:tgtEl>
                                          <p:spTgt spid="5">
                                            <p:txEl>
                                              <p:pRg st="0" end="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1" end="1"/>
                                            </p:txEl>
                                          </p:spTgt>
                                        </p:tgtEl>
                                        <p:attrNameLst>
                                          <p:attrName>style.visibility</p:attrName>
                                        </p:attrNameLst>
                                      </p:cBhvr>
                                      <p:to>
                                        <p:strVal val="visible"/>
                                      </p:to>
                                    </p:set>
                                    <p:animEffect transition="in" filter="fade">
                                      <p:cBhvr>
                                        <p:cTn id="32" dur="500"/>
                                        <p:tgtEl>
                                          <p:spTgt spid="5">
                                            <p:txEl>
                                              <p:pRg st="1" end="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Effect transition="in" filter="fade">
                                      <p:cBhvr>
                                        <p:cTn id="35" dur="500"/>
                                        <p:tgtEl>
                                          <p:spTgt spid="5">
                                            <p:txEl>
                                              <p:pRg st="2" end="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5">
                                            <p:txEl>
                                              <p:pRg st="3" end="3"/>
                                            </p:txEl>
                                          </p:spTgt>
                                        </p:tgtEl>
                                        <p:attrNameLst>
                                          <p:attrName>style.visibility</p:attrName>
                                        </p:attrNameLst>
                                      </p:cBhvr>
                                      <p:to>
                                        <p:strVal val="visible"/>
                                      </p:to>
                                    </p:set>
                                    <p:animEffect transition="in" filter="fade">
                                      <p:cBhvr>
                                        <p:cTn id="38" dur="500"/>
                                        <p:tgtEl>
                                          <p:spTgt spid="5">
                                            <p:txEl>
                                              <p:pRg st="3" end="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5">
                                            <p:txEl>
                                              <p:pRg st="4" end="4"/>
                                            </p:txEl>
                                          </p:spTgt>
                                        </p:tgtEl>
                                        <p:attrNameLst>
                                          <p:attrName>style.visibility</p:attrName>
                                        </p:attrNameLst>
                                      </p:cBhvr>
                                      <p:to>
                                        <p:strVal val="visible"/>
                                      </p:to>
                                    </p:set>
                                    <p:animEffect transition="in" filter="fade">
                                      <p:cBhvr>
                                        <p:cTn id="41" dur="500"/>
                                        <p:tgtEl>
                                          <p:spTgt spid="5">
                                            <p:txEl>
                                              <p:pRg st="4" end="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5">
                                            <p:txEl>
                                              <p:pRg st="5" end="5"/>
                                            </p:txEl>
                                          </p:spTgt>
                                        </p:tgtEl>
                                        <p:attrNameLst>
                                          <p:attrName>style.visibility</p:attrName>
                                        </p:attrNameLst>
                                      </p:cBhvr>
                                      <p:to>
                                        <p:strVal val="visible"/>
                                      </p:to>
                                    </p:set>
                                    <p:animEffect transition="in" filter="fade">
                                      <p:cBhvr>
                                        <p:cTn id="44" dur="500"/>
                                        <p:tgtEl>
                                          <p:spTgt spid="5">
                                            <p:txEl>
                                              <p:pRg st="5" end="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animEffect transition="in" filter="fade">
                                      <p:cBhvr>
                                        <p:cTn id="47" dur="500"/>
                                        <p:tgtEl>
                                          <p:spTgt spid="5">
                                            <p:txEl>
                                              <p:pRg st="6" end="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5">
                                            <p:txEl>
                                              <p:pRg st="7" end="7"/>
                                            </p:txEl>
                                          </p:spTgt>
                                        </p:tgtEl>
                                        <p:attrNameLst>
                                          <p:attrName>style.visibility</p:attrName>
                                        </p:attrNameLst>
                                      </p:cBhvr>
                                      <p:to>
                                        <p:strVal val="visible"/>
                                      </p:to>
                                    </p:set>
                                    <p:animEffect transition="in" filter="fade">
                                      <p:cBhvr>
                                        <p:cTn id="50" dur="500"/>
                                        <p:tgtEl>
                                          <p:spTgt spid="5">
                                            <p:txEl>
                                              <p:pRg st="7" end="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5">
                                            <p:txEl>
                                              <p:pRg st="8" end="8"/>
                                            </p:txEl>
                                          </p:spTgt>
                                        </p:tgtEl>
                                        <p:attrNameLst>
                                          <p:attrName>style.visibility</p:attrName>
                                        </p:attrNameLst>
                                      </p:cBhvr>
                                      <p:to>
                                        <p:strVal val="visible"/>
                                      </p:to>
                                    </p:set>
                                    <p:animEffect transition="in" filter="fade">
                                      <p:cBhvr>
                                        <p:cTn id="53" dur="500"/>
                                        <p:tgtEl>
                                          <p:spTgt spid="5">
                                            <p:txEl>
                                              <p:pRg st="8" end="8"/>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5">
                                            <p:txEl>
                                              <p:pRg st="9" end="9"/>
                                            </p:txEl>
                                          </p:spTgt>
                                        </p:tgtEl>
                                        <p:attrNameLst>
                                          <p:attrName>style.visibility</p:attrName>
                                        </p:attrNameLst>
                                      </p:cBhvr>
                                      <p:to>
                                        <p:strVal val="visible"/>
                                      </p:to>
                                    </p:set>
                                    <p:animEffect transition="in" filter="fade">
                                      <p:cBhvr>
                                        <p:cTn id="56" dur="500"/>
                                        <p:tgtEl>
                                          <p:spTgt spid="5">
                                            <p:txEl>
                                              <p:pRg st="9" end="9"/>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5">
                                            <p:txEl>
                                              <p:pRg st="10" end="10"/>
                                            </p:txEl>
                                          </p:spTgt>
                                        </p:tgtEl>
                                        <p:attrNameLst>
                                          <p:attrName>style.visibility</p:attrName>
                                        </p:attrNameLst>
                                      </p:cBhvr>
                                      <p:to>
                                        <p:strVal val="visible"/>
                                      </p:to>
                                    </p:set>
                                    <p:animEffect transition="in" filter="fade">
                                      <p:cBhvr>
                                        <p:cTn id="59" dur="500"/>
                                        <p:tgtEl>
                                          <p:spTgt spid="5">
                                            <p:txEl>
                                              <p:pRg st="10" end="1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5">
                                            <p:txEl>
                                              <p:pRg st="11" end="11"/>
                                            </p:txEl>
                                          </p:spTgt>
                                        </p:tgtEl>
                                        <p:attrNameLst>
                                          <p:attrName>style.visibility</p:attrName>
                                        </p:attrNameLst>
                                      </p:cBhvr>
                                      <p:to>
                                        <p:strVal val="visible"/>
                                      </p:to>
                                    </p:set>
                                    <p:animEffect transition="in" filter="fade">
                                      <p:cBhvr>
                                        <p:cTn id="62" dur="500"/>
                                        <p:tgtEl>
                                          <p:spTgt spid="5">
                                            <p:txEl>
                                              <p:pRg st="11" end="1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5">
                                            <p:txEl>
                                              <p:pRg st="12" end="12"/>
                                            </p:txEl>
                                          </p:spTgt>
                                        </p:tgtEl>
                                        <p:attrNameLst>
                                          <p:attrName>style.visibility</p:attrName>
                                        </p:attrNameLst>
                                      </p:cBhvr>
                                      <p:to>
                                        <p:strVal val="visible"/>
                                      </p:to>
                                    </p:set>
                                    <p:animEffect transition="in" filter="fade">
                                      <p:cBhvr>
                                        <p:cTn id="65" dur="500"/>
                                        <p:tgtEl>
                                          <p:spTgt spid="5">
                                            <p:txEl>
                                              <p:pRg st="12" end="1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5">
                                            <p:txEl>
                                              <p:pRg st="13" end="13"/>
                                            </p:txEl>
                                          </p:spTgt>
                                        </p:tgtEl>
                                        <p:attrNameLst>
                                          <p:attrName>style.visibility</p:attrName>
                                        </p:attrNameLst>
                                      </p:cBhvr>
                                      <p:to>
                                        <p:strVal val="visible"/>
                                      </p:to>
                                    </p:set>
                                    <p:animEffect transition="in" filter="fade">
                                      <p:cBhvr>
                                        <p:cTn id="68" dur="500"/>
                                        <p:tgtEl>
                                          <p:spTgt spid="5">
                                            <p:txEl>
                                              <p:pRg st="13" end="1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5">
                                            <p:txEl>
                                              <p:pRg st="14" end="14"/>
                                            </p:txEl>
                                          </p:spTgt>
                                        </p:tgtEl>
                                        <p:attrNameLst>
                                          <p:attrName>style.visibility</p:attrName>
                                        </p:attrNameLst>
                                      </p:cBhvr>
                                      <p:to>
                                        <p:strVal val="visible"/>
                                      </p:to>
                                    </p:set>
                                    <p:animEffect transition="in" filter="fade">
                                      <p:cBhvr>
                                        <p:cTn id="71" dur="500"/>
                                        <p:tgtEl>
                                          <p:spTgt spid="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do while Loop</a:t>
            </a:r>
            <a:endParaRPr lang="en-US" dirty="0"/>
          </a:p>
        </p:txBody>
      </p:sp>
      <p:sp>
        <p:nvSpPr>
          <p:cNvPr id="3" name="Content Placeholder 2"/>
          <p:cNvSpPr>
            <a:spLocks noGrp="1"/>
          </p:cNvSpPr>
          <p:nvPr>
            <p:ph sz="half" idx="1"/>
          </p:nvPr>
        </p:nvSpPr>
        <p:spPr>
          <a:xfrm>
            <a:off x="228600" y="736600"/>
            <a:ext cx="5791200" cy="5755612"/>
          </a:xfrm>
        </p:spPr>
        <p:txBody>
          <a:bodyPr>
            <a:normAutofit/>
          </a:bodyPr>
          <a:lstStyle/>
          <a:p>
            <a:r>
              <a:rPr lang="en-US" dirty="0" smtClean="0"/>
              <a:t>The difference between while and do while</a:t>
            </a:r>
            <a:r>
              <a:rPr lang="en-US" b="1" dirty="0" smtClean="0"/>
              <a:t> </a:t>
            </a:r>
            <a:r>
              <a:rPr lang="en-US" dirty="0" smtClean="0"/>
              <a:t>is the do while loop </a:t>
            </a:r>
            <a:r>
              <a:rPr lang="en-US" b="1" dirty="0" smtClean="0"/>
              <a:t>at least gets executed single time.</a:t>
            </a:r>
          </a:p>
          <a:p>
            <a:pPr>
              <a:buNone/>
            </a:pPr>
            <a:endParaRPr lang="en-US" b="1" dirty="0" smtClean="0"/>
          </a:p>
          <a:p>
            <a:pPr>
              <a:buNone/>
            </a:pPr>
            <a:r>
              <a:rPr lang="en-US" dirty="0" smtClean="0"/>
              <a:t>initialize the loop counter;</a:t>
            </a:r>
          </a:p>
          <a:p>
            <a:pPr>
              <a:buNone/>
            </a:pPr>
            <a:r>
              <a:rPr lang="en-US" dirty="0" smtClean="0"/>
              <a:t>do</a:t>
            </a:r>
          </a:p>
          <a:p>
            <a:pPr>
              <a:buNone/>
            </a:pPr>
            <a:r>
              <a:rPr lang="en-US" dirty="0" smtClean="0"/>
              <a:t>{</a:t>
            </a:r>
          </a:p>
          <a:p>
            <a:pPr lvl="1">
              <a:buNone/>
            </a:pPr>
            <a:r>
              <a:rPr lang="en-US" dirty="0" smtClean="0"/>
              <a:t>...........;</a:t>
            </a:r>
          </a:p>
          <a:p>
            <a:pPr lvl="1">
              <a:buNone/>
            </a:pPr>
            <a:r>
              <a:rPr lang="en-US" dirty="0" smtClean="0"/>
              <a:t>………;</a:t>
            </a:r>
          </a:p>
          <a:p>
            <a:pPr lvl="1">
              <a:buNone/>
            </a:pPr>
            <a:r>
              <a:rPr lang="en-US" dirty="0" smtClean="0"/>
              <a:t>increment / decrement loop counter;</a:t>
            </a:r>
          </a:p>
          <a:p>
            <a:pPr>
              <a:buNone/>
            </a:pPr>
            <a:r>
              <a:rPr lang="en-US" dirty="0" smtClean="0"/>
              <a:t>} while (condition);</a:t>
            </a:r>
          </a:p>
          <a:p>
            <a:endParaRPr lang="en-US" dirty="0" smtClean="0"/>
          </a:p>
          <a:p>
            <a:r>
              <a:rPr lang="en-US" dirty="0" smtClean="0"/>
              <a:t>do while loop is generally used with </a:t>
            </a:r>
            <a:r>
              <a:rPr lang="en-US" b="1" dirty="0" smtClean="0"/>
              <a:t>odd loops. </a:t>
            </a:r>
            <a:r>
              <a:rPr lang="en-US" dirty="0" smtClean="0"/>
              <a:t>When the programmer does not know how many time the loop will get executed the odd loops are used</a:t>
            </a:r>
            <a:r>
              <a:rPr lang="en-US" b="1" dirty="0" smtClean="0"/>
              <a:t>.</a:t>
            </a:r>
          </a:p>
        </p:txBody>
      </p:sp>
      <p:sp>
        <p:nvSpPr>
          <p:cNvPr id="4" name="Content Placeholder 3"/>
          <p:cNvSpPr>
            <a:spLocks noGrp="1"/>
          </p:cNvSpPr>
          <p:nvPr>
            <p:ph sz="half" idx="2"/>
          </p:nvPr>
        </p:nvSpPr>
        <p:spPr>
          <a:xfrm>
            <a:off x="6019800" y="152400"/>
            <a:ext cx="5715000" cy="6339812"/>
          </a:xfrm>
        </p:spPr>
        <p:txBody>
          <a:bodyPr>
            <a:noAutofit/>
          </a:bodyPr>
          <a:lstStyle/>
          <a:p>
            <a:pPr>
              <a:buNone/>
            </a:pPr>
            <a:r>
              <a:rPr lang="en-US" sz="1600" dirty="0"/>
              <a:t>#include&lt;</a:t>
            </a:r>
            <a:r>
              <a:rPr lang="en-US" sz="1600" dirty="0" err="1"/>
              <a:t>stdio.h</a:t>
            </a:r>
            <a:r>
              <a:rPr lang="en-US" sz="1600" dirty="0"/>
              <a:t>&gt;</a:t>
            </a:r>
          </a:p>
          <a:p>
            <a:pPr>
              <a:buNone/>
            </a:pPr>
            <a:r>
              <a:rPr lang="en-US" sz="1600" dirty="0"/>
              <a:t>#include&lt;</a:t>
            </a:r>
            <a:r>
              <a:rPr lang="en-US" sz="1600" dirty="0" err="1"/>
              <a:t>conio.h</a:t>
            </a:r>
            <a:r>
              <a:rPr lang="en-US" sz="1600" dirty="0"/>
              <a:t>&gt;</a:t>
            </a:r>
          </a:p>
          <a:p>
            <a:pPr>
              <a:buNone/>
            </a:pPr>
            <a:r>
              <a:rPr lang="en-US" sz="1600" dirty="0"/>
              <a:t>void main()</a:t>
            </a:r>
          </a:p>
          <a:p>
            <a:pPr>
              <a:buNone/>
            </a:pPr>
            <a:r>
              <a:rPr lang="en-US" sz="1600" dirty="0"/>
              <a:t>{</a:t>
            </a:r>
          </a:p>
          <a:p>
            <a:pPr lvl="1">
              <a:buNone/>
            </a:pPr>
            <a:r>
              <a:rPr lang="en-US" sz="1600" dirty="0" err="1"/>
              <a:t>int</a:t>
            </a:r>
            <a:r>
              <a:rPr lang="en-US" sz="1600" dirty="0"/>
              <a:t> no1, no2, sum;</a:t>
            </a:r>
          </a:p>
          <a:p>
            <a:pPr lvl="1">
              <a:buNone/>
            </a:pPr>
            <a:r>
              <a:rPr lang="en-US" sz="1600" dirty="0"/>
              <a:t>char </a:t>
            </a:r>
            <a:r>
              <a:rPr lang="en-US" sz="1600" dirty="0" err="1"/>
              <a:t>ch</a:t>
            </a:r>
            <a:r>
              <a:rPr lang="en-US" sz="1600" dirty="0"/>
              <a:t>;</a:t>
            </a:r>
          </a:p>
          <a:p>
            <a:pPr lvl="1">
              <a:buNone/>
            </a:pPr>
            <a:r>
              <a:rPr lang="en-US" sz="1600" dirty="0"/>
              <a:t>do</a:t>
            </a:r>
          </a:p>
          <a:p>
            <a:pPr lvl="1">
              <a:buNone/>
            </a:pPr>
            <a:r>
              <a:rPr lang="en-US" sz="1600" dirty="0"/>
              <a:t>{</a:t>
            </a:r>
          </a:p>
          <a:p>
            <a:pPr lvl="2">
              <a:buNone/>
            </a:pPr>
            <a:r>
              <a:rPr lang="en-US" sz="1600" dirty="0" err="1"/>
              <a:t>printf</a:t>
            </a:r>
            <a:r>
              <a:rPr lang="en-US" sz="1600" dirty="0"/>
              <a:t>("Enter 2 </a:t>
            </a:r>
            <a:r>
              <a:rPr lang="en-US" sz="1600" dirty="0" err="1"/>
              <a:t>nos</a:t>
            </a:r>
            <a:r>
              <a:rPr lang="en-US" sz="1600" dirty="0"/>
              <a:t>: ");</a:t>
            </a:r>
          </a:p>
          <a:p>
            <a:pPr lvl="2">
              <a:buNone/>
            </a:pPr>
            <a:r>
              <a:rPr lang="pt-BR" sz="1600" dirty="0"/>
              <a:t>scanf("%d%d", &amp;no1, &amp;no2);</a:t>
            </a:r>
          </a:p>
          <a:p>
            <a:pPr lvl="2">
              <a:buNone/>
            </a:pPr>
            <a:r>
              <a:rPr lang="pt-BR" sz="1600" dirty="0"/>
              <a:t>sum = no1 + no2;</a:t>
            </a:r>
          </a:p>
          <a:p>
            <a:pPr lvl="2">
              <a:buNone/>
            </a:pPr>
            <a:r>
              <a:rPr lang="en-US" sz="1600" dirty="0" err="1"/>
              <a:t>printf</a:t>
            </a:r>
            <a:r>
              <a:rPr lang="en-US" sz="1600" dirty="0"/>
              <a:t>("Sum = %d", sum);</a:t>
            </a:r>
          </a:p>
          <a:p>
            <a:pPr lvl="2">
              <a:buNone/>
            </a:pPr>
            <a:r>
              <a:rPr lang="en-US" sz="1600" dirty="0" err="1"/>
              <a:t>printf</a:t>
            </a:r>
            <a:r>
              <a:rPr lang="en-US" sz="1600" dirty="0"/>
              <a:t>("Want to continue &lt;y/n&gt;: ");</a:t>
            </a:r>
          </a:p>
          <a:p>
            <a:pPr lvl="2">
              <a:buNone/>
            </a:pPr>
            <a:r>
              <a:rPr lang="en-US" sz="1600" dirty="0" err="1"/>
              <a:t>flushall</a:t>
            </a:r>
            <a:r>
              <a:rPr lang="en-US" sz="1600" dirty="0"/>
              <a:t>();</a:t>
            </a:r>
          </a:p>
          <a:p>
            <a:pPr lvl="2">
              <a:buNone/>
            </a:pPr>
            <a:r>
              <a:rPr lang="en-US" sz="1600" dirty="0" err="1"/>
              <a:t>scanf</a:t>
            </a:r>
            <a:r>
              <a:rPr lang="en-US" sz="1600" dirty="0"/>
              <a:t>("%c", &amp;</a:t>
            </a:r>
            <a:r>
              <a:rPr lang="en-US" sz="1600" dirty="0" err="1"/>
              <a:t>ch</a:t>
            </a:r>
            <a:r>
              <a:rPr lang="en-US" sz="1600" dirty="0"/>
              <a:t>);</a:t>
            </a:r>
          </a:p>
          <a:p>
            <a:pPr lvl="1">
              <a:buNone/>
            </a:pPr>
            <a:r>
              <a:rPr lang="en-US" sz="1600" dirty="0"/>
              <a:t>} while(</a:t>
            </a:r>
            <a:r>
              <a:rPr lang="en-US" sz="1600" dirty="0" err="1"/>
              <a:t>ch</a:t>
            </a:r>
            <a:r>
              <a:rPr lang="en-US" sz="1600" dirty="0"/>
              <a:t> == 'y');</a:t>
            </a:r>
          </a:p>
          <a:p>
            <a:pPr>
              <a:buNone/>
            </a:pPr>
            <a:r>
              <a:rPr lang="en-US" sz="1600" dirty="0"/>
              <a:t>}</a:t>
            </a:r>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
                                            <p:txEl>
                                              <p:pRg st="0" end="0"/>
                                            </p:txEl>
                                          </p:spTgt>
                                        </p:tgtEl>
                                        <p:attrNameLst>
                                          <p:attrName>style.visibility</p:attrName>
                                        </p:attrNameLst>
                                      </p:cBhvr>
                                      <p:to>
                                        <p:strVal val="visible"/>
                                      </p:to>
                                    </p:set>
                                    <p:animEffect transition="in" filter="fade">
                                      <p:cBhvr>
                                        <p:cTn id="44" dur="500"/>
                                        <p:tgtEl>
                                          <p:spTgt spid="4">
                                            <p:txEl>
                                              <p:pRg st="0" end="0"/>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 end="1"/>
                                            </p:txEl>
                                          </p:spTgt>
                                        </p:tgtEl>
                                        <p:attrNameLst>
                                          <p:attrName>style.visibility</p:attrName>
                                        </p:attrNameLst>
                                      </p:cBhvr>
                                      <p:to>
                                        <p:strVal val="visible"/>
                                      </p:to>
                                    </p:set>
                                    <p:animEffect transition="in" filter="fade">
                                      <p:cBhvr>
                                        <p:cTn id="47" dur="500"/>
                                        <p:tgtEl>
                                          <p:spTgt spid="4">
                                            <p:txEl>
                                              <p:pRg st="1" end="1"/>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2" end="2"/>
                                            </p:txEl>
                                          </p:spTgt>
                                        </p:tgtEl>
                                        <p:attrNameLst>
                                          <p:attrName>style.visibility</p:attrName>
                                        </p:attrNameLst>
                                      </p:cBhvr>
                                      <p:to>
                                        <p:strVal val="visible"/>
                                      </p:to>
                                    </p:set>
                                    <p:animEffect transition="in" filter="fade">
                                      <p:cBhvr>
                                        <p:cTn id="50" dur="500"/>
                                        <p:tgtEl>
                                          <p:spTgt spid="4">
                                            <p:txEl>
                                              <p:pRg st="2" end="2"/>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3" end="3"/>
                                            </p:txEl>
                                          </p:spTgt>
                                        </p:tgtEl>
                                        <p:attrNameLst>
                                          <p:attrName>style.visibility</p:attrName>
                                        </p:attrNameLst>
                                      </p:cBhvr>
                                      <p:to>
                                        <p:strVal val="visible"/>
                                      </p:to>
                                    </p:set>
                                    <p:animEffect transition="in" filter="fade">
                                      <p:cBhvr>
                                        <p:cTn id="53" dur="500"/>
                                        <p:tgtEl>
                                          <p:spTgt spid="4">
                                            <p:txEl>
                                              <p:pRg st="3" end="3"/>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4">
                                            <p:txEl>
                                              <p:pRg st="4" end="4"/>
                                            </p:txEl>
                                          </p:spTgt>
                                        </p:tgtEl>
                                        <p:attrNameLst>
                                          <p:attrName>style.visibility</p:attrName>
                                        </p:attrNameLst>
                                      </p:cBhvr>
                                      <p:to>
                                        <p:strVal val="visible"/>
                                      </p:to>
                                    </p:set>
                                    <p:animEffect transition="in" filter="fade">
                                      <p:cBhvr>
                                        <p:cTn id="56" dur="500"/>
                                        <p:tgtEl>
                                          <p:spTgt spid="4">
                                            <p:txEl>
                                              <p:pRg st="4" end="4"/>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5" end="5"/>
                                            </p:txEl>
                                          </p:spTgt>
                                        </p:tgtEl>
                                        <p:attrNameLst>
                                          <p:attrName>style.visibility</p:attrName>
                                        </p:attrNameLst>
                                      </p:cBhvr>
                                      <p:to>
                                        <p:strVal val="visible"/>
                                      </p:to>
                                    </p:set>
                                    <p:animEffect transition="in" filter="fade">
                                      <p:cBhvr>
                                        <p:cTn id="59" dur="500"/>
                                        <p:tgtEl>
                                          <p:spTgt spid="4">
                                            <p:txEl>
                                              <p:pRg st="5" end="5"/>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6" end="6"/>
                                            </p:txEl>
                                          </p:spTgt>
                                        </p:tgtEl>
                                        <p:attrNameLst>
                                          <p:attrName>style.visibility</p:attrName>
                                        </p:attrNameLst>
                                      </p:cBhvr>
                                      <p:to>
                                        <p:strVal val="visible"/>
                                      </p:to>
                                    </p:set>
                                    <p:animEffect transition="in" filter="fade">
                                      <p:cBhvr>
                                        <p:cTn id="62" dur="500"/>
                                        <p:tgtEl>
                                          <p:spTgt spid="4">
                                            <p:txEl>
                                              <p:pRg st="6" end="6"/>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4">
                                            <p:txEl>
                                              <p:pRg st="7" end="7"/>
                                            </p:txEl>
                                          </p:spTgt>
                                        </p:tgtEl>
                                        <p:attrNameLst>
                                          <p:attrName>style.visibility</p:attrName>
                                        </p:attrNameLst>
                                      </p:cBhvr>
                                      <p:to>
                                        <p:strVal val="visible"/>
                                      </p:to>
                                    </p:set>
                                    <p:animEffect transition="in" filter="fade">
                                      <p:cBhvr>
                                        <p:cTn id="65" dur="500"/>
                                        <p:tgtEl>
                                          <p:spTgt spid="4">
                                            <p:txEl>
                                              <p:pRg st="7" end="7"/>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4">
                                            <p:txEl>
                                              <p:pRg st="8" end="8"/>
                                            </p:txEl>
                                          </p:spTgt>
                                        </p:tgtEl>
                                        <p:attrNameLst>
                                          <p:attrName>style.visibility</p:attrName>
                                        </p:attrNameLst>
                                      </p:cBhvr>
                                      <p:to>
                                        <p:strVal val="visible"/>
                                      </p:to>
                                    </p:set>
                                    <p:animEffect transition="in" filter="fade">
                                      <p:cBhvr>
                                        <p:cTn id="68" dur="500"/>
                                        <p:tgtEl>
                                          <p:spTgt spid="4">
                                            <p:txEl>
                                              <p:pRg st="8" end="8"/>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4">
                                            <p:txEl>
                                              <p:pRg st="9" end="9"/>
                                            </p:txEl>
                                          </p:spTgt>
                                        </p:tgtEl>
                                        <p:attrNameLst>
                                          <p:attrName>style.visibility</p:attrName>
                                        </p:attrNameLst>
                                      </p:cBhvr>
                                      <p:to>
                                        <p:strVal val="visible"/>
                                      </p:to>
                                    </p:set>
                                    <p:animEffect transition="in" filter="fade">
                                      <p:cBhvr>
                                        <p:cTn id="71" dur="500"/>
                                        <p:tgtEl>
                                          <p:spTgt spid="4">
                                            <p:txEl>
                                              <p:pRg st="9" end="9"/>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4">
                                            <p:txEl>
                                              <p:pRg st="10" end="10"/>
                                            </p:txEl>
                                          </p:spTgt>
                                        </p:tgtEl>
                                        <p:attrNameLst>
                                          <p:attrName>style.visibility</p:attrName>
                                        </p:attrNameLst>
                                      </p:cBhvr>
                                      <p:to>
                                        <p:strVal val="visible"/>
                                      </p:to>
                                    </p:set>
                                    <p:animEffect transition="in" filter="fade">
                                      <p:cBhvr>
                                        <p:cTn id="74" dur="500"/>
                                        <p:tgtEl>
                                          <p:spTgt spid="4">
                                            <p:txEl>
                                              <p:pRg st="10" end="10"/>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4">
                                            <p:txEl>
                                              <p:pRg st="11" end="11"/>
                                            </p:txEl>
                                          </p:spTgt>
                                        </p:tgtEl>
                                        <p:attrNameLst>
                                          <p:attrName>style.visibility</p:attrName>
                                        </p:attrNameLst>
                                      </p:cBhvr>
                                      <p:to>
                                        <p:strVal val="visible"/>
                                      </p:to>
                                    </p:set>
                                    <p:animEffect transition="in" filter="fade">
                                      <p:cBhvr>
                                        <p:cTn id="77" dur="500"/>
                                        <p:tgtEl>
                                          <p:spTgt spid="4">
                                            <p:txEl>
                                              <p:pRg st="11" end="11"/>
                                            </p:txEl>
                                          </p:spTgt>
                                        </p:tgtEl>
                                      </p:cBhvr>
                                    </p:animEffect>
                                  </p:childTnLst>
                                </p:cTn>
                              </p:par>
                              <p:par>
                                <p:cTn id="78" presetID="10" presetClass="entr" presetSubtype="0" fill="hold" nodeType="withEffect">
                                  <p:stCondLst>
                                    <p:cond delay="0"/>
                                  </p:stCondLst>
                                  <p:childTnLst>
                                    <p:set>
                                      <p:cBhvr>
                                        <p:cTn id="79" dur="1" fill="hold">
                                          <p:stCondLst>
                                            <p:cond delay="0"/>
                                          </p:stCondLst>
                                        </p:cTn>
                                        <p:tgtEl>
                                          <p:spTgt spid="4">
                                            <p:txEl>
                                              <p:pRg st="12" end="12"/>
                                            </p:txEl>
                                          </p:spTgt>
                                        </p:tgtEl>
                                        <p:attrNameLst>
                                          <p:attrName>style.visibility</p:attrName>
                                        </p:attrNameLst>
                                      </p:cBhvr>
                                      <p:to>
                                        <p:strVal val="visible"/>
                                      </p:to>
                                    </p:set>
                                    <p:animEffect transition="in" filter="fade">
                                      <p:cBhvr>
                                        <p:cTn id="80" dur="500"/>
                                        <p:tgtEl>
                                          <p:spTgt spid="4">
                                            <p:txEl>
                                              <p:pRg st="12" end="12"/>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4">
                                            <p:txEl>
                                              <p:pRg st="13" end="13"/>
                                            </p:txEl>
                                          </p:spTgt>
                                        </p:tgtEl>
                                        <p:attrNameLst>
                                          <p:attrName>style.visibility</p:attrName>
                                        </p:attrNameLst>
                                      </p:cBhvr>
                                      <p:to>
                                        <p:strVal val="visible"/>
                                      </p:to>
                                    </p:set>
                                    <p:animEffect transition="in" filter="fade">
                                      <p:cBhvr>
                                        <p:cTn id="83" dur="500"/>
                                        <p:tgtEl>
                                          <p:spTgt spid="4">
                                            <p:txEl>
                                              <p:pRg st="13" end="13"/>
                                            </p:txEl>
                                          </p:spTgt>
                                        </p:tgtEl>
                                      </p:cBhvr>
                                    </p:animEffect>
                                  </p:childTnLst>
                                </p:cTn>
                              </p:par>
                              <p:par>
                                <p:cTn id="84" presetID="10" presetClass="entr" presetSubtype="0" fill="hold" nodeType="withEffect">
                                  <p:stCondLst>
                                    <p:cond delay="0"/>
                                  </p:stCondLst>
                                  <p:childTnLst>
                                    <p:set>
                                      <p:cBhvr>
                                        <p:cTn id="85" dur="1" fill="hold">
                                          <p:stCondLst>
                                            <p:cond delay="0"/>
                                          </p:stCondLst>
                                        </p:cTn>
                                        <p:tgtEl>
                                          <p:spTgt spid="4">
                                            <p:txEl>
                                              <p:pRg st="14" end="14"/>
                                            </p:txEl>
                                          </p:spTgt>
                                        </p:tgtEl>
                                        <p:attrNameLst>
                                          <p:attrName>style.visibility</p:attrName>
                                        </p:attrNameLst>
                                      </p:cBhvr>
                                      <p:to>
                                        <p:strVal val="visible"/>
                                      </p:to>
                                    </p:set>
                                    <p:animEffect transition="in" filter="fade">
                                      <p:cBhvr>
                                        <p:cTn id="86" dur="500"/>
                                        <p:tgtEl>
                                          <p:spTgt spid="4">
                                            <p:txEl>
                                              <p:pRg st="14" end="14"/>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4">
                                            <p:txEl>
                                              <p:pRg st="15" end="15"/>
                                            </p:txEl>
                                          </p:spTgt>
                                        </p:tgtEl>
                                        <p:attrNameLst>
                                          <p:attrName>style.visibility</p:attrName>
                                        </p:attrNameLst>
                                      </p:cBhvr>
                                      <p:to>
                                        <p:strVal val="visible"/>
                                      </p:to>
                                    </p:set>
                                    <p:animEffect transition="in" filter="fade">
                                      <p:cBhvr>
                                        <p:cTn id="89" dur="500"/>
                                        <p:tgtEl>
                                          <p:spTgt spid="4">
                                            <p:txEl>
                                              <p:pRg st="15" end="15"/>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4">
                                            <p:txEl>
                                              <p:pRg st="16" end="16"/>
                                            </p:txEl>
                                          </p:spTgt>
                                        </p:tgtEl>
                                        <p:attrNameLst>
                                          <p:attrName>style.visibility</p:attrName>
                                        </p:attrNameLst>
                                      </p:cBhvr>
                                      <p:to>
                                        <p:strVal val="visible"/>
                                      </p:to>
                                    </p:set>
                                    <p:animEffect transition="in" filter="fade">
                                      <p:cBhvr>
                                        <p:cTn id="92"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for Loop</a:t>
            </a:r>
            <a:endParaRPr lang="en-US" dirty="0"/>
          </a:p>
        </p:txBody>
      </p:sp>
      <p:sp>
        <p:nvSpPr>
          <p:cNvPr id="4" name="Content Placeholder 3"/>
          <p:cNvSpPr>
            <a:spLocks noGrp="1"/>
          </p:cNvSpPr>
          <p:nvPr>
            <p:ph sz="half" idx="1"/>
          </p:nvPr>
        </p:nvSpPr>
        <p:spPr>
          <a:xfrm>
            <a:off x="304800" y="800100"/>
            <a:ext cx="5715000" cy="5524500"/>
          </a:xfrm>
        </p:spPr>
        <p:txBody>
          <a:bodyPr>
            <a:normAutofit fontScale="62500" lnSpcReduction="20000"/>
          </a:bodyPr>
          <a:lstStyle/>
          <a:p>
            <a:r>
              <a:rPr lang="en-US" sz="3300" dirty="0">
                <a:solidFill>
                  <a:srgbClr val="FF0000"/>
                </a:solidFill>
              </a:rPr>
              <a:t>for</a:t>
            </a:r>
            <a:r>
              <a:rPr lang="en-US" sz="3300" dirty="0"/>
              <a:t> loop specify three things about the loop in a single line.</a:t>
            </a:r>
          </a:p>
          <a:p>
            <a:endParaRPr lang="en-US" sz="3300" dirty="0"/>
          </a:p>
          <a:p>
            <a:r>
              <a:rPr lang="en-US" sz="3300" dirty="0"/>
              <a:t>The general form of for statement is as follows –</a:t>
            </a:r>
          </a:p>
          <a:p>
            <a:pPr>
              <a:buNone/>
            </a:pPr>
            <a:endParaRPr lang="en-US" dirty="0" smtClean="0"/>
          </a:p>
          <a:p>
            <a:pPr>
              <a:buNone/>
            </a:pPr>
            <a:r>
              <a:rPr lang="en-US" b="1" dirty="0" smtClean="0"/>
              <a:t>for(initialize; condition; increment / decrement)</a:t>
            </a:r>
          </a:p>
          <a:p>
            <a:pPr>
              <a:buNone/>
            </a:pPr>
            <a:r>
              <a:rPr lang="en-US" dirty="0" smtClean="0"/>
              <a:t>{</a:t>
            </a:r>
          </a:p>
          <a:p>
            <a:pPr lvl="1">
              <a:buNone/>
            </a:pPr>
            <a:r>
              <a:rPr lang="en-US" dirty="0" smtClean="0"/>
              <a:t>………..;</a:t>
            </a:r>
          </a:p>
          <a:p>
            <a:pPr lvl="1">
              <a:buNone/>
            </a:pPr>
            <a:r>
              <a:rPr lang="en-US" dirty="0" smtClean="0"/>
              <a:t>………..;</a:t>
            </a:r>
          </a:p>
          <a:p>
            <a:pPr>
              <a:buNone/>
            </a:pPr>
            <a:r>
              <a:rPr lang="en-US" dirty="0" smtClean="0"/>
              <a:t>}</a:t>
            </a:r>
          </a:p>
          <a:p>
            <a:pPr>
              <a:buNone/>
            </a:pPr>
            <a:endParaRPr lang="en-US" dirty="0" smtClean="0"/>
          </a:p>
          <a:p>
            <a:pPr>
              <a:buNone/>
            </a:pPr>
            <a:r>
              <a:rPr lang="en-US" sz="3200" dirty="0" smtClean="0"/>
              <a:t>e.g.</a:t>
            </a:r>
          </a:p>
          <a:p>
            <a:pPr>
              <a:buNone/>
            </a:pPr>
            <a:r>
              <a:rPr lang="nn-NO" sz="3200" dirty="0" smtClean="0"/>
              <a:t>for(i = 0; i &lt;= 10; i++)</a:t>
            </a:r>
          </a:p>
          <a:p>
            <a:pPr>
              <a:buNone/>
            </a:pPr>
            <a:r>
              <a:rPr lang="en-US" sz="3200" dirty="0" smtClean="0"/>
              <a:t>{</a:t>
            </a:r>
          </a:p>
          <a:p>
            <a:pPr>
              <a:buNone/>
            </a:pPr>
            <a:r>
              <a:rPr lang="en-US" sz="3200" dirty="0" smtClean="0"/>
              <a:t>	</a:t>
            </a:r>
            <a:r>
              <a:rPr lang="en-US" sz="3200" dirty="0" err="1" smtClean="0"/>
              <a:t>printf</a:t>
            </a:r>
            <a:r>
              <a:rPr lang="en-US" sz="3200" dirty="0" smtClean="0"/>
              <a:t>("%d", </a:t>
            </a:r>
            <a:r>
              <a:rPr lang="en-US" sz="3200" dirty="0" err="1" smtClean="0"/>
              <a:t>i</a:t>
            </a:r>
            <a:r>
              <a:rPr lang="en-US" sz="3200" dirty="0" smtClean="0"/>
              <a:t>);</a:t>
            </a:r>
          </a:p>
          <a:p>
            <a:pPr>
              <a:buNone/>
            </a:pPr>
            <a:r>
              <a:rPr lang="en-US" sz="3200" dirty="0" smtClean="0"/>
              <a:t>}</a:t>
            </a:r>
            <a:endParaRPr lang="en-US" sz="3200" dirty="0"/>
          </a:p>
        </p:txBody>
      </p:sp>
      <p:sp>
        <p:nvSpPr>
          <p:cNvPr id="5" name="Content Placeholder 4"/>
          <p:cNvSpPr>
            <a:spLocks noGrp="1"/>
          </p:cNvSpPr>
          <p:nvPr>
            <p:ph sz="half" idx="2"/>
          </p:nvPr>
        </p:nvSpPr>
        <p:spPr>
          <a:xfrm>
            <a:off x="6172200" y="800100"/>
            <a:ext cx="5791200" cy="5692112"/>
          </a:xfrm>
        </p:spPr>
        <p:txBody>
          <a:bodyPr>
            <a:noAutofit/>
          </a:bodyPr>
          <a:lstStyle/>
          <a:p>
            <a:r>
              <a:rPr lang="en-US" sz="1800" dirty="0"/>
              <a:t>In for loop the initializations are done only at the first time. Then condition is checked and while going outside the loop the loop counter is incremented or decremented</a:t>
            </a:r>
            <a:r>
              <a:rPr lang="en-US" sz="1800" b="1" dirty="0"/>
              <a:t>.</a:t>
            </a:r>
          </a:p>
          <a:p>
            <a:endParaRPr lang="en-US" sz="1800" dirty="0"/>
          </a:p>
          <a:p>
            <a:r>
              <a:rPr lang="en-US" sz="1800" dirty="0"/>
              <a:t>You can do multiple initializations or multiple increments / decrements using comma separation.</a:t>
            </a:r>
          </a:p>
          <a:p>
            <a:pPr>
              <a:buNone/>
            </a:pPr>
            <a:endParaRPr lang="en-US" sz="1800" dirty="0"/>
          </a:p>
          <a:p>
            <a:pPr>
              <a:buNone/>
            </a:pPr>
            <a:r>
              <a:rPr lang="en-US" sz="1800" dirty="0"/>
              <a:t>e.g.</a:t>
            </a:r>
          </a:p>
          <a:p>
            <a:pPr>
              <a:buNone/>
            </a:pPr>
            <a:r>
              <a:rPr lang="nn-NO" sz="1800" dirty="0"/>
              <a:t>for(i = 0, j = 5; i &lt; j; i++, j--)</a:t>
            </a:r>
          </a:p>
          <a:p>
            <a:pPr>
              <a:buNone/>
            </a:pPr>
            <a:r>
              <a:rPr lang="en-US" sz="1800" dirty="0"/>
              <a:t>{</a:t>
            </a:r>
          </a:p>
          <a:p>
            <a:pPr>
              <a:buNone/>
            </a:pPr>
            <a:r>
              <a:rPr lang="en-US" sz="1800" dirty="0"/>
              <a:t>	</a:t>
            </a:r>
            <a:r>
              <a:rPr lang="en-US" sz="1800" dirty="0" err="1"/>
              <a:t>printf</a:t>
            </a:r>
            <a:r>
              <a:rPr lang="en-US" sz="1800" dirty="0"/>
              <a:t>("%d %d", </a:t>
            </a:r>
            <a:r>
              <a:rPr lang="en-US" sz="1800" dirty="0" err="1"/>
              <a:t>i</a:t>
            </a:r>
            <a:r>
              <a:rPr lang="en-US" sz="1800" dirty="0"/>
              <a:t>, j);</a:t>
            </a:r>
          </a:p>
          <a:p>
            <a:pPr>
              <a:buNone/>
            </a:pPr>
            <a:r>
              <a:rPr lang="en-US" sz="1800" dirty="0"/>
              <a:t>}</a:t>
            </a:r>
          </a:p>
        </p:txBody>
      </p:sp>
      <p:sp>
        <p:nvSpPr>
          <p:cNvPr id="3" name="Footer Placeholder 2"/>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fade">
                                      <p:cBhvr>
                                        <p:cTn id="20" dur="500"/>
                                        <p:tgtEl>
                                          <p:spTgt spid="4">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Effect transition="in" filter="fade">
                                      <p:cBhvr>
                                        <p:cTn id="23" dur="500"/>
                                        <p:tgtEl>
                                          <p:spTgt spid="4">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7" end="7"/>
                                            </p:txEl>
                                          </p:spTgt>
                                        </p:tgtEl>
                                        <p:attrNameLst>
                                          <p:attrName>style.visibility</p:attrName>
                                        </p:attrNameLst>
                                      </p:cBhvr>
                                      <p:to>
                                        <p:strVal val="visible"/>
                                      </p:to>
                                    </p:set>
                                    <p:animEffect transition="in" filter="fade">
                                      <p:cBhvr>
                                        <p:cTn id="26" dur="500"/>
                                        <p:tgtEl>
                                          <p:spTgt spid="4">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animEffect transition="in" filter="fade">
                                      <p:cBhvr>
                                        <p:cTn id="29" dur="500"/>
                                        <p:tgtEl>
                                          <p:spTgt spid="4">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0" end="10"/>
                                            </p:txEl>
                                          </p:spTgt>
                                        </p:tgtEl>
                                        <p:attrNameLst>
                                          <p:attrName>style.visibility</p:attrName>
                                        </p:attrNameLst>
                                      </p:cBhvr>
                                      <p:to>
                                        <p:strVal val="visible"/>
                                      </p:to>
                                    </p:set>
                                    <p:animEffect transition="in" filter="fade">
                                      <p:cBhvr>
                                        <p:cTn id="34" dur="500"/>
                                        <p:tgtEl>
                                          <p:spTgt spid="4">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animEffect transition="in" filter="fade">
                                      <p:cBhvr>
                                        <p:cTn id="37" dur="500"/>
                                        <p:tgtEl>
                                          <p:spTgt spid="4">
                                            <p:txEl>
                                              <p:pRg st="11" end="1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2" end="12"/>
                                            </p:txEl>
                                          </p:spTgt>
                                        </p:tgtEl>
                                        <p:attrNameLst>
                                          <p:attrName>style.visibility</p:attrName>
                                        </p:attrNameLst>
                                      </p:cBhvr>
                                      <p:to>
                                        <p:strVal val="visible"/>
                                      </p:to>
                                    </p:set>
                                    <p:animEffect transition="in" filter="fade">
                                      <p:cBhvr>
                                        <p:cTn id="40" dur="500"/>
                                        <p:tgtEl>
                                          <p:spTgt spid="4">
                                            <p:txEl>
                                              <p:pRg st="12" end="12"/>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3" end="13"/>
                                            </p:txEl>
                                          </p:spTgt>
                                        </p:tgtEl>
                                        <p:attrNameLst>
                                          <p:attrName>style.visibility</p:attrName>
                                        </p:attrNameLst>
                                      </p:cBhvr>
                                      <p:to>
                                        <p:strVal val="visible"/>
                                      </p:to>
                                    </p:set>
                                    <p:animEffect transition="in" filter="fade">
                                      <p:cBhvr>
                                        <p:cTn id="43" dur="500"/>
                                        <p:tgtEl>
                                          <p:spTgt spid="4">
                                            <p:txEl>
                                              <p:pRg st="13" end="13"/>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4" end="14"/>
                                            </p:txEl>
                                          </p:spTgt>
                                        </p:tgtEl>
                                        <p:attrNameLst>
                                          <p:attrName>style.visibility</p:attrName>
                                        </p:attrNameLst>
                                      </p:cBhvr>
                                      <p:to>
                                        <p:strVal val="visible"/>
                                      </p:to>
                                    </p:set>
                                    <p:animEffect transition="in" filter="fade">
                                      <p:cBhvr>
                                        <p:cTn id="46" dur="500"/>
                                        <p:tgtEl>
                                          <p:spTgt spid="4">
                                            <p:txEl>
                                              <p:pRg st="14" end="1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5">
                                            <p:txEl>
                                              <p:pRg st="0" end="0"/>
                                            </p:txEl>
                                          </p:spTgt>
                                        </p:tgtEl>
                                        <p:attrNameLst>
                                          <p:attrName>style.visibility</p:attrName>
                                        </p:attrNameLst>
                                      </p:cBhvr>
                                      <p:to>
                                        <p:strVal val="visible"/>
                                      </p:to>
                                    </p:set>
                                    <p:animEffect transition="in" filter="fade">
                                      <p:cBhvr>
                                        <p:cTn id="51" dur="500"/>
                                        <p:tgtEl>
                                          <p:spTgt spid="5">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
                                            <p:txEl>
                                              <p:pRg st="2" end="2"/>
                                            </p:txEl>
                                          </p:spTgt>
                                        </p:tgtEl>
                                        <p:attrNameLst>
                                          <p:attrName>style.visibility</p:attrName>
                                        </p:attrNameLst>
                                      </p:cBhvr>
                                      <p:to>
                                        <p:strVal val="visible"/>
                                      </p:to>
                                    </p:set>
                                    <p:animEffect transition="in" filter="fade">
                                      <p:cBhvr>
                                        <p:cTn id="56" dur="500"/>
                                        <p:tgtEl>
                                          <p:spTgt spid="5">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5">
                                            <p:txEl>
                                              <p:pRg st="4" end="4"/>
                                            </p:txEl>
                                          </p:spTgt>
                                        </p:tgtEl>
                                        <p:attrNameLst>
                                          <p:attrName>style.visibility</p:attrName>
                                        </p:attrNameLst>
                                      </p:cBhvr>
                                      <p:to>
                                        <p:strVal val="visible"/>
                                      </p:to>
                                    </p:set>
                                    <p:animEffect transition="in" filter="fade">
                                      <p:cBhvr>
                                        <p:cTn id="61" dur="500"/>
                                        <p:tgtEl>
                                          <p:spTgt spid="5">
                                            <p:txEl>
                                              <p:pRg st="4" end="4"/>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5">
                                            <p:txEl>
                                              <p:pRg st="5" end="5"/>
                                            </p:txEl>
                                          </p:spTgt>
                                        </p:tgtEl>
                                        <p:attrNameLst>
                                          <p:attrName>style.visibility</p:attrName>
                                        </p:attrNameLst>
                                      </p:cBhvr>
                                      <p:to>
                                        <p:strVal val="visible"/>
                                      </p:to>
                                    </p:set>
                                    <p:animEffect transition="in" filter="fade">
                                      <p:cBhvr>
                                        <p:cTn id="64" dur="500"/>
                                        <p:tgtEl>
                                          <p:spTgt spid="5">
                                            <p:txEl>
                                              <p:pRg st="5" end="5"/>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5">
                                            <p:txEl>
                                              <p:pRg st="6" end="6"/>
                                            </p:txEl>
                                          </p:spTgt>
                                        </p:tgtEl>
                                        <p:attrNameLst>
                                          <p:attrName>style.visibility</p:attrName>
                                        </p:attrNameLst>
                                      </p:cBhvr>
                                      <p:to>
                                        <p:strVal val="visible"/>
                                      </p:to>
                                    </p:set>
                                    <p:animEffect transition="in" filter="fade">
                                      <p:cBhvr>
                                        <p:cTn id="67" dur="500"/>
                                        <p:tgtEl>
                                          <p:spTgt spid="5">
                                            <p:txEl>
                                              <p:pRg st="6" end="6"/>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5">
                                            <p:txEl>
                                              <p:pRg st="7" end="7"/>
                                            </p:txEl>
                                          </p:spTgt>
                                        </p:tgtEl>
                                        <p:attrNameLst>
                                          <p:attrName>style.visibility</p:attrName>
                                        </p:attrNameLst>
                                      </p:cBhvr>
                                      <p:to>
                                        <p:strVal val="visible"/>
                                      </p:to>
                                    </p:set>
                                    <p:animEffect transition="in" filter="fade">
                                      <p:cBhvr>
                                        <p:cTn id="70" dur="500"/>
                                        <p:tgtEl>
                                          <p:spTgt spid="5">
                                            <p:txEl>
                                              <p:pRg st="7" end="7"/>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5">
                                            <p:txEl>
                                              <p:pRg st="8" end="8"/>
                                            </p:txEl>
                                          </p:spTgt>
                                        </p:tgtEl>
                                        <p:attrNameLst>
                                          <p:attrName>style.visibility</p:attrName>
                                        </p:attrNameLst>
                                      </p:cBhvr>
                                      <p:to>
                                        <p:strVal val="visible"/>
                                      </p:to>
                                    </p:set>
                                    <p:animEffect transition="in" filter="fade">
                                      <p:cBhvr>
                                        <p:cTn id="73"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break, continue Statement</a:t>
            </a:r>
            <a:endParaRPr lang="en-US" dirty="0"/>
          </a:p>
        </p:txBody>
      </p:sp>
      <p:sp>
        <p:nvSpPr>
          <p:cNvPr id="3" name="Content Placeholder 2"/>
          <p:cNvSpPr>
            <a:spLocks noGrp="1"/>
          </p:cNvSpPr>
          <p:nvPr>
            <p:ph sz="half" idx="1"/>
          </p:nvPr>
        </p:nvSpPr>
        <p:spPr>
          <a:xfrm>
            <a:off x="402336" y="800100"/>
            <a:ext cx="5617464" cy="5600700"/>
          </a:xfrm>
        </p:spPr>
        <p:txBody>
          <a:bodyPr>
            <a:normAutofit/>
          </a:bodyPr>
          <a:lstStyle/>
          <a:p>
            <a:pPr>
              <a:buNone/>
            </a:pPr>
            <a:r>
              <a:rPr lang="en-US" sz="1800" b="1" dirty="0">
                <a:solidFill>
                  <a:srgbClr val="FF0000"/>
                </a:solidFill>
              </a:rPr>
              <a:t>Break</a:t>
            </a:r>
            <a:r>
              <a:rPr lang="en-US" sz="1800" b="1" dirty="0"/>
              <a:t> statement is used to jump out of the loop instantly.</a:t>
            </a:r>
          </a:p>
          <a:p>
            <a:pPr>
              <a:buNone/>
            </a:pPr>
            <a:endParaRPr lang="en-US" sz="1800" dirty="0"/>
          </a:p>
          <a:p>
            <a:pPr>
              <a:buNone/>
            </a:pPr>
            <a:r>
              <a:rPr lang="en-US" sz="1800" dirty="0"/>
              <a:t>e.g.</a:t>
            </a:r>
          </a:p>
          <a:p>
            <a:pPr>
              <a:buNone/>
            </a:pPr>
            <a:r>
              <a:rPr lang="nn-NO" sz="1800" dirty="0"/>
              <a:t>for(i = 0; i &lt;= 10; i++)</a:t>
            </a:r>
          </a:p>
          <a:p>
            <a:pPr>
              <a:buNone/>
            </a:pPr>
            <a:r>
              <a:rPr lang="en-US" sz="1800" dirty="0"/>
              <a:t>{</a:t>
            </a:r>
          </a:p>
          <a:p>
            <a:pPr lvl="1">
              <a:buNone/>
            </a:pPr>
            <a:r>
              <a:rPr lang="en-US" sz="1800" dirty="0"/>
              <a:t>if(</a:t>
            </a:r>
            <a:r>
              <a:rPr lang="en-US" sz="1800" dirty="0" err="1"/>
              <a:t>i</a:t>
            </a:r>
            <a:r>
              <a:rPr lang="en-US" sz="1800" dirty="0"/>
              <a:t> == 5)</a:t>
            </a:r>
          </a:p>
          <a:p>
            <a:pPr lvl="1">
              <a:buNone/>
            </a:pPr>
            <a:r>
              <a:rPr lang="en-US" sz="1800" b="1" dirty="0"/>
              <a:t>	break;</a:t>
            </a:r>
          </a:p>
          <a:p>
            <a:pPr lvl="1">
              <a:buNone/>
            </a:pPr>
            <a:r>
              <a:rPr lang="en-US" sz="1800" dirty="0" err="1"/>
              <a:t>printf</a:t>
            </a:r>
            <a:r>
              <a:rPr lang="en-US" sz="1800" dirty="0"/>
              <a:t>("%d ", </a:t>
            </a:r>
            <a:r>
              <a:rPr lang="en-US" sz="1800" dirty="0" err="1"/>
              <a:t>i</a:t>
            </a:r>
            <a:r>
              <a:rPr lang="en-US" sz="1800" dirty="0"/>
              <a:t>);</a:t>
            </a:r>
          </a:p>
          <a:p>
            <a:pPr>
              <a:buNone/>
            </a:pPr>
            <a:r>
              <a:rPr lang="en-US" sz="1800" dirty="0"/>
              <a:t>}</a:t>
            </a:r>
          </a:p>
          <a:p>
            <a:pPr>
              <a:buNone/>
            </a:pPr>
            <a:endParaRPr lang="en-US" sz="1800" dirty="0"/>
          </a:p>
          <a:p>
            <a:pPr>
              <a:buNone/>
            </a:pPr>
            <a:r>
              <a:rPr lang="en-US" sz="1800" dirty="0"/>
              <a:t>The output of the above program is:</a:t>
            </a:r>
          </a:p>
          <a:p>
            <a:pPr>
              <a:buNone/>
            </a:pPr>
            <a:r>
              <a:rPr lang="en-US" sz="1800" dirty="0"/>
              <a:t>0 1 2 3 4</a:t>
            </a:r>
          </a:p>
        </p:txBody>
      </p:sp>
      <p:sp>
        <p:nvSpPr>
          <p:cNvPr id="4" name="Content Placeholder 3"/>
          <p:cNvSpPr>
            <a:spLocks noGrp="1"/>
          </p:cNvSpPr>
          <p:nvPr>
            <p:ph sz="half" idx="2"/>
          </p:nvPr>
        </p:nvSpPr>
        <p:spPr>
          <a:xfrm>
            <a:off x="6172200" y="891512"/>
            <a:ext cx="5609336" cy="5509288"/>
          </a:xfrm>
        </p:spPr>
        <p:txBody>
          <a:bodyPr>
            <a:noAutofit/>
          </a:bodyPr>
          <a:lstStyle/>
          <a:p>
            <a:pPr>
              <a:buNone/>
            </a:pPr>
            <a:r>
              <a:rPr lang="en-US" sz="1800" b="1" dirty="0">
                <a:solidFill>
                  <a:srgbClr val="FF0000"/>
                </a:solidFill>
              </a:rPr>
              <a:t>Continue </a:t>
            </a:r>
            <a:r>
              <a:rPr lang="en-US" sz="1800" b="1" dirty="0"/>
              <a:t>statement takes the control of the program to the beginning of loop.</a:t>
            </a:r>
          </a:p>
          <a:p>
            <a:pPr>
              <a:buNone/>
            </a:pPr>
            <a:endParaRPr lang="en-US" sz="1800" dirty="0"/>
          </a:p>
          <a:p>
            <a:pPr>
              <a:buNone/>
            </a:pPr>
            <a:r>
              <a:rPr lang="en-US" sz="1800" dirty="0"/>
              <a:t>e.g.</a:t>
            </a:r>
          </a:p>
          <a:p>
            <a:pPr>
              <a:buNone/>
            </a:pPr>
            <a:r>
              <a:rPr lang="nn-NO" sz="1800" dirty="0"/>
              <a:t>for(i = 0; i &lt;= 10; i++)</a:t>
            </a:r>
          </a:p>
          <a:p>
            <a:pPr>
              <a:buNone/>
            </a:pPr>
            <a:r>
              <a:rPr lang="en-US" sz="1800" dirty="0"/>
              <a:t>{</a:t>
            </a:r>
          </a:p>
          <a:p>
            <a:pPr lvl="1">
              <a:buNone/>
            </a:pPr>
            <a:r>
              <a:rPr lang="en-US" sz="1800" dirty="0"/>
              <a:t>if(</a:t>
            </a:r>
            <a:r>
              <a:rPr lang="en-US" sz="1800" dirty="0" err="1"/>
              <a:t>i</a:t>
            </a:r>
            <a:r>
              <a:rPr lang="en-US" sz="1800" dirty="0"/>
              <a:t> == 5)</a:t>
            </a:r>
          </a:p>
          <a:p>
            <a:pPr lvl="1">
              <a:buNone/>
            </a:pPr>
            <a:r>
              <a:rPr lang="en-US" sz="1800" b="1" dirty="0"/>
              <a:t>	continue;</a:t>
            </a:r>
          </a:p>
          <a:p>
            <a:pPr lvl="1">
              <a:buNone/>
            </a:pPr>
            <a:r>
              <a:rPr lang="en-US" sz="1800" dirty="0" err="1"/>
              <a:t>printf</a:t>
            </a:r>
            <a:r>
              <a:rPr lang="en-US" sz="1800" dirty="0"/>
              <a:t>("%d ", </a:t>
            </a:r>
            <a:r>
              <a:rPr lang="en-US" sz="1800" dirty="0" err="1"/>
              <a:t>i</a:t>
            </a:r>
            <a:r>
              <a:rPr lang="en-US" sz="1800" dirty="0"/>
              <a:t>);</a:t>
            </a:r>
          </a:p>
          <a:p>
            <a:pPr>
              <a:buNone/>
            </a:pPr>
            <a:r>
              <a:rPr lang="en-US" sz="1800" dirty="0"/>
              <a:t>}</a:t>
            </a:r>
          </a:p>
          <a:p>
            <a:pPr>
              <a:buNone/>
            </a:pPr>
            <a:endParaRPr lang="en-US" sz="1800" dirty="0"/>
          </a:p>
          <a:p>
            <a:pPr>
              <a:buNone/>
            </a:pPr>
            <a:r>
              <a:rPr lang="en-US" sz="1800" dirty="0"/>
              <a:t>The output of the above program is:</a:t>
            </a:r>
          </a:p>
          <a:p>
            <a:pPr>
              <a:buNone/>
            </a:pPr>
            <a:r>
              <a:rPr lang="en-US" sz="1800" dirty="0"/>
              <a:t>0 1 2 3 4 6 7 8 9 10</a:t>
            </a:r>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
                                            <p:txEl>
                                              <p:pRg st="0" end="0"/>
                                            </p:txEl>
                                          </p:spTgt>
                                        </p:tgtEl>
                                        <p:attrNameLst>
                                          <p:attrName>style.visibility</p:attrName>
                                        </p:attrNameLst>
                                      </p:cBhvr>
                                      <p:to>
                                        <p:strVal val="visible"/>
                                      </p:to>
                                    </p:set>
                                    <p:animEffect transition="in" filter="fade">
                                      <p:cBhvr>
                                        <p:cTn id="44" dur="500"/>
                                        <p:tgtEl>
                                          <p:spTgt spid="4">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
                                            <p:txEl>
                                              <p:pRg st="2" end="2"/>
                                            </p:txEl>
                                          </p:spTgt>
                                        </p:tgtEl>
                                        <p:attrNameLst>
                                          <p:attrName>style.visibility</p:attrName>
                                        </p:attrNameLst>
                                      </p:cBhvr>
                                      <p:to>
                                        <p:strVal val="visible"/>
                                      </p:to>
                                    </p:set>
                                    <p:animEffect transition="in" filter="fade">
                                      <p:cBhvr>
                                        <p:cTn id="49" dur="500"/>
                                        <p:tgtEl>
                                          <p:spTgt spid="4">
                                            <p:txEl>
                                              <p:pRg st="2" end="2"/>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3" end="3"/>
                                            </p:txEl>
                                          </p:spTgt>
                                        </p:tgtEl>
                                        <p:attrNameLst>
                                          <p:attrName>style.visibility</p:attrName>
                                        </p:attrNameLst>
                                      </p:cBhvr>
                                      <p:to>
                                        <p:strVal val="visible"/>
                                      </p:to>
                                    </p:set>
                                    <p:animEffect transition="in" filter="fade">
                                      <p:cBhvr>
                                        <p:cTn id="52" dur="500"/>
                                        <p:tgtEl>
                                          <p:spTgt spid="4">
                                            <p:txEl>
                                              <p:pRg st="3" end="3"/>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4">
                                            <p:txEl>
                                              <p:pRg st="4" end="4"/>
                                            </p:txEl>
                                          </p:spTgt>
                                        </p:tgtEl>
                                        <p:attrNameLst>
                                          <p:attrName>style.visibility</p:attrName>
                                        </p:attrNameLst>
                                      </p:cBhvr>
                                      <p:to>
                                        <p:strVal val="visible"/>
                                      </p:to>
                                    </p:set>
                                    <p:animEffect transition="in" filter="fade">
                                      <p:cBhvr>
                                        <p:cTn id="55" dur="500"/>
                                        <p:tgtEl>
                                          <p:spTgt spid="4">
                                            <p:txEl>
                                              <p:pRg st="4" end="4"/>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
                                            <p:txEl>
                                              <p:pRg st="5" end="5"/>
                                            </p:txEl>
                                          </p:spTgt>
                                        </p:tgtEl>
                                        <p:attrNameLst>
                                          <p:attrName>style.visibility</p:attrName>
                                        </p:attrNameLst>
                                      </p:cBhvr>
                                      <p:to>
                                        <p:strVal val="visible"/>
                                      </p:to>
                                    </p:set>
                                    <p:animEffect transition="in" filter="fade">
                                      <p:cBhvr>
                                        <p:cTn id="58" dur="500"/>
                                        <p:tgtEl>
                                          <p:spTgt spid="4">
                                            <p:txEl>
                                              <p:pRg st="5" end="5"/>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7" end="7"/>
                                            </p:txEl>
                                          </p:spTgt>
                                        </p:tgtEl>
                                        <p:attrNameLst>
                                          <p:attrName>style.visibility</p:attrName>
                                        </p:attrNameLst>
                                      </p:cBhvr>
                                      <p:to>
                                        <p:strVal val="visible"/>
                                      </p:to>
                                    </p:set>
                                    <p:animEffect transition="in" filter="fade">
                                      <p:cBhvr>
                                        <p:cTn id="61" dur="500"/>
                                        <p:tgtEl>
                                          <p:spTgt spid="4">
                                            <p:txEl>
                                              <p:pRg st="7" end="7"/>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
                                            <p:txEl>
                                              <p:pRg st="8" end="8"/>
                                            </p:txEl>
                                          </p:spTgt>
                                        </p:tgtEl>
                                        <p:attrNameLst>
                                          <p:attrName>style.visibility</p:attrName>
                                        </p:attrNameLst>
                                      </p:cBhvr>
                                      <p:to>
                                        <p:strVal val="visible"/>
                                      </p:to>
                                    </p:set>
                                    <p:animEffect transition="in" filter="fade">
                                      <p:cBhvr>
                                        <p:cTn id="64" dur="500"/>
                                        <p:tgtEl>
                                          <p:spTgt spid="4">
                                            <p:txEl>
                                              <p:pRg st="8" end="8"/>
                                            </p:txEl>
                                          </p:spTgt>
                                        </p:tgtEl>
                                      </p:cBhvr>
                                    </p:animEffect>
                                  </p:childTnLst>
                                </p:cTn>
                              </p:par>
                            </p:childTnLst>
                          </p:cTn>
                        </p:par>
                        <p:par>
                          <p:cTn id="65" fill="hold">
                            <p:stCondLst>
                              <p:cond delay="500"/>
                            </p:stCondLst>
                            <p:childTnLst>
                              <p:par>
                                <p:cTn id="66" presetID="10" presetClass="entr" presetSubtype="0" fill="hold" nodeType="afterEffect">
                                  <p:stCondLst>
                                    <p:cond delay="0"/>
                                  </p:stCondLst>
                                  <p:childTnLst>
                                    <p:set>
                                      <p:cBhvr>
                                        <p:cTn id="67" dur="1" fill="hold">
                                          <p:stCondLst>
                                            <p:cond delay="0"/>
                                          </p:stCondLst>
                                        </p:cTn>
                                        <p:tgtEl>
                                          <p:spTgt spid="4">
                                            <p:txEl>
                                              <p:pRg st="6" end="6"/>
                                            </p:txEl>
                                          </p:spTgt>
                                        </p:tgtEl>
                                        <p:attrNameLst>
                                          <p:attrName>style.visibility</p:attrName>
                                        </p:attrNameLst>
                                      </p:cBhvr>
                                      <p:to>
                                        <p:strVal val="visible"/>
                                      </p:to>
                                    </p:set>
                                    <p:animEffect transition="in" filter="fade">
                                      <p:cBhvr>
                                        <p:cTn id="68" dur="500"/>
                                        <p:tgtEl>
                                          <p:spTgt spid="4">
                                            <p:txEl>
                                              <p:pRg st="6" end="6"/>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4">
                                            <p:txEl>
                                              <p:pRg st="10" end="10"/>
                                            </p:txEl>
                                          </p:spTgt>
                                        </p:tgtEl>
                                        <p:attrNameLst>
                                          <p:attrName>style.visibility</p:attrName>
                                        </p:attrNameLst>
                                      </p:cBhvr>
                                      <p:to>
                                        <p:strVal val="visible"/>
                                      </p:to>
                                    </p:set>
                                    <p:animEffect transition="in" filter="fade">
                                      <p:cBhvr>
                                        <p:cTn id="73" dur="500"/>
                                        <p:tgtEl>
                                          <p:spTgt spid="4">
                                            <p:txEl>
                                              <p:pRg st="10" end="10"/>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4">
                                            <p:txEl>
                                              <p:pRg st="11" end="11"/>
                                            </p:txEl>
                                          </p:spTgt>
                                        </p:tgtEl>
                                        <p:attrNameLst>
                                          <p:attrName>style.visibility</p:attrName>
                                        </p:attrNameLst>
                                      </p:cBhvr>
                                      <p:to>
                                        <p:strVal val="visible"/>
                                      </p:to>
                                    </p:set>
                                    <p:animEffect transition="in" filter="fade">
                                      <p:cBhvr>
                                        <p:cTn id="76"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404534"/>
            <a:ext cx="8435803" cy="1646302"/>
          </a:xfrm>
        </p:spPr>
        <p:txBody>
          <a:bodyPr>
            <a:normAutofit fontScale="90000"/>
          </a:bodyPr>
          <a:lstStyle/>
          <a:p>
            <a:r>
              <a:rPr lang="en-US" sz="9600" b="1" dirty="0" smtClean="0"/>
              <a:t>C Programming</a:t>
            </a:r>
            <a:endParaRPr lang="en-US" sz="9600" dirty="0"/>
          </a:p>
        </p:txBody>
      </p:sp>
      <p:sp>
        <p:nvSpPr>
          <p:cNvPr id="3" name="Subtitle 2"/>
          <p:cNvSpPr>
            <a:spLocks noGrp="1"/>
          </p:cNvSpPr>
          <p:nvPr>
            <p:ph type="subTitle" idx="1"/>
          </p:nvPr>
        </p:nvSpPr>
        <p:spPr/>
        <p:txBody>
          <a:bodyPr>
            <a:normAutofit/>
          </a:bodyPr>
          <a:lstStyle/>
          <a:p>
            <a:r>
              <a:rPr lang="en-US" sz="3600" u="sng" dirty="0" err="1" smtClean="0"/>
              <a:t>Ashutosh</a:t>
            </a:r>
            <a:r>
              <a:rPr lang="en-US" sz="3600" u="sng" dirty="0" smtClean="0"/>
              <a:t>   </a:t>
            </a:r>
            <a:r>
              <a:rPr lang="en-US" sz="3600" u="sng" dirty="0" err="1" smtClean="0"/>
              <a:t>Sonawane</a:t>
            </a:r>
            <a:endParaRPr lang="en-US" sz="3600" u="sng" dirty="0"/>
          </a:p>
        </p:txBody>
      </p:sp>
    </p:spTree>
    <p:extLst>
      <p:ext uri="{BB962C8B-B14F-4D97-AF65-F5344CB8AC3E}">
        <p14:creationId xmlns:p14="http://schemas.microsoft.com/office/powerpoint/2010/main" val="69293888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a:t>
            </a:r>
            <a:r>
              <a:rPr lang="en-US" b="1" dirty="0" err="1" smtClean="0"/>
              <a:t>goto</a:t>
            </a:r>
            <a:r>
              <a:rPr lang="en-US" b="1" dirty="0" smtClean="0"/>
              <a:t> Keyword</a:t>
            </a:r>
            <a:endParaRPr lang="en-US" dirty="0"/>
          </a:p>
        </p:txBody>
      </p:sp>
      <p:sp>
        <p:nvSpPr>
          <p:cNvPr id="3" name="Content Placeholder 2"/>
          <p:cNvSpPr>
            <a:spLocks noGrp="1"/>
          </p:cNvSpPr>
          <p:nvPr>
            <p:ph sz="half" idx="1"/>
          </p:nvPr>
        </p:nvSpPr>
        <p:spPr>
          <a:xfrm>
            <a:off x="402336" y="800100"/>
            <a:ext cx="5617464" cy="5600700"/>
          </a:xfrm>
        </p:spPr>
        <p:txBody>
          <a:bodyPr>
            <a:normAutofit/>
          </a:bodyPr>
          <a:lstStyle/>
          <a:p>
            <a:r>
              <a:rPr lang="en-US" dirty="0" err="1" smtClean="0">
                <a:solidFill>
                  <a:srgbClr val="FF0000"/>
                </a:solidFill>
              </a:rPr>
              <a:t>goto</a:t>
            </a:r>
            <a:r>
              <a:rPr lang="en-US" dirty="0" smtClean="0"/>
              <a:t> keyword allows to jump the program from one location to another.</a:t>
            </a:r>
          </a:p>
          <a:p>
            <a:endParaRPr lang="en-US" dirty="0" smtClean="0"/>
          </a:p>
          <a:p>
            <a:r>
              <a:rPr lang="en-US" dirty="0" smtClean="0"/>
              <a:t>Though it is easy to use, but it makes the program unreliable, unreadable and hard to debug. So avoid using it or use it in a very unavoidable circumstances.</a:t>
            </a:r>
          </a:p>
          <a:p>
            <a:endParaRPr lang="en-US" dirty="0" smtClean="0"/>
          </a:p>
          <a:p>
            <a:r>
              <a:rPr lang="en-US" dirty="0" smtClean="0"/>
              <a:t>The word followed by </a:t>
            </a:r>
            <a:r>
              <a:rPr lang="en-US" dirty="0" err="1" smtClean="0"/>
              <a:t>goto</a:t>
            </a:r>
            <a:r>
              <a:rPr lang="en-US" dirty="0" smtClean="0"/>
              <a:t> keyword is called as </a:t>
            </a:r>
            <a:r>
              <a:rPr lang="en-US" b="1" dirty="0" smtClean="0"/>
              <a:t>label. </a:t>
            </a:r>
            <a:r>
              <a:rPr lang="en-US" dirty="0" smtClean="0"/>
              <a:t>It takes the control to that specific label.</a:t>
            </a:r>
          </a:p>
          <a:p>
            <a:endParaRPr lang="en-US" dirty="0"/>
          </a:p>
        </p:txBody>
      </p:sp>
      <p:sp>
        <p:nvSpPr>
          <p:cNvPr id="4" name="Content Placeholder 3"/>
          <p:cNvSpPr>
            <a:spLocks noGrp="1"/>
          </p:cNvSpPr>
          <p:nvPr>
            <p:ph sz="half" idx="2"/>
          </p:nvPr>
        </p:nvSpPr>
        <p:spPr>
          <a:xfrm>
            <a:off x="6172200" y="152400"/>
            <a:ext cx="5609336" cy="6477000"/>
          </a:xfrm>
        </p:spPr>
        <p:txBody>
          <a:bodyPr>
            <a:noAutofit/>
          </a:bodyPr>
          <a:lstStyle/>
          <a:p>
            <a:pPr>
              <a:buNone/>
            </a:pPr>
            <a:r>
              <a:rPr lang="en-US" sz="1600" dirty="0"/>
              <a:t>void main()</a:t>
            </a:r>
          </a:p>
          <a:p>
            <a:pPr>
              <a:buNone/>
            </a:pPr>
            <a:r>
              <a:rPr lang="en-US" sz="1600" dirty="0"/>
              <a:t>{</a:t>
            </a:r>
          </a:p>
          <a:p>
            <a:pPr lvl="1">
              <a:buNone/>
            </a:pPr>
            <a:r>
              <a:rPr lang="en-US" sz="1600" dirty="0" err="1"/>
              <a:t>int</a:t>
            </a:r>
            <a:r>
              <a:rPr lang="en-US" sz="1600" dirty="0"/>
              <a:t> </a:t>
            </a:r>
            <a:r>
              <a:rPr lang="en-US" sz="1600" dirty="0" err="1"/>
              <a:t>i</a:t>
            </a:r>
            <a:r>
              <a:rPr lang="en-US" sz="1600" dirty="0"/>
              <a:t>;</a:t>
            </a:r>
          </a:p>
          <a:p>
            <a:pPr lvl="1">
              <a:buNone/>
            </a:pPr>
            <a:r>
              <a:rPr lang="nn-NO" sz="1600" dirty="0"/>
              <a:t>for(i = 0; i &lt; 10; i++)</a:t>
            </a:r>
          </a:p>
          <a:p>
            <a:pPr lvl="1">
              <a:buNone/>
            </a:pPr>
            <a:r>
              <a:rPr lang="en-US" sz="1600" dirty="0"/>
              <a:t>{</a:t>
            </a:r>
          </a:p>
          <a:p>
            <a:pPr lvl="2">
              <a:buNone/>
            </a:pPr>
            <a:r>
              <a:rPr lang="en-US" sz="1600" dirty="0"/>
              <a:t>if(</a:t>
            </a:r>
            <a:r>
              <a:rPr lang="en-US" sz="1600" dirty="0" err="1"/>
              <a:t>i</a:t>
            </a:r>
            <a:r>
              <a:rPr lang="en-US" sz="1600" dirty="0"/>
              <a:t> == 5)</a:t>
            </a:r>
          </a:p>
          <a:p>
            <a:pPr lvl="2">
              <a:buNone/>
            </a:pPr>
            <a:r>
              <a:rPr lang="en-US" sz="1600" b="1" dirty="0" smtClean="0"/>
              <a:t>	</a:t>
            </a:r>
            <a:r>
              <a:rPr lang="en-US" sz="1600" b="1" dirty="0" err="1" smtClean="0"/>
              <a:t>goto</a:t>
            </a:r>
            <a:r>
              <a:rPr lang="en-US" sz="1600" b="1" dirty="0" smtClean="0"/>
              <a:t> </a:t>
            </a:r>
            <a:r>
              <a:rPr lang="en-US" sz="1600" b="1" dirty="0"/>
              <a:t>xyz;</a:t>
            </a:r>
          </a:p>
          <a:p>
            <a:pPr lvl="2">
              <a:buNone/>
            </a:pPr>
            <a:r>
              <a:rPr lang="en-US" sz="1600" dirty="0"/>
              <a:t>else</a:t>
            </a:r>
          </a:p>
          <a:p>
            <a:pPr lvl="2">
              <a:buNone/>
            </a:pPr>
            <a:r>
              <a:rPr lang="en-US" sz="1600" dirty="0" smtClean="0"/>
              <a:t>	</a:t>
            </a:r>
            <a:r>
              <a:rPr lang="en-US" sz="1600" dirty="0" err="1" smtClean="0"/>
              <a:t>printf</a:t>
            </a:r>
            <a:r>
              <a:rPr lang="en-US" sz="1600" dirty="0"/>
              <a:t>(" %d", </a:t>
            </a:r>
            <a:r>
              <a:rPr lang="en-US" sz="1600" dirty="0" err="1"/>
              <a:t>i</a:t>
            </a:r>
            <a:r>
              <a:rPr lang="en-US" sz="1600" dirty="0"/>
              <a:t>);</a:t>
            </a:r>
          </a:p>
          <a:p>
            <a:pPr lvl="1">
              <a:buNone/>
            </a:pPr>
            <a:r>
              <a:rPr lang="en-US" sz="1600" dirty="0"/>
              <a:t>}</a:t>
            </a:r>
          </a:p>
          <a:p>
            <a:pPr lvl="1">
              <a:buNone/>
            </a:pPr>
            <a:r>
              <a:rPr lang="en-US" sz="1600" b="1" dirty="0"/>
              <a:t>xyz:</a:t>
            </a:r>
          </a:p>
          <a:p>
            <a:pPr lvl="1">
              <a:buNone/>
            </a:pPr>
            <a:r>
              <a:rPr lang="en-US" sz="1600" dirty="0" err="1"/>
              <a:t>printf</a:t>
            </a:r>
            <a:r>
              <a:rPr lang="en-US" sz="1600" dirty="0"/>
              <a:t>("\</a:t>
            </a:r>
            <a:r>
              <a:rPr lang="en-US" sz="1600" dirty="0" err="1"/>
              <a:t>nI</a:t>
            </a:r>
            <a:r>
              <a:rPr lang="en-US" sz="1600" dirty="0"/>
              <a:t> am out of main");</a:t>
            </a:r>
          </a:p>
          <a:p>
            <a:pPr>
              <a:buNone/>
            </a:pPr>
            <a:r>
              <a:rPr lang="en-US" sz="1600" dirty="0"/>
              <a:t>}</a:t>
            </a:r>
          </a:p>
          <a:p>
            <a:pPr>
              <a:buNone/>
            </a:pPr>
            <a:endParaRPr lang="en-US" sz="1600" b="1" dirty="0"/>
          </a:p>
          <a:p>
            <a:pPr>
              <a:buNone/>
            </a:pPr>
            <a:r>
              <a:rPr lang="en-US" sz="1600" b="1" dirty="0"/>
              <a:t>The output is: </a:t>
            </a:r>
          </a:p>
          <a:p>
            <a:pPr>
              <a:buNone/>
            </a:pPr>
            <a:r>
              <a:rPr lang="en-US" sz="1600" dirty="0"/>
              <a:t>0 1 2 3 4</a:t>
            </a:r>
          </a:p>
          <a:p>
            <a:pPr>
              <a:buNone/>
            </a:pPr>
            <a:r>
              <a:rPr lang="en-US" sz="1600" dirty="0"/>
              <a:t>I am out of main</a:t>
            </a:r>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fade">
                                      <p:cBhvr>
                                        <p:cTn id="25" dur="500"/>
                                        <p:tgtEl>
                                          <p:spTgt spid="4">
                                            <p:txEl>
                                              <p:p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500"/>
                                        <p:tgtEl>
                                          <p:spTgt spid="4">
                                            <p:txEl>
                                              <p:pRg st="2" end="2"/>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fade">
                                      <p:cBhvr>
                                        <p:cTn id="31" dur="500"/>
                                        <p:tgtEl>
                                          <p:spTgt spid="4">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fade">
                                      <p:cBhvr>
                                        <p:cTn id="34" dur="500"/>
                                        <p:tgtEl>
                                          <p:spTgt spid="4">
                                            <p:txEl>
                                              <p:pRg st="4" end="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6" end="6"/>
                                            </p:txEl>
                                          </p:spTgt>
                                        </p:tgtEl>
                                        <p:attrNameLst>
                                          <p:attrName>style.visibility</p:attrName>
                                        </p:attrNameLst>
                                      </p:cBhvr>
                                      <p:to>
                                        <p:strVal val="visible"/>
                                      </p:to>
                                    </p:set>
                                    <p:animEffect transition="in" filter="fade">
                                      <p:cBhvr>
                                        <p:cTn id="40" dur="500"/>
                                        <p:tgtEl>
                                          <p:spTgt spid="4">
                                            <p:txEl>
                                              <p:pRg st="6" end="6"/>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Effect transition="in" filter="fade">
                                      <p:cBhvr>
                                        <p:cTn id="43" dur="500"/>
                                        <p:tgtEl>
                                          <p:spTgt spid="4">
                                            <p:txEl>
                                              <p:pRg st="7" end="7"/>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8" end="8"/>
                                            </p:txEl>
                                          </p:spTgt>
                                        </p:tgtEl>
                                        <p:attrNameLst>
                                          <p:attrName>style.visibility</p:attrName>
                                        </p:attrNameLst>
                                      </p:cBhvr>
                                      <p:to>
                                        <p:strVal val="visible"/>
                                      </p:to>
                                    </p:set>
                                    <p:animEffect transition="in" filter="fade">
                                      <p:cBhvr>
                                        <p:cTn id="46" dur="500"/>
                                        <p:tgtEl>
                                          <p:spTgt spid="4">
                                            <p:txEl>
                                              <p:pRg st="8" end="8"/>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animEffect transition="in" filter="fade">
                                      <p:cBhvr>
                                        <p:cTn id="49" dur="500"/>
                                        <p:tgtEl>
                                          <p:spTgt spid="4">
                                            <p:txEl>
                                              <p:pRg st="9" end="9"/>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10" end="10"/>
                                            </p:txEl>
                                          </p:spTgt>
                                        </p:tgtEl>
                                        <p:attrNameLst>
                                          <p:attrName>style.visibility</p:attrName>
                                        </p:attrNameLst>
                                      </p:cBhvr>
                                      <p:to>
                                        <p:strVal val="visible"/>
                                      </p:to>
                                    </p:set>
                                    <p:animEffect transition="in" filter="fade">
                                      <p:cBhvr>
                                        <p:cTn id="52" dur="500"/>
                                        <p:tgtEl>
                                          <p:spTgt spid="4">
                                            <p:txEl>
                                              <p:pRg st="10" end="10"/>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animEffect transition="in" filter="fade">
                                      <p:cBhvr>
                                        <p:cTn id="55" dur="500"/>
                                        <p:tgtEl>
                                          <p:spTgt spid="4">
                                            <p:txEl>
                                              <p:pRg st="11" end="11"/>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
                                            <p:txEl>
                                              <p:pRg st="12" end="12"/>
                                            </p:txEl>
                                          </p:spTgt>
                                        </p:tgtEl>
                                        <p:attrNameLst>
                                          <p:attrName>style.visibility</p:attrName>
                                        </p:attrNameLst>
                                      </p:cBhvr>
                                      <p:to>
                                        <p:strVal val="visible"/>
                                      </p:to>
                                    </p:set>
                                    <p:animEffect transition="in" filter="fade">
                                      <p:cBhvr>
                                        <p:cTn id="58" dur="500"/>
                                        <p:tgtEl>
                                          <p:spTgt spid="4">
                                            <p:txEl>
                                              <p:pRg st="12" end="1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animEffect transition="in" filter="fade">
                                      <p:cBhvr>
                                        <p:cTn id="63" dur="500"/>
                                        <p:tgtEl>
                                          <p:spTgt spid="4">
                                            <p:txEl>
                                              <p:pRg st="14" end="14"/>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4">
                                            <p:txEl>
                                              <p:pRg st="15" end="15"/>
                                            </p:txEl>
                                          </p:spTgt>
                                        </p:tgtEl>
                                        <p:attrNameLst>
                                          <p:attrName>style.visibility</p:attrName>
                                        </p:attrNameLst>
                                      </p:cBhvr>
                                      <p:to>
                                        <p:strVal val="visible"/>
                                      </p:to>
                                    </p:set>
                                    <p:animEffect transition="in" filter="fade">
                                      <p:cBhvr>
                                        <p:cTn id="68" dur="500"/>
                                        <p:tgtEl>
                                          <p:spTgt spid="4">
                                            <p:txEl>
                                              <p:pRg st="15" end="15"/>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4">
                                            <p:txEl>
                                              <p:pRg st="16" end="16"/>
                                            </p:txEl>
                                          </p:spTgt>
                                        </p:tgtEl>
                                        <p:attrNameLst>
                                          <p:attrName>style.visibility</p:attrName>
                                        </p:attrNameLst>
                                      </p:cBhvr>
                                      <p:to>
                                        <p:strVal val="visible"/>
                                      </p:to>
                                    </p:set>
                                    <p:animEffect transition="in" filter="fade">
                                      <p:cBhvr>
                                        <p:cTn id="71"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switch case Control Structure</a:t>
            </a:r>
            <a:endParaRPr lang="en-US" dirty="0"/>
          </a:p>
        </p:txBody>
      </p:sp>
      <p:sp>
        <p:nvSpPr>
          <p:cNvPr id="3" name="Content Placeholder 2"/>
          <p:cNvSpPr>
            <a:spLocks noGrp="1"/>
          </p:cNvSpPr>
          <p:nvPr>
            <p:ph sz="half" idx="1"/>
          </p:nvPr>
        </p:nvSpPr>
        <p:spPr>
          <a:xfrm>
            <a:off x="228600" y="800100"/>
            <a:ext cx="5791200" cy="5610748"/>
          </a:xfrm>
        </p:spPr>
        <p:txBody>
          <a:bodyPr>
            <a:noAutofit/>
          </a:bodyPr>
          <a:lstStyle/>
          <a:p>
            <a:r>
              <a:rPr lang="en-US" sz="2000" dirty="0"/>
              <a:t>The </a:t>
            </a:r>
            <a:r>
              <a:rPr lang="en-US" sz="2000" b="1" dirty="0"/>
              <a:t>switch-case-default </a:t>
            </a:r>
            <a:r>
              <a:rPr lang="en-US" sz="2000" dirty="0"/>
              <a:t>allows us to make decision from many choices</a:t>
            </a:r>
            <a:r>
              <a:rPr lang="en-US" sz="2000" dirty="0" smtClean="0"/>
              <a:t>.</a:t>
            </a:r>
            <a:endParaRPr lang="en-US" sz="2000" dirty="0"/>
          </a:p>
          <a:p>
            <a:r>
              <a:rPr lang="en-US" sz="2000" dirty="0"/>
              <a:t>The expression followed by switch should be </a:t>
            </a:r>
            <a:r>
              <a:rPr lang="en-US" sz="2000" b="1" dirty="0"/>
              <a:t>integer or character</a:t>
            </a:r>
            <a:r>
              <a:rPr lang="en-US" sz="2000" b="1" dirty="0" smtClean="0"/>
              <a:t>.</a:t>
            </a:r>
            <a:endParaRPr lang="en-US" sz="2000" b="1" dirty="0"/>
          </a:p>
          <a:p>
            <a:r>
              <a:rPr lang="en-US" sz="2000" dirty="0"/>
              <a:t>The keyword case is followed by </a:t>
            </a:r>
            <a:r>
              <a:rPr lang="en-US" sz="2000" b="1" dirty="0"/>
              <a:t>integer or character constants</a:t>
            </a:r>
            <a:r>
              <a:rPr lang="en-US" sz="2000" b="1" dirty="0" smtClean="0"/>
              <a:t>.</a:t>
            </a:r>
            <a:endParaRPr lang="en-US" sz="2000" b="1" dirty="0"/>
          </a:p>
          <a:p>
            <a:r>
              <a:rPr lang="en-US" sz="2000" dirty="0"/>
              <a:t>When user gives some choice the switch statement takes the control to the specified case</a:t>
            </a:r>
            <a:r>
              <a:rPr lang="en-US" sz="2000" dirty="0" smtClean="0"/>
              <a:t>.</a:t>
            </a:r>
            <a:endParaRPr lang="en-US" sz="2000" dirty="0"/>
          </a:p>
          <a:p>
            <a:r>
              <a:rPr lang="en-US" sz="2000" dirty="0"/>
              <a:t>If no such case exists, then control goes to </a:t>
            </a:r>
            <a:r>
              <a:rPr lang="en-US" sz="2000" b="1" dirty="0"/>
              <a:t>default. </a:t>
            </a:r>
          </a:p>
          <a:p>
            <a:r>
              <a:rPr lang="en-US" sz="2000" dirty="0"/>
              <a:t>Each case ends with break</a:t>
            </a:r>
            <a:r>
              <a:rPr lang="en-US" sz="2000" dirty="0" smtClean="0"/>
              <a:t>.</a:t>
            </a:r>
            <a:endParaRPr lang="en-US" sz="2000" dirty="0"/>
          </a:p>
          <a:p>
            <a:r>
              <a:rPr lang="en-US" sz="2000" dirty="0"/>
              <a:t>You cannot use logical </a:t>
            </a:r>
            <a:r>
              <a:rPr lang="en-US" sz="2000" b="1" dirty="0"/>
              <a:t>&amp;&amp; or ||operators with cases.</a:t>
            </a:r>
            <a:endParaRPr lang="en-US" sz="2000" dirty="0"/>
          </a:p>
        </p:txBody>
      </p:sp>
      <p:sp>
        <p:nvSpPr>
          <p:cNvPr id="4" name="Content Placeholder 3"/>
          <p:cNvSpPr>
            <a:spLocks noGrp="1"/>
          </p:cNvSpPr>
          <p:nvPr>
            <p:ph sz="half" idx="2"/>
          </p:nvPr>
        </p:nvSpPr>
        <p:spPr>
          <a:xfrm>
            <a:off x="6172200" y="881464"/>
            <a:ext cx="5609336" cy="5529384"/>
          </a:xfrm>
        </p:spPr>
        <p:txBody>
          <a:bodyPr>
            <a:noAutofit/>
          </a:bodyPr>
          <a:lstStyle/>
          <a:p>
            <a:pPr>
              <a:buNone/>
            </a:pPr>
            <a:r>
              <a:rPr lang="en-US" sz="1800" dirty="0"/>
              <a:t>switch(choice)</a:t>
            </a:r>
          </a:p>
          <a:p>
            <a:pPr>
              <a:buNone/>
            </a:pPr>
            <a:r>
              <a:rPr lang="en-US" sz="1800" dirty="0"/>
              <a:t>{</a:t>
            </a:r>
          </a:p>
          <a:p>
            <a:pPr lvl="1">
              <a:buNone/>
            </a:pPr>
            <a:r>
              <a:rPr lang="en-US" sz="1800" dirty="0"/>
              <a:t>case 1:</a:t>
            </a:r>
          </a:p>
          <a:p>
            <a:pPr lvl="2">
              <a:buNone/>
            </a:pPr>
            <a:r>
              <a:rPr lang="en-US" sz="1800" dirty="0"/>
              <a:t>………..;</a:t>
            </a:r>
          </a:p>
          <a:p>
            <a:pPr lvl="2">
              <a:buNone/>
            </a:pPr>
            <a:r>
              <a:rPr lang="en-US" sz="1800" dirty="0"/>
              <a:t>break;</a:t>
            </a:r>
          </a:p>
          <a:p>
            <a:pPr lvl="1">
              <a:buNone/>
            </a:pPr>
            <a:r>
              <a:rPr lang="en-US" sz="1800" dirty="0"/>
              <a:t>case 2:</a:t>
            </a:r>
          </a:p>
          <a:p>
            <a:pPr lvl="2">
              <a:buNone/>
            </a:pPr>
            <a:r>
              <a:rPr lang="en-US" sz="1800" dirty="0"/>
              <a:t>………..;</a:t>
            </a:r>
          </a:p>
          <a:p>
            <a:pPr lvl="2">
              <a:buNone/>
            </a:pPr>
            <a:r>
              <a:rPr lang="en-US" sz="1800" dirty="0"/>
              <a:t>break;</a:t>
            </a:r>
          </a:p>
          <a:p>
            <a:pPr lvl="1">
              <a:buNone/>
            </a:pPr>
            <a:r>
              <a:rPr lang="en-US" sz="1800" dirty="0"/>
              <a:t>case 3:</a:t>
            </a:r>
          </a:p>
          <a:p>
            <a:pPr lvl="2">
              <a:buNone/>
            </a:pPr>
            <a:r>
              <a:rPr lang="en-US" sz="1800" dirty="0"/>
              <a:t>………..;</a:t>
            </a:r>
          </a:p>
          <a:p>
            <a:pPr lvl="2">
              <a:buNone/>
            </a:pPr>
            <a:r>
              <a:rPr lang="en-US" sz="1800" dirty="0"/>
              <a:t>break;</a:t>
            </a:r>
          </a:p>
          <a:p>
            <a:pPr lvl="1">
              <a:buNone/>
            </a:pPr>
            <a:r>
              <a:rPr lang="en-US" sz="1800" dirty="0"/>
              <a:t>default:</a:t>
            </a:r>
          </a:p>
          <a:p>
            <a:pPr lvl="2">
              <a:buNone/>
            </a:pPr>
            <a:r>
              <a:rPr lang="en-US" sz="1800" dirty="0"/>
              <a:t>………..;</a:t>
            </a:r>
          </a:p>
          <a:p>
            <a:pPr>
              <a:buNone/>
            </a:pPr>
            <a:r>
              <a:rPr lang="en-US" sz="1800" dirty="0"/>
              <a:t>}</a:t>
            </a:r>
          </a:p>
        </p:txBody>
      </p:sp>
      <p:sp>
        <p:nvSpPr>
          <p:cNvPr id="5" name="Footer Placeholder 4"/>
          <p:cNvSpPr>
            <a:spLocks noGrp="1"/>
          </p:cNvSpPr>
          <p:nvPr>
            <p:ph type="ftr" sz="quarter" idx="11"/>
          </p:nvPr>
        </p:nvSpPr>
        <p:spPr/>
        <p:txBody>
          <a:bodyPr/>
          <a:lstStyle/>
          <a:p>
            <a:r>
              <a:rPr lang="en-US" dirty="0" smtClean="0"/>
              <a:t>C Programming :- </a:t>
            </a:r>
            <a:r>
              <a:rPr lang="en-US" dirty="0" err="1" smtClean="0"/>
              <a:t>Ashutosh</a:t>
            </a:r>
            <a:r>
              <a:rPr lang="en-US" dirty="0" smtClean="0"/>
              <a:t> </a:t>
            </a:r>
            <a:r>
              <a:rPr lang="en-US" dirty="0" err="1" smtClean="0"/>
              <a:t>Sonawane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0" end="0"/>
                                            </p:txEl>
                                          </p:spTgt>
                                        </p:tgtEl>
                                        <p:attrNameLst>
                                          <p:attrName>style.visibility</p:attrName>
                                        </p:attrNameLst>
                                      </p:cBhvr>
                                      <p:to>
                                        <p:strVal val="visible"/>
                                      </p:to>
                                    </p:set>
                                    <p:animEffect transition="in" filter="fade">
                                      <p:cBhvr>
                                        <p:cTn id="42" dur="500"/>
                                        <p:tgtEl>
                                          <p:spTgt spid="4">
                                            <p:txEl>
                                              <p:pRg st="0" end="0"/>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4">
                                            <p:txEl>
                                              <p:pRg st="1" end="1"/>
                                            </p:txEl>
                                          </p:spTgt>
                                        </p:tgtEl>
                                        <p:attrNameLst>
                                          <p:attrName>style.visibility</p:attrName>
                                        </p:attrNameLst>
                                      </p:cBhvr>
                                      <p:to>
                                        <p:strVal val="visible"/>
                                      </p:to>
                                    </p:set>
                                    <p:animEffect transition="in" filter="fade">
                                      <p:cBhvr>
                                        <p:cTn id="45" dur="500"/>
                                        <p:tgtEl>
                                          <p:spTgt spid="4">
                                            <p:txEl>
                                              <p:pRg st="1" end="1"/>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2" end="2"/>
                                            </p:txEl>
                                          </p:spTgt>
                                        </p:tgtEl>
                                        <p:attrNameLst>
                                          <p:attrName>style.visibility</p:attrName>
                                        </p:attrNameLst>
                                      </p:cBhvr>
                                      <p:to>
                                        <p:strVal val="visible"/>
                                      </p:to>
                                    </p:set>
                                    <p:animEffect transition="in" filter="fade">
                                      <p:cBhvr>
                                        <p:cTn id="48" dur="500"/>
                                        <p:tgtEl>
                                          <p:spTgt spid="4">
                                            <p:txEl>
                                              <p:pRg st="2" end="2"/>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3" end="3"/>
                                            </p:txEl>
                                          </p:spTgt>
                                        </p:tgtEl>
                                        <p:attrNameLst>
                                          <p:attrName>style.visibility</p:attrName>
                                        </p:attrNameLst>
                                      </p:cBhvr>
                                      <p:to>
                                        <p:strVal val="visible"/>
                                      </p:to>
                                    </p:set>
                                    <p:animEffect transition="in" filter="fade">
                                      <p:cBhvr>
                                        <p:cTn id="51" dur="500"/>
                                        <p:tgtEl>
                                          <p:spTgt spid="4">
                                            <p:txEl>
                                              <p:pRg st="3" end="3"/>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5" end="5"/>
                                            </p:txEl>
                                          </p:spTgt>
                                        </p:tgtEl>
                                        <p:attrNameLst>
                                          <p:attrName>style.visibility</p:attrName>
                                        </p:attrNameLst>
                                      </p:cBhvr>
                                      <p:to>
                                        <p:strVal val="visible"/>
                                      </p:to>
                                    </p:set>
                                    <p:animEffect transition="in" filter="fade">
                                      <p:cBhvr>
                                        <p:cTn id="54" dur="500"/>
                                        <p:tgtEl>
                                          <p:spTgt spid="4">
                                            <p:txEl>
                                              <p:pRg st="5" end="5"/>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animEffect transition="in" filter="fade">
                                      <p:cBhvr>
                                        <p:cTn id="57" dur="500"/>
                                        <p:tgtEl>
                                          <p:spTgt spid="4">
                                            <p:txEl>
                                              <p:pRg st="6" end="6"/>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8" end="8"/>
                                            </p:txEl>
                                          </p:spTgt>
                                        </p:tgtEl>
                                        <p:attrNameLst>
                                          <p:attrName>style.visibility</p:attrName>
                                        </p:attrNameLst>
                                      </p:cBhvr>
                                      <p:to>
                                        <p:strVal val="visible"/>
                                      </p:to>
                                    </p:set>
                                    <p:animEffect transition="in" filter="fade">
                                      <p:cBhvr>
                                        <p:cTn id="60" dur="500"/>
                                        <p:tgtEl>
                                          <p:spTgt spid="4">
                                            <p:txEl>
                                              <p:pRg st="8" end="8"/>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9" end="9"/>
                                            </p:txEl>
                                          </p:spTgt>
                                        </p:tgtEl>
                                        <p:attrNameLst>
                                          <p:attrName>style.visibility</p:attrName>
                                        </p:attrNameLst>
                                      </p:cBhvr>
                                      <p:to>
                                        <p:strVal val="visible"/>
                                      </p:to>
                                    </p:set>
                                    <p:animEffect transition="in" filter="fade">
                                      <p:cBhvr>
                                        <p:cTn id="63" dur="500"/>
                                        <p:tgtEl>
                                          <p:spTgt spid="4">
                                            <p:txEl>
                                              <p:pRg st="9" end="9"/>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11" end="11"/>
                                            </p:txEl>
                                          </p:spTgt>
                                        </p:tgtEl>
                                        <p:attrNameLst>
                                          <p:attrName>style.visibility</p:attrName>
                                        </p:attrNameLst>
                                      </p:cBhvr>
                                      <p:to>
                                        <p:strVal val="visible"/>
                                      </p:to>
                                    </p:set>
                                    <p:animEffect transition="in" filter="fade">
                                      <p:cBhvr>
                                        <p:cTn id="66" dur="500"/>
                                        <p:tgtEl>
                                          <p:spTgt spid="4">
                                            <p:txEl>
                                              <p:pRg st="11" end="11"/>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
                                            <p:txEl>
                                              <p:pRg st="13" end="13"/>
                                            </p:txEl>
                                          </p:spTgt>
                                        </p:tgtEl>
                                        <p:attrNameLst>
                                          <p:attrName>style.visibility</p:attrName>
                                        </p:attrNameLst>
                                      </p:cBhvr>
                                      <p:to>
                                        <p:strVal val="visible"/>
                                      </p:to>
                                    </p:set>
                                    <p:animEffect transition="in" filter="fade">
                                      <p:cBhvr>
                                        <p:cTn id="69" dur="500"/>
                                        <p:tgtEl>
                                          <p:spTgt spid="4">
                                            <p:txEl>
                                              <p:pRg st="13" end="13"/>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4">
                                            <p:txEl>
                                              <p:pRg st="12" end="12"/>
                                            </p:txEl>
                                          </p:spTgt>
                                        </p:tgtEl>
                                        <p:attrNameLst>
                                          <p:attrName>style.visibility</p:attrName>
                                        </p:attrNameLst>
                                      </p:cBhvr>
                                      <p:to>
                                        <p:strVal val="visible"/>
                                      </p:to>
                                    </p:set>
                                    <p:animEffect transition="in" filter="fade">
                                      <p:cBhvr>
                                        <p:cTn id="72" dur="500"/>
                                        <p:tgtEl>
                                          <p:spTgt spid="4">
                                            <p:txEl>
                                              <p:pRg st="12" end="12"/>
                                            </p:txEl>
                                          </p:spTgt>
                                        </p:tgtEl>
                                      </p:cBhvr>
                                    </p:animEffect>
                                  </p:childTnLst>
                                </p:cTn>
                              </p:par>
                            </p:childTnLst>
                          </p:cTn>
                        </p:par>
                        <p:par>
                          <p:cTn id="73" fill="hold">
                            <p:stCondLst>
                              <p:cond delay="500"/>
                            </p:stCondLst>
                            <p:childTnLst>
                              <p:par>
                                <p:cTn id="74" presetID="10" presetClass="entr" presetSubtype="0" fill="hold" nodeType="afterEffect">
                                  <p:stCondLst>
                                    <p:cond delay="0"/>
                                  </p:stCondLst>
                                  <p:childTnLst>
                                    <p:set>
                                      <p:cBhvr>
                                        <p:cTn id="75" dur="1" fill="hold">
                                          <p:stCondLst>
                                            <p:cond delay="0"/>
                                          </p:stCondLst>
                                        </p:cTn>
                                        <p:tgtEl>
                                          <p:spTgt spid="4">
                                            <p:txEl>
                                              <p:pRg st="4" end="4"/>
                                            </p:txEl>
                                          </p:spTgt>
                                        </p:tgtEl>
                                        <p:attrNameLst>
                                          <p:attrName>style.visibility</p:attrName>
                                        </p:attrNameLst>
                                      </p:cBhvr>
                                      <p:to>
                                        <p:strVal val="visible"/>
                                      </p:to>
                                    </p:set>
                                    <p:animEffect transition="in" filter="fade">
                                      <p:cBhvr>
                                        <p:cTn id="76" dur="500"/>
                                        <p:tgtEl>
                                          <p:spTgt spid="4">
                                            <p:txEl>
                                              <p:pRg st="4" end="4"/>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4">
                                            <p:txEl>
                                              <p:pRg st="10" end="10"/>
                                            </p:txEl>
                                          </p:spTgt>
                                        </p:tgtEl>
                                        <p:attrNameLst>
                                          <p:attrName>style.visibility</p:attrName>
                                        </p:attrNameLst>
                                      </p:cBhvr>
                                      <p:to>
                                        <p:strVal val="visible"/>
                                      </p:to>
                                    </p:set>
                                    <p:animEffect transition="in" filter="fade">
                                      <p:cBhvr>
                                        <p:cTn id="79" dur="500"/>
                                        <p:tgtEl>
                                          <p:spTgt spid="4">
                                            <p:txEl>
                                              <p:pRg st="10" end="10"/>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4">
                                            <p:txEl>
                                              <p:pRg st="7" end="7"/>
                                            </p:txEl>
                                          </p:spTgt>
                                        </p:tgtEl>
                                        <p:attrNameLst>
                                          <p:attrName>style.visibility</p:attrName>
                                        </p:attrNameLst>
                                      </p:cBhvr>
                                      <p:to>
                                        <p:strVal val="visible"/>
                                      </p:to>
                                    </p:set>
                                    <p:animEffect transition="in" filter="fade">
                                      <p:cBhvr>
                                        <p:cTn id="8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25400"/>
            <a:ext cx="10040566" cy="762000"/>
          </a:xfrm>
        </p:spPr>
        <p:txBody>
          <a:bodyPr>
            <a:normAutofit/>
          </a:bodyPr>
          <a:lstStyle/>
          <a:p>
            <a:r>
              <a:rPr lang="en-US" dirty="0" smtClean="0"/>
              <a:t>Programs using loops</a:t>
            </a:r>
            <a:endParaRPr lang="en-US" dirty="0"/>
          </a:p>
        </p:txBody>
      </p:sp>
      <p:sp>
        <p:nvSpPr>
          <p:cNvPr id="3" name="Content Placeholder 2"/>
          <p:cNvSpPr>
            <a:spLocks noGrp="1"/>
          </p:cNvSpPr>
          <p:nvPr>
            <p:ph idx="1"/>
          </p:nvPr>
        </p:nvSpPr>
        <p:spPr>
          <a:xfrm>
            <a:off x="76200" y="152400"/>
            <a:ext cx="11484864" cy="6553200"/>
          </a:xfrm>
        </p:spPr>
        <p:txBody>
          <a:bodyPr>
            <a:noAutofit/>
          </a:bodyPr>
          <a:lstStyle/>
          <a:p>
            <a:pPr marL="514350" indent="-514350">
              <a:buFont typeface="+mj-lt"/>
              <a:buAutoNum type="arabicPeriod"/>
            </a:pPr>
            <a:r>
              <a:rPr lang="en-US" sz="1400" dirty="0"/>
              <a:t>C Program to Calculate the Sum of Natural Numbers</a:t>
            </a:r>
          </a:p>
          <a:p>
            <a:pPr marL="514350" indent="-514350">
              <a:buFont typeface="+mj-lt"/>
              <a:buAutoNum type="arabicPeriod"/>
            </a:pPr>
            <a:r>
              <a:rPr lang="en-US" sz="1400" dirty="0"/>
              <a:t>C Program to Find Factorial of a Number</a:t>
            </a:r>
          </a:p>
          <a:p>
            <a:pPr marL="514350" indent="-514350">
              <a:buFont typeface="+mj-lt"/>
              <a:buAutoNum type="arabicPeriod"/>
            </a:pPr>
            <a:r>
              <a:rPr lang="en-US" sz="1400" dirty="0"/>
              <a:t>C Program to Generate Multiplication Table</a:t>
            </a:r>
          </a:p>
          <a:p>
            <a:pPr marL="514350" indent="-514350">
              <a:buFont typeface="+mj-lt"/>
              <a:buAutoNum type="arabicPeriod"/>
            </a:pPr>
            <a:r>
              <a:rPr lang="en-US" sz="1400" dirty="0"/>
              <a:t>C Program to Display Fibonacci Sequence</a:t>
            </a:r>
            <a:r>
              <a:rPr lang="en-US" sz="1400" b="1" dirty="0"/>
              <a:t>(0,1,1,2,3,5,8,13,21,34)</a:t>
            </a:r>
          </a:p>
          <a:p>
            <a:pPr marL="514350" indent="-514350">
              <a:buFont typeface="+mj-lt"/>
              <a:buAutoNum type="arabicPeriod"/>
            </a:pPr>
            <a:r>
              <a:rPr lang="en-US" sz="1400" dirty="0"/>
              <a:t>C Program to Find GCD of two Numbers</a:t>
            </a:r>
          </a:p>
          <a:p>
            <a:pPr marL="514350" indent="-514350">
              <a:buFont typeface="+mj-lt"/>
              <a:buAutoNum type="arabicPeriod"/>
            </a:pPr>
            <a:r>
              <a:rPr lang="en-US" sz="1400" dirty="0"/>
              <a:t>C Program to Find LCM of two Numbers</a:t>
            </a:r>
          </a:p>
          <a:p>
            <a:pPr marL="514350" indent="-514350">
              <a:buFont typeface="+mj-lt"/>
              <a:buAutoNum type="arabicPeriod"/>
            </a:pPr>
            <a:r>
              <a:rPr lang="en-US" sz="1400" dirty="0"/>
              <a:t>C Program to Display Characters from A to Z with their ASCII value Using Loop</a:t>
            </a:r>
          </a:p>
          <a:p>
            <a:pPr marL="514350" indent="-514350">
              <a:buFont typeface="+mj-lt"/>
              <a:buAutoNum type="arabicPeriod"/>
            </a:pPr>
            <a:r>
              <a:rPr lang="en-US" sz="1400" dirty="0"/>
              <a:t>C Program to Count Number of Digits in an Integer</a:t>
            </a:r>
          </a:p>
          <a:p>
            <a:pPr marL="514350" indent="-514350">
              <a:buFont typeface="+mj-lt"/>
              <a:buAutoNum type="arabicPeriod"/>
            </a:pPr>
            <a:r>
              <a:rPr lang="en-US" sz="1400" dirty="0"/>
              <a:t>C Program to Reverse a Number</a:t>
            </a:r>
          </a:p>
          <a:p>
            <a:pPr marL="514350" indent="-514350">
              <a:buFont typeface="+mj-lt"/>
              <a:buAutoNum type="arabicPeriod"/>
            </a:pPr>
            <a:r>
              <a:rPr lang="en-US" sz="1400" dirty="0"/>
              <a:t>C Program to Calculate the Power of a Number</a:t>
            </a:r>
          </a:p>
          <a:p>
            <a:pPr marL="514350" indent="-514350">
              <a:buFont typeface="+mj-lt"/>
              <a:buAutoNum type="arabicPeriod"/>
            </a:pPr>
            <a:r>
              <a:rPr lang="en-US" sz="1400" dirty="0"/>
              <a:t>C Program to Check Whether a Number is Palindrome or Not</a:t>
            </a:r>
            <a:r>
              <a:rPr lang="en-US" sz="1400" b="1" dirty="0"/>
              <a:t>(reverse is same)</a:t>
            </a:r>
          </a:p>
          <a:p>
            <a:pPr marL="514350" indent="-514350">
              <a:buFont typeface="+mj-lt"/>
              <a:buAutoNum type="arabicPeriod"/>
            </a:pPr>
            <a:r>
              <a:rPr lang="en-US" sz="1400" dirty="0"/>
              <a:t>C Program to Check Whether a Number is Prime or Not</a:t>
            </a:r>
            <a:r>
              <a:rPr lang="en-US" sz="1400" b="1" dirty="0"/>
              <a:t>(Number divisible by it self)</a:t>
            </a:r>
          </a:p>
          <a:p>
            <a:pPr marL="514350" indent="-514350">
              <a:buFont typeface="+mj-lt"/>
              <a:buAutoNum type="arabicPeriod"/>
            </a:pPr>
            <a:r>
              <a:rPr lang="en-US" sz="1400" dirty="0"/>
              <a:t>C Program to Display Prime Numbers Between Two Intervals</a:t>
            </a:r>
          </a:p>
          <a:p>
            <a:pPr marL="514350" indent="-514350">
              <a:buFont typeface="+mj-lt"/>
              <a:buAutoNum type="arabicPeriod"/>
            </a:pPr>
            <a:r>
              <a:rPr lang="en-US" sz="1400" dirty="0"/>
              <a:t>C Program to Check Armstrong Number</a:t>
            </a:r>
            <a:r>
              <a:rPr lang="en-US" sz="1400" b="1" dirty="0"/>
              <a:t>(153=1</a:t>
            </a:r>
            <a:r>
              <a:rPr lang="en-US" sz="1400" b="1" baseline="30000" dirty="0"/>
              <a:t>3</a:t>
            </a:r>
            <a:r>
              <a:rPr lang="en-US" sz="1400" b="1" dirty="0"/>
              <a:t>+5</a:t>
            </a:r>
            <a:r>
              <a:rPr lang="en-US" sz="1400" b="1" baseline="30000" dirty="0"/>
              <a:t>3</a:t>
            </a:r>
            <a:r>
              <a:rPr lang="en-US" sz="1400" b="1" dirty="0"/>
              <a:t>+3</a:t>
            </a:r>
            <a:r>
              <a:rPr lang="en-US" sz="1400" b="1" baseline="30000" dirty="0"/>
              <a:t>3</a:t>
            </a:r>
            <a:r>
              <a:rPr lang="en-US" sz="1400" b="1" dirty="0"/>
              <a:t>)</a:t>
            </a:r>
          </a:p>
          <a:p>
            <a:pPr marL="514350" indent="-514350">
              <a:buFont typeface="+mj-lt"/>
              <a:buAutoNum type="arabicPeriod"/>
            </a:pPr>
            <a:r>
              <a:rPr lang="en-US" sz="1400" dirty="0"/>
              <a:t>C Program to Display Armstrong Number Between Two Intervals</a:t>
            </a:r>
          </a:p>
          <a:p>
            <a:pPr marL="514350" indent="-514350">
              <a:buFont typeface="+mj-lt"/>
              <a:buAutoNum type="arabicPeriod"/>
            </a:pPr>
            <a:r>
              <a:rPr lang="en-US" sz="1400" dirty="0"/>
              <a:t>C Program to Display Factors of a Number</a:t>
            </a:r>
          </a:p>
          <a:p>
            <a:pPr marL="514350" indent="-514350">
              <a:buFont typeface="+mj-lt"/>
              <a:buAutoNum type="arabicPeriod"/>
            </a:pPr>
            <a:r>
              <a:rPr lang="en-US" sz="1400" dirty="0"/>
              <a:t>C Program to Make a Simple Calculator Using switch...case</a:t>
            </a:r>
          </a:p>
          <a:p>
            <a:pPr marL="514350" indent="-514350">
              <a:buFont typeface="+mj-lt"/>
              <a:buAutoNum type="arabicPeriod"/>
            </a:pPr>
            <a:r>
              <a:rPr lang="en-US" sz="1400" dirty="0"/>
              <a:t>Write a menu driven program which has following options:</a:t>
            </a:r>
          </a:p>
          <a:p>
            <a:pPr marL="788670" lvl="1" indent="-514350">
              <a:buNone/>
            </a:pPr>
            <a:r>
              <a:rPr lang="en-US" sz="1400" dirty="0"/>
              <a:t>1.Factorial of a number.		2.Prime or not		3.Odd or even		4. Exit</a:t>
            </a:r>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 Programming Code To Create Pyramid and Structure</a:t>
            </a:r>
          </a:p>
        </p:txBody>
      </p:sp>
      <p:sp>
        <p:nvSpPr>
          <p:cNvPr id="8" name="Content Placeholder 7"/>
          <p:cNvSpPr>
            <a:spLocks noGrp="1"/>
          </p:cNvSpPr>
          <p:nvPr>
            <p:ph sz="half" idx="1"/>
          </p:nvPr>
        </p:nvSpPr>
        <p:spPr/>
        <p:txBody>
          <a:bodyPr>
            <a:normAutofit fontScale="92500" lnSpcReduction="20000"/>
          </a:bodyPr>
          <a:lstStyle/>
          <a:p>
            <a:pPr>
              <a:buNone/>
            </a:pPr>
            <a:r>
              <a:rPr lang="en-US" dirty="0" smtClean="0"/>
              <a:t>1)</a:t>
            </a:r>
            <a:r>
              <a:rPr lang="en-US" b="1" dirty="0" smtClean="0"/>
              <a:t> half pyramid using *</a:t>
            </a:r>
            <a:endParaRPr lang="en-US" dirty="0" smtClean="0"/>
          </a:p>
          <a:p>
            <a:pPr>
              <a:buNone/>
            </a:pPr>
            <a:r>
              <a:rPr lang="en-US" dirty="0" smtClean="0"/>
              <a:t>*</a:t>
            </a:r>
          </a:p>
          <a:p>
            <a:pPr>
              <a:buNone/>
            </a:pPr>
            <a:r>
              <a:rPr lang="en-US" dirty="0" smtClean="0"/>
              <a:t>* *</a:t>
            </a:r>
          </a:p>
          <a:p>
            <a:pPr>
              <a:buNone/>
            </a:pPr>
            <a:r>
              <a:rPr lang="en-US" dirty="0" smtClean="0"/>
              <a:t>* * *</a:t>
            </a:r>
          </a:p>
          <a:p>
            <a:pPr>
              <a:buNone/>
            </a:pPr>
            <a:r>
              <a:rPr lang="en-US" dirty="0" smtClean="0"/>
              <a:t>* * * *</a:t>
            </a:r>
          </a:p>
          <a:p>
            <a:pPr>
              <a:buNone/>
            </a:pPr>
            <a:r>
              <a:rPr lang="en-US" dirty="0" smtClean="0"/>
              <a:t>2) </a:t>
            </a:r>
            <a:r>
              <a:rPr lang="en-US" b="1" dirty="0" smtClean="0"/>
              <a:t>Inverted half pyramid using *</a:t>
            </a:r>
          </a:p>
          <a:p>
            <a:pPr>
              <a:buNone/>
            </a:pPr>
            <a:r>
              <a:rPr lang="en-US" dirty="0" smtClean="0"/>
              <a:t>* * * * *</a:t>
            </a:r>
          </a:p>
          <a:p>
            <a:pPr>
              <a:buNone/>
            </a:pPr>
            <a:r>
              <a:rPr lang="en-US" dirty="0" smtClean="0"/>
              <a:t>* * * *</a:t>
            </a:r>
          </a:p>
          <a:p>
            <a:pPr>
              <a:buNone/>
            </a:pPr>
            <a:r>
              <a:rPr lang="en-US" dirty="0" smtClean="0"/>
              <a:t>* * *</a:t>
            </a:r>
          </a:p>
          <a:p>
            <a:pPr>
              <a:buNone/>
            </a:pPr>
            <a:r>
              <a:rPr lang="en-US" dirty="0" smtClean="0"/>
              <a:t>* *</a:t>
            </a:r>
          </a:p>
          <a:p>
            <a:pPr>
              <a:buNone/>
            </a:pPr>
            <a:r>
              <a:rPr lang="en-US" dirty="0" smtClean="0"/>
              <a:t>*</a:t>
            </a:r>
          </a:p>
          <a:p>
            <a:pPr>
              <a:buNone/>
            </a:pPr>
            <a:r>
              <a:rPr lang="en-US" dirty="0" smtClean="0"/>
              <a:t>3) </a:t>
            </a:r>
            <a:r>
              <a:rPr lang="en-US" b="1" dirty="0" smtClean="0"/>
              <a:t>full pyramid using *</a:t>
            </a:r>
            <a:endParaRPr lang="en-US" dirty="0" smtClean="0"/>
          </a:p>
          <a:p>
            <a:pPr>
              <a:buNone/>
            </a:pPr>
            <a:r>
              <a:rPr lang="en-US" dirty="0" smtClean="0"/>
              <a:t>       *</a:t>
            </a:r>
          </a:p>
          <a:p>
            <a:pPr>
              <a:buNone/>
            </a:pPr>
            <a:r>
              <a:rPr lang="en-US" dirty="0" smtClean="0"/>
              <a:t>     *   *</a:t>
            </a:r>
          </a:p>
          <a:p>
            <a:pPr>
              <a:buNone/>
            </a:pPr>
            <a:r>
              <a:rPr lang="en-US" dirty="0" smtClean="0"/>
              <a:t>   *   *   *</a:t>
            </a:r>
          </a:p>
          <a:p>
            <a:pPr>
              <a:buNone/>
            </a:pPr>
            <a:r>
              <a:rPr lang="en-US" dirty="0" smtClean="0"/>
              <a:t>*   *    *   *</a:t>
            </a:r>
          </a:p>
          <a:p>
            <a:endParaRPr lang="en-US" dirty="0" smtClean="0"/>
          </a:p>
          <a:p>
            <a:endParaRPr lang="en-US" dirty="0"/>
          </a:p>
        </p:txBody>
      </p:sp>
      <p:sp>
        <p:nvSpPr>
          <p:cNvPr id="9" name="Content Placeholder 8"/>
          <p:cNvSpPr>
            <a:spLocks noGrp="1"/>
          </p:cNvSpPr>
          <p:nvPr>
            <p:ph sz="half" idx="2"/>
          </p:nvPr>
        </p:nvSpPr>
        <p:spPr/>
        <p:txBody>
          <a:bodyPr>
            <a:normAutofit fontScale="92500" lnSpcReduction="20000"/>
          </a:bodyPr>
          <a:lstStyle/>
          <a:p>
            <a:pPr>
              <a:buNone/>
            </a:pPr>
            <a:r>
              <a:rPr lang="en-US" dirty="0" smtClean="0"/>
              <a:t>4)</a:t>
            </a:r>
            <a:r>
              <a:rPr lang="en-US" b="1" dirty="0" smtClean="0"/>
              <a:t> Inverted full pyramid using *</a:t>
            </a:r>
            <a:endParaRPr lang="en-US" dirty="0" smtClean="0"/>
          </a:p>
          <a:p>
            <a:pPr>
              <a:buNone/>
            </a:pPr>
            <a:r>
              <a:rPr lang="en-US" dirty="0" smtClean="0"/>
              <a:t> *    *    *    *</a:t>
            </a:r>
          </a:p>
          <a:p>
            <a:pPr>
              <a:buNone/>
            </a:pPr>
            <a:r>
              <a:rPr lang="en-US" dirty="0" smtClean="0"/>
              <a:t>    *   *   *</a:t>
            </a:r>
          </a:p>
          <a:p>
            <a:pPr>
              <a:buNone/>
            </a:pPr>
            <a:r>
              <a:rPr lang="en-US" dirty="0" smtClean="0"/>
              <a:t>      *   *</a:t>
            </a:r>
          </a:p>
          <a:p>
            <a:pPr>
              <a:buNone/>
            </a:pPr>
            <a:r>
              <a:rPr lang="en-US" dirty="0" smtClean="0"/>
              <a:t>        *</a:t>
            </a:r>
          </a:p>
          <a:p>
            <a:pPr>
              <a:buNone/>
            </a:pPr>
            <a:r>
              <a:rPr lang="en-US" dirty="0" smtClean="0"/>
              <a:t>5)</a:t>
            </a:r>
            <a:r>
              <a:rPr lang="en-US" b="1" dirty="0" smtClean="0"/>
              <a:t> Pascal's triangle</a:t>
            </a:r>
            <a:endParaRPr lang="en-US" dirty="0" smtClean="0"/>
          </a:p>
          <a:p>
            <a:pPr>
              <a:buNone/>
            </a:pPr>
            <a:r>
              <a:rPr lang="en-US" dirty="0" smtClean="0"/>
              <a:t>            1</a:t>
            </a:r>
          </a:p>
          <a:p>
            <a:pPr>
              <a:buNone/>
            </a:pPr>
            <a:r>
              <a:rPr lang="en-US" dirty="0" smtClean="0"/>
              <a:t>         1    1</a:t>
            </a:r>
          </a:p>
          <a:p>
            <a:pPr>
              <a:buNone/>
            </a:pPr>
            <a:r>
              <a:rPr lang="en-US" dirty="0" smtClean="0"/>
              <a:t>      1     2    1</a:t>
            </a:r>
          </a:p>
          <a:p>
            <a:pPr>
              <a:buNone/>
            </a:pPr>
            <a:r>
              <a:rPr lang="en-US" dirty="0" smtClean="0"/>
              <a:t>   1     3     3    1</a:t>
            </a:r>
          </a:p>
          <a:p>
            <a:endParaRPr lang="en-US" dirty="0"/>
          </a:p>
        </p:txBody>
      </p:sp>
      <p:sp>
        <p:nvSpPr>
          <p:cNvPr id="3" name="Footer Placeholder 2"/>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Functions</a:t>
            </a:r>
            <a:endParaRPr lang="en-US" dirty="0"/>
          </a:p>
        </p:txBody>
      </p:sp>
      <p:sp>
        <p:nvSpPr>
          <p:cNvPr id="5" name="Content Placeholder 4"/>
          <p:cNvSpPr>
            <a:spLocks noGrp="1"/>
          </p:cNvSpPr>
          <p:nvPr>
            <p:ph sz="half" idx="1"/>
          </p:nvPr>
        </p:nvSpPr>
        <p:spPr>
          <a:xfrm>
            <a:off x="139700" y="685800"/>
            <a:ext cx="5617464" cy="4953000"/>
          </a:xfrm>
        </p:spPr>
        <p:txBody>
          <a:bodyPr>
            <a:normAutofit fontScale="92500" lnSpcReduction="20000"/>
          </a:bodyPr>
          <a:lstStyle/>
          <a:p>
            <a:r>
              <a:rPr lang="en-US" dirty="0" smtClean="0"/>
              <a:t>Sometimes there is a code which occurs repeatedly inside main. To avoid this repetition we write functions. Functions helps </a:t>
            </a:r>
            <a:r>
              <a:rPr lang="en-US" b="1" dirty="0" smtClean="0"/>
              <a:t>to reduce length </a:t>
            </a:r>
            <a:r>
              <a:rPr lang="en-US" dirty="0" smtClean="0"/>
              <a:t>of code.</a:t>
            </a:r>
          </a:p>
          <a:p>
            <a:endParaRPr lang="en-US" dirty="0" smtClean="0"/>
          </a:p>
          <a:p>
            <a:r>
              <a:rPr lang="en-US" dirty="0" smtClean="0"/>
              <a:t>A function is a block of code that performs a specific assigned task.</a:t>
            </a:r>
          </a:p>
          <a:p>
            <a:endParaRPr lang="en-US" dirty="0" smtClean="0"/>
          </a:p>
          <a:p>
            <a:r>
              <a:rPr lang="en-US" dirty="0" smtClean="0"/>
              <a:t>You can call one function from another function but you cannot write one function's definition into another.</a:t>
            </a:r>
          </a:p>
          <a:p>
            <a:endParaRPr lang="en-US" dirty="0" smtClean="0"/>
          </a:p>
          <a:p>
            <a:r>
              <a:rPr lang="en-US" dirty="0" smtClean="0"/>
              <a:t>The scope of the variables is limited to the function.</a:t>
            </a:r>
          </a:p>
          <a:p>
            <a:endParaRPr lang="en-US" dirty="0" smtClean="0"/>
          </a:p>
          <a:p>
            <a:r>
              <a:rPr lang="en-US" dirty="0" smtClean="0"/>
              <a:t>Two different functions can have variables with same name. But their memory locations are different.</a:t>
            </a:r>
          </a:p>
          <a:p>
            <a:endParaRPr lang="en-US" dirty="0"/>
          </a:p>
        </p:txBody>
      </p:sp>
      <p:sp>
        <p:nvSpPr>
          <p:cNvPr id="6" name="Content Placeholder 5"/>
          <p:cNvSpPr>
            <a:spLocks noGrp="1"/>
          </p:cNvSpPr>
          <p:nvPr>
            <p:ph sz="half" idx="2"/>
          </p:nvPr>
        </p:nvSpPr>
        <p:spPr>
          <a:xfrm>
            <a:off x="6172200" y="228600"/>
            <a:ext cx="5609336" cy="6172200"/>
          </a:xfrm>
        </p:spPr>
        <p:txBody>
          <a:bodyPr>
            <a:noAutofit/>
          </a:bodyPr>
          <a:lstStyle/>
          <a:p>
            <a:pPr>
              <a:buNone/>
            </a:pPr>
            <a:r>
              <a:rPr lang="en-US" sz="1400" dirty="0"/>
              <a:t>#include&lt;</a:t>
            </a:r>
            <a:r>
              <a:rPr lang="en-US" sz="1400" dirty="0" err="1"/>
              <a:t>stdio.h</a:t>
            </a:r>
            <a:r>
              <a:rPr lang="en-US" sz="1400" dirty="0"/>
              <a:t>&gt;</a:t>
            </a:r>
          </a:p>
          <a:p>
            <a:pPr>
              <a:buNone/>
            </a:pPr>
            <a:r>
              <a:rPr lang="en-US" sz="1400" dirty="0"/>
              <a:t>void </a:t>
            </a:r>
            <a:r>
              <a:rPr lang="en-US" sz="1400" dirty="0" err="1"/>
              <a:t>pune</a:t>
            </a:r>
            <a:r>
              <a:rPr lang="en-US" sz="1400" dirty="0"/>
              <a:t>();</a:t>
            </a:r>
          </a:p>
          <a:p>
            <a:pPr>
              <a:buNone/>
            </a:pPr>
            <a:r>
              <a:rPr lang="en-US" sz="1400" dirty="0"/>
              <a:t>void </a:t>
            </a:r>
            <a:r>
              <a:rPr lang="en-US" sz="1400" dirty="0" err="1"/>
              <a:t>mumbai</a:t>
            </a:r>
            <a:r>
              <a:rPr lang="en-US" sz="1400" dirty="0"/>
              <a:t>();</a:t>
            </a:r>
          </a:p>
          <a:p>
            <a:pPr>
              <a:buNone/>
            </a:pPr>
            <a:r>
              <a:rPr lang="en-US" sz="1400" dirty="0"/>
              <a:t>void main()</a:t>
            </a:r>
          </a:p>
          <a:p>
            <a:pPr>
              <a:buNone/>
            </a:pPr>
            <a:r>
              <a:rPr lang="en-US" sz="1400" dirty="0"/>
              <a:t>{</a:t>
            </a:r>
          </a:p>
          <a:p>
            <a:pPr lvl="1">
              <a:buNone/>
            </a:pPr>
            <a:r>
              <a:rPr lang="en-US" sz="1400" dirty="0" err="1"/>
              <a:t>printf</a:t>
            </a:r>
            <a:r>
              <a:rPr lang="en-US" sz="1400" dirty="0"/>
              <a:t>("\</a:t>
            </a:r>
            <a:r>
              <a:rPr lang="en-US" sz="1400" dirty="0" err="1"/>
              <a:t>nI</a:t>
            </a:r>
            <a:r>
              <a:rPr lang="en-US" sz="1400" dirty="0"/>
              <a:t> am in main");</a:t>
            </a:r>
          </a:p>
          <a:p>
            <a:pPr lvl="1">
              <a:buNone/>
            </a:pPr>
            <a:r>
              <a:rPr lang="en-US" sz="1400" dirty="0" err="1"/>
              <a:t>pune</a:t>
            </a:r>
            <a:r>
              <a:rPr lang="en-US" sz="1400" dirty="0"/>
              <a:t>();</a:t>
            </a:r>
          </a:p>
          <a:p>
            <a:pPr lvl="1">
              <a:buNone/>
            </a:pPr>
            <a:r>
              <a:rPr lang="en-US" sz="1400" dirty="0" err="1"/>
              <a:t>mumbai</a:t>
            </a:r>
            <a:r>
              <a:rPr lang="en-US" sz="1400" dirty="0"/>
              <a:t>();</a:t>
            </a:r>
          </a:p>
          <a:p>
            <a:pPr lvl="1">
              <a:buNone/>
            </a:pPr>
            <a:r>
              <a:rPr lang="en-US" sz="1400" dirty="0" err="1"/>
              <a:t>printf</a:t>
            </a:r>
            <a:r>
              <a:rPr lang="en-US" sz="1400" dirty="0"/>
              <a:t>("\</a:t>
            </a:r>
            <a:r>
              <a:rPr lang="en-US" sz="1400" dirty="0" err="1"/>
              <a:t>nI</a:t>
            </a:r>
            <a:r>
              <a:rPr lang="en-US" sz="1400" dirty="0"/>
              <a:t> am back in main</a:t>
            </a:r>
            <a:r>
              <a:rPr lang="en-US" sz="1400" dirty="0" smtClean="0"/>
              <a:t>");</a:t>
            </a:r>
            <a:endParaRPr lang="en-US" sz="1400" dirty="0"/>
          </a:p>
          <a:p>
            <a:pPr>
              <a:buNone/>
            </a:pPr>
            <a:r>
              <a:rPr lang="en-US" sz="1400" dirty="0"/>
              <a:t>}</a:t>
            </a:r>
          </a:p>
          <a:p>
            <a:pPr>
              <a:buNone/>
            </a:pPr>
            <a:r>
              <a:rPr lang="en-US" sz="1400" dirty="0"/>
              <a:t>void </a:t>
            </a:r>
            <a:r>
              <a:rPr lang="en-US" sz="1400" dirty="0" err="1"/>
              <a:t>pune</a:t>
            </a:r>
            <a:r>
              <a:rPr lang="en-US" sz="1400" dirty="0"/>
              <a:t>()</a:t>
            </a:r>
          </a:p>
          <a:p>
            <a:pPr>
              <a:buNone/>
            </a:pPr>
            <a:r>
              <a:rPr lang="en-US" sz="1400" dirty="0"/>
              <a:t>{</a:t>
            </a:r>
          </a:p>
          <a:p>
            <a:pPr lvl="1">
              <a:buNone/>
            </a:pPr>
            <a:r>
              <a:rPr lang="de-DE" sz="1400" dirty="0"/>
              <a:t>printf("\nI am in Pune");</a:t>
            </a:r>
          </a:p>
          <a:p>
            <a:pPr>
              <a:buNone/>
            </a:pPr>
            <a:r>
              <a:rPr lang="en-US" sz="1400" dirty="0"/>
              <a:t>}</a:t>
            </a:r>
          </a:p>
          <a:p>
            <a:pPr>
              <a:buNone/>
            </a:pPr>
            <a:r>
              <a:rPr lang="en-US" sz="1400" dirty="0"/>
              <a:t>void </a:t>
            </a:r>
            <a:r>
              <a:rPr lang="en-US" sz="1400" dirty="0" err="1"/>
              <a:t>mumbai</a:t>
            </a:r>
            <a:r>
              <a:rPr lang="en-US" sz="1400" dirty="0"/>
              <a:t>()</a:t>
            </a:r>
          </a:p>
          <a:p>
            <a:pPr>
              <a:buNone/>
            </a:pPr>
            <a:r>
              <a:rPr lang="en-US" sz="1400" dirty="0"/>
              <a:t>{</a:t>
            </a:r>
          </a:p>
          <a:p>
            <a:pPr lvl="1">
              <a:buNone/>
            </a:pPr>
            <a:r>
              <a:rPr lang="de-DE" sz="1400" dirty="0"/>
              <a:t>printf("\nI am in Mumbai");</a:t>
            </a:r>
          </a:p>
          <a:p>
            <a:pPr>
              <a:buNone/>
            </a:pPr>
            <a:r>
              <a:rPr lang="en-US" sz="1400" dirty="0"/>
              <a:t>}</a:t>
            </a:r>
          </a:p>
        </p:txBody>
      </p:sp>
      <p:sp>
        <p:nvSpPr>
          <p:cNvPr id="2" name="Footer Placeholder 1"/>
          <p:cNvSpPr>
            <a:spLocks noGrp="1"/>
          </p:cNvSpPr>
          <p:nvPr>
            <p:ph type="ftr" sz="quarter" idx="11"/>
          </p:nvPr>
        </p:nvSpPr>
        <p:spPr/>
        <p:txBody>
          <a:bodyPr/>
          <a:lstStyle/>
          <a:p>
            <a:r>
              <a:rPr lang="en-US" smtClean="0"/>
              <a:t>C Programming :- Ashutosh Sonawane</a:t>
            </a:r>
            <a:endParaRPr lang="en-US"/>
          </a:p>
        </p:txBody>
      </p:sp>
      <p:sp>
        <p:nvSpPr>
          <p:cNvPr id="7" name="Right Brace 6"/>
          <p:cNvSpPr/>
          <p:nvPr/>
        </p:nvSpPr>
        <p:spPr>
          <a:xfrm>
            <a:off x="7531100" y="2368549"/>
            <a:ext cx="1295400" cy="381000"/>
          </a:xfrm>
          <a:prstGeom prst="rightBrace">
            <a:avLst>
              <a:gd name="adj1" fmla="val 8333"/>
              <a:gd name="adj2" fmla="val 4630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8826500" y="2249953"/>
            <a:ext cx="16129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solidFill>
                  <a:srgbClr val="92D050"/>
                </a:solidFill>
              </a:rPr>
              <a:t>Call to a function</a:t>
            </a:r>
          </a:p>
        </p:txBody>
      </p:sp>
      <p:sp>
        <p:nvSpPr>
          <p:cNvPr id="10" name="TextBox 9"/>
          <p:cNvSpPr txBox="1"/>
          <p:nvPr/>
        </p:nvSpPr>
        <p:spPr>
          <a:xfrm>
            <a:off x="8826500" y="4246685"/>
            <a:ext cx="13716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hlinkClick r:id="rId2"/>
              </a:rPr>
              <a:t>Function Definitions</a:t>
            </a:r>
            <a:endParaRPr lang="en-US" dirty="0"/>
          </a:p>
        </p:txBody>
      </p:sp>
      <p:cxnSp>
        <p:nvCxnSpPr>
          <p:cNvPr id="12" name="Shape 11"/>
          <p:cNvCxnSpPr/>
          <p:nvPr/>
        </p:nvCxnSpPr>
        <p:spPr>
          <a:xfrm rot="16200000" flipV="1">
            <a:off x="8267699" y="2812364"/>
            <a:ext cx="228601" cy="220979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hape 13"/>
          <p:cNvCxnSpPr/>
          <p:nvPr/>
        </p:nvCxnSpPr>
        <p:spPr>
          <a:xfrm rot="5400000">
            <a:off x="8406030" y="4168529"/>
            <a:ext cx="155138" cy="19812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382000" y="554503"/>
            <a:ext cx="16002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hlinkClick r:id="rId3"/>
              </a:rPr>
              <a:t>Function</a:t>
            </a:r>
          </a:p>
          <a:p>
            <a:r>
              <a:rPr lang="en-US" dirty="0">
                <a:hlinkClick r:id="rId3"/>
              </a:rPr>
              <a:t>declaration</a:t>
            </a:r>
            <a:endParaRPr lang="en-US" dirty="0"/>
          </a:p>
        </p:txBody>
      </p:sp>
      <p:sp>
        <p:nvSpPr>
          <p:cNvPr id="16" name="Right Brace 15"/>
          <p:cNvSpPr/>
          <p:nvPr/>
        </p:nvSpPr>
        <p:spPr>
          <a:xfrm>
            <a:off x="7543800" y="704166"/>
            <a:ext cx="838200" cy="304800"/>
          </a:xfrm>
          <a:prstGeom prst="rightBrace">
            <a:avLst>
              <a:gd name="adj1" fmla="val 8333"/>
              <a:gd name="adj2" fmla="val 4630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fade">
                                      <p:cBhvr>
                                        <p:cTn id="27" dur="500"/>
                                        <p:tgtEl>
                                          <p:spTgt spid="5">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fade">
                                      <p:cBhvr>
                                        <p:cTn id="32" dur="500"/>
                                        <p:tgtEl>
                                          <p:spTgt spid="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Effect transition="in" filter="fade">
                                      <p:cBhvr>
                                        <p:cTn id="37" dur="500"/>
                                        <p:tgtEl>
                                          <p:spTgt spid="6">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2" end="2"/>
                                            </p:txEl>
                                          </p:spTgt>
                                        </p:tgtEl>
                                        <p:attrNameLst>
                                          <p:attrName>style.visibility</p:attrName>
                                        </p:attrNameLst>
                                      </p:cBhvr>
                                      <p:to>
                                        <p:strVal val="visible"/>
                                      </p:to>
                                    </p:set>
                                    <p:animEffect transition="in" filter="fade">
                                      <p:cBhvr>
                                        <p:cTn id="42" dur="500"/>
                                        <p:tgtEl>
                                          <p:spTgt spid="6">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animEffect transition="in" filter="fade">
                                      <p:cBhvr>
                                        <p:cTn id="47" dur="500"/>
                                        <p:tgtEl>
                                          <p:spTgt spid="6">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Effect transition="in" filter="fade">
                                      <p:cBhvr>
                                        <p:cTn id="52" dur="500"/>
                                        <p:tgtEl>
                                          <p:spTgt spid="6">
                                            <p:txEl>
                                              <p:pRg st="4" end="4"/>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
                                            <p:txEl>
                                              <p:pRg st="5" end="5"/>
                                            </p:txEl>
                                          </p:spTgt>
                                        </p:tgtEl>
                                        <p:attrNameLst>
                                          <p:attrName>style.visibility</p:attrName>
                                        </p:attrNameLst>
                                      </p:cBhvr>
                                      <p:to>
                                        <p:strVal val="visible"/>
                                      </p:to>
                                    </p:set>
                                    <p:animEffect transition="in" filter="fade">
                                      <p:cBhvr>
                                        <p:cTn id="55" dur="500"/>
                                        <p:tgtEl>
                                          <p:spTgt spid="6">
                                            <p:txEl>
                                              <p:pRg st="5" end="5"/>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
                                            <p:txEl>
                                              <p:pRg st="6" end="6"/>
                                            </p:txEl>
                                          </p:spTgt>
                                        </p:tgtEl>
                                        <p:attrNameLst>
                                          <p:attrName>style.visibility</p:attrName>
                                        </p:attrNameLst>
                                      </p:cBhvr>
                                      <p:to>
                                        <p:strVal val="visible"/>
                                      </p:to>
                                    </p:set>
                                    <p:animEffect transition="in" filter="fade">
                                      <p:cBhvr>
                                        <p:cTn id="58" dur="500"/>
                                        <p:tgtEl>
                                          <p:spTgt spid="6">
                                            <p:txEl>
                                              <p:pRg st="6" end="6"/>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
                                            <p:txEl>
                                              <p:pRg st="7" end="7"/>
                                            </p:txEl>
                                          </p:spTgt>
                                        </p:tgtEl>
                                        <p:attrNameLst>
                                          <p:attrName>style.visibility</p:attrName>
                                        </p:attrNameLst>
                                      </p:cBhvr>
                                      <p:to>
                                        <p:strVal val="visible"/>
                                      </p:to>
                                    </p:set>
                                    <p:animEffect transition="in" filter="fade">
                                      <p:cBhvr>
                                        <p:cTn id="61" dur="500"/>
                                        <p:tgtEl>
                                          <p:spTgt spid="6">
                                            <p:txEl>
                                              <p:pRg st="7" end="7"/>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
                                            <p:txEl>
                                              <p:pRg st="8" end="8"/>
                                            </p:txEl>
                                          </p:spTgt>
                                        </p:tgtEl>
                                        <p:attrNameLst>
                                          <p:attrName>style.visibility</p:attrName>
                                        </p:attrNameLst>
                                      </p:cBhvr>
                                      <p:to>
                                        <p:strVal val="visible"/>
                                      </p:to>
                                    </p:set>
                                    <p:animEffect transition="in" filter="fade">
                                      <p:cBhvr>
                                        <p:cTn id="64" dur="500"/>
                                        <p:tgtEl>
                                          <p:spTgt spid="6">
                                            <p:txEl>
                                              <p:pRg st="8" end="8"/>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6">
                                            <p:txEl>
                                              <p:pRg st="9" end="9"/>
                                            </p:txEl>
                                          </p:spTgt>
                                        </p:tgtEl>
                                        <p:attrNameLst>
                                          <p:attrName>style.visibility</p:attrName>
                                        </p:attrNameLst>
                                      </p:cBhvr>
                                      <p:to>
                                        <p:strVal val="visible"/>
                                      </p:to>
                                    </p:set>
                                    <p:animEffect transition="in" filter="fade">
                                      <p:cBhvr>
                                        <p:cTn id="69" dur="500"/>
                                        <p:tgtEl>
                                          <p:spTgt spid="6">
                                            <p:txEl>
                                              <p:pRg st="9" end="9"/>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6">
                                            <p:txEl>
                                              <p:pRg st="10" end="10"/>
                                            </p:txEl>
                                          </p:spTgt>
                                        </p:tgtEl>
                                        <p:attrNameLst>
                                          <p:attrName>style.visibility</p:attrName>
                                        </p:attrNameLst>
                                      </p:cBhvr>
                                      <p:to>
                                        <p:strVal val="visible"/>
                                      </p:to>
                                    </p:set>
                                    <p:animEffect transition="in" filter="fade">
                                      <p:cBhvr>
                                        <p:cTn id="74" dur="500"/>
                                        <p:tgtEl>
                                          <p:spTgt spid="6">
                                            <p:txEl>
                                              <p:pRg st="10" end="10"/>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6">
                                            <p:txEl>
                                              <p:pRg st="11" end="11"/>
                                            </p:txEl>
                                          </p:spTgt>
                                        </p:tgtEl>
                                        <p:attrNameLst>
                                          <p:attrName>style.visibility</p:attrName>
                                        </p:attrNameLst>
                                      </p:cBhvr>
                                      <p:to>
                                        <p:strVal val="visible"/>
                                      </p:to>
                                    </p:set>
                                    <p:animEffect transition="in" filter="fade">
                                      <p:cBhvr>
                                        <p:cTn id="79" dur="500"/>
                                        <p:tgtEl>
                                          <p:spTgt spid="6">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6">
                                            <p:txEl>
                                              <p:pRg st="12" end="12"/>
                                            </p:txEl>
                                          </p:spTgt>
                                        </p:tgtEl>
                                        <p:attrNameLst>
                                          <p:attrName>style.visibility</p:attrName>
                                        </p:attrNameLst>
                                      </p:cBhvr>
                                      <p:to>
                                        <p:strVal val="visible"/>
                                      </p:to>
                                    </p:set>
                                    <p:animEffect transition="in" filter="fade">
                                      <p:cBhvr>
                                        <p:cTn id="82" dur="500"/>
                                        <p:tgtEl>
                                          <p:spTgt spid="6">
                                            <p:txEl>
                                              <p:pRg st="12" end="12"/>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6">
                                            <p:txEl>
                                              <p:pRg st="13" end="13"/>
                                            </p:txEl>
                                          </p:spTgt>
                                        </p:tgtEl>
                                        <p:attrNameLst>
                                          <p:attrName>style.visibility</p:attrName>
                                        </p:attrNameLst>
                                      </p:cBhvr>
                                      <p:to>
                                        <p:strVal val="visible"/>
                                      </p:to>
                                    </p:set>
                                    <p:animEffect transition="in" filter="fade">
                                      <p:cBhvr>
                                        <p:cTn id="87" dur="500"/>
                                        <p:tgtEl>
                                          <p:spTgt spid="6">
                                            <p:txEl>
                                              <p:pRg st="13" end="13"/>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6">
                                            <p:txEl>
                                              <p:pRg st="14" end="14"/>
                                            </p:txEl>
                                          </p:spTgt>
                                        </p:tgtEl>
                                        <p:attrNameLst>
                                          <p:attrName>style.visibility</p:attrName>
                                        </p:attrNameLst>
                                      </p:cBhvr>
                                      <p:to>
                                        <p:strVal val="visible"/>
                                      </p:to>
                                    </p:set>
                                    <p:animEffect transition="in" filter="fade">
                                      <p:cBhvr>
                                        <p:cTn id="92" dur="500"/>
                                        <p:tgtEl>
                                          <p:spTgt spid="6">
                                            <p:txEl>
                                              <p:pRg st="14" end="14"/>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6">
                                            <p:txEl>
                                              <p:pRg st="15" end="15"/>
                                            </p:txEl>
                                          </p:spTgt>
                                        </p:tgtEl>
                                        <p:attrNameLst>
                                          <p:attrName>style.visibility</p:attrName>
                                        </p:attrNameLst>
                                      </p:cBhvr>
                                      <p:to>
                                        <p:strVal val="visible"/>
                                      </p:to>
                                    </p:set>
                                    <p:animEffect transition="in" filter="fade">
                                      <p:cBhvr>
                                        <p:cTn id="97" dur="500"/>
                                        <p:tgtEl>
                                          <p:spTgt spid="6">
                                            <p:txEl>
                                              <p:pRg st="15" end="15"/>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6">
                                            <p:txEl>
                                              <p:pRg st="16" end="16"/>
                                            </p:txEl>
                                          </p:spTgt>
                                        </p:tgtEl>
                                        <p:attrNameLst>
                                          <p:attrName>style.visibility</p:attrName>
                                        </p:attrNameLst>
                                      </p:cBhvr>
                                      <p:to>
                                        <p:strVal val="visible"/>
                                      </p:to>
                                    </p:set>
                                    <p:animEffect transition="in" filter="fade">
                                      <p:cBhvr>
                                        <p:cTn id="100" dur="500"/>
                                        <p:tgtEl>
                                          <p:spTgt spid="6">
                                            <p:txEl>
                                              <p:pRg st="16" end="16"/>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6">
                                            <p:txEl>
                                              <p:pRg st="17" end="17"/>
                                            </p:txEl>
                                          </p:spTgt>
                                        </p:tgtEl>
                                        <p:attrNameLst>
                                          <p:attrName>style.visibility</p:attrName>
                                        </p:attrNameLst>
                                      </p:cBhvr>
                                      <p:to>
                                        <p:strVal val="visible"/>
                                      </p:to>
                                    </p:set>
                                    <p:animEffect transition="in" filter="fade">
                                      <p:cBhvr>
                                        <p:cTn id="105" dur="500"/>
                                        <p:tgtEl>
                                          <p:spTgt spid="6">
                                            <p:txEl>
                                              <p:pRg st="17" end="17"/>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7"/>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9"/>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12"/>
                                        </p:tgtEl>
                                        <p:attrNameLst>
                                          <p:attrName>style.visibility</p:attrName>
                                        </p:attrNameLst>
                                      </p:cBhvr>
                                      <p:to>
                                        <p:strVal val="visible"/>
                                      </p:to>
                                    </p:set>
                                    <p:animEffect transition="in" filter="fade">
                                      <p:cBhvr>
                                        <p:cTn id="116" dur="500"/>
                                        <p:tgtEl>
                                          <p:spTgt spid="12"/>
                                        </p:tgtEl>
                                      </p:cBhvr>
                                    </p:animEffect>
                                  </p:childTnLst>
                                </p:cTn>
                              </p:par>
                              <p:par>
                                <p:cTn id="117" presetID="10" presetClass="entr" presetSubtype="0" fill="hold" nodeType="withEffect">
                                  <p:stCondLst>
                                    <p:cond delay="0"/>
                                  </p:stCondLst>
                                  <p:childTnLst>
                                    <p:set>
                                      <p:cBhvr>
                                        <p:cTn id="118" dur="1" fill="hold">
                                          <p:stCondLst>
                                            <p:cond delay="0"/>
                                          </p:stCondLst>
                                        </p:cTn>
                                        <p:tgtEl>
                                          <p:spTgt spid="14"/>
                                        </p:tgtEl>
                                        <p:attrNameLst>
                                          <p:attrName>style.visibility</p:attrName>
                                        </p:attrNameLst>
                                      </p:cBhvr>
                                      <p:to>
                                        <p:strVal val="visible"/>
                                      </p:to>
                                    </p:set>
                                    <p:animEffect transition="in" filter="fade">
                                      <p:cBhvr>
                                        <p:cTn id="119" dur="500"/>
                                        <p:tgtEl>
                                          <p:spTgt spid="14"/>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10"/>
                                        </p:tgtEl>
                                        <p:attrNameLst>
                                          <p:attrName>style.visibility</p:attrName>
                                        </p:attrNameLst>
                                      </p:cBhvr>
                                      <p:to>
                                        <p:strVal val="visible"/>
                                      </p:to>
                                    </p:set>
                                    <p:animEffect transition="in" filter="fade">
                                      <p:cBhvr>
                                        <p:cTn id="122" dur="500"/>
                                        <p:tgtEl>
                                          <p:spTgt spid="10"/>
                                        </p:tgtEl>
                                      </p:cBhvr>
                                    </p:animEffec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6"/>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p:bldP spid="9" grpId="0" animBg="1"/>
      <p:bldP spid="10" grpId="0" animBg="1"/>
      <p:bldP spid="15" grpId="0" animBg="1"/>
      <p:bldP spid="1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Functions (Passing Parameters)</a:t>
            </a:r>
            <a:endParaRPr lang="en-US" dirty="0"/>
          </a:p>
        </p:txBody>
      </p:sp>
      <p:sp>
        <p:nvSpPr>
          <p:cNvPr id="3" name="Content Placeholder 2"/>
          <p:cNvSpPr>
            <a:spLocks noGrp="1"/>
          </p:cNvSpPr>
          <p:nvPr>
            <p:ph sz="half" idx="1"/>
          </p:nvPr>
        </p:nvSpPr>
        <p:spPr>
          <a:xfrm>
            <a:off x="402336" y="800100"/>
            <a:ext cx="5617464" cy="5524500"/>
          </a:xfrm>
        </p:spPr>
        <p:txBody>
          <a:bodyPr>
            <a:normAutofit lnSpcReduction="10000"/>
          </a:bodyPr>
          <a:lstStyle/>
          <a:p>
            <a:pPr>
              <a:buNone/>
            </a:pPr>
            <a:r>
              <a:rPr lang="en-US" dirty="0" smtClean="0"/>
              <a:t>#include&lt;</a:t>
            </a:r>
            <a:r>
              <a:rPr lang="en-US" dirty="0" err="1" smtClean="0"/>
              <a:t>stdio.h</a:t>
            </a:r>
            <a:r>
              <a:rPr lang="en-US" dirty="0" smtClean="0"/>
              <a:t>&gt;</a:t>
            </a:r>
          </a:p>
          <a:p>
            <a:pPr>
              <a:buNone/>
            </a:pPr>
            <a:r>
              <a:rPr lang="en-US" dirty="0" smtClean="0"/>
              <a:t>void </a:t>
            </a:r>
            <a:r>
              <a:rPr lang="en-US" dirty="0" err="1" smtClean="0"/>
              <a:t>calsum</a:t>
            </a:r>
            <a:r>
              <a:rPr lang="en-US" dirty="0" smtClean="0"/>
              <a:t>();</a:t>
            </a:r>
          </a:p>
          <a:p>
            <a:pPr>
              <a:buNone/>
            </a:pPr>
            <a:r>
              <a:rPr lang="en-US" dirty="0" smtClean="0"/>
              <a:t>void main()</a:t>
            </a:r>
          </a:p>
          <a:p>
            <a:pPr>
              <a:buNone/>
            </a:pPr>
            <a:r>
              <a:rPr lang="en-US" dirty="0" smtClean="0"/>
              <a:t>{</a:t>
            </a:r>
          </a:p>
          <a:p>
            <a:pPr lvl="1">
              <a:buNone/>
            </a:pPr>
            <a:r>
              <a:rPr lang="en-US" dirty="0" err="1" smtClean="0"/>
              <a:t>calsum</a:t>
            </a:r>
            <a:r>
              <a:rPr lang="en-US" dirty="0" smtClean="0"/>
              <a:t>();</a:t>
            </a:r>
          </a:p>
          <a:p>
            <a:pPr>
              <a:buNone/>
            </a:pPr>
            <a:r>
              <a:rPr lang="en-US" dirty="0" smtClean="0"/>
              <a:t>}</a:t>
            </a:r>
          </a:p>
          <a:p>
            <a:pPr>
              <a:buNone/>
            </a:pPr>
            <a:r>
              <a:rPr lang="en-US" dirty="0" smtClean="0"/>
              <a:t>void </a:t>
            </a:r>
            <a:r>
              <a:rPr lang="en-US" dirty="0" err="1" smtClean="0"/>
              <a:t>calsum</a:t>
            </a:r>
            <a:r>
              <a:rPr lang="en-US" dirty="0" smtClean="0"/>
              <a:t>()</a:t>
            </a:r>
          </a:p>
          <a:p>
            <a:pPr>
              <a:buNone/>
            </a:pPr>
            <a:r>
              <a:rPr lang="en-US" dirty="0" smtClean="0"/>
              <a:t>{</a:t>
            </a:r>
          </a:p>
          <a:p>
            <a:pPr lvl="1">
              <a:buNone/>
            </a:pPr>
            <a:r>
              <a:rPr lang="en-US" dirty="0" err="1" smtClean="0"/>
              <a:t>int</a:t>
            </a:r>
            <a:r>
              <a:rPr lang="en-US" dirty="0" smtClean="0"/>
              <a:t> no1, no2, add;</a:t>
            </a:r>
          </a:p>
          <a:p>
            <a:pPr lvl="1">
              <a:buNone/>
            </a:pPr>
            <a:r>
              <a:rPr lang="en-US" dirty="0" err="1" smtClean="0"/>
              <a:t>printf</a:t>
            </a:r>
            <a:r>
              <a:rPr lang="en-US" dirty="0" smtClean="0"/>
              <a:t>("\</a:t>
            </a:r>
            <a:r>
              <a:rPr lang="en-US" dirty="0" err="1" smtClean="0"/>
              <a:t>nEnter</a:t>
            </a:r>
            <a:r>
              <a:rPr lang="en-US" dirty="0" smtClean="0"/>
              <a:t> two numbers: ");</a:t>
            </a:r>
          </a:p>
          <a:p>
            <a:pPr lvl="1">
              <a:buNone/>
            </a:pPr>
            <a:r>
              <a:rPr lang="en-US" dirty="0" err="1" smtClean="0"/>
              <a:t>scanf</a:t>
            </a:r>
            <a:r>
              <a:rPr lang="en-US" dirty="0" smtClean="0"/>
              <a:t>("%</a:t>
            </a:r>
            <a:r>
              <a:rPr lang="en-US" dirty="0" err="1" smtClean="0"/>
              <a:t>d%d</a:t>
            </a:r>
            <a:r>
              <a:rPr lang="en-US" dirty="0" smtClean="0"/>
              <a:t>", &amp;no1, &amp;no2);</a:t>
            </a:r>
          </a:p>
          <a:p>
            <a:pPr lvl="1">
              <a:buNone/>
            </a:pPr>
            <a:r>
              <a:rPr lang="en-US" dirty="0" smtClean="0"/>
              <a:t>add = no1 + no2;</a:t>
            </a:r>
          </a:p>
          <a:p>
            <a:pPr lvl="1">
              <a:buNone/>
            </a:pPr>
            <a:r>
              <a:rPr lang="en-US" dirty="0" err="1" smtClean="0"/>
              <a:t>printf</a:t>
            </a:r>
            <a:r>
              <a:rPr lang="en-US" dirty="0" smtClean="0"/>
              <a:t>("\</a:t>
            </a:r>
            <a:r>
              <a:rPr lang="en-US" dirty="0" err="1" smtClean="0"/>
              <a:t>nThe</a:t>
            </a:r>
            <a:r>
              <a:rPr lang="en-US" dirty="0" smtClean="0"/>
              <a:t> sum is: %d", add);</a:t>
            </a:r>
          </a:p>
          <a:p>
            <a:pPr>
              <a:buNone/>
            </a:pPr>
            <a:r>
              <a:rPr lang="en-US" dirty="0" smtClean="0"/>
              <a:t>}</a:t>
            </a:r>
            <a:endParaRPr lang="en-US" dirty="0"/>
          </a:p>
        </p:txBody>
      </p:sp>
      <p:sp>
        <p:nvSpPr>
          <p:cNvPr id="4" name="Content Placeholder 3"/>
          <p:cNvSpPr>
            <a:spLocks noGrp="1"/>
          </p:cNvSpPr>
          <p:nvPr>
            <p:ph sz="half" idx="2"/>
          </p:nvPr>
        </p:nvSpPr>
        <p:spPr>
          <a:xfrm>
            <a:off x="6172200" y="800100"/>
            <a:ext cx="5609336" cy="5524500"/>
          </a:xfrm>
        </p:spPr>
        <p:txBody>
          <a:bodyPr>
            <a:normAutofit lnSpcReduction="10000"/>
          </a:bodyPr>
          <a:lstStyle/>
          <a:p>
            <a:pPr>
              <a:buNone/>
            </a:pPr>
            <a:r>
              <a:rPr lang="en-US" dirty="0" smtClean="0"/>
              <a:t>#include&lt;</a:t>
            </a:r>
            <a:r>
              <a:rPr lang="en-US" dirty="0" err="1" smtClean="0"/>
              <a:t>stdio.h</a:t>
            </a:r>
            <a:r>
              <a:rPr lang="en-US" dirty="0" smtClean="0"/>
              <a:t>&gt;</a:t>
            </a:r>
          </a:p>
          <a:p>
            <a:pPr>
              <a:buNone/>
            </a:pPr>
            <a:r>
              <a:rPr lang="en-US" dirty="0" smtClean="0"/>
              <a:t>void </a:t>
            </a:r>
            <a:r>
              <a:rPr lang="en-US" dirty="0" err="1" smtClean="0"/>
              <a:t>calsum</a:t>
            </a:r>
            <a:r>
              <a:rPr lang="en-US" dirty="0" smtClean="0"/>
              <a:t>(</a:t>
            </a:r>
            <a:r>
              <a:rPr lang="en-US" dirty="0" err="1" smtClean="0"/>
              <a:t>int</a:t>
            </a:r>
            <a:r>
              <a:rPr lang="en-US" dirty="0" smtClean="0"/>
              <a:t>, </a:t>
            </a:r>
            <a:r>
              <a:rPr lang="en-US" dirty="0" err="1" smtClean="0"/>
              <a:t>int</a:t>
            </a:r>
            <a:r>
              <a:rPr lang="en-US" dirty="0" smtClean="0"/>
              <a:t>);</a:t>
            </a:r>
          </a:p>
          <a:p>
            <a:pPr>
              <a:buNone/>
            </a:pPr>
            <a:r>
              <a:rPr lang="en-US" dirty="0" smtClean="0"/>
              <a:t>void main()</a:t>
            </a:r>
          </a:p>
          <a:p>
            <a:pPr>
              <a:buNone/>
            </a:pPr>
            <a:r>
              <a:rPr lang="en-US" dirty="0" smtClean="0"/>
              <a:t>{</a:t>
            </a:r>
          </a:p>
          <a:p>
            <a:pPr lvl="1">
              <a:buNone/>
            </a:pPr>
            <a:r>
              <a:rPr lang="en-US" dirty="0" err="1" smtClean="0"/>
              <a:t>int</a:t>
            </a:r>
            <a:r>
              <a:rPr lang="en-US" dirty="0" smtClean="0"/>
              <a:t> no1, no2;</a:t>
            </a:r>
          </a:p>
          <a:p>
            <a:pPr lvl="1">
              <a:buNone/>
            </a:pPr>
            <a:r>
              <a:rPr lang="en-US" dirty="0" err="1" smtClean="0"/>
              <a:t>printf</a:t>
            </a:r>
            <a:r>
              <a:rPr lang="en-US" dirty="0" smtClean="0"/>
              <a:t>("\</a:t>
            </a:r>
            <a:r>
              <a:rPr lang="en-US" dirty="0" err="1" smtClean="0"/>
              <a:t>nEnter</a:t>
            </a:r>
            <a:r>
              <a:rPr lang="en-US" dirty="0" smtClean="0"/>
              <a:t> two numbers: ");</a:t>
            </a:r>
          </a:p>
          <a:p>
            <a:pPr lvl="1">
              <a:buNone/>
            </a:pPr>
            <a:r>
              <a:rPr lang="en-US" dirty="0" err="1" smtClean="0"/>
              <a:t>scanf</a:t>
            </a:r>
            <a:r>
              <a:rPr lang="en-US" dirty="0" smtClean="0"/>
              <a:t>("%</a:t>
            </a:r>
            <a:r>
              <a:rPr lang="en-US" dirty="0" err="1" smtClean="0"/>
              <a:t>d%d</a:t>
            </a:r>
            <a:r>
              <a:rPr lang="en-US" dirty="0" smtClean="0"/>
              <a:t>", &amp;no1, &amp;no2);</a:t>
            </a:r>
          </a:p>
          <a:p>
            <a:pPr lvl="1">
              <a:buNone/>
            </a:pPr>
            <a:r>
              <a:rPr lang="en-US" dirty="0" err="1" smtClean="0"/>
              <a:t>calsum</a:t>
            </a:r>
            <a:r>
              <a:rPr lang="en-US" dirty="0" smtClean="0"/>
              <a:t>(no1, no2);</a:t>
            </a:r>
          </a:p>
          <a:p>
            <a:pPr>
              <a:buNone/>
            </a:pPr>
            <a:r>
              <a:rPr lang="en-US" dirty="0" smtClean="0"/>
              <a:t>}</a:t>
            </a:r>
          </a:p>
          <a:p>
            <a:pPr>
              <a:buNone/>
            </a:pPr>
            <a:r>
              <a:rPr lang="en-US" dirty="0" smtClean="0"/>
              <a:t>void </a:t>
            </a:r>
            <a:r>
              <a:rPr lang="en-US" dirty="0" err="1" smtClean="0"/>
              <a:t>calsum</a:t>
            </a:r>
            <a:r>
              <a:rPr lang="en-US" dirty="0" smtClean="0"/>
              <a:t>(</a:t>
            </a:r>
            <a:r>
              <a:rPr lang="en-US" dirty="0" err="1" smtClean="0"/>
              <a:t>int</a:t>
            </a:r>
            <a:r>
              <a:rPr lang="en-US" dirty="0" smtClean="0"/>
              <a:t> a, </a:t>
            </a:r>
            <a:r>
              <a:rPr lang="en-US" dirty="0" err="1" smtClean="0"/>
              <a:t>int</a:t>
            </a:r>
            <a:r>
              <a:rPr lang="en-US" dirty="0" smtClean="0"/>
              <a:t> b)</a:t>
            </a:r>
          </a:p>
          <a:p>
            <a:pPr>
              <a:buNone/>
            </a:pPr>
            <a:r>
              <a:rPr lang="en-US" dirty="0" smtClean="0"/>
              <a:t>{</a:t>
            </a:r>
          </a:p>
          <a:p>
            <a:pPr lvl="1">
              <a:buNone/>
            </a:pPr>
            <a:r>
              <a:rPr lang="en-US" dirty="0" err="1" smtClean="0"/>
              <a:t>int</a:t>
            </a:r>
            <a:r>
              <a:rPr lang="en-US" dirty="0" smtClean="0"/>
              <a:t> add;</a:t>
            </a:r>
          </a:p>
          <a:p>
            <a:pPr lvl="1">
              <a:buNone/>
            </a:pPr>
            <a:r>
              <a:rPr lang="en-US" dirty="0" smtClean="0"/>
              <a:t>add = a + b;</a:t>
            </a:r>
          </a:p>
          <a:p>
            <a:pPr lvl="1">
              <a:buNone/>
            </a:pPr>
            <a:r>
              <a:rPr lang="en-US" dirty="0" err="1" smtClean="0"/>
              <a:t>printf</a:t>
            </a:r>
            <a:r>
              <a:rPr lang="en-US" dirty="0" smtClean="0"/>
              <a:t>("\</a:t>
            </a:r>
            <a:r>
              <a:rPr lang="en-US" dirty="0" err="1" smtClean="0"/>
              <a:t>nThe</a:t>
            </a:r>
            <a:r>
              <a:rPr lang="en-US" dirty="0" smtClean="0"/>
              <a:t> sum is: %d", add);</a:t>
            </a:r>
          </a:p>
          <a:p>
            <a:pPr>
              <a:buNone/>
            </a:pPr>
            <a:r>
              <a:rPr lang="en-US" dirty="0" smtClean="0"/>
              <a:t>}</a:t>
            </a:r>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fade">
                                      <p:cBhvr>
                                        <p:cTn id="48" dur="500"/>
                                        <p:tgtEl>
                                          <p:spTgt spid="3">
                                            <p:txEl>
                                              <p:pRg st="13" end="1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
                                            <p:txEl>
                                              <p:pRg st="0" end="0"/>
                                            </p:txEl>
                                          </p:spTgt>
                                        </p:tgtEl>
                                        <p:attrNameLst>
                                          <p:attrName>style.visibility</p:attrName>
                                        </p:attrNameLst>
                                      </p:cBhvr>
                                      <p:to>
                                        <p:strVal val="visible"/>
                                      </p:to>
                                    </p:set>
                                    <p:animEffect transition="in" filter="fade">
                                      <p:cBhvr>
                                        <p:cTn id="53" dur="500"/>
                                        <p:tgtEl>
                                          <p:spTgt spid="4">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
                                            <p:txEl>
                                              <p:pRg st="1" end="1"/>
                                            </p:txEl>
                                          </p:spTgt>
                                        </p:tgtEl>
                                        <p:attrNameLst>
                                          <p:attrName>style.visibility</p:attrName>
                                        </p:attrNameLst>
                                      </p:cBhvr>
                                      <p:to>
                                        <p:strVal val="visible"/>
                                      </p:to>
                                    </p:set>
                                    <p:animEffect transition="in" filter="fade">
                                      <p:cBhvr>
                                        <p:cTn id="58" dur="500"/>
                                        <p:tgtEl>
                                          <p:spTgt spid="4">
                                            <p:txEl>
                                              <p:pRg st="1" end="1"/>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2" end="2"/>
                                            </p:txEl>
                                          </p:spTgt>
                                        </p:tgtEl>
                                        <p:attrNameLst>
                                          <p:attrName>style.visibility</p:attrName>
                                        </p:attrNameLst>
                                      </p:cBhvr>
                                      <p:to>
                                        <p:strVal val="visible"/>
                                      </p:to>
                                    </p:set>
                                    <p:animEffect transition="in" filter="fade">
                                      <p:cBhvr>
                                        <p:cTn id="61" dur="500"/>
                                        <p:tgtEl>
                                          <p:spTgt spid="4">
                                            <p:txEl>
                                              <p:pRg st="2" end="2"/>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
                                            <p:txEl>
                                              <p:pRg st="3" end="3"/>
                                            </p:txEl>
                                          </p:spTgt>
                                        </p:tgtEl>
                                        <p:attrNameLst>
                                          <p:attrName>style.visibility</p:attrName>
                                        </p:attrNameLst>
                                      </p:cBhvr>
                                      <p:to>
                                        <p:strVal val="visible"/>
                                      </p:to>
                                    </p:set>
                                    <p:animEffect transition="in" filter="fade">
                                      <p:cBhvr>
                                        <p:cTn id="64" dur="500"/>
                                        <p:tgtEl>
                                          <p:spTgt spid="4">
                                            <p:txEl>
                                              <p:pRg st="3" end="3"/>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
                                            <p:txEl>
                                              <p:pRg st="4" end="4"/>
                                            </p:txEl>
                                          </p:spTgt>
                                        </p:tgtEl>
                                        <p:attrNameLst>
                                          <p:attrName>style.visibility</p:attrName>
                                        </p:attrNameLst>
                                      </p:cBhvr>
                                      <p:to>
                                        <p:strVal val="visible"/>
                                      </p:to>
                                    </p:set>
                                    <p:animEffect transition="in" filter="fade">
                                      <p:cBhvr>
                                        <p:cTn id="67" dur="500"/>
                                        <p:tgtEl>
                                          <p:spTgt spid="4">
                                            <p:txEl>
                                              <p:pRg st="4" end="4"/>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5" end="5"/>
                                            </p:txEl>
                                          </p:spTgt>
                                        </p:tgtEl>
                                        <p:attrNameLst>
                                          <p:attrName>style.visibility</p:attrName>
                                        </p:attrNameLst>
                                      </p:cBhvr>
                                      <p:to>
                                        <p:strVal val="visible"/>
                                      </p:to>
                                    </p:set>
                                    <p:animEffect transition="in" filter="fade">
                                      <p:cBhvr>
                                        <p:cTn id="70" dur="500"/>
                                        <p:tgtEl>
                                          <p:spTgt spid="4">
                                            <p:txEl>
                                              <p:pRg st="5" end="5"/>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6" end="6"/>
                                            </p:txEl>
                                          </p:spTgt>
                                        </p:tgtEl>
                                        <p:attrNameLst>
                                          <p:attrName>style.visibility</p:attrName>
                                        </p:attrNameLst>
                                      </p:cBhvr>
                                      <p:to>
                                        <p:strVal val="visible"/>
                                      </p:to>
                                    </p:set>
                                    <p:animEffect transition="in" filter="fade">
                                      <p:cBhvr>
                                        <p:cTn id="73" dur="500"/>
                                        <p:tgtEl>
                                          <p:spTgt spid="4">
                                            <p:txEl>
                                              <p:pRg st="6" end="6"/>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4">
                                            <p:txEl>
                                              <p:pRg st="7" end="7"/>
                                            </p:txEl>
                                          </p:spTgt>
                                        </p:tgtEl>
                                        <p:attrNameLst>
                                          <p:attrName>style.visibility</p:attrName>
                                        </p:attrNameLst>
                                      </p:cBhvr>
                                      <p:to>
                                        <p:strVal val="visible"/>
                                      </p:to>
                                    </p:set>
                                    <p:animEffect transition="in" filter="fade">
                                      <p:cBhvr>
                                        <p:cTn id="76" dur="500"/>
                                        <p:tgtEl>
                                          <p:spTgt spid="4">
                                            <p:txEl>
                                              <p:pRg st="7" end="7"/>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4">
                                            <p:txEl>
                                              <p:pRg st="8" end="8"/>
                                            </p:txEl>
                                          </p:spTgt>
                                        </p:tgtEl>
                                        <p:attrNameLst>
                                          <p:attrName>style.visibility</p:attrName>
                                        </p:attrNameLst>
                                      </p:cBhvr>
                                      <p:to>
                                        <p:strVal val="visible"/>
                                      </p:to>
                                    </p:set>
                                    <p:animEffect transition="in" filter="fade">
                                      <p:cBhvr>
                                        <p:cTn id="79" dur="500"/>
                                        <p:tgtEl>
                                          <p:spTgt spid="4">
                                            <p:txEl>
                                              <p:pRg st="8" end="8"/>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4">
                                            <p:txEl>
                                              <p:pRg st="9" end="9"/>
                                            </p:txEl>
                                          </p:spTgt>
                                        </p:tgtEl>
                                        <p:attrNameLst>
                                          <p:attrName>style.visibility</p:attrName>
                                        </p:attrNameLst>
                                      </p:cBhvr>
                                      <p:to>
                                        <p:strVal val="visible"/>
                                      </p:to>
                                    </p:set>
                                    <p:animEffect transition="in" filter="fade">
                                      <p:cBhvr>
                                        <p:cTn id="82" dur="500"/>
                                        <p:tgtEl>
                                          <p:spTgt spid="4">
                                            <p:txEl>
                                              <p:pRg st="9" end="9"/>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4">
                                            <p:txEl>
                                              <p:pRg st="10" end="10"/>
                                            </p:txEl>
                                          </p:spTgt>
                                        </p:tgtEl>
                                        <p:attrNameLst>
                                          <p:attrName>style.visibility</p:attrName>
                                        </p:attrNameLst>
                                      </p:cBhvr>
                                      <p:to>
                                        <p:strVal val="visible"/>
                                      </p:to>
                                    </p:set>
                                    <p:animEffect transition="in" filter="fade">
                                      <p:cBhvr>
                                        <p:cTn id="85" dur="500"/>
                                        <p:tgtEl>
                                          <p:spTgt spid="4">
                                            <p:txEl>
                                              <p:pRg st="10" end="10"/>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4">
                                            <p:txEl>
                                              <p:pRg st="11" end="11"/>
                                            </p:txEl>
                                          </p:spTgt>
                                        </p:tgtEl>
                                        <p:attrNameLst>
                                          <p:attrName>style.visibility</p:attrName>
                                        </p:attrNameLst>
                                      </p:cBhvr>
                                      <p:to>
                                        <p:strVal val="visible"/>
                                      </p:to>
                                    </p:set>
                                    <p:animEffect transition="in" filter="fade">
                                      <p:cBhvr>
                                        <p:cTn id="88" dur="500"/>
                                        <p:tgtEl>
                                          <p:spTgt spid="4">
                                            <p:txEl>
                                              <p:pRg st="11" end="11"/>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4">
                                            <p:txEl>
                                              <p:pRg st="12" end="12"/>
                                            </p:txEl>
                                          </p:spTgt>
                                        </p:tgtEl>
                                        <p:attrNameLst>
                                          <p:attrName>style.visibility</p:attrName>
                                        </p:attrNameLst>
                                      </p:cBhvr>
                                      <p:to>
                                        <p:strVal val="visible"/>
                                      </p:to>
                                    </p:set>
                                    <p:animEffect transition="in" filter="fade">
                                      <p:cBhvr>
                                        <p:cTn id="91" dur="500"/>
                                        <p:tgtEl>
                                          <p:spTgt spid="4">
                                            <p:txEl>
                                              <p:pRg st="12" end="12"/>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4">
                                            <p:txEl>
                                              <p:pRg st="13" end="13"/>
                                            </p:txEl>
                                          </p:spTgt>
                                        </p:tgtEl>
                                        <p:attrNameLst>
                                          <p:attrName>style.visibility</p:attrName>
                                        </p:attrNameLst>
                                      </p:cBhvr>
                                      <p:to>
                                        <p:strVal val="visible"/>
                                      </p:to>
                                    </p:set>
                                    <p:animEffect transition="in" filter="fade">
                                      <p:cBhvr>
                                        <p:cTn id="94" dur="500"/>
                                        <p:tgtEl>
                                          <p:spTgt spid="4">
                                            <p:txEl>
                                              <p:pRg st="13" end="13"/>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4">
                                            <p:txEl>
                                              <p:pRg st="14" end="14"/>
                                            </p:txEl>
                                          </p:spTgt>
                                        </p:tgtEl>
                                        <p:attrNameLst>
                                          <p:attrName>style.visibility</p:attrName>
                                        </p:attrNameLst>
                                      </p:cBhvr>
                                      <p:to>
                                        <p:strVal val="visible"/>
                                      </p:to>
                                    </p:set>
                                    <p:animEffect transition="in" filter="fade">
                                      <p:cBhvr>
                                        <p:cTn id="97" dur="5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Functions (Returning Value)</a:t>
            </a:r>
            <a:endParaRPr lang="en-US" dirty="0"/>
          </a:p>
        </p:txBody>
      </p:sp>
      <p:sp>
        <p:nvSpPr>
          <p:cNvPr id="3" name="Content Placeholder 2"/>
          <p:cNvSpPr>
            <a:spLocks noGrp="1"/>
          </p:cNvSpPr>
          <p:nvPr>
            <p:ph sz="half" idx="1"/>
          </p:nvPr>
        </p:nvSpPr>
        <p:spPr>
          <a:xfrm>
            <a:off x="360218" y="685800"/>
            <a:ext cx="5811982" cy="4953000"/>
          </a:xfrm>
        </p:spPr>
        <p:txBody>
          <a:bodyPr>
            <a:noAutofit/>
          </a:bodyPr>
          <a:lstStyle/>
          <a:p>
            <a:r>
              <a:rPr lang="en-US" sz="2000" dirty="0" smtClean="0"/>
              <a:t>The function can </a:t>
            </a:r>
            <a:r>
              <a:rPr lang="en-US" sz="2000" b="1" dirty="0" smtClean="0"/>
              <a:t>return a value to a calling function.</a:t>
            </a:r>
          </a:p>
          <a:p>
            <a:endParaRPr lang="en-US" sz="2000" dirty="0" smtClean="0"/>
          </a:p>
          <a:p>
            <a:r>
              <a:rPr lang="en-US" sz="2000" dirty="0" smtClean="0"/>
              <a:t>The function can </a:t>
            </a:r>
            <a:r>
              <a:rPr lang="en-US" sz="2000" b="1" dirty="0" smtClean="0"/>
              <a:t>return only one value at one call.</a:t>
            </a:r>
          </a:p>
          <a:p>
            <a:endParaRPr lang="en-US" sz="2000" dirty="0" smtClean="0"/>
          </a:p>
          <a:p>
            <a:r>
              <a:rPr lang="en-US" sz="2000" dirty="0" smtClean="0"/>
              <a:t>The return statement immediately passes control to the calling function.</a:t>
            </a:r>
          </a:p>
          <a:p>
            <a:endParaRPr lang="en-US" sz="2000" dirty="0" smtClean="0"/>
          </a:p>
          <a:p>
            <a:r>
              <a:rPr lang="en-US" sz="2000" dirty="0" smtClean="0"/>
              <a:t>Replace void before the function definition by </a:t>
            </a:r>
            <a:r>
              <a:rPr lang="en-US" sz="2000" b="1" dirty="0" err="1" smtClean="0"/>
              <a:t>int</a:t>
            </a:r>
            <a:r>
              <a:rPr lang="en-US" sz="2000" b="1" dirty="0" smtClean="0"/>
              <a:t>, float or char. </a:t>
            </a:r>
          </a:p>
          <a:p>
            <a:endParaRPr lang="en-US" sz="2000" dirty="0" smtClean="0"/>
          </a:p>
          <a:p>
            <a:r>
              <a:rPr lang="en-US" sz="2000" dirty="0" smtClean="0"/>
              <a:t>There can be more than one return statements in a function but at a time only one will get executed.</a:t>
            </a:r>
          </a:p>
        </p:txBody>
      </p:sp>
      <p:sp>
        <p:nvSpPr>
          <p:cNvPr id="4" name="Content Placeholder 3"/>
          <p:cNvSpPr>
            <a:spLocks noGrp="1"/>
          </p:cNvSpPr>
          <p:nvPr>
            <p:ph sz="half" idx="2"/>
          </p:nvPr>
        </p:nvSpPr>
        <p:spPr>
          <a:xfrm>
            <a:off x="6197600" y="800100"/>
            <a:ext cx="5609336" cy="5524500"/>
          </a:xfrm>
        </p:spPr>
        <p:txBody>
          <a:bodyPr>
            <a:normAutofit fontScale="92500" lnSpcReduction="10000"/>
          </a:bodyPr>
          <a:lstStyle/>
          <a:p>
            <a:pPr>
              <a:buNone/>
            </a:pPr>
            <a:r>
              <a:rPr lang="en-US" dirty="0" smtClean="0"/>
              <a:t>#include&lt;</a:t>
            </a:r>
            <a:r>
              <a:rPr lang="en-US" dirty="0" err="1" smtClean="0"/>
              <a:t>stdio.h</a:t>
            </a:r>
            <a:r>
              <a:rPr lang="en-US" dirty="0" smtClean="0"/>
              <a:t>&gt;</a:t>
            </a:r>
          </a:p>
          <a:p>
            <a:pPr>
              <a:buNone/>
            </a:pPr>
            <a:r>
              <a:rPr lang="en-US" b="1" dirty="0" err="1"/>
              <a:t>i</a:t>
            </a:r>
            <a:r>
              <a:rPr lang="en-US" b="1" dirty="0" err="1" smtClean="0"/>
              <a:t>nt</a:t>
            </a:r>
            <a:r>
              <a:rPr lang="en-US" b="1" dirty="0" smtClean="0"/>
              <a:t> </a:t>
            </a:r>
            <a:r>
              <a:rPr lang="en-US" dirty="0" err="1" smtClean="0"/>
              <a:t>calsum</a:t>
            </a:r>
            <a:r>
              <a:rPr lang="en-US" dirty="0" smtClean="0"/>
              <a:t>(</a:t>
            </a:r>
            <a:r>
              <a:rPr lang="en-US" dirty="0" err="1" smtClean="0"/>
              <a:t>int</a:t>
            </a:r>
            <a:r>
              <a:rPr lang="en-US" dirty="0" smtClean="0"/>
              <a:t>, </a:t>
            </a:r>
            <a:r>
              <a:rPr lang="en-US" dirty="0" err="1" smtClean="0"/>
              <a:t>int</a:t>
            </a:r>
            <a:r>
              <a:rPr lang="en-US" dirty="0" smtClean="0"/>
              <a:t>);</a:t>
            </a:r>
          </a:p>
          <a:p>
            <a:pPr>
              <a:buNone/>
            </a:pPr>
            <a:r>
              <a:rPr lang="en-US" dirty="0" smtClean="0"/>
              <a:t>void main()</a:t>
            </a:r>
          </a:p>
          <a:p>
            <a:pPr>
              <a:buNone/>
            </a:pPr>
            <a:r>
              <a:rPr lang="en-US" dirty="0" smtClean="0"/>
              <a:t>{</a:t>
            </a:r>
          </a:p>
          <a:p>
            <a:pPr lvl="1">
              <a:buNone/>
            </a:pPr>
            <a:r>
              <a:rPr lang="en-US" dirty="0" err="1" smtClean="0"/>
              <a:t>int</a:t>
            </a:r>
            <a:r>
              <a:rPr lang="en-US" dirty="0" smtClean="0"/>
              <a:t> no1, no2, sum;</a:t>
            </a:r>
          </a:p>
          <a:p>
            <a:pPr lvl="1">
              <a:buNone/>
            </a:pPr>
            <a:r>
              <a:rPr lang="en-US" dirty="0" err="1" smtClean="0"/>
              <a:t>printf</a:t>
            </a:r>
            <a:r>
              <a:rPr lang="en-US" dirty="0" smtClean="0"/>
              <a:t>("\</a:t>
            </a:r>
            <a:r>
              <a:rPr lang="en-US" dirty="0" err="1" smtClean="0"/>
              <a:t>nEnter</a:t>
            </a:r>
            <a:r>
              <a:rPr lang="en-US" dirty="0" smtClean="0"/>
              <a:t> two numbers: ");</a:t>
            </a:r>
          </a:p>
          <a:p>
            <a:pPr lvl="1">
              <a:buNone/>
            </a:pPr>
            <a:r>
              <a:rPr lang="en-US" dirty="0" err="1" smtClean="0"/>
              <a:t>scanf</a:t>
            </a:r>
            <a:r>
              <a:rPr lang="en-US" dirty="0" smtClean="0"/>
              <a:t>("%</a:t>
            </a:r>
            <a:r>
              <a:rPr lang="en-US" dirty="0" err="1" smtClean="0"/>
              <a:t>d%d</a:t>
            </a:r>
            <a:r>
              <a:rPr lang="en-US" dirty="0" smtClean="0"/>
              <a:t>", &amp;no1, &amp;no2);</a:t>
            </a:r>
          </a:p>
          <a:p>
            <a:pPr lvl="1">
              <a:buNone/>
            </a:pPr>
            <a:r>
              <a:rPr lang="en-US" dirty="0" smtClean="0"/>
              <a:t>sum = </a:t>
            </a:r>
            <a:r>
              <a:rPr lang="en-US" dirty="0" err="1" smtClean="0"/>
              <a:t>calsum</a:t>
            </a:r>
            <a:r>
              <a:rPr lang="en-US" dirty="0" smtClean="0"/>
              <a:t>(no1, no2);</a:t>
            </a:r>
          </a:p>
          <a:p>
            <a:pPr lvl="1">
              <a:buNone/>
            </a:pPr>
            <a:r>
              <a:rPr lang="en-US" dirty="0" err="1" smtClean="0"/>
              <a:t>printf</a:t>
            </a:r>
            <a:r>
              <a:rPr lang="en-US" dirty="0" smtClean="0"/>
              <a:t>("\</a:t>
            </a:r>
            <a:r>
              <a:rPr lang="en-US" dirty="0" err="1" smtClean="0"/>
              <a:t>nThe</a:t>
            </a:r>
            <a:r>
              <a:rPr lang="en-US" dirty="0" smtClean="0"/>
              <a:t> sum is: %d", sum);</a:t>
            </a:r>
          </a:p>
          <a:p>
            <a:pPr>
              <a:buNone/>
            </a:pPr>
            <a:r>
              <a:rPr lang="en-US" dirty="0" smtClean="0"/>
              <a:t>}</a:t>
            </a:r>
          </a:p>
          <a:p>
            <a:pPr>
              <a:buNone/>
            </a:pPr>
            <a:r>
              <a:rPr lang="en-US" b="1" dirty="0" err="1"/>
              <a:t>i</a:t>
            </a:r>
            <a:r>
              <a:rPr lang="en-US" b="1" dirty="0" err="1" smtClean="0"/>
              <a:t>nt</a:t>
            </a:r>
            <a:r>
              <a:rPr lang="en-US" b="1" dirty="0" smtClean="0"/>
              <a:t> </a:t>
            </a:r>
            <a:r>
              <a:rPr lang="en-US" dirty="0" err="1" smtClean="0"/>
              <a:t>calsum</a:t>
            </a:r>
            <a:r>
              <a:rPr lang="en-US" dirty="0" smtClean="0"/>
              <a:t>(</a:t>
            </a:r>
            <a:r>
              <a:rPr lang="en-US" dirty="0" err="1" smtClean="0"/>
              <a:t>int</a:t>
            </a:r>
            <a:r>
              <a:rPr lang="en-US" dirty="0" smtClean="0"/>
              <a:t> a, </a:t>
            </a:r>
            <a:r>
              <a:rPr lang="en-US" dirty="0" err="1" smtClean="0"/>
              <a:t>int</a:t>
            </a:r>
            <a:r>
              <a:rPr lang="en-US" dirty="0" smtClean="0"/>
              <a:t> b)</a:t>
            </a:r>
          </a:p>
          <a:p>
            <a:pPr>
              <a:buNone/>
            </a:pPr>
            <a:r>
              <a:rPr lang="en-US" dirty="0" smtClean="0"/>
              <a:t>{</a:t>
            </a:r>
          </a:p>
          <a:p>
            <a:pPr lvl="1">
              <a:buNone/>
            </a:pPr>
            <a:r>
              <a:rPr lang="en-US" dirty="0" err="1" smtClean="0"/>
              <a:t>int</a:t>
            </a:r>
            <a:r>
              <a:rPr lang="en-US" dirty="0" smtClean="0"/>
              <a:t> add;</a:t>
            </a:r>
          </a:p>
          <a:p>
            <a:pPr lvl="1">
              <a:buNone/>
            </a:pPr>
            <a:r>
              <a:rPr lang="en-US" dirty="0" smtClean="0"/>
              <a:t>add = a + b;</a:t>
            </a:r>
          </a:p>
          <a:p>
            <a:pPr lvl="1">
              <a:buNone/>
            </a:pPr>
            <a:r>
              <a:rPr lang="en-US" b="1" dirty="0" smtClean="0">
                <a:solidFill>
                  <a:schemeClr val="tx1"/>
                </a:solidFill>
              </a:rPr>
              <a:t>return</a:t>
            </a:r>
            <a:r>
              <a:rPr lang="en-US" dirty="0" smtClean="0"/>
              <a:t> add;</a:t>
            </a:r>
          </a:p>
          <a:p>
            <a:pPr>
              <a:buNone/>
            </a:pPr>
            <a:r>
              <a:rPr lang="en-US" dirty="0" smtClean="0"/>
              <a:t>}</a:t>
            </a:r>
            <a:endParaRPr lang="en-US" dirty="0"/>
          </a:p>
        </p:txBody>
      </p:sp>
      <p:sp>
        <p:nvSpPr>
          <p:cNvPr id="5" name="Footer Placeholder 4"/>
          <p:cNvSpPr>
            <a:spLocks noGrp="1"/>
          </p:cNvSpPr>
          <p:nvPr>
            <p:ph type="ftr" sz="quarter" idx="11"/>
          </p:nvPr>
        </p:nvSpPr>
        <p:spPr/>
        <p:txBody>
          <a:bodyPr/>
          <a:lstStyle/>
          <a:p>
            <a:r>
              <a:rPr lang="en-US" dirty="0" smtClean="0"/>
              <a:t>C Programming :- Ashutosh </a:t>
            </a:r>
            <a:r>
              <a:rPr lang="en-US" dirty="0" err="1" smtClean="0"/>
              <a:t>Sonawane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fade">
                                      <p:cBhvr>
                                        <p:cTn id="32" dur="500"/>
                                        <p:tgtEl>
                                          <p:spTgt spid="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Effect transition="in" filter="fade">
                                      <p:cBhvr>
                                        <p:cTn id="37" dur="500"/>
                                        <p:tgtEl>
                                          <p:spTgt spid="4">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2" end="2"/>
                                            </p:txEl>
                                          </p:spTgt>
                                        </p:tgtEl>
                                        <p:attrNameLst>
                                          <p:attrName>style.visibility</p:attrName>
                                        </p:attrNameLst>
                                      </p:cBhvr>
                                      <p:to>
                                        <p:strVal val="visible"/>
                                      </p:to>
                                    </p:set>
                                    <p:animEffect transition="in" filter="fade">
                                      <p:cBhvr>
                                        <p:cTn id="42" dur="500"/>
                                        <p:tgtEl>
                                          <p:spTgt spid="4">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animEffect transition="in" filter="fade">
                                      <p:cBhvr>
                                        <p:cTn id="47" dur="500"/>
                                        <p:tgtEl>
                                          <p:spTgt spid="4">
                                            <p:txEl>
                                              <p:pRg st="3" end="3"/>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
                                            <p:txEl>
                                              <p:pRg st="4" end="4"/>
                                            </p:txEl>
                                          </p:spTgt>
                                        </p:tgtEl>
                                        <p:attrNameLst>
                                          <p:attrName>style.visibility</p:attrName>
                                        </p:attrNameLst>
                                      </p:cBhvr>
                                      <p:to>
                                        <p:strVal val="visible"/>
                                      </p:to>
                                    </p:set>
                                    <p:animEffect transition="in" filter="fade">
                                      <p:cBhvr>
                                        <p:cTn id="50" dur="500"/>
                                        <p:tgtEl>
                                          <p:spTgt spid="4">
                                            <p:txEl>
                                              <p:pRg st="4" end="4"/>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
                                            <p:txEl>
                                              <p:pRg st="5" end="5"/>
                                            </p:txEl>
                                          </p:spTgt>
                                        </p:tgtEl>
                                        <p:attrNameLst>
                                          <p:attrName>style.visibility</p:attrName>
                                        </p:attrNameLst>
                                      </p:cBhvr>
                                      <p:to>
                                        <p:strVal val="visible"/>
                                      </p:to>
                                    </p:set>
                                    <p:animEffect transition="in" filter="fade">
                                      <p:cBhvr>
                                        <p:cTn id="53" dur="500"/>
                                        <p:tgtEl>
                                          <p:spTgt spid="4">
                                            <p:txEl>
                                              <p:pRg st="5" end="5"/>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
                                            <p:txEl>
                                              <p:pRg st="6" end="6"/>
                                            </p:txEl>
                                          </p:spTgt>
                                        </p:tgtEl>
                                        <p:attrNameLst>
                                          <p:attrName>style.visibility</p:attrName>
                                        </p:attrNameLst>
                                      </p:cBhvr>
                                      <p:to>
                                        <p:strVal val="visible"/>
                                      </p:to>
                                    </p:set>
                                    <p:animEffect transition="in" filter="fade">
                                      <p:cBhvr>
                                        <p:cTn id="56" dur="500"/>
                                        <p:tgtEl>
                                          <p:spTgt spid="4">
                                            <p:txEl>
                                              <p:pRg st="6" end="6"/>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
                                            <p:txEl>
                                              <p:pRg st="7" end="7"/>
                                            </p:txEl>
                                          </p:spTgt>
                                        </p:tgtEl>
                                        <p:attrNameLst>
                                          <p:attrName>style.visibility</p:attrName>
                                        </p:attrNameLst>
                                      </p:cBhvr>
                                      <p:to>
                                        <p:strVal val="visible"/>
                                      </p:to>
                                    </p:set>
                                    <p:animEffect transition="in" filter="fade">
                                      <p:cBhvr>
                                        <p:cTn id="59" dur="500"/>
                                        <p:tgtEl>
                                          <p:spTgt spid="4">
                                            <p:txEl>
                                              <p:pRg st="7" end="7"/>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
                                            <p:txEl>
                                              <p:pRg st="8" end="8"/>
                                            </p:txEl>
                                          </p:spTgt>
                                        </p:tgtEl>
                                        <p:attrNameLst>
                                          <p:attrName>style.visibility</p:attrName>
                                        </p:attrNameLst>
                                      </p:cBhvr>
                                      <p:to>
                                        <p:strVal val="visible"/>
                                      </p:to>
                                    </p:set>
                                    <p:animEffect transition="in" filter="fade">
                                      <p:cBhvr>
                                        <p:cTn id="62" dur="500"/>
                                        <p:tgtEl>
                                          <p:spTgt spid="4">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9" end="9"/>
                                            </p:txEl>
                                          </p:spTgt>
                                        </p:tgtEl>
                                        <p:attrNameLst>
                                          <p:attrName>style.visibility</p:attrName>
                                        </p:attrNameLst>
                                      </p:cBhvr>
                                      <p:to>
                                        <p:strVal val="visible"/>
                                      </p:to>
                                    </p:set>
                                    <p:animEffect transition="in" filter="fade">
                                      <p:cBhvr>
                                        <p:cTn id="67" dur="500"/>
                                        <p:tgtEl>
                                          <p:spTgt spid="4">
                                            <p:txEl>
                                              <p:pRg st="9" end="9"/>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xEl>
                                              <p:pRg st="10" end="10"/>
                                            </p:txEl>
                                          </p:spTgt>
                                        </p:tgtEl>
                                        <p:attrNameLst>
                                          <p:attrName>style.visibility</p:attrName>
                                        </p:attrNameLst>
                                      </p:cBhvr>
                                      <p:to>
                                        <p:strVal val="visible"/>
                                      </p:to>
                                    </p:set>
                                    <p:animEffect transition="in" filter="fade">
                                      <p:cBhvr>
                                        <p:cTn id="72" dur="500"/>
                                        <p:tgtEl>
                                          <p:spTgt spid="4">
                                            <p:txEl>
                                              <p:pRg st="10" end="1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
                                            <p:txEl>
                                              <p:pRg st="11" end="11"/>
                                            </p:txEl>
                                          </p:spTgt>
                                        </p:tgtEl>
                                        <p:attrNameLst>
                                          <p:attrName>style.visibility</p:attrName>
                                        </p:attrNameLst>
                                      </p:cBhvr>
                                      <p:to>
                                        <p:strVal val="visible"/>
                                      </p:to>
                                    </p:set>
                                    <p:animEffect transition="in" filter="fade">
                                      <p:cBhvr>
                                        <p:cTn id="77" dur="500"/>
                                        <p:tgtEl>
                                          <p:spTgt spid="4">
                                            <p:txEl>
                                              <p:pRg st="11" end="11"/>
                                            </p:tx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
                                            <p:txEl>
                                              <p:pRg st="12" end="12"/>
                                            </p:txEl>
                                          </p:spTgt>
                                        </p:tgtEl>
                                        <p:attrNameLst>
                                          <p:attrName>style.visibility</p:attrName>
                                        </p:attrNameLst>
                                      </p:cBhvr>
                                      <p:to>
                                        <p:strVal val="visible"/>
                                      </p:to>
                                    </p:set>
                                    <p:animEffect transition="in" filter="fade">
                                      <p:cBhvr>
                                        <p:cTn id="80" dur="500"/>
                                        <p:tgtEl>
                                          <p:spTgt spid="4">
                                            <p:txEl>
                                              <p:pRg st="12" end="12"/>
                                            </p:txEl>
                                          </p:spTgt>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
                                            <p:txEl>
                                              <p:pRg st="13" end="13"/>
                                            </p:txEl>
                                          </p:spTgt>
                                        </p:tgtEl>
                                        <p:attrNameLst>
                                          <p:attrName>style.visibility</p:attrName>
                                        </p:attrNameLst>
                                      </p:cBhvr>
                                      <p:to>
                                        <p:strVal val="visible"/>
                                      </p:to>
                                    </p:set>
                                    <p:animEffect transition="in" filter="fade">
                                      <p:cBhvr>
                                        <p:cTn id="83" dur="500"/>
                                        <p:tgtEl>
                                          <p:spTgt spid="4">
                                            <p:txEl>
                                              <p:pRg st="13" end="13"/>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
                                            <p:txEl>
                                              <p:pRg st="14" end="14"/>
                                            </p:txEl>
                                          </p:spTgt>
                                        </p:tgtEl>
                                        <p:attrNameLst>
                                          <p:attrName>style.visibility</p:attrName>
                                        </p:attrNameLst>
                                      </p:cBhvr>
                                      <p:to>
                                        <p:strVal val="visible"/>
                                      </p:to>
                                    </p:set>
                                    <p:animEffect transition="in" filter="fade">
                                      <p:cBhvr>
                                        <p:cTn id="86" dur="500"/>
                                        <p:tgtEl>
                                          <p:spTgt spid="4">
                                            <p:txEl>
                                              <p:pRg st="14" end="14"/>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4">
                                            <p:txEl>
                                              <p:pRg st="15" end="15"/>
                                            </p:txEl>
                                          </p:spTgt>
                                        </p:tgtEl>
                                        <p:attrNameLst>
                                          <p:attrName>style.visibility</p:attrName>
                                        </p:attrNameLst>
                                      </p:cBhvr>
                                      <p:to>
                                        <p:strVal val="visible"/>
                                      </p:to>
                                    </p:set>
                                    <p:animEffect transition="in" filter="fade">
                                      <p:cBhvr>
                                        <p:cTn id="91"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Pointers</a:t>
            </a:r>
            <a:endParaRPr lang="en-US" dirty="0"/>
          </a:p>
        </p:txBody>
      </p:sp>
      <p:sp>
        <p:nvSpPr>
          <p:cNvPr id="3" name="Content Placeholder 2"/>
          <p:cNvSpPr>
            <a:spLocks noGrp="1"/>
          </p:cNvSpPr>
          <p:nvPr>
            <p:ph sz="half" idx="1"/>
          </p:nvPr>
        </p:nvSpPr>
        <p:spPr>
          <a:xfrm>
            <a:off x="228600" y="685800"/>
            <a:ext cx="5791200" cy="5943600"/>
          </a:xfrm>
        </p:spPr>
        <p:txBody>
          <a:bodyPr>
            <a:noAutofit/>
          </a:bodyPr>
          <a:lstStyle/>
          <a:p>
            <a:r>
              <a:rPr lang="en-US" sz="1600" dirty="0"/>
              <a:t>Pointer is a variable which can store address of another variable.</a:t>
            </a:r>
          </a:p>
          <a:p>
            <a:pPr lvl="1"/>
            <a:r>
              <a:rPr lang="en-US" sz="1400" b="1" dirty="0"/>
              <a:t>&amp; = means address of</a:t>
            </a:r>
          </a:p>
          <a:p>
            <a:pPr lvl="1"/>
            <a:r>
              <a:rPr lang="en-US" sz="1400" b="1" dirty="0"/>
              <a:t>* = means value at that address (except declaration)</a:t>
            </a:r>
          </a:p>
          <a:p>
            <a:pPr lvl="1">
              <a:buNone/>
            </a:pPr>
            <a:endParaRPr lang="en-US" sz="1400" b="1" dirty="0"/>
          </a:p>
          <a:p>
            <a:pPr>
              <a:buNone/>
            </a:pPr>
            <a:r>
              <a:rPr lang="en-US" sz="1600" dirty="0"/>
              <a:t>#include&lt;</a:t>
            </a:r>
            <a:r>
              <a:rPr lang="en-US" sz="1600" dirty="0" err="1"/>
              <a:t>stdio.h</a:t>
            </a:r>
            <a:r>
              <a:rPr lang="en-US" sz="1600" dirty="0"/>
              <a:t>&gt;</a:t>
            </a:r>
          </a:p>
          <a:p>
            <a:pPr>
              <a:buNone/>
            </a:pPr>
            <a:r>
              <a:rPr lang="en-US" sz="1600" dirty="0"/>
              <a:t>void main()</a:t>
            </a:r>
          </a:p>
          <a:p>
            <a:pPr>
              <a:buNone/>
            </a:pPr>
            <a:r>
              <a:rPr lang="en-US" sz="1600" dirty="0"/>
              <a:t>{</a:t>
            </a:r>
          </a:p>
          <a:p>
            <a:pPr lvl="1">
              <a:buNone/>
            </a:pPr>
            <a:r>
              <a:rPr lang="en-US" sz="1400" dirty="0" err="1"/>
              <a:t>i</a:t>
            </a:r>
            <a:r>
              <a:rPr lang="en-US" sz="1400" dirty="0" err="1" smtClean="0"/>
              <a:t>nt</a:t>
            </a:r>
            <a:r>
              <a:rPr lang="en-US" sz="1400" dirty="0" smtClean="0"/>
              <a:t> </a:t>
            </a:r>
            <a:r>
              <a:rPr lang="en-US" sz="1400" dirty="0" err="1" smtClean="0"/>
              <a:t>i</a:t>
            </a:r>
            <a:r>
              <a:rPr lang="en-US" sz="1400" dirty="0"/>
              <a:t>= 10, *j;</a:t>
            </a:r>
          </a:p>
          <a:p>
            <a:pPr lvl="1">
              <a:buNone/>
            </a:pPr>
            <a:r>
              <a:rPr lang="en-US" sz="1400" dirty="0"/>
              <a:t>j = &amp;</a:t>
            </a:r>
            <a:r>
              <a:rPr lang="en-US" sz="1400" dirty="0" err="1"/>
              <a:t>i</a:t>
            </a:r>
            <a:r>
              <a:rPr lang="en-US" sz="1400" dirty="0"/>
              <a:t>;</a:t>
            </a:r>
          </a:p>
          <a:p>
            <a:pPr lvl="1">
              <a:buNone/>
            </a:pPr>
            <a:r>
              <a:rPr lang="nn-NO" sz="1400" dirty="0"/>
              <a:t>printf("\nAddress of  i= %u", &amp;i);</a:t>
            </a:r>
          </a:p>
          <a:p>
            <a:pPr lvl="1">
              <a:buNone/>
            </a:pPr>
            <a:r>
              <a:rPr lang="en-US" sz="1400" dirty="0" err="1"/>
              <a:t>printf</a:t>
            </a:r>
            <a:r>
              <a:rPr lang="en-US" sz="1400" dirty="0"/>
              <a:t>("\</a:t>
            </a:r>
            <a:r>
              <a:rPr lang="en-US" sz="1400" dirty="0" err="1"/>
              <a:t>nAddress</a:t>
            </a:r>
            <a:r>
              <a:rPr lang="en-US" sz="1400" dirty="0"/>
              <a:t> of  </a:t>
            </a:r>
            <a:r>
              <a:rPr lang="en-US" sz="1400" dirty="0" err="1"/>
              <a:t>i</a:t>
            </a:r>
            <a:r>
              <a:rPr lang="en-US" sz="1400" dirty="0"/>
              <a:t>= %u", j);</a:t>
            </a:r>
          </a:p>
          <a:p>
            <a:pPr lvl="1">
              <a:buNone/>
            </a:pPr>
            <a:r>
              <a:rPr lang="en-US" sz="1400" dirty="0" err="1"/>
              <a:t>printf</a:t>
            </a:r>
            <a:r>
              <a:rPr lang="en-US" sz="1400" dirty="0"/>
              <a:t>("\</a:t>
            </a:r>
            <a:r>
              <a:rPr lang="en-US" sz="1400" dirty="0" err="1"/>
              <a:t>nAddress</a:t>
            </a:r>
            <a:r>
              <a:rPr lang="en-US" sz="1400" dirty="0"/>
              <a:t> of  j = %</a:t>
            </a:r>
            <a:r>
              <a:rPr lang="en-US" sz="1400" dirty="0" err="1"/>
              <a:t>u",&amp;j</a:t>
            </a:r>
            <a:r>
              <a:rPr lang="en-US" sz="1400" dirty="0"/>
              <a:t>);</a:t>
            </a:r>
          </a:p>
          <a:p>
            <a:pPr lvl="1">
              <a:buNone/>
            </a:pPr>
            <a:r>
              <a:rPr lang="en-US" sz="1400" dirty="0" err="1"/>
              <a:t>printf</a:t>
            </a:r>
            <a:r>
              <a:rPr lang="en-US" sz="1400" dirty="0"/>
              <a:t>("\</a:t>
            </a:r>
            <a:r>
              <a:rPr lang="en-US" sz="1400" dirty="0" err="1"/>
              <a:t>nValue</a:t>
            </a:r>
            <a:r>
              <a:rPr lang="en-US" sz="1400" dirty="0"/>
              <a:t>  of  j = %u", j);</a:t>
            </a:r>
          </a:p>
          <a:p>
            <a:pPr lvl="1">
              <a:buNone/>
            </a:pPr>
            <a:r>
              <a:rPr lang="en-US" sz="1400" dirty="0" err="1"/>
              <a:t>printf</a:t>
            </a:r>
            <a:r>
              <a:rPr lang="en-US" sz="1400" dirty="0"/>
              <a:t>("\</a:t>
            </a:r>
            <a:r>
              <a:rPr lang="en-US" sz="1400" dirty="0" err="1"/>
              <a:t>nValue</a:t>
            </a:r>
            <a:r>
              <a:rPr lang="en-US" sz="1400" dirty="0"/>
              <a:t>  of  </a:t>
            </a:r>
            <a:r>
              <a:rPr lang="en-US" sz="1400" dirty="0" err="1"/>
              <a:t>i</a:t>
            </a:r>
            <a:r>
              <a:rPr lang="en-US" sz="1400" dirty="0"/>
              <a:t> = %d", </a:t>
            </a:r>
            <a:r>
              <a:rPr lang="en-US" sz="1400" dirty="0" err="1"/>
              <a:t>i</a:t>
            </a:r>
            <a:r>
              <a:rPr lang="en-US" sz="1400" dirty="0"/>
              <a:t>);</a:t>
            </a:r>
          </a:p>
          <a:p>
            <a:pPr lvl="1">
              <a:buNone/>
            </a:pPr>
            <a:r>
              <a:rPr lang="en-US" sz="1400" dirty="0" err="1"/>
              <a:t>printf</a:t>
            </a:r>
            <a:r>
              <a:rPr lang="en-US" sz="1400" dirty="0"/>
              <a:t>("\</a:t>
            </a:r>
            <a:r>
              <a:rPr lang="en-US" sz="1400" dirty="0" err="1"/>
              <a:t>nValue</a:t>
            </a:r>
            <a:r>
              <a:rPr lang="en-US" sz="1400" dirty="0"/>
              <a:t>  of  </a:t>
            </a:r>
            <a:r>
              <a:rPr lang="en-US" sz="1400" dirty="0" err="1"/>
              <a:t>i</a:t>
            </a:r>
            <a:r>
              <a:rPr lang="en-US" sz="1400" dirty="0"/>
              <a:t> = %d", *(&amp;</a:t>
            </a:r>
            <a:r>
              <a:rPr lang="en-US" sz="1400" dirty="0" err="1"/>
              <a:t>i</a:t>
            </a:r>
            <a:r>
              <a:rPr lang="en-US" sz="1400" dirty="0"/>
              <a:t>));</a:t>
            </a:r>
          </a:p>
          <a:p>
            <a:pPr lvl="1">
              <a:buNone/>
            </a:pPr>
            <a:r>
              <a:rPr lang="en-US" sz="1400" dirty="0" err="1"/>
              <a:t>printf</a:t>
            </a:r>
            <a:r>
              <a:rPr lang="en-US" sz="1400" dirty="0"/>
              <a:t>("\</a:t>
            </a:r>
            <a:r>
              <a:rPr lang="en-US" sz="1400" dirty="0" err="1"/>
              <a:t>nValue</a:t>
            </a:r>
            <a:r>
              <a:rPr lang="en-US" sz="1400" dirty="0"/>
              <a:t>  of  </a:t>
            </a:r>
            <a:r>
              <a:rPr lang="en-US" sz="1400" dirty="0" err="1"/>
              <a:t>i</a:t>
            </a:r>
            <a:r>
              <a:rPr lang="en-US" sz="1400" dirty="0"/>
              <a:t> = %d", *j</a:t>
            </a:r>
            <a:r>
              <a:rPr lang="en-US" sz="1400" dirty="0" smtClean="0"/>
              <a:t>);</a:t>
            </a:r>
            <a:endParaRPr lang="en-US" sz="1400" dirty="0"/>
          </a:p>
          <a:p>
            <a:pPr>
              <a:buNone/>
            </a:pPr>
            <a:r>
              <a:rPr lang="en-US" sz="1600" dirty="0"/>
              <a:t>}</a:t>
            </a:r>
          </a:p>
        </p:txBody>
      </p:sp>
      <p:sp>
        <p:nvSpPr>
          <p:cNvPr id="4" name="Content Placeholder 3"/>
          <p:cNvSpPr>
            <a:spLocks noGrp="1"/>
          </p:cNvSpPr>
          <p:nvPr>
            <p:ph sz="half" idx="2"/>
          </p:nvPr>
        </p:nvSpPr>
        <p:spPr>
          <a:xfrm>
            <a:off x="6172200" y="1371600"/>
            <a:ext cx="5715000" cy="5029200"/>
          </a:xfrm>
        </p:spPr>
        <p:txBody>
          <a:bodyPr>
            <a:normAutofit/>
          </a:bodyPr>
          <a:lstStyle/>
          <a:p>
            <a:endParaRPr lang="en-US" dirty="0" smtClean="0"/>
          </a:p>
          <a:p>
            <a:pPr>
              <a:buNone/>
            </a:pPr>
            <a:endParaRPr lang="en-US" dirty="0" smtClean="0"/>
          </a:p>
          <a:p>
            <a:pPr>
              <a:buNone/>
            </a:pPr>
            <a:endParaRPr lang="en-US" dirty="0" smtClean="0"/>
          </a:p>
          <a:p>
            <a:pPr>
              <a:buNone/>
            </a:pPr>
            <a:endParaRPr lang="en-US" dirty="0" smtClean="0"/>
          </a:p>
          <a:p>
            <a:r>
              <a:rPr lang="en-US" b="1" dirty="0" smtClean="0"/>
              <a:t>The output of above program:</a:t>
            </a:r>
            <a:endParaRPr lang="en-US" dirty="0" smtClean="0"/>
          </a:p>
          <a:p>
            <a:pPr>
              <a:buNone/>
            </a:pPr>
            <a:r>
              <a:rPr lang="en-US" dirty="0" smtClean="0"/>
              <a:t>Address of </a:t>
            </a:r>
            <a:r>
              <a:rPr lang="en-US" dirty="0" err="1" smtClean="0"/>
              <a:t>i</a:t>
            </a:r>
            <a:r>
              <a:rPr lang="en-US" dirty="0" smtClean="0"/>
              <a:t> = 6231</a:t>
            </a:r>
          </a:p>
          <a:p>
            <a:pPr>
              <a:buNone/>
            </a:pPr>
            <a:r>
              <a:rPr lang="en-US" dirty="0" smtClean="0"/>
              <a:t>Address of </a:t>
            </a:r>
            <a:r>
              <a:rPr lang="en-US" dirty="0" err="1" smtClean="0"/>
              <a:t>i</a:t>
            </a:r>
            <a:r>
              <a:rPr lang="en-US" dirty="0" smtClean="0"/>
              <a:t>= 6231</a:t>
            </a:r>
          </a:p>
          <a:p>
            <a:pPr>
              <a:buNone/>
            </a:pPr>
            <a:r>
              <a:rPr lang="en-US" dirty="0" smtClean="0"/>
              <a:t>Address of j = 6233</a:t>
            </a:r>
          </a:p>
          <a:p>
            <a:pPr>
              <a:buNone/>
            </a:pPr>
            <a:r>
              <a:rPr lang="en-US" dirty="0" smtClean="0"/>
              <a:t>Value of j = 6231</a:t>
            </a:r>
          </a:p>
          <a:p>
            <a:pPr>
              <a:buNone/>
            </a:pPr>
            <a:r>
              <a:rPr lang="en-US" dirty="0" smtClean="0"/>
              <a:t>Value of </a:t>
            </a:r>
            <a:r>
              <a:rPr lang="en-US" dirty="0" err="1" smtClean="0"/>
              <a:t>i</a:t>
            </a:r>
            <a:r>
              <a:rPr lang="en-US" dirty="0" smtClean="0"/>
              <a:t> = 10</a:t>
            </a:r>
          </a:p>
          <a:p>
            <a:pPr>
              <a:buNone/>
            </a:pPr>
            <a:r>
              <a:rPr lang="en-US" dirty="0" smtClean="0"/>
              <a:t>Value of </a:t>
            </a:r>
            <a:r>
              <a:rPr lang="en-US" dirty="0" err="1" smtClean="0"/>
              <a:t>i</a:t>
            </a:r>
            <a:r>
              <a:rPr lang="en-US" dirty="0" smtClean="0"/>
              <a:t> = 10</a:t>
            </a:r>
          </a:p>
          <a:p>
            <a:pPr>
              <a:buNone/>
            </a:pPr>
            <a:r>
              <a:rPr lang="en-US" dirty="0" smtClean="0"/>
              <a:t>Value of </a:t>
            </a:r>
            <a:r>
              <a:rPr lang="en-US" dirty="0" err="1" smtClean="0"/>
              <a:t>i</a:t>
            </a:r>
            <a:r>
              <a:rPr lang="en-US" dirty="0" smtClean="0"/>
              <a:t> = 10</a:t>
            </a:r>
          </a:p>
          <a:p>
            <a:pPr>
              <a:buNone/>
            </a:pPr>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pic>
        <p:nvPicPr>
          <p:cNvPr id="2050" name="Picture 2"/>
          <p:cNvPicPr>
            <a:picLocks noChangeAspect="1" noChangeArrowheads="1"/>
          </p:cNvPicPr>
          <p:nvPr/>
        </p:nvPicPr>
        <p:blipFill>
          <a:blip r:embed="rId2"/>
          <a:srcRect l="15294" t="30770" r="18823" b="35165"/>
          <a:stretch>
            <a:fillRect/>
          </a:stretch>
        </p:blipFill>
        <p:spPr bwMode="auto">
          <a:xfrm>
            <a:off x="6159500" y="685800"/>
            <a:ext cx="5609336" cy="17526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fade">
                                      <p:cBhvr>
                                        <p:cTn id="48" dur="500"/>
                                        <p:tgtEl>
                                          <p:spTgt spid="3">
                                            <p:txEl>
                                              <p:pRg st="13" end="13"/>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animEffect transition="in" filter="fade">
                                      <p:cBhvr>
                                        <p:cTn id="51" dur="500"/>
                                        <p:tgtEl>
                                          <p:spTgt spid="3">
                                            <p:txEl>
                                              <p:pRg st="14" end="14"/>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15" end="15"/>
                                            </p:txEl>
                                          </p:spTgt>
                                        </p:tgtEl>
                                        <p:attrNameLst>
                                          <p:attrName>style.visibility</p:attrName>
                                        </p:attrNameLst>
                                      </p:cBhvr>
                                      <p:to>
                                        <p:strVal val="visible"/>
                                      </p:to>
                                    </p:set>
                                    <p:animEffect transition="in" filter="fade">
                                      <p:cBhvr>
                                        <p:cTn id="54" dur="500"/>
                                        <p:tgtEl>
                                          <p:spTgt spid="3">
                                            <p:txEl>
                                              <p:pRg st="15" end="15"/>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16" end="16"/>
                                            </p:txEl>
                                          </p:spTgt>
                                        </p:tgtEl>
                                        <p:attrNameLst>
                                          <p:attrName>style.visibility</p:attrName>
                                        </p:attrNameLst>
                                      </p:cBhvr>
                                      <p:to>
                                        <p:strVal val="visible"/>
                                      </p:to>
                                    </p:set>
                                    <p:animEffect transition="in" filter="fade">
                                      <p:cBhvr>
                                        <p:cTn id="57" dur="500"/>
                                        <p:tgtEl>
                                          <p:spTgt spid="3">
                                            <p:txEl>
                                              <p:pRg st="16" end="1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050"/>
                                        </p:tgtEl>
                                        <p:attrNameLst>
                                          <p:attrName>style.visibility</p:attrName>
                                        </p:attrNameLst>
                                      </p:cBhvr>
                                      <p:to>
                                        <p:strVal val="visible"/>
                                      </p:to>
                                    </p:set>
                                    <p:animEffect transition="in" filter="fade">
                                      <p:cBhvr>
                                        <p:cTn id="62" dur="500"/>
                                        <p:tgtEl>
                                          <p:spTgt spid="205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4" end="4"/>
                                            </p:txEl>
                                          </p:spTgt>
                                        </p:tgtEl>
                                        <p:attrNameLst>
                                          <p:attrName>style.visibility</p:attrName>
                                        </p:attrNameLst>
                                      </p:cBhvr>
                                      <p:to>
                                        <p:strVal val="visible"/>
                                      </p:to>
                                    </p:set>
                                    <p:animEffect transition="in" filter="fade">
                                      <p:cBhvr>
                                        <p:cTn id="67" dur="500"/>
                                        <p:tgtEl>
                                          <p:spTgt spid="4">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xEl>
                                              <p:pRg st="5" end="5"/>
                                            </p:txEl>
                                          </p:spTgt>
                                        </p:tgtEl>
                                        <p:attrNameLst>
                                          <p:attrName>style.visibility</p:attrName>
                                        </p:attrNameLst>
                                      </p:cBhvr>
                                      <p:to>
                                        <p:strVal val="visible"/>
                                      </p:to>
                                    </p:set>
                                    <p:animEffect transition="in" filter="fade">
                                      <p:cBhvr>
                                        <p:cTn id="72" dur="500"/>
                                        <p:tgtEl>
                                          <p:spTgt spid="4">
                                            <p:txEl>
                                              <p:pRg st="5" end="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
                                            <p:txEl>
                                              <p:pRg st="6" end="6"/>
                                            </p:txEl>
                                          </p:spTgt>
                                        </p:tgtEl>
                                        <p:attrNameLst>
                                          <p:attrName>style.visibility</p:attrName>
                                        </p:attrNameLst>
                                      </p:cBhvr>
                                      <p:to>
                                        <p:strVal val="visible"/>
                                      </p:to>
                                    </p:set>
                                    <p:animEffect transition="in" filter="fade">
                                      <p:cBhvr>
                                        <p:cTn id="77" dur="500"/>
                                        <p:tgtEl>
                                          <p:spTgt spid="4">
                                            <p:txEl>
                                              <p:pRg st="6" end="6"/>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
                                            <p:txEl>
                                              <p:pRg st="7" end="7"/>
                                            </p:txEl>
                                          </p:spTgt>
                                        </p:tgtEl>
                                        <p:attrNameLst>
                                          <p:attrName>style.visibility</p:attrName>
                                        </p:attrNameLst>
                                      </p:cBhvr>
                                      <p:to>
                                        <p:strVal val="visible"/>
                                      </p:to>
                                    </p:set>
                                    <p:animEffect transition="in" filter="fade">
                                      <p:cBhvr>
                                        <p:cTn id="82" dur="500"/>
                                        <p:tgtEl>
                                          <p:spTgt spid="4">
                                            <p:txEl>
                                              <p:pRg st="7" end="7"/>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4">
                                            <p:txEl>
                                              <p:pRg st="8" end="8"/>
                                            </p:txEl>
                                          </p:spTgt>
                                        </p:tgtEl>
                                        <p:attrNameLst>
                                          <p:attrName>style.visibility</p:attrName>
                                        </p:attrNameLst>
                                      </p:cBhvr>
                                      <p:to>
                                        <p:strVal val="visible"/>
                                      </p:to>
                                    </p:set>
                                    <p:animEffect transition="in" filter="fade">
                                      <p:cBhvr>
                                        <p:cTn id="87" dur="500"/>
                                        <p:tgtEl>
                                          <p:spTgt spid="4">
                                            <p:txEl>
                                              <p:pRg st="8" end="8"/>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
                                            <p:txEl>
                                              <p:pRg st="9" end="9"/>
                                            </p:txEl>
                                          </p:spTgt>
                                        </p:tgtEl>
                                        <p:attrNameLst>
                                          <p:attrName>style.visibility</p:attrName>
                                        </p:attrNameLst>
                                      </p:cBhvr>
                                      <p:to>
                                        <p:strVal val="visible"/>
                                      </p:to>
                                    </p:set>
                                    <p:animEffect transition="in" filter="fade">
                                      <p:cBhvr>
                                        <p:cTn id="92" dur="500"/>
                                        <p:tgtEl>
                                          <p:spTgt spid="4">
                                            <p:txEl>
                                              <p:pRg st="9" end="9"/>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
                                            <p:txEl>
                                              <p:pRg st="10" end="10"/>
                                            </p:txEl>
                                          </p:spTgt>
                                        </p:tgtEl>
                                        <p:attrNameLst>
                                          <p:attrName>style.visibility</p:attrName>
                                        </p:attrNameLst>
                                      </p:cBhvr>
                                      <p:to>
                                        <p:strVal val="visible"/>
                                      </p:to>
                                    </p:set>
                                    <p:animEffect transition="in" filter="fade">
                                      <p:cBhvr>
                                        <p:cTn id="97" dur="500"/>
                                        <p:tgtEl>
                                          <p:spTgt spid="4">
                                            <p:txEl>
                                              <p:pRg st="10" end="1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4">
                                            <p:txEl>
                                              <p:pRg st="11" end="11"/>
                                            </p:txEl>
                                          </p:spTgt>
                                        </p:tgtEl>
                                        <p:attrNameLst>
                                          <p:attrName>style.visibility</p:attrName>
                                        </p:attrNameLst>
                                      </p:cBhvr>
                                      <p:to>
                                        <p:strVal val="visible"/>
                                      </p:to>
                                    </p:set>
                                    <p:animEffect transition="in" filter="fade">
                                      <p:cBhvr>
                                        <p:cTn id="102"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Pointers</a:t>
            </a:r>
            <a:endParaRPr lang="en-US" dirty="0"/>
          </a:p>
        </p:txBody>
      </p:sp>
      <p:sp>
        <p:nvSpPr>
          <p:cNvPr id="3" name="Content Placeholder 2"/>
          <p:cNvSpPr>
            <a:spLocks noGrp="1"/>
          </p:cNvSpPr>
          <p:nvPr>
            <p:ph sz="half" idx="1"/>
          </p:nvPr>
        </p:nvSpPr>
        <p:spPr>
          <a:xfrm>
            <a:off x="402336" y="533400"/>
            <a:ext cx="5617464" cy="6096000"/>
          </a:xfrm>
        </p:spPr>
        <p:txBody>
          <a:bodyPr>
            <a:noAutofit/>
          </a:bodyPr>
          <a:lstStyle/>
          <a:p>
            <a:pPr indent="0">
              <a:buNone/>
            </a:pPr>
            <a:r>
              <a:rPr lang="en-US" sz="1600" dirty="0"/>
              <a:t>#include&lt;</a:t>
            </a:r>
            <a:r>
              <a:rPr lang="en-US" sz="1600" dirty="0" err="1"/>
              <a:t>stdio.h</a:t>
            </a:r>
            <a:r>
              <a:rPr lang="en-US" sz="1600" dirty="0"/>
              <a:t>&gt;</a:t>
            </a:r>
          </a:p>
          <a:p>
            <a:pPr indent="0">
              <a:buNone/>
            </a:pPr>
            <a:r>
              <a:rPr lang="en-US" sz="1600" dirty="0"/>
              <a:t>void main()</a:t>
            </a:r>
          </a:p>
          <a:p>
            <a:pPr indent="0">
              <a:buNone/>
            </a:pPr>
            <a:r>
              <a:rPr lang="en-US" sz="1600" dirty="0"/>
              <a:t>{</a:t>
            </a:r>
          </a:p>
          <a:p>
            <a:pPr lvl="1" indent="0">
              <a:buNone/>
            </a:pPr>
            <a:r>
              <a:rPr lang="en-US" sz="1300" dirty="0" err="1"/>
              <a:t>int</a:t>
            </a:r>
            <a:r>
              <a:rPr lang="en-US" sz="1300" dirty="0"/>
              <a:t> </a:t>
            </a:r>
            <a:r>
              <a:rPr lang="en-US" sz="1300" dirty="0" err="1"/>
              <a:t>i</a:t>
            </a:r>
            <a:r>
              <a:rPr lang="en-US" sz="1300" dirty="0"/>
              <a:t> = 10, *j, **k;</a:t>
            </a:r>
          </a:p>
          <a:p>
            <a:pPr lvl="1" indent="0">
              <a:buNone/>
            </a:pPr>
            <a:r>
              <a:rPr lang="en-US" sz="1300" dirty="0"/>
              <a:t>j = &amp;</a:t>
            </a:r>
            <a:r>
              <a:rPr lang="en-US" sz="1300" dirty="0" err="1"/>
              <a:t>i</a:t>
            </a:r>
            <a:r>
              <a:rPr lang="en-US" sz="1300" dirty="0"/>
              <a:t>;</a:t>
            </a:r>
          </a:p>
          <a:p>
            <a:pPr lvl="1" indent="0">
              <a:buNone/>
            </a:pPr>
            <a:r>
              <a:rPr lang="en-US" sz="1300" dirty="0"/>
              <a:t>k = &amp;j;</a:t>
            </a:r>
          </a:p>
          <a:p>
            <a:pPr lvl="1" indent="0">
              <a:buNone/>
            </a:pPr>
            <a:r>
              <a:rPr lang="en-US" sz="1300" dirty="0" err="1"/>
              <a:t>printf</a:t>
            </a:r>
            <a:r>
              <a:rPr lang="en-US" sz="1300" dirty="0"/>
              <a:t>("\</a:t>
            </a:r>
            <a:r>
              <a:rPr lang="en-US" sz="1300" dirty="0" err="1"/>
              <a:t>nAddress</a:t>
            </a:r>
            <a:r>
              <a:rPr lang="en-US" sz="1300" dirty="0"/>
              <a:t> of </a:t>
            </a:r>
            <a:r>
              <a:rPr lang="en-US" sz="1300" dirty="0" err="1"/>
              <a:t>i</a:t>
            </a:r>
            <a:r>
              <a:rPr lang="en-US" sz="1300" dirty="0"/>
              <a:t> = %u", &amp;</a:t>
            </a:r>
            <a:r>
              <a:rPr lang="en-US" sz="1300" dirty="0" err="1"/>
              <a:t>i</a:t>
            </a:r>
            <a:r>
              <a:rPr lang="en-US" sz="1300" dirty="0"/>
              <a:t>);</a:t>
            </a:r>
          </a:p>
          <a:p>
            <a:pPr lvl="1" indent="0">
              <a:buNone/>
            </a:pPr>
            <a:r>
              <a:rPr lang="en-US" sz="1300" dirty="0" err="1"/>
              <a:t>printf</a:t>
            </a:r>
            <a:r>
              <a:rPr lang="en-US" sz="1300" dirty="0"/>
              <a:t>("\</a:t>
            </a:r>
            <a:r>
              <a:rPr lang="en-US" sz="1300" dirty="0" err="1"/>
              <a:t>nAddress</a:t>
            </a:r>
            <a:r>
              <a:rPr lang="en-US" sz="1300" dirty="0"/>
              <a:t> of </a:t>
            </a:r>
            <a:r>
              <a:rPr lang="en-US" sz="1300" dirty="0" err="1"/>
              <a:t>i</a:t>
            </a:r>
            <a:r>
              <a:rPr lang="en-US" sz="1300" dirty="0"/>
              <a:t> = %u", j);</a:t>
            </a:r>
          </a:p>
          <a:p>
            <a:pPr lvl="1" indent="0">
              <a:buNone/>
            </a:pPr>
            <a:r>
              <a:rPr lang="en-US" sz="1300" dirty="0" err="1"/>
              <a:t>printf</a:t>
            </a:r>
            <a:r>
              <a:rPr lang="en-US" sz="1300" dirty="0"/>
              <a:t>("\</a:t>
            </a:r>
            <a:r>
              <a:rPr lang="en-US" sz="1300" dirty="0" err="1"/>
              <a:t>nAddress</a:t>
            </a:r>
            <a:r>
              <a:rPr lang="en-US" sz="1300" dirty="0"/>
              <a:t> of </a:t>
            </a:r>
            <a:r>
              <a:rPr lang="en-US" sz="1300" dirty="0" err="1"/>
              <a:t>i</a:t>
            </a:r>
            <a:r>
              <a:rPr lang="en-US" sz="1300" dirty="0"/>
              <a:t> = %u", *k);</a:t>
            </a:r>
          </a:p>
          <a:p>
            <a:pPr lvl="1" indent="0">
              <a:buNone/>
            </a:pPr>
            <a:r>
              <a:rPr lang="en-US" sz="1300" dirty="0" err="1"/>
              <a:t>printf</a:t>
            </a:r>
            <a:r>
              <a:rPr lang="en-US" sz="1300" dirty="0"/>
              <a:t>("\</a:t>
            </a:r>
            <a:r>
              <a:rPr lang="en-US" sz="1300" dirty="0" err="1"/>
              <a:t>nAddress</a:t>
            </a:r>
            <a:r>
              <a:rPr lang="en-US" sz="1300" dirty="0"/>
              <a:t> of j = %u", &amp;j);</a:t>
            </a:r>
          </a:p>
          <a:p>
            <a:pPr lvl="1" indent="0">
              <a:buNone/>
            </a:pPr>
            <a:r>
              <a:rPr lang="en-US" sz="1300" dirty="0" err="1"/>
              <a:t>printf</a:t>
            </a:r>
            <a:r>
              <a:rPr lang="en-US" sz="1300" dirty="0"/>
              <a:t>("\</a:t>
            </a:r>
            <a:r>
              <a:rPr lang="en-US" sz="1300" dirty="0" err="1"/>
              <a:t>nAddress</a:t>
            </a:r>
            <a:r>
              <a:rPr lang="en-US" sz="1300" dirty="0"/>
              <a:t> of j = %u", k);</a:t>
            </a:r>
          </a:p>
          <a:p>
            <a:pPr lvl="1" indent="0">
              <a:buNone/>
            </a:pPr>
            <a:r>
              <a:rPr lang="en-US" sz="1300" dirty="0" err="1"/>
              <a:t>printf</a:t>
            </a:r>
            <a:r>
              <a:rPr lang="en-US" sz="1300" dirty="0"/>
              <a:t>("\</a:t>
            </a:r>
            <a:r>
              <a:rPr lang="en-US" sz="1300" dirty="0" err="1"/>
              <a:t>nAddress</a:t>
            </a:r>
            <a:r>
              <a:rPr lang="en-US" sz="1300" dirty="0"/>
              <a:t> of k = %u", &amp;k);</a:t>
            </a:r>
          </a:p>
          <a:p>
            <a:pPr lvl="1" indent="0">
              <a:buNone/>
            </a:pPr>
            <a:r>
              <a:rPr lang="en-US" sz="1300" dirty="0" err="1"/>
              <a:t>printf</a:t>
            </a:r>
            <a:r>
              <a:rPr lang="en-US" sz="1300" dirty="0"/>
              <a:t>("\</a:t>
            </a:r>
            <a:r>
              <a:rPr lang="en-US" sz="1300" dirty="0" err="1"/>
              <a:t>nValue</a:t>
            </a:r>
            <a:r>
              <a:rPr lang="en-US" sz="1300" dirty="0"/>
              <a:t> of j = %u", j);</a:t>
            </a:r>
          </a:p>
          <a:p>
            <a:pPr lvl="1" indent="0">
              <a:buNone/>
            </a:pPr>
            <a:r>
              <a:rPr lang="en-US" sz="1300" dirty="0" err="1"/>
              <a:t>printf</a:t>
            </a:r>
            <a:r>
              <a:rPr lang="en-US" sz="1300" dirty="0"/>
              <a:t>("\</a:t>
            </a:r>
            <a:r>
              <a:rPr lang="en-US" sz="1300" dirty="0" err="1"/>
              <a:t>nValue</a:t>
            </a:r>
            <a:r>
              <a:rPr lang="en-US" sz="1300" dirty="0"/>
              <a:t> of k = %u, k);</a:t>
            </a:r>
          </a:p>
          <a:p>
            <a:pPr lvl="1" indent="0">
              <a:buNone/>
            </a:pPr>
            <a:r>
              <a:rPr lang="en-US" sz="1300" dirty="0" err="1"/>
              <a:t>printf</a:t>
            </a:r>
            <a:r>
              <a:rPr lang="en-US" sz="1300" dirty="0"/>
              <a:t>("\</a:t>
            </a:r>
            <a:r>
              <a:rPr lang="en-US" sz="1300" dirty="0" err="1"/>
              <a:t>nValue</a:t>
            </a:r>
            <a:r>
              <a:rPr lang="en-US" sz="1300" dirty="0"/>
              <a:t> of </a:t>
            </a:r>
            <a:r>
              <a:rPr lang="en-US" sz="1300" dirty="0" err="1"/>
              <a:t>i</a:t>
            </a:r>
            <a:r>
              <a:rPr lang="en-US" sz="1300" dirty="0"/>
              <a:t> = %d", </a:t>
            </a:r>
            <a:r>
              <a:rPr lang="en-US" sz="1300" dirty="0" err="1"/>
              <a:t>i</a:t>
            </a:r>
            <a:r>
              <a:rPr lang="en-US" sz="1300" dirty="0"/>
              <a:t>);</a:t>
            </a:r>
          </a:p>
          <a:p>
            <a:pPr lvl="1" indent="0">
              <a:buNone/>
            </a:pPr>
            <a:r>
              <a:rPr lang="en-US" sz="1300" dirty="0" err="1"/>
              <a:t>printf</a:t>
            </a:r>
            <a:r>
              <a:rPr lang="en-US" sz="1300" dirty="0"/>
              <a:t>("\</a:t>
            </a:r>
            <a:r>
              <a:rPr lang="en-US" sz="1300" dirty="0" err="1"/>
              <a:t>nValue</a:t>
            </a:r>
            <a:r>
              <a:rPr lang="en-US" sz="1300" dirty="0"/>
              <a:t> of </a:t>
            </a:r>
            <a:r>
              <a:rPr lang="en-US" sz="1300" dirty="0" err="1"/>
              <a:t>i</a:t>
            </a:r>
            <a:r>
              <a:rPr lang="en-US" sz="1300" dirty="0"/>
              <a:t> = %d", *(&amp;</a:t>
            </a:r>
            <a:r>
              <a:rPr lang="en-US" sz="1300" dirty="0" err="1"/>
              <a:t>i</a:t>
            </a:r>
            <a:r>
              <a:rPr lang="en-US" sz="1300" dirty="0"/>
              <a:t>));</a:t>
            </a:r>
          </a:p>
          <a:p>
            <a:pPr lvl="1" indent="0">
              <a:buNone/>
            </a:pPr>
            <a:r>
              <a:rPr lang="en-US" sz="1300" dirty="0" err="1"/>
              <a:t>printf</a:t>
            </a:r>
            <a:r>
              <a:rPr lang="en-US" sz="1300" dirty="0"/>
              <a:t>("\</a:t>
            </a:r>
            <a:r>
              <a:rPr lang="en-US" sz="1300" dirty="0" err="1"/>
              <a:t>nValue</a:t>
            </a:r>
            <a:r>
              <a:rPr lang="en-US" sz="1300" dirty="0"/>
              <a:t> of </a:t>
            </a:r>
            <a:r>
              <a:rPr lang="en-US" sz="1300" dirty="0" err="1"/>
              <a:t>i</a:t>
            </a:r>
            <a:r>
              <a:rPr lang="en-US" sz="1300" dirty="0"/>
              <a:t> = %d", *j);</a:t>
            </a:r>
          </a:p>
          <a:p>
            <a:pPr lvl="1" indent="0">
              <a:buNone/>
            </a:pPr>
            <a:r>
              <a:rPr lang="en-US" sz="1300" dirty="0" err="1"/>
              <a:t>printf</a:t>
            </a:r>
            <a:r>
              <a:rPr lang="en-US" sz="1300" dirty="0"/>
              <a:t>("\</a:t>
            </a:r>
            <a:r>
              <a:rPr lang="en-US" sz="1300" dirty="0" err="1"/>
              <a:t>nValue</a:t>
            </a:r>
            <a:r>
              <a:rPr lang="en-US" sz="1300" dirty="0"/>
              <a:t> of </a:t>
            </a:r>
            <a:r>
              <a:rPr lang="en-US" sz="1300" dirty="0" err="1"/>
              <a:t>i</a:t>
            </a:r>
            <a:r>
              <a:rPr lang="en-US" sz="1300" dirty="0"/>
              <a:t> = %d", **k</a:t>
            </a:r>
            <a:r>
              <a:rPr lang="en-US" sz="1300" dirty="0" smtClean="0"/>
              <a:t>);</a:t>
            </a:r>
            <a:endParaRPr lang="en-US" sz="1300" dirty="0"/>
          </a:p>
          <a:p>
            <a:pPr indent="0">
              <a:buNone/>
            </a:pPr>
            <a:r>
              <a:rPr lang="en-US" sz="1600" dirty="0"/>
              <a:t>}</a:t>
            </a:r>
          </a:p>
        </p:txBody>
      </p:sp>
      <p:sp>
        <p:nvSpPr>
          <p:cNvPr id="4" name="Content Placeholder 3"/>
          <p:cNvSpPr>
            <a:spLocks noGrp="1"/>
          </p:cNvSpPr>
          <p:nvPr>
            <p:ph sz="half" idx="2"/>
          </p:nvPr>
        </p:nvSpPr>
        <p:spPr>
          <a:xfrm>
            <a:off x="6172200" y="76200"/>
            <a:ext cx="5791200" cy="6324600"/>
          </a:xfrm>
        </p:spPr>
        <p:txBody>
          <a:bodyPr>
            <a:normAutofit fontScale="62500" lnSpcReduction="20000"/>
          </a:bodyPr>
          <a:lstStyle/>
          <a:p>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endParaRPr lang="en-US" b="1" dirty="0" smtClean="0"/>
          </a:p>
          <a:p>
            <a:r>
              <a:rPr lang="en-US" b="1" dirty="0" smtClean="0"/>
              <a:t>The output of above program:</a:t>
            </a:r>
            <a:endParaRPr lang="en-US" dirty="0" smtClean="0"/>
          </a:p>
          <a:p>
            <a:pPr>
              <a:buNone/>
            </a:pPr>
            <a:r>
              <a:rPr lang="en-US" dirty="0" smtClean="0"/>
              <a:t>Address of </a:t>
            </a:r>
            <a:r>
              <a:rPr lang="en-US" dirty="0" err="1" smtClean="0"/>
              <a:t>i</a:t>
            </a:r>
            <a:r>
              <a:rPr lang="en-US" dirty="0" smtClean="0"/>
              <a:t> = 6231</a:t>
            </a:r>
          </a:p>
          <a:p>
            <a:pPr>
              <a:buNone/>
            </a:pPr>
            <a:r>
              <a:rPr lang="en-US" dirty="0" smtClean="0"/>
              <a:t>Address of </a:t>
            </a:r>
            <a:r>
              <a:rPr lang="en-US" dirty="0" err="1" smtClean="0"/>
              <a:t>i</a:t>
            </a:r>
            <a:r>
              <a:rPr lang="en-US" dirty="0" smtClean="0"/>
              <a:t> = 6231</a:t>
            </a:r>
          </a:p>
          <a:p>
            <a:pPr>
              <a:buNone/>
            </a:pPr>
            <a:r>
              <a:rPr lang="en-US" dirty="0" smtClean="0"/>
              <a:t>Address of </a:t>
            </a:r>
            <a:r>
              <a:rPr lang="en-US" dirty="0" err="1" smtClean="0"/>
              <a:t>i</a:t>
            </a:r>
            <a:r>
              <a:rPr lang="en-US" dirty="0" smtClean="0"/>
              <a:t> = 6231</a:t>
            </a:r>
          </a:p>
          <a:p>
            <a:pPr>
              <a:buNone/>
            </a:pPr>
            <a:r>
              <a:rPr lang="en-US" dirty="0" smtClean="0"/>
              <a:t>Address of j = 6233</a:t>
            </a:r>
          </a:p>
          <a:p>
            <a:pPr>
              <a:buNone/>
            </a:pPr>
            <a:r>
              <a:rPr lang="en-US" dirty="0" smtClean="0"/>
              <a:t>Address of j = 6233</a:t>
            </a:r>
          </a:p>
          <a:p>
            <a:pPr>
              <a:buNone/>
            </a:pPr>
            <a:r>
              <a:rPr lang="en-US" dirty="0" smtClean="0"/>
              <a:t>Address of k =6235</a:t>
            </a:r>
          </a:p>
          <a:p>
            <a:pPr>
              <a:buNone/>
            </a:pPr>
            <a:r>
              <a:rPr lang="en-US" dirty="0" smtClean="0"/>
              <a:t>Value of j = 6231</a:t>
            </a:r>
          </a:p>
          <a:p>
            <a:pPr>
              <a:buNone/>
            </a:pPr>
            <a:r>
              <a:rPr lang="en-US" dirty="0" smtClean="0"/>
              <a:t>Value of k = 6233</a:t>
            </a:r>
          </a:p>
          <a:p>
            <a:pPr>
              <a:buNone/>
            </a:pPr>
            <a:r>
              <a:rPr lang="en-US" dirty="0" smtClean="0"/>
              <a:t>Value of </a:t>
            </a:r>
            <a:r>
              <a:rPr lang="en-US" dirty="0" err="1" smtClean="0"/>
              <a:t>i</a:t>
            </a:r>
            <a:r>
              <a:rPr lang="en-US" dirty="0" smtClean="0"/>
              <a:t> = 10</a:t>
            </a:r>
          </a:p>
          <a:p>
            <a:pPr>
              <a:buNone/>
            </a:pPr>
            <a:r>
              <a:rPr lang="en-US" dirty="0" smtClean="0"/>
              <a:t>Value of </a:t>
            </a:r>
            <a:r>
              <a:rPr lang="en-US" dirty="0" err="1" smtClean="0"/>
              <a:t>i</a:t>
            </a:r>
            <a:r>
              <a:rPr lang="en-US" dirty="0" smtClean="0"/>
              <a:t> = 10</a:t>
            </a:r>
          </a:p>
          <a:p>
            <a:pPr>
              <a:buNone/>
            </a:pPr>
            <a:r>
              <a:rPr lang="en-US" dirty="0" smtClean="0"/>
              <a:t>Value of </a:t>
            </a:r>
            <a:r>
              <a:rPr lang="en-US" dirty="0" err="1" smtClean="0"/>
              <a:t>i</a:t>
            </a:r>
            <a:r>
              <a:rPr lang="en-US" dirty="0" smtClean="0"/>
              <a:t> = 10</a:t>
            </a:r>
          </a:p>
          <a:p>
            <a:pPr>
              <a:buNone/>
            </a:pPr>
            <a:r>
              <a:rPr lang="en-US" dirty="0" smtClean="0"/>
              <a:t>Value of </a:t>
            </a:r>
            <a:r>
              <a:rPr lang="en-US" dirty="0" err="1" smtClean="0"/>
              <a:t>i</a:t>
            </a:r>
            <a:r>
              <a:rPr lang="en-US" dirty="0" smtClean="0"/>
              <a:t> = 10</a:t>
            </a:r>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pic>
        <p:nvPicPr>
          <p:cNvPr id="3074" name="Picture 2"/>
          <p:cNvPicPr>
            <a:picLocks noChangeAspect="1" noChangeArrowheads="1"/>
          </p:cNvPicPr>
          <p:nvPr/>
        </p:nvPicPr>
        <p:blipFill>
          <a:blip r:embed="rId2"/>
          <a:srcRect l="11176" t="20879" r="7647" b="31868"/>
          <a:stretch>
            <a:fillRect/>
          </a:stretch>
        </p:blipFill>
        <p:spPr bwMode="auto">
          <a:xfrm>
            <a:off x="6248400" y="533400"/>
            <a:ext cx="5257800" cy="19050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fade">
                                      <p:cBhvr>
                                        <p:cTn id="50" dur="500"/>
                                        <p:tgtEl>
                                          <p:spTgt spid="3">
                                            <p:txEl>
                                              <p:pRg st="13" end="13"/>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Effect transition="in" filter="fade">
                                      <p:cBhvr>
                                        <p:cTn id="53" dur="500"/>
                                        <p:tgtEl>
                                          <p:spTgt spid="3">
                                            <p:txEl>
                                              <p:pRg st="14" end="14"/>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
                                            <p:txEl>
                                              <p:pRg st="15" end="15"/>
                                            </p:txEl>
                                          </p:spTgt>
                                        </p:tgtEl>
                                        <p:attrNameLst>
                                          <p:attrName>style.visibility</p:attrName>
                                        </p:attrNameLst>
                                      </p:cBhvr>
                                      <p:to>
                                        <p:strVal val="visible"/>
                                      </p:to>
                                    </p:set>
                                    <p:animEffect transition="in" filter="fade">
                                      <p:cBhvr>
                                        <p:cTn id="56" dur="500"/>
                                        <p:tgtEl>
                                          <p:spTgt spid="3">
                                            <p:txEl>
                                              <p:pRg st="15" end="15"/>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
                                            <p:txEl>
                                              <p:pRg st="16" end="16"/>
                                            </p:txEl>
                                          </p:spTgt>
                                        </p:tgtEl>
                                        <p:attrNameLst>
                                          <p:attrName>style.visibility</p:attrName>
                                        </p:attrNameLst>
                                      </p:cBhvr>
                                      <p:to>
                                        <p:strVal val="visible"/>
                                      </p:to>
                                    </p:set>
                                    <p:animEffect transition="in" filter="fade">
                                      <p:cBhvr>
                                        <p:cTn id="59" dur="500"/>
                                        <p:tgtEl>
                                          <p:spTgt spid="3">
                                            <p:txEl>
                                              <p:pRg st="16" end="16"/>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
                                            <p:txEl>
                                              <p:pRg st="17" end="17"/>
                                            </p:txEl>
                                          </p:spTgt>
                                        </p:tgtEl>
                                        <p:attrNameLst>
                                          <p:attrName>style.visibility</p:attrName>
                                        </p:attrNameLst>
                                      </p:cBhvr>
                                      <p:to>
                                        <p:strVal val="visible"/>
                                      </p:to>
                                    </p:set>
                                    <p:animEffect transition="in" filter="fade">
                                      <p:cBhvr>
                                        <p:cTn id="62" dur="500"/>
                                        <p:tgtEl>
                                          <p:spTgt spid="3">
                                            <p:txEl>
                                              <p:pRg st="17" end="17"/>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8" end="18"/>
                                            </p:txEl>
                                          </p:spTgt>
                                        </p:tgtEl>
                                        <p:attrNameLst>
                                          <p:attrName>style.visibility</p:attrName>
                                        </p:attrNameLst>
                                      </p:cBhvr>
                                      <p:to>
                                        <p:strVal val="visible"/>
                                      </p:to>
                                    </p:set>
                                    <p:animEffect transition="in" filter="fade">
                                      <p:cBhvr>
                                        <p:cTn id="67" dur="500"/>
                                        <p:tgtEl>
                                          <p:spTgt spid="3">
                                            <p:txEl>
                                              <p:pRg st="18" end="18"/>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074"/>
                                        </p:tgtEl>
                                        <p:attrNameLst>
                                          <p:attrName>style.visibility</p:attrName>
                                        </p:attrNameLst>
                                      </p:cBhvr>
                                      <p:to>
                                        <p:strVal val="visible"/>
                                      </p:to>
                                    </p:set>
                                    <p:animEffect transition="in" filter="fade">
                                      <p:cBhvr>
                                        <p:cTn id="72" dur="500"/>
                                        <p:tgtEl>
                                          <p:spTgt spid="307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
                                            <p:txEl>
                                              <p:pRg st="10" end="10"/>
                                            </p:txEl>
                                          </p:spTgt>
                                        </p:tgtEl>
                                        <p:attrNameLst>
                                          <p:attrName>style.visibility</p:attrName>
                                        </p:attrNameLst>
                                      </p:cBhvr>
                                      <p:to>
                                        <p:strVal val="visible"/>
                                      </p:to>
                                    </p:set>
                                    <p:animEffect transition="in" filter="fade">
                                      <p:cBhvr>
                                        <p:cTn id="77" dur="500"/>
                                        <p:tgtEl>
                                          <p:spTgt spid="4">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
                                            <p:txEl>
                                              <p:pRg st="11" end="11"/>
                                            </p:txEl>
                                          </p:spTgt>
                                        </p:tgtEl>
                                        <p:attrNameLst>
                                          <p:attrName>style.visibility</p:attrName>
                                        </p:attrNameLst>
                                      </p:cBhvr>
                                      <p:to>
                                        <p:strVal val="visible"/>
                                      </p:to>
                                    </p:set>
                                    <p:animEffect transition="in" filter="fade">
                                      <p:cBhvr>
                                        <p:cTn id="82" dur="500"/>
                                        <p:tgtEl>
                                          <p:spTgt spid="4">
                                            <p:txEl>
                                              <p:pRg st="11" end="1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4">
                                            <p:txEl>
                                              <p:pRg st="12" end="12"/>
                                            </p:txEl>
                                          </p:spTgt>
                                        </p:tgtEl>
                                        <p:attrNameLst>
                                          <p:attrName>style.visibility</p:attrName>
                                        </p:attrNameLst>
                                      </p:cBhvr>
                                      <p:to>
                                        <p:strVal val="visible"/>
                                      </p:to>
                                    </p:set>
                                    <p:animEffect transition="in" filter="fade">
                                      <p:cBhvr>
                                        <p:cTn id="87" dur="500"/>
                                        <p:tgtEl>
                                          <p:spTgt spid="4">
                                            <p:txEl>
                                              <p:pRg st="12" end="12"/>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
                                            <p:txEl>
                                              <p:pRg st="13" end="13"/>
                                            </p:txEl>
                                          </p:spTgt>
                                        </p:tgtEl>
                                        <p:attrNameLst>
                                          <p:attrName>style.visibility</p:attrName>
                                        </p:attrNameLst>
                                      </p:cBhvr>
                                      <p:to>
                                        <p:strVal val="visible"/>
                                      </p:to>
                                    </p:set>
                                    <p:animEffect transition="in" filter="fade">
                                      <p:cBhvr>
                                        <p:cTn id="92" dur="500"/>
                                        <p:tgtEl>
                                          <p:spTgt spid="4">
                                            <p:txEl>
                                              <p:pRg st="13" end="13"/>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
                                            <p:txEl>
                                              <p:pRg st="14" end="14"/>
                                            </p:txEl>
                                          </p:spTgt>
                                        </p:tgtEl>
                                        <p:attrNameLst>
                                          <p:attrName>style.visibility</p:attrName>
                                        </p:attrNameLst>
                                      </p:cBhvr>
                                      <p:to>
                                        <p:strVal val="visible"/>
                                      </p:to>
                                    </p:set>
                                    <p:animEffect transition="in" filter="fade">
                                      <p:cBhvr>
                                        <p:cTn id="97" dur="500"/>
                                        <p:tgtEl>
                                          <p:spTgt spid="4">
                                            <p:txEl>
                                              <p:pRg st="14" end="14"/>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4">
                                            <p:txEl>
                                              <p:pRg st="15" end="15"/>
                                            </p:txEl>
                                          </p:spTgt>
                                        </p:tgtEl>
                                        <p:attrNameLst>
                                          <p:attrName>style.visibility</p:attrName>
                                        </p:attrNameLst>
                                      </p:cBhvr>
                                      <p:to>
                                        <p:strVal val="visible"/>
                                      </p:to>
                                    </p:set>
                                    <p:animEffect transition="in" filter="fade">
                                      <p:cBhvr>
                                        <p:cTn id="102" dur="500"/>
                                        <p:tgtEl>
                                          <p:spTgt spid="4">
                                            <p:txEl>
                                              <p:pRg st="15" end="15"/>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4">
                                            <p:txEl>
                                              <p:pRg st="16" end="16"/>
                                            </p:txEl>
                                          </p:spTgt>
                                        </p:tgtEl>
                                        <p:attrNameLst>
                                          <p:attrName>style.visibility</p:attrName>
                                        </p:attrNameLst>
                                      </p:cBhvr>
                                      <p:to>
                                        <p:strVal val="visible"/>
                                      </p:to>
                                    </p:set>
                                    <p:animEffect transition="in" filter="fade">
                                      <p:cBhvr>
                                        <p:cTn id="107" dur="500"/>
                                        <p:tgtEl>
                                          <p:spTgt spid="4">
                                            <p:txEl>
                                              <p:pRg st="16" end="16"/>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4">
                                            <p:txEl>
                                              <p:pRg st="17" end="17"/>
                                            </p:txEl>
                                          </p:spTgt>
                                        </p:tgtEl>
                                        <p:attrNameLst>
                                          <p:attrName>style.visibility</p:attrName>
                                        </p:attrNameLst>
                                      </p:cBhvr>
                                      <p:to>
                                        <p:strVal val="visible"/>
                                      </p:to>
                                    </p:set>
                                    <p:animEffect transition="in" filter="fade">
                                      <p:cBhvr>
                                        <p:cTn id="112" dur="500"/>
                                        <p:tgtEl>
                                          <p:spTgt spid="4">
                                            <p:txEl>
                                              <p:pRg st="17" end="17"/>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4">
                                            <p:txEl>
                                              <p:pRg st="18" end="18"/>
                                            </p:txEl>
                                          </p:spTgt>
                                        </p:tgtEl>
                                        <p:attrNameLst>
                                          <p:attrName>style.visibility</p:attrName>
                                        </p:attrNameLst>
                                      </p:cBhvr>
                                      <p:to>
                                        <p:strVal val="visible"/>
                                      </p:to>
                                    </p:set>
                                    <p:animEffect transition="in" filter="fade">
                                      <p:cBhvr>
                                        <p:cTn id="117" dur="500"/>
                                        <p:tgtEl>
                                          <p:spTgt spid="4">
                                            <p:txEl>
                                              <p:pRg st="18" end="18"/>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4">
                                            <p:txEl>
                                              <p:pRg st="19" end="19"/>
                                            </p:txEl>
                                          </p:spTgt>
                                        </p:tgtEl>
                                        <p:attrNameLst>
                                          <p:attrName>style.visibility</p:attrName>
                                        </p:attrNameLst>
                                      </p:cBhvr>
                                      <p:to>
                                        <p:strVal val="visible"/>
                                      </p:to>
                                    </p:set>
                                    <p:animEffect transition="in" filter="fade">
                                      <p:cBhvr>
                                        <p:cTn id="122" dur="500"/>
                                        <p:tgtEl>
                                          <p:spTgt spid="4">
                                            <p:txEl>
                                              <p:pRg st="19" end="19"/>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4">
                                            <p:txEl>
                                              <p:pRg st="20" end="20"/>
                                            </p:txEl>
                                          </p:spTgt>
                                        </p:tgtEl>
                                        <p:attrNameLst>
                                          <p:attrName>style.visibility</p:attrName>
                                        </p:attrNameLst>
                                      </p:cBhvr>
                                      <p:to>
                                        <p:strVal val="visible"/>
                                      </p:to>
                                    </p:set>
                                    <p:animEffect transition="in" filter="fade">
                                      <p:cBhvr>
                                        <p:cTn id="127" dur="500"/>
                                        <p:tgtEl>
                                          <p:spTgt spid="4">
                                            <p:txEl>
                                              <p:pRg st="20" end="20"/>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4">
                                            <p:txEl>
                                              <p:pRg st="21" end="21"/>
                                            </p:txEl>
                                          </p:spTgt>
                                        </p:tgtEl>
                                        <p:attrNameLst>
                                          <p:attrName>style.visibility</p:attrName>
                                        </p:attrNameLst>
                                      </p:cBhvr>
                                      <p:to>
                                        <p:strVal val="visible"/>
                                      </p:to>
                                    </p:set>
                                    <p:animEffect transition="in" filter="fade">
                                      <p:cBhvr>
                                        <p:cTn id="132" dur="500"/>
                                        <p:tgtEl>
                                          <p:spTgt spid="4">
                                            <p:txEl>
                                              <p:pRg st="21" end="21"/>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4">
                                            <p:txEl>
                                              <p:pRg st="22" end="22"/>
                                            </p:txEl>
                                          </p:spTgt>
                                        </p:tgtEl>
                                        <p:attrNameLst>
                                          <p:attrName>style.visibility</p:attrName>
                                        </p:attrNameLst>
                                      </p:cBhvr>
                                      <p:to>
                                        <p:strVal val="visible"/>
                                      </p:to>
                                    </p:set>
                                    <p:animEffect transition="in" filter="fade">
                                      <p:cBhvr>
                                        <p:cTn id="137" dur="500"/>
                                        <p:tgtEl>
                                          <p:spTgt spid="4">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Call By Reference Functions</a:t>
            </a:r>
            <a:endParaRPr lang="en-US" dirty="0"/>
          </a:p>
        </p:txBody>
      </p:sp>
      <p:sp>
        <p:nvSpPr>
          <p:cNvPr id="3" name="Content Placeholder 2"/>
          <p:cNvSpPr>
            <a:spLocks noGrp="1"/>
          </p:cNvSpPr>
          <p:nvPr>
            <p:ph sz="half" idx="1"/>
          </p:nvPr>
        </p:nvSpPr>
        <p:spPr>
          <a:xfrm>
            <a:off x="228600" y="609600"/>
            <a:ext cx="5791200" cy="5791200"/>
          </a:xfrm>
        </p:spPr>
        <p:txBody>
          <a:bodyPr>
            <a:noAutofit/>
          </a:bodyPr>
          <a:lstStyle/>
          <a:p>
            <a:r>
              <a:rPr lang="en-US" sz="2000" dirty="0"/>
              <a:t>We have already seen the call by value type of functions. The disadvantage of call by value is you can return only one value and only once.</a:t>
            </a:r>
          </a:p>
          <a:p>
            <a:endParaRPr lang="en-US" sz="2000" dirty="0"/>
          </a:p>
          <a:p>
            <a:r>
              <a:rPr lang="en-US" sz="2000" dirty="0"/>
              <a:t>To overcome the disadvantage of call by value we can use call by reference type of functions.</a:t>
            </a:r>
          </a:p>
          <a:p>
            <a:endParaRPr lang="en-US" sz="2000" dirty="0"/>
          </a:p>
          <a:p>
            <a:r>
              <a:rPr lang="en-US" sz="2000" dirty="0"/>
              <a:t>When you pass address of a variable to function that time the function is called as call by reference.</a:t>
            </a:r>
          </a:p>
          <a:p>
            <a:endParaRPr lang="en-US" sz="2000" dirty="0"/>
          </a:p>
          <a:p>
            <a:r>
              <a:rPr lang="en-US" sz="2000" dirty="0"/>
              <a:t>In the below example though we have not returned the value back to calling function, we get the value back to sum variable due to pointer.</a:t>
            </a:r>
          </a:p>
        </p:txBody>
      </p:sp>
      <p:sp>
        <p:nvSpPr>
          <p:cNvPr id="4" name="Content Placeholder 3"/>
          <p:cNvSpPr>
            <a:spLocks noGrp="1"/>
          </p:cNvSpPr>
          <p:nvPr>
            <p:ph sz="half" idx="2"/>
          </p:nvPr>
        </p:nvSpPr>
        <p:spPr>
          <a:xfrm>
            <a:off x="6172200" y="609600"/>
            <a:ext cx="5867400" cy="5715000"/>
          </a:xfrm>
        </p:spPr>
        <p:txBody>
          <a:bodyPr>
            <a:noAutofit/>
          </a:bodyPr>
          <a:lstStyle/>
          <a:p>
            <a:pPr>
              <a:buNone/>
            </a:pPr>
            <a:r>
              <a:rPr lang="en-US" sz="1800" dirty="0"/>
              <a:t>#include&lt;</a:t>
            </a:r>
            <a:r>
              <a:rPr lang="en-US" sz="1800" dirty="0" err="1"/>
              <a:t>stdio.h</a:t>
            </a:r>
            <a:r>
              <a:rPr lang="en-US" sz="1800" dirty="0" smtClean="0"/>
              <a:t>&gt;</a:t>
            </a:r>
            <a:endParaRPr lang="en-US" sz="1800" dirty="0"/>
          </a:p>
          <a:p>
            <a:pPr>
              <a:buNone/>
            </a:pPr>
            <a:r>
              <a:rPr lang="en-US" sz="1800" b="1" dirty="0"/>
              <a:t>void </a:t>
            </a:r>
            <a:r>
              <a:rPr lang="en-US" sz="1800" b="1" dirty="0" err="1"/>
              <a:t>calsum</a:t>
            </a:r>
            <a:r>
              <a:rPr lang="en-US" sz="1800" b="1" dirty="0"/>
              <a:t>(</a:t>
            </a:r>
            <a:r>
              <a:rPr lang="en-US" sz="1800" b="1" dirty="0" err="1"/>
              <a:t>int</a:t>
            </a:r>
            <a:r>
              <a:rPr lang="en-US" sz="1800" b="1" dirty="0"/>
              <a:t>, </a:t>
            </a:r>
            <a:r>
              <a:rPr lang="en-US" sz="1800" b="1" dirty="0" err="1"/>
              <a:t>int</a:t>
            </a:r>
            <a:r>
              <a:rPr lang="en-US" sz="1800" b="1" dirty="0"/>
              <a:t>, </a:t>
            </a:r>
            <a:r>
              <a:rPr lang="en-US" sz="1800" b="1" dirty="0" err="1"/>
              <a:t>int</a:t>
            </a:r>
            <a:r>
              <a:rPr lang="en-US" sz="1800" b="1" dirty="0"/>
              <a:t> *);</a:t>
            </a:r>
          </a:p>
          <a:p>
            <a:pPr>
              <a:buNone/>
            </a:pPr>
            <a:r>
              <a:rPr lang="en-US" sz="1800" dirty="0"/>
              <a:t>void main()</a:t>
            </a:r>
          </a:p>
          <a:p>
            <a:pPr>
              <a:buNone/>
            </a:pPr>
            <a:r>
              <a:rPr lang="en-US" sz="1800" dirty="0"/>
              <a:t>{</a:t>
            </a:r>
          </a:p>
          <a:p>
            <a:pPr lvl="1">
              <a:buNone/>
            </a:pPr>
            <a:r>
              <a:rPr lang="en-US" sz="1600" dirty="0" err="1"/>
              <a:t>int</a:t>
            </a:r>
            <a:r>
              <a:rPr lang="en-US" sz="1600" dirty="0"/>
              <a:t> no1, no2, sum;</a:t>
            </a:r>
          </a:p>
          <a:p>
            <a:pPr lvl="1">
              <a:buNone/>
            </a:pPr>
            <a:r>
              <a:rPr lang="en-US" sz="1600" dirty="0" err="1"/>
              <a:t>printf</a:t>
            </a:r>
            <a:r>
              <a:rPr lang="en-US" sz="1600" dirty="0"/>
              <a:t>("\</a:t>
            </a:r>
            <a:r>
              <a:rPr lang="en-US" sz="1600" dirty="0" err="1"/>
              <a:t>nEnter</a:t>
            </a:r>
            <a:r>
              <a:rPr lang="en-US" sz="1600" dirty="0"/>
              <a:t> two numbers:");</a:t>
            </a:r>
          </a:p>
          <a:p>
            <a:pPr lvl="1">
              <a:buNone/>
            </a:pPr>
            <a:r>
              <a:rPr lang="en-US" sz="1600" dirty="0" err="1"/>
              <a:t>scanf</a:t>
            </a:r>
            <a:r>
              <a:rPr lang="en-US" sz="1600" dirty="0"/>
              <a:t>("%</a:t>
            </a:r>
            <a:r>
              <a:rPr lang="en-US" sz="1600" dirty="0" err="1"/>
              <a:t>d%d</a:t>
            </a:r>
            <a:r>
              <a:rPr lang="en-US" sz="1600" dirty="0"/>
              <a:t>", &amp;no1, &amp;no2);</a:t>
            </a:r>
          </a:p>
          <a:p>
            <a:pPr lvl="1">
              <a:buNone/>
            </a:pPr>
            <a:r>
              <a:rPr lang="en-US" sz="1600" dirty="0" err="1"/>
              <a:t>calsum</a:t>
            </a:r>
            <a:r>
              <a:rPr lang="en-US" sz="1600" dirty="0"/>
              <a:t>(no1, no2, &amp;sum);</a:t>
            </a:r>
          </a:p>
          <a:p>
            <a:pPr lvl="1">
              <a:buNone/>
            </a:pPr>
            <a:r>
              <a:rPr lang="en-US" sz="1600" dirty="0" err="1"/>
              <a:t>printf</a:t>
            </a:r>
            <a:r>
              <a:rPr lang="en-US" sz="1600" dirty="0"/>
              <a:t>("\</a:t>
            </a:r>
            <a:r>
              <a:rPr lang="en-US" sz="1600" dirty="0" err="1"/>
              <a:t>nSum</a:t>
            </a:r>
            <a:r>
              <a:rPr lang="en-US" sz="1600" dirty="0"/>
              <a:t> = %d</a:t>
            </a:r>
            <a:r>
              <a:rPr lang="en-US" sz="1600" dirty="0" smtClean="0"/>
              <a:t>");</a:t>
            </a:r>
            <a:endParaRPr lang="en-US" sz="1600" dirty="0"/>
          </a:p>
          <a:p>
            <a:pPr>
              <a:buNone/>
            </a:pPr>
            <a:r>
              <a:rPr lang="en-US" sz="1800" dirty="0"/>
              <a:t>}</a:t>
            </a:r>
          </a:p>
          <a:p>
            <a:pPr>
              <a:buNone/>
            </a:pPr>
            <a:r>
              <a:rPr lang="en-US" sz="1800" b="1" dirty="0"/>
              <a:t>void </a:t>
            </a:r>
            <a:r>
              <a:rPr lang="en-US" sz="1800" b="1" dirty="0" err="1"/>
              <a:t>calsum</a:t>
            </a:r>
            <a:r>
              <a:rPr lang="en-US" sz="1800" b="1" dirty="0"/>
              <a:t>(</a:t>
            </a:r>
            <a:r>
              <a:rPr lang="en-US" sz="1800" b="1" dirty="0" err="1"/>
              <a:t>int</a:t>
            </a:r>
            <a:r>
              <a:rPr lang="en-US" sz="1800" b="1" dirty="0"/>
              <a:t> x, </a:t>
            </a:r>
            <a:r>
              <a:rPr lang="en-US" sz="1800" b="1" dirty="0" err="1"/>
              <a:t>int</a:t>
            </a:r>
            <a:r>
              <a:rPr lang="en-US" sz="1800" b="1" dirty="0"/>
              <a:t> y, </a:t>
            </a:r>
            <a:r>
              <a:rPr lang="en-US" sz="1800" b="1" dirty="0" err="1"/>
              <a:t>int</a:t>
            </a:r>
            <a:r>
              <a:rPr lang="en-US" sz="1800" b="1" dirty="0"/>
              <a:t> *add)</a:t>
            </a:r>
          </a:p>
          <a:p>
            <a:pPr>
              <a:buNone/>
            </a:pPr>
            <a:r>
              <a:rPr lang="en-US" sz="1800" dirty="0"/>
              <a:t>{</a:t>
            </a:r>
          </a:p>
          <a:p>
            <a:pPr lvl="1">
              <a:buNone/>
            </a:pPr>
            <a:r>
              <a:rPr lang="en-US" sz="1600" dirty="0"/>
              <a:t>*add = x + y;</a:t>
            </a:r>
          </a:p>
          <a:p>
            <a:pPr>
              <a:buNone/>
            </a:pPr>
            <a:r>
              <a:rPr lang="en-US" sz="1800" dirty="0"/>
              <a:t>}</a:t>
            </a:r>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fade">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fade">
                                      <p:cBhvr>
                                        <p:cTn id="32" dur="500"/>
                                        <p:tgtEl>
                                          <p:spTgt spid="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Effect transition="in" filter="fade">
                                      <p:cBhvr>
                                        <p:cTn id="37" dur="500"/>
                                        <p:tgtEl>
                                          <p:spTgt spid="4">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fade">
                                      <p:cBhvr>
                                        <p:cTn id="42" dur="500"/>
                                        <p:tgtEl>
                                          <p:spTgt spid="4">
                                            <p:txEl>
                                              <p:pRg st="3" end="3"/>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
                                            <p:txEl>
                                              <p:pRg st="4" end="4"/>
                                            </p:txEl>
                                          </p:spTgt>
                                        </p:tgtEl>
                                        <p:attrNameLst>
                                          <p:attrName>style.visibility</p:attrName>
                                        </p:attrNameLst>
                                      </p:cBhvr>
                                      <p:to>
                                        <p:strVal val="visible"/>
                                      </p:to>
                                    </p:set>
                                    <p:animEffect transition="in" filter="fade">
                                      <p:cBhvr>
                                        <p:cTn id="45" dur="500"/>
                                        <p:tgtEl>
                                          <p:spTgt spid="4">
                                            <p:txEl>
                                              <p:pRg st="4" end="4"/>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
                                            <p:txEl>
                                              <p:pRg st="5" end="5"/>
                                            </p:txEl>
                                          </p:spTgt>
                                        </p:tgtEl>
                                        <p:attrNameLst>
                                          <p:attrName>style.visibility</p:attrName>
                                        </p:attrNameLst>
                                      </p:cBhvr>
                                      <p:to>
                                        <p:strVal val="visible"/>
                                      </p:to>
                                    </p:set>
                                    <p:animEffect transition="in" filter="fade">
                                      <p:cBhvr>
                                        <p:cTn id="48" dur="500"/>
                                        <p:tgtEl>
                                          <p:spTgt spid="4">
                                            <p:txEl>
                                              <p:pRg st="5" end="5"/>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
                                            <p:txEl>
                                              <p:pRg st="6" end="6"/>
                                            </p:txEl>
                                          </p:spTgt>
                                        </p:tgtEl>
                                        <p:attrNameLst>
                                          <p:attrName>style.visibility</p:attrName>
                                        </p:attrNameLst>
                                      </p:cBhvr>
                                      <p:to>
                                        <p:strVal val="visible"/>
                                      </p:to>
                                    </p:set>
                                    <p:animEffect transition="in" filter="fade">
                                      <p:cBhvr>
                                        <p:cTn id="51" dur="500"/>
                                        <p:tgtEl>
                                          <p:spTgt spid="4">
                                            <p:txEl>
                                              <p:pRg st="6" end="6"/>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
                                            <p:txEl>
                                              <p:pRg st="7" end="7"/>
                                            </p:txEl>
                                          </p:spTgt>
                                        </p:tgtEl>
                                        <p:attrNameLst>
                                          <p:attrName>style.visibility</p:attrName>
                                        </p:attrNameLst>
                                      </p:cBhvr>
                                      <p:to>
                                        <p:strVal val="visible"/>
                                      </p:to>
                                    </p:set>
                                    <p:animEffect transition="in" filter="fade">
                                      <p:cBhvr>
                                        <p:cTn id="54" dur="500"/>
                                        <p:tgtEl>
                                          <p:spTgt spid="4">
                                            <p:txEl>
                                              <p:pRg st="7" end="7"/>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
                                            <p:txEl>
                                              <p:pRg st="8" end="8"/>
                                            </p:txEl>
                                          </p:spTgt>
                                        </p:tgtEl>
                                        <p:attrNameLst>
                                          <p:attrName>style.visibility</p:attrName>
                                        </p:attrNameLst>
                                      </p:cBhvr>
                                      <p:to>
                                        <p:strVal val="visible"/>
                                      </p:to>
                                    </p:set>
                                    <p:animEffect transition="in" filter="fade">
                                      <p:cBhvr>
                                        <p:cTn id="57" dur="500"/>
                                        <p:tgtEl>
                                          <p:spTgt spid="4">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9" end="9"/>
                                            </p:txEl>
                                          </p:spTgt>
                                        </p:tgtEl>
                                        <p:attrNameLst>
                                          <p:attrName>style.visibility</p:attrName>
                                        </p:attrNameLst>
                                      </p:cBhvr>
                                      <p:to>
                                        <p:strVal val="visible"/>
                                      </p:to>
                                    </p:set>
                                    <p:animEffect transition="in" filter="fade">
                                      <p:cBhvr>
                                        <p:cTn id="62" dur="500"/>
                                        <p:tgtEl>
                                          <p:spTgt spid="4">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10" end="10"/>
                                            </p:txEl>
                                          </p:spTgt>
                                        </p:tgtEl>
                                        <p:attrNameLst>
                                          <p:attrName>style.visibility</p:attrName>
                                        </p:attrNameLst>
                                      </p:cBhvr>
                                      <p:to>
                                        <p:strVal val="visible"/>
                                      </p:to>
                                    </p:set>
                                    <p:animEffect transition="in" filter="fade">
                                      <p:cBhvr>
                                        <p:cTn id="67" dur="500"/>
                                        <p:tgtEl>
                                          <p:spTgt spid="4">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xEl>
                                              <p:pRg st="11" end="11"/>
                                            </p:txEl>
                                          </p:spTgt>
                                        </p:tgtEl>
                                        <p:attrNameLst>
                                          <p:attrName>style.visibility</p:attrName>
                                        </p:attrNameLst>
                                      </p:cBhvr>
                                      <p:to>
                                        <p:strVal val="visible"/>
                                      </p:to>
                                    </p:set>
                                    <p:animEffect transition="in" filter="fade">
                                      <p:cBhvr>
                                        <p:cTn id="72" dur="500"/>
                                        <p:tgtEl>
                                          <p:spTgt spid="4">
                                            <p:txEl>
                                              <p:pRg st="11" end="11"/>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
                                            <p:txEl>
                                              <p:pRg st="12" end="12"/>
                                            </p:txEl>
                                          </p:spTgt>
                                        </p:tgtEl>
                                        <p:attrNameLst>
                                          <p:attrName>style.visibility</p:attrName>
                                        </p:attrNameLst>
                                      </p:cBhvr>
                                      <p:to>
                                        <p:strVal val="visible"/>
                                      </p:to>
                                    </p:set>
                                    <p:animEffect transition="in" filter="fade">
                                      <p:cBhvr>
                                        <p:cTn id="75" dur="500"/>
                                        <p:tgtEl>
                                          <p:spTgt spid="4">
                                            <p:txEl>
                                              <p:pRg st="12" end="12"/>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
                                            <p:txEl>
                                              <p:pRg st="13" end="13"/>
                                            </p:txEl>
                                          </p:spTgt>
                                        </p:tgtEl>
                                        <p:attrNameLst>
                                          <p:attrName>style.visibility</p:attrName>
                                        </p:attrNameLst>
                                      </p:cBhvr>
                                      <p:to>
                                        <p:strVal val="visible"/>
                                      </p:to>
                                    </p:set>
                                    <p:animEffect transition="in" filter="fade">
                                      <p:cBhvr>
                                        <p:cTn id="80"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History of C Programming</a:t>
            </a:r>
            <a:endParaRPr lang="en-US" dirty="0"/>
          </a:p>
        </p:txBody>
      </p:sp>
      <p:sp>
        <p:nvSpPr>
          <p:cNvPr id="3" name="Content Placeholder 2"/>
          <p:cNvSpPr>
            <a:spLocks noGrp="1"/>
          </p:cNvSpPr>
          <p:nvPr>
            <p:ph idx="1"/>
          </p:nvPr>
        </p:nvSpPr>
        <p:spPr>
          <a:xfrm>
            <a:off x="386134" y="665564"/>
            <a:ext cx="11379200" cy="5801248"/>
          </a:xfrm>
        </p:spPr>
        <p:txBody>
          <a:bodyPr>
            <a:noAutofit/>
          </a:bodyPr>
          <a:lstStyle/>
          <a:p>
            <a:pPr>
              <a:spcBef>
                <a:spcPts val="0"/>
              </a:spcBef>
            </a:pPr>
            <a:r>
              <a:rPr lang="en-US" sz="2400" dirty="0" smtClean="0"/>
              <a:t>C Programming Language was introduced by Mr. Dennis Ritchie in 1972. He invented this language for the internal use of AT &amp; T Bell Labs. But due to the features of C Programming Language it became very popular.</a:t>
            </a:r>
          </a:p>
          <a:p>
            <a:pPr>
              <a:spcBef>
                <a:spcPts val="0"/>
              </a:spcBef>
            </a:pPr>
            <a:endParaRPr lang="en-US" sz="2400" dirty="0" smtClean="0"/>
          </a:p>
          <a:p>
            <a:pPr>
              <a:spcBef>
                <a:spcPts val="0"/>
              </a:spcBef>
            </a:pPr>
            <a:r>
              <a:rPr lang="en-US" sz="2400" dirty="0" smtClean="0"/>
              <a:t>Problems with languages existing before C –</a:t>
            </a:r>
          </a:p>
          <a:p>
            <a:pPr lvl="1">
              <a:spcBef>
                <a:spcPts val="0"/>
              </a:spcBef>
            </a:pPr>
            <a:r>
              <a:rPr lang="en-US" sz="2000" dirty="0" smtClean="0"/>
              <a:t>They were categorized in </a:t>
            </a:r>
            <a:r>
              <a:rPr lang="en-US" sz="2000" b="1" dirty="0" smtClean="0"/>
              <a:t>Lower Level Languages and Higher Level Languages. </a:t>
            </a:r>
            <a:r>
              <a:rPr lang="en-US" sz="2000" dirty="0" smtClean="0"/>
              <a:t>The Lower Level Languages were designed to give better</a:t>
            </a:r>
            <a:r>
              <a:rPr lang="en-US" sz="2000" b="1" dirty="0" smtClean="0"/>
              <a:t> machine efficiency</a:t>
            </a:r>
            <a:r>
              <a:rPr lang="en-US" sz="2000" dirty="0" smtClean="0"/>
              <a:t>, i.e</a:t>
            </a:r>
            <a:r>
              <a:rPr lang="en-US" sz="2000" b="1" dirty="0" smtClean="0"/>
              <a:t>. faster program execution</a:t>
            </a:r>
            <a:r>
              <a:rPr lang="en-US" sz="2000" dirty="0" smtClean="0"/>
              <a:t>. The Higher Level Languages were designed to give </a:t>
            </a:r>
            <a:r>
              <a:rPr lang="en-US" sz="2000" b="1" dirty="0" smtClean="0"/>
              <a:t>better programming efficiency </a:t>
            </a:r>
            <a:r>
              <a:rPr lang="en-US" sz="2000" dirty="0" smtClean="0"/>
              <a:t>i.e</a:t>
            </a:r>
            <a:r>
              <a:rPr lang="en-US" sz="2000" b="1" dirty="0" smtClean="0"/>
              <a:t>. faster program development</a:t>
            </a:r>
            <a:r>
              <a:rPr lang="en-US" sz="2000" dirty="0" smtClean="0"/>
              <a:t>.</a:t>
            </a:r>
          </a:p>
          <a:p>
            <a:pPr lvl="1">
              <a:spcBef>
                <a:spcPts val="0"/>
              </a:spcBef>
            </a:pPr>
            <a:r>
              <a:rPr lang="en-US" sz="2000" dirty="0" smtClean="0"/>
              <a:t>The languages before C were Application Specific e.g. FORTRAN (</a:t>
            </a:r>
            <a:r>
              <a:rPr lang="en-US" sz="2000" dirty="0" err="1" smtClean="0"/>
              <a:t>FORmula</a:t>
            </a:r>
            <a:r>
              <a:rPr lang="en-US" sz="2000" dirty="0" smtClean="0"/>
              <a:t> </a:t>
            </a:r>
            <a:r>
              <a:rPr lang="en-US" sz="2000" dirty="0" err="1" smtClean="0"/>
              <a:t>TRANslation</a:t>
            </a:r>
            <a:r>
              <a:rPr lang="en-US" sz="2000" dirty="0" smtClean="0"/>
              <a:t>) was built for Engineering Applications Development, COBOL (</a:t>
            </a:r>
            <a:r>
              <a:rPr lang="en-US" sz="2000" dirty="0" err="1" smtClean="0"/>
              <a:t>COmmon</a:t>
            </a:r>
            <a:r>
              <a:rPr lang="en-US" sz="2000" dirty="0" smtClean="0"/>
              <a:t> Business Oriented Language) was developed for Commercial Application Development.</a:t>
            </a:r>
          </a:p>
          <a:p>
            <a:pPr lvl="1">
              <a:spcBef>
                <a:spcPts val="0"/>
              </a:spcBef>
            </a:pPr>
            <a:endParaRPr lang="en-US" sz="2000" dirty="0" smtClean="0"/>
          </a:p>
          <a:p>
            <a:pPr>
              <a:spcBef>
                <a:spcPts val="0"/>
              </a:spcBef>
            </a:pPr>
            <a:r>
              <a:rPr lang="en-US" sz="2400" dirty="0" smtClean="0"/>
              <a:t>Dennis Ritchie thought about giving features of both Lower Level Languages and Higher Level Languages. So he introduced the concept of </a:t>
            </a:r>
            <a:r>
              <a:rPr lang="en-US" sz="2400" b="1" dirty="0" smtClean="0"/>
              <a:t>Compilers </a:t>
            </a:r>
            <a:r>
              <a:rPr lang="en-US" sz="2400" dirty="0" smtClean="0"/>
              <a:t>in C.</a:t>
            </a:r>
            <a:r>
              <a:rPr lang="en-US" sz="2400" b="1" dirty="0" smtClean="0"/>
              <a:t> </a:t>
            </a:r>
            <a:r>
              <a:rPr lang="en-US" sz="2400" dirty="0" smtClean="0"/>
              <a:t>The function of</a:t>
            </a:r>
            <a:r>
              <a:rPr lang="en-US" sz="2400" b="1" dirty="0" smtClean="0"/>
              <a:t> </a:t>
            </a:r>
            <a:r>
              <a:rPr lang="en-US" sz="2400" dirty="0" smtClean="0"/>
              <a:t>compiler is to </a:t>
            </a:r>
            <a:r>
              <a:rPr lang="en-US" sz="2400" b="1" dirty="0" smtClean="0"/>
              <a:t>"Convert the code from Human Readable Language to Machine Readable Language".</a:t>
            </a:r>
            <a:endParaRPr lang="en-US" sz="2400" dirty="0"/>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Recursive Functions</a:t>
            </a:r>
            <a:endParaRPr lang="en-US" dirty="0"/>
          </a:p>
        </p:txBody>
      </p:sp>
      <p:sp>
        <p:nvSpPr>
          <p:cNvPr id="3" name="Content Placeholder 2"/>
          <p:cNvSpPr>
            <a:spLocks noGrp="1"/>
          </p:cNvSpPr>
          <p:nvPr>
            <p:ph sz="half" idx="1"/>
          </p:nvPr>
        </p:nvSpPr>
        <p:spPr>
          <a:xfrm>
            <a:off x="228600" y="609600"/>
            <a:ext cx="5791200" cy="5791200"/>
          </a:xfrm>
        </p:spPr>
        <p:txBody>
          <a:bodyPr>
            <a:normAutofit/>
          </a:bodyPr>
          <a:lstStyle/>
          <a:p>
            <a:r>
              <a:rPr lang="en-US" dirty="0" smtClean="0"/>
              <a:t>You can give a call to a function from the same function it is called as recursive function.</a:t>
            </a:r>
          </a:p>
          <a:p>
            <a:endParaRPr lang="en-US" dirty="0" smtClean="0"/>
          </a:p>
          <a:p>
            <a:pPr>
              <a:buNone/>
            </a:pPr>
            <a:r>
              <a:rPr lang="en-US" dirty="0" smtClean="0"/>
              <a:t>#include&lt;</a:t>
            </a:r>
            <a:r>
              <a:rPr lang="en-US" dirty="0" err="1" smtClean="0"/>
              <a:t>stdio.h</a:t>
            </a:r>
            <a:r>
              <a:rPr lang="en-US" dirty="0" smtClean="0"/>
              <a:t>&gt;</a:t>
            </a:r>
          </a:p>
          <a:p>
            <a:pPr>
              <a:buNone/>
            </a:pPr>
            <a:r>
              <a:rPr lang="en-US" dirty="0" err="1" smtClean="0"/>
              <a:t>int</a:t>
            </a:r>
            <a:r>
              <a:rPr lang="en-US" dirty="0" smtClean="0"/>
              <a:t> factorial(</a:t>
            </a:r>
            <a:r>
              <a:rPr lang="en-US" dirty="0" err="1" smtClean="0"/>
              <a:t>int</a:t>
            </a:r>
            <a:r>
              <a:rPr lang="en-US" dirty="0" smtClean="0"/>
              <a:t> );</a:t>
            </a:r>
          </a:p>
          <a:p>
            <a:pPr>
              <a:buNone/>
            </a:pPr>
            <a:r>
              <a:rPr lang="en-US" dirty="0" smtClean="0"/>
              <a:t>void main()</a:t>
            </a:r>
          </a:p>
          <a:p>
            <a:pPr>
              <a:buNone/>
            </a:pPr>
            <a:r>
              <a:rPr lang="en-US" dirty="0" smtClean="0"/>
              <a:t>{</a:t>
            </a:r>
          </a:p>
          <a:p>
            <a:pPr lvl="1">
              <a:buNone/>
            </a:pPr>
            <a:r>
              <a:rPr lang="en-US" dirty="0" err="1" smtClean="0"/>
              <a:t>int</a:t>
            </a:r>
            <a:r>
              <a:rPr lang="en-US" dirty="0" smtClean="0"/>
              <a:t> no, fact;</a:t>
            </a:r>
          </a:p>
          <a:p>
            <a:pPr lvl="1">
              <a:buNone/>
            </a:pPr>
            <a:r>
              <a:rPr lang="en-US" dirty="0" err="1" smtClean="0"/>
              <a:t>printf</a:t>
            </a:r>
            <a:r>
              <a:rPr lang="en-US" dirty="0" smtClean="0"/>
              <a:t>("\</a:t>
            </a:r>
            <a:r>
              <a:rPr lang="en-US" dirty="0" err="1" smtClean="0"/>
              <a:t>nEnter</a:t>
            </a:r>
            <a:r>
              <a:rPr lang="en-US" dirty="0" smtClean="0"/>
              <a:t> any number: ");</a:t>
            </a:r>
          </a:p>
          <a:p>
            <a:pPr lvl="1">
              <a:buNone/>
            </a:pPr>
            <a:r>
              <a:rPr lang="en-US" dirty="0" err="1" smtClean="0"/>
              <a:t>scanf</a:t>
            </a:r>
            <a:r>
              <a:rPr lang="en-US" dirty="0" smtClean="0"/>
              <a:t>("%d", &amp;no);</a:t>
            </a:r>
          </a:p>
          <a:p>
            <a:pPr lvl="1">
              <a:buNone/>
            </a:pPr>
            <a:r>
              <a:rPr lang="en-US" dirty="0" smtClean="0"/>
              <a:t>fact = </a:t>
            </a:r>
            <a:r>
              <a:rPr lang="en-US" b="1" dirty="0" smtClean="0"/>
              <a:t>factorial(no);</a:t>
            </a:r>
          </a:p>
          <a:p>
            <a:pPr lvl="1">
              <a:buNone/>
            </a:pPr>
            <a:r>
              <a:rPr lang="en-US" dirty="0" err="1" smtClean="0"/>
              <a:t>printf</a:t>
            </a:r>
            <a:r>
              <a:rPr lang="en-US" dirty="0" smtClean="0"/>
              <a:t>("\</a:t>
            </a:r>
            <a:r>
              <a:rPr lang="en-US" dirty="0" err="1" smtClean="0"/>
              <a:t>nThe</a:t>
            </a:r>
            <a:r>
              <a:rPr lang="en-US" dirty="0" smtClean="0"/>
              <a:t> factorial is: %d", fact);</a:t>
            </a:r>
          </a:p>
          <a:p>
            <a:pPr>
              <a:buNone/>
            </a:pPr>
            <a:r>
              <a:rPr lang="en-US" dirty="0" smtClean="0"/>
              <a:t>}</a:t>
            </a:r>
            <a:endParaRPr lang="en-US" dirty="0"/>
          </a:p>
        </p:txBody>
      </p:sp>
      <p:sp>
        <p:nvSpPr>
          <p:cNvPr id="4" name="Content Placeholder 3"/>
          <p:cNvSpPr>
            <a:spLocks noGrp="1"/>
          </p:cNvSpPr>
          <p:nvPr>
            <p:ph sz="half" idx="2"/>
          </p:nvPr>
        </p:nvSpPr>
        <p:spPr>
          <a:xfrm>
            <a:off x="6172200" y="685800"/>
            <a:ext cx="5715000" cy="5638800"/>
          </a:xfrm>
        </p:spPr>
        <p:txBody>
          <a:bodyPr>
            <a:normAutofit/>
          </a:bodyPr>
          <a:lstStyle/>
          <a:p>
            <a:pPr>
              <a:buNone/>
            </a:pPr>
            <a:r>
              <a:rPr lang="en-US" dirty="0" err="1" smtClean="0"/>
              <a:t>int</a:t>
            </a:r>
            <a:r>
              <a:rPr lang="en-US" dirty="0" smtClean="0"/>
              <a:t> </a:t>
            </a:r>
            <a:r>
              <a:rPr lang="en-US" b="1" dirty="0" smtClean="0"/>
              <a:t>factorial</a:t>
            </a:r>
            <a:r>
              <a:rPr lang="en-US" dirty="0" smtClean="0"/>
              <a:t> (</a:t>
            </a:r>
            <a:r>
              <a:rPr lang="en-US" dirty="0" err="1" smtClean="0"/>
              <a:t>int</a:t>
            </a:r>
            <a:r>
              <a:rPr lang="en-US" dirty="0" smtClean="0"/>
              <a:t> no)</a:t>
            </a:r>
          </a:p>
          <a:p>
            <a:pPr>
              <a:buNone/>
            </a:pPr>
            <a:r>
              <a:rPr lang="en-US" dirty="0" smtClean="0"/>
              <a:t>{</a:t>
            </a:r>
          </a:p>
          <a:p>
            <a:pPr lvl="1">
              <a:buNone/>
            </a:pPr>
            <a:r>
              <a:rPr lang="en-US" dirty="0" err="1" smtClean="0"/>
              <a:t>int</a:t>
            </a:r>
            <a:r>
              <a:rPr lang="en-US" dirty="0" smtClean="0"/>
              <a:t> f;</a:t>
            </a:r>
          </a:p>
          <a:p>
            <a:pPr lvl="1">
              <a:buNone/>
            </a:pPr>
            <a:r>
              <a:rPr lang="en-US" dirty="0" smtClean="0"/>
              <a:t>if( no == 1)</a:t>
            </a:r>
          </a:p>
          <a:p>
            <a:pPr lvl="1">
              <a:buNone/>
            </a:pPr>
            <a:r>
              <a:rPr lang="en-US" dirty="0" smtClean="0"/>
              <a:t>	return(1);</a:t>
            </a:r>
          </a:p>
          <a:p>
            <a:pPr lvl="1">
              <a:buNone/>
            </a:pPr>
            <a:r>
              <a:rPr lang="en-US" dirty="0" smtClean="0"/>
              <a:t>else</a:t>
            </a:r>
          </a:p>
          <a:p>
            <a:pPr lvl="1">
              <a:buNone/>
            </a:pPr>
            <a:r>
              <a:rPr lang="en-US" dirty="0" smtClean="0"/>
              <a:t>	f = no * </a:t>
            </a:r>
            <a:r>
              <a:rPr lang="en-US" b="1" dirty="0" smtClean="0"/>
              <a:t>factorial (no –1);</a:t>
            </a:r>
          </a:p>
          <a:p>
            <a:pPr lvl="1">
              <a:buNone/>
            </a:pPr>
            <a:r>
              <a:rPr lang="en-US" dirty="0" smtClean="0"/>
              <a:t>return(f);</a:t>
            </a:r>
          </a:p>
          <a:p>
            <a:pPr>
              <a:buNone/>
            </a:pPr>
            <a:r>
              <a:rPr lang="en-US" dirty="0" smtClean="0"/>
              <a:t>}</a:t>
            </a:r>
          </a:p>
          <a:p>
            <a:endParaRPr lang="en-US" dirty="0" smtClean="0"/>
          </a:p>
          <a:p>
            <a:endParaRPr lang="en-US" dirty="0" smtClean="0"/>
          </a:p>
          <a:p>
            <a:r>
              <a:rPr lang="en-US" b="1" dirty="0" smtClean="0"/>
              <a:t>Make sure that the recursive call is conditional. An unconditional recursive call will result to a infinite call.</a:t>
            </a:r>
          </a:p>
          <a:p>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childTnLst>
                          </p:cTn>
                        </p:par>
                        <p:par>
                          <p:cTn id="45" fill="hold">
                            <p:stCondLst>
                              <p:cond delay="4500"/>
                            </p:stCondLst>
                            <p:childTnLst>
                              <p:par>
                                <p:cTn id="46" presetID="10" presetClass="entr" presetSubtype="0" fill="hold" grpId="0" nodeType="after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fade">
                                      <p:cBhvr>
                                        <p:cTn id="48" dur="500"/>
                                        <p:tgtEl>
                                          <p:spTgt spid="3">
                                            <p:txEl>
                                              <p:pRg st="11" end="1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
                                            <p:txEl>
                                              <p:pRg st="0" end="0"/>
                                            </p:txEl>
                                          </p:spTgt>
                                        </p:tgtEl>
                                        <p:attrNameLst>
                                          <p:attrName>style.visibility</p:attrName>
                                        </p:attrNameLst>
                                      </p:cBhvr>
                                      <p:to>
                                        <p:strVal val="visible"/>
                                      </p:to>
                                    </p:set>
                                    <p:animEffect transition="in" filter="fade">
                                      <p:cBhvr>
                                        <p:cTn id="53" dur="500"/>
                                        <p:tgtEl>
                                          <p:spTgt spid="4">
                                            <p:txEl>
                                              <p:pRg st="0" end="0"/>
                                            </p:txEl>
                                          </p:spTgt>
                                        </p:tgtEl>
                                      </p:cBhvr>
                                    </p:animEffect>
                                  </p:childTnLst>
                                </p:cTn>
                              </p:par>
                            </p:childTnLst>
                          </p:cTn>
                        </p:par>
                        <p:par>
                          <p:cTn id="54" fill="hold">
                            <p:stCondLst>
                              <p:cond delay="500"/>
                            </p:stCondLst>
                            <p:childTnLst>
                              <p:par>
                                <p:cTn id="55" presetID="10" presetClass="entr" presetSubtype="0" fill="hold" grpId="0" nodeType="afterEffect">
                                  <p:stCondLst>
                                    <p:cond delay="0"/>
                                  </p:stCondLst>
                                  <p:childTnLst>
                                    <p:set>
                                      <p:cBhvr>
                                        <p:cTn id="56" dur="1" fill="hold">
                                          <p:stCondLst>
                                            <p:cond delay="0"/>
                                          </p:stCondLst>
                                        </p:cTn>
                                        <p:tgtEl>
                                          <p:spTgt spid="4">
                                            <p:txEl>
                                              <p:pRg st="1" end="1"/>
                                            </p:txEl>
                                          </p:spTgt>
                                        </p:tgtEl>
                                        <p:attrNameLst>
                                          <p:attrName>style.visibility</p:attrName>
                                        </p:attrNameLst>
                                      </p:cBhvr>
                                      <p:to>
                                        <p:strVal val="visible"/>
                                      </p:to>
                                    </p:set>
                                    <p:animEffect transition="in" filter="fade">
                                      <p:cBhvr>
                                        <p:cTn id="57" dur="500"/>
                                        <p:tgtEl>
                                          <p:spTgt spid="4">
                                            <p:txEl>
                                              <p:pRg st="1" end="1"/>
                                            </p:txEl>
                                          </p:spTgt>
                                        </p:tgtEl>
                                      </p:cBhvr>
                                    </p:animEffect>
                                  </p:childTnLst>
                                </p:cTn>
                              </p:par>
                            </p:childTnLst>
                          </p:cTn>
                        </p:par>
                        <p:par>
                          <p:cTn id="58" fill="hold">
                            <p:stCondLst>
                              <p:cond delay="1000"/>
                            </p:stCondLst>
                            <p:childTnLst>
                              <p:par>
                                <p:cTn id="59" presetID="10" presetClass="entr" presetSubtype="0" fill="hold" grpId="0" nodeType="afterEffect">
                                  <p:stCondLst>
                                    <p:cond delay="0"/>
                                  </p:stCondLst>
                                  <p:childTnLst>
                                    <p:set>
                                      <p:cBhvr>
                                        <p:cTn id="60" dur="1" fill="hold">
                                          <p:stCondLst>
                                            <p:cond delay="0"/>
                                          </p:stCondLst>
                                        </p:cTn>
                                        <p:tgtEl>
                                          <p:spTgt spid="4">
                                            <p:txEl>
                                              <p:pRg st="2" end="2"/>
                                            </p:txEl>
                                          </p:spTgt>
                                        </p:tgtEl>
                                        <p:attrNameLst>
                                          <p:attrName>style.visibility</p:attrName>
                                        </p:attrNameLst>
                                      </p:cBhvr>
                                      <p:to>
                                        <p:strVal val="visible"/>
                                      </p:to>
                                    </p:set>
                                    <p:animEffect transition="in" filter="fade">
                                      <p:cBhvr>
                                        <p:cTn id="61" dur="500"/>
                                        <p:tgtEl>
                                          <p:spTgt spid="4">
                                            <p:txEl>
                                              <p:pRg st="2" end="2"/>
                                            </p:txEl>
                                          </p:spTgt>
                                        </p:tgtEl>
                                      </p:cBhvr>
                                    </p:animEffect>
                                  </p:childTnLst>
                                </p:cTn>
                              </p:par>
                            </p:childTnLst>
                          </p:cTn>
                        </p:par>
                        <p:par>
                          <p:cTn id="62" fill="hold">
                            <p:stCondLst>
                              <p:cond delay="1500"/>
                            </p:stCondLst>
                            <p:childTnLst>
                              <p:par>
                                <p:cTn id="63" presetID="10" presetClass="entr" presetSubtype="0" fill="hold" grpId="0" nodeType="afterEffect">
                                  <p:stCondLst>
                                    <p:cond delay="0"/>
                                  </p:stCondLst>
                                  <p:childTnLst>
                                    <p:set>
                                      <p:cBhvr>
                                        <p:cTn id="64" dur="1" fill="hold">
                                          <p:stCondLst>
                                            <p:cond delay="0"/>
                                          </p:stCondLst>
                                        </p:cTn>
                                        <p:tgtEl>
                                          <p:spTgt spid="4">
                                            <p:txEl>
                                              <p:pRg st="3" end="3"/>
                                            </p:txEl>
                                          </p:spTgt>
                                        </p:tgtEl>
                                        <p:attrNameLst>
                                          <p:attrName>style.visibility</p:attrName>
                                        </p:attrNameLst>
                                      </p:cBhvr>
                                      <p:to>
                                        <p:strVal val="visible"/>
                                      </p:to>
                                    </p:set>
                                    <p:animEffect transition="in" filter="fade">
                                      <p:cBhvr>
                                        <p:cTn id="65" dur="500"/>
                                        <p:tgtEl>
                                          <p:spTgt spid="4">
                                            <p:txEl>
                                              <p:pRg st="3" end="3"/>
                                            </p:txEl>
                                          </p:spTgt>
                                        </p:tgtEl>
                                      </p:cBhvr>
                                    </p:animEffect>
                                  </p:childTnLst>
                                </p:cTn>
                              </p:par>
                            </p:childTnLst>
                          </p:cTn>
                        </p:par>
                        <p:par>
                          <p:cTn id="66" fill="hold">
                            <p:stCondLst>
                              <p:cond delay="2000"/>
                            </p:stCondLst>
                            <p:childTnLst>
                              <p:par>
                                <p:cTn id="67" presetID="10" presetClass="entr" presetSubtype="0" fill="hold" grpId="0" nodeType="afterEffect">
                                  <p:stCondLst>
                                    <p:cond delay="0"/>
                                  </p:stCondLst>
                                  <p:childTnLst>
                                    <p:set>
                                      <p:cBhvr>
                                        <p:cTn id="68" dur="1" fill="hold">
                                          <p:stCondLst>
                                            <p:cond delay="0"/>
                                          </p:stCondLst>
                                        </p:cTn>
                                        <p:tgtEl>
                                          <p:spTgt spid="4">
                                            <p:txEl>
                                              <p:pRg st="4" end="4"/>
                                            </p:txEl>
                                          </p:spTgt>
                                        </p:tgtEl>
                                        <p:attrNameLst>
                                          <p:attrName>style.visibility</p:attrName>
                                        </p:attrNameLst>
                                      </p:cBhvr>
                                      <p:to>
                                        <p:strVal val="visible"/>
                                      </p:to>
                                    </p:set>
                                    <p:animEffect transition="in" filter="fade">
                                      <p:cBhvr>
                                        <p:cTn id="69" dur="500"/>
                                        <p:tgtEl>
                                          <p:spTgt spid="4">
                                            <p:txEl>
                                              <p:pRg st="4" end="4"/>
                                            </p:txEl>
                                          </p:spTgt>
                                        </p:tgtEl>
                                      </p:cBhvr>
                                    </p:animEffect>
                                  </p:childTnLst>
                                </p:cTn>
                              </p:par>
                            </p:childTnLst>
                          </p:cTn>
                        </p:par>
                        <p:par>
                          <p:cTn id="70" fill="hold">
                            <p:stCondLst>
                              <p:cond delay="2500"/>
                            </p:stCondLst>
                            <p:childTnLst>
                              <p:par>
                                <p:cTn id="71" presetID="10" presetClass="entr" presetSubtype="0" fill="hold" grpId="0" nodeType="afterEffect">
                                  <p:stCondLst>
                                    <p:cond delay="0"/>
                                  </p:stCondLst>
                                  <p:childTnLst>
                                    <p:set>
                                      <p:cBhvr>
                                        <p:cTn id="72" dur="1" fill="hold">
                                          <p:stCondLst>
                                            <p:cond delay="0"/>
                                          </p:stCondLst>
                                        </p:cTn>
                                        <p:tgtEl>
                                          <p:spTgt spid="4">
                                            <p:txEl>
                                              <p:pRg st="5" end="5"/>
                                            </p:txEl>
                                          </p:spTgt>
                                        </p:tgtEl>
                                        <p:attrNameLst>
                                          <p:attrName>style.visibility</p:attrName>
                                        </p:attrNameLst>
                                      </p:cBhvr>
                                      <p:to>
                                        <p:strVal val="visible"/>
                                      </p:to>
                                    </p:set>
                                    <p:animEffect transition="in" filter="fade">
                                      <p:cBhvr>
                                        <p:cTn id="73" dur="500"/>
                                        <p:tgtEl>
                                          <p:spTgt spid="4">
                                            <p:txEl>
                                              <p:pRg st="5" end="5"/>
                                            </p:txEl>
                                          </p:spTgt>
                                        </p:tgtEl>
                                      </p:cBhvr>
                                    </p:animEffect>
                                  </p:childTnLst>
                                </p:cTn>
                              </p:par>
                            </p:childTnLst>
                          </p:cTn>
                        </p:par>
                        <p:par>
                          <p:cTn id="74" fill="hold">
                            <p:stCondLst>
                              <p:cond delay="3000"/>
                            </p:stCondLst>
                            <p:childTnLst>
                              <p:par>
                                <p:cTn id="75" presetID="10" presetClass="entr" presetSubtype="0" fill="hold" grpId="0" nodeType="afterEffect">
                                  <p:stCondLst>
                                    <p:cond delay="0"/>
                                  </p:stCondLst>
                                  <p:childTnLst>
                                    <p:set>
                                      <p:cBhvr>
                                        <p:cTn id="76" dur="1" fill="hold">
                                          <p:stCondLst>
                                            <p:cond delay="0"/>
                                          </p:stCondLst>
                                        </p:cTn>
                                        <p:tgtEl>
                                          <p:spTgt spid="4">
                                            <p:txEl>
                                              <p:pRg st="6" end="6"/>
                                            </p:txEl>
                                          </p:spTgt>
                                        </p:tgtEl>
                                        <p:attrNameLst>
                                          <p:attrName>style.visibility</p:attrName>
                                        </p:attrNameLst>
                                      </p:cBhvr>
                                      <p:to>
                                        <p:strVal val="visible"/>
                                      </p:to>
                                    </p:set>
                                    <p:animEffect transition="in" filter="fade">
                                      <p:cBhvr>
                                        <p:cTn id="77" dur="500"/>
                                        <p:tgtEl>
                                          <p:spTgt spid="4">
                                            <p:txEl>
                                              <p:pRg st="6" end="6"/>
                                            </p:txEl>
                                          </p:spTgt>
                                        </p:tgtEl>
                                      </p:cBhvr>
                                    </p:animEffect>
                                  </p:childTnLst>
                                </p:cTn>
                              </p:par>
                            </p:childTnLst>
                          </p:cTn>
                        </p:par>
                        <p:par>
                          <p:cTn id="78" fill="hold">
                            <p:stCondLst>
                              <p:cond delay="3500"/>
                            </p:stCondLst>
                            <p:childTnLst>
                              <p:par>
                                <p:cTn id="79" presetID="10" presetClass="entr" presetSubtype="0" fill="hold" grpId="0" nodeType="afterEffect">
                                  <p:stCondLst>
                                    <p:cond delay="0"/>
                                  </p:stCondLst>
                                  <p:childTnLst>
                                    <p:set>
                                      <p:cBhvr>
                                        <p:cTn id="80" dur="1" fill="hold">
                                          <p:stCondLst>
                                            <p:cond delay="0"/>
                                          </p:stCondLst>
                                        </p:cTn>
                                        <p:tgtEl>
                                          <p:spTgt spid="4">
                                            <p:txEl>
                                              <p:pRg st="7" end="7"/>
                                            </p:txEl>
                                          </p:spTgt>
                                        </p:tgtEl>
                                        <p:attrNameLst>
                                          <p:attrName>style.visibility</p:attrName>
                                        </p:attrNameLst>
                                      </p:cBhvr>
                                      <p:to>
                                        <p:strVal val="visible"/>
                                      </p:to>
                                    </p:set>
                                    <p:animEffect transition="in" filter="fade">
                                      <p:cBhvr>
                                        <p:cTn id="81" dur="500"/>
                                        <p:tgtEl>
                                          <p:spTgt spid="4">
                                            <p:txEl>
                                              <p:pRg st="7" end="7"/>
                                            </p:txEl>
                                          </p:spTgt>
                                        </p:tgtEl>
                                      </p:cBhvr>
                                    </p:animEffect>
                                  </p:childTnLst>
                                </p:cTn>
                              </p:par>
                            </p:childTnLst>
                          </p:cTn>
                        </p:par>
                        <p:par>
                          <p:cTn id="82" fill="hold">
                            <p:stCondLst>
                              <p:cond delay="4000"/>
                            </p:stCondLst>
                            <p:childTnLst>
                              <p:par>
                                <p:cTn id="83" presetID="10" presetClass="entr" presetSubtype="0" fill="hold" grpId="0" nodeType="afterEffect">
                                  <p:stCondLst>
                                    <p:cond delay="0"/>
                                  </p:stCondLst>
                                  <p:childTnLst>
                                    <p:set>
                                      <p:cBhvr>
                                        <p:cTn id="84" dur="1" fill="hold">
                                          <p:stCondLst>
                                            <p:cond delay="0"/>
                                          </p:stCondLst>
                                        </p:cTn>
                                        <p:tgtEl>
                                          <p:spTgt spid="4">
                                            <p:txEl>
                                              <p:pRg st="8" end="8"/>
                                            </p:txEl>
                                          </p:spTgt>
                                        </p:tgtEl>
                                        <p:attrNameLst>
                                          <p:attrName>style.visibility</p:attrName>
                                        </p:attrNameLst>
                                      </p:cBhvr>
                                      <p:to>
                                        <p:strVal val="visible"/>
                                      </p:to>
                                    </p:set>
                                    <p:animEffect transition="in" filter="fade">
                                      <p:cBhvr>
                                        <p:cTn id="85" dur="500"/>
                                        <p:tgtEl>
                                          <p:spTgt spid="4">
                                            <p:txEl>
                                              <p:pRg st="8" end="8"/>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4">
                                            <p:txEl>
                                              <p:pRg st="11" end="11"/>
                                            </p:txEl>
                                          </p:spTgt>
                                        </p:tgtEl>
                                        <p:attrNameLst>
                                          <p:attrName>style.visibility</p:attrName>
                                        </p:attrNameLst>
                                      </p:cBhvr>
                                      <p:to>
                                        <p:strVal val="visible"/>
                                      </p:to>
                                    </p:set>
                                    <p:animEffect transition="in" filter="fade">
                                      <p:cBhvr>
                                        <p:cTn id="90"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Working of Recursive Functions</a:t>
            </a:r>
            <a:endParaRPr lang="en-US" dirty="0"/>
          </a:p>
        </p:txBody>
      </p:sp>
      <p:sp>
        <p:nvSpPr>
          <p:cNvPr id="3" name="Footer Placeholder 2"/>
          <p:cNvSpPr>
            <a:spLocks noGrp="1"/>
          </p:cNvSpPr>
          <p:nvPr>
            <p:ph type="ftr" sz="quarter" idx="11"/>
          </p:nvPr>
        </p:nvSpPr>
        <p:spPr/>
        <p:txBody>
          <a:bodyPr/>
          <a:lstStyle/>
          <a:p>
            <a:r>
              <a:rPr lang="en-US" smtClean="0"/>
              <a:t>C Programming :- Ashutosh Sonawane</a:t>
            </a:r>
            <a:endParaRPr lang="en-US"/>
          </a:p>
        </p:txBody>
      </p:sp>
      <p:pic>
        <p:nvPicPr>
          <p:cNvPr id="1028" name="Picture 4"/>
          <p:cNvPicPr>
            <a:picLocks noChangeAspect="1" noChangeArrowheads="1"/>
          </p:cNvPicPr>
          <p:nvPr/>
        </p:nvPicPr>
        <p:blipFill>
          <a:blip r:embed="rId2"/>
          <a:srcRect l="17059" t="14286" r="17059" b="8791"/>
          <a:stretch>
            <a:fillRect/>
          </a:stretch>
        </p:blipFill>
        <p:spPr bwMode="auto">
          <a:xfrm>
            <a:off x="402336" y="685800"/>
            <a:ext cx="11379200" cy="57150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Program using Function</a:t>
            </a:r>
            <a:endParaRPr lang="en-US" dirty="0"/>
          </a:p>
        </p:txBody>
      </p:sp>
      <p:sp>
        <p:nvSpPr>
          <p:cNvPr id="3" name="Content Placeholder 2"/>
          <p:cNvSpPr>
            <a:spLocks noGrp="1"/>
          </p:cNvSpPr>
          <p:nvPr>
            <p:ph idx="1"/>
          </p:nvPr>
        </p:nvSpPr>
        <p:spPr>
          <a:xfrm>
            <a:off x="402336" y="844552"/>
            <a:ext cx="11379200" cy="5784848"/>
          </a:xfrm>
        </p:spPr>
        <p:txBody>
          <a:bodyPr>
            <a:normAutofit fontScale="85000" lnSpcReduction="20000"/>
          </a:bodyPr>
          <a:lstStyle/>
          <a:p>
            <a:pPr marL="514350" indent="-514350">
              <a:buFont typeface="+mj-lt"/>
              <a:buAutoNum type="arabicPeriod"/>
            </a:pPr>
            <a:r>
              <a:rPr lang="en-US" dirty="0" smtClean="0"/>
              <a:t>Write a general-purpose function to convert any given year into its roman equivalent. The following table shows the roman equivalents of decimal numbers:</a:t>
            </a:r>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788670" lvl="1" indent="-514350">
              <a:buNone/>
            </a:pPr>
            <a:r>
              <a:rPr lang="en-US" b="1" dirty="0" smtClean="0"/>
              <a:t>Example:</a:t>
            </a:r>
          </a:p>
          <a:p>
            <a:pPr marL="788670" lvl="1" indent="-514350">
              <a:buNone/>
            </a:pPr>
            <a:r>
              <a:rPr lang="en-US" dirty="0" smtClean="0"/>
              <a:t>Roman equivalent of 1988 is </a:t>
            </a:r>
            <a:r>
              <a:rPr lang="en-US" dirty="0" err="1" smtClean="0"/>
              <a:t>mdcccclxxxviii</a:t>
            </a:r>
            <a:endParaRPr lang="en-US" dirty="0" smtClean="0"/>
          </a:p>
          <a:p>
            <a:pPr marL="788670" lvl="1" indent="-514350">
              <a:buNone/>
            </a:pPr>
            <a:r>
              <a:rPr lang="en-US" dirty="0" smtClean="0"/>
              <a:t>Roman equivalent of 1525 is </a:t>
            </a:r>
            <a:r>
              <a:rPr lang="en-US" dirty="0" err="1" smtClean="0"/>
              <a:t>mdxxv</a:t>
            </a:r>
            <a:endParaRPr lang="en-US" dirty="0" smtClean="0"/>
          </a:p>
          <a:p>
            <a:pPr marL="514350" indent="-514350">
              <a:buFont typeface="+mj-lt"/>
              <a:buAutoNum type="arabicPeriod"/>
            </a:pPr>
            <a:r>
              <a:rPr lang="en-US" dirty="0" smtClean="0"/>
              <a:t>Write a function that receives 5 integers and returns the sum, average and standard deviation of these numbers. Call this function from </a:t>
            </a:r>
            <a:r>
              <a:rPr lang="en-US" b="1" dirty="0" smtClean="0"/>
              <a:t>main( ) </a:t>
            </a:r>
            <a:r>
              <a:rPr lang="en-US" dirty="0" smtClean="0"/>
              <a:t>and print the results in </a:t>
            </a:r>
            <a:r>
              <a:rPr lang="en-US" b="1" dirty="0" smtClean="0"/>
              <a:t>main( ).</a:t>
            </a:r>
          </a:p>
          <a:p>
            <a:pPr marL="514350" indent="-514350">
              <a:buFont typeface="+mj-lt"/>
              <a:buAutoNum type="arabicPeriod"/>
            </a:pPr>
            <a:r>
              <a:rPr lang="en-US" dirty="0" smtClean="0"/>
              <a:t>Write a function that receives marks received by a student in 3 subjects and returns the average and percentage of these marks. Call this function from </a:t>
            </a:r>
            <a:r>
              <a:rPr lang="en-US" b="1" dirty="0" smtClean="0"/>
              <a:t>main( ) </a:t>
            </a:r>
            <a:r>
              <a:rPr lang="en-US" dirty="0" smtClean="0"/>
              <a:t>and print the results in </a:t>
            </a:r>
            <a:r>
              <a:rPr lang="en-US" b="1" dirty="0" smtClean="0"/>
              <a:t>main( ).</a:t>
            </a:r>
          </a:p>
          <a:p>
            <a:pPr marL="514350" indent="-514350">
              <a:buFont typeface="+mj-lt"/>
              <a:buAutoNum type="arabicPeriod"/>
            </a:pPr>
            <a:r>
              <a:rPr lang="en-US" dirty="0" smtClean="0"/>
              <a:t>Write a recursive function to obtain the running sum of first 25 natural numbers.</a:t>
            </a:r>
          </a:p>
          <a:p>
            <a:pPr marL="514350" indent="-514350">
              <a:buFont typeface="+mj-lt"/>
              <a:buAutoNum type="arabicPeriod"/>
            </a:pPr>
            <a:r>
              <a:rPr lang="en-US" dirty="0" smtClean="0"/>
              <a:t>If the lengths of the sides of a triangle are denoted by </a:t>
            </a:r>
            <a:r>
              <a:rPr lang="en-US" b="1" dirty="0" smtClean="0"/>
              <a:t>a, b, </a:t>
            </a:r>
            <a:r>
              <a:rPr lang="en-US" dirty="0" smtClean="0"/>
              <a:t>and </a:t>
            </a:r>
            <a:r>
              <a:rPr lang="en-US" b="1" dirty="0" smtClean="0"/>
              <a:t>c, </a:t>
            </a:r>
            <a:r>
              <a:rPr lang="en-US" dirty="0" smtClean="0"/>
              <a:t>then area of triangle is given by</a:t>
            </a:r>
            <a:r>
              <a:rPr lang="en-US" b="1" dirty="0" smtClean="0"/>
              <a:t> </a:t>
            </a:r>
          </a:p>
          <a:p>
            <a:pPr marL="788670" lvl="1" indent="-514350">
              <a:buNone/>
            </a:pPr>
            <a:r>
              <a:rPr lang="en-US" i="1" dirty="0" smtClean="0"/>
              <a:t>area = √ S(S − a)(S − b)(S − c)</a:t>
            </a:r>
          </a:p>
          <a:p>
            <a:pPr marL="788670" lvl="1" indent="-514350">
              <a:buNone/>
            </a:pPr>
            <a:r>
              <a:rPr lang="en-US" dirty="0" smtClean="0"/>
              <a:t>where, S = ( a + b + c ) / 2</a:t>
            </a:r>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371973925"/>
              </p:ext>
            </p:extLst>
          </p:nvPr>
        </p:nvGraphicFramePr>
        <p:xfrm>
          <a:off x="914400" y="1447800"/>
          <a:ext cx="6248400" cy="1600200"/>
        </p:xfrm>
        <a:graphic>
          <a:graphicData uri="http://schemas.openxmlformats.org/drawingml/2006/table">
            <a:tbl>
              <a:tblPr firstRow="1" bandRow="1">
                <a:tableStyleId>{5C22544A-7EE6-4342-B048-85BDC9FD1C3A}</a:tableStyleId>
              </a:tblPr>
              <a:tblGrid>
                <a:gridCol w="1562100">
                  <a:extLst>
                    <a:ext uri="{9D8B030D-6E8A-4147-A177-3AD203B41FA5}">
                      <a16:colId xmlns:a16="http://schemas.microsoft.com/office/drawing/2014/main" val="20000"/>
                    </a:ext>
                  </a:extLst>
                </a:gridCol>
                <a:gridCol w="1562100">
                  <a:extLst>
                    <a:ext uri="{9D8B030D-6E8A-4147-A177-3AD203B41FA5}">
                      <a16:colId xmlns:a16="http://schemas.microsoft.com/office/drawing/2014/main" val="20001"/>
                    </a:ext>
                  </a:extLst>
                </a:gridCol>
                <a:gridCol w="1562100">
                  <a:extLst>
                    <a:ext uri="{9D8B030D-6E8A-4147-A177-3AD203B41FA5}">
                      <a16:colId xmlns:a16="http://schemas.microsoft.com/office/drawing/2014/main" val="20002"/>
                    </a:ext>
                  </a:extLst>
                </a:gridCol>
                <a:gridCol w="1562100">
                  <a:extLst>
                    <a:ext uri="{9D8B030D-6E8A-4147-A177-3AD203B41FA5}">
                      <a16:colId xmlns:a16="http://schemas.microsoft.com/office/drawing/2014/main" val="20003"/>
                    </a:ext>
                  </a:extLst>
                </a:gridCol>
              </a:tblGrid>
              <a:tr h="314960">
                <a:tc>
                  <a:txBody>
                    <a:bodyPr/>
                    <a:lstStyle/>
                    <a:p>
                      <a:pPr algn="ctr"/>
                      <a:r>
                        <a:rPr lang="en-US" sz="1500" b="1" dirty="0" smtClean="0"/>
                        <a:t>Decimal </a:t>
                      </a:r>
                      <a:endParaRPr lang="en-US" sz="1500" dirty="0"/>
                    </a:p>
                  </a:txBody>
                  <a:tcPr/>
                </a:tc>
                <a:tc>
                  <a:txBody>
                    <a:bodyPr/>
                    <a:lstStyle/>
                    <a:p>
                      <a:pPr algn="ctr"/>
                      <a:r>
                        <a:rPr lang="en-US" sz="1500" b="1" dirty="0" smtClean="0"/>
                        <a:t>Roman </a:t>
                      </a:r>
                      <a:endParaRPr lang="en-US" sz="1500" dirty="0"/>
                    </a:p>
                  </a:txBody>
                  <a:tcPr/>
                </a:tc>
                <a:tc>
                  <a:txBody>
                    <a:bodyPr/>
                    <a:lstStyle/>
                    <a:p>
                      <a:pPr algn="ctr"/>
                      <a:r>
                        <a:rPr lang="en-US" sz="1500" b="1" dirty="0" smtClean="0"/>
                        <a:t>Decimal </a:t>
                      </a:r>
                      <a:endParaRPr lang="en-US" sz="1500" dirty="0"/>
                    </a:p>
                  </a:txBody>
                  <a:tcPr/>
                </a:tc>
                <a:tc>
                  <a:txBody>
                    <a:bodyPr/>
                    <a:lstStyle/>
                    <a:p>
                      <a:pPr algn="ctr"/>
                      <a:r>
                        <a:rPr lang="en-US" sz="1500" b="1" dirty="0" smtClean="0"/>
                        <a:t>Roman</a:t>
                      </a:r>
                      <a:endParaRPr lang="en-US" sz="1500" dirty="0"/>
                    </a:p>
                  </a:txBody>
                  <a:tcPr/>
                </a:tc>
                <a:extLst>
                  <a:ext uri="{0D108BD9-81ED-4DB2-BD59-A6C34878D82A}">
                    <a16:rowId xmlns:a16="http://schemas.microsoft.com/office/drawing/2014/main" val="10000"/>
                  </a:ext>
                </a:extLst>
              </a:tr>
              <a:tr h="314960">
                <a:tc>
                  <a:txBody>
                    <a:bodyPr/>
                    <a:lstStyle/>
                    <a:p>
                      <a:pPr algn="ctr"/>
                      <a:r>
                        <a:rPr lang="en-US" sz="1500" dirty="0" smtClean="0"/>
                        <a:t>1</a:t>
                      </a:r>
                      <a:endParaRPr lang="en-US" sz="1500" dirty="0"/>
                    </a:p>
                  </a:txBody>
                  <a:tcPr/>
                </a:tc>
                <a:tc>
                  <a:txBody>
                    <a:bodyPr/>
                    <a:lstStyle/>
                    <a:p>
                      <a:pPr algn="ctr"/>
                      <a:r>
                        <a:rPr lang="en-US" sz="1500" dirty="0" err="1" smtClean="0"/>
                        <a:t>i</a:t>
                      </a:r>
                      <a:endParaRPr lang="en-US" sz="1500" dirty="0"/>
                    </a:p>
                  </a:txBody>
                  <a:tcPr/>
                </a:tc>
                <a:tc>
                  <a:txBody>
                    <a:bodyPr/>
                    <a:lstStyle/>
                    <a:p>
                      <a:pPr algn="ctr"/>
                      <a:r>
                        <a:rPr lang="en-US" sz="1500" dirty="0" smtClean="0"/>
                        <a:t>100</a:t>
                      </a:r>
                      <a:endParaRPr lang="en-US" sz="1500" dirty="0"/>
                    </a:p>
                  </a:txBody>
                  <a:tcPr/>
                </a:tc>
                <a:tc>
                  <a:txBody>
                    <a:bodyPr/>
                    <a:lstStyle/>
                    <a:p>
                      <a:pPr algn="ctr"/>
                      <a:r>
                        <a:rPr lang="en-US" sz="1500" dirty="0" smtClean="0"/>
                        <a:t>c</a:t>
                      </a:r>
                      <a:endParaRPr lang="en-US" sz="1500" dirty="0"/>
                    </a:p>
                  </a:txBody>
                  <a:tcPr/>
                </a:tc>
                <a:extLst>
                  <a:ext uri="{0D108BD9-81ED-4DB2-BD59-A6C34878D82A}">
                    <a16:rowId xmlns:a16="http://schemas.microsoft.com/office/drawing/2014/main" val="10001"/>
                  </a:ext>
                </a:extLst>
              </a:tr>
              <a:tr h="314960">
                <a:tc>
                  <a:txBody>
                    <a:bodyPr/>
                    <a:lstStyle/>
                    <a:p>
                      <a:pPr algn="ctr"/>
                      <a:r>
                        <a:rPr lang="en-US" sz="1500" dirty="0" smtClean="0"/>
                        <a:t>5</a:t>
                      </a:r>
                      <a:endParaRPr lang="en-US" sz="1500" dirty="0"/>
                    </a:p>
                  </a:txBody>
                  <a:tcPr/>
                </a:tc>
                <a:tc>
                  <a:txBody>
                    <a:bodyPr/>
                    <a:lstStyle/>
                    <a:p>
                      <a:pPr algn="ctr"/>
                      <a:r>
                        <a:rPr lang="en-US" sz="1500" dirty="0" smtClean="0"/>
                        <a:t>v</a:t>
                      </a:r>
                      <a:endParaRPr lang="en-US" sz="1500" dirty="0"/>
                    </a:p>
                  </a:txBody>
                  <a:tcPr/>
                </a:tc>
                <a:tc>
                  <a:txBody>
                    <a:bodyPr/>
                    <a:lstStyle/>
                    <a:p>
                      <a:pPr algn="ctr"/>
                      <a:r>
                        <a:rPr lang="en-US" sz="1500" dirty="0" smtClean="0"/>
                        <a:t>500</a:t>
                      </a:r>
                      <a:endParaRPr lang="en-US" sz="1500" dirty="0"/>
                    </a:p>
                  </a:txBody>
                  <a:tcPr/>
                </a:tc>
                <a:tc>
                  <a:txBody>
                    <a:bodyPr/>
                    <a:lstStyle/>
                    <a:p>
                      <a:pPr algn="ctr"/>
                      <a:r>
                        <a:rPr lang="en-US" sz="1500" dirty="0" smtClean="0"/>
                        <a:t>d</a:t>
                      </a:r>
                      <a:endParaRPr lang="en-US" sz="1500" dirty="0"/>
                    </a:p>
                  </a:txBody>
                  <a:tcPr/>
                </a:tc>
                <a:extLst>
                  <a:ext uri="{0D108BD9-81ED-4DB2-BD59-A6C34878D82A}">
                    <a16:rowId xmlns:a16="http://schemas.microsoft.com/office/drawing/2014/main" val="10002"/>
                  </a:ext>
                </a:extLst>
              </a:tr>
              <a:tr h="314960">
                <a:tc>
                  <a:txBody>
                    <a:bodyPr/>
                    <a:lstStyle/>
                    <a:p>
                      <a:pPr algn="ctr"/>
                      <a:r>
                        <a:rPr lang="en-US" sz="1500" dirty="0" smtClean="0"/>
                        <a:t>10</a:t>
                      </a:r>
                      <a:endParaRPr lang="en-US" sz="1500" dirty="0"/>
                    </a:p>
                  </a:txBody>
                  <a:tcPr/>
                </a:tc>
                <a:tc>
                  <a:txBody>
                    <a:bodyPr/>
                    <a:lstStyle/>
                    <a:p>
                      <a:pPr algn="ctr"/>
                      <a:r>
                        <a:rPr lang="en-US" sz="1500" dirty="0" smtClean="0"/>
                        <a:t>x</a:t>
                      </a:r>
                      <a:endParaRPr lang="en-US" sz="1500" dirty="0"/>
                    </a:p>
                  </a:txBody>
                  <a:tcPr/>
                </a:tc>
                <a:tc>
                  <a:txBody>
                    <a:bodyPr/>
                    <a:lstStyle/>
                    <a:p>
                      <a:pPr algn="ctr"/>
                      <a:r>
                        <a:rPr lang="en-US" sz="1500" dirty="0" smtClean="0"/>
                        <a:t>1000</a:t>
                      </a:r>
                      <a:endParaRPr lang="en-US" sz="1500" dirty="0"/>
                    </a:p>
                  </a:txBody>
                  <a:tcPr/>
                </a:tc>
                <a:tc>
                  <a:txBody>
                    <a:bodyPr/>
                    <a:lstStyle/>
                    <a:p>
                      <a:pPr algn="ctr"/>
                      <a:r>
                        <a:rPr lang="en-US" sz="1500" dirty="0" smtClean="0"/>
                        <a:t>m</a:t>
                      </a:r>
                      <a:endParaRPr lang="en-US" sz="1500" dirty="0"/>
                    </a:p>
                  </a:txBody>
                  <a:tcPr/>
                </a:tc>
                <a:extLst>
                  <a:ext uri="{0D108BD9-81ED-4DB2-BD59-A6C34878D82A}">
                    <a16:rowId xmlns:a16="http://schemas.microsoft.com/office/drawing/2014/main" val="10003"/>
                  </a:ext>
                </a:extLst>
              </a:tr>
              <a:tr h="314960">
                <a:tc>
                  <a:txBody>
                    <a:bodyPr/>
                    <a:lstStyle/>
                    <a:p>
                      <a:pPr algn="ctr"/>
                      <a:r>
                        <a:rPr lang="en-US" sz="1500" dirty="0" smtClean="0"/>
                        <a:t>50</a:t>
                      </a:r>
                      <a:endParaRPr lang="en-US" sz="1500" dirty="0"/>
                    </a:p>
                  </a:txBody>
                  <a:tcPr/>
                </a:tc>
                <a:tc>
                  <a:txBody>
                    <a:bodyPr/>
                    <a:lstStyle/>
                    <a:p>
                      <a:pPr algn="ctr"/>
                      <a:r>
                        <a:rPr lang="en-US" sz="1500" dirty="0" smtClean="0"/>
                        <a:t>l</a:t>
                      </a:r>
                      <a:endParaRPr lang="en-US" sz="1500" dirty="0"/>
                    </a:p>
                  </a:txBody>
                  <a:tcPr/>
                </a:tc>
                <a:tc>
                  <a:txBody>
                    <a:bodyPr/>
                    <a:lstStyle/>
                    <a:p>
                      <a:pPr algn="ctr"/>
                      <a:endParaRPr lang="en-US" sz="1500"/>
                    </a:p>
                  </a:txBody>
                  <a:tcPr/>
                </a:tc>
                <a:tc>
                  <a:txBody>
                    <a:bodyPr/>
                    <a:lstStyle/>
                    <a:p>
                      <a:pPr algn="ctr"/>
                      <a:endParaRPr lang="en-US" sz="1500" dirty="0"/>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Data Types Revisited</a:t>
            </a:r>
            <a:endParaRPr lang="en-US" dirty="0"/>
          </a:p>
        </p:txBody>
      </p:sp>
      <p:pic>
        <p:nvPicPr>
          <p:cNvPr id="1026" name="Picture 2"/>
          <p:cNvPicPr>
            <a:picLocks noGrp="1" noChangeAspect="1" noChangeArrowheads="1"/>
          </p:cNvPicPr>
          <p:nvPr>
            <p:ph idx="1"/>
          </p:nvPr>
        </p:nvPicPr>
        <p:blipFill>
          <a:blip r:embed="rId2"/>
          <a:stretch>
            <a:fillRect/>
          </a:stretch>
        </p:blipFill>
        <p:spPr bwMode="auto">
          <a:xfrm>
            <a:off x="277101" y="844552"/>
            <a:ext cx="9839190" cy="5556248"/>
          </a:xfrm>
          <a:prstGeom prst="rect">
            <a:avLst/>
          </a:prstGeom>
          <a:noFill/>
          <a:ln w="9525">
            <a:noFill/>
            <a:miter lim="800000"/>
            <a:headEnd/>
            <a:tailEnd/>
          </a:ln>
          <a:effectLst/>
        </p:spPr>
      </p:pic>
      <p:sp>
        <p:nvSpPr>
          <p:cNvPr id="3" name="Footer Placeholder 2"/>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Storage Classes in C</a:t>
            </a:r>
            <a:endParaRPr lang="en-US" dirty="0"/>
          </a:p>
        </p:txBody>
      </p:sp>
      <p:sp>
        <p:nvSpPr>
          <p:cNvPr id="3" name="Content Placeholder 2"/>
          <p:cNvSpPr>
            <a:spLocks noGrp="1"/>
          </p:cNvSpPr>
          <p:nvPr>
            <p:ph idx="1"/>
          </p:nvPr>
        </p:nvSpPr>
        <p:spPr>
          <a:xfrm>
            <a:off x="402336" y="844552"/>
            <a:ext cx="11379200" cy="5566296"/>
          </a:xfrm>
        </p:spPr>
        <p:txBody>
          <a:bodyPr>
            <a:normAutofit/>
          </a:bodyPr>
          <a:lstStyle/>
          <a:p>
            <a:pPr>
              <a:buNone/>
            </a:pPr>
            <a:r>
              <a:rPr lang="en-US" sz="1400" dirty="0"/>
              <a:t>Not only do all variables have a data type, they also have a ‘storage class’. If we don’t specify the storage class of a variable in its declaration, the compiler will assume a storage class depending on the context in which the variable is used.</a:t>
            </a:r>
          </a:p>
          <a:p>
            <a:pPr>
              <a:buNone/>
            </a:pPr>
            <a:r>
              <a:rPr lang="en-US" sz="1400" dirty="0"/>
              <a:t>From C compiler’s point of view, a variable name identifies some physical location within the computer where the string of bits representing the variable’s value is stored. There are basically two kinds of locations in a computer where such a value may be kept</a:t>
            </a:r>
            <a:r>
              <a:rPr lang="en-US" sz="1400" b="1" dirty="0"/>
              <a:t>— Memory </a:t>
            </a:r>
            <a:r>
              <a:rPr lang="en-US" sz="1400" dirty="0"/>
              <a:t>and</a:t>
            </a:r>
            <a:r>
              <a:rPr lang="en-US" sz="1400" b="1" dirty="0"/>
              <a:t> CPU registers</a:t>
            </a:r>
            <a:r>
              <a:rPr lang="en-US" sz="1400" dirty="0"/>
              <a:t>.</a:t>
            </a:r>
          </a:p>
          <a:p>
            <a:endParaRPr lang="en-US" sz="1400" dirty="0"/>
          </a:p>
          <a:p>
            <a:pPr>
              <a:buNone/>
            </a:pPr>
            <a:r>
              <a:rPr lang="en-US" sz="1400" dirty="0"/>
              <a:t>A variable’s storage class tells us:</a:t>
            </a:r>
          </a:p>
          <a:p>
            <a:pPr marL="514350" indent="-514350">
              <a:buFont typeface="+mj-lt"/>
              <a:buAutoNum type="alphaUcPeriod"/>
            </a:pPr>
            <a:r>
              <a:rPr lang="en-US" sz="1400" dirty="0"/>
              <a:t>Where the variable would be stored.</a:t>
            </a:r>
          </a:p>
          <a:p>
            <a:pPr marL="514350" indent="-514350">
              <a:buFont typeface="+mj-lt"/>
              <a:buAutoNum type="alphaUcPeriod"/>
            </a:pPr>
            <a:r>
              <a:rPr lang="en-US" sz="1400" dirty="0"/>
              <a:t>What will be the initial value of the variable, if initial value is not specifically assigned.(i.e. the default initial value).</a:t>
            </a:r>
          </a:p>
          <a:p>
            <a:pPr marL="514350" indent="-514350">
              <a:buFont typeface="+mj-lt"/>
              <a:buAutoNum type="alphaUcPeriod"/>
            </a:pPr>
            <a:r>
              <a:rPr lang="en-US" sz="1400" dirty="0"/>
              <a:t>What is the scope of the variable; i.e. in which functions the value of the variable would be available.</a:t>
            </a:r>
          </a:p>
          <a:p>
            <a:pPr marL="514350" indent="-514350">
              <a:buFont typeface="+mj-lt"/>
              <a:buAutoNum type="alphaUcPeriod"/>
            </a:pPr>
            <a:r>
              <a:rPr lang="en-US" sz="1400" dirty="0"/>
              <a:t>What is the life of the variable; i.e. how long would the variable exist.</a:t>
            </a:r>
          </a:p>
          <a:p>
            <a:pPr>
              <a:buNone/>
            </a:pPr>
            <a:endParaRPr lang="en-US" sz="1400" dirty="0"/>
          </a:p>
          <a:p>
            <a:pPr>
              <a:buNone/>
            </a:pPr>
            <a:r>
              <a:rPr lang="en-US" sz="1400" dirty="0"/>
              <a:t>There are four storage classes in C:</a:t>
            </a:r>
          </a:p>
          <a:p>
            <a:pPr marL="514350" indent="-514350">
              <a:buFont typeface="+mj-lt"/>
              <a:buAutoNum type="alphaUcPeriod"/>
            </a:pPr>
            <a:r>
              <a:rPr lang="en-US" sz="1400" dirty="0"/>
              <a:t>Automatic storage class</a:t>
            </a:r>
          </a:p>
          <a:p>
            <a:pPr marL="514350" indent="-514350">
              <a:buFont typeface="+mj-lt"/>
              <a:buAutoNum type="alphaUcPeriod"/>
            </a:pPr>
            <a:r>
              <a:rPr lang="en-US" sz="1400" dirty="0"/>
              <a:t>Register storage class</a:t>
            </a:r>
          </a:p>
          <a:p>
            <a:pPr marL="514350" indent="-514350">
              <a:buFont typeface="+mj-lt"/>
              <a:buAutoNum type="alphaUcPeriod"/>
            </a:pPr>
            <a:r>
              <a:rPr lang="en-US" sz="1400" dirty="0"/>
              <a:t>Static storage class</a:t>
            </a:r>
          </a:p>
          <a:p>
            <a:pPr marL="514350" indent="-514350">
              <a:buFont typeface="+mj-lt"/>
              <a:buAutoNum type="alphaUcPeriod"/>
            </a:pPr>
            <a:r>
              <a:rPr lang="en-US" sz="1400" dirty="0"/>
              <a:t>External storage class</a:t>
            </a:r>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par>
                          <p:cTn id="48" fill="hold">
                            <p:stCondLst>
                              <p:cond delay="1000"/>
                            </p:stCondLst>
                            <p:childTnLst>
                              <p:par>
                                <p:cTn id="49" presetID="10" presetClass="entr" presetSubtype="0" fill="hold" nodeType="after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fade">
                                      <p:cBhvr>
                                        <p:cTn id="51" dur="500"/>
                                        <p:tgtEl>
                                          <p:spTgt spid="3">
                                            <p:txEl>
                                              <p:pRg st="12" end="12"/>
                                            </p:txEl>
                                          </p:spTgt>
                                        </p:tgtEl>
                                      </p:cBhvr>
                                    </p:animEffect>
                                  </p:childTnLst>
                                </p:cTn>
                              </p:par>
                            </p:childTnLst>
                          </p:cTn>
                        </p:par>
                        <p:par>
                          <p:cTn id="52" fill="hold">
                            <p:stCondLst>
                              <p:cond delay="1500"/>
                            </p:stCondLst>
                            <p:childTnLst>
                              <p:par>
                                <p:cTn id="53" presetID="10" presetClass="entr" presetSubtype="0" fill="hold" nodeType="after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animEffect transition="in" filter="fade">
                                      <p:cBhvr>
                                        <p:cTn id="55"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Automatic Storage Class</a:t>
            </a:r>
            <a:endParaRPr lang="en-US" dirty="0"/>
          </a:p>
        </p:txBody>
      </p:sp>
      <p:sp>
        <p:nvSpPr>
          <p:cNvPr id="3" name="Content Placeholder 2"/>
          <p:cNvSpPr>
            <a:spLocks noGrp="1"/>
          </p:cNvSpPr>
          <p:nvPr>
            <p:ph sz="half" idx="1"/>
          </p:nvPr>
        </p:nvSpPr>
        <p:spPr>
          <a:xfrm>
            <a:off x="402336" y="800100"/>
            <a:ext cx="5462016" cy="5600700"/>
          </a:xfrm>
        </p:spPr>
        <p:txBody>
          <a:bodyPr>
            <a:normAutofit lnSpcReduction="10000"/>
          </a:bodyPr>
          <a:lstStyle/>
          <a:p>
            <a:pPr>
              <a:buNone/>
            </a:pPr>
            <a:r>
              <a:rPr lang="en-US" dirty="0" smtClean="0"/>
              <a:t>The features of a variable defined to have an automatic storage class are as under:</a:t>
            </a:r>
          </a:p>
          <a:p>
            <a:pPr>
              <a:buNone/>
            </a:pPr>
            <a:endParaRPr lang="en-US" b="1" dirty="0" smtClean="0"/>
          </a:p>
          <a:p>
            <a:pPr>
              <a:buNone/>
            </a:pPr>
            <a:r>
              <a:rPr lang="en-US" b="1" dirty="0" smtClean="0"/>
              <a:t>Storage</a:t>
            </a:r>
            <a:r>
              <a:rPr lang="en-US" dirty="0" smtClean="0"/>
              <a:t> − Memory.</a:t>
            </a:r>
          </a:p>
          <a:p>
            <a:pPr>
              <a:buNone/>
            </a:pPr>
            <a:endParaRPr lang="en-US" dirty="0" smtClean="0"/>
          </a:p>
          <a:p>
            <a:pPr>
              <a:buNone/>
            </a:pPr>
            <a:r>
              <a:rPr lang="en-US" b="1" dirty="0" smtClean="0"/>
              <a:t>Default initial value </a:t>
            </a:r>
            <a:r>
              <a:rPr lang="en-US" dirty="0" smtClean="0"/>
              <a:t>− An unpredictable value, which is often called a garbage value.</a:t>
            </a:r>
          </a:p>
          <a:p>
            <a:pPr>
              <a:buNone/>
            </a:pPr>
            <a:endParaRPr lang="en-US" b="1" dirty="0" smtClean="0"/>
          </a:p>
          <a:p>
            <a:pPr>
              <a:buNone/>
            </a:pPr>
            <a:r>
              <a:rPr lang="en-US" b="1" dirty="0" smtClean="0"/>
              <a:t>Scope</a:t>
            </a:r>
            <a:r>
              <a:rPr lang="en-US" dirty="0" smtClean="0"/>
              <a:t> − Local to the block in which the variable is defined.</a:t>
            </a:r>
          </a:p>
          <a:p>
            <a:pPr>
              <a:buNone/>
            </a:pPr>
            <a:endParaRPr lang="en-US" b="1" dirty="0" smtClean="0"/>
          </a:p>
          <a:p>
            <a:pPr>
              <a:buNone/>
            </a:pPr>
            <a:r>
              <a:rPr lang="en-US" b="1" dirty="0" smtClean="0"/>
              <a:t>Life</a:t>
            </a:r>
            <a:r>
              <a:rPr lang="en-US" dirty="0" smtClean="0"/>
              <a:t> − Till the control remains within the block in which the variable is defined.</a:t>
            </a:r>
          </a:p>
          <a:p>
            <a:pPr>
              <a:buNone/>
            </a:pPr>
            <a:endParaRPr lang="en-US" b="1" dirty="0" smtClean="0"/>
          </a:p>
          <a:p>
            <a:pPr>
              <a:buNone/>
            </a:pPr>
            <a:r>
              <a:rPr lang="en-US" b="1" dirty="0" smtClean="0"/>
              <a:t>Note</a:t>
            </a:r>
            <a:r>
              <a:rPr lang="en-US" dirty="0" smtClean="0"/>
              <a:t> that the keyword for this storage class is </a:t>
            </a:r>
            <a:r>
              <a:rPr lang="en-US" b="1" dirty="0" smtClean="0"/>
              <a:t>auto, </a:t>
            </a:r>
            <a:r>
              <a:rPr lang="en-US" dirty="0" smtClean="0"/>
              <a:t>and not automatic.</a:t>
            </a:r>
            <a:endParaRPr lang="en-US" dirty="0"/>
          </a:p>
        </p:txBody>
      </p:sp>
      <p:sp>
        <p:nvSpPr>
          <p:cNvPr id="4" name="Content Placeholder 3"/>
          <p:cNvSpPr>
            <a:spLocks noGrp="1"/>
          </p:cNvSpPr>
          <p:nvPr>
            <p:ph sz="half" idx="2"/>
          </p:nvPr>
        </p:nvSpPr>
        <p:spPr>
          <a:xfrm>
            <a:off x="6324600" y="0"/>
            <a:ext cx="5456936" cy="6400800"/>
          </a:xfrm>
        </p:spPr>
        <p:txBody>
          <a:bodyPr>
            <a:noAutofit/>
          </a:bodyPr>
          <a:lstStyle/>
          <a:p>
            <a:pPr>
              <a:buNone/>
            </a:pPr>
            <a:r>
              <a:rPr lang="en-US" sz="2000" dirty="0"/>
              <a:t>main( )</a:t>
            </a:r>
          </a:p>
          <a:p>
            <a:pPr>
              <a:buNone/>
            </a:pPr>
            <a:r>
              <a:rPr lang="en-US" sz="2000" dirty="0"/>
              <a:t>{</a:t>
            </a:r>
          </a:p>
          <a:p>
            <a:pPr lvl="1">
              <a:buNone/>
            </a:pPr>
            <a:r>
              <a:rPr lang="en-US" sz="1600" dirty="0"/>
              <a:t>auto </a:t>
            </a:r>
            <a:r>
              <a:rPr lang="en-US" sz="1600" dirty="0" err="1"/>
              <a:t>int</a:t>
            </a:r>
            <a:r>
              <a:rPr lang="en-US" sz="1600" dirty="0"/>
              <a:t> </a:t>
            </a:r>
            <a:r>
              <a:rPr lang="en-US" sz="1600" dirty="0" err="1"/>
              <a:t>i</a:t>
            </a:r>
            <a:r>
              <a:rPr lang="en-US" sz="1600" dirty="0"/>
              <a:t> = 1 ;</a:t>
            </a:r>
          </a:p>
          <a:p>
            <a:pPr lvl="1">
              <a:buNone/>
            </a:pPr>
            <a:r>
              <a:rPr lang="en-US" sz="1600" dirty="0"/>
              <a:t>{</a:t>
            </a:r>
          </a:p>
          <a:p>
            <a:pPr lvl="2">
              <a:buNone/>
            </a:pPr>
            <a:r>
              <a:rPr lang="en-US" sz="1600" dirty="0"/>
              <a:t>auto </a:t>
            </a:r>
            <a:r>
              <a:rPr lang="en-US" sz="1600" dirty="0" err="1"/>
              <a:t>int</a:t>
            </a:r>
            <a:r>
              <a:rPr lang="en-US" sz="1600" dirty="0"/>
              <a:t> </a:t>
            </a:r>
            <a:r>
              <a:rPr lang="en-US" sz="1600" dirty="0" err="1"/>
              <a:t>i</a:t>
            </a:r>
            <a:r>
              <a:rPr lang="en-US" sz="1600" dirty="0"/>
              <a:t> = 2 ;</a:t>
            </a:r>
          </a:p>
          <a:p>
            <a:pPr lvl="2">
              <a:buNone/>
            </a:pPr>
            <a:r>
              <a:rPr lang="en-US" sz="1600" dirty="0"/>
              <a:t>{</a:t>
            </a:r>
          </a:p>
          <a:p>
            <a:pPr lvl="3">
              <a:buNone/>
            </a:pPr>
            <a:r>
              <a:rPr lang="en-US" sz="1600" dirty="0"/>
              <a:t>auto </a:t>
            </a:r>
            <a:r>
              <a:rPr lang="en-US" sz="1600" dirty="0" err="1"/>
              <a:t>int</a:t>
            </a:r>
            <a:r>
              <a:rPr lang="en-US" sz="1600" dirty="0"/>
              <a:t> </a:t>
            </a:r>
            <a:r>
              <a:rPr lang="en-US" sz="1600" dirty="0" err="1"/>
              <a:t>i</a:t>
            </a:r>
            <a:r>
              <a:rPr lang="en-US" sz="1600" dirty="0"/>
              <a:t> = 3 ;</a:t>
            </a:r>
          </a:p>
          <a:p>
            <a:pPr lvl="3">
              <a:buNone/>
            </a:pPr>
            <a:r>
              <a:rPr lang="en-US" sz="1600" dirty="0" err="1"/>
              <a:t>printf</a:t>
            </a:r>
            <a:r>
              <a:rPr lang="en-US" sz="1600" dirty="0"/>
              <a:t> ( "\</a:t>
            </a:r>
            <a:r>
              <a:rPr lang="en-US" sz="1600" dirty="0" err="1"/>
              <a:t>n%d</a:t>
            </a:r>
            <a:r>
              <a:rPr lang="en-US" sz="1600" dirty="0"/>
              <a:t> ", </a:t>
            </a:r>
            <a:r>
              <a:rPr lang="en-US" sz="1600" dirty="0" err="1"/>
              <a:t>i</a:t>
            </a:r>
            <a:r>
              <a:rPr lang="en-US" sz="1600" dirty="0"/>
              <a:t> ) ;</a:t>
            </a:r>
          </a:p>
          <a:p>
            <a:pPr lvl="2">
              <a:buNone/>
            </a:pPr>
            <a:r>
              <a:rPr lang="en-US" sz="1600" dirty="0"/>
              <a:t>}</a:t>
            </a:r>
          </a:p>
          <a:p>
            <a:pPr lvl="2">
              <a:buNone/>
            </a:pPr>
            <a:r>
              <a:rPr lang="en-US" sz="1600" dirty="0" err="1"/>
              <a:t>printf</a:t>
            </a:r>
            <a:r>
              <a:rPr lang="en-US" sz="1600" dirty="0"/>
              <a:t> ( "%d ", </a:t>
            </a:r>
            <a:r>
              <a:rPr lang="en-US" sz="1600" dirty="0" err="1"/>
              <a:t>i</a:t>
            </a:r>
            <a:r>
              <a:rPr lang="en-US" sz="1600" dirty="0"/>
              <a:t> ) ;</a:t>
            </a:r>
          </a:p>
          <a:p>
            <a:pPr lvl="1">
              <a:buNone/>
            </a:pPr>
            <a:r>
              <a:rPr lang="en-US" sz="1600" dirty="0"/>
              <a:t>}</a:t>
            </a:r>
          </a:p>
          <a:p>
            <a:pPr lvl="1">
              <a:buNone/>
            </a:pPr>
            <a:r>
              <a:rPr lang="en-US" sz="1600" dirty="0" err="1"/>
              <a:t>printf</a:t>
            </a:r>
            <a:r>
              <a:rPr lang="en-US" sz="1600" dirty="0"/>
              <a:t> ( "%d", </a:t>
            </a:r>
            <a:r>
              <a:rPr lang="en-US" sz="1600" dirty="0" err="1"/>
              <a:t>i</a:t>
            </a:r>
            <a:r>
              <a:rPr lang="en-US" sz="1600" dirty="0"/>
              <a:t> ) ;</a:t>
            </a:r>
          </a:p>
          <a:p>
            <a:pPr>
              <a:buNone/>
            </a:pPr>
            <a:r>
              <a:rPr lang="en-US" sz="2000" dirty="0"/>
              <a:t>}</a:t>
            </a:r>
          </a:p>
          <a:p>
            <a:pPr>
              <a:buNone/>
            </a:pPr>
            <a:r>
              <a:rPr lang="en-US" sz="2000" dirty="0"/>
              <a:t>The output of the above program would be:</a:t>
            </a:r>
          </a:p>
          <a:p>
            <a:pPr>
              <a:buNone/>
            </a:pPr>
            <a:r>
              <a:rPr lang="en-US" sz="2000" dirty="0"/>
              <a:t>3 2 1</a:t>
            </a:r>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fade">
                                      <p:cBhvr>
                                        <p:cTn id="37" dur="500"/>
                                        <p:tgtEl>
                                          <p:spTgt spid="4">
                                            <p:txEl>
                                              <p:pRg st="0" end="0"/>
                                            </p:txEl>
                                          </p:spTgt>
                                        </p:tgtEl>
                                      </p:cBhvr>
                                    </p:animEffect>
                                  </p:childTnLst>
                                </p:cTn>
                              </p:par>
                            </p:childTnLst>
                          </p:cTn>
                        </p:par>
                        <p:par>
                          <p:cTn id="38" fill="hold">
                            <p:stCondLst>
                              <p:cond delay="500"/>
                            </p:stCondLst>
                            <p:childTnLst>
                              <p:par>
                                <p:cTn id="39" presetID="10" presetClass="entr" presetSubtype="0" fill="hold" nodeType="after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animEffect transition="in" filter="fade">
                                      <p:cBhvr>
                                        <p:cTn id="41" dur="500"/>
                                        <p:tgtEl>
                                          <p:spTgt spid="4">
                                            <p:txEl>
                                              <p:pRg st="1" end="1"/>
                                            </p:txEl>
                                          </p:spTgt>
                                        </p:tgtEl>
                                      </p:cBhvr>
                                    </p:animEffect>
                                  </p:childTnLst>
                                </p:cTn>
                              </p:par>
                            </p:childTnLst>
                          </p:cTn>
                        </p:par>
                        <p:par>
                          <p:cTn id="42" fill="hold">
                            <p:stCondLst>
                              <p:cond delay="1000"/>
                            </p:stCondLst>
                            <p:childTnLst>
                              <p:par>
                                <p:cTn id="43" presetID="10" presetClass="entr" presetSubtype="0" fill="hold" nodeType="afterEffect">
                                  <p:stCondLst>
                                    <p:cond delay="0"/>
                                  </p:stCondLst>
                                  <p:childTnLst>
                                    <p:set>
                                      <p:cBhvr>
                                        <p:cTn id="44" dur="1" fill="hold">
                                          <p:stCondLst>
                                            <p:cond delay="0"/>
                                          </p:stCondLst>
                                        </p:cTn>
                                        <p:tgtEl>
                                          <p:spTgt spid="4">
                                            <p:txEl>
                                              <p:pRg st="2" end="2"/>
                                            </p:txEl>
                                          </p:spTgt>
                                        </p:tgtEl>
                                        <p:attrNameLst>
                                          <p:attrName>style.visibility</p:attrName>
                                        </p:attrNameLst>
                                      </p:cBhvr>
                                      <p:to>
                                        <p:strVal val="visible"/>
                                      </p:to>
                                    </p:set>
                                    <p:animEffect transition="in" filter="fade">
                                      <p:cBhvr>
                                        <p:cTn id="45" dur="500"/>
                                        <p:tgtEl>
                                          <p:spTgt spid="4">
                                            <p:txEl>
                                              <p:pRg st="2" end="2"/>
                                            </p:txEl>
                                          </p:spTgt>
                                        </p:tgtEl>
                                      </p:cBhvr>
                                    </p:animEffect>
                                  </p:childTnLst>
                                </p:cTn>
                              </p:par>
                            </p:childTnLst>
                          </p:cTn>
                        </p:par>
                        <p:par>
                          <p:cTn id="46" fill="hold">
                            <p:stCondLst>
                              <p:cond delay="1500"/>
                            </p:stCondLst>
                            <p:childTnLst>
                              <p:par>
                                <p:cTn id="47" presetID="10" presetClass="entr" presetSubtype="0" fill="hold" nodeType="afterEffect">
                                  <p:stCondLst>
                                    <p:cond delay="0"/>
                                  </p:stCondLst>
                                  <p:childTnLst>
                                    <p:set>
                                      <p:cBhvr>
                                        <p:cTn id="48" dur="1" fill="hold">
                                          <p:stCondLst>
                                            <p:cond delay="0"/>
                                          </p:stCondLst>
                                        </p:cTn>
                                        <p:tgtEl>
                                          <p:spTgt spid="4">
                                            <p:txEl>
                                              <p:pRg st="3" end="3"/>
                                            </p:txEl>
                                          </p:spTgt>
                                        </p:tgtEl>
                                        <p:attrNameLst>
                                          <p:attrName>style.visibility</p:attrName>
                                        </p:attrNameLst>
                                      </p:cBhvr>
                                      <p:to>
                                        <p:strVal val="visible"/>
                                      </p:to>
                                    </p:set>
                                    <p:animEffect transition="in" filter="fade">
                                      <p:cBhvr>
                                        <p:cTn id="49" dur="500"/>
                                        <p:tgtEl>
                                          <p:spTgt spid="4">
                                            <p:txEl>
                                              <p:pRg st="3" end="3"/>
                                            </p:txEl>
                                          </p:spTgt>
                                        </p:tgtEl>
                                      </p:cBhvr>
                                    </p:animEffect>
                                  </p:childTnLst>
                                </p:cTn>
                              </p:par>
                            </p:childTnLst>
                          </p:cTn>
                        </p:par>
                        <p:par>
                          <p:cTn id="50" fill="hold">
                            <p:stCondLst>
                              <p:cond delay="2000"/>
                            </p:stCondLst>
                            <p:childTnLst>
                              <p:par>
                                <p:cTn id="51" presetID="10" presetClass="entr" presetSubtype="0" fill="hold" nodeType="afterEffect">
                                  <p:stCondLst>
                                    <p:cond delay="0"/>
                                  </p:stCondLst>
                                  <p:childTnLst>
                                    <p:set>
                                      <p:cBhvr>
                                        <p:cTn id="52" dur="1" fill="hold">
                                          <p:stCondLst>
                                            <p:cond delay="0"/>
                                          </p:stCondLst>
                                        </p:cTn>
                                        <p:tgtEl>
                                          <p:spTgt spid="4">
                                            <p:txEl>
                                              <p:pRg st="4" end="4"/>
                                            </p:txEl>
                                          </p:spTgt>
                                        </p:tgtEl>
                                        <p:attrNameLst>
                                          <p:attrName>style.visibility</p:attrName>
                                        </p:attrNameLst>
                                      </p:cBhvr>
                                      <p:to>
                                        <p:strVal val="visible"/>
                                      </p:to>
                                    </p:set>
                                    <p:animEffect transition="in" filter="fade">
                                      <p:cBhvr>
                                        <p:cTn id="53" dur="500"/>
                                        <p:tgtEl>
                                          <p:spTgt spid="4">
                                            <p:txEl>
                                              <p:pRg st="4" end="4"/>
                                            </p:txEl>
                                          </p:spTgt>
                                        </p:tgtEl>
                                      </p:cBhvr>
                                    </p:animEffect>
                                  </p:childTnLst>
                                </p:cTn>
                              </p:par>
                            </p:childTnLst>
                          </p:cTn>
                        </p:par>
                        <p:par>
                          <p:cTn id="54" fill="hold">
                            <p:stCondLst>
                              <p:cond delay="2500"/>
                            </p:stCondLst>
                            <p:childTnLst>
                              <p:par>
                                <p:cTn id="55" presetID="10" presetClass="entr" presetSubtype="0" fill="hold" nodeType="afterEffect">
                                  <p:stCondLst>
                                    <p:cond delay="0"/>
                                  </p:stCondLst>
                                  <p:childTnLst>
                                    <p:set>
                                      <p:cBhvr>
                                        <p:cTn id="56" dur="1" fill="hold">
                                          <p:stCondLst>
                                            <p:cond delay="0"/>
                                          </p:stCondLst>
                                        </p:cTn>
                                        <p:tgtEl>
                                          <p:spTgt spid="4">
                                            <p:txEl>
                                              <p:pRg st="5" end="5"/>
                                            </p:txEl>
                                          </p:spTgt>
                                        </p:tgtEl>
                                        <p:attrNameLst>
                                          <p:attrName>style.visibility</p:attrName>
                                        </p:attrNameLst>
                                      </p:cBhvr>
                                      <p:to>
                                        <p:strVal val="visible"/>
                                      </p:to>
                                    </p:set>
                                    <p:animEffect transition="in" filter="fade">
                                      <p:cBhvr>
                                        <p:cTn id="57" dur="500"/>
                                        <p:tgtEl>
                                          <p:spTgt spid="4">
                                            <p:txEl>
                                              <p:pRg st="5" end="5"/>
                                            </p:txEl>
                                          </p:spTgt>
                                        </p:tgtEl>
                                      </p:cBhvr>
                                    </p:animEffect>
                                  </p:childTnLst>
                                </p:cTn>
                              </p:par>
                            </p:childTnLst>
                          </p:cTn>
                        </p:par>
                        <p:par>
                          <p:cTn id="58" fill="hold">
                            <p:stCondLst>
                              <p:cond delay="3000"/>
                            </p:stCondLst>
                            <p:childTnLst>
                              <p:par>
                                <p:cTn id="59" presetID="10" presetClass="entr" presetSubtype="0" fill="hold" nodeType="afterEffect">
                                  <p:stCondLst>
                                    <p:cond delay="0"/>
                                  </p:stCondLst>
                                  <p:childTnLst>
                                    <p:set>
                                      <p:cBhvr>
                                        <p:cTn id="60" dur="1" fill="hold">
                                          <p:stCondLst>
                                            <p:cond delay="0"/>
                                          </p:stCondLst>
                                        </p:cTn>
                                        <p:tgtEl>
                                          <p:spTgt spid="4">
                                            <p:txEl>
                                              <p:pRg st="6" end="6"/>
                                            </p:txEl>
                                          </p:spTgt>
                                        </p:tgtEl>
                                        <p:attrNameLst>
                                          <p:attrName>style.visibility</p:attrName>
                                        </p:attrNameLst>
                                      </p:cBhvr>
                                      <p:to>
                                        <p:strVal val="visible"/>
                                      </p:to>
                                    </p:set>
                                    <p:animEffect transition="in" filter="fade">
                                      <p:cBhvr>
                                        <p:cTn id="61" dur="500"/>
                                        <p:tgtEl>
                                          <p:spTgt spid="4">
                                            <p:txEl>
                                              <p:pRg st="6" end="6"/>
                                            </p:txEl>
                                          </p:spTgt>
                                        </p:tgtEl>
                                      </p:cBhvr>
                                    </p:animEffect>
                                  </p:childTnLst>
                                </p:cTn>
                              </p:par>
                            </p:childTnLst>
                          </p:cTn>
                        </p:par>
                        <p:par>
                          <p:cTn id="62" fill="hold">
                            <p:stCondLst>
                              <p:cond delay="3500"/>
                            </p:stCondLst>
                            <p:childTnLst>
                              <p:par>
                                <p:cTn id="63" presetID="10" presetClass="entr" presetSubtype="0" fill="hold" nodeType="afterEffect">
                                  <p:stCondLst>
                                    <p:cond delay="0"/>
                                  </p:stCondLst>
                                  <p:childTnLst>
                                    <p:set>
                                      <p:cBhvr>
                                        <p:cTn id="64" dur="1" fill="hold">
                                          <p:stCondLst>
                                            <p:cond delay="0"/>
                                          </p:stCondLst>
                                        </p:cTn>
                                        <p:tgtEl>
                                          <p:spTgt spid="4">
                                            <p:txEl>
                                              <p:pRg st="7" end="7"/>
                                            </p:txEl>
                                          </p:spTgt>
                                        </p:tgtEl>
                                        <p:attrNameLst>
                                          <p:attrName>style.visibility</p:attrName>
                                        </p:attrNameLst>
                                      </p:cBhvr>
                                      <p:to>
                                        <p:strVal val="visible"/>
                                      </p:to>
                                    </p:set>
                                    <p:animEffect transition="in" filter="fade">
                                      <p:cBhvr>
                                        <p:cTn id="65" dur="500"/>
                                        <p:tgtEl>
                                          <p:spTgt spid="4">
                                            <p:txEl>
                                              <p:pRg st="7" end="7"/>
                                            </p:txEl>
                                          </p:spTgt>
                                        </p:tgtEl>
                                      </p:cBhvr>
                                    </p:animEffect>
                                  </p:childTnLst>
                                </p:cTn>
                              </p:par>
                            </p:childTnLst>
                          </p:cTn>
                        </p:par>
                        <p:par>
                          <p:cTn id="66" fill="hold">
                            <p:stCondLst>
                              <p:cond delay="4000"/>
                            </p:stCondLst>
                            <p:childTnLst>
                              <p:par>
                                <p:cTn id="67" presetID="10" presetClass="entr" presetSubtype="0" fill="hold" nodeType="afterEffect">
                                  <p:stCondLst>
                                    <p:cond delay="0"/>
                                  </p:stCondLst>
                                  <p:childTnLst>
                                    <p:set>
                                      <p:cBhvr>
                                        <p:cTn id="68" dur="1" fill="hold">
                                          <p:stCondLst>
                                            <p:cond delay="0"/>
                                          </p:stCondLst>
                                        </p:cTn>
                                        <p:tgtEl>
                                          <p:spTgt spid="4">
                                            <p:txEl>
                                              <p:pRg st="8" end="8"/>
                                            </p:txEl>
                                          </p:spTgt>
                                        </p:tgtEl>
                                        <p:attrNameLst>
                                          <p:attrName>style.visibility</p:attrName>
                                        </p:attrNameLst>
                                      </p:cBhvr>
                                      <p:to>
                                        <p:strVal val="visible"/>
                                      </p:to>
                                    </p:set>
                                    <p:animEffect transition="in" filter="fade">
                                      <p:cBhvr>
                                        <p:cTn id="69" dur="500"/>
                                        <p:tgtEl>
                                          <p:spTgt spid="4">
                                            <p:txEl>
                                              <p:pRg st="8" end="8"/>
                                            </p:txEl>
                                          </p:spTgt>
                                        </p:tgtEl>
                                      </p:cBhvr>
                                    </p:animEffect>
                                  </p:childTnLst>
                                </p:cTn>
                              </p:par>
                            </p:childTnLst>
                          </p:cTn>
                        </p:par>
                        <p:par>
                          <p:cTn id="70" fill="hold">
                            <p:stCondLst>
                              <p:cond delay="4500"/>
                            </p:stCondLst>
                            <p:childTnLst>
                              <p:par>
                                <p:cTn id="71" presetID="10" presetClass="entr" presetSubtype="0" fill="hold" nodeType="afterEffect">
                                  <p:stCondLst>
                                    <p:cond delay="0"/>
                                  </p:stCondLst>
                                  <p:childTnLst>
                                    <p:set>
                                      <p:cBhvr>
                                        <p:cTn id="72" dur="1" fill="hold">
                                          <p:stCondLst>
                                            <p:cond delay="0"/>
                                          </p:stCondLst>
                                        </p:cTn>
                                        <p:tgtEl>
                                          <p:spTgt spid="4">
                                            <p:txEl>
                                              <p:pRg st="9" end="9"/>
                                            </p:txEl>
                                          </p:spTgt>
                                        </p:tgtEl>
                                        <p:attrNameLst>
                                          <p:attrName>style.visibility</p:attrName>
                                        </p:attrNameLst>
                                      </p:cBhvr>
                                      <p:to>
                                        <p:strVal val="visible"/>
                                      </p:to>
                                    </p:set>
                                    <p:animEffect transition="in" filter="fade">
                                      <p:cBhvr>
                                        <p:cTn id="73" dur="500"/>
                                        <p:tgtEl>
                                          <p:spTgt spid="4">
                                            <p:txEl>
                                              <p:pRg st="9" end="9"/>
                                            </p:txEl>
                                          </p:spTgt>
                                        </p:tgtEl>
                                      </p:cBhvr>
                                    </p:animEffect>
                                  </p:childTnLst>
                                </p:cTn>
                              </p:par>
                            </p:childTnLst>
                          </p:cTn>
                        </p:par>
                        <p:par>
                          <p:cTn id="74" fill="hold">
                            <p:stCondLst>
                              <p:cond delay="5000"/>
                            </p:stCondLst>
                            <p:childTnLst>
                              <p:par>
                                <p:cTn id="75" presetID="10" presetClass="entr" presetSubtype="0" fill="hold" nodeType="afterEffect">
                                  <p:stCondLst>
                                    <p:cond delay="0"/>
                                  </p:stCondLst>
                                  <p:childTnLst>
                                    <p:set>
                                      <p:cBhvr>
                                        <p:cTn id="76" dur="1" fill="hold">
                                          <p:stCondLst>
                                            <p:cond delay="0"/>
                                          </p:stCondLst>
                                        </p:cTn>
                                        <p:tgtEl>
                                          <p:spTgt spid="4">
                                            <p:txEl>
                                              <p:pRg st="10" end="10"/>
                                            </p:txEl>
                                          </p:spTgt>
                                        </p:tgtEl>
                                        <p:attrNameLst>
                                          <p:attrName>style.visibility</p:attrName>
                                        </p:attrNameLst>
                                      </p:cBhvr>
                                      <p:to>
                                        <p:strVal val="visible"/>
                                      </p:to>
                                    </p:set>
                                    <p:animEffect transition="in" filter="fade">
                                      <p:cBhvr>
                                        <p:cTn id="77" dur="500"/>
                                        <p:tgtEl>
                                          <p:spTgt spid="4">
                                            <p:txEl>
                                              <p:pRg st="10" end="10"/>
                                            </p:txEl>
                                          </p:spTgt>
                                        </p:tgtEl>
                                      </p:cBhvr>
                                    </p:animEffect>
                                  </p:childTnLst>
                                </p:cTn>
                              </p:par>
                            </p:childTnLst>
                          </p:cTn>
                        </p:par>
                        <p:par>
                          <p:cTn id="78" fill="hold">
                            <p:stCondLst>
                              <p:cond delay="5500"/>
                            </p:stCondLst>
                            <p:childTnLst>
                              <p:par>
                                <p:cTn id="79" presetID="10" presetClass="entr" presetSubtype="0" fill="hold" nodeType="afterEffect">
                                  <p:stCondLst>
                                    <p:cond delay="0"/>
                                  </p:stCondLst>
                                  <p:childTnLst>
                                    <p:set>
                                      <p:cBhvr>
                                        <p:cTn id="80" dur="1" fill="hold">
                                          <p:stCondLst>
                                            <p:cond delay="0"/>
                                          </p:stCondLst>
                                        </p:cTn>
                                        <p:tgtEl>
                                          <p:spTgt spid="4">
                                            <p:txEl>
                                              <p:pRg st="11" end="11"/>
                                            </p:txEl>
                                          </p:spTgt>
                                        </p:tgtEl>
                                        <p:attrNameLst>
                                          <p:attrName>style.visibility</p:attrName>
                                        </p:attrNameLst>
                                      </p:cBhvr>
                                      <p:to>
                                        <p:strVal val="visible"/>
                                      </p:to>
                                    </p:set>
                                    <p:animEffect transition="in" filter="fade">
                                      <p:cBhvr>
                                        <p:cTn id="81" dur="500"/>
                                        <p:tgtEl>
                                          <p:spTgt spid="4">
                                            <p:txEl>
                                              <p:pRg st="11" end="11"/>
                                            </p:txEl>
                                          </p:spTgt>
                                        </p:tgtEl>
                                      </p:cBhvr>
                                    </p:animEffect>
                                  </p:childTnLst>
                                </p:cTn>
                              </p:par>
                            </p:childTnLst>
                          </p:cTn>
                        </p:par>
                        <p:par>
                          <p:cTn id="82" fill="hold">
                            <p:stCondLst>
                              <p:cond delay="6000"/>
                            </p:stCondLst>
                            <p:childTnLst>
                              <p:par>
                                <p:cTn id="83" presetID="10" presetClass="entr" presetSubtype="0" fill="hold" nodeType="afterEffect">
                                  <p:stCondLst>
                                    <p:cond delay="0"/>
                                  </p:stCondLst>
                                  <p:childTnLst>
                                    <p:set>
                                      <p:cBhvr>
                                        <p:cTn id="84" dur="1" fill="hold">
                                          <p:stCondLst>
                                            <p:cond delay="0"/>
                                          </p:stCondLst>
                                        </p:cTn>
                                        <p:tgtEl>
                                          <p:spTgt spid="4">
                                            <p:txEl>
                                              <p:pRg st="12" end="12"/>
                                            </p:txEl>
                                          </p:spTgt>
                                        </p:tgtEl>
                                        <p:attrNameLst>
                                          <p:attrName>style.visibility</p:attrName>
                                        </p:attrNameLst>
                                      </p:cBhvr>
                                      <p:to>
                                        <p:strVal val="visible"/>
                                      </p:to>
                                    </p:set>
                                    <p:animEffect transition="in" filter="fade">
                                      <p:cBhvr>
                                        <p:cTn id="85" dur="500"/>
                                        <p:tgtEl>
                                          <p:spTgt spid="4">
                                            <p:txEl>
                                              <p:pRg st="12" end="12"/>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4">
                                            <p:txEl>
                                              <p:pRg st="13" end="13"/>
                                            </p:txEl>
                                          </p:spTgt>
                                        </p:tgtEl>
                                        <p:attrNameLst>
                                          <p:attrName>style.visibility</p:attrName>
                                        </p:attrNameLst>
                                      </p:cBhvr>
                                      <p:to>
                                        <p:strVal val="visible"/>
                                      </p:to>
                                    </p:set>
                                    <p:animEffect transition="in" filter="fade">
                                      <p:cBhvr>
                                        <p:cTn id="90" dur="500"/>
                                        <p:tgtEl>
                                          <p:spTgt spid="4">
                                            <p:txEl>
                                              <p:pRg st="13" end="13"/>
                                            </p:txEl>
                                          </p:spTgt>
                                        </p:tgtEl>
                                      </p:cBhvr>
                                    </p:animEffect>
                                  </p:childTnLst>
                                </p:cTn>
                              </p:par>
                              <p:par>
                                <p:cTn id="91" presetID="10" presetClass="entr" presetSubtype="0" fill="hold" nodeType="withEffect">
                                  <p:stCondLst>
                                    <p:cond delay="0"/>
                                  </p:stCondLst>
                                  <p:childTnLst>
                                    <p:set>
                                      <p:cBhvr>
                                        <p:cTn id="92" dur="1" fill="hold">
                                          <p:stCondLst>
                                            <p:cond delay="0"/>
                                          </p:stCondLst>
                                        </p:cTn>
                                        <p:tgtEl>
                                          <p:spTgt spid="4">
                                            <p:txEl>
                                              <p:pRg st="14" end="14"/>
                                            </p:txEl>
                                          </p:spTgt>
                                        </p:tgtEl>
                                        <p:attrNameLst>
                                          <p:attrName>style.visibility</p:attrName>
                                        </p:attrNameLst>
                                      </p:cBhvr>
                                      <p:to>
                                        <p:strVal val="visible"/>
                                      </p:to>
                                    </p:set>
                                    <p:animEffect transition="in" filter="fade">
                                      <p:cBhvr>
                                        <p:cTn id="93" dur="5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Register Storage Class</a:t>
            </a:r>
            <a:endParaRPr lang="en-US" dirty="0"/>
          </a:p>
        </p:txBody>
      </p:sp>
      <p:sp>
        <p:nvSpPr>
          <p:cNvPr id="3" name="Content Placeholder 2"/>
          <p:cNvSpPr>
            <a:spLocks noGrp="1"/>
          </p:cNvSpPr>
          <p:nvPr>
            <p:ph sz="half" idx="1"/>
          </p:nvPr>
        </p:nvSpPr>
        <p:spPr>
          <a:xfrm>
            <a:off x="304800" y="800100"/>
            <a:ext cx="5559552" cy="5600700"/>
          </a:xfrm>
        </p:spPr>
        <p:txBody>
          <a:bodyPr>
            <a:noAutofit/>
          </a:bodyPr>
          <a:lstStyle/>
          <a:p>
            <a:pPr>
              <a:buNone/>
            </a:pPr>
            <a:r>
              <a:rPr lang="en-US" sz="2000" dirty="0"/>
              <a:t>The features of a variable defined to be of </a:t>
            </a:r>
            <a:r>
              <a:rPr lang="en-US" sz="2000" b="1" dirty="0"/>
              <a:t>register </a:t>
            </a:r>
            <a:r>
              <a:rPr lang="en-US" sz="2000" dirty="0"/>
              <a:t>storage class are as under:</a:t>
            </a:r>
          </a:p>
          <a:p>
            <a:pPr>
              <a:buNone/>
            </a:pPr>
            <a:endParaRPr lang="en-US" sz="2000" dirty="0"/>
          </a:p>
          <a:p>
            <a:pPr>
              <a:buNone/>
            </a:pPr>
            <a:r>
              <a:rPr lang="en-US" sz="2000" b="1" dirty="0"/>
              <a:t>Storage</a:t>
            </a:r>
            <a:r>
              <a:rPr lang="en-US" sz="2000" dirty="0"/>
              <a:t> - CPU registers.</a:t>
            </a:r>
          </a:p>
          <a:p>
            <a:pPr>
              <a:buNone/>
            </a:pPr>
            <a:endParaRPr lang="en-US" sz="2000" b="1" dirty="0"/>
          </a:p>
          <a:p>
            <a:pPr>
              <a:buNone/>
            </a:pPr>
            <a:r>
              <a:rPr lang="en-US" sz="2000" b="1" dirty="0"/>
              <a:t>Default initial value </a:t>
            </a:r>
            <a:r>
              <a:rPr lang="en-US" sz="2000" dirty="0"/>
              <a:t>- Garbage value.</a:t>
            </a:r>
          </a:p>
          <a:p>
            <a:pPr>
              <a:buNone/>
            </a:pPr>
            <a:endParaRPr lang="en-US" sz="2000" b="1" dirty="0"/>
          </a:p>
          <a:p>
            <a:pPr>
              <a:buNone/>
            </a:pPr>
            <a:r>
              <a:rPr lang="en-US" sz="2000" b="1" dirty="0"/>
              <a:t>Scope</a:t>
            </a:r>
            <a:r>
              <a:rPr lang="en-US" sz="2000" dirty="0"/>
              <a:t> - Local to the block in which the variable is defined.</a:t>
            </a:r>
          </a:p>
          <a:p>
            <a:pPr>
              <a:buNone/>
            </a:pPr>
            <a:endParaRPr lang="en-US" sz="2000" b="1" dirty="0"/>
          </a:p>
          <a:p>
            <a:pPr>
              <a:buNone/>
            </a:pPr>
            <a:r>
              <a:rPr lang="en-US" sz="2000" b="1" dirty="0"/>
              <a:t>Life</a:t>
            </a:r>
            <a:r>
              <a:rPr lang="en-US" sz="2000" dirty="0"/>
              <a:t> - Till the control remains within the block in which the variable is defined.</a:t>
            </a:r>
          </a:p>
        </p:txBody>
      </p:sp>
      <p:sp>
        <p:nvSpPr>
          <p:cNvPr id="4" name="Content Placeholder 3"/>
          <p:cNvSpPr>
            <a:spLocks noGrp="1"/>
          </p:cNvSpPr>
          <p:nvPr>
            <p:ph sz="half" idx="2"/>
          </p:nvPr>
        </p:nvSpPr>
        <p:spPr>
          <a:xfrm>
            <a:off x="6324600" y="0"/>
            <a:ext cx="5562600" cy="6858000"/>
          </a:xfrm>
        </p:spPr>
        <p:txBody>
          <a:bodyPr>
            <a:normAutofit/>
          </a:bodyPr>
          <a:lstStyle/>
          <a:p>
            <a:pPr>
              <a:buNone/>
            </a:pPr>
            <a:r>
              <a:rPr lang="en-US" dirty="0" smtClean="0"/>
              <a:t>main( )</a:t>
            </a:r>
          </a:p>
          <a:p>
            <a:pPr>
              <a:buNone/>
            </a:pPr>
            <a:r>
              <a:rPr lang="en-US" dirty="0" smtClean="0"/>
              <a:t>{</a:t>
            </a:r>
          </a:p>
          <a:p>
            <a:pPr lvl="1">
              <a:buNone/>
            </a:pPr>
            <a:r>
              <a:rPr lang="en-US" dirty="0" smtClean="0"/>
              <a:t>register </a:t>
            </a:r>
            <a:r>
              <a:rPr lang="en-US" dirty="0" err="1" smtClean="0"/>
              <a:t>int</a:t>
            </a:r>
            <a:r>
              <a:rPr lang="en-US" dirty="0" smtClean="0"/>
              <a:t> </a:t>
            </a:r>
            <a:r>
              <a:rPr lang="en-US" dirty="0" err="1" smtClean="0"/>
              <a:t>i</a:t>
            </a:r>
            <a:r>
              <a:rPr lang="en-US" dirty="0" smtClean="0"/>
              <a:t> ;</a:t>
            </a:r>
          </a:p>
          <a:p>
            <a:pPr lvl="1">
              <a:buNone/>
            </a:pPr>
            <a:r>
              <a:rPr lang="nn-NO" dirty="0" smtClean="0"/>
              <a:t>for ( i = 1 ; i &lt;= 10 ; i++ )</a:t>
            </a:r>
          </a:p>
          <a:p>
            <a:pPr lvl="1">
              <a:buNone/>
            </a:pPr>
            <a:r>
              <a:rPr lang="en-US" dirty="0" err="1" smtClean="0"/>
              <a:t>printf</a:t>
            </a:r>
            <a:r>
              <a:rPr lang="en-US" dirty="0" smtClean="0"/>
              <a:t> ( "\</a:t>
            </a:r>
            <a:r>
              <a:rPr lang="en-US" dirty="0" err="1" smtClean="0"/>
              <a:t>n%d</a:t>
            </a:r>
            <a:r>
              <a:rPr lang="en-US" dirty="0" smtClean="0"/>
              <a:t>", </a:t>
            </a:r>
            <a:r>
              <a:rPr lang="en-US" dirty="0" err="1" smtClean="0"/>
              <a:t>i</a:t>
            </a:r>
            <a:r>
              <a:rPr lang="en-US" dirty="0" smtClean="0"/>
              <a:t> ) ;</a:t>
            </a:r>
          </a:p>
          <a:p>
            <a:pPr>
              <a:buNone/>
            </a:pPr>
            <a:r>
              <a:rPr lang="en-US" dirty="0" smtClean="0"/>
              <a:t>}</a:t>
            </a:r>
          </a:p>
          <a:p>
            <a:pPr>
              <a:buNone/>
            </a:pPr>
            <a:r>
              <a:rPr lang="en-US" b="1" dirty="0" smtClean="0"/>
              <a:t>Note:-</a:t>
            </a:r>
            <a:r>
              <a:rPr lang="en-US" dirty="0" smtClean="0"/>
              <a:t> we cannot say for sure that the value of </a:t>
            </a:r>
            <a:r>
              <a:rPr lang="en-US" b="1" dirty="0" err="1" smtClean="0"/>
              <a:t>i</a:t>
            </a:r>
            <a:r>
              <a:rPr lang="en-US" b="1" dirty="0" smtClean="0"/>
              <a:t> </a:t>
            </a:r>
            <a:r>
              <a:rPr lang="en-US" dirty="0" smtClean="0"/>
              <a:t>would be stored in a CPU register. Why? Because the number of CPU registers are limited, and they may be busy doing some other task. What happens in such an event... the variable works as if its storage class is </a:t>
            </a:r>
            <a:r>
              <a:rPr lang="en-US" b="1" dirty="0" smtClean="0"/>
              <a:t>auto.</a:t>
            </a:r>
          </a:p>
          <a:p>
            <a:pPr>
              <a:buNone/>
            </a:pPr>
            <a:r>
              <a:rPr lang="en-US" dirty="0" smtClean="0"/>
              <a:t>Not every type of variable can be stored in a CPU register. if the microprocessor has 16-bit registers then they cannot hold a </a:t>
            </a:r>
            <a:r>
              <a:rPr lang="en-US" b="1" dirty="0" smtClean="0"/>
              <a:t>float </a:t>
            </a:r>
            <a:r>
              <a:rPr lang="en-US" dirty="0" smtClean="0"/>
              <a:t>value</a:t>
            </a:r>
            <a:r>
              <a:rPr lang="en-US" b="1" dirty="0" smtClean="0"/>
              <a:t> </a:t>
            </a:r>
            <a:r>
              <a:rPr lang="en-US" dirty="0" smtClean="0"/>
              <a:t>or a</a:t>
            </a:r>
            <a:r>
              <a:rPr lang="en-US" b="1" dirty="0" smtClean="0"/>
              <a:t> double </a:t>
            </a:r>
            <a:r>
              <a:rPr lang="en-US" dirty="0" smtClean="0"/>
              <a:t>value.</a:t>
            </a:r>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fade">
                                      <p:cBhvr>
                                        <p:cTn id="32" dur="500"/>
                                        <p:tgtEl>
                                          <p:spTgt spid="4">
                                            <p:txEl>
                                              <p:pRg st="0" end="0"/>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animEffect transition="in" filter="fade">
                                      <p:cBhvr>
                                        <p:cTn id="35" dur="500"/>
                                        <p:tgtEl>
                                          <p:spTgt spid="4">
                                            <p:txEl>
                                              <p:pRg st="1" end="1"/>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2" end="2"/>
                                            </p:txEl>
                                          </p:spTgt>
                                        </p:tgtEl>
                                        <p:attrNameLst>
                                          <p:attrName>style.visibility</p:attrName>
                                        </p:attrNameLst>
                                      </p:cBhvr>
                                      <p:to>
                                        <p:strVal val="visible"/>
                                      </p:to>
                                    </p:set>
                                    <p:animEffect transition="in" filter="fade">
                                      <p:cBhvr>
                                        <p:cTn id="38" dur="500"/>
                                        <p:tgtEl>
                                          <p:spTgt spid="4">
                                            <p:txEl>
                                              <p:pRg st="2" end="2"/>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animEffect transition="in" filter="fade">
                                      <p:cBhvr>
                                        <p:cTn id="41" dur="500"/>
                                        <p:tgtEl>
                                          <p:spTgt spid="4">
                                            <p:txEl>
                                              <p:pRg st="3" end="3"/>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4" end="4"/>
                                            </p:txEl>
                                          </p:spTgt>
                                        </p:tgtEl>
                                        <p:attrNameLst>
                                          <p:attrName>style.visibility</p:attrName>
                                        </p:attrNameLst>
                                      </p:cBhvr>
                                      <p:to>
                                        <p:strVal val="visible"/>
                                      </p:to>
                                    </p:set>
                                    <p:animEffect transition="in" filter="fade">
                                      <p:cBhvr>
                                        <p:cTn id="44" dur="500"/>
                                        <p:tgtEl>
                                          <p:spTgt spid="4">
                                            <p:txEl>
                                              <p:pRg st="4" end="4"/>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Effect transition="in" filter="fade">
                                      <p:cBhvr>
                                        <p:cTn id="47" dur="500"/>
                                        <p:tgtEl>
                                          <p:spTgt spid="4">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6" end="6"/>
                                            </p:txEl>
                                          </p:spTgt>
                                        </p:tgtEl>
                                        <p:attrNameLst>
                                          <p:attrName>style.visibility</p:attrName>
                                        </p:attrNameLst>
                                      </p:cBhvr>
                                      <p:to>
                                        <p:strVal val="visible"/>
                                      </p:to>
                                    </p:set>
                                    <p:animEffect transition="in" filter="fade">
                                      <p:cBhvr>
                                        <p:cTn id="52" dur="500"/>
                                        <p:tgtEl>
                                          <p:spTgt spid="4">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7" end="7"/>
                                            </p:txEl>
                                          </p:spTgt>
                                        </p:tgtEl>
                                        <p:attrNameLst>
                                          <p:attrName>style.visibility</p:attrName>
                                        </p:attrNameLst>
                                      </p:cBhvr>
                                      <p:to>
                                        <p:strVal val="visible"/>
                                      </p:to>
                                    </p:set>
                                    <p:animEffect transition="in" filter="fade">
                                      <p:cBhvr>
                                        <p:cTn id="5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Static Storage Class</a:t>
            </a:r>
            <a:endParaRPr lang="en-US" dirty="0"/>
          </a:p>
        </p:txBody>
      </p:sp>
      <p:sp>
        <p:nvSpPr>
          <p:cNvPr id="3" name="Content Placeholder 2"/>
          <p:cNvSpPr>
            <a:spLocks noGrp="1"/>
          </p:cNvSpPr>
          <p:nvPr>
            <p:ph sz="half" idx="1"/>
          </p:nvPr>
        </p:nvSpPr>
        <p:spPr>
          <a:xfrm>
            <a:off x="398834" y="825500"/>
            <a:ext cx="4858966" cy="5666712"/>
          </a:xfrm>
        </p:spPr>
        <p:txBody>
          <a:bodyPr>
            <a:normAutofit/>
          </a:bodyPr>
          <a:lstStyle/>
          <a:p>
            <a:pPr>
              <a:buNone/>
            </a:pPr>
            <a:r>
              <a:rPr lang="en-US" dirty="0" smtClean="0"/>
              <a:t>The features of a variable defined to have a </a:t>
            </a:r>
            <a:r>
              <a:rPr lang="en-US" b="1" dirty="0" smtClean="0"/>
              <a:t>static </a:t>
            </a:r>
            <a:r>
              <a:rPr lang="en-US" dirty="0" smtClean="0"/>
              <a:t>storage class are as under:</a:t>
            </a:r>
          </a:p>
          <a:p>
            <a:pPr>
              <a:buNone/>
            </a:pPr>
            <a:endParaRPr lang="en-US" dirty="0" smtClean="0"/>
          </a:p>
          <a:p>
            <a:pPr>
              <a:buNone/>
            </a:pPr>
            <a:r>
              <a:rPr lang="en-US" b="1" dirty="0" smtClean="0"/>
              <a:t>Storage</a:t>
            </a:r>
            <a:r>
              <a:rPr lang="en-US" dirty="0" smtClean="0"/>
              <a:t> − Memory.</a:t>
            </a:r>
          </a:p>
          <a:p>
            <a:pPr>
              <a:buNone/>
            </a:pPr>
            <a:endParaRPr lang="en-US" dirty="0" smtClean="0"/>
          </a:p>
          <a:p>
            <a:pPr>
              <a:buNone/>
            </a:pPr>
            <a:r>
              <a:rPr lang="en-US" b="1" dirty="0" smtClean="0"/>
              <a:t>Default initial value </a:t>
            </a:r>
            <a:r>
              <a:rPr lang="en-US" dirty="0" smtClean="0"/>
              <a:t>− Zero.</a:t>
            </a:r>
          </a:p>
          <a:p>
            <a:pPr>
              <a:buNone/>
            </a:pPr>
            <a:endParaRPr lang="en-US" dirty="0" smtClean="0"/>
          </a:p>
          <a:p>
            <a:pPr>
              <a:buNone/>
            </a:pPr>
            <a:r>
              <a:rPr lang="en-US" b="1" dirty="0" smtClean="0"/>
              <a:t>Scope</a:t>
            </a:r>
            <a:r>
              <a:rPr lang="en-US" dirty="0" smtClean="0"/>
              <a:t> − Local to the block in which the variable is defined.</a:t>
            </a:r>
          </a:p>
          <a:p>
            <a:pPr>
              <a:buNone/>
            </a:pPr>
            <a:endParaRPr lang="en-US" dirty="0" smtClean="0"/>
          </a:p>
          <a:p>
            <a:pPr>
              <a:buNone/>
            </a:pPr>
            <a:r>
              <a:rPr lang="en-US" b="1" dirty="0" smtClean="0"/>
              <a:t>Life </a:t>
            </a:r>
            <a:r>
              <a:rPr lang="en-US" dirty="0" smtClean="0"/>
              <a:t>− Value of the variable persists between different function calls.</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553198640"/>
              </p:ext>
            </p:extLst>
          </p:nvPr>
        </p:nvGraphicFramePr>
        <p:xfrm>
          <a:off x="5626100" y="152400"/>
          <a:ext cx="4572000" cy="5173168"/>
        </p:xfrm>
        <a:graphic>
          <a:graphicData uri="http://schemas.openxmlformats.org/drawingml/2006/table">
            <a:tbl>
              <a:tblPr firstRow="1" bandRow="1">
                <a:tableStyleId>{2D5ABB26-0587-4C30-8999-92F81FD0307C}</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3505200">
                <a:tc>
                  <a:txBody>
                    <a:bodyPr/>
                    <a:lstStyle/>
                    <a:p>
                      <a:r>
                        <a:rPr kumimoji="0" lang="en-US" sz="1900" kern="1200" baseline="0" dirty="0" smtClean="0">
                          <a:solidFill>
                            <a:schemeClr val="tx1"/>
                          </a:solidFill>
                          <a:latin typeface="+mn-lt"/>
                          <a:ea typeface="+mn-ea"/>
                          <a:cs typeface="+mn-cs"/>
                        </a:rPr>
                        <a:t>main( )</a:t>
                      </a:r>
                    </a:p>
                    <a:p>
                      <a:r>
                        <a:rPr kumimoji="0" lang="en-US" sz="1900" kern="1200" baseline="0" dirty="0" smtClean="0">
                          <a:solidFill>
                            <a:schemeClr val="tx1"/>
                          </a:solidFill>
                          <a:latin typeface="+mn-lt"/>
                          <a:ea typeface="+mn-ea"/>
                          <a:cs typeface="+mn-cs"/>
                        </a:rPr>
                        <a:t>{</a:t>
                      </a:r>
                    </a:p>
                    <a:p>
                      <a:r>
                        <a:rPr kumimoji="0" lang="en-US" sz="1900" kern="1200" baseline="0" dirty="0" smtClean="0">
                          <a:solidFill>
                            <a:schemeClr val="tx1"/>
                          </a:solidFill>
                          <a:latin typeface="+mn-lt"/>
                          <a:ea typeface="+mn-ea"/>
                          <a:cs typeface="+mn-cs"/>
                        </a:rPr>
                        <a:t>  increment( ) ;</a:t>
                      </a:r>
                    </a:p>
                    <a:p>
                      <a:r>
                        <a:rPr kumimoji="0" lang="en-US" sz="1900" kern="1200" baseline="0" dirty="0" smtClean="0">
                          <a:solidFill>
                            <a:schemeClr val="tx1"/>
                          </a:solidFill>
                          <a:latin typeface="+mn-lt"/>
                          <a:ea typeface="+mn-ea"/>
                          <a:cs typeface="+mn-cs"/>
                        </a:rPr>
                        <a:t>  increment( ) ;</a:t>
                      </a:r>
                    </a:p>
                    <a:p>
                      <a:r>
                        <a:rPr kumimoji="0" lang="en-US" sz="1900" kern="1200" baseline="0" dirty="0" smtClean="0">
                          <a:solidFill>
                            <a:schemeClr val="tx1"/>
                          </a:solidFill>
                          <a:latin typeface="+mn-lt"/>
                          <a:ea typeface="+mn-ea"/>
                          <a:cs typeface="+mn-cs"/>
                        </a:rPr>
                        <a:t>  increment( ) ;</a:t>
                      </a:r>
                    </a:p>
                    <a:p>
                      <a:r>
                        <a:rPr kumimoji="0" lang="en-US" sz="1900" kern="1200" baseline="0" dirty="0" smtClean="0">
                          <a:solidFill>
                            <a:schemeClr val="tx1"/>
                          </a:solidFill>
                          <a:latin typeface="+mn-lt"/>
                          <a:ea typeface="+mn-ea"/>
                          <a:cs typeface="+mn-cs"/>
                        </a:rPr>
                        <a:t>}</a:t>
                      </a:r>
                    </a:p>
                    <a:p>
                      <a:r>
                        <a:rPr kumimoji="0" lang="en-US" sz="1900" kern="1200" baseline="0" dirty="0" smtClean="0">
                          <a:solidFill>
                            <a:schemeClr val="tx1"/>
                          </a:solidFill>
                          <a:latin typeface="+mn-lt"/>
                          <a:ea typeface="+mn-ea"/>
                          <a:cs typeface="+mn-cs"/>
                        </a:rPr>
                        <a:t>increment( )</a:t>
                      </a:r>
                    </a:p>
                    <a:p>
                      <a:r>
                        <a:rPr kumimoji="0" lang="en-US" sz="1900" kern="1200" baseline="0" dirty="0" smtClean="0">
                          <a:solidFill>
                            <a:schemeClr val="tx1"/>
                          </a:solidFill>
                          <a:latin typeface="+mn-lt"/>
                          <a:ea typeface="+mn-ea"/>
                          <a:cs typeface="+mn-cs"/>
                        </a:rPr>
                        <a:t>{</a:t>
                      </a:r>
                    </a:p>
                    <a:p>
                      <a:r>
                        <a:rPr kumimoji="0" lang="en-US" sz="1900" b="1" kern="1200" baseline="0" dirty="0" smtClean="0">
                          <a:solidFill>
                            <a:schemeClr val="tx1"/>
                          </a:solidFill>
                          <a:latin typeface="+mn-lt"/>
                          <a:ea typeface="+mn-ea"/>
                          <a:cs typeface="+mn-cs"/>
                        </a:rPr>
                        <a:t>auto</a:t>
                      </a:r>
                      <a:r>
                        <a:rPr kumimoji="0" lang="en-US" sz="1900" kern="1200" baseline="0" dirty="0" smtClean="0">
                          <a:solidFill>
                            <a:schemeClr val="tx1"/>
                          </a:solidFill>
                          <a:latin typeface="+mn-lt"/>
                          <a:ea typeface="+mn-ea"/>
                          <a:cs typeface="+mn-cs"/>
                        </a:rPr>
                        <a:t> </a:t>
                      </a:r>
                      <a:r>
                        <a:rPr kumimoji="0" lang="en-US" sz="1900" kern="1200" baseline="0" dirty="0" err="1" smtClean="0">
                          <a:solidFill>
                            <a:schemeClr val="tx1"/>
                          </a:solidFill>
                          <a:latin typeface="+mn-lt"/>
                          <a:ea typeface="+mn-ea"/>
                          <a:cs typeface="+mn-cs"/>
                        </a:rPr>
                        <a:t>int</a:t>
                      </a:r>
                      <a:r>
                        <a:rPr kumimoji="0" lang="en-US" sz="1900" kern="1200" baseline="0" dirty="0" smtClean="0">
                          <a:solidFill>
                            <a:schemeClr val="tx1"/>
                          </a:solidFill>
                          <a:latin typeface="+mn-lt"/>
                          <a:ea typeface="+mn-ea"/>
                          <a:cs typeface="+mn-cs"/>
                        </a:rPr>
                        <a:t> </a:t>
                      </a:r>
                      <a:r>
                        <a:rPr kumimoji="0" lang="en-US" sz="1900" kern="1200" baseline="0" dirty="0" err="1" smtClean="0">
                          <a:solidFill>
                            <a:schemeClr val="tx1"/>
                          </a:solidFill>
                          <a:latin typeface="+mn-lt"/>
                          <a:ea typeface="+mn-ea"/>
                          <a:cs typeface="+mn-cs"/>
                        </a:rPr>
                        <a:t>i</a:t>
                      </a:r>
                      <a:r>
                        <a:rPr kumimoji="0" lang="en-US" sz="1900" kern="1200" baseline="0" dirty="0" smtClean="0">
                          <a:solidFill>
                            <a:schemeClr val="tx1"/>
                          </a:solidFill>
                          <a:latin typeface="+mn-lt"/>
                          <a:ea typeface="+mn-ea"/>
                          <a:cs typeface="+mn-cs"/>
                        </a:rPr>
                        <a:t> = 1 ;</a:t>
                      </a:r>
                    </a:p>
                    <a:p>
                      <a:r>
                        <a:rPr kumimoji="0" lang="en-US" sz="1900" kern="1200" baseline="0" dirty="0" err="1" smtClean="0">
                          <a:solidFill>
                            <a:schemeClr val="tx1"/>
                          </a:solidFill>
                          <a:latin typeface="+mn-lt"/>
                          <a:ea typeface="+mn-ea"/>
                          <a:cs typeface="+mn-cs"/>
                        </a:rPr>
                        <a:t>printf</a:t>
                      </a:r>
                      <a:r>
                        <a:rPr kumimoji="0" lang="en-US" sz="1900" kern="1200" baseline="0" dirty="0" smtClean="0">
                          <a:solidFill>
                            <a:schemeClr val="tx1"/>
                          </a:solidFill>
                          <a:latin typeface="+mn-lt"/>
                          <a:ea typeface="+mn-ea"/>
                          <a:cs typeface="+mn-cs"/>
                        </a:rPr>
                        <a:t> ( "%d\n", </a:t>
                      </a:r>
                      <a:r>
                        <a:rPr kumimoji="0" lang="en-US" sz="1900" kern="1200" baseline="0" dirty="0" err="1" smtClean="0">
                          <a:solidFill>
                            <a:schemeClr val="tx1"/>
                          </a:solidFill>
                          <a:latin typeface="+mn-lt"/>
                          <a:ea typeface="+mn-ea"/>
                          <a:cs typeface="+mn-cs"/>
                        </a:rPr>
                        <a:t>i</a:t>
                      </a:r>
                      <a:r>
                        <a:rPr kumimoji="0" lang="en-US" sz="1900" kern="1200" baseline="0" dirty="0" smtClean="0">
                          <a:solidFill>
                            <a:schemeClr val="tx1"/>
                          </a:solidFill>
                          <a:latin typeface="+mn-lt"/>
                          <a:ea typeface="+mn-ea"/>
                          <a:cs typeface="+mn-cs"/>
                        </a:rPr>
                        <a:t> ) ;</a:t>
                      </a:r>
                    </a:p>
                    <a:p>
                      <a:r>
                        <a:rPr kumimoji="0" lang="en-US" sz="1900" kern="1200" baseline="0" dirty="0" err="1" smtClean="0">
                          <a:solidFill>
                            <a:schemeClr val="tx1"/>
                          </a:solidFill>
                          <a:latin typeface="+mn-lt"/>
                          <a:ea typeface="+mn-ea"/>
                          <a:cs typeface="+mn-cs"/>
                        </a:rPr>
                        <a:t>i</a:t>
                      </a:r>
                      <a:r>
                        <a:rPr kumimoji="0" lang="en-US" sz="1900" kern="1200" baseline="0" dirty="0" smtClean="0">
                          <a:solidFill>
                            <a:schemeClr val="tx1"/>
                          </a:solidFill>
                          <a:latin typeface="+mn-lt"/>
                          <a:ea typeface="+mn-ea"/>
                          <a:cs typeface="+mn-cs"/>
                        </a:rPr>
                        <a:t> = </a:t>
                      </a:r>
                      <a:r>
                        <a:rPr kumimoji="0" lang="en-US" sz="1900" kern="1200" baseline="0" dirty="0" err="1" smtClean="0">
                          <a:solidFill>
                            <a:schemeClr val="tx1"/>
                          </a:solidFill>
                          <a:latin typeface="+mn-lt"/>
                          <a:ea typeface="+mn-ea"/>
                          <a:cs typeface="+mn-cs"/>
                        </a:rPr>
                        <a:t>i</a:t>
                      </a:r>
                      <a:r>
                        <a:rPr kumimoji="0" lang="en-US" sz="1900" kern="1200" baseline="0" dirty="0" smtClean="0">
                          <a:solidFill>
                            <a:schemeClr val="tx1"/>
                          </a:solidFill>
                          <a:latin typeface="+mn-lt"/>
                          <a:ea typeface="+mn-ea"/>
                          <a:cs typeface="+mn-cs"/>
                        </a:rPr>
                        <a:t> + 1 ;</a:t>
                      </a:r>
                    </a:p>
                    <a:p>
                      <a:r>
                        <a:rPr kumimoji="0" lang="en-US" sz="1900" kern="1200" baseline="0" dirty="0" smtClean="0">
                          <a:solidFill>
                            <a:schemeClr val="tx1"/>
                          </a:solidFill>
                          <a:latin typeface="+mn-lt"/>
                          <a:ea typeface="+mn-ea"/>
                          <a:cs typeface="+mn-cs"/>
                        </a:rPr>
                        <a:t>}</a:t>
                      </a:r>
                      <a:endParaRPr lang="en-US" sz="1900" dirty="0"/>
                    </a:p>
                  </a:txBody>
                  <a:tcPr/>
                </a:tc>
                <a:tc>
                  <a:txBody>
                    <a:bodyPr/>
                    <a:lstStyle/>
                    <a:p>
                      <a:endParaRPr lang="en-US" sz="1900" dirty="0"/>
                    </a:p>
                  </a:txBody>
                  <a:tcPr/>
                </a:tc>
                <a:extLst>
                  <a:ext uri="{0D108BD9-81ED-4DB2-BD59-A6C34878D82A}">
                    <a16:rowId xmlns:a16="http://schemas.microsoft.com/office/drawing/2014/main" val="10000"/>
                  </a:ext>
                </a:extLst>
              </a:tr>
              <a:tr h="474723">
                <a:tc gridSpan="2">
                  <a:txBody>
                    <a:bodyPr/>
                    <a:lstStyle/>
                    <a:p>
                      <a:r>
                        <a:rPr lang="en-US" sz="1900" b="1" dirty="0" smtClean="0"/>
                        <a:t>Output:-</a:t>
                      </a:r>
                      <a:endParaRPr lang="en-US" sz="1900" b="1" dirty="0"/>
                    </a:p>
                  </a:txBody>
                  <a:tcPr/>
                </a:tc>
                <a:tc hMerge="1">
                  <a:txBody>
                    <a:bodyPr/>
                    <a:lstStyle/>
                    <a:p>
                      <a:endParaRPr lang="en-US" dirty="0"/>
                    </a:p>
                  </a:txBody>
                  <a:tcPr/>
                </a:tc>
                <a:extLst>
                  <a:ext uri="{0D108BD9-81ED-4DB2-BD59-A6C34878D82A}">
                    <a16:rowId xmlns:a16="http://schemas.microsoft.com/office/drawing/2014/main" val="10001"/>
                  </a:ext>
                </a:extLst>
              </a:tr>
              <a:tr h="1132285">
                <a:tc>
                  <a:txBody>
                    <a:bodyPr/>
                    <a:lstStyle/>
                    <a:p>
                      <a:r>
                        <a:rPr kumimoji="0" lang="en-US" sz="1900" kern="1200" baseline="0" dirty="0" smtClean="0">
                          <a:solidFill>
                            <a:schemeClr val="tx1"/>
                          </a:solidFill>
                          <a:latin typeface="+mn-lt"/>
                          <a:ea typeface="+mn-ea"/>
                          <a:cs typeface="+mn-cs"/>
                        </a:rPr>
                        <a:t>1</a:t>
                      </a:r>
                    </a:p>
                    <a:p>
                      <a:r>
                        <a:rPr kumimoji="0" lang="en-US" sz="1900" kern="1200" baseline="0" dirty="0" smtClean="0">
                          <a:solidFill>
                            <a:schemeClr val="tx1"/>
                          </a:solidFill>
                          <a:latin typeface="+mn-lt"/>
                          <a:ea typeface="+mn-ea"/>
                          <a:cs typeface="+mn-cs"/>
                        </a:rPr>
                        <a:t>1</a:t>
                      </a:r>
                    </a:p>
                    <a:p>
                      <a:r>
                        <a:rPr kumimoji="0" lang="en-US" sz="1900" kern="1200" baseline="0" dirty="0" smtClean="0">
                          <a:solidFill>
                            <a:schemeClr val="tx1"/>
                          </a:solidFill>
                          <a:latin typeface="+mn-lt"/>
                          <a:ea typeface="+mn-ea"/>
                          <a:cs typeface="+mn-cs"/>
                        </a:rPr>
                        <a:t>1</a:t>
                      </a:r>
                      <a:endParaRPr lang="en-US" sz="1900" dirty="0"/>
                    </a:p>
                  </a:txBody>
                  <a:tcPr/>
                </a:tc>
                <a:tc>
                  <a:txBody>
                    <a:bodyPr/>
                    <a:lstStyle/>
                    <a:p>
                      <a:endParaRPr kumimoji="0" lang="en-US" sz="1900" kern="1200" baseline="0" dirty="0" smtClean="0">
                        <a:solidFill>
                          <a:schemeClr val="tx1"/>
                        </a:solidFill>
                        <a:latin typeface="+mn-lt"/>
                        <a:ea typeface="+mn-ea"/>
                        <a:cs typeface="+mn-cs"/>
                      </a:endParaRPr>
                    </a:p>
                  </a:txBody>
                  <a:tcPr/>
                </a:tc>
                <a:extLst>
                  <a:ext uri="{0D108BD9-81ED-4DB2-BD59-A6C34878D82A}">
                    <a16:rowId xmlns:a16="http://schemas.microsoft.com/office/drawing/2014/main" val="10002"/>
                  </a:ext>
                </a:extLst>
              </a:tr>
            </a:tbl>
          </a:graphicData>
        </a:graphic>
      </p:graphicFrame>
      <p:sp>
        <p:nvSpPr>
          <p:cNvPr id="4" name="Footer Placeholder 3"/>
          <p:cNvSpPr>
            <a:spLocks noGrp="1"/>
          </p:cNvSpPr>
          <p:nvPr>
            <p:ph type="ftr" sz="quarter" idx="11"/>
          </p:nvPr>
        </p:nvSpPr>
        <p:spPr/>
        <p:txBody>
          <a:bodyPr/>
          <a:lstStyle/>
          <a:p>
            <a:r>
              <a:rPr lang="en-US" smtClean="0"/>
              <a:t>C Programming :- Ashutosh Sonawane</a:t>
            </a:r>
            <a:endParaRPr lang="en-US"/>
          </a:p>
        </p:txBody>
      </p:sp>
      <p:graphicFrame>
        <p:nvGraphicFramePr>
          <p:cNvPr id="6" name="Content Placeholder 4"/>
          <p:cNvGraphicFramePr>
            <a:graphicFrameLocks/>
          </p:cNvGraphicFramePr>
          <p:nvPr>
            <p:extLst>
              <p:ext uri="{D42A27DB-BD31-4B8C-83A1-F6EECF244321}">
                <p14:modId xmlns:p14="http://schemas.microsoft.com/office/powerpoint/2010/main" val="2945465225"/>
              </p:ext>
            </p:extLst>
          </p:nvPr>
        </p:nvGraphicFramePr>
        <p:xfrm>
          <a:off x="8096250" y="152400"/>
          <a:ext cx="4572000" cy="5580123"/>
        </p:xfrm>
        <a:graphic>
          <a:graphicData uri="http://schemas.openxmlformats.org/drawingml/2006/table">
            <a:tbl>
              <a:tblPr firstRow="1" bandRow="1">
                <a:tableStyleId>{2D5ABB26-0587-4C30-8999-92F81FD0307C}</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3505200">
                <a:tc>
                  <a:txBody>
                    <a:bodyPr/>
                    <a:lstStyle/>
                    <a:p>
                      <a:r>
                        <a:rPr kumimoji="0" lang="en-US" sz="1900" kern="1200" baseline="0" dirty="0" smtClean="0">
                          <a:solidFill>
                            <a:schemeClr val="tx1"/>
                          </a:solidFill>
                          <a:latin typeface="+mn-lt"/>
                          <a:ea typeface="+mn-ea"/>
                          <a:cs typeface="+mn-cs"/>
                        </a:rPr>
                        <a:t>main( )</a:t>
                      </a:r>
                    </a:p>
                    <a:p>
                      <a:r>
                        <a:rPr kumimoji="0" lang="en-US" sz="1900" kern="1200" baseline="0" dirty="0" smtClean="0">
                          <a:solidFill>
                            <a:schemeClr val="tx1"/>
                          </a:solidFill>
                          <a:latin typeface="+mn-lt"/>
                          <a:ea typeface="+mn-ea"/>
                          <a:cs typeface="+mn-cs"/>
                        </a:rPr>
                        <a:t>{</a:t>
                      </a:r>
                    </a:p>
                    <a:p>
                      <a:r>
                        <a:rPr kumimoji="0" lang="en-US" sz="1900" kern="1200" baseline="0" dirty="0" smtClean="0">
                          <a:solidFill>
                            <a:schemeClr val="tx1"/>
                          </a:solidFill>
                          <a:latin typeface="+mn-lt"/>
                          <a:ea typeface="+mn-ea"/>
                          <a:cs typeface="+mn-cs"/>
                        </a:rPr>
                        <a:t>  increment( ) ;</a:t>
                      </a:r>
                    </a:p>
                    <a:p>
                      <a:r>
                        <a:rPr kumimoji="0" lang="en-US" sz="1900" kern="1200" baseline="0" dirty="0" smtClean="0">
                          <a:solidFill>
                            <a:schemeClr val="tx1"/>
                          </a:solidFill>
                          <a:latin typeface="+mn-lt"/>
                          <a:ea typeface="+mn-ea"/>
                          <a:cs typeface="+mn-cs"/>
                        </a:rPr>
                        <a:t>  increment( ) ;</a:t>
                      </a:r>
                    </a:p>
                    <a:p>
                      <a:r>
                        <a:rPr kumimoji="0" lang="en-US" sz="1900" kern="1200" baseline="0" dirty="0" smtClean="0">
                          <a:solidFill>
                            <a:schemeClr val="tx1"/>
                          </a:solidFill>
                          <a:latin typeface="+mn-lt"/>
                          <a:ea typeface="+mn-ea"/>
                          <a:cs typeface="+mn-cs"/>
                        </a:rPr>
                        <a:t>  increment( ) ;</a:t>
                      </a:r>
                    </a:p>
                    <a:p>
                      <a:r>
                        <a:rPr kumimoji="0" lang="en-US" sz="1900" kern="1200" baseline="0" dirty="0" smtClean="0">
                          <a:solidFill>
                            <a:schemeClr val="tx1"/>
                          </a:solidFill>
                          <a:latin typeface="+mn-lt"/>
                          <a:ea typeface="+mn-ea"/>
                          <a:cs typeface="+mn-cs"/>
                        </a:rPr>
                        <a:t>}</a:t>
                      </a:r>
                    </a:p>
                    <a:p>
                      <a:r>
                        <a:rPr kumimoji="0" lang="en-US" sz="1900" kern="1200" baseline="0" dirty="0" smtClean="0">
                          <a:solidFill>
                            <a:schemeClr val="tx1"/>
                          </a:solidFill>
                          <a:latin typeface="+mn-lt"/>
                          <a:ea typeface="+mn-ea"/>
                          <a:cs typeface="+mn-cs"/>
                        </a:rPr>
                        <a:t>increment( )</a:t>
                      </a:r>
                    </a:p>
                    <a:p>
                      <a:r>
                        <a:rPr kumimoji="0" lang="en-US" sz="1900" kern="1200" baseline="0" dirty="0" smtClean="0">
                          <a:solidFill>
                            <a:schemeClr val="tx1"/>
                          </a:solidFill>
                          <a:latin typeface="+mn-lt"/>
                          <a:ea typeface="+mn-ea"/>
                          <a:cs typeface="+mn-cs"/>
                        </a:rPr>
                        <a:t>{</a:t>
                      </a:r>
                    </a:p>
                    <a:p>
                      <a:r>
                        <a:rPr kumimoji="0" lang="en-US" sz="1900" b="1" kern="1200" baseline="0" dirty="0" smtClean="0">
                          <a:solidFill>
                            <a:schemeClr val="tx1"/>
                          </a:solidFill>
                          <a:latin typeface="+mn-lt"/>
                          <a:ea typeface="+mn-ea"/>
                          <a:cs typeface="+mn-cs"/>
                        </a:rPr>
                        <a:t>static</a:t>
                      </a:r>
                      <a:r>
                        <a:rPr kumimoji="0" lang="en-US" sz="1900" kern="1200" baseline="0" dirty="0" smtClean="0">
                          <a:solidFill>
                            <a:schemeClr val="tx1"/>
                          </a:solidFill>
                          <a:latin typeface="+mn-lt"/>
                          <a:ea typeface="+mn-ea"/>
                          <a:cs typeface="+mn-cs"/>
                        </a:rPr>
                        <a:t> </a:t>
                      </a:r>
                      <a:r>
                        <a:rPr kumimoji="0" lang="en-US" sz="1900" kern="1200" baseline="0" dirty="0" err="1" smtClean="0">
                          <a:solidFill>
                            <a:schemeClr val="tx1"/>
                          </a:solidFill>
                          <a:latin typeface="+mn-lt"/>
                          <a:ea typeface="+mn-ea"/>
                          <a:cs typeface="+mn-cs"/>
                        </a:rPr>
                        <a:t>int</a:t>
                      </a:r>
                      <a:r>
                        <a:rPr kumimoji="0" lang="en-US" sz="1900" kern="1200" baseline="0" dirty="0" smtClean="0">
                          <a:solidFill>
                            <a:schemeClr val="tx1"/>
                          </a:solidFill>
                          <a:latin typeface="+mn-lt"/>
                          <a:ea typeface="+mn-ea"/>
                          <a:cs typeface="+mn-cs"/>
                        </a:rPr>
                        <a:t> </a:t>
                      </a:r>
                      <a:r>
                        <a:rPr kumimoji="0" lang="en-US" sz="1900" kern="1200" baseline="0" dirty="0" err="1" smtClean="0">
                          <a:solidFill>
                            <a:schemeClr val="tx1"/>
                          </a:solidFill>
                          <a:latin typeface="+mn-lt"/>
                          <a:ea typeface="+mn-ea"/>
                          <a:cs typeface="+mn-cs"/>
                        </a:rPr>
                        <a:t>i</a:t>
                      </a:r>
                      <a:r>
                        <a:rPr kumimoji="0" lang="en-US" sz="1900" kern="1200" baseline="0" dirty="0" smtClean="0">
                          <a:solidFill>
                            <a:schemeClr val="tx1"/>
                          </a:solidFill>
                          <a:latin typeface="+mn-lt"/>
                          <a:ea typeface="+mn-ea"/>
                          <a:cs typeface="+mn-cs"/>
                        </a:rPr>
                        <a:t> = 1 ;</a:t>
                      </a:r>
                    </a:p>
                    <a:p>
                      <a:r>
                        <a:rPr kumimoji="0" lang="en-US" sz="1900" kern="1200" baseline="0" dirty="0" err="1" smtClean="0">
                          <a:solidFill>
                            <a:schemeClr val="tx1"/>
                          </a:solidFill>
                          <a:latin typeface="+mn-lt"/>
                          <a:ea typeface="+mn-ea"/>
                          <a:cs typeface="+mn-cs"/>
                        </a:rPr>
                        <a:t>printf</a:t>
                      </a:r>
                      <a:r>
                        <a:rPr kumimoji="0" lang="en-US" sz="1900" kern="1200" baseline="0" dirty="0" smtClean="0">
                          <a:solidFill>
                            <a:schemeClr val="tx1"/>
                          </a:solidFill>
                          <a:latin typeface="+mn-lt"/>
                          <a:ea typeface="+mn-ea"/>
                          <a:cs typeface="+mn-cs"/>
                        </a:rPr>
                        <a:t> ( "%d\n", </a:t>
                      </a:r>
                      <a:r>
                        <a:rPr kumimoji="0" lang="en-US" sz="1900" kern="1200" baseline="0" dirty="0" err="1" smtClean="0">
                          <a:solidFill>
                            <a:schemeClr val="tx1"/>
                          </a:solidFill>
                          <a:latin typeface="+mn-lt"/>
                          <a:ea typeface="+mn-ea"/>
                          <a:cs typeface="+mn-cs"/>
                        </a:rPr>
                        <a:t>i</a:t>
                      </a:r>
                      <a:r>
                        <a:rPr kumimoji="0" lang="en-US" sz="1900" kern="1200" baseline="0" dirty="0" smtClean="0">
                          <a:solidFill>
                            <a:schemeClr val="tx1"/>
                          </a:solidFill>
                          <a:latin typeface="+mn-lt"/>
                          <a:ea typeface="+mn-ea"/>
                          <a:cs typeface="+mn-cs"/>
                        </a:rPr>
                        <a:t> ) ;</a:t>
                      </a:r>
                    </a:p>
                    <a:p>
                      <a:r>
                        <a:rPr kumimoji="0" lang="en-US" sz="1900" kern="1200" baseline="0" dirty="0" err="1" smtClean="0">
                          <a:solidFill>
                            <a:schemeClr val="tx1"/>
                          </a:solidFill>
                          <a:latin typeface="+mn-lt"/>
                          <a:ea typeface="+mn-ea"/>
                          <a:cs typeface="+mn-cs"/>
                        </a:rPr>
                        <a:t>i</a:t>
                      </a:r>
                      <a:r>
                        <a:rPr kumimoji="0" lang="en-US" sz="1900" kern="1200" baseline="0" dirty="0" smtClean="0">
                          <a:solidFill>
                            <a:schemeClr val="tx1"/>
                          </a:solidFill>
                          <a:latin typeface="+mn-lt"/>
                          <a:ea typeface="+mn-ea"/>
                          <a:cs typeface="+mn-cs"/>
                        </a:rPr>
                        <a:t> = </a:t>
                      </a:r>
                      <a:r>
                        <a:rPr kumimoji="0" lang="en-US" sz="1900" kern="1200" baseline="0" dirty="0" err="1" smtClean="0">
                          <a:solidFill>
                            <a:schemeClr val="tx1"/>
                          </a:solidFill>
                          <a:latin typeface="+mn-lt"/>
                          <a:ea typeface="+mn-ea"/>
                          <a:cs typeface="+mn-cs"/>
                        </a:rPr>
                        <a:t>i</a:t>
                      </a:r>
                      <a:r>
                        <a:rPr kumimoji="0" lang="en-US" sz="1900" kern="1200" baseline="0" dirty="0" smtClean="0">
                          <a:solidFill>
                            <a:schemeClr val="tx1"/>
                          </a:solidFill>
                          <a:latin typeface="+mn-lt"/>
                          <a:ea typeface="+mn-ea"/>
                          <a:cs typeface="+mn-cs"/>
                        </a:rPr>
                        <a:t> + 1 ;</a:t>
                      </a:r>
                    </a:p>
                    <a:p>
                      <a:r>
                        <a:rPr kumimoji="0" lang="en-US" sz="1900" kern="1200" baseline="0" dirty="0" smtClean="0">
                          <a:solidFill>
                            <a:schemeClr val="tx1"/>
                          </a:solidFill>
                          <a:latin typeface="+mn-lt"/>
                          <a:ea typeface="+mn-ea"/>
                          <a:cs typeface="+mn-cs"/>
                        </a:rPr>
                        <a:t>}</a:t>
                      </a:r>
                      <a:endParaRPr lang="en-US" sz="1900" dirty="0"/>
                    </a:p>
                  </a:txBody>
                  <a:tcPr/>
                </a:tc>
                <a:tc>
                  <a:txBody>
                    <a:bodyPr/>
                    <a:lstStyle/>
                    <a:p>
                      <a:endParaRPr lang="en-US" sz="1900" dirty="0"/>
                    </a:p>
                  </a:txBody>
                  <a:tcPr/>
                </a:tc>
                <a:extLst>
                  <a:ext uri="{0D108BD9-81ED-4DB2-BD59-A6C34878D82A}">
                    <a16:rowId xmlns:a16="http://schemas.microsoft.com/office/drawing/2014/main" val="10000"/>
                  </a:ext>
                </a:extLst>
              </a:tr>
              <a:tr h="474723">
                <a:tc gridSpan="2">
                  <a:txBody>
                    <a:bodyPr/>
                    <a:lstStyle/>
                    <a:p>
                      <a:r>
                        <a:rPr lang="en-US" sz="1900" b="1" dirty="0" smtClean="0"/>
                        <a:t>Output:-</a:t>
                      </a:r>
                      <a:endParaRPr lang="en-US" sz="1900" b="1" dirty="0"/>
                    </a:p>
                  </a:txBody>
                  <a:tcPr/>
                </a:tc>
                <a:tc hMerge="1">
                  <a:txBody>
                    <a:bodyPr/>
                    <a:lstStyle/>
                    <a:p>
                      <a:endParaRPr lang="en-US" dirty="0"/>
                    </a:p>
                  </a:txBody>
                  <a:tcPr/>
                </a:tc>
                <a:extLst>
                  <a:ext uri="{0D108BD9-81ED-4DB2-BD59-A6C34878D82A}">
                    <a16:rowId xmlns:a16="http://schemas.microsoft.com/office/drawing/2014/main" val="10001"/>
                  </a:ext>
                </a:extLst>
              </a:tr>
              <a:tr h="1132285">
                <a:tc>
                  <a:txBody>
                    <a:bodyPr/>
                    <a:lstStyle/>
                    <a:p>
                      <a:r>
                        <a:rPr kumimoji="0" lang="en-US" sz="1900" kern="1200" baseline="0" dirty="0" smtClean="0">
                          <a:solidFill>
                            <a:schemeClr val="tx1"/>
                          </a:solidFill>
                          <a:latin typeface="+mn-lt"/>
                          <a:ea typeface="+mn-ea"/>
                          <a:cs typeface="+mn-cs"/>
                        </a:rPr>
                        <a:t>1</a:t>
                      </a:r>
                    </a:p>
                    <a:p>
                      <a:r>
                        <a:rPr kumimoji="0" lang="en-US" sz="1900" kern="1200" baseline="0" dirty="0" smtClean="0">
                          <a:solidFill>
                            <a:schemeClr val="tx1"/>
                          </a:solidFill>
                          <a:latin typeface="+mn-lt"/>
                          <a:ea typeface="+mn-ea"/>
                          <a:cs typeface="+mn-cs"/>
                        </a:rPr>
                        <a:t>2</a:t>
                      </a:r>
                    </a:p>
                    <a:p>
                      <a:r>
                        <a:rPr kumimoji="0" lang="en-US" sz="1900" kern="1200" baseline="0" dirty="0" smtClean="0">
                          <a:solidFill>
                            <a:schemeClr val="tx1"/>
                          </a:solidFill>
                          <a:latin typeface="+mn-lt"/>
                          <a:ea typeface="+mn-ea"/>
                          <a:cs typeface="+mn-cs"/>
                        </a:rPr>
                        <a:t>3</a:t>
                      </a:r>
                      <a:endParaRPr lang="en-US" sz="1900" dirty="0" smtClean="0"/>
                    </a:p>
                    <a:p>
                      <a:endParaRPr kumimoji="0" lang="en-US" sz="1900" kern="1200" baseline="0" dirty="0" smtClean="0">
                        <a:solidFill>
                          <a:schemeClr val="tx1"/>
                        </a:solidFill>
                        <a:latin typeface="+mn-lt"/>
                        <a:ea typeface="+mn-ea"/>
                        <a:cs typeface="+mn-cs"/>
                      </a:endParaRPr>
                    </a:p>
                    <a:p>
                      <a:endParaRPr lang="en-US" sz="1900" dirty="0"/>
                    </a:p>
                  </a:txBody>
                  <a:tcPr/>
                </a:tc>
                <a:tc>
                  <a:txBody>
                    <a:bodyPr/>
                    <a:lstStyle/>
                    <a:p>
                      <a:endParaRPr lang="en-US" sz="1900" dirty="0"/>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External Storage Class</a:t>
            </a:r>
            <a:endParaRPr lang="en-US" dirty="0"/>
          </a:p>
        </p:txBody>
      </p:sp>
      <p:sp>
        <p:nvSpPr>
          <p:cNvPr id="3" name="Content Placeholder 2"/>
          <p:cNvSpPr>
            <a:spLocks noGrp="1"/>
          </p:cNvSpPr>
          <p:nvPr>
            <p:ph sz="half" idx="1"/>
          </p:nvPr>
        </p:nvSpPr>
        <p:spPr>
          <a:xfrm>
            <a:off x="228600" y="800100"/>
            <a:ext cx="5635752" cy="4953000"/>
          </a:xfrm>
        </p:spPr>
        <p:txBody>
          <a:bodyPr>
            <a:noAutofit/>
          </a:bodyPr>
          <a:lstStyle/>
          <a:p>
            <a:pPr>
              <a:buNone/>
            </a:pPr>
            <a:r>
              <a:rPr lang="en-US" sz="2000" dirty="0"/>
              <a:t>The features of a variable whose storage class has been defined as external are as follows:</a:t>
            </a:r>
          </a:p>
          <a:p>
            <a:pPr>
              <a:buNone/>
            </a:pPr>
            <a:endParaRPr lang="en-US" sz="2000" dirty="0"/>
          </a:p>
          <a:p>
            <a:pPr>
              <a:buNone/>
            </a:pPr>
            <a:r>
              <a:rPr lang="en-US" sz="2000" b="1" dirty="0"/>
              <a:t>Storage</a:t>
            </a:r>
            <a:r>
              <a:rPr lang="en-US" sz="2000" dirty="0"/>
              <a:t> − Memory.</a:t>
            </a:r>
          </a:p>
          <a:p>
            <a:pPr>
              <a:buNone/>
            </a:pPr>
            <a:endParaRPr lang="en-US" sz="2000" dirty="0"/>
          </a:p>
          <a:p>
            <a:pPr>
              <a:buNone/>
            </a:pPr>
            <a:r>
              <a:rPr lang="en-US" sz="2000" b="1" dirty="0"/>
              <a:t>Default initial value </a:t>
            </a:r>
            <a:r>
              <a:rPr lang="en-US" sz="2000" dirty="0"/>
              <a:t>− Zero.</a:t>
            </a:r>
          </a:p>
          <a:p>
            <a:pPr>
              <a:buNone/>
            </a:pPr>
            <a:endParaRPr lang="en-US" sz="2000" dirty="0"/>
          </a:p>
          <a:p>
            <a:pPr>
              <a:buNone/>
            </a:pPr>
            <a:r>
              <a:rPr lang="en-US" sz="2000" b="1" dirty="0"/>
              <a:t>Scope</a:t>
            </a:r>
            <a:r>
              <a:rPr lang="en-US" sz="2000" dirty="0"/>
              <a:t> − Global.</a:t>
            </a:r>
          </a:p>
          <a:p>
            <a:pPr>
              <a:buNone/>
            </a:pPr>
            <a:endParaRPr lang="en-US" sz="2000" dirty="0"/>
          </a:p>
          <a:p>
            <a:pPr>
              <a:buNone/>
            </a:pPr>
            <a:r>
              <a:rPr lang="en-US" sz="2000" b="1" dirty="0"/>
              <a:t>Life</a:t>
            </a:r>
            <a:r>
              <a:rPr lang="en-US" sz="2000" dirty="0"/>
              <a:t> − As long as the program’s execution doesn’t come to an end.</a:t>
            </a:r>
          </a:p>
        </p:txBody>
      </p:sp>
      <p:sp>
        <p:nvSpPr>
          <p:cNvPr id="4" name="Content Placeholder 3"/>
          <p:cNvSpPr>
            <a:spLocks noGrp="1"/>
          </p:cNvSpPr>
          <p:nvPr>
            <p:ph sz="half" idx="2"/>
          </p:nvPr>
        </p:nvSpPr>
        <p:spPr>
          <a:xfrm>
            <a:off x="6172200" y="38099"/>
            <a:ext cx="4953000" cy="6819901"/>
          </a:xfrm>
        </p:spPr>
        <p:txBody>
          <a:bodyPr>
            <a:noAutofit/>
          </a:bodyPr>
          <a:lstStyle/>
          <a:p>
            <a:pPr marL="0" indent="0">
              <a:buNone/>
            </a:pPr>
            <a:r>
              <a:rPr lang="en-US" sz="1600" dirty="0" err="1"/>
              <a:t>int</a:t>
            </a:r>
            <a:r>
              <a:rPr lang="en-US" sz="1600" dirty="0"/>
              <a:t> </a:t>
            </a:r>
            <a:r>
              <a:rPr lang="en-US" sz="1600" dirty="0" err="1"/>
              <a:t>i</a:t>
            </a:r>
            <a:r>
              <a:rPr lang="en-US" sz="1600" dirty="0"/>
              <a:t> ;</a:t>
            </a:r>
          </a:p>
          <a:p>
            <a:pPr marL="0" indent="0">
              <a:buNone/>
            </a:pPr>
            <a:r>
              <a:rPr lang="en-US" sz="1600" dirty="0"/>
              <a:t>main( </a:t>
            </a:r>
            <a:r>
              <a:rPr lang="en-US" sz="1600" dirty="0" smtClean="0"/>
              <a:t>){</a:t>
            </a:r>
            <a:endParaRPr lang="en-US" sz="1600" dirty="0"/>
          </a:p>
          <a:p>
            <a:pPr marL="0" lvl="1" indent="0">
              <a:buNone/>
            </a:pPr>
            <a:r>
              <a:rPr lang="en-US" dirty="0" err="1"/>
              <a:t>printf</a:t>
            </a:r>
            <a:r>
              <a:rPr lang="en-US" dirty="0"/>
              <a:t> ( "\</a:t>
            </a:r>
            <a:r>
              <a:rPr lang="en-US" dirty="0" err="1"/>
              <a:t>ni</a:t>
            </a:r>
            <a:r>
              <a:rPr lang="en-US" dirty="0"/>
              <a:t> = %d", </a:t>
            </a:r>
            <a:r>
              <a:rPr lang="en-US" dirty="0" err="1"/>
              <a:t>i</a:t>
            </a:r>
            <a:r>
              <a:rPr lang="en-US" dirty="0"/>
              <a:t> ) ;</a:t>
            </a:r>
          </a:p>
          <a:p>
            <a:pPr marL="0" lvl="1" indent="0">
              <a:buNone/>
            </a:pPr>
            <a:r>
              <a:rPr lang="en-US" dirty="0"/>
              <a:t>increment( ) ;</a:t>
            </a:r>
          </a:p>
          <a:p>
            <a:pPr marL="0" lvl="1" indent="0">
              <a:buNone/>
            </a:pPr>
            <a:r>
              <a:rPr lang="en-US" dirty="0"/>
              <a:t>increment( ) ;</a:t>
            </a:r>
          </a:p>
          <a:p>
            <a:pPr marL="0" lvl="1" indent="0">
              <a:buNone/>
            </a:pPr>
            <a:r>
              <a:rPr lang="en-US" dirty="0"/>
              <a:t>decrement( ) ;</a:t>
            </a:r>
          </a:p>
          <a:p>
            <a:pPr marL="0" lvl="1" indent="0">
              <a:buNone/>
            </a:pPr>
            <a:r>
              <a:rPr lang="en-US" dirty="0"/>
              <a:t>decrement( ) ;</a:t>
            </a:r>
          </a:p>
          <a:p>
            <a:pPr marL="0" indent="0">
              <a:buNone/>
            </a:pPr>
            <a:r>
              <a:rPr lang="en-US" sz="1600" dirty="0" smtClean="0"/>
              <a:t>}</a:t>
            </a:r>
          </a:p>
          <a:p>
            <a:pPr marL="0" indent="0">
              <a:buNone/>
            </a:pPr>
            <a:endParaRPr lang="en-US" sz="1600" dirty="0"/>
          </a:p>
          <a:p>
            <a:pPr marL="0" indent="0">
              <a:buNone/>
            </a:pPr>
            <a:r>
              <a:rPr lang="en-US" sz="1600" dirty="0"/>
              <a:t>increment( </a:t>
            </a:r>
            <a:r>
              <a:rPr lang="en-US" sz="1600" dirty="0" smtClean="0"/>
              <a:t>){</a:t>
            </a:r>
            <a:endParaRPr lang="en-US" sz="1600" dirty="0"/>
          </a:p>
          <a:p>
            <a:pPr marL="0" lvl="1" indent="0">
              <a:buNone/>
            </a:pPr>
            <a:r>
              <a:rPr lang="en-US" dirty="0" err="1"/>
              <a:t>i</a:t>
            </a:r>
            <a:r>
              <a:rPr lang="en-US" dirty="0"/>
              <a:t> = </a:t>
            </a:r>
            <a:r>
              <a:rPr lang="en-US" dirty="0" err="1"/>
              <a:t>i</a:t>
            </a:r>
            <a:r>
              <a:rPr lang="en-US" dirty="0"/>
              <a:t> + 1 ;</a:t>
            </a:r>
          </a:p>
          <a:p>
            <a:pPr marL="0" lvl="1" indent="0">
              <a:buNone/>
            </a:pPr>
            <a:r>
              <a:rPr lang="it-IT" dirty="0"/>
              <a:t>printf ( "\non incrementing i = %d", i ) ;</a:t>
            </a:r>
          </a:p>
          <a:p>
            <a:pPr marL="0" indent="0">
              <a:buNone/>
            </a:pPr>
            <a:r>
              <a:rPr lang="en-US" sz="1600" dirty="0" smtClean="0"/>
              <a:t>}</a:t>
            </a:r>
          </a:p>
          <a:p>
            <a:pPr marL="0" indent="0">
              <a:buNone/>
            </a:pPr>
            <a:endParaRPr lang="en-US" sz="1600" dirty="0"/>
          </a:p>
          <a:p>
            <a:pPr marL="0" indent="0">
              <a:buNone/>
            </a:pPr>
            <a:r>
              <a:rPr lang="en-US" sz="1600" dirty="0" smtClean="0"/>
              <a:t>decrement</a:t>
            </a:r>
            <a:r>
              <a:rPr lang="en-US" sz="1600" dirty="0"/>
              <a:t>( </a:t>
            </a:r>
            <a:r>
              <a:rPr lang="en-US" sz="1600" dirty="0" smtClean="0"/>
              <a:t>){</a:t>
            </a:r>
            <a:endParaRPr lang="en-US" sz="1600" dirty="0"/>
          </a:p>
          <a:p>
            <a:pPr marL="0" lvl="1" indent="0">
              <a:buNone/>
            </a:pPr>
            <a:r>
              <a:rPr lang="en-US" dirty="0" err="1"/>
              <a:t>i</a:t>
            </a:r>
            <a:r>
              <a:rPr lang="en-US" dirty="0"/>
              <a:t> = </a:t>
            </a:r>
            <a:r>
              <a:rPr lang="en-US" dirty="0" err="1"/>
              <a:t>i</a:t>
            </a:r>
            <a:r>
              <a:rPr lang="en-US" dirty="0"/>
              <a:t> - 1 ;</a:t>
            </a:r>
          </a:p>
          <a:p>
            <a:pPr marL="0" lvl="1" indent="0">
              <a:buNone/>
            </a:pPr>
            <a:r>
              <a:rPr lang="it-IT" dirty="0"/>
              <a:t>printf ( "\non decrementing i = %d", i ) ;</a:t>
            </a:r>
          </a:p>
          <a:p>
            <a:pPr marL="0" indent="0">
              <a:buNone/>
            </a:pPr>
            <a:r>
              <a:rPr lang="en-US" sz="1600" dirty="0" smtClean="0"/>
              <a:t>}</a:t>
            </a:r>
            <a:endParaRPr lang="en-US" sz="1600"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
        <p:nvSpPr>
          <p:cNvPr id="6" name="TextBox 5"/>
          <p:cNvSpPr txBox="1"/>
          <p:nvPr/>
        </p:nvSpPr>
        <p:spPr>
          <a:xfrm>
            <a:off x="8458200" y="381000"/>
            <a:ext cx="3429000" cy="2123658"/>
          </a:xfrm>
          <a:prstGeom prst="rect">
            <a:avLst/>
          </a:prstGeom>
          <a:noFill/>
        </p:spPr>
        <p:txBody>
          <a:bodyPr wrap="square" rtlCol="0">
            <a:spAutoFit/>
          </a:bodyPr>
          <a:lstStyle/>
          <a:p>
            <a:r>
              <a:rPr lang="en-US" sz="2400" b="1" dirty="0"/>
              <a:t>The output would be:</a:t>
            </a:r>
          </a:p>
          <a:p>
            <a:r>
              <a:rPr lang="en-US" dirty="0" err="1"/>
              <a:t>i</a:t>
            </a:r>
            <a:r>
              <a:rPr lang="en-US" dirty="0"/>
              <a:t> = 0</a:t>
            </a:r>
          </a:p>
          <a:p>
            <a:r>
              <a:rPr lang="en-US" dirty="0"/>
              <a:t>on incrementing </a:t>
            </a:r>
            <a:r>
              <a:rPr lang="en-US" dirty="0" err="1"/>
              <a:t>i</a:t>
            </a:r>
            <a:r>
              <a:rPr lang="en-US" dirty="0"/>
              <a:t> = 1</a:t>
            </a:r>
          </a:p>
          <a:p>
            <a:pPr>
              <a:buNone/>
            </a:pPr>
            <a:r>
              <a:rPr lang="en-US" dirty="0"/>
              <a:t>on incrementing </a:t>
            </a:r>
            <a:r>
              <a:rPr lang="en-US" dirty="0" err="1"/>
              <a:t>i</a:t>
            </a:r>
            <a:r>
              <a:rPr lang="en-US" dirty="0"/>
              <a:t> = 2</a:t>
            </a:r>
          </a:p>
          <a:p>
            <a:pPr>
              <a:buNone/>
            </a:pPr>
            <a:r>
              <a:rPr lang="en-US" dirty="0"/>
              <a:t>on decrementing </a:t>
            </a:r>
            <a:r>
              <a:rPr lang="en-US" dirty="0" err="1"/>
              <a:t>i</a:t>
            </a:r>
            <a:r>
              <a:rPr lang="en-US" dirty="0"/>
              <a:t> = 1</a:t>
            </a:r>
          </a:p>
          <a:p>
            <a:pPr>
              <a:buNone/>
            </a:pPr>
            <a:r>
              <a:rPr lang="en-US" dirty="0"/>
              <a:t>on decrementing </a:t>
            </a:r>
            <a:r>
              <a:rPr lang="en-US" dirty="0" err="1"/>
              <a:t>i</a:t>
            </a:r>
            <a:r>
              <a:rPr lang="en-US" dirty="0"/>
              <a:t> = 0</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fade">
                                      <p:cBhvr>
                                        <p:cTn id="32" dur="500"/>
                                        <p:tgtEl>
                                          <p:spTgt spid="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Effect transition="in" filter="fade">
                                      <p:cBhvr>
                                        <p:cTn id="37" dur="500"/>
                                        <p:tgtEl>
                                          <p:spTgt spid="4">
                                            <p:txEl>
                                              <p:pRg st="1" end="1"/>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
                                            <p:txEl>
                                              <p:pRg st="2" end="2"/>
                                            </p:txEl>
                                          </p:spTgt>
                                        </p:tgtEl>
                                        <p:attrNameLst>
                                          <p:attrName>style.visibility</p:attrName>
                                        </p:attrNameLst>
                                      </p:cBhvr>
                                      <p:to>
                                        <p:strVal val="visible"/>
                                      </p:to>
                                    </p:set>
                                    <p:animEffect transition="in" filter="fade">
                                      <p:cBhvr>
                                        <p:cTn id="40" dur="500"/>
                                        <p:tgtEl>
                                          <p:spTgt spid="4">
                                            <p:txEl>
                                              <p:pRg st="2" end="2"/>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animEffect transition="in" filter="fade">
                                      <p:cBhvr>
                                        <p:cTn id="43" dur="500"/>
                                        <p:tgtEl>
                                          <p:spTgt spid="4">
                                            <p:txEl>
                                              <p:pRg st="3" end="3"/>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
                                            <p:txEl>
                                              <p:pRg st="4" end="4"/>
                                            </p:txEl>
                                          </p:spTgt>
                                        </p:tgtEl>
                                        <p:attrNameLst>
                                          <p:attrName>style.visibility</p:attrName>
                                        </p:attrNameLst>
                                      </p:cBhvr>
                                      <p:to>
                                        <p:strVal val="visible"/>
                                      </p:to>
                                    </p:set>
                                    <p:animEffect transition="in" filter="fade">
                                      <p:cBhvr>
                                        <p:cTn id="46" dur="500"/>
                                        <p:tgtEl>
                                          <p:spTgt spid="4">
                                            <p:txEl>
                                              <p:pRg st="4" end="4"/>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animEffect transition="in" filter="fade">
                                      <p:cBhvr>
                                        <p:cTn id="49" dur="500"/>
                                        <p:tgtEl>
                                          <p:spTgt spid="4">
                                            <p:txEl>
                                              <p:pRg st="5" end="5"/>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
                                            <p:txEl>
                                              <p:pRg st="6" end="6"/>
                                            </p:txEl>
                                          </p:spTgt>
                                        </p:tgtEl>
                                        <p:attrNameLst>
                                          <p:attrName>style.visibility</p:attrName>
                                        </p:attrNameLst>
                                      </p:cBhvr>
                                      <p:to>
                                        <p:strVal val="visible"/>
                                      </p:to>
                                    </p:set>
                                    <p:animEffect transition="in" filter="fade">
                                      <p:cBhvr>
                                        <p:cTn id="52" dur="500"/>
                                        <p:tgtEl>
                                          <p:spTgt spid="4">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7" end="7"/>
                                            </p:txEl>
                                          </p:spTgt>
                                        </p:tgtEl>
                                        <p:attrNameLst>
                                          <p:attrName>style.visibility</p:attrName>
                                        </p:attrNameLst>
                                      </p:cBhvr>
                                      <p:to>
                                        <p:strVal val="visible"/>
                                      </p:to>
                                    </p:set>
                                    <p:animEffect transition="in" filter="fade">
                                      <p:cBhvr>
                                        <p:cTn id="57" dur="500"/>
                                        <p:tgtEl>
                                          <p:spTgt spid="4">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9" end="9"/>
                                            </p:txEl>
                                          </p:spTgt>
                                        </p:tgtEl>
                                        <p:attrNameLst>
                                          <p:attrName>style.visibility</p:attrName>
                                        </p:attrNameLst>
                                      </p:cBhvr>
                                      <p:to>
                                        <p:strVal val="visible"/>
                                      </p:to>
                                    </p:set>
                                    <p:animEffect transition="in" filter="fade">
                                      <p:cBhvr>
                                        <p:cTn id="62" dur="500"/>
                                        <p:tgtEl>
                                          <p:spTgt spid="4">
                                            <p:txEl>
                                              <p:pRg st="9" end="9"/>
                                            </p:tx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
                                            <p:txEl>
                                              <p:pRg st="10" end="10"/>
                                            </p:txEl>
                                          </p:spTgt>
                                        </p:tgtEl>
                                        <p:attrNameLst>
                                          <p:attrName>style.visibility</p:attrName>
                                        </p:attrNameLst>
                                      </p:cBhvr>
                                      <p:to>
                                        <p:strVal val="visible"/>
                                      </p:to>
                                    </p:set>
                                    <p:animEffect transition="in" filter="fade">
                                      <p:cBhvr>
                                        <p:cTn id="65" dur="500"/>
                                        <p:tgtEl>
                                          <p:spTgt spid="4">
                                            <p:txEl>
                                              <p:pRg st="10" end="10"/>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
                                            <p:txEl>
                                              <p:pRg st="11" end="11"/>
                                            </p:txEl>
                                          </p:spTgt>
                                        </p:tgtEl>
                                        <p:attrNameLst>
                                          <p:attrName>style.visibility</p:attrName>
                                        </p:attrNameLst>
                                      </p:cBhvr>
                                      <p:to>
                                        <p:strVal val="visible"/>
                                      </p:to>
                                    </p:set>
                                    <p:animEffect transition="in" filter="fade">
                                      <p:cBhvr>
                                        <p:cTn id="68" dur="500"/>
                                        <p:tgtEl>
                                          <p:spTgt spid="4">
                                            <p:txEl>
                                              <p:pRg st="11" end="11"/>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4">
                                            <p:txEl>
                                              <p:pRg st="12" end="12"/>
                                            </p:txEl>
                                          </p:spTgt>
                                        </p:tgtEl>
                                        <p:attrNameLst>
                                          <p:attrName>style.visibility</p:attrName>
                                        </p:attrNameLst>
                                      </p:cBhvr>
                                      <p:to>
                                        <p:strVal val="visible"/>
                                      </p:to>
                                    </p:set>
                                    <p:animEffect transition="in" filter="fade">
                                      <p:cBhvr>
                                        <p:cTn id="73" dur="500"/>
                                        <p:tgtEl>
                                          <p:spTgt spid="4">
                                            <p:txEl>
                                              <p:pRg st="12" end="12"/>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4">
                                            <p:txEl>
                                              <p:pRg st="14" end="14"/>
                                            </p:txEl>
                                          </p:spTgt>
                                        </p:tgtEl>
                                        <p:attrNameLst>
                                          <p:attrName>style.visibility</p:attrName>
                                        </p:attrNameLst>
                                      </p:cBhvr>
                                      <p:to>
                                        <p:strVal val="visible"/>
                                      </p:to>
                                    </p:set>
                                    <p:animEffect transition="in" filter="fade">
                                      <p:cBhvr>
                                        <p:cTn id="78" dur="500"/>
                                        <p:tgtEl>
                                          <p:spTgt spid="4">
                                            <p:txEl>
                                              <p:pRg st="14" end="14"/>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
                                            <p:txEl>
                                              <p:pRg st="15" end="15"/>
                                            </p:txEl>
                                          </p:spTgt>
                                        </p:tgtEl>
                                        <p:attrNameLst>
                                          <p:attrName>style.visibility</p:attrName>
                                        </p:attrNameLst>
                                      </p:cBhvr>
                                      <p:to>
                                        <p:strVal val="visible"/>
                                      </p:to>
                                    </p:set>
                                    <p:animEffect transition="in" filter="fade">
                                      <p:cBhvr>
                                        <p:cTn id="81" dur="500"/>
                                        <p:tgtEl>
                                          <p:spTgt spid="4">
                                            <p:txEl>
                                              <p:pRg st="15" end="15"/>
                                            </p:tx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4">
                                            <p:txEl>
                                              <p:pRg st="16" end="16"/>
                                            </p:txEl>
                                          </p:spTgt>
                                        </p:tgtEl>
                                        <p:attrNameLst>
                                          <p:attrName>style.visibility</p:attrName>
                                        </p:attrNameLst>
                                      </p:cBhvr>
                                      <p:to>
                                        <p:strVal val="visible"/>
                                      </p:to>
                                    </p:set>
                                    <p:animEffect transition="in" filter="fade">
                                      <p:cBhvr>
                                        <p:cTn id="84" dur="500"/>
                                        <p:tgtEl>
                                          <p:spTgt spid="4">
                                            <p:txEl>
                                              <p:pRg st="16" end="16"/>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4">
                                            <p:txEl>
                                              <p:pRg st="17" end="17"/>
                                            </p:txEl>
                                          </p:spTgt>
                                        </p:tgtEl>
                                        <p:attrNameLst>
                                          <p:attrName>style.visibility</p:attrName>
                                        </p:attrNameLst>
                                      </p:cBhvr>
                                      <p:to>
                                        <p:strVal val="visible"/>
                                      </p:to>
                                    </p:set>
                                    <p:animEffect transition="in" filter="fade">
                                      <p:cBhvr>
                                        <p:cTn id="89" dur="500"/>
                                        <p:tgtEl>
                                          <p:spTgt spid="4">
                                            <p:txEl>
                                              <p:pRg st="17" end="17"/>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6">
                                            <p:txEl>
                                              <p:pRg st="0" end="0"/>
                                            </p:txEl>
                                          </p:spTgt>
                                        </p:tgtEl>
                                        <p:attrNameLst>
                                          <p:attrName>style.visibility</p:attrName>
                                        </p:attrNameLst>
                                      </p:cBhvr>
                                      <p:to>
                                        <p:strVal val="visible"/>
                                      </p:to>
                                    </p:set>
                                    <p:animEffect transition="in" filter="fade">
                                      <p:cBhvr>
                                        <p:cTn id="94" dur="500"/>
                                        <p:tgtEl>
                                          <p:spTgt spid="6">
                                            <p:txEl>
                                              <p:pRg st="0" end="0"/>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6">
                                            <p:txEl>
                                              <p:pRg st="1" end="1"/>
                                            </p:txEl>
                                          </p:spTgt>
                                        </p:tgtEl>
                                        <p:attrNameLst>
                                          <p:attrName>style.visibility</p:attrName>
                                        </p:attrNameLst>
                                      </p:cBhvr>
                                      <p:to>
                                        <p:strVal val="visible"/>
                                      </p:to>
                                    </p:set>
                                    <p:animEffect transition="in" filter="fade">
                                      <p:cBhvr>
                                        <p:cTn id="97" dur="500"/>
                                        <p:tgtEl>
                                          <p:spTgt spid="6">
                                            <p:txEl>
                                              <p:pRg st="1" end="1"/>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6">
                                            <p:txEl>
                                              <p:pRg st="2" end="2"/>
                                            </p:txEl>
                                          </p:spTgt>
                                        </p:tgtEl>
                                        <p:attrNameLst>
                                          <p:attrName>style.visibility</p:attrName>
                                        </p:attrNameLst>
                                      </p:cBhvr>
                                      <p:to>
                                        <p:strVal val="visible"/>
                                      </p:to>
                                    </p:set>
                                    <p:animEffect transition="in" filter="fade">
                                      <p:cBhvr>
                                        <p:cTn id="100" dur="500"/>
                                        <p:tgtEl>
                                          <p:spTgt spid="6">
                                            <p:txEl>
                                              <p:pRg st="2" end="2"/>
                                            </p:txEl>
                                          </p:spTgt>
                                        </p:tgtEl>
                                      </p:cBhvr>
                                    </p:animEffect>
                                  </p:childTnLst>
                                </p:cTn>
                              </p:par>
                              <p:par>
                                <p:cTn id="101" presetID="10" presetClass="entr" presetSubtype="0" fill="hold" nodeType="withEffect">
                                  <p:stCondLst>
                                    <p:cond delay="0"/>
                                  </p:stCondLst>
                                  <p:childTnLst>
                                    <p:set>
                                      <p:cBhvr>
                                        <p:cTn id="102" dur="1" fill="hold">
                                          <p:stCondLst>
                                            <p:cond delay="0"/>
                                          </p:stCondLst>
                                        </p:cTn>
                                        <p:tgtEl>
                                          <p:spTgt spid="6">
                                            <p:txEl>
                                              <p:pRg st="3" end="3"/>
                                            </p:txEl>
                                          </p:spTgt>
                                        </p:tgtEl>
                                        <p:attrNameLst>
                                          <p:attrName>style.visibility</p:attrName>
                                        </p:attrNameLst>
                                      </p:cBhvr>
                                      <p:to>
                                        <p:strVal val="visible"/>
                                      </p:to>
                                    </p:set>
                                    <p:animEffect transition="in" filter="fade">
                                      <p:cBhvr>
                                        <p:cTn id="103" dur="500"/>
                                        <p:tgtEl>
                                          <p:spTgt spid="6">
                                            <p:txEl>
                                              <p:pRg st="3" end="3"/>
                                            </p:txEl>
                                          </p:spTgt>
                                        </p:tgtEl>
                                      </p:cBhvr>
                                    </p:animEffect>
                                  </p:childTnLst>
                                </p:cTn>
                              </p:par>
                              <p:par>
                                <p:cTn id="104" presetID="10" presetClass="entr" presetSubtype="0" fill="hold" nodeType="withEffect">
                                  <p:stCondLst>
                                    <p:cond delay="0"/>
                                  </p:stCondLst>
                                  <p:childTnLst>
                                    <p:set>
                                      <p:cBhvr>
                                        <p:cTn id="105" dur="1" fill="hold">
                                          <p:stCondLst>
                                            <p:cond delay="0"/>
                                          </p:stCondLst>
                                        </p:cTn>
                                        <p:tgtEl>
                                          <p:spTgt spid="6">
                                            <p:txEl>
                                              <p:pRg st="4" end="4"/>
                                            </p:txEl>
                                          </p:spTgt>
                                        </p:tgtEl>
                                        <p:attrNameLst>
                                          <p:attrName>style.visibility</p:attrName>
                                        </p:attrNameLst>
                                      </p:cBhvr>
                                      <p:to>
                                        <p:strVal val="visible"/>
                                      </p:to>
                                    </p:set>
                                    <p:animEffect transition="in" filter="fade">
                                      <p:cBhvr>
                                        <p:cTn id="106" dur="500"/>
                                        <p:tgtEl>
                                          <p:spTgt spid="6">
                                            <p:txEl>
                                              <p:pRg st="4" end="4"/>
                                            </p:txEl>
                                          </p:spTgt>
                                        </p:tgtEl>
                                      </p:cBhvr>
                                    </p:animEffect>
                                  </p:childTnLst>
                                </p:cTn>
                              </p:par>
                              <p:par>
                                <p:cTn id="107" presetID="10" presetClass="entr" presetSubtype="0" fill="hold" nodeType="withEffect">
                                  <p:stCondLst>
                                    <p:cond delay="0"/>
                                  </p:stCondLst>
                                  <p:childTnLst>
                                    <p:set>
                                      <p:cBhvr>
                                        <p:cTn id="108" dur="1" fill="hold">
                                          <p:stCondLst>
                                            <p:cond delay="0"/>
                                          </p:stCondLst>
                                        </p:cTn>
                                        <p:tgtEl>
                                          <p:spTgt spid="6">
                                            <p:txEl>
                                              <p:pRg st="5" end="5"/>
                                            </p:txEl>
                                          </p:spTgt>
                                        </p:tgtEl>
                                        <p:attrNameLst>
                                          <p:attrName>style.visibility</p:attrName>
                                        </p:attrNameLst>
                                      </p:cBhvr>
                                      <p:to>
                                        <p:strVal val="visible"/>
                                      </p:to>
                                    </p:set>
                                    <p:animEffect transition="in" filter="fade">
                                      <p:cBhvr>
                                        <p:cTn id="109"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Which to Use When</a:t>
            </a:r>
            <a:endParaRPr lang="en-US" dirty="0"/>
          </a:p>
        </p:txBody>
      </p:sp>
      <p:sp>
        <p:nvSpPr>
          <p:cNvPr id="3" name="Content Placeholder 2"/>
          <p:cNvSpPr>
            <a:spLocks noGrp="1"/>
          </p:cNvSpPr>
          <p:nvPr>
            <p:ph idx="1"/>
          </p:nvPr>
        </p:nvSpPr>
        <p:spPr>
          <a:xfrm>
            <a:off x="228600" y="685800"/>
            <a:ext cx="11734800" cy="5806412"/>
          </a:xfrm>
        </p:spPr>
        <p:txBody>
          <a:bodyPr>
            <a:noAutofit/>
          </a:bodyPr>
          <a:lstStyle/>
          <a:p>
            <a:pPr>
              <a:buNone/>
            </a:pPr>
            <a:r>
              <a:rPr lang="en-US" sz="1800" dirty="0" smtClean="0"/>
              <a:t>We can make a few ground rules for usage of different storage classes in different programming situations with a view to:</a:t>
            </a:r>
          </a:p>
          <a:p>
            <a:pPr marL="514350" indent="-514350">
              <a:buFont typeface="+mj-lt"/>
              <a:buAutoNum type="alphaUcPeriod"/>
            </a:pPr>
            <a:r>
              <a:rPr lang="en-US" sz="1800" dirty="0" smtClean="0"/>
              <a:t>economize the memory space consumed by the variables</a:t>
            </a:r>
          </a:p>
          <a:p>
            <a:pPr marL="514350" indent="-514350">
              <a:buFont typeface="+mj-lt"/>
              <a:buAutoNum type="alphaUcPeriod"/>
            </a:pPr>
            <a:r>
              <a:rPr lang="en-US" sz="1800" dirty="0" smtClean="0"/>
              <a:t>improve the speed of execution of the program</a:t>
            </a:r>
            <a:endParaRPr lang="en-US" sz="1500" dirty="0"/>
          </a:p>
          <a:p>
            <a:pPr>
              <a:buNone/>
            </a:pPr>
            <a:r>
              <a:rPr lang="en-US" sz="1500" dirty="0"/>
              <a:t>The rules are as under:</a:t>
            </a:r>
          </a:p>
          <a:p>
            <a:pPr marL="514350" indent="-514350">
              <a:buFont typeface="+mj-lt"/>
              <a:buAutoNum type="arabicPeriod"/>
            </a:pPr>
            <a:r>
              <a:rPr lang="en-US" sz="1800" dirty="0"/>
              <a:t>Use </a:t>
            </a:r>
            <a:r>
              <a:rPr lang="en-US" sz="1800" b="1" dirty="0"/>
              <a:t>static </a:t>
            </a:r>
            <a:r>
              <a:rPr lang="en-US" sz="1800" dirty="0"/>
              <a:t>storage class only if you want the value of a variable to persist between different function calls.</a:t>
            </a:r>
          </a:p>
          <a:p>
            <a:pPr marL="514350" indent="-514350">
              <a:buFont typeface="+mj-lt"/>
              <a:buAutoNum type="arabicPeriod"/>
            </a:pPr>
            <a:r>
              <a:rPr lang="en-US" sz="1800" dirty="0"/>
              <a:t>Use </a:t>
            </a:r>
            <a:r>
              <a:rPr lang="en-US" sz="1800" b="1" dirty="0"/>
              <a:t>register </a:t>
            </a:r>
            <a:r>
              <a:rPr lang="en-US" sz="1800" dirty="0"/>
              <a:t>storage class for only those variables that are being used very often in a program. Reason is, there are very few CPU registers at our disposal and many of them might be busy doing something else. Make careful utilization of the scarce resources. A typical application of </a:t>
            </a:r>
            <a:r>
              <a:rPr lang="en-US" sz="1800" b="1" dirty="0"/>
              <a:t>register </a:t>
            </a:r>
            <a:r>
              <a:rPr lang="en-US" sz="1800" dirty="0"/>
              <a:t>storage class is loop counters, which get used a number of times in a program.</a:t>
            </a:r>
          </a:p>
          <a:p>
            <a:pPr marL="514350" indent="-514350">
              <a:buFont typeface="+mj-lt"/>
              <a:buAutoNum type="arabicPeriod"/>
            </a:pPr>
            <a:r>
              <a:rPr lang="en-US" sz="1800" dirty="0"/>
              <a:t>Use </a:t>
            </a:r>
            <a:r>
              <a:rPr lang="en-US" sz="1800" b="1" dirty="0"/>
              <a:t>extern </a:t>
            </a:r>
            <a:r>
              <a:rPr lang="en-US" sz="1800" dirty="0"/>
              <a:t>storage class for only those variables that are being used by almost all the functions in the program. This would avoid unnecessary passing of these variables as arguments when making a function call. Declaring all the variables as </a:t>
            </a:r>
            <a:r>
              <a:rPr lang="en-US" sz="1800" b="1" dirty="0"/>
              <a:t>extern </a:t>
            </a:r>
            <a:r>
              <a:rPr lang="en-US" sz="1800" dirty="0"/>
              <a:t>would amount to a lot of wastage of memory space because these variables would remain active throughout the life of the program.</a:t>
            </a:r>
          </a:p>
          <a:p>
            <a:pPr marL="514350" indent="-514350">
              <a:buFont typeface="+mj-lt"/>
              <a:buAutoNum type="arabicPeriod"/>
            </a:pPr>
            <a:r>
              <a:rPr lang="en-US" sz="1800" dirty="0"/>
              <a:t>If you don’t have any of the express needs mentioned above, then use the </a:t>
            </a:r>
            <a:r>
              <a:rPr lang="en-US" sz="1800" b="1" dirty="0"/>
              <a:t>auto </a:t>
            </a:r>
            <a:r>
              <a:rPr lang="en-US" sz="1800" dirty="0"/>
              <a:t>storage class. In fact most of the times we end up using the </a:t>
            </a:r>
            <a:r>
              <a:rPr lang="en-US" sz="1800" b="1" dirty="0"/>
              <a:t>auto </a:t>
            </a:r>
            <a:r>
              <a:rPr lang="en-US" sz="1800" dirty="0"/>
              <a:t>variables, because often it so happens that once we have used the variables in a function we don’t mind loosing them.</a:t>
            </a:r>
            <a:endParaRPr lang="en-US" sz="1500" dirty="0"/>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t>
            </a:r>
            <a:r>
              <a:rPr lang="en-US" b="1" dirty="0"/>
              <a:t>Compilers(or interpreter)?</a:t>
            </a:r>
            <a:endParaRPr lang="en-IN" dirty="0"/>
          </a:p>
        </p:txBody>
      </p:sp>
      <p:sp>
        <p:nvSpPr>
          <p:cNvPr id="3" name="Footer Placeholder 2"/>
          <p:cNvSpPr>
            <a:spLocks noGrp="1"/>
          </p:cNvSpPr>
          <p:nvPr>
            <p:ph type="ftr" sz="quarter" idx="11"/>
          </p:nvPr>
        </p:nvSpPr>
        <p:spPr/>
        <p:txBody>
          <a:bodyPr/>
          <a:lstStyle/>
          <a:p>
            <a:r>
              <a:rPr lang="en-US" smtClean="0"/>
              <a:t>C Programming :- Ashutosh Sonawane</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834" y="2654300"/>
            <a:ext cx="1582366" cy="1582366"/>
          </a:xfrm>
          <a:prstGeom prst="rect">
            <a:avLst/>
          </a:prstGeom>
        </p:spPr>
      </p:pic>
      <p:sp>
        <p:nvSpPr>
          <p:cNvPr id="6" name="Cloud Callout 5"/>
          <p:cNvSpPr/>
          <p:nvPr/>
        </p:nvSpPr>
        <p:spPr>
          <a:xfrm>
            <a:off x="914400" y="882652"/>
            <a:ext cx="2743200" cy="182244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1184276"/>
            <a:ext cx="1219200" cy="121920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6446" y="912484"/>
            <a:ext cx="2447554" cy="2447554"/>
          </a:xfrm>
          <a:prstGeom prst="rect">
            <a:avLst/>
          </a:prstGeom>
        </p:spPr>
      </p:pic>
      <p:sp>
        <p:nvSpPr>
          <p:cNvPr id="11" name="TextBox 10"/>
          <p:cNvSpPr txBox="1"/>
          <p:nvPr/>
        </p:nvSpPr>
        <p:spPr>
          <a:xfrm>
            <a:off x="7720012" y="1793876"/>
            <a:ext cx="1025613" cy="369332"/>
          </a:xfrm>
          <a:prstGeom prst="rect">
            <a:avLst/>
          </a:prstGeom>
          <a:noFill/>
        </p:spPr>
        <p:txBody>
          <a:bodyPr wrap="square" rtlCol="0">
            <a:spAutoFit/>
          </a:bodyPr>
          <a:lstStyle/>
          <a:p>
            <a:r>
              <a:rPr lang="en-US" dirty="0" smtClean="0">
                <a:solidFill>
                  <a:srgbClr val="92D050"/>
                </a:solidFill>
              </a:rPr>
              <a:t>Africa</a:t>
            </a:r>
            <a:endParaRPr lang="en-IN" dirty="0">
              <a:solidFill>
                <a:srgbClr val="92D050"/>
              </a:solidFill>
            </a:endParaRP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9212" y="912484"/>
            <a:ext cx="1957388" cy="1957388"/>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58325" y="2906420"/>
            <a:ext cx="1523924" cy="1523924"/>
          </a:xfrm>
          <a:prstGeom prst="rect">
            <a:avLst/>
          </a:prstGeom>
        </p:spPr>
      </p:pic>
      <p:sp>
        <p:nvSpPr>
          <p:cNvPr id="14" name="Oval Callout 13"/>
          <p:cNvSpPr/>
          <p:nvPr/>
        </p:nvSpPr>
        <p:spPr>
          <a:xfrm>
            <a:off x="1930400" y="2574687"/>
            <a:ext cx="2743200" cy="956562"/>
          </a:xfrm>
          <a:prstGeom prst="wedgeEllipseCallout">
            <a:avLst>
              <a:gd name="adj1" fmla="val -70833"/>
              <a:gd name="adj2" fmla="val 505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eaLnBrk="0" fontAlgn="base" hangingPunct="0">
              <a:spcBef>
                <a:spcPct val="0"/>
              </a:spcBef>
              <a:spcAft>
                <a:spcPct val="0"/>
              </a:spcAft>
            </a:pPr>
            <a:r>
              <a:rPr lang="hi-IN" altLang="en-US">
                <a:solidFill>
                  <a:srgbClr val="222222"/>
                </a:solidFill>
                <a:latin typeface="Google Sans"/>
              </a:rPr>
              <a:t>कृपया मेरी तस्वीर ले लो</a:t>
            </a:r>
            <a:r>
              <a:rPr lang="hi-IN" altLang="en-US" sz="1000">
                <a:solidFill>
                  <a:schemeClr val="tx1"/>
                </a:solidFill>
              </a:rPr>
              <a:t> </a:t>
            </a:r>
            <a:endParaRPr lang="en-US" altLang="en-US" dirty="0">
              <a:solidFill>
                <a:schemeClr val="tx1"/>
              </a:solidFill>
              <a:latin typeface="Arial" panose="020B0604020202020204" pitchFamily="34" charset="0"/>
            </a:endParaRPr>
          </a:p>
        </p:txBody>
      </p:sp>
      <p:sp>
        <p:nvSpPr>
          <p:cNvPr id="15" name="Rectangle 1"/>
          <p:cNvSpPr>
            <a:spLocks noChangeArrowheads="1"/>
          </p:cNvSpPr>
          <p:nvPr/>
        </p:nvSpPr>
        <p:spPr bwMode="auto">
          <a:xfrm>
            <a:off x="398834" y="1708356"/>
            <a:ext cx="65" cy="24494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Oval Callout 15"/>
          <p:cNvSpPr/>
          <p:nvPr/>
        </p:nvSpPr>
        <p:spPr>
          <a:xfrm>
            <a:off x="6515062" y="2735209"/>
            <a:ext cx="2281325" cy="1070306"/>
          </a:xfrm>
          <a:prstGeom prst="wedgeEllipseCallout">
            <a:avLst>
              <a:gd name="adj1" fmla="val 75242"/>
              <a:gd name="adj2" fmla="val 578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eaLnBrk="0" fontAlgn="base" hangingPunct="0">
              <a:spcBef>
                <a:spcPct val="0"/>
              </a:spcBef>
              <a:spcAft>
                <a:spcPct val="0"/>
              </a:spcAft>
            </a:pPr>
            <a:r>
              <a:rPr lang="af-ZA" altLang="en-US">
                <a:solidFill>
                  <a:srgbClr val="222222"/>
                </a:solidFill>
                <a:latin typeface="Google Sans"/>
              </a:rPr>
              <a:t>Ek verstaan ​​nie</a:t>
            </a:r>
            <a:r>
              <a:rPr lang="af-ZA" altLang="en-US" sz="800">
                <a:solidFill>
                  <a:schemeClr val="tx1"/>
                </a:solidFill>
              </a:rPr>
              <a:t> </a:t>
            </a:r>
            <a:endParaRPr lang="af-ZA" altLang="en-US" sz="1400" dirty="0">
              <a:solidFill>
                <a:schemeClr val="tx1"/>
              </a:solidFill>
              <a:latin typeface="Arial" panose="020B0604020202020204" pitchFamily="34" charset="0"/>
            </a:endParaRPr>
          </a:p>
        </p:txBody>
      </p:sp>
      <p:sp>
        <p:nvSpPr>
          <p:cNvPr id="17" name="Rectangle 2"/>
          <p:cNvSpPr>
            <a:spLocks noChangeArrowheads="1"/>
          </p:cNvSpPr>
          <p:nvPr/>
        </p:nvSpPr>
        <p:spPr bwMode="auto">
          <a:xfrm>
            <a:off x="0" y="106125"/>
            <a:ext cx="65" cy="24494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af-ZA"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05275" y="2574687"/>
            <a:ext cx="1560641" cy="1560641"/>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86227" y="4351122"/>
            <a:ext cx="1219048" cy="1219048"/>
          </a:xfrm>
          <a:prstGeom prst="rect">
            <a:avLst/>
          </a:prstGeom>
        </p:spPr>
      </p:pic>
      <p:sp>
        <p:nvSpPr>
          <p:cNvPr id="20" name="TextBox 19"/>
          <p:cNvSpPr txBox="1"/>
          <p:nvPr/>
        </p:nvSpPr>
        <p:spPr>
          <a:xfrm>
            <a:off x="2971800" y="5570170"/>
            <a:ext cx="2447317" cy="646331"/>
          </a:xfrm>
          <a:prstGeom prst="rect">
            <a:avLst/>
          </a:prstGeom>
          <a:noFill/>
        </p:spPr>
        <p:txBody>
          <a:bodyPr wrap="square" rtlCol="0">
            <a:spAutoFit/>
          </a:bodyPr>
          <a:lstStyle/>
          <a:p>
            <a:r>
              <a:rPr lang="en-US" dirty="0" smtClean="0"/>
              <a:t>One Line at a Time</a:t>
            </a:r>
          </a:p>
          <a:p>
            <a:r>
              <a:rPr lang="en-US" dirty="0" smtClean="0"/>
              <a:t>(She must be there)</a:t>
            </a:r>
            <a:endParaRPr lang="en-IN" dirty="0"/>
          </a:p>
        </p:txBody>
      </p:sp>
      <p:pic>
        <p:nvPicPr>
          <p:cNvPr id="21" name="Picture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96446" y="4240381"/>
            <a:ext cx="1219048" cy="1219048"/>
          </a:xfrm>
          <a:prstGeom prst="rect">
            <a:avLst/>
          </a:prstGeom>
        </p:spPr>
      </p:pic>
      <p:sp>
        <p:nvSpPr>
          <p:cNvPr id="22" name="TextBox 21"/>
          <p:cNvSpPr txBox="1"/>
          <p:nvPr/>
        </p:nvSpPr>
        <p:spPr>
          <a:xfrm>
            <a:off x="6432065" y="5454770"/>
            <a:ext cx="3169135" cy="646331"/>
          </a:xfrm>
          <a:prstGeom prst="rect">
            <a:avLst/>
          </a:prstGeom>
          <a:noFill/>
        </p:spPr>
        <p:txBody>
          <a:bodyPr wrap="square" rtlCol="0">
            <a:spAutoFit/>
          </a:bodyPr>
          <a:lstStyle/>
          <a:p>
            <a:r>
              <a:rPr lang="en-US" dirty="0" smtClean="0"/>
              <a:t>All passage at a Time</a:t>
            </a:r>
          </a:p>
          <a:p>
            <a:r>
              <a:rPr lang="en-US" dirty="0" smtClean="0"/>
              <a:t>(He not needed to be there)</a:t>
            </a:r>
            <a:endParaRPr lang="en-IN" dirty="0"/>
          </a:p>
        </p:txBody>
      </p:sp>
    </p:spTree>
    <p:extLst>
      <p:ext uri="{BB962C8B-B14F-4D97-AF65-F5344CB8AC3E}">
        <p14:creationId xmlns:p14="http://schemas.microsoft.com/office/powerpoint/2010/main" val="126490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2000"/>
                                        <p:tgtEl>
                                          <p:spTgt spid="10"/>
                                        </p:tgtEl>
                                      </p:cBhvr>
                                    </p:animEffect>
                                    <p:anim calcmode="lin" valueType="num">
                                      <p:cBhvr>
                                        <p:cTn id="22" dur="2000" fill="hold"/>
                                        <p:tgtEl>
                                          <p:spTgt spid="10"/>
                                        </p:tgtEl>
                                        <p:attrNameLst>
                                          <p:attrName>ppt_w</p:attrName>
                                        </p:attrNameLst>
                                      </p:cBhvr>
                                      <p:tavLst>
                                        <p:tav tm="0" fmla="#ppt_w*sin(2.5*pi*$)">
                                          <p:val>
                                            <p:fltVal val="0"/>
                                          </p:val>
                                        </p:tav>
                                        <p:tav tm="100000">
                                          <p:val>
                                            <p:fltVal val="1"/>
                                          </p:val>
                                        </p:tav>
                                      </p:tavLst>
                                    </p:anim>
                                    <p:anim calcmode="lin" valueType="num">
                                      <p:cBhvr>
                                        <p:cTn id="23" dur="2000" fill="hold"/>
                                        <p:tgtEl>
                                          <p:spTgt spid="10"/>
                                        </p:tgtEl>
                                        <p:attrNameLst>
                                          <p:attrName>ppt_h</p:attrName>
                                        </p:attrNameLst>
                                      </p:cBhvr>
                                      <p:tavLst>
                                        <p:tav tm="0">
                                          <p:val>
                                            <p:strVal val="#ppt_h"/>
                                          </p:val>
                                        </p:tav>
                                        <p:tav tm="100000">
                                          <p:val>
                                            <p:strVal val="#ppt_h"/>
                                          </p:val>
                                        </p:tav>
                                      </p:tavLst>
                                    </p:anim>
                                  </p:childTnLst>
                                </p:cTn>
                              </p:par>
                              <p:par>
                                <p:cTn id="24" presetID="45"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2000"/>
                                        <p:tgtEl>
                                          <p:spTgt spid="11"/>
                                        </p:tgtEl>
                                      </p:cBhvr>
                                    </p:animEffect>
                                    <p:anim calcmode="lin" valueType="num">
                                      <p:cBhvr>
                                        <p:cTn id="27" dur="2000" fill="hold"/>
                                        <p:tgtEl>
                                          <p:spTgt spid="11"/>
                                        </p:tgtEl>
                                        <p:attrNameLst>
                                          <p:attrName>ppt_w</p:attrName>
                                        </p:attrNameLst>
                                      </p:cBhvr>
                                      <p:tavLst>
                                        <p:tav tm="0" fmla="#ppt_w*sin(2.5*pi*$)">
                                          <p:val>
                                            <p:fltVal val="0"/>
                                          </p:val>
                                        </p:tav>
                                        <p:tav tm="100000">
                                          <p:val>
                                            <p:fltVal val="1"/>
                                          </p:val>
                                        </p:tav>
                                      </p:tavLst>
                                    </p:anim>
                                    <p:anim calcmode="lin" valueType="num">
                                      <p:cBhvr>
                                        <p:cTn id="28" dur="20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10"/>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circle(in)">
                                      <p:cBhvr>
                                        <p:cTn id="48" dur="20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6" presetClass="entr" presetSubtype="16"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circle(in)">
                                      <p:cBhvr>
                                        <p:cTn id="53" dur="2000"/>
                                        <p:tgtEl>
                                          <p:spTgt spid="16"/>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18"/>
                                        </p:tgtEl>
                                        <p:attrNameLst>
                                          <p:attrName>style.visibility</p:attrName>
                                        </p:attrNameLst>
                                      </p:cBhvr>
                                      <p:to>
                                        <p:strVal val="visible"/>
                                      </p:to>
                                    </p:set>
                                    <p:anim calcmode="lin" valueType="num">
                                      <p:cBhvr additive="base">
                                        <p:cTn id="58" dur="500" fill="hold"/>
                                        <p:tgtEl>
                                          <p:spTgt spid="18"/>
                                        </p:tgtEl>
                                        <p:attrNameLst>
                                          <p:attrName>ppt_x</p:attrName>
                                        </p:attrNameLst>
                                      </p:cBhvr>
                                      <p:tavLst>
                                        <p:tav tm="0">
                                          <p:val>
                                            <p:strVal val="#ppt_x"/>
                                          </p:val>
                                        </p:tav>
                                        <p:tav tm="100000">
                                          <p:val>
                                            <p:strVal val="#ppt_x"/>
                                          </p:val>
                                        </p:tav>
                                      </p:tavLst>
                                    </p:anim>
                                    <p:anim calcmode="lin" valueType="num">
                                      <p:cBhvr additive="base">
                                        <p:cTn id="5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19"/>
                                        </p:tgtEl>
                                        <p:attrNameLst>
                                          <p:attrName>style.visibility</p:attrName>
                                        </p:attrNameLst>
                                      </p:cBhvr>
                                      <p:to>
                                        <p:strVal val="visible"/>
                                      </p:to>
                                    </p:set>
                                    <p:anim calcmode="lin" valueType="num">
                                      <p:cBhvr additive="base">
                                        <p:cTn id="64" dur="500" fill="hold"/>
                                        <p:tgtEl>
                                          <p:spTgt spid="19"/>
                                        </p:tgtEl>
                                        <p:attrNameLst>
                                          <p:attrName>ppt_x</p:attrName>
                                        </p:attrNameLst>
                                      </p:cBhvr>
                                      <p:tavLst>
                                        <p:tav tm="0">
                                          <p:val>
                                            <p:strVal val="#ppt_x"/>
                                          </p:val>
                                        </p:tav>
                                        <p:tav tm="100000">
                                          <p:val>
                                            <p:strVal val="#ppt_x"/>
                                          </p:val>
                                        </p:tav>
                                      </p:tavLst>
                                    </p:anim>
                                    <p:anim calcmode="lin" valueType="num">
                                      <p:cBhvr additive="base">
                                        <p:cTn id="65" dur="500" fill="hold"/>
                                        <p:tgtEl>
                                          <p:spTgt spid="19"/>
                                        </p:tgtEl>
                                        <p:attrNameLst>
                                          <p:attrName>ppt_y</p:attrName>
                                        </p:attrNameLst>
                                      </p:cBhvr>
                                      <p:tavLst>
                                        <p:tav tm="0">
                                          <p:val>
                                            <p:strVal val="1+#ppt_h/2"/>
                                          </p:val>
                                        </p:tav>
                                        <p:tav tm="100000">
                                          <p:val>
                                            <p:strVal val="#ppt_y"/>
                                          </p:val>
                                        </p:tav>
                                      </p:tavLst>
                                    </p:anim>
                                  </p:childTnLst>
                                </p:cTn>
                              </p:par>
                            </p:childTnLst>
                          </p:cTn>
                        </p:par>
                        <p:par>
                          <p:cTn id="66" fill="hold">
                            <p:stCondLst>
                              <p:cond delay="500"/>
                            </p:stCondLst>
                            <p:childTnLst>
                              <p:par>
                                <p:cTn id="67" presetID="42"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1000"/>
                                        <p:tgtEl>
                                          <p:spTgt spid="20"/>
                                        </p:tgtEl>
                                      </p:cBhvr>
                                    </p:animEffect>
                                    <p:anim calcmode="lin" valueType="num">
                                      <p:cBhvr>
                                        <p:cTn id="70" dur="1000" fill="hold"/>
                                        <p:tgtEl>
                                          <p:spTgt spid="20"/>
                                        </p:tgtEl>
                                        <p:attrNameLst>
                                          <p:attrName>ppt_x</p:attrName>
                                        </p:attrNameLst>
                                      </p:cBhvr>
                                      <p:tavLst>
                                        <p:tav tm="0">
                                          <p:val>
                                            <p:strVal val="#ppt_x"/>
                                          </p:val>
                                        </p:tav>
                                        <p:tav tm="100000">
                                          <p:val>
                                            <p:strVal val="#ppt_x"/>
                                          </p:val>
                                        </p:tav>
                                      </p:tavLst>
                                    </p:anim>
                                    <p:anim calcmode="lin" valueType="num">
                                      <p:cBhvr>
                                        <p:cTn id="7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21"/>
                                        </p:tgtEl>
                                        <p:attrNameLst>
                                          <p:attrName>style.visibility</p:attrName>
                                        </p:attrNameLst>
                                      </p:cBhvr>
                                      <p:to>
                                        <p:strVal val="visible"/>
                                      </p:to>
                                    </p:set>
                                    <p:anim calcmode="lin" valueType="num">
                                      <p:cBhvr additive="base">
                                        <p:cTn id="76" dur="500" fill="hold"/>
                                        <p:tgtEl>
                                          <p:spTgt spid="21"/>
                                        </p:tgtEl>
                                        <p:attrNameLst>
                                          <p:attrName>ppt_x</p:attrName>
                                        </p:attrNameLst>
                                      </p:cBhvr>
                                      <p:tavLst>
                                        <p:tav tm="0">
                                          <p:val>
                                            <p:strVal val="#ppt_x"/>
                                          </p:val>
                                        </p:tav>
                                        <p:tav tm="100000">
                                          <p:val>
                                            <p:strVal val="#ppt_x"/>
                                          </p:val>
                                        </p:tav>
                                      </p:tavLst>
                                    </p:anim>
                                    <p:anim calcmode="lin" valueType="num">
                                      <p:cBhvr additive="base">
                                        <p:cTn id="77" dur="500" fill="hold"/>
                                        <p:tgtEl>
                                          <p:spTgt spid="21"/>
                                        </p:tgtEl>
                                        <p:attrNameLst>
                                          <p:attrName>ppt_y</p:attrName>
                                        </p:attrNameLst>
                                      </p:cBhvr>
                                      <p:tavLst>
                                        <p:tav tm="0">
                                          <p:val>
                                            <p:strVal val="1+#ppt_h/2"/>
                                          </p:val>
                                        </p:tav>
                                        <p:tav tm="100000">
                                          <p:val>
                                            <p:strVal val="#ppt_y"/>
                                          </p:val>
                                        </p:tav>
                                      </p:tavLst>
                                    </p:anim>
                                  </p:childTnLst>
                                </p:cTn>
                              </p:par>
                            </p:childTnLst>
                          </p:cTn>
                        </p:par>
                        <p:par>
                          <p:cTn id="78" fill="hold">
                            <p:stCondLst>
                              <p:cond delay="500"/>
                            </p:stCondLst>
                            <p:childTnLst>
                              <p:par>
                                <p:cTn id="79" presetID="42" presetClass="entr" presetSubtype="0" fill="hold" grpId="0" nodeType="after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fade">
                                      <p:cBhvr>
                                        <p:cTn id="81" dur="1000"/>
                                        <p:tgtEl>
                                          <p:spTgt spid="22"/>
                                        </p:tgtEl>
                                      </p:cBhvr>
                                    </p:animEffect>
                                    <p:anim calcmode="lin" valueType="num">
                                      <p:cBhvr>
                                        <p:cTn id="82" dur="1000" fill="hold"/>
                                        <p:tgtEl>
                                          <p:spTgt spid="22"/>
                                        </p:tgtEl>
                                        <p:attrNameLst>
                                          <p:attrName>ppt_x</p:attrName>
                                        </p:attrNameLst>
                                      </p:cBhvr>
                                      <p:tavLst>
                                        <p:tav tm="0">
                                          <p:val>
                                            <p:strVal val="#ppt_x"/>
                                          </p:val>
                                        </p:tav>
                                        <p:tav tm="100000">
                                          <p:val>
                                            <p:strVal val="#ppt_x"/>
                                          </p:val>
                                        </p:tav>
                                      </p:tavLst>
                                    </p:anim>
                                    <p:anim calcmode="lin" valueType="num">
                                      <p:cBhvr>
                                        <p:cTn id="8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11" grpId="1"/>
      <p:bldP spid="14" grpId="0" animBg="1"/>
      <p:bldP spid="16" grpId="0" animBg="1"/>
      <p:bldP spid="20" grpId="0"/>
      <p:bldP spid="2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 Preprocessor </a:t>
            </a:r>
            <a:endParaRPr lang="en-US" dirty="0"/>
          </a:p>
        </p:txBody>
      </p:sp>
      <p:sp>
        <p:nvSpPr>
          <p:cNvPr id="4" name="Content Placeholder 3"/>
          <p:cNvSpPr>
            <a:spLocks noGrp="1"/>
          </p:cNvSpPr>
          <p:nvPr>
            <p:ph sz="half" idx="1"/>
          </p:nvPr>
        </p:nvSpPr>
        <p:spPr>
          <a:xfrm>
            <a:off x="228600" y="800100"/>
            <a:ext cx="5791200" cy="5524500"/>
          </a:xfrm>
        </p:spPr>
        <p:txBody>
          <a:bodyPr>
            <a:noAutofit/>
          </a:bodyPr>
          <a:lstStyle/>
          <a:p>
            <a:r>
              <a:rPr lang="en-US" sz="1800" dirty="0"/>
              <a:t>There are several steps involved from the stage of writing a C Program to the stage of getting it executed. The combination of these steps is known as the '</a:t>
            </a:r>
            <a:r>
              <a:rPr lang="en-US" sz="1800" b="1" dirty="0"/>
              <a:t>Build Process'.</a:t>
            </a:r>
          </a:p>
          <a:p>
            <a:endParaRPr lang="en-US" sz="1800" dirty="0"/>
          </a:p>
          <a:p>
            <a:r>
              <a:rPr lang="en-US" sz="1800" dirty="0"/>
              <a:t>Before the C Program is compiled it is passed through another program called as '</a:t>
            </a:r>
            <a:r>
              <a:rPr lang="en-US" sz="1800" b="1" dirty="0"/>
              <a:t>Preprocessor'.</a:t>
            </a:r>
          </a:p>
          <a:p>
            <a:endParaRPr lang="en-US" sz="1800" dirty="0"/>
          </a:p>
          <a:p>
            <a:r>
              <a:rPr lang="en-US" sz="1800" dirty="0"/>
              <a:t>C program is often known as '</a:t>
            </a:r>
            <a:r>
              <a:rPr lang="en-US" sz="1800" b="1" dirty="0"/>
              <a:t>Source Code</a:t>
            </a:r>
            <a:r>
              <a:rPr lang="en-US" sz="1800" dirty="0"/>
              <a:t>'. The Preprocessor works on Source Code and creates </a:t>
            </a:r>
            <a:r>
              <a:rPr lang="en-US" sz="1800" b="1" dirty="0"/>
              <a:t>'Expanded Source Code</a:t>
            </a:r>
            <a:r>
              <a:rPr lang="en-US" sz="1800" dirty="0"/>
              <a:t>'. </a:t>
            </a:r>
            <a:endParaRPr lang="en-US" sz="1800" dirty="0" smtClean="0"/>
          </a:p>
          <a:p>
            <a:endParaRPr lang="en-US" sz="1800" dirty="0"/>
          </a:p>
          <a:p>
            <a:r>
              <a:rPr lang="en-US" sz="1800" dirty="0" smtClean="0"/>
              <a:t>If </a:t>
            </a:r>
            <a:r>
              <a:rPr lang="en-US" sz="1800" dirty="0"/>
              <a:t>source file is Prog01.C, the expanded source code is stored in file Prog01.I. The expanded source code is sent for compilation.</a:t>
            </a:r>
          </a:p>
        </p:txBody>
      </p:sp>
      <p:sp>
        <p:nvSpPr>
          <p:cNvPr id="5" name="Content Placeholder 4"/>
          <p:cNvSpPr>
            <a:spLocks noGrp="1"/>
          </p:cNvSpPr>
          <p:nvPr>
            <p:ph sz="half" idx="2"/>
          </p:nvPr>
        </p:nvSpPr>
        <p:spPr>
          <a:xfrm>
            <a:off x="6172200" y="800100"/>
            <a:ext cx="5791200" cy="5600700"/>
          </a:xfrm>
        </p:spPr>
        <p:txBody>
          <a:bodyPr>
            <a:normAutofit fontScale="62500" lnSpcReduction="20000"/>
          </a:bodyPr>
          <a:lstStyle/>
          <a:p>
            <a:r>
              <a:rPr lang="en-US" sz="2900" dirty="0"/>
              <a:t>The preprocessor directives begin with # symbol. Generally they are placed at the start of the program, before function definitions.</a:t>
            </a:r>
          </a:p>
          <a:p>
            <a:endParaRPr lang="en-US" sz="2900" dirty="0"/>
          </a:p>
          <a:p>
            <a:r>
              <a:rPr lang="en-US" sz="2900" dirty="0"/>
              <a:t>Following are the preprocessor directives –</a:t>
            </a:r>
          </a:p>
          <a:p>
            <a:endParaRPr lang="en-US" sz="2900" dirty="0"/>
          </a:p>
          <a:p>
            <a:pPr lvl="1"/>
            <a:r>
              <a:rPr lang="en-US" sz="2600" dirty="0"/>
              <a:t>Macro Expansion</a:t>
            </a:r>
          </a:p>
          <a:p>
            <a:pPr lvl="1"/>
            <a:endParaRPr lang="en-US" sz="2600" dirty="0"/>
          </a:p>
          <a:p>
            <a:pPr lvl="2"/>
            <a:r>
              <a:rPr lang="en-US" sz="2200" dirty="0"/>
              <a:t>Simple Macros</a:t>
            </a:r>
          </a:p>
          <a:p>
            <a:pPr lvl="2"/>
            <a:endParaRPr lang="en-US" sz="2200" dirty="0"/>
          </a:p>
          <a:p>
            <a:pPr lvl="2"/>
            <a:r>
              <a:rPr lang="en-US" sz="2200" dirty="0"/>
              <a:t>Macros with Arguments</a:t>
            </a:r>
          </a:p>
          <a:p>
            <a:pPr lvl="1"/>
            <a:endParaRPr lang="en-US" sz="2600" dirty="0"/>
          </a:p>
          <a:p>
            <a:pPr lvl="1"/>
            <a:r>
              <a:rPr lang="en-US" sz="2600" dirty="0"/>
              <a:t>File Inclusion</a:t>
            </a:r>
          </a:p>
          <a:p>
            <a:pPr lvl="1"/>
            <a:endParaRPr lang="en-US" sz="2600" dirty="0"/>
          </a:p>
          <a:p>
            <a:pPr lvl="1"/>
            <a:r>
              <a:rPr lang="en-US" sz="2600" dirty="0"/>
              <a:t>Conditional Compilation</a:t>
            </a:r>
          </a:p>
          <a:p>
            <a:pPr lvl="1"/>
            <a:endParaRPr lang="en-US" sz="2600" dirty="0"/>
          </a:p>
          <a:p>
            <a:pPr lvl="1"/>
            <a:r>
              <a:rPr lang="en-US" sz="2600" dirty="0"/>
              <a:t>Miscellaneous Directives</a:t>
            </a:r>
          </a:p>
          <a:p>
            <a:endParaRPr lang="en-US" dirty="0"/>
          </a:p>
        </p:txBody>
      </p:sp>
      <p:sp>
        <p:nvSpPr>
          <p:cNvPr id="3" name="Footer Placeholder 2"/>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fade">
                                      <p:cBhvr>
                                        <p:cTn id="37" dur="500"/>
                                        <p:tgtEl>
                                          <p:spTgt spid="5">
                                            <p:txEl>
                                              <p:pRg st="4" end="4"/>
                                            </p:txEl>
                                          </p:spTgt>
                                        </p:tgtEl>
                                      </p:cBhvr>
                                    </p:animEffect>
                                  </p:childTnLst>
                                </p:cTn>
                              </p:par>
                            </p:childTnLst>
                          </p:cTn>
                        </p:par>
                        <p:par>
                          <p:cTn id="38" fill="hold">
                            <p:stCondLst>
                              <p:cond delay="500"/>
                            </p:stCondLst>
                            <p:childTnLst>
                              <p:par>
                                <p:cTn id="39" presetID="10" presetClass="entr" presetSubtype="0" fill="hold" nodeType="after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animEffect transition="in" filter="fade">
                                      <p:cBhvr>
                                        <p:cTn id="41" dur="500"/>
                                        <p:tgtEl>
                                          <p:spTgt spid="5">
                                            <p:txEl>
                                              <p:pRg st="6" end="6"/>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5">
                                            <p:txEl>
                                              <p:pRg st="8" end="8"/>
                                            </p:txEl>
                                          </p:spTgt>
                                        </p:tgtEl>
                                        <p:attrNameLst>
                                          <p:attrName>style.visibility</p:attrName>
                                        </p:attrNameLst>
                                      </p:cBhvr>
                                      <p:to>
                                        <p:strVal val="visible"/>
                                      </p:to>
                                    </p:set>
                                    <p:animEffect transition="in" filter="fade">
                                      <p:cBhvr>
                                        <p:cTn id="44" dur="500"/>
                                        <p:tgtEl>
                                          <p:spTgt spid="5">
                                            <p:txEl>
                                              <p:pRg st="8" end="8"/>
                                            </p:txEl>
                                          </p:spTgt>
                                        </p:tgtEl>
                                      </p:cBhvr>
                                    </p:animEffect>
                                  </p:childTnLst>
                                </p:cTn>
                              </p:par>
                            </p:childTnLst>
                          </p:cTn>
                        </p:par>
                        <p:par>
                          <p:cTn id="45" fill="hold">
                            <p:stCondLst>
                              <p:cond delay="1000"/>
                            </p:stCondLst>
                            <p:childTnLst>
                              <p:par>
                                <p:cTn id="46" presetID="10" presetClass="entr" presetSubtype="0" fill="hold" nodeType="afterEffect">
                                  <p:stCondLst>
                                    <p:cond delay="0"/>
                                  </p:stCondLst>
                                  <p:childTnLst>
                                    <p:set>
                                      <p:cBhvr>
                                        <p:cTn id="47" dur="1" fill="hold">
                                          <p:stCondLst>
                                            <p:cond delay="0"/>
                                          </p:stCondLst>
                                        </p:cTn>
                                        <p:tgtEl>
                                          <p:spTgt spid="5">
                                            <p:txEl>
                                              <p:pRg st="10" end="10"/>
                                            </p:txEl>
                                          </p:spTgt>
                                        </p:tgtEl>
                                        <p:attrNameLst>
                                          <p:attrName>style.visibility</p:attrName>
                                        </p:attrNameLst>
                                      </p:cBhvr>
                                      <p:to>
                                        <p:strVal val="visible"/>
                                      </p:to>
                                    </p:set>
                                    <p:animEffect transition="in" filter="fade">
                                      <p:cBhvr>
                                        <p:cTn id="48" dur="500"/>
                                        <p:tgtEl>
                                          <p:spTgt spid="5">
                                            <p:txEl>
                                              <p:pRg st="10" end="10"/>
                                            </p:txEl>
                                          </p:spTgt>
                                        </p:tgtEl>
                                      </p:cBhvr>
                                    </p:animEffect>
                                  </p:childTnLst>
                                </p:cTn>
                              </p:par>
                            </p:childTnLst>
                          </p:cTn>
                        </p:par>
                        <p:par>
                          <p:cTn id="49" fill="hold">
                            <p:stCondLst>
                              <p:cond delay="1500"/>
                            </p:stCondLst>
                            <p:childTnLst>
                              <p:par>
                                <p:cTn id="50" presetID="10" presetClass="entr" presetSubtype="0" fill="hold" nodeType="afterEffect">
                                  <p:stCondLst>
                                    <p:cond delay="0"/>
                                  </p:stCondLst>
                                  <p:childTnLst>
                                    <p:set>
                                      <p:cBhvr>
                                        <p:cTn id="51" dur="1" fill="hold">
                                          <p:stCondLst>
                                            <p:cond delay="0"/>
                                          </p:stCondLst>
                                        </p:cTn>
                                        <p:tgtEl>
                                          <p:spTgt spid="5">
                                            <p:txEl>
                                              <p:pRg st="12" end="12"/>
                                            </p:txEl>
                                          </p:spTgt>
                                        </p:tgtEl>
                                        <p:attrNameLst>
                                          <p:attrName>style.visibility</p:attrName>
                                        </p:attrNameLst>
                                      </p:cBhvr>
                                      <p:to>
                                        <p:strVal val="visible"/>
                                      </p:to>
                                    </p:set>
                                    <p:animEffect transition="in" filter="fade">
                                      <p:cBhvr>
                                        <p:cTn id="52" dur="500"/>
                                        <p:tgtEl>
                                          <p:spTgt spid="5">
                                            <p:txEl>
                                              <p:pRg st="12" end="12"/>
                                            </p:txEl>
                                          </p:spTgt>
                                        </p:tgtEl>
                                      </p:cBhvr>
                                    </p:animEffect>
                                  </p:childTnLst>
                                </p:cTn>
                              </p:par>
                            </p:childTnLst>
                          </p:cTn>
                        </p:par>
                        <p:par>
                          <p:cTn id="53" fill="hold">
                            <p:stCondLst>
                              <p:cond delay="2000"/>
                            </p:stCondLst>
                            <p:childTnLst>
                              <p:par>
                                <p:cTn id="54" presetID="10" presetClass="entr" presetSubtype="0" fill="hold" nodeType="afterEffect">
                                  <p:stCondLst>
                                    <p:cond delay="0"/>
                                  </p:stCondLst>
                                  <p:childTnLst>
                                    <p:set>
                                      <p:cBhvr>
                                        <p:cTn id="55" dur="1" fill="hold">
                                          <p:stCondLst>
                                            <p:cond delay="0"/>
                                          </p:stCondLst>
                                        </p:cTn>
                                        <p:tgtEl>
                                          <p:spTgt spid="5">
                                            <p:txEl>
                                              <p:pRg st="14" end="14"/>
                                            </p:txEl>
                                          </p:spTgt>
                                        </p:tgtEl>
                                        <p:attrNameLst>
                                          <p:attrName>style.visibility</p:attrName>
                                        </p:attrNameLst>
                                      </p:cBhvr>
                                      <p:to>
                                        <p:strVal val="visible"/>
                                      </p:to>
                                    </p:set>
                                    <p:animEffect transition="in" filter="fade">
                                      <p:cBhvr>
                                        <p:cTn id="56" dur="500"/>
                                        <p:tgtEl>
                                          <p:spTgt spid="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 Preprocessor</a:t>
            </a:r>
            <a:endParaRPr lang="en-US" dirty="0"/>
          </a:p>
        </p:txBody>
      </p:sp>
      <p:sp>
        <p:nvSpPr>
          <p:cNvPr id="3" name="Content Placeholder 2"/>
          <p:cNvSpPr>
            <a:spLocks noGrp="1"/>
          </p:cNvSpPr>
          <p:nvPr>
            <p:ph sz="half" idx="1"/>
          </p:nvPr>
        </p:nvSpPr>
        <p:spPr>
          <a:xfrm>
            <a:off x="228600" y="800100"/>
            <a:ext cx="5791200" cy="5524500"/>
          </a:xfrm>
        </p:spPr>
        <p:txBody>
          <a:bodyPr>
            <a:normAutofit/>
          </a:bodyPr>
          <a:lstStyle/>
          <a:p>
            <a:pPr>
              <a:buNone/>
            </a:pPr>
            <a:r>
              <a:rPr lang="en-US" sz="2900" b="1" dirty="0">
                <a:solidFill>
                  <a:schemeClr val="accent3">
                    <a:lumMod val="75000"/>
                  </a:schemeClr>
                </a:solidFill>
              </a:rPr>
              <a:t>Macro Expansion</a:t>
            </a:r>
          </a:p>
          <a:p>
            <a:pPr>
              <a:buNone/>
            </a:pPr>
            <a:r>
              <a:rPr lang="en-US" b="1" dirty="0" smtClean="0"/>
              <a:t>#define PI 3.142</a:t>
            </a:r>
          </a:p>
          <a:p>
            <a:endParaRPr lang="en-US" dirty="0" smtClean="0"/>
          </a:p>
          <a:p>
            <a:r>
              <a:rPr lang="en-US" dirty="0" smtClean="0"/>
              <a:t>The above expression is called as '</a:t>
            </a:r>
            <a:r>
              <a:rPr lang="en-US" b="1" dirty="0" smtClean="0"/>
              <a:t>macro definition'. </a:t>
            </a:r>
            <a:r>
              <a:rPr lang="en-US" dirty="0" smtClean="0"/>
              <a:t>During the preprocessing PI will be replaced with 3.142.</a:t>
            </a:r>
          </a:p>
          <a:p>
            <a:endParaRPr lang="en-US" dirty="0" smtClean="0"/>
          </a:p>
          <a:p>
            <a:r>
              <a:rPr lang="en-US" b="1" dirty="0" smtClean="0"/>
              <a:t>PI </a:t>
            </a:r>
            <a:r>
              <a:rPr lang="en-US" dirty="0" smtClean="0"/>
              <a:t>in above example is called as </a:t>
            </a:r>
            <a:r>
              <a:rPr lang="en-US" b="1" dirty="0" smtClean="0"/>
              <a:t>'macro template' </a:t>
            </a:r>
            <a:r>
              <a:rPr lang="en-US" dirty="0" smtClean="0"/>
              <a:t>and 3.142 is called as </a:t>
            </a:r>
            <a:r>
              <a:rPr lang="en-US" b="1" dirty="0" smtClean="0"/>
              <a:t>'macro expansion'.</a:t>
            </a:r>
          </a:p>
          <a:p>
            <a:endParaRPr lang="en-US" dirty="0" smtClean="0"/>
          </a:p>
          <a:p>
            <a:r>
              <a:rPr lang="en-US" dirty="0" smtClean="0"/>
              <a:t>When we compile the program, before the source code passes to the compiler, it is examined by C preprocessor for macro definitions. And when it finds the macro templates they replace it with appropriate macro expansion.</a:t>
            </a:r>
          </a:p>
          <a:p>
            <a:endParaRPr lang="en-US" dirty="0"/>
          </a:p>
        </p:txBody>
      </p:sp>
      <p:sp>
        <p:nvSpPr>
          <p:cNvPr id="4" name="Content Placeholder 3"/>
          <p:cNvSpPr>
            <a:spLocks noGrp="1"/>
          </p:cNvSpPr>
          <p:nvPr>
            <p:ph sz="half" idx="2"/>
          </p:nvPr>
        </p:nvSpPr>
        <p:spPr>
          <a:xfrm>
            <a:off x="6172200" y="800100"/>
            <a:ext cx="5791200" cy="5524500"/>
          </a:xfrm>
        </p:spPr>
        <p:txBody>
          <a:bodyPr>
            <a:normAutofit/>
          </a:bodyPr>
          <a:lstStyle/>
          <a:p>
            <a:pPr>
              <a:buNone/>
            </a:pPr>
            <a:r>
              <a:rPr lang="en-US" b="1" dirty="0" smtClean="0"/>
              <a:t>Some examples –</a:t>
            </a:r>
          </a:p>
          <a:p>
            <a:pPr>
              <a:buNone/>
            </a:pPr>
            <a:endParaRPr lang="en-US" b="1" dirty="0" smtClean="0"/>
          </a:p>
          <a:p>
            <a:pPr>
              <a:buNone/>
            </a:pPr>
            <a:r>
              <a:rPr lang="en-US" dirty="0" smtClean="0"/>
              <a:t>#define AND &amp;&amp;</a:t>
            </a:r>
          </a:p>
          <a:p>
            <a:pPr>
              <a:buNone/>
            </a:pPr>
            <a:r>
              <a:rPr lang="en-US" b="1" dirty="0" smtClean="0"/>
              <a:t>We can use AND instead of &amp;&amp;</a:t>
            </a:r>
          </a:p>
          <a:p>
            <a:endParaRPr lang="en-US" dirty="0" smtClean="0"/>
          </a:p>
          <a:p>
            <a:pPr>
              <a:buNone/>
            </a:pPr>
            <a:r>
              <a:rPr lang="en-US" dirty="0" smtClean="0"/>
              <a:t>#define OR ||</a:t>
            </a:r>
          </a:p>
          <a:p>
            <a:pPr>
              <a:buNone/>
            </a:pPr>
            <a:r>
              <a:rPr lang="en-US" b="1" dirty="0" smtClean="0"/>
              <a:t>We can use OR instead of ||</a:t>
            </a:r>
          </a:p>
          <a:p>
            <a:endParaRPr lang="en-US" dirty="0" smtClean="0"/>
          </a:p>
          <a:p>
            <a:pPr>
              <a:buNone/>
            </a:pPr>
            <a:r>
              <a:rPr lang="en-US" dirty="0" smtClean="0"/>
              <a:t>#define RANGE ( a &gt; 25 &amp;&amp; a &lt; 50)</a:t>
            </a:r>
          </a:p>
          <a:p>
            <a:pPr>
              <a:buNone/>
            </a:pPr>
            <a:r>
              <a:rPr lang="en-US" b="1" dirty="0" smtClean="0"/>
              <a:t>We can use RANGE instead of (a&gt;25 &amp;&amp; a &lt; 50)</a:t>
            </a:r>
          </a:p>
          <a:p>
            <a:endParaRPr lang="en-US" dirty="0" smtClean="0"/>
          </a:p>
          <a:p>
            <a:pPr>
              <a:buNone/>
            </a:pPr>
            <a:r>
              <a:rPr lang="en-US" dirty="0" smtClean="0"/>
              <a:t>#define FOUND </a:t>
            </a:r>
            <a:r>
              <a:rPr lang="en-US" dirty="0" err="1" smtClean="0"/>
              <a:t>printf</a:t>
            </a:r>
            <a:r>
              <a:rPr lang="en-US" dirty="0" smtClean="0"/>
              <a:t>("Location Found");</a:t>
            </a:r>
          </a:p>
          <a:p>
            <a:pPr>
              <a:buNone/>
            </a:pPr>
            <a:r>
              <a:rPr lang="en-US" b="1" dirty="0" smtClean="0"/>
              <a:t>We can use FOUND instead of </a:t>
            </a:r>
            <a:r>
              <a:rPr lang="en-US" b="1" dirty="0" err="1" smtClean="0"/>
              <a:t>printf</a:t>
            </a:r>
            <a:r>
              <a:rPr lang="en-US" b="1" dirty="0" smtClean="0"/>
              <a:t>("Location Found")</a:t>
            </a:r>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fade">
                                      <p:cBhvr>
                                        <p:cTn id="32" dur="500"/>
                                        <p:tgtEl>
                                          <p:spTgt spid="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Effect transition="in" filter="fade">
                                      <p:cBhvr>
                                        <p:cTn id="37" dur="500"/>
                                        <p:tgtEl>
                                          <p:spTgt spid="4">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fade">
                                      <p:cBhvr>
                                        <p:cTn id="42" dur="500"/>
                                        <p:tgtEl>
                                          <p:spTgt spid="4">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Effect transition="in" filter="fade">
                                      <p:cBhvr>
                                        <p:cTn id="47" dur="500"/>
                                        <p:tgtEl>
                                          <p:spTgt spid="4">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6" end="6"/>
                                            </p:txEl>
                                          </p:spTgt>
                                        </p:tgtEl>
                                        <p:attrNameLst>
                                          <p:attrName>style.visibility</p:attrName>
                                        </p:attrNameLst>
                                      </p:cBhvr>
                                      <p:to>
                                        <p:strVal val="visible"/>
                                      </p:to>
                                    </p:set>
                                    <p:animEffect transition="in" filter="fade">
                                      <p:cBhvr>
                                        <p:cTn id="52" dur="500"/>
                                        <p:tgtEl>
                                          <p:spTgt spid="4">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8" end="8"/>
                                            </p:txEl>
                                          </p:spTgt>
                                        </p:tgtEl>
                                        <p:attrNameLst>
                                          <p:attrName>style.visibility</p:attrName>
                                        </p:attrNameLst>
                                      </p:cBhvr>
                                      <p:to>
                                        <p:strVal val="visible"/>
                                      </p:to>
                                    </p:set>
                                    <p:animEffect transition="in" filter="fade">
                                      <p:cBhvr>
                                        <p:cTn id="57" dur="500"/>
                                        <p:tgtEl>
                                          <p:spTgt spid="4">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9" end="9"/>
                                            </p:txEl>
                                          </p:spTgt>
                                        </p:tgtEl>
                                        <p:attrNameLst>
                                          <p:attrName>style.visibility</p:attrName>
                                        </p:attrNameLst>
                                      </p:cBhvr>
                                      <p:to>
                                        <p:strVal val="visible"/>
                                      </p:to>
                                    </p:set>
                                    <p:animEffect transition="in" filter="fade">
                                      <p:cBhvr>
                                        <p:cTn id="62" dur="500"/>
                                        <p:tgtEl>
                                          <p:spTgt spid="4">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11" end="11"/>
                                            </p:txEl>
                                          </p:spTgt>
                                        </p:tgtEl>
                                        <p:attrNameLst>
                                          <p:attrName>style.visibility</p:attrName>
                                        </p:attrNameLst>
                                      </p:cBhvr>
                                      <p:to>
                                        <p:strVal val="visible"/>
                                      </p:to>
                                    </p:set>
                                    <p:animEffect transition="in" filter="fade">
                                      <p:cBhvr>
                                        <p:cTn id="67" dur="500"/>
                                        <p:tgtEl>
                                          <p:spTgt spid="4">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xEl>
                                              <p:pRg st="12" end="12"/>
                                            </p:txEl>
                                          </p:spTgt>
                                        </p:tgtEl>
                                        <p:attrNameLst>
                                          <p:attrName>style.visibility</p:attrName>
                                        </p:attrNameLst>
                                      </p:cBhvr>
                                      <p:to>
                                        <p:strVal val="visible"/>
                                      </p:to>
                                    </p:set>
                                    <p:animEffect transition="in" filter="fade">
                                      <p:cBhvr>
                                        <p:cTn id="72"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Macros with Arguments</a:t>
            </a:r>
            <a:endParaRPr lang="en-US" dirty="0"/>
          </a:p>
        </p:txBody>
      </p:sp>
      <p:sp>
        <p:nvSpPr>
          <p:cNvPr id="3" name="Content Placeholder 2"/>
          <p:cNvSpPr>
            <a:spLocks noGrp="1"/>
          </p:cNvSpPr>
          <p:nvPr>
            <p:ph sz="half" idx="1"/>
          </p:nvPr>
        </p:nvSpPr>
        <p:spPr>
          <a:xfrm>
            <a:off x="228600" y="800100"/>
            <a:ext cx="5791200" cy="5829300"/>
          </a:xfrm>
        </p:spPr>
        <p:txBody>
          <a:bodyPr>
            <a:normAutofit/>
          </a:bodyPr>
          <a:lstStyle/>
          <a:p>
            <a:pPr>
              <a:buNone/>
            </a:pPr>
            <a:r>
              <a:rPr lang="en-US" dirty="0" smtClean="0"/>
              <a:t>We can pass arguments to macros.</a:t>
            </a:r>
          </a:p>
          <a:p>
            <a:pPr>
              <a:buNone/>
            </a:pPr>
            <a:r>
              <a:rPr lang="en-US" dirty="0" smtClean="0"/>
              <a:t>#include&lt;</a:t>
            </a:r>
            <a:r>
              <a:rPr lang="en-US" dirty="0" err="1" smtClean="0"/>
              <a:t>stdio.h</a:t>
            </a:r>
            <a:r>
              <a:rPr lang="en-US" dirty="0" smtClean="0"/>
              <a:t>&gt;</a:t>
            </a:r>
          </a:p>
          <a:p>
            <a:pPr>
              <a:buNone/>
            </a:pPr>
            <a:r>
              <a:rPr lang="en-US" b="1" dirty="0" smtClean="0"/>
              <a:t>#define AREA(x) (3.142 * x * x)</a:t>
            </a:r>
          </a:p>
          <a:p>
            <a:pPr>
              <a:buNone/>
            </a:pPr>
            <a:r>
              <a:rPr lang="en-US" dirty="0" smtClean="0"/>
              <a:t>void main()</a:t>
            </a:r>
          </a:p>
          <a:p>
            <a:pPr>
              <a:buNone/>
            </a:pPr>
            <a:r>
              <a:rPr lang="en-US" dirty="0" smtClean="0"/>
              <a:t>{</a:t>
            </a:r>
          </a:p>
          <a:p>
            <a:pPr lvl="1">
              <a:buNone/>
            </a:pPr>
            <a:r>
              <a:rPr lang="en-US" dirty="0" smtClean="0"/>
              <a:t>float r = 5.25, a;</a:t>
            </a:r>
          </a:p>
          <a:p>
            <a:pPr lvl="1">
              <a:buNone/>
            </a:pPr>
            <a:r>
              <a:rPr lang="en-US" dirty="0" smtClean="0"/>
              <a:t>a = AREA(r);</a:t>
            </a:r>
          </a:p>
          <a:p>
            <a:pPr lvl="1">
              <a:buNone/>
            </a:pPr>
            <a:r>
              <a:rPr lang="en-US" dirty="0" err="1" smtClean="0"/>
              <a:t>printf</a:t>
            </a:r>
            <a:r>
              <a:rPr lang="en-US" dirty="0" smtClean="0"/>
              <a:t>("\</a:t>
            </a:r>
            <a:r>
              <a:rPr lang="en-US" dirty="0" err="1" smtClean="0"/>
              <a:t>nThe</a:t>
            </a:r>
            <a:r>
              <a:rPr lang="en-US" dirty="0" smtClean="0"/>
              <a:t> area is : %f", a);</a:t>
            </a:r>
          </a:p>
          <a:p>
            <a:pPr>
              <a:buNone/>
            </a:pPr>
            <a:r>
              <a:rPr lang="en-US" dirty="0" smtClean="0"/>
              <a:t>}</a:t>
            </a:r>
          </a:p>
          <a:p>
            <a:pPr>
              <a:buNone/>
            </a:pPr>
            <a:endParaRPr lang="en-US" dirty="0" smtClean="0"/>
          </a:p>
          <a:p>
            <a:pPr>
              <a:buNone/>
            </a:pPr>
            <a:r>
              <a:rPr lang="en-US" dirty="0" smtClean="0"/>
              <a:t>When the above code is passed to preprocessor –</a:t>
            </a:r>
          </a:p>
          <a:p>
            <a:pPr>
              <a:buNone/>
            </a:pPr>
            <a:r>
              <a:rPr lang="en-US" b="1" dirty="0" smtClean="0"/>
              <a:t>a = AREA(r);</a:t>
            </a:r>
          </a:p>
          <a:p>
            <a:pPr>
              <a:buNone/>
            </a:pPr>
            <a:r>
              <a:rPr lang="en-US" dirty="0" smtClean="0"/>
              <a:t>will get converted to –</a:t>
            </a:r>
          </a:p>
          <a:p>
            <a:pPr>
              <a:buNone/>
            </a:pPr>
            <a:r>
              <a:rPr lang="en-US" b="1" dirty="0" smtClean="0"/>
              <a:t>a = 3.142 * r * r;</a:t>
            </a:r>
            <a:endParaRPr lang="en-US" dirty="0"/>
          </a:p>
        </p:txBody>
      </p:sp>
      <p:sp>
        <p:nvSpPr>
          <p:cNvPr id="4" name="Content Placeholder 3"/>
          <p:cNvSpPr>
            <a:spLocks noGrp="1"/>
          </p:cNvSpPr>
          <p:nvPr>
            <p:ph sz="half" idx="2"/>
          </p:nvPr>
        </p:nvSpPr>
        <p:spPr>
          <a:xfrm>
            <a:off x="6172200" y="800100"/>
            <a:ext cx="5791200" cy="5905500"/>
          </a:xfrm>
        </p:spPr>
        <p:txBody>
          <a:bodyPr>
            <a:noAutofit/>
          </a:bodyPr>
          <a:lstStyle/>
          <a:p>
            <a:pPr>
              <a:buNone/>
            </a:pPr>
            <a:r>
              <a:rPr lang="en-US" sz="1600" b="1" dirty="0">
                <a:solidFill>
                  <a:schemeClr val="accent3">
                    <a:lumMod val="75000"/>
                  </a:schemeClr>
                </a:solidFill>
              </a:rPr>
              <a:t>Multiline Macros</a:t>
            </a:r>
            <a:endParaRPr lang="en-US" sz="1600" dirty="0">
              <a:solidFill>
                <a:schemeClr val="accent3">
                  <a:lumMod val="75000"/>
                </a:schemeClr>
              </a:solidFill>
            </a:endParaRPr>
          </a:p>
          <a:p>
            <a:pPr>
              <a:buNone/>
            </a:pPr>
            <a:r>
              <a:rPr lang="en-US" sz="1600" dirty="0"/>
              <a:t>Macros can be split into multiple lines with a '\' (back slash) present at the end of each line.</a:t>
            </a:r>
          </a:p>
          <a:p>
            <a:pPr>
              <a:buNone/>
            </a:pPr>
            <a:r>
              <a:rPr lang="en-US" sz="1600" dirty="0"/>
              <a:t>#include&lt;</a:t>
            </a:r>
            <a:r>
              <a:rPr lang="en-US" sz="1600" dirty="0" err="1"/>
              <a:t>stdio.h</a:t>
            </a:r>
            <a:r>
              <a:rPr lang="en-US" sz="1600" dirty="0"/>
              <a:t>&gt;</a:t>
            </a:r>
          </a:p>
          <a:p>
            <a:pPr>
              <a:buNone/>
            </a:pPr>
            <a:r>
              <a:rPr lang="en-US" sz="1600" dirty="0"/>
              <a:t>#define HLINE for(</a:t>
            </a:r>
            <a:r>
              <a:rPr lang="en-US" sz="1600" dirty="0" err="1"/>
              <a:t>i</a:t>
            </a:r>
            <a:r>
              <a:rPr lang="en-US" sz="1600" dirty="0"/>
              <a:t>=0; </a:t>
            </a:r>
            <a:r>
              <a:rPr lang="en-US" sz="1600" dirty="0" err="1"/>
              <a:t>i</a:t>
            </a:r>
            <a:r>
              <a:rPr lang="en-US" sz="1600" dirty="0"/>
              <a:t>&lt;79; </a:t>
            </a:r>
            <a:r>
              <a:rPr lang="en-US" sz="1600" dirty="0" err="1"/>
              <a:t>i</a:t>
            </a:r>
            <a:r>
              <a:rPr lang="en-US" sz="1600" dirty="0"/>
              <a:t>++) \</a:t>
            </a:r>
          </a:p>
          <a:p>
            <a:pPr>
              <a:buNone/>
            </a:pPr>
            <a:r>
              <a:rPr lang="en-US" sz="1600" dirty="0"/>
              <a:t>			</a:t>
            </a:r>
            <a:r>
              <a:rPr lang="en-US" sz="1600" dirty="0" err="1"/>
              <a:t>printf</a:t>
            </a:r>
            <a:r>
              <a:rPr lang="en-US" sz="1600" dirty="0"/>
              <a:t>("%c", 196);</a:t>
            </a:r>
          </a:p>
          <a:p>
            <a:pPr>
              <a:buNone/>
            </a:pPr>
            <a:r>
              <a:rPr lang="en-US" sz="1600" dirty="0"/>
              <a:t>#define VLINE(X, Y) { \</a:t>
            </a:r>
          </a:p>
          <a:p>
            <a:pPr>
              <a:buNone/>
            </a:pPr>
            <a:r>
              <a:rPr lang="en-US" sz="1600" dirty="0"/>
              <a:t>		</a:t>
            </a:r>
            <a:r>
              <a:rPr lang="en-US" sz="1600" dirty="0" err="1"/>
              <a:t>gotoxy</a:t>
            </a:r>
            <a:r>
              <a:rPr lang="en-US" sz="1600" dirty="0"/>
              <a:t>(X, Y); \</a:t>
            </a:r>
          </a:p>
          <a:p>
            <a:pPr>
              <a:buNone/>
            </a:pPr>
            <a:r>
              <a:rPr lang="en-US" sz="1600" dirty="0"/>
              <a:t>		</a:t>
            </a:r>
            <a:r>
              <a:rPr lang="en-US" sz="1600" dirty="0" err="1"/>
              <a:t>printf</a:t>
            </a:r>
            <a:r>
              <a:rPr lang="en-US" sz="1600" dirty="0"/>
              <a:t>("%c", 179); }</a:t>
            </a:r>
          </a:p>
          <a:p>
            <a:pPr>
              <a:buNone/>
            </a:pPr>
            <a:r>
              <a:rPr lang="en-US" sz="1600" dirty="0"/>
              <a:t>void main()</a:t>
            </a:r>
          </a:p>
          <a:p>
            <a:pPr>
              <a:buNone/>
            </a:pPr>
            <a:r>
              <a:rPr lang="en-US" sz="1600" dirty="0"/>
              <a:t>{</a:t>
            </a:r>
          </a:p>
          <a:p>
            <a:pPr lvl="1">
              <a:buNone/>
            </a:pPr>
            <a:r>
              <a:rPr lang="en-US" sz="1400" dirty="0" err="1"/>
              <a:t>int</a:t>
            </a:r>
            <a:r>
              <a:rPr lang="en-US" sz="1400" dirty="0"/>
              <a:t> </a:t>
            </a:r>
            <a:r>
              <a:rPr lang="en-US" sz="1400" dirty="0" err="1"/>
              <a:t>i</a:t>
            </a:r>
            <a:r>
              <a:rPr lang="en-US" sz="1400" dirty="0"/>
              <a:t>, y;</a:t>
            </a:r>
          </a:p>
          <a:p>
            <a:pPr lvl="1">
              <a:buNone/>
            </a:pPr>
            <a:r>
              <a:rPr lang="en-US" sz="1400" dirty="0" err="1"/>
              <a:t>gotoxy</a:t>
            </a:r>
            <a:r>
              <a:rPr lang="en-US" sz="1400" dirty="0"/>
              <a:t>(1, 12);</a:t>
            </a:r>
          </a:p>
          <a:p>
            <a:pPr lvl="1">
              <a:buNone/>
            </a:pPr>
            <a:r>
              <a:rPr lang="en-US" sz="1400" dirty="0"/>
              <a:t>HLINE;</a:t>
            </a:r>
          </a:p>
          <a:p>
            <a:pPr lvl="1">
              <a:buNone/>
            </a:pPr>
            <a:r>
              <a:rPr lang="es-ES" sz="1400" dirty="0" err="1"/>
              <a:t>for</a:t>
            </a:r>
            <a:r>
              <a:rPr lang="es-ES" sz="1400" dirty="0"/>
              <a:t> (y = 1; y &lt; 25; y++)</a:t>
            </a:r>
          </a:p>
          <a:p>
            <a:pPr lvl="1">
              <a:buNone/>
            </a:pPr>
            <a:r>
              <a:rPr lang="en-US" sz="1400" dirty="0"/>
              <a:t>	VLINE(39, y);</a:t>
            </a:r>
          </a:p>
          <a:p>
            <a:pPr>
              <a:buNone/>
            </a:pPr>
            <a:r>
              <a:rPr lang="en-US" sz="1600" dirty="0"/>
              <a:t>}</a:t>
            </a:r>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Effect transition="in" filter="fade">
                                      <p:cBhvr>
                                        <p:cTn id="49" dur="500"/>
                                        <p:tgtEl>
                                          <p:spTgt spid="3">
                                            <p:txEl>
                                              <p:pRg st="11" end="1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12" end="12"/>
                                            </p:txEl>
                                          </p:spTgt>
                                        </p:tgtEl>
                                        <p:attrNameLst>
                                          <p:attrName>style.visibility</p:attrName>
                                        </p:attrNameLst>
                                      </p:cBhvr>
                                      <p:to>
                                        <p:strVal val="visible"/>
                                      </p:to>
                                    </p:set>
                                    <p:animEffect transition="in" filter="fade">
                                      <p:cBhvr>
                                        <p:cTn id="54" dur="500"/>
                                        <p:tgtEl>
                                          <p:spTgt spid="3">
                                            <p:txEl>
                                              <p:pRg st="12" end="1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animEffect transition="in" filter="fade">
                                      <p:cBhvr>
                                        <p:cTn id="59" dur="500"/>
                                        <p:tgtEl>
                                          <p:spTgt spid="3">
                                            <p:txEl>
                                              <p:pRg st="13" end="13"/>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4">
                                            <p:txEl>
                                              <p:pRg st="0" end="0"/>
                                            </p:txEl>
                                          </p:spTgt>
                                        </p:tgtEl>
                                        <p:attrNameLst>
                                          <p:attrName>style.visibility</p:attrName>
                                        </p:attrNameLst>
                                      </p:cBhvr>
                                      <p:to>
                                        <p:strVal val="visible"/>
                                      </p:to>
                                    </p:set>
                                    <p:animEffect transition="in" filter="fade">
                                      <p:cBhvr>
                                        <p:cTn id="64" dur="500"/>
                                        <p:tgtEl>
                                          <p:spTgt spid="4">
                                            <p:txEl>
                                              <p:pRg st="0" end="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4">
                                            <p:txEl>
                                              <p:pRg st="1" end="1"/>
                                            </p:txEl>
                                          </p:spTgt>
                                        </p:tgtEl>
                                        <p:attrNameLst>
                                          <p:attrName>style.visibility</p:attrName>
                                        </p:attrNameLst>
                                      </p:cBhvr>
                                      <p:to>
                                        <p:strVal val="visible"/>
                                      </p:to>
                                    </p:set>
                                    <p:animEffect transition="in" filter="fade">
                                      <p:cBhvr>
                                        <p:cTn id="69" dur="500"/>
                                        <p:tgtEl>
                                          <p:spTgt spid="4">
                                            <p:txEl>
                                              <p:pRg st="1" end="1"/>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4">
                                            <p:txEl>
                                              <p:pRg st="2" end="2"/>
                                            </p:txEl>
                                          </p:spTgt>
                                        </p:tgtEl>
                                        <p:attrNameLst>
                                          <p:attrName>style.visibility</p:attrName>
                                        </p:attrNameLst>
                                      </p:cBhvr>
                                      <p:to>
                                        <p:strVal val="visible"/>
                                      </p:to>
                                    </p:set>
                                    <p:animEffect transition="in" filter="fade">
                                      <p:cBhvr>
                                        <p:cTn id="74" dur="500"/>
                                        <p:tgtEl>
                                          <p:spTgt spid="4">
                                            <p:txEl>
                                              <p:pRg st="2" end="2"/>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4">
                                            <p:txEl>
                                              <p:pRg st="3" end="3"/>
                                            </p:txEl>
                                          </p:spTgt>
                                        </p:tgtEl>
                                        <p:attrNameLst>
                                          <p:attrName>style.visibility</p:attrName>
                                        </p:attrNameLst>
                                      </p:cBhvr>
                                      <p:to>
                                        <p:strVal val="visible"/>
                                      </p:to>
                                    </p:set>
                                    <p:animEffect transition="in" filter="fade">
                                      <p:cBhvr>
                                        <p:cTn id="79" dur="500"/>
                                        <p:tgtEl>
                                          <p:spTgt spid="4">
                                            <p:txEl>
                                              <p:pRg st="3" end="3"/>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4">
                                            <p:txEl>
                                              <p:pRg st="4" end="4"/>
                                            </p:txEl>
                                          </p:spTgt>
                                        </p:tgtEl>
                                        <p:attrNameLst>
                                          <p:attrName>style.visibility</p:attrName>
                                        </p:attrNameLst>
                                      </p:cBhvr>
                                      <p:to>
                                        <p:strVal val="visible"/>
                                      </p:to>
                                    </p:set>
                                    <p:animEffect transition="in" filter="fade">
                                      <p:cBhvr>
                                        <p:cTn id="82" dur="500"/>
                                        <p:tgtEl>
                                          <p:spTgt spid="4">
                                            <p:txEl>
                                              <p:pRg st="4" end="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4">
                                            <p:txEl>
                                              <p:pRg st="5" end="5"/>
                                            </p:txEl>
                                          </p:spTgt>
                                        </p:tgtEl>
                                        <p:attrNameLst>
                                          <p:attrName>style.visibility</p:attrName>
                                        </p:attrNameLst>
                                      </p:cBhvr>
                                      <p:to>
                                        <p:strVal val="visible"/>
                                      </p:to>
                                    </p:set>
                                    <p:animEffect transition="in" filter="fade">
                                      <p:cBhvr>
                                        <p:cTn id="87" dur="500"/>
                                        <p:tgtEl>
                                          <p:spTgt spid="4">
                                            <p:txEl>
                                              <p:pRg st="5" end="5"/>
                                            </p:txEl>
                                          </p:spTgt>
                                        </p:tgtEl>
                                      </p:cBhvr>
                                    </p:animEffect>
                                  </p:childTnLst>
                                </p:cTn>
                              </p:par>
                              <p:par>
                                <p:cTn id="88" presetID="10" presetClass="entr" presetSubtype="0" fill="hold" nodeType="withEffect">
                                  <p:stCondLst>
                                    <p:cond delay="0"/>
                                  </p:stCondLst>
                                  <p:childTnLst>
                                    <p:set>
                                      <p:cBhvr>
                                        <p:cTn id="89" dur="1" fill="hold">
                                          <p:stCondLst>
                                            <p:cond delay="0"/>
                                          </p:stCondLst>
                                        </p:cTn>
                                        <p:tgtEl>
                                          <p:spTgt spid="4">
                                            <p:txEl>
                                              <p:pRg st="6" end="6"/>
                                            </p:txEl>
                                          </p:spTgt>
                                        </p:tgtEl>
                                        <p:attrNameLst>
                                          <p:attrName>style.visibility</p:attrName>
                                        </p:attrNameLst>
                                      </p:cBhvr>
                                      <p:to>
                                        <p:strVal val="visible"/>
                                      </p:to>
                                    </p:set>
                                    <p:animEffect transition="in" filter="fade">
                                      <p:cBhvr>
                                        <p:cTn id="90" dur="500"/>
                                        <p:tgtEl>
                                          <p:spTgt spid="4">
                                            <p:txEl>
                                              <p:pRg st="6" end="6"/>
                                            </p:txEl>
                                          </p:spTgt>
                                        </p:tgtEl>
                                      </p:cBhvr>
                                    </p:animEffect>
                                  </p:childTnLst>
                                </p:cTn>
                              </p:par>
                              <p:par>
                                <p:cTn id="91" presetID="10" presetClass="entr" presetSubtype="0" fill="hold" nodeType="withEffect">
                                  <p:stCondLst>
                                    <p:cond delay="0"/>
                                  </p:stCondLst>
                                  <p:childTnLst>
                                    <p:set>
                                      <p:cBhvr>
                                        <p:cTn id="92" dur="1" fill="hold">
                                          <p:stCondLst>
                                            <p:cond delay="0"/>
                                          </p:stCondLst>
                                        </p:cTn>
                                        <p:tgtEl>
                                          <p:spTgt spid="4">
                                            <p:txEl>
                                              <p:pRg st="7" end="7"/>
                                            </p:txEl>
                                          </p:spTgt>
                                        </p:tgtEl>
                                        <p:attrNameLst>
                                          <p:attrName>style.visibility</p:attrName>
                                        </p:attrNameLst>
                                      </p:cBhvr>
                                      <p:to>
                                        <p:strVal val="visible"/>
                                      </p:to>
                                    </p:set>
                                    <p:animEffect transition="in" filter="fade">
                                      <p:cBhvr>
                                        <p:cTn id="93" dur="500"/>
                                        <p:tgtEl>
                                          <p:spTgt spid="4">
                                            <p:txEl>
                                              <p:pRg st="7" end="7"/>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4">
                                            <p:txEl>
                                              <p:pRg st="8" end="8"/>
                                            </p:txEl>
                                          </p:spTgt>
                                        </p:tgtEl>
                                        <p:attrNameLst>
                                          <p:attrName>style.visibility</p:attrName>
                                        </p:attrNameLst>
                                      </p:cBhvr>
                                      <p:to>
                                        <p:strVal val="visible"/>
                                      </p:to>
                                    </p:set>
                                    <p:animEffect transition="in" filter="fade">
                                      <p:cBhvr>
                                        <p:cTn id="98" dur="500"/>
                                        <p:tgtEl>
                                          <p:spTgt spid="4">
                                            <p:txEl>
                                              <p:pRg st="8" end="8"/>
                                            </p:txEl>
                                          </p:spTgt>
                                        </p:tgtEl>
                                      </p:cBhvr>
                                    </p:animEffect>
                                  </p:childTnLst>
                                </p:cTn>
                              </p:par>
                              <p:par>
                                <p:cTn id="99" presetID="10" presetClass="entr" presetSubtype="0" fill="hold" nodeType="withEffect">
                                  <p:stCondLst>
                                    <p:cond delay="0"/>
                                  </p:stCondLst>
                                  <p:childTnLst>
                                    <p:set>
                                      <p:cBhvr>
                                        <p:cTn id="100" dur="1" fill="hold">
                                          <p:stCondLst>
                                            <p:cond delay="0"/>
                                          </p:stCondLst>
                                        </p:cTn>
                                        <p:tgtEl>
                                          <p:spTgt spid="4">
                                            <p:txEl>
                                              <p:pRg st="9" end="9"/>
                                            </p:txEl>
                                          </p:spTgt>
                                        </p:tgtEl>
                                        <p:attrNameLst>
                                          <p:attrName>style.visibility</p:attrName>
                                        </p:attrNameLst>
                                      </p:cBhvr>
                                      <p:to>
                                        <p:strVal val="visible"/>
                                      </p:to>
                                    </p:set>
                                    <p:animEffect transition="in" filter="fade">
                                      <p:cBhvr>
                                        <p:cTn id="101" dur="500"/>
                                        <p:tgtEl>
                                          <p:spTgt spid="4">
                                            <p:txEl>
                                              <p:pRg st="9" end="9"/>
                                            </p:txEl>
                                          </p:spTgt>
                                        </p:tgtEl>
                                      </p:cBhvr>
                                    </p:animEffect>
                                  </p:childTnLst>
                                </p:cTn>
                              </p:par>
                              <p:par>
                                <p:cTn id="102" presetID="10" presetClass="entr" presetSubtype="0" fill="hold" nodeType="withEffect">
                                  <p:stCondLst>
                                    <p:cond delay="0"/>
                                  </p:stCondLst>
                                  <p:childTnLst>
                                    <p:set>
                                      <p:cBhvr>
                                        <p:cTn id="103" dur="1" fill="hold">
                                          <p:stCondLst>
                                            <p:cond delay="0"/>
                                          </p:stCondLst>
                                        </p:cTn>
                                        <p:tgtEl>
                                          <p:spTgt spid="4">
                                            <p:txEl>
                                              <p:pRg st="10" end="10"/>
                                            </p:txEl>
                                          </p:spTgt>
                                        </p:tgtEl>
                                        <p:attrNameLst>
                                          <p:attrName>style.visibility</p:attrName>
                                        </p:attrNameLst>
                                      </p:cBhvr>
                                      <p:to>
                                        <p:strVal val="visible"/>
                                      </p:to>
                                    </p:set>
                                    <p:animEffect transition="in" filter="fade">
                                      <p:cBhvr>
                                        <p:cTn id="104" dur="500"/>
                                        <p:tgtEl>
                                          <p:spTgt spid="4">
                                            <p:txEl>
                                              <p:pRg st="10" end="10"/>
                                            </p:txEl>
                                          </p:spTgt>
                                        </p:tgtEl>
                                      </p:cBhvr>
                                    </p:animEffect>
                                  </p:childTnLst>
                                </p:cTn>
                              </p:par>
                              <p:par>
                                <p:cTn id="105" presetID="10" presetClass="entr" presetSubtype="0" fill="hold" nodeType="withEffect">
                                  <p:stCondLst>
                                    <p:cond delay="0"/>
                                  </p:stCondLst>
                                  <p:childTnLst>
                                    <p:set>
                                      <p:cBhvr>
                                        <p:cTn id="106" dur="1" fill="hold">
                                          <p:stCondLst>
                                            <p:cond delay="0"/>
                                          </p:stCondLst>
                                        </p:cTn>
                                        <p:tgtEl>
                                          <p:spTgt spid="4">
                                            <p:txEl>
                                              <p:pRg st="11" end="11"/>
                                            </p:txEl>
                                          </p:spTgt>
                                        </p:tgtEl>
                                        <p:attrNameLst>
                                          <p:attrName>style.visibility</p:attrName>
                                        </p:attrNameLst>
                                      </p:cBhvr>
                                      <p:to>
                                        <p:strVal val="visible"/>
                                      </p:to>
                                    </p:set>
                                    <p:animEffect transition="in" filter="fade">
                                      <p:cBhvr>
                                        <p:cTn id="107" dur="500"/>
                                        <p:tgtEl>
                                          <p:spTgt spid="4">
                                            <p:txEl>
                                              <p:pRg st="11" end="11"/>
                                            </p:txEl>
                                          </p:spTgt>
                                        </p:tgtEl>
                                      </p:cBhvr>
                                    </p:animEffect>
                                  </p:childTnLst>
                                </p:cTn>
                              </p:par>
                              <p:par>
                                <p:cTn id="108" presetID="10" presetClass="entr" presetSubtype="0" fill="hold" nodeType="withEffect">
                                  <p:stCondLst>
                                    <p:cond delay="0"/>
                                  </p:stCondLst>
                                  <p:childTnLst>
                                    <p:set>
                                      <p:cBhvr>
                                        <p:cTn id="109" dur="1" fill="hold">
                                          <p:stCondLst>
                                            <p:cond delay="0"/>
                                          </p:stCondLst>
                                        </p:cTn>
                                        <p:tgtEl>
                                          <p:spTgt spid="4">
                                            <p:txEl>
                                              <p:pRg st="12" end="12"/>
                                            </p:txEl>
                                          </p:spTgt>
                                        </p:tgtEl>
                                        <p:attrNameLst>
                                          <p:attrName>style.visibility</p:attrName>
                                        </p:attrNameLst>
                                      </p:cBhvr>
                                      <p:to>
                                        <p:strVal val="visible"/>
                                      </p:to>
                                    </p:set>
                                    <p:animEffect transition="in" filter="fade">
                                      <p:cBhvr>
                                        <p:cTn id="110" dur="500"/>
                                        <p:tgtEl>
                                          <p:spTgt spid="4">
                                            <p:txEl>
                                              <p:pRg st="12" end="12"/>
                                            </p:txEl>
                                          </p:spTgt>
                                        </p:tgtEl>
                                      </p:cBhvr>
                                    </p:animEffect>
                                  </p:childTnLst>
                                </p:cTn>
                              </p:par>
                              <p:par>
                                <p:cTn id="111" presetID="10" presetClass="entr" presetSubtype="0" fill="hold" nodeType="withEffect">
                                  <p:stCondLst>
                                    <p:cond delay="0"/>
                                  </p:stCondLst>
                                  <p:childTnLst>
                                    <p:set>
                                      <p:cBhvr>
                                        <p:cTn id="112" dur="1" fill="hold">
                                          <p:stCondLst>
                                            <p:cond delay="0"/>
                                          </p:stCondLst>
                                        </p:cTn>
                                        <p:tgtEl>
                                          <p:spTgt spid="4">
                                            <p:txEl>
                                              <p:pRg st="13" end="13"/>
                                            </p:txEl>
                                          </p:spTgt>
                                        </p:tgtEl>
                                        <p:attrNameLst>
                                          <p:attrName>style.visibility</p:attrName>
                                        </p:attrNameLst>
                                      </p:cBhvr>
                                      <p:to>
                                        <p:strVal val="visible"/>
                                      </p:to>
                                    </p:set>
                                    <p:animEffect transition="in" filter="fade">
                                      <p:cBhvr>
                                        <p:cTn id="113" dur="500"/>
                                        <p:tgtEl>
                                          <p:spTgt spid="4">
                                            <p:txEl>
                                              <p:pRg st="13" end="13"/>
                                            </p:txEl>
                                          </p:spTgt>
                                        </p:tgtEl>
                                      </p:cBhvr>
                                    </p:animEffect>
                                  </p:childTnLst>
                                </p:cTn>
                              </p:par>
                              <p:par>
                                <p:cTn id="114" presetID="10" presetClass="entr" presetSubtype="0" fill="hold" nodeType="withEffect">
                                  <p:stCondLst>
                                    <p:cond delay="0"/>
                                  </p:stCondLst>
                                  <p:childTnLst>
                                    <p:set>
                                      <p:cBhvr>
                                        <p:cTn id="115" dur="1" fill="hold">
                                          <p:stCondLst>
                                            <p:cond delay="0"/>
                                          </p:stCondLst>
                                        </p:cTn>
                                        <p:tgtEl>
                                          <p:spTgt spid="4">
                                            <p:txEl>
                                              <p:pRg st="14" end="14"/>
                                            </p:txEl>
                                          </p:spTgt>
                                        </p:tgtEl>
                                        <p:attrNameLst>
                                          <p:attrName>style.visibility</p:attrName>
                                        </p:attrNameLst>
                                      </p:cBhvr>
                                      <p:to>
                                        <p:strVal val="visible"/>
                                      </p:to>
                                    </p:set>
                                    <p:animEffect transition="in" filter="fade">
                                      <p:cBhvr>
                                        <p:cTn id="116" dur="500"/>
                                        <p:tgtEl>
                                          <p:spTgt spid="4">
                                            <p:txEl>
                                              <p:pRg st="14" end="14"/>
                                            </p:txEl>
                                          </p:spTgt>
                                        </p:tgtEl>
                                      </p:cBhvr>
                                    </p:animEffect>
                                  </p:childTnLst>
                                </p:cTn>
                              </p:par>
                              <p:par>
                                <p:cTn id="117" presetID="10" presetClass="entr" presetSubtype="0" fill="hold" nodeType="withEffect">
                                  <p:stCondLst>
                                    <p:cond delay="0"/>
                                  </p:stCondLst>
                                  <p:childTnLst>
                                    <p:set>
                                      <p:cBhvr>
                                        <p:cTn id="118" dur="1" fill="hold">
                                          <p:stCondLst>
                                            <p:cond delay="0"/>
                                          </p:stCondLst>
                                        </p:cTn>
                                        <p:tgtEl>
                                          <p:spTgt spid="4">
                                            <p:txEl>
                                              <p:pRg st="15" end="15"/>
                                            </p:txEl>
                                          </p:spTgt>
                                        </p:tgtEl>
                                        <p:attrNameLst>
                                          <p:attrName>style.visibility</p:attrName>
                                        </p:attrNameLst>
                                      </p:cBhvr>
                                      <p:to>
                                        <p:strVal val="visible"/>
                                      </p:to>
                                    </p:set>
                                    <p:animEffect transition="in" filter="fade">
                                      <p:cBhvr>
                                        <p:cTn id="119"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File Inclusion</a:t>
            </a:r>
            <a:endParaRPr lang="en-US" dirty="0"/>
          </a:p>
        </p:txBody>
      </p:sp>
      <p:sp>
        <p:nvSpPr>
          <p:cNvPr id="3" name="Content Placeholder 2"/>
          <p:cNvSpPr>
            <a:spLocks noGrp="1"/>
          </p:cNvSpPr>
          <p:nvPr>
            <p:ph sz="half" idx="1"/>
          </p:nvPr>
        </p:nvSpPr>
        <p:spPr>
          <a:xfrm>
            <a:off x="228600" y="800100"/>
            <a:ext cx="5635752" cy="5610748"/>
          </a:xfrm>
        </p:spPr>
        <p:txBody>
          <a:bodyPr>
            <a:normAutofit lnSpcReduction="10000"/>
          </a:bodyPr>
          <a:lstStyle/>
          <a:p>
            <a:r>
              <a:rPr lang="en-US" dirty="0" smtClean="0"/>
              <a:t>This preprocessor directive allows us to include one file into other.</a:t>
            </a:r>
          </a:p>
          <a:p>
            <a:endParaRPr lang="en-US" dirty="0" smtClean="0"/>
          </a:p>
          <a:p>
            <a:r>
              <a:rPr lang="en-US" dirty="0" smtClean="0"/>
              <a:t>The large programs can be divided into different files, each containing a set of functions. These files can be included at the beginning of main program file.</a:t>
            </a:r>
          </a:p>
          <a:p>
            <a:endParaRPr lang="en-US" dirty="0" smtClean="0"/>
          </a:p>
          <a:p>
            <a:r>
              <a:rPr lang="en-US" dirty="0" smtClean="0"/>
              <a:t>The files to be included should have .h extension. This extension stands for a '</a:t>
            </a:r>
            <a:r>
              <a:rPr lang="en-US" b="1" dirty="0" smtClean="0"/>
              <a:t>header file'.</a:t>
            </a:r>
          </a:p>
          <a:p>
            <a:endParaRPr lang="en-US" dirty="0" smtClean="0"/>
          </a:p>
          <a:p>
            <a:r>
              <a:rPr lang="en-US" dirty="0" smtClean="0"/>
              <a:t>Each header file generally contains related set of functions.</a:t>
            </a:r>
          </a:p>
          <a:p>
            <a:endParaRPr lang="en-US" dirty="0" smtClean="0"/>
          </a:p>
          <a:p>
            <a:pPr lvl="1"/>
            <a:r>
              <a:rPr lang="en-US" dirty="0" smtClean="0"/>
              <a:t>e.g. </a:t>
            </a:r>
            <a:r>
              <a:rPr lang="en-US" b="1" dirty="0" err="1" smtClean="0"/>
              <a:t>math.h</a:t>
            </a:r>
            <a:r>
              <a:rPr lang="en-US" b="1" dirty="0" smtClean="0"/>
              <a:t> will contain all functions related to mathematics.</a:t>
            </a:r>
          </a:p>
          <a:p>
            <a:endParaRPr lang="en-US" dirty="0"/>
          </a:p>
        </p:txBody>
      </p:sp>
      <p:sp>
        <p:nvSpPr>
          <p:cNvPr id="4" name="Content Placeholder 3"/>
          <p:cNvSpPr>
            <a:spLocks noGrp="1"/>
          </p:cNvSpPr>
          <p:nvPr>
            <p:ph sz="half" idx="2"/>
          </p:nvPr>
        </p:nvSpPr>
        <p:spPr>
          <a:xfrm>
            <a:off x="6324600" y="800100"/>
            <a:ext cx="5638800" cy="5610748"/>
          </a:xfrm>
        </p:spPr>
        <p:txBody>
          <a:bodyPr>
            <a:normAutofit lnSpcReduction="10000"/>
          </a:bodyPr>
          <a:lstStyle/>
          <a:p>
            <a:r>
              <a:rPr lang="en-US" dirty="0" smtClean="0"/>
              <a:t>You can include these files into main using </a:t>
            </a:r>
            <a:r>
              <a:rPr lang="en-US" b="1" dirty="0" smtClean="0"/>
              <a:t>#include statement.</a:t>
            </a:r>
          </a:p>
          <a:p>
            <a:endParaRPr lang="en-US" dirty="0" smtClean="0"/>
          </a:p>
          <a:p>
            <a:pPr lvl="1"/>
            <a:r>
              <a:rPr lang="en-US" dirty="0" smtClean="0"/>
              <a:t>#include "filename"</a:t>
            </a:r>
          </a:p>
          <a:p>
            <a:pPr lvl="1"/>
            <a:endParaRPr lang="en-US" dirty="0" smtClean="0"/>
          </a:p>
          <a:p>
            <a:pPr lvl="1"/>
            <a:r>
              <a:rPr lang="en-US" dirty="0" smtClean="0"/>
              <a:t>#include&lt;filename&gt;</a:t>
            </a:r>
          </a:p>
          <a:p>
            <a:endParaRPr lang="en-US" dirty="0" smtClean="0"/>
          </a:p>
          <a:p>
            <a:r>
              <a:rPr lang="en-US" b="1" dirty="0" smtClean="0"/>
              <a:t>#include "filename" </a:t>
            </a:r>
            <a:r>
              <a:rPr lang="en-US" dirty="0" smtClean="0"/>
              <a:t>will search filename into current directory as well as specified list of directories mentioned in the include search path.</a:t>
            </a:r>
          </a:p>
          <a:p>
            <a:endParaRPr lang="en-US" dirty="0" smtClean="0"/>
          </a:p>
          <a:p>
            <a:r>
              <a:rPr lang="en-US" dirty="0" smtClean="0"/>
              <a:t>•</a:t>
            </a:r>
            <a:r>
              <a:rPr lang="en-US" b="1" dirty="0" smtClean="0"/>
              <a:t>#include &lt;filename&gt; </a:t>
            </a:r>
            <a:r>
              <a:rPr lang="en-US" dirty="0" smtClean="0"/>
              <a:t>will search the filename into specified list of directories only.</a:t>
            </a:r>
          </a:p>
          <a:p>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Effect transition="in" filter="fade">
                                      <p:cBhvr>
                                        <p:cTn id="30" dur="500"/>
                                        <p:tgtEl>
                                          <p:spTgt spid="4">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animEffect transition="in" filter="fade">
                                      <p:cBhvr>
                                        <p:cTn id="33" dur="500"/>
                                        <p:tgtEl>
                                          <p:spTgt spid="4">
                                            <p:txEl>
                                              <p:pRg st="2" end="2"/>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animEffect transition="in" filter="fade">
                                      <p:cBhvr>
                                        <p:cTn id="36" dur="500"/>
                                        <p:tgtEl>
                                          <p:spTgt spid="4">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animEffect transition="in" filter="fade">
                                      <p:cBhvr>
                                        <p:cTn id="41" dur="500"/>
                                        <p:tgtEl>
                                          <p:spTgt spid="4">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4">
                                            <p:txEl>
                                              <p:pRg st="8" end="8"/>
                                            </p:txEl>
                                          </p:spTgt>
                                        </p:tgtEl>
                                        <p:attrNameLst>
                                          <p:attrName>style.visibility</p:attrName>
                                        </p:attrNameLst>
                                      </p:cBhvr>
                                      <p:to>
                                        <p:strVal val="visible"/>
                                      </p:to>
                                    </p:set>
                                    <p:animEffect transition="in" filter="fade">
                                      <p:cBhvr>
                                        <p:cTn id="46"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Some more preprocessor</a:t>
            </a:r>
            <a:endParaRPr lang="en-US" dirty="0"/>
          </a:p>
        </p:txBody>
      </p:sp>
      <p:sp>
        <p:nvSpPr>
          <p:cNvPr id="3" name="Content Placeholder 2"/>
          <p:cNvSpPr>
            <a:spLocks noGrp="1"/>
          </p:cNvSpPr>
          <p:nvPr>
            <p:ph sz="half" idx="1"/>
          </p:nvPr>
        </p:nvSpPr>
        <p:spPr>
          <a:xfrm>
            <a:off x="388481" y="800100"/>
            <a:ext cx="5638800" cy="5436108"/>
          </a:xfrm>
        </p:spPr>
        <p:txBody>
          <a:bodyPr>
            <a:normAutofit/>
          </a:bodyPr>
          <a:lstStyle/>
          <a:p>
            <a:r>
              <a:rPr lang="en-US" dirty="0" smtClean="0"/>
              <a:t>We can make use of various preprocessor directives such as</a:t>
            </a:r>
          </a:p>
          <a:p>
            <a:endParaRPr lang="en-US" dirty="0" smtClean="0"/>
          </a:p>
          <a:p>
            <a:r>
              <a:rPr lang="en-US" b="1" dirty="0" smtClean="0"/>
              <a:t>#</a:t>
            </a:r>
            <a:r>
              <a:rPr lang="en-US" b="1" dirty="0" err="1" smtClean="0"/>
              <a:t>ifdef</a:t>
            </a:r>
            <a:r>
              <a:rPr lang="en-US" b="1" dirty="0" smtClean="0"/>
              <a:t> - #else - #</a:t>
            </a:r>
            <a:r>
              <a:rPr lang="en-US" b="1" dirty="0" err="1" smtClean="0"/>
              <a:t>endif</a:t>
            </a:r>
            <a:r>
              <a:rPr lang="en-US" b="1" dirty="0" smtClean="0"/>
              <a:t>, #if and #</a:t>
            </a:r>
            <a:r>
              <a:rPr lang="en-US" b="1" dirty="0" err="1" smtClean="0"/>
              <a:t>elif</a:t>
            </a:r>
            <a:r>
              <a:rPr lang="en-US" b="1" dirty="0" smtClean="0"/>
              <a:t> </a:t>
            </a:r>
            <a:r>
              <a:rPr lang="en-US" dirty="0" smtClean="0"/>
              <a:t>in our program.</a:t>
            </a:r>
          </a:p>
          <a:p>
            <a:endParaRPr lang="en-US" dirty="0" smtClean="0"/>
          </a:p>
          <a:p>
            <a:r>
              <a:rPr lang="en-US" dirty="0" smtClean="0"/>
              <a:t>The directives like </a:t>
            </a:r>
            <a:r>
              <a:rPr lang="en-US" b="1" dirty="0" smtClean="0"/>
              <a:t>#</a:t>
            </a:r>
            <a:r>
              <a:rPr lang="en-US" b="1" dirty="0" err="1" smtClean="0"/>
              <a:t>undef</a:t>
            </a:r>
            <a:r>
              <a:rPr lang="en-US" b="1" dirty="0" smtClean="0"/>
              <a:t> </a:t>
            </a:r>
            <a:r>
              <a:rPr lang="en-US" dirty="0" smtClean="0"/>
              <a:t>and</a:t>
            </a:r>
            <a:r>
              <a:rPr lang="en-US" b="1" dirty="0" smtClean="0"/>
              <a:t> #</a:t>
            </a:r>
            <a:r>
              <a:rPr lang="en-US" b="1" dirty="0" err="1" smtClean="0"/>
              <a:t>pragma</a:t>
            </a:r>
            <a:r>
              <a:rPr lang="en-US" b="1" dirty="0" smtClean="0"/>
              <a:t> </a:t>
            </a:r>
            <a:r>
              <a:rPr lang="en-US" dirty="0" smtClean="0"/>
              <a:t>are also useful although they are seldom used.</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211462200"/>
              </p:ext>
            </p:extLst>
          </p:nvPr>
        </p:nvGraphicFramePr>
        <p:xfrm>
          <a:off x="6096000" y="800100"/>
          <a:ext cx="5685536" cy="5478780"/>
        </p:xfrm>
        <a:graphic>
          <a:graphicData uri="http://schemas.openxmlformats.org/drawingml/2006/table">
            <a:tbl>
              <a:tblPr firstRow="1" bandRow="1">
                <a:tableStyleId>{2D5ABB26-0587-4C30-8999-92F81FD0307C}</a:tableStyleId>
              </a:tblPr>
              <a:tblGrid>
                <a:gridCol w="2842768">
                  <a:extLst>
                    <a:ext uri="{9D8B030D-6E8A-4147-A177-3AD203B41FA5}">
                      <a16:colId xmlns:a16="http://schemas.microsoft.com/office/drawing/2014/main" val="20000"/>
                    </a:ext>
                  </a:extLst>
                </a:gridCol>
                <a:gridCol w="2842768">
                  <a:extLst>
                    <a:ext uri="{9D8B030D-6E8A-4147-A177-3AD203B41FA5}">
                      <a16:colId xmlns:a16="http://schemas.microsoft.com/office/drawing/2014/main" val="20001"/>
                    </a:ext>
                  </a:extLst>
                </a:gridCol>
              </a:tblGrid>
              <a:tr h="5478780">
                <a:tc>
                  <a:txBody>
                    <a:bodyPr/>
                    <a:lstStyle/>
                    <a:p>
                      <a:pPr>
                        <a:buNone/>
                      </a:pPr>
                      <a:r>
                        <a:rPr lang="en-US" sz="1900" b="1" dirty="0" smtClean="0"/>
                        <a:t>#if </a:t>
                      </a:r>
                      <a:r>
                        <a:rPr lang="en-US" sz="1900" dirty="0" smtClean="0"/>
                        <a:t>ADAPTER == VGA</a:t>
                      </a:r>
                    </a:p>
                    <a:p>
                      <a:pPr>
                        <a:buNone/>
                      </a:pPr>
                      <a:r>
                        <a:rPr lang="en-US" sz="1900" dirty="0" smtClean="0"/>
                        <a:t>code for video graphics array</a:t>
                      </a:r>
                    </a:p>
                    <a:p>
                      <a:pPr>
                        <a:buNone/>
                      </a:pPr>
                      <a:endParaRPr lang="en-US" sz="1900" b="1" dirty="0" smtClean="0"/>
                    </a:p>
                    <a:p>
                      <a:pPr>
                        <a:buNone/>
                      </a:pPr>
                      <a:r>
                        <a:rPr lang="en-US" sz="1900" b="1" dirty="0" smtClean="0"/>
                        <a:t>#</a:t>
                      </a:r>
                      <a:r>
                        <a:rPr lang="en-US" sz="1900" b="1" dirty="0" err="1" smtClean="0"/>
                        <a:t>elif</a:t>
                      </a:r>
                      <a:r>
                        <a:rPr lang="en-US" sz="1900" b="1" dirty="0" smtClean="0"/>
                        <a:t> </a:t>
                      </a:r>
                      <a:r>
                        <a:rPr lang="en-US" sz="1900" dirty="0" smtClean="0"/>
                        <a:t>ADAPTER == SVGA</a:t>
                      </a:r>
                    </a:p>
                    <a:p>
                      <a:pPr>
                        <a:buNone/>
                      </a:pPr>
                      <a:r>
                        <a:rPr lang="en-US" sz="1900" dirty="0" smtClean="0"/>
                        <a:t>code for super video graphics array</a:t>
                      </a:r>
                    </a:p>
                    <a:p>
                      <a:pPr>
                        <a:buNone/>
                      </a:pPr>
                      <a:endParaRPr lang="en-US" sz="1900" b="1" dirty="0" smtClean="0"/>
                    </a:p>
                    <a:p>
                      <a:pPr>
                        <a:buNone/>
                      </a:pPr>
                      <a:r>
                        <a:rPr lang="en-US" sz="1900" b="1" dirty="0" smtClean="0"/>
                        <a:t>#else</a:t>
                      </a:r>
                    </a:p>
                    <a:p>
                      <a:pPr>
                        <a:buNone/>
                      </a:pPr>
                      <a:r>
                        <a:rPr lang="en-US" sz="1900" dirty="0" smtClean="0"/>
                        <a:t>code for extended graphics adapter</a:t>
                      </a:r>
                    </a:p>
                    <a:p>
                      <a:pPr>
                        <a:buNone/>
                      </a:pPr>
                      <a:endParaRPr lang="en-US" sz="1900" b="1" dirty="0" smtClean="0"/>
                    </a:p>
                    <a:p>
                      <a:pPr>
                        <a:buNone/>
                      </a:pPr>
                      <a:r>
                        <a:rPr lang="en-US" sz="1900" b="1" dirty="0" smtClean="0"/>
                        <a:t>#</a:t>
                      </a:r>
                      <a:r>
                        <a:rPr lang="en-US" sz="1900" b="1" dirty="0" err="1" smtClean="0"/>
                        <a:t>endif</a:t>
                      </a:r>
                      <a:endParaRPr lang="en-US" sz="19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buNone/>
                      </a:pPr>
                      <a:r>
                        <a:rPr lang="en-US" sz="1600" dirty="0" smtClean="0"/>
                        <a:t>void fun1( ) ;</a:t>
                      </a:r>
                    </a:p>
                    <a:p>
                      <a:pPr>
                        <a:buNone/>
                      </a:pPr>
                      <a:r>
                        <a:rPr lang="en-US" sz="1600" dirty="0" smtClean="0"/>
                        <a:t>void fun2( ) ;</a:t>
                      </a:r>
                    </a:p>
                    <a:p>
                      <a:pPr>
                        <a:buNone/>
                      </a:pPr>
                      <a:r>
                        <a:rPr lang="en-US" sz="1600" dirty="0" smtClean="0"/>
                        <a:t>#</a:t>
                      </a:r>
                      <a:r>
                        <a:rPr lang="en-US" sz="1600" dirty="0" err="1" smtClean="0"/>
                        <a:t>pragma</a:t>
                      </a:r>
                      <a:r>
                        <a:rPr lang="en-US" sz="1600" dirty="0" smtClean="0"/>
                        <a:t> startup fun1</a:t>
                      </a:r>
                    </a:p>
                    <a:p>
                      <a:pPr>
                        <a:buNone/>
                      </a:pPr>
                      <a:r>
                        <a:rPr lang="en-US" sz="1600" dirty="0" smtClean="0"/>
                        <a:t>#</a:t>
                      </a:r>
                      <a:r>
                        <a:rPr lang="en-US" sz="1600" dirty="0" err="1" smtClean="0"/>
                        <a:t>pragma</a:t>
                      </a:r>
                      <a:r>
                        <a:rPr lang="en-US" sz="1600" dirty="0" smtClean="0"/>
                        <a:t> exit fun2</a:t>
                      </a:r>
                    </a:p>
                    <a:p>
                      <a:pPr>
                        <a:buNone/>
                      </a:pPr>
                      <a:r>
                        <a:rPr lang="en-US" sz="1600" dirty="0" smtClean="0"/>
                        <a:t>main( )</a:t>
                      </a:r>
                    </a:p>
                    <a:p>
                      <a:pPr>
                        <a:buNone/>
                      </a:pPr>
                      <a:r>
                        <a:rPr lang="en-US" sz="1600" dirty="0" smtClean="0"/>
                        <a:t>{</a:t>
                      </a:r>
                    </a:p>
                    <a:p>
                      <a:pPr>
                        <a:buNone/>
                      </a:pPr>
                      <a:r>
                        <a:rPr lang="en-US" sz="1600" dirty="0" err="1" smtClean="0"/>
                        <a:t>printf</a:t>
                      </a:r>
                      <a:r>
                        <a:rPr lang="en-US" sz="1600" dirty="0" smtClean="0"/>
                        <a:t> ( "\</a:t>
                      </a:r>
                      <a:r>
                        <a:rPr lang="en-US" sz="1600" dirty="0" err="1" smtClean="0"/>
                        <a:t>nInside</a:t>
                      </a:r>
                      <a:r>
                        <a:rPr lang="en-US" sz="1600" dirty="0" smtClean="0"/>
                        <a:t> maim" ) ;</a:t>
                      </a:r>
                    </a:p>
                    <a:p>
                      <a:pPr>
                        <a:buNone/>
                      </a:pPr>
                      <a:r>
                        <a:rPr lang="en-US" sz="1600" dirty="0" smtClean="0"/>
                        <a:t>}</a:t>
                      </a:r>
                    </a:p>
                    <a:p>
                      <a:pPr>
                        <a:buNone/>
                      </a:pPr>
                      <a:r>
                        <a:rPr lang="en-US" sz="1600" dirty="0" smtClean="0"/>
                        <a:t>void fun1( )</a:t>
                      </a:r>
                    </a:p>
                    <a:p>
                      <a:pPr>
                        <a:buNone/>
                      </a:pPr>
                      <a:r>
                        <a:rPr lang="en-US" sz="1600" dirty="0" smtClean="0"/>
                        <a:t>{</a:t>
                      </a:r>
                    </a:p>
                    <a:p>
                      <a:pPr>
                        <a:buNone/>
                      </a:pPr>
                      <a:r>
                        <a:rPr lang="en-US" sz="1600" dirty="0" err="1" smtClean="0"/>
                        <a:t>printf</a:t>
                      </a:r>
                      <a:r>
                        <a:rPr lang="en-US" sz="1600" dirty="0" smtClean="0"/>
                        <a:t> ( "\</a:t>
                      </a:r>
                      <a:r>
                        <a:rPr lang="en-US" sz="1600" dirty="0" err="1" smtClean="0"/>
                        <a:t>nInside</a:t>
                      </a:r>
                      <a:r>
                        <a:rPr lang="en-US" sz="1600" dirty="0" smtClean="0"/>
                        <a:t> fun1" ) ;</a:t>
                      </a:r>
                    </a:p>
                    <a:p>
                      <a:pPr>
                        <a:buNone/>
                      </a:pPr>
                      <a:r>
                        <a:rPr lang="en-US" sz="1600" dirty="0" smtClean="0"/>
                        <a:t>}</a:t>
                      </a:r>
                    </a:p>
                    <a:p>
                      <a:pPr>
                        <a:buNone/>
                      </a:pPr>
                      <a:r>
                        <a:rPr lang="en-US" sz="1600" dirty="0" smtClean="0"/>
                        <a:t>void fun2( )</a:t>
                      </a:r>
                    </a:p>
                    <a:p>
                      <a:pPr>
                        <a:buNone/>
                      </a:pPr>
                      <a:r>
                        <a:rPr lang="en-US" sz="1600" dirty="0" smtClean="0"/>
                        <a:t>{</a:t>
                      </a:r>
                    </a:p>
                    <a:p>
                      <a:pPr>
                        <a:buNone/>
                      </a:pPr>
                      <a:r>
                        <a:rPr lang="en-US" sz="1600" dirty="0" err="1" smtClean="0"/>
                        <a:t>printf</a:t>
                      </a:r>
                      <a:r>
                        <a:rPr lang="en-US" sz="1600" dirty="0" smtClean="0"/>
                        <a:t> ( "\</a:t>
                      </a:r>
                      <a:r>
                        <a:rPr lang="en-US" sz="1600" dirty="0" err="1" smtClean="0"/>
                        <a:t>nInside</a:t>
                      </a:r>
                      <a:r>
                        <a:rPr lang="en-US" sz="1600" dirty="0" smtClean="0"/>
                        <a:t> fun2" ) ;</a:t>
                      </a:r>
                    </a:p>
                    <a:p>
                      <a:pPr>
                        <a:buNone/>
                      </a:pPr>
                      <a:r>
                        <a:rPr lang="en-US" sz="1600" dirty="0" smtClean="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4" name="Footer Placeholder 3"/>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Compilation of Program</a:t>
            </a:r>
            <a:endParaRPr lang="en-IN" dirty="0"/>
          </a:p>
        </p:txBody>
      </p:sp>
      <p:sp>
        <p:nvSpPr>
          <p:cNvPr id="3" name="TextBox 2"/>
          <p:cNvSpPr txBox="1"/>
          <p:nvPr/>
        </p:nvSpPr>
        <p:spPr>
          <a:xfrm>
            <a:off x="505334" y="839577"/>
            <a:ext cx="2314390" cy="369332"/>
          </a:xfrm>
          <a:prstGeom prst="rect">
            <a:avLst/>
          </a:prstGeom>
          <a:noFill/>
        </p:spPr>
        <p:txBody>
          <a:bodyPr wrap="square" rtlCol="0">
            <a:spAutoFit/>
          </a:bodyPr>
          <a:lstStyle/>
          <a:p>
            <a:r>
              <a:rPr lang="en-US" dirty="0" smtClean="0"/>
              <a:t>g++ hello.cpp</a:t>
            </a:r>
            <a:endParaRPr lang="en-IN" dirty="0"/>
          </a:p>
        </p:txBody>
      </p:sp>
      <p:sp>
        <p:nvSpPr>
          <p:cNvPr id="4" name="TextBox 3"/>
          <p:cNvSpPr txBox="1"/>
          <p:nvPr/>
        </p:nvSpPr>
        <p:spPr>
          <a:xfrm>
            <a:off x="505334" y="1416303"/>
            <a:ext cx="2364206" cy="646331"/>
          </a:xfrm>
          <a:prstGeom prst="rect">
            <a:avLst/>
          </a:prstGeom>
          <a:noFill/>
        </p:spPr>
        <p:txBody>
          <a:bodyPr wrap="square" rtlCol="0">
            <a:spAutoFit/>
          </a:bodyPr>
          <a:lstStyle/>
          <a:p>
            <a:r>
              <a:rPr lang="en-US" dirty="0" err="1" smtClean="0"/>
              <a:t>a.out</a:t>
            </a:r>
            <a:r>
              <a:rPr lang="en-US" dirty="0" smtClean="0"/>
              <a:t> (Linux) </a:t>
            </a:r>
            <a:r>
              <a:rPr lang="en-US" b="1" dirty="0" smtClean="0"/>
              <a:t>or</a:t>
            </a:r>
            <a:r>
              <a:rPr lang="en-US" dirty="0" smtClean="0"/>
              <a:t>  a.exe(Windows)</a:t>
            </a:r>
            <a:endParaRPr lang="en-IN" dirty="0"/>
          </a:p>
        </p:txBody>
      </p:sp>
      <p:sp>
        <p:nvSpPr>
          <p:cNvPr id="5" name="TextBox 4"/>
          <p:cNvSpPr txBox="1"/>
          <p:nvPr/>
        </p:nvSpPr>
        <p:spPr>
          <a:xfrm>
            <a:off x="2509262" y="841700"/>
            <a:ext cx="2688790" cy="369332"/>
          </a:xfrm>
          <a:prstGeom prst="rect">
            <a:avLst/>
          </a:prstGeom>
          <a:noFill/>
        </p:spPr>
        <p:txBody>
          <a:bodyPr wrap="square" rtlCol="0">
            <a:spAutoFit/>
          </a:bodyPr>
          <a:lstStyle/>
          <a:p>
            <a:r>
              <a:rPr lang="en-US" dirty="0" smtClean="0"/>
              <a:t>g++ -o hello hello.cpp</a:t>
            </a:r>
            <a:endParaRPr lang="en-IN" dirty="0"/>
          </a:p>
        </p:txBody>
      </p:sp>
      <p:sp>
        <p:nvSpPr>
          <p:cNvPr id="7" name="Snip Single Corner Rectangle 6"/>
          <p:cNvSpPr/>
          <p:nvPr/>
        </p:nvSpPr>
        <p:spPr>
          <a:xfrm>
            <a:off x="1122956" y="2526125"/>
            <a:ext cx="930441" cy="1003500"/>
          </a:xfrm>
          <a:prstGeom prst="snip1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n w="0"/>
                <a:solidFill>
                  <a:schemeClr val="tx1"/>
                </a:solidFill>
                <a:effectLst>
                  <a:outerShdw blurRad="38100" dist="19050" dir="2700000" algn="tl" rotWithShape="0">
                    <a:schemeClr val="dk1">
                      <a:alpha val="40000"/>
                    </a:schemeClr>
                  </a:outerShdw>
                </a:effectLst>
              </a:rPr>
              <a:t>Hello.cpp</a:t>
            </a:r>
            <a:endParaRPr lang="en-IN" sz="2400" dirty="0">
              <a:ln w="0"/>
              <a:solidFill>
                <a:schemeClr val="tx1"/>
              </a:solidFill>
              <a:effectLst>
                <a:outerShdw blurRad="38100" dist="19050" dir="2700000" algn="tl" rotWithShape="0">
                  <a:schemeClr val="dk1">
                    <a:alpha val="40000"/>
                  </a:schemeClr>
                </a:outerShdw>
              </a:effectLst>
            </a:endParaRPr>
          </a:p>
        </p:txBody>
      </p:sp>
      <p:sp>
        <p:nvSpPr>
          <p:cNvPr id="9" name="Rounded Rectangle 8"/>
          <p:cNvSpPr/>
          <p:nvPr/>
        </p:nvSpPr>
        <p:spPr>
          <a:xfrm>
            <a:off x="505334" y="4122822"/>
            <a:ext cx="2165684" cy="1026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Compiler</a:t>
            </a:r>
            <a:endParaRPr lang="en-IN" dirty="0"/>
          </a:p>
        </p:txBody>
      </p:sp>
      <p:cxnSp>
        <p:nvCxnSpPr>
          <p:cNvPr id="11" name="Straight Arrow Connector 10"/>
          <p:cNvCxnSpPr>
            <a:stCxn id="7" idx="1"/>
            <a:endCxn id="9" idx="0"/>
          </p:cNvCxnSpPr>
          <p:nvPr/>
        </p:nvCxnSpPr>
        <p:spPr>
          <a:xfrm flipH="1">
            <a:off x="1588176" y="3529625"/>
            <a:ext cx="1" cy="59319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Round Diagonal Corner Rectangle 12"/>
          <p:cNvSpPr/>
          <p:nvPr/>
        </p:nvSpPr>
        <p:spPr>
          <a:xfrm>
            <a:off x="657735" y="5790839"/>
            <a:ext cx="1876927" cy="625642"/>
          </a:xfrm>
          <a:prstGeom prst="round2DiagRect">
            <a:avLst/>
          </a:prstGeom>
          <a:no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n w="0"/>
                <a:solidFill>
                  <a:schemeClr val="tx1"/>
                </a:solidFill>
                <a:effectLst>
                  <a:outerShdw blurRad="38100" dist="19050" dir="2700000" algn="tl" rotWithShape="0">
                    <a:schemeClr val="dk1">
                      <a:alpha val="40000"/>
                    </a:schemeClr>
                  </a:outerShdw>
                </a:effectLst>
              </a:rPr>
              <a:t>Binary File</a:t>
            </a:r>
            <a:endParaRPr lang="en-IN" dirty="0"/>
          </a:p>
        </p:txBody>
      </p:sp>
      <p:cxnSp>
        <p:nvCxnSpPr>
          <p:cNvPr id="14" name="Straight Arrow Connector 13"/>
          <p:cNvCxnSpPr>
            <a:stCxn id="9" idx="2"/>
            <a:endCxn id="13" idx="3"/>
          </p:cNvCxnSpPr>
          <p:nvPr/>
        </p:nvCxnSpPr>
        <p:spPr>
          <a:xfrm>
            <a:off x="1588176" y="5149516"/>
            <a:ext cx="8023" cy="64132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9" name="Plus 18"/>
          <p:cNvSpPr/>
          <p:nvPr/>
        </p:nvSpPr>
        <p:spPr>
          <a:xfrm rot="2597008">
            <a:off x="306813" y="3376863"/>
            <a:ext cx="2562726" cy="2518611"/>
          </a:xfrm>
          <a:prstGeom prst="math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0" name="Straight Arrow Connector 29"/>
          <p:cNvCxnSpPr>
            <a:endCxn id="29" idx="0"/>
          </p:cNvCxnSpPr>
          <p:nvPr/>
        </p:nvCxnSpPr>
        <p:spPr>
          <a:xfrm flipH="1">
            <a:off x="8120387" y="1914647"/>
            <a:ext cx="4941" cy="5709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grpSp>
        <p:nvGrpSpPr>
          <p:cNvPr id="8" name="Group 7"/>
          <p:cNvGrpSpPr/>
          <p:nvPr/>
        </p:nvGrpSpPr>
        <p:grpSpPr>
          <a:xfrm>
            <a:off x="4715326" y="457201"/>
            <a:ext cx="7476674" cy="5974220"/>
            <a:chOff x="4724400" y="321041"/>
            <a:chExt cx="7467600" cy="6482041"/>
          </a:xfrm>
        </p:grpSpPr>
        <p:sp>
          <p:nvSpPr>
            <p:cNvPr id="20" name="TextBox 19"/>
            <p:cNvSpPr txBox="1"/>
            <p:nvPr/>
          </p:nvSpPr>
          <p:spPr>
            <a:xfrm>
              <a:off x="6621379" y="321041"/>
              <a:ext cx="3160298" cy="369332"/>
            </a:xfrm>
            <a:prstGeom prst="rect">
              <a:avLst/>
            </a:prstGeom>
            <a:noFill/>
          </p:spPr>
          <p:txBody>
            <a:bodyPr wrap="square" rtlCol="0">
              <a:spAutoFit/>
            </a:bodyPr>
            <a:lstStyle/>
            <a:p>
              <a:r>
                <a:rPr lang="en-US" dirty="0" smtClean="0"/>
                <a:t>Source Code( .c or .</a:t>
              </a:r>
              <a:r>
                <a:rPr lang="en-US" dirty="0" err="1" smtClean="0"/>
                <a:t>cpp</a:t>
              </a:r>
              <a:r>
                <a:rPr lang="en-US" dirty="0" smtClean="0"/>
                <a:t>)</a:t>
              </a:r>
              <a:endParaRPr lang="en-IN" dirty="0"/>
            </a:p>
          </p:txBody>
        </p:sp>
        <p:sp>
          <p:nvSpPr>
            <p:cNvPr id="21" name="Rounded Rectangle 20"/>
            <p:cNvSpPr/>
            <p:nvPr/>
          </p:nvSpPr>
          <p:spPr>
            <a:xfrm>
              <a:off x="6621379" y="1198396"/>
              <a:ext cx="2959772" cy="72665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n w="0"/>
                  <a:solidFill>
                    <a:schemeClr val="tx1"/>
                  </a:solidFill>
                  <a:effectLst>
                    <a:outerShdw blurRad="38100" dist="19050" dir="2700000" algn="tl" rotWithShape="0">
                      <a:schemeClr val="dk1">
                        <a:alpha val="40000"/>
                      </a:schemeClr>
                    </a:outerShdw>
                  </a:effectLst>
                </a:rPr>
                <a:t>Preprocessing</a:t>
              </a:r>
              <a:endParaRPr lang="en-IN" dirty="0"/>
            </a:p>
          </p:txBody>
        </p:sp>
        <p:cxnSp>
          <p:nvCxnSpPr>
            <p:cNvPr id="23" name="Straight Arrow Connector 22"/>
            <p:cNvCxnSpPr>
              <a:endCxn id="21" idx="0"/>
            </p:cNvCxnSpPr>
            <p:nvPr/>
          </p:nvCxnSpPr>
          <p:spPr>
            <a:xfrm>
              <a:off x="8101264" y="591177"/>
              <a:ext cx="1" cy="60721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5021716" y="2010907"/>
              <a:ext cx="3071529" cy="369332"/>
            </a:xfrm>
            <a:prstGeom prst="rect">
              <a:avLst/>
            </a:prstGeom>
            <a:noFill/>
          </p:spPr>
          <p:txBody>
            <a:bodyPr wrap="square" rtlCol="0">
              <a:spAutoFit/>
            </a:bodyPr>
            <a:lstStyle/>
            <a:p>
              <a:r>
                <a:rPr lang="en-US" dirty="0" smtClean="0"/>
                <a:t>Expanded Code file( .</a:t>
              </a:r>
              <a:r>
                <a:rPr lang="en-US" dirty="0" err="1" smtClean="0"/>
                <a:t>i</a:t>
              </a:r>
              <a:r>
                <a:rPr lang="en-US" dirty="0" smtClean="0"/>
                <a:t> or .ii)</a:t>
              </a:r>
              <a:endParaRPr lang="en-IN" dirty="0"/>
            </a:p>
          </p:txBody>
        </p:sp>
        <p:sp>
          <p:nvSpPr>
            <p:cNvPr id="29" name="Rounded Rectangle 28"/>
            <p:cNvSpPr/>
            <p:nvPr/>
          </p:nvSpPr>
          <p:spPr>
            <a:xfrm>
              <a:off x="6645443" y="2521866"/>
              <a:ext cx="2959772" cy="72665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n w="0"/>
                  <a:solidFill>
                    <a:schemeClr val="tx1"/>
                  </a:solidFill>
                  <a:effectLst>
                    <a:outerShdw blurRad="38100" dist="19050" dir="2700000" algn="tl" rotWithShape="0">
                      <a:schemeClr val="dk1">
                        <a:alpha val="40000"/>
                      </a:schemeClr>
                    </a:outerShdw>
                  </a:effectLst>
                </a:rPr>
                <a:t>Compilation</a:t>
              </a:r>
              <a:endParaRPr lang="en-IN" dirty="0"/>
            </a:p>
          </p:txBody>
        </p:sp>
        <p:sp>
          <p:nvSpPr>
            <p:cNvPr id="31" name="TextBox 30"/>
            <p:cNvSpPr txBox="1"/>
            <p:nvPr/>
          </p:nvSpPr>
          <p:spPr>
            <a:xfrm>
              <a:off x="5654005" y="3354010"/>
              <a:ext cx="2127251" cy="369332"/>
            </a:xfrm>
            <a:prstGeom prst="rect">
              <a:avLst/>
            </a:prstGeom>
            <a:noFill/>
          </p:spPr>
          <p:txBody>
            <a:bodyPr wrap="square" rtlCol="0">
              <a:spAutoFit/>
            </a:bodyPr>
            <a:lstStyle/>
            <a:p>
              <a:r>
                <a:rPr lang="en-US" dirty="0" smtClean="0"/>
                <a:t>Assembly Code( .</a:t>
              </a:r>
              <a:r>
                <a:rPr lang="en-US" dirty="0"/>
                <a:t>s</a:t>
              </a:r>
              <a:r>
                <a:rPr lang="en-US" dirty="0" smtClean="0"/>
                <a:t>)</a:t>
              </a:r>
              <a:endParaRPr lang="en-IN" dirty="0"/>
            </a:p>
          </p:txBody>
        </p:sp>
        <p:sp>
          <p:nvSpPr>
            <p:cNvPr id="32" name="Rounded Rectangle 31"/>
            <p:cNvSpPr/>
            <p:nvPr/>
          </p:nvSpPr>
          <p:spPr>
            <a:xfrm>
              <a:off x="6653465" y="3861377"/>
              <a:ext cx="2959772" cy="72665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n w="0"/>
                  <a:solidFill>
                    <a:schemeClr val="tx1"/>
                  </a:solidFill>
                  <a:effectLst>
                    <a:outerShdw blurRad="38100" dist="19050" dir="2700000" algn="tl" rotWithShape="0">
                      <a:schemeClr val="dk1">
                        <a:alpha val="40000"/>
                      </a:schemeClr>
                    </a:outerShdw>
                  </a:effectLst>
                </a:rPr>
                <a:t>Assemble</a:t>
              </a:r>
              <a:endParaRPr lang="en-IN" dirty="0"/>
            </a:p>
          </p:txBody>
        </p:sp>
        <p:cxnSp>
          <p:nvCxnSpPr>
            <p:cNvPr id="33" name="Straight Arrow Connector 32"/>
            <p:cNvCxnSpPr>
              <a:endCxn id="32" idx="0"/>
            </p:cNvCxnSpPr>
            <p:nvPr/>
          </p:nvCxnSpPr>
          <p:spPr>
            <a:xfrm>
              <a:off x="8133350" y="3254158"/>
              <a:ext cx="1" cy="60721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5246971" y="4704849"/>
              <a:ext cx="2831431" cy="369332"/>
            </a:xfrm>
            <a:prstGeom prst="rect">
              <a:avLst/>
            </a:prstGeom>
            <a:noFill/>
          </p:spPr>
          <p:txBody>
            <a:bodyPr wrap="square" rtlCol="0">
              <a:spAutoFit/>
            </a:bodyPr>
            <a:lstStyle/>
            <a:p>
              <a:r>
                <a:rPr lang="en-US" dirty="0" smtClean="0"/>
                <a:t>Machine Code ( .</a:t>
              </a:r>
              <a:r>
                <a:rPr lang="en-US" dirty="0"/>
                <a:t>o</a:t>
              </a:r>
              <a:r>
                <a:rPr lang="en-US" dirty="0" smtClean="0"/>
                <a:t> or .</a:t>
              </a:r>
              <a:r>
                <a:rPr lang="en-US" dirty="0" err="1" smtClean="0"/>
                <a:t>obj</a:t>
              </a:r>
              <a:r>
                <a:rPr lang="en-US" dirty="0" smtClean="0"/>
                <a:t>)</a:t>
              </a:r>
              <a:endParaRPr lang="en-IN" dirty="0"/>
            </a:p>
          </p:txBody>
        </p:sp>
        <p:sp>
          <p:nvSpPr>
            <p:cNvPr id="35" name="Rounded Rectangle 34"/>
            <p:cNvSpPr/>
            <p:nvPr/>
          </p:nvSpPr>
          <p:spPr>
            <a:xfrm>
              <a:off x="6645445" y="5216928"/>
              <a:ext cx="2959772" cy="72665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n w="0"/>
                  <a:solidFill>
                    <a:schemeClr val="tx1"/>
                  </a:solidFill>
                  <a:effectLst>
                    <a:outerShdw blurRad="38100" dist="19050" dir="2700000" algn="tl" rotWithShape="0">
                      <a:schemeClr val="dk1">
                        <a:alpha val="40000"/>
                      </a:schemeClr>
                    </a:outerShdw>
                  </a:effectLst>
                </a:rPr>
                <a:t>Linking</a:t>
              </a:r>
              <a:endParaRPr lang="en-IN" dirty="0"/>
            </a:p>
          </p:txBody>
        </p:sp>
        <p:cxnSp>
          <p:nvCxnSpPr>
            <p:cNvPr id="36" name="Straight Arrow Connector 35"/>
            <p:cNvCxnSpPr>
              <a:endCxn id="35" idx="0"/>
            </p:cNvCxnSpPr>
            <p:nvPr/>
          </p:nvCxnSpPr>
          <p:spPr>
            <a:xfrm>
              <a:off x="8125330" y="4609709"/>
              <a:ext cx="1" cy="60721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6248400" y="6433750"/>
              <a:ext cx="4002508" cy="369332"/>
            </a:xfrm>
            <a:prstGeom prst="rect">
              <a:avLst/>
            </a:prstGeom>
            <a:noFill/>
          </p:spPr>
          <p:txBody>
            <a:bodyPr wrap="square" rtlCol="0">
              <a:spAutoFit/>
            </a:bodyPr>
            <a:lstStyle/>
            <a:p>
              <a:r>
                <a:rPr lang="en-US" dirty="0" smtClean="0"/>
                <a:t>Executable Code( .out or .exe)</a:t>
              </a:r>
              <a:endParaRPr lang="en-IN" dirty="0"/>
            </a:p>
          </p:txBody>
        </p:sp>
        <p:cxnSp>
          <p:nvCxnSpPr>
            <p:cNvPr id="38" name="Straight Arrow Connector 37"/>
            <p:cNvCxnSpPr/>
            <p:nvPr/>
          </p:nvCxnSpPr>
          <p:spPr>
            <a:xfrm>
              <a:off x="8133352" y="5949226"/>
              <a:ext cx="1" cy="60721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9" name="TextBox 38"/>
            <p:cNvSpPr txBox="1"/>
            <p:nvPr/>
          </p:nvSpPr>
          <p:spPr>
            <a:xfrm>
              <a:off x="9448802" y="1361669"/>
              <a:ext cx="2743198" cy="400110"/>
            </a:xfrm>
            <a:prstGeom prst="rect">
              <a:avLst/>
            </a:prstGeom>
            <a:noFill/>
          </p:spPr>
          <p:txBody>
            <a:bodyPr wrap="square" rtlCol="0">
              <a:spAutoFit/>
            </a:bodyPr>
            <a:lstStyle/>
            <a:p>
              <a:r>
                <a:rPr lang="en-US" dirty="0" smtClean="0"/>
                <a:t>Step1: </a:t>
              </a:r>
              <a:r>
                <a:rPr lang="en-US" sz="2000" b="1" dirty="0" smtClean="0"/>
                <a:t>Preprocessor</a:t>
              </a:r>
              <a:endParaRPr lang="en-IN" b="1" dirty="0"/>
            </a:p>
          </p:txBody>
        </p:sp>
        <p:sp>
          <p:nvSpPr>
            <p:cNvPr id="40" name="TextBox 39"/>
            <p:cNvSpPr txBox="1"/>
            <p:nvPr/>
          </p:nvSpPr>
          <p:spPr>
            <a:xfrm>
              <a:off x="9456825" y="2653058"/>
              <a:ext cx="2261934" cy="400110"/>
            </a:xfrm>
            <a:prstGeom prst="rect">
              <a:avLst/>
            </a:prstGeom>
            <a:noFill/>
          </p:spPr>
          <p:txBody>
            <a:bodyPr wrap="square" rtlCol="0">
              <a:spAutoFit/>
            </a:bodyPr>
            <a:lstStyle/>
            <a:p>
              <a:r>
                <a:rPr lang="en-US" dirty="0" smtClean="0"/>
                <a:t>Step2: </a:t>
              </a:r>
              <a:r>
                <a:rPr lang="en-US" sz="2000" b="1" dirty="0" smtClean="0"/>
                <a:t>Compiler</a:t>
              </a:r>
              <a:endParaRPr lang="en-IN" b="1" dirty="0"/>
            </a:p>
          </p:txBody>
        </p:sp>
        <p:sp>
          <p:nvSpPr>
            <p:cNvPr id="41" name="TextBox 40"/>
            <p:cNvSpPr txBox="1"/>
            <p:nvPr/>
          </p:nvSpPr>
          <p:spPr>
            <a:xfrm>
              <a:off x="9464846" y="4024653"/>
              <a:ext cx="2316689" cy="400110"/>
            </a:xfrm>
            <a:prstGeom prst="rect">
              <a:avLst/>
            </a:prstGeom>
            <a:noFill/>
          </p:spPr>
          <p:txBody>
            <a:bodyPr wrap="square" rtlCol="0">
              <a:spAutoFit/>
            </a:bodyPr>
            <a:lstStyle/>
            <a:p>
              <a:r>
                <a:rPr lang="en-US" dirty="0" smtClean="0"/>
                <a:t>Step3: </a:t>
              </a:r>
              <a:r>
                <a:rPr lang="en-US" sz="2000" b="1" dirty="0" smtClean="0"/>
                <a:t>Assembler</a:t>
              </a:r>
              <a:endParaRPr lang="en-IN" b="1" dirty="0"/>
            </a:p>
          </p:txBody>
        </p:sp>
        <p:sp>
          <p:nvSpPr>
            <p:cNvPr id="42" name="TextBox 41"/>
            <p:cNvSpPr txBox="1"/>
            <p:nvPr/>
          </p:nvSpPr>
          <p:spPr>
            <a:xfrm>
              <a:off x="9432763" y="5388237"/>
              <a:ext cx="2261934" cy="400110"/>
            </a:xfrm>
            <a:prstGeom prst="rect">
              <a:avLst/>
            </a:prstGeom>
            <a:noFill/>
          </p:spPr>
          <p:txBody>
            <a:bodyPr wrap="square" rtlCol="0">
              <a:spAutoFit/>
            </a:bodyPr>
            <a:lstStyle/>
            <a:p>
              <a:r>
                <a:rPr lang="en-US" dirty="0" smtClean="0"/>
                <a:t>Step4: </a:t>
              </a:r>
              <a:r>
                <a:rPr lang="en-US" sz="2000" b="1" dirty="0" smtClean="0"/>
                <a:t>Linker</a:t>
              </a:r>
              <a:endParaRPr lang="en-IN" b="1" dirty="0"/>
            </a:p>
          </p:txBody>
        </p:sp>
        <p:sp>
          <p:nvSpPr>
            <p:cNvPr id="43" name="TextBox 42"/>
            <p:cNvSpPr txBox="1"/>
            <p:nvPr/>
          </p:nvSpPr>
          <p:spPr>
            <a:xfrm>
              <a:off x="4724400" y="5349461"/>
              <a:ext cx="2061411" cy="369332"/>
            </a:xfrm>
            <a:prstGeom prst="rect">
              <a:avLst/>
            </a:prstGeom>
            <a:noFill/>
          </p:spPr>
          <p:txBody>
            <a:bodyPr wrap="square" rtlCol="0">
              <a:spAutoFit/>
            </a:bodyPr>
            <a:lstStyle/>
            <a:p>
              <a:r>
                <a:rPr lang="en-US" dirty="0" smtClean="0"/>
                <a:t>Library(.lib or .a)</a:t>
              </a:r>
              <a:endParaRPr lang="en-IN" dirty="0"/>
            </a:p>
          </p:txBody>
        </p:sp>
      </p:grpSp>
    </p:spTree>
    <p:extLst>
      <p:ext uri="{BB962C8B-B14F-4D97-AF65-F5344CB8AC3E}">
        <p14:creationId xmlns:p14="http://schemas.microsoft.com/office/powerpoint/2010/main" val="325136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ircle(in)">
                                      <p:cBhvr>
                                        <p:cTn id="22" dur="2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Effect transition="in" filter="fade">
                                      <p:cBhvr>
                                        <p:cTn id="29" dur="500"/>
                                        <p:tgtEl>
                                          <p:spTgt spid="11"/>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randombar(horizontal)">
                                      <p:cBhvr>
                                        <p:cTn id="39" dur="500"/>
                                        <p:tgtEl>
                                          <p:spTgt spid="14"/>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randombar(horizontal)">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barn(inVertical)">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1000"/>
                                        <p:tgtEl>
                                          <p:spTgt spid="30"/>
                                        </p:tgtEl>
                                      </p:cBhvr>
                                    </p:animEffect>
                                    <p:anim calcmode="lin" valueType="num">
                                      <p:cBhvr>
                                        <p:cTn id="53" dur="1000" fill="hold"/>
                                        <p:tgtEl>
                                          <p:spTgt spid="30"/>
                                        </p:tgtEl>
                                        <p:attrNameLst>
                                          <p:attrName>ppt_x</p:attrName>
                                        </p:attrNameLst>
                                      </p:cBhvr>
                                      <p:tavLst>
                                        <p:tav tm="0">
                                          <p:val>
                                            <p:strVal val="#ppt_x"/>
                                          </p:val>
                                        </p:tav>
                                        <p:tav tm="100000">
                                          <p:val>
                                            <p:strVal val="#ppt_x"/>
                                          </p:val>
                                        </p:tav>
                                      </p:tavLst>
                                    </p:anim>
                                    <p:anim calcmode="lin" valueType="num">
                                      <p:cBhvr>
                                        <p:cTn id="5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8"/>
                                        </p:tgtEl>
                                        <p:attrNameLst>
                                          <p:attrName>style.visibility</p:attrName>
                                        </p:attrNameLst>
                                      </p:cBhvr>
                                      <p:to>
                                        <p:strVal val="visible"/>
                                      </p:to>
                                    </p:set>
                                    <p:anim calcmode="lin" valueType="num">
                                      <p:cBhvr additive="base">
                                        <p:cTn id="59" dur="500" fill="hold"/>
                                        <p:tgtEl>
                                          <p:spTgt spid="8"/>
                                        </p:tgtEl>
                                        <p:attrNameLst>
                                          <p:attrName>ppt_x</p:attrName>
                                        </p:attrNameLst>
                                      </p:cBhvr>
                                      <p:tavLst>
                                        <p:tav tm="0">
                                          <p:val>
                                            <p:strVal val="#ppt_x"/>
                                          </p:val>
                                        </p:tav>
                                        <p:tav tm="100000">
                                          <p:val>
                                            <p:strVal val="#ppt_x"/>
                                          </p:val>
                                        </p:tav>
                                      </p:tavLst>
                                    </p:anim>
                                    <p:anim calcmode="lin" valueType="num">
                                      <p:cBhvr additive="base">
                                        <p:cTn id="6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animBg="1"/>
      <p:bldP spid="9" grpId="0" animBg="1"/>
      <p:bldP spid="13" grpId="0" animBg="1"/>
      <p:bldP spid="19"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Build Process</a:t>
            </a:r>
            <a:endParaRPr lang="en-US" dirty="0"/>
          </a:p>
        </p:txBody>
      </p:sp>
      <p:sp>
        <p:nvSpPr>
          <p:cNvPr id="4" name="Content Placeholder 3"/>
          <p:cNvSpPr>
            <a:spLocks noGrp="1"/>
          </p:cNvSpPr>
          <p:nvPr>
            <p:ph sz="half" idx="2"/>
          </p:nvPr>
        </p:nvSpPr>
        <p:spPr>
          <a:xfrm>
            <a:off x="6081711" y="304800"/>
            <a:ext cx="6027853" cy="6324599"/>
          </a:xfrm>
        </p:spPr>
        <p:txBody>
          <a:bodyPr>
            <a:noAutofit/>
          </a:bodyPr>
          <a:lstStyle/>
          <a:p>
            <a:pPr marL="0" indent="0">
              <a:buNone/>
            </a:pPr>
            <a:r>
              <a:rPr lang="en-US" sz="1800" b="1" dirty="0"/>
              <a:t>Preprocessing: </a:t>
            </a:r>
            <a:r>
              <a:rPr lang="en-US" sz="1800" dirty="0"/>
              <a:t>The C code is expanded on preprocessor directives like #define, #include etc. </a:t>
            </a:r>
            <a:endParaRPr lang="en-US" sz="1800" dirty="0" smtClean="0"/>
          </a:p>
          <a:p>
            <a:pPr marL="0" indent="0">
              <a:buNone/>
            </a:pPr>
            <a:r>
              <a:rPr lang="en-US" sz="1800" b="1" dirty="0" smtClean="0"/>
              <a:t>	</a:t>
            </a:r>
            <a:r>
              <a:rPr lang="en-US" sz="1800" b="1" dirty="0" err="1" smtClean="0"/>
              <a:t>gcc</a:t>
            </a:r>
            <a:r>
              <a:rPr lang="en-US" sz="1800" b="1" dirty="0" smtClean="0"/>
              <a:t> –E </a:t>
            </a:r>
            <a:r>
              <a:rPr lang="en-US" sz="1800" b="1" dirty="0" err="1" smtClean="0"/>
              <a:t>demo.c</a:t>
            </a:r>
            <a:r>
              <a:rPr lang="en-US" sz="1800" b="1" dirty="0" smtClean="0"/>
              <a:t> &gt; </a:t>
            </a:r>
            <a:r>
              <a:rPr lang="en-US" sz="1800" b="1" dirty="0" err="1" smtClean="0"/>
              <a:t>demo.i</a:t>
            </a:r>
            <a:endParaRPr lang="en-US" sz="1800" b="1" dirty="0"/>
          </a:p>
          <a:p>
            <a:pPr marL="0" indent="0">
              <a:buNone/>
            </a:pPr>
            <a:r>
              <a:rPr lang="en-US" sz="1800" b="1" dirty="0"/>
              <a:t>Compilation:</a:t>
            </a:r>
            <a:r>
              <a:rPr lang="en-US" sz="1800" dirty="0"/>
              <a:t> If expanded source code is error free then compiler translates the expanded source code into equivalent assembly language program.</a:t>
            </a:r>
          </a:p>
          <a:p>
            <a:pPr marL="0" indent="0">
              <a:buNone/>
            </a:pPr>
            <a:r>
              <a:rPr lang="en-US" sz="1800" dirty="0"/>
              <a:t>	</a:t>
            </a:r>
            <a:r>
              <a:rPr lang="en-US" sz="1800" b="1" dirty="0" err="1" smtClean="0"/>
              <a:t>gcc</a:t>
            </a:r>
            <a:r>
              <a:rPr lang="en-US" sz="1800" b="1" dirty="0" smtClean="0"/>
              <a:t> –S </a:t>
            </a:r>
            <a:r>
              <a:rPr lang="en-US" sz="1800" b="1" dirty="0" err="1" smtClean="0"/>
              <a:t>demo.c</a:t>
            </a:r>
            <a:endParaRPr lang="en-US" sz="1800" b="1" dirty="0"/>
          </a:p>
          <a:p>
            <a:pPr marL="0" indent="0">
              <a:buNone/>
            </a:pPr>
            <a:r>
              <a:rPr lang="en-US" sz="1800" b="1" dirty="0"/>
              <a:t>Assembling: </a:t>
            </a:r>
            <a:r>
              <a:rPr lang="en-US" sz="1800" dirty="0"/>
              <a:t>The job of Assembler is to translate .</a:t>
            </a:r>
            <a:r>
              <a:rPr lang="en-US" sz="1800" dirty="0" err="1"/>
              <a:t>asm</a:t>
            </a:r>
            <a:r>
              <a:rPr lang="en-US" sz="1800" dirty="0"/>
              <a:t> code into </a:t>
            </a:r>
            <a:r>
              <a:rPr lang="en-US" sz="1800" dirty="0" err="1"/>
              <a:t>relocatable</a:t>
            </a:r>
            <a:r>
              <a:rPr lang="en-US" sz="1800" dirty="0"/>
              <a:t> object code. Thus a .</a:t>
            </a:r>
            <a:r>
              <a:rPr lang="en-US" sz="1800" b="1" dirty="0" err="1"/>
              <a:t>asm</a:t>
            </a:r>
            <a:r>
              <a:rPr lang="en-US" sz="1800" dirty="0"/>
              <a:t> file gets converted to .</a:t>
            </a:r>
            <a:r>
              <a:rPr lang="en-US" sz="1800" b="1" dirty="0" err="1"/>
              <a:t>obj</a:t>
            </a:r>
            <a:r>
              <a:rPr lang="en-US" sz="1800" dirty="0"/>
              <a:t> file. </a:t>
            </a:r>
            <a:endParaRPr lang="en-US" sz="1800" dirty="0" smtClean="0"/>
          </a:p>
          <a:p>
            <a:pPr marL="0" indent="0">
              <a:buNone/>
            </a:pPr>
            <a:r>
              <a:rPr lang="en-US" sz="1800" dirty="0" smtClean="0"/>
              <a:t>	</a:t>
            </a:r>
            <a:r>
              <a:rPr lang="en-US" sz="1800" b="1" dirty="0" err="1" smtClean="0"/>
              <a:t>gcc</a:t>
            </a:r>
            <a:r>
              <a:rPr lang="en-US" sz="1800" b="1" dirty="0" smtClean="0"/>
              <a:t> –c </a:t>
            </a:r>
            <a:r>
              <a:rPr lang="en-US" sz="1800" b="1" dirty="0" err="1" smtClean="0"/>
              <a:t>demo.c</a:t>
            </a:r>
            <a:endParaRPr lang="en-US" sz="1800" dirty="0" smtClean="0"/>
          </a:p>
          <a:p>
            <a:pPr marL="0" indent="0">
              <a:buNone/>
            </a:pPr>
            <a:r>
              <a:rPr lang="en-US" sz="1800" b="1" dirty="0" smtClean="0"/>
              <a:t>Linking: </a:t>
            </a:r>
            <a:r>
              <a:rPr lang="en-US" sz="1800" dirty="0" smtClean="0"/>
              <a:t>Linking creates an executable program. It finds the definitions of all external functions, finds definitions of all global variables, combines data sections into a single data section and combines code sections into single code section. And finally .</a:t>
            </a:r>
            <a:r>
              <a:rPr lang="en-US" sz="1800" b="1" dirty="0" smtClean="0"/>
              <a:t>exe</a:t>
            </a:r>
            <a:r>
              <a:rPr lang="en-US" sz="1800" dirty="0" smtClean="0"/>
              <a:t> file is created.</a:t>
            </a:r>
          </a:p>
          <a:p>
            <a:pPr marL="0" indent="0">
              <a:buNone/>
            </a:pPr>
            <a:r>
              <a:rPr lang="en-US" sz="1800" dirty="0" smtClean="0"/>
              <a:t>	</a:t>
            </a:r>
            <a:r>
              <a:rPr lang="en-US" sz="1800" b="1" dirty="0" err="1" smtClean="0"/>
              <a:t>gcc</a:t>
            </a:r>
            <a:r>
              <a:rPr lang="en-US" sz="1800" b="1" dirty="0" smtClean="0"/>
              <a:t> filename(.c or .o)</a:t>
            </a:r>
            <a:endParaRPr lang="en-US" sz="1800" b="1" dirty="0"/>
          </a:p>
        </p:txBody>
      </p:sp>
      <p:sp>
        <p:nvSpPr>
          <p:cNvPr id="3" name="Footer Placeholder 2"/>
          <p:cNvSpPr>
            <a:spLocks noGrp="1"/>
          </p:cNvSpPr>
          <p:nvPr>
            <p:ph type="ftr" sz="quarter" idx="11"/>
          </p:nvPr>
        </p:nvSpPr>
        <p:spPr/>
        <p:txBody>
          <a:bodyPr/>
          <a:lstStyle/>
          <a:p>
            <a:r>
              <a:rPr lang="en-US" smtClean="0"/>
              <a:t>C Programming :- Ashutosh Sonawane</a:t>
            </a:r>
            <a:endParaRPr lang="en-US"/>
          </a:p>
        </p:txBody>
      </p:sp>
      <p:sp>
        <p:nvSpPr>
          <p:cNvPr id="5" name="Folded Corner 4"/>
          <p:cNvSpPr/>
          <p:nvPr/>
        </p:nvSpPr>
        <p:spPr>
          <a:xfrm>
            <a:off x="541020" y="1520952"/>
            <a:ext cx="2590800" cy="6096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 Source Code</a:t>
            </a:r>
          </a:p>
          <a:p>
            <a:pPr algn="ctr"/>
            <a:r>
              <a:rPr lang="en-IN" dirty="0" smtClean="0"/>
              <a:t>Prog1.c</a:t>
            </a:r>
            <a:endParaRPr lang="en-IN" dirty="0"/>
          </a:p>
        </p:txBody>
      </p:sp>
      <p:sp>
        <p:nvSpPr>
          <p:cNvPr id="7" name="Folded Corner 6"/>
          <p:cNvSpPr/>
          <p:nvPr/>
        </p:nvSpPr>
        <p:spPr>
          <a:xfrm>
            <a:off x="541020" y="2514600"/>
            <a:ext cx="2590800" cy="6096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Expanded Source Code</a:t>
            </a:r>
          </a:p>
          <a:p>
            <a:pPr algn="ctr"/>
            <a:r>
              <a:rPr lang="en-IN" dirty="0" smtClean="0"/>
              <a:t>Prog1.i</a:t>
            </a:r>
            <a:endParaRPr lang="en-IN" dirty="0"/>
          </a:p>
        </p:txBody>
      </p:sp>
      <p:sp>
        <p:nvSpPr>
          <p:cNvPr id="6" name="Down Arrow 5"/>
          <p:cNvSpPr/>
          <p:nvPr/>
        </p:nvSpPr>
        <p:spPr>
          <a:xfrm>
            <a:off x="1600200" y="2054352"/>
            <a:ext cx="381000" cy="460248"/>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9" name="Folded Corner 8"/>
          <p:cNvSpPr/>
          <p:nvPr/>
        </p:nvSpPr>
        <p:spPr>
          <a:xfrm>
            <a:off x="533400" y="3429000"/>
            <a:ext cx="2590800" cy="6096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Assembly Code</a:t>
            </a:r>
          </a:p>
          <a:p>
            <a:pPr algn="ctr"/>
            <a:r>
              <a:rPr lang="en-IN" dirty="0" smtClean="0"/>
              <a:t>Prog1.asm(.s)</a:t>
            </a:r>
            <a:endParaRPr lang="en-IN" dirty="0"/>
          </a:p>
        </p:txBody>
      </p:sp>
      <p:sp>
        <p:nvSpPr>
          <p:cNvPr id="10" name="Down Arrow 9"/>
          <p:cNvSpPr/>
          <p:nvPr/>
        </p:nvSpPr>
        <p:spPr>
          <a:xfrm>
            <a:off x="1600200" y="2971800"/>
            <a:ext cx="381000" cy="460248"/>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1" name="Folded Corner 10"/>
          <p:cNvSpPr/>
          <p:nvPr/>
        </p:nvSpPr>
        <p:spPr>
          <a:xfrm>
            <a:off x="533400" y="4343400"/>
            <a:ext cx="2743200" cy="6096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Relocatable Object Code</a:t>
            </a:r>
          </a:p>
          <a:p>
            <a:pPr algn="ctr"/>
            <a:r>
              <a:rPr lang="en-IN" dirty="0" smtClean="0"/>
              <a:t>Prog1.o</a:t>
            </a:r>
            <a:endParaRPr lang="en-IN" dirty="0"/>
          </a:p>
        </p:txBody>
      </p:sp>
      <p:sp>
        <p:nvSpPr>
          <p:cNvPr id="12" name="Down Arrow 11"/>
          <p:cNvSpPr/>
          <p:nvPr/>
        </p:nvSpPr>
        <p:spPr>
          <a:xfrm>
            <a:off x="1600200" y="3886200"/>
            <a:ext cx="381000" cy="460248"/>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3" name="Folded Corner 12"/>
          <p:cNvSpPr/>
          <p:nvPr/>
        </p:nvSpPr>
        <p:spPr>
          <a:xfrm>
            <a:off x="3429000" y="4343400"/>
            <a:ext cx="2590800" cy="6096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Object Code of Library Function</a:t>
            </a:r>
          </a:p>
        </p:txBody>
      </p:sp>
      <p:sp>
        <p:nvSpPr>
          <p:cNvPr id="8" name="Flowchart: Process 7"/>
          <p:cNvSpPr/>
          <p:nvPr/>
        </p:nvSpPr>
        <p:spPr>
          <a:xfrm>
            <a:off x="1981200" y="5750052"/>
            <a:ext cx="2438400" cy="650748"/>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smtClean="0"/>
              <a:t>Executable Code</a:t>
            </a:r>
          </a:p>
          <a:p>
            <a:pPr algn="ctr"/>
            <a:r>
              <a:rPr lang="en-IN" dirty="0" smtClean="0"/>
              <a:t>Prog1.exe</a:t>
            </a:r>
            <a:endParaRPr lang="en-IN" dirty="0"/>
          </a:p>
        </p:txBody>
      </p:sp>
      <p:sp>
        <p:nvSpPr>
          <p:cNvPr id="17" name="Bent-Up Arrow 16"/>
          <p:cNvSpPr/>
          <p:nvPr/>
        </p:nvSpPr>
        <p:spPr>
          <a:xfrm rot="10800000">
            <a:off x="3131820" y="5418983"/>
            <a:ext cx="1668780" cy="30640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Bent-Up Arrow 18"/>
          <p:cNvSpPr/>
          <p:nvPr/>
        </p:nvSpPr>
        <p:spPr>
          <a:xfrm rot="10800000" flipH="1">
            <a:off x="1752600" y="5418985"/>
            <a:ext cx="1524000" cy="33106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Down Arrow 19"/>
          <p:cNvSpPr/>
          <p:nvPr/>
        </p:nvSpPr>
        <p:spPr>
          <a:xfrm>
            <a:off x="1600200" y="4878062"/>
            <a:ext cx="381000" cy="460248"/>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21" name="Down Arrow 20"/>
          <p:cNvSpPr/>
          <p:nvPr/>
        </p:nvSpPr>
        <p:spPr>
          <a:xfrm>
            <a:off x="4557712" y="4878062"/>
            <a:ext cx="381000" cy="460248"/>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fade">
                                      <p:cBhvr>
                                        <p:cTn id="32" dur="500"/>
                                        <p:tgtEl>
                                          <p:spTgt spid="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Effect transition="in" filter="fade">
                                      <p:cBhvr>
                                        <p:cTn id="37" dur="500"/>
                                        <p:tgtEl>
                                          <p:spTgt spid="4">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4" end="4"/>
                                            </p:txEl>
                                          </p:spTgt>
                                        </p:tgtEl>
                                        <p:attrNameLst>
                                          <p:attrName>style.visibility</p:attrName>
                                        </p:attrNameLst>
                                      </p:cBhvr>
                                      <p:to>
                                        <p:strVal val="visible"/>
                                      </p:to>
                                    </p:set>
                                    <p:animEffect transition="in" filter="fade">
                                      <p:cBhvr>
                                        <p:cTn id="52" dur="500"/>
                                        <p:tgtEl>
                                          <p:spTgt spid="4">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5" end="5"/>
                                            </p:txEl>
                                          </p:spTgt>
                                        </p:tgtEl>
                                        <p:attrNameLst>
                                          <p:attrName>style.visibility</p:attrName>
                                        </p:attrNameLst>
                                      </p:cBhvr>
                                      <p:to>
                                        <p:strVal val="visible"/>
                                      </p:to>
                                    </p:set>
                                    <p:animEffect transition="in" filter="fade">
                                      <p:cBhvr>
                                        <p:cTn id="57" dur="500"/>
                                        <p:tgtEl>
                                          <p:spTgt spid="4">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fade">
                                      <p:cBhvr>
                                        <p:cTn id="62" dur="500"/>
                                        <p:tgtEl>
                                          <p:spTgt spid="1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fade">
                                      <p:cBhvr>
                                        <p:cTn id="67" dur="5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fade">
                                      <p:cBhvr>
                                        <p:cTn id="72" dur="500"/>
                                        <p:tgtEl>
                                          <p:spTgt spid="13"/>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4">
                                            <p:txEl>
                                              <p:pRg st="6" end="6"/>
                                            </p:txEl>
                                          </p:spTgt>
                                        </p:tgtEl>
                                        <p:attrNameLst>
                                          <p:attrName>style.visibility</p:attrName>
                                        </p:attrNameLst>
                                      </p:cBhvr>
                                      <p:to>
                                        <p:strVal val="visible"/>
                                      </p:to>
                                    </p:set>
                                    <p:animEffect transition="in" filter="fade">
                                      <p:cBhvr>
                                        <p:cTn id="77" dur="500"/>
                                        <p:tgtEl>
                                          <p:spTgt spid="4">
                                            <p:txEl>
                                              <p:pRg st="6" end="6"/>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4">
                                            <p:txEl>
                                              <p:pRg st="7" end="7"/>
                                            </p:txEl>
                                          </p:spTgt>
                                        </p:tgtEl>
                                        <p:attrNameLst>
                                          <p:attrName>style.visibility</p:attrName>
                                        </p:attrNameLst>
                                      </p:cBhvr>
                                      <p:to>
                                        <p:strVal val="visible"/>
                                      </p:to>
                                    </p:set>
                                    <p:animEffect transition="in" filter="fade">
                                      <p:cBhvr>
                                        <p:cTn id="82" dur="500"/>
                                        <p:tgtEl>
                                          <p:spTgt spid="4">
                                            <p:txEl>
                                              <p:pRg st="7" end="7"/>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fade">
                                      <p:cBhvr>
                                        <p:cTn id="87" dur="500"/>
                                        <p:tgtEl>
                                          <p:spTgt spid="2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1"/>
                                        </p:tgtEl>
                                        <p:attrNameLst>
                                          <p:attrName>style.visibility</p:attrName>
                                        </p:attrNameLst>
                                      </p:cBhvr>
                                      <p:to>
                                        <p:strVal val="visible"/>
                                      </p:to>
                                    </p:set>
                                    <p:animEffect transition="in" filter="fade">
                                      <p:cBhvr>
                                        <p:cTn id="90" dur="500"/>
                                        <p:tgtEl>
                                          <p:spTgt spid="21"/>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7"/>
                                        </p:tgtEl>
                                        <p:attrNameLst>
                                          <p:attrName>style.visibility</p:attrName>
                                        </p:attrNameLst>
                                      </p:cBhvr>
                                      <p:to>
                                        <p:strVal val="visible"/>
                                      </p:to>
                                    </p:set>
                                    <p:animEffect transition="in" filter="fade">
                                      <p:cBhvr>
                                        <p:cTn id="93" dur="500"/>
                                        <p:tgtEl>
                                          <p:spTgt spid="17"/>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9"/>
                                        </p:tgtEl>
                                        <p:attrNameLst>
                                          <p:attrName>style.visibility</p:attrName>
                                        </p:attrNameLst>
                                      </p:cBhvr>
                                      <p:to>
                                        <p:strVal val="visible"/>
                                      </p:to>
                                    </p:set>
                                    <p:animEffect transition="in" filter="fade">
                                      <p:cBhvr>
                                        <p:cTn id="96" dur="500"/>
                                        <p:tgtEl>
                                          <p:spTgt spid="19"/>
                                        </p:tgtEl>
                                      </p:cBhvr>
                                    </p:animEffect>
                                  </p:childTnLst>
                                </p:cTn>
                              </p:par>
                            </p:childTnLst>
                          </p:cTn>
                        </p:par>
                      </p:childTnLst>
                    </p:cTn>
                  </p:par>
                  <p:par>
                    <p:cTn id="97" fill="hold">
                      <p:stCondLst>
                        <p:cond delay="indefinite"/>
                      </p:stCondLst>
                      <p:childTnLst>
                        <p:par>
                          <p:cTn id="98" fill="hold">
                            <p:stCondLst>
                              <p:cond delay="0"/>
                            </p:stCondLst>
                            <p:childTnLst>
                              <p:par>
                                <p:cTn id="99" presetID="6" presetClass="entr" presetSubtype="16" fill="hold" grpId="0" nodeType="clickEffect">
                                  <p:stCondLst>
                                    <p:cond delay="0"/>
                                  </p:stCondLst>
                                  <p:childTnLst>
                                    <p:set>
                                      <p:cBhvr>
                                        <p:cTn id="100" dur="1" fill="hold">
                                          <p:stCondLst>
                                            <p:cond delay="0"/>
                                          </p:stCondLst>
                                        </p:cTn>
                                        <p:tgtEl>
                                          <p:spTgt spid="8"/>
                                        </p:tgtEl>
                                        <p:attrNameLst>
                                          <p:attrName>style.visibility</p:attrName>
                                        </p:attrNameLst>
                                      </p:cBhvr>
                                      <p:to>
                                        <p:strVal val="visible"/>
                                      </p:to>
                                    </p:set>
                                    <p:animEffect transition="in" filter="circle(in)">
                                      <p:cBhvr>
                                        <p:cTn id="10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6" grpId="0" animBg="1"/>
      <p:bldP spid="9" grpId="0" animBg="1"/>
      <p:bldP spid="10" grpId="0" animBg="1"/>
      <p:bldP spid="11" grpId="0" animBg="1"/>
      <p:bldP spid="12" grpId="0" animBg="1"/>
      <p:bldP spid="13" grpId="0" animBg="1"/>
      <p:bldP spid="8" grpId="0" animBg="1"/>
      <p:bldP spid="17" grpId="0" animBg="1"/>
      <p:bldP spid="19" grpId="0" animBg="1"/>
      <p:bldP spid="20" grpId="0" animBg="1"/>
      <p:bldP spid="21"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Programs </a:t>
            </a:r>
            <a:r>
              <a:rPr lang="en-US" smtClean="0"/>
              <a:t>using </a:t>
            </a:r>
            <a:r>
              <a:rPr lang="en-US" sz="3600"/>
              <a:t>macro </a:t>
            </a:r>
            <a:endParaRPr lang="en-US" dirty="0"/>
          </a:p>
        </p:txBody>
      </p:sp>
      <p:sp>
        <p:nvSpPr>
          <p:cNvPr id="6" name="Content Placeholder 5"/>
          <p:cNvSpPr>
            <a:spLocks noGrp="1"/>
          </p:cNvSpPr>
          <p:nvPr>
            <p:ph idx="1"/>
          </p:nvPr>
        </p:nvSpPr>
        <p:spPr>
          <a:xfrm>
            <a:off x="402336" y="762000"/>
            <a:ext cx="11379200" cy="5562600"/>
          </a:xfrm>
        </p:spPr>
        <p:txBody>
          <a:bodyPr>
            <a:noAutofit/>
          </a:bodyPr>
          <a:lstStyle/>
          <a:p>
            <a:pPr marL="514350" indent="-514350">
              <a:buFont typeface="+mj-lt"/>
              <a:buAutoNum type="arabicPeriod"/>
            </a:pPr>
            <a:r>
              <a:rPr lang="en-US" sz="1600" dirty="0"/>
              <a:t>Write down macro definitions for the following:</a:t>
            </a:r>
          </a:p>
          <a:p>
            <a:pPr marL="788670" lvl="1" indent="-514350">
              <a:buFont typeface="+mj-lt"/>
              <a:buAutoNum type="arabicPeriod"/>
            </a:pPr>
            <a:r>
              <a:rPr lang="en-US" sz="1600" dirty="0"/>
              <a:t>To test whether a character entered is a small case letter or not.</a:t>
            </a:r>
          </a:p>
          <a:p>
            <a:pPr marL="788670" lvl="1" indent="-514350">
              <a:buFont typeface="+mj-lt"/>
              <a:buAutoNum type="arabicPeriod"/>
            </a:pPr>
            <a:r>
              <a:rPr lang="en-US" sz="1600" dirty="0"/>
              <a:t>To test whether a character entered is a upper case letter or not.</a:t>
            </a:r>
          </a:p>
          <a:p>
            <a:pPr marL="788670" lvl="1" indent="-514350">
              <a:buFont typeface="+mj-lt"/>
              <a:buAutoNum type="arabicPeriod"/>
            </a:pPr>
            <a:r>
              <a:rPr lang="en-US" sz="1600" dirty="0"/>
              <a:t>To test whether a character is an alphabet or not. Make use of the macros you defined in (1) and (2) above.</a:t>
            </a:r>
          </a:p>
          <a:p>
            <a:pPr marL="788670" lvl="1" indent="-514350">
              <a:buFont typeface="+mj-lt"/>
              <a:buAutoNum type="arabicPeriod"/>
            </a:pPr>
            <a:r>
              <a:rPr lang="en-US" sz="1600" dirty="0"/>
              <a:t>To obtain the bigger of two numbers.</a:t>
            </a:r>
          </a:p>
          <a:p>
            <a:pPr marL="514350" indent="-514350">
              <a:buFont typeface="+mj-lt"/>
              <a:buAutoNum type="arabicPeriod"/>
            </a:pPr>
            <a:r>
              <a:rPr lang="en-US" sz="1600" dirty="0"/>
              <a:t>Write macro definitions with arguments for calculation of area and perimeter of a triangle, a square and a circle. Store these macro definitions in a file called “</a:t>
            </a:r>
            <a:r>
              <a:rPr lang="en-US" sz="1600" dirty="0" err="1"/>
              <a:t>areaperi.h</a:t>
            </a:r>
            <a:r>
              <a:rPr lang="en-US" sz="1600" dirty="0"/>
              <a:t>”. Include this file in your program, and call the macro definitions for calculating area and perimeter for different squares, triangles and circles.</a:t>
            </a:r>
          </a:p>
          <a:p>
            <a:pPr marL="514350" indent="-514350">
              <a:buFont typeface="+mj-lt"/>
              <a:buAutoNum type="arabicPeriod"/>
            </a:pPr>
            <a:r>
              <a:rPr lang="en-US" sz="1600" dirty="0"/>
              <a:t>Write down macro definitions for the following:</a:t>
            </a:r>
          </a:p>
          <a:p>
            <a:pPr marL="788670" lvl="1" indent="-514350">
              <a:buFont typeface="+mj-lt"/>
              <a:buAutoNum type="arabicPeriod"/>
            </a:pPr>
            <a:r>
              <a:rPr lang="en-US" sz="1600" dirty="0"/>
              <a:t>To find arithmetic mean of two numbers.</a:t>
            </a:r>
          </a:p>
          <a:p>
            <a:pPr marL="788670" lvl="1" indent="-514350">
              <a:buFont typeface="+mj-lt"/>
              <a:buAutoNum type="arabicPeriod"/>
            </a:pPr>
            <a:r>
              <a:rPr lang="en-US" sz="1600" dirty="0"/>
              <a:t>To find absolute value of a number.</a:t>
            </a:r>
          </a:p>
          <a:p>
            <a:pPr marL="788670" lvl="1" indent="-514350">
              <a:buFont typeface="+mj-lt"/>
              <a:buAutoNum type="arabicPeriod"/>
            </a:pPr>
            <a:r>
              <a:rPr lang="en-US" sz="1600" dirty="0"/>
              <a:t>To convert a uppercase alphabet to lowercase.</a:t>
            </a:r>
          </a:p>
          <a:p>
            <a:pPr marL="788670" lvl="1" indent="-514350">
              <a:buFont typeface="+mj-lt"/>
              <a:buAutoNum type="arabicPeriod"/>
            </a:pPr>
            <a:r>
              <a:rPr lang="en-US" sz="1600" dirty="0"/>
              <a:t>To obtain the bigger of two numbers.</a:t>
            </a:r>
          </a:p>
          <a:p>
            <a:pPr marL="514350" indent="-514350">
              <a:buFont typeface="+mj-lt"/>
              <a:buAutoNum type="arabicPeriod"/>
            </a:pPr>
            <a:r>
              <a:rPr lang="en-US" sz="1600" dirty="0"/>
              <a:t>Write macro definitions with arguments for calculation of Simple Interest and Amount. Store these macro definitions in a file called “</a:t>
            </a:r>
            <a:r>
              <a:rPr lang="en-US" sz="1600" dirty="0" err="1"/>
              <a:t>interest.h</a:t>
            </a:r>
            <a:r>
              <a:rPr lang="en-US" sz="1600" dirty="0"/>
              <a:t>”. Include this file in your program, and use the macro definitions for calculating simple interest and amount.</a:t>
            </a:r>
          </a:p>
        </p:txBody>
      </p:sp>
      <p:sp>
        <p:nvSpPr>
          <p:cNvPr id="2" name="Footer Placeholder 1"/>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Arrays</a:t>
            </a:r>
            <a:endParaRPr lang="en-US" dirty="0"/>
          </a:p>
        </p:txBody>
      </p:sp>
      <p:sp>
        <p:nvSpPr>
          <p:cNvPr id="3" name="Content Placeholder 2"/>
          <p:cNvSpPr>
            <a:spLocks noGrp="1"/>
          </p:cNvSpPr>
          <p:nvPr>
            <p:ph sz="half" idx="1"/>
          </p:nvPr>
        </p:nvSpPr>
        <p:spPr>
          <a:xfrm>
            <a:off x="228600" y="800100"/>
            <a:ext cx="5791200" cy="5610748"/>
          </a:xfrm>
        </p:spPr>
        <p:txBody>
          <a:bodyPr>
            <a:noAutofit/>
          </a:bodyPr>
          <a:lstStyle/>
          <a:p>
            <a:r>
              <a:rPr lang="en-US" sz="2000" dirty="0"/>
              <a:t>Array is a collection of variables of same data type.</a:t>
            </a:r>
          </a:p>
          <a:p>
            <a:pPr lvl="1"/>
            <a:r>
              <a:rPr lang="en-US" sz="2000" dirty="0"/>
              <a:t>E.g. if we want to store roll numbers of 100 students, then you have to define 100 variables and which is very difficult to manage. Instead you can define one array which can hold 100 variables.</a:t>
            </a:r>
          </a:p>
          <a:p>
            <a:endParaRPr lang="en-US" sz="2000" dirty="0"/>
          </a:p>
          <a:p>
            <a:r>
              <a:rPr lang="en-US" sz="2000" dirty="0"/>
              <a:t>Declare Array:</a:t>
            </a:r>
          </a:p>
          <a:p>
            <a:pPr lvl="1">
              <a:buNone/>
            </a:pPr>
            <a:r>
              <a:rPr lang="en-US" sz="2000" b="1" dirty="0" err="1"/>
              <a:t>int</a:t>
            </a:r>
            <a:r>
              <a:rPr lang="en-US" sz="2000" b="1" dirty="0"/>
              <a:t> </a:t>
            </a:r>
            <a:r>
              <a:rPr lang="en-US" sz="2000" b="1" dirty="0" err="1"/>
              <a:t>arr</a:t>
            </a:r>
            <a:r>
              <a:rPr lang="en-US" sz="2000" b="1" dirty="0"/>
              <a:t>[5];</a:t>
            </a:r>
          </a:p>
          <a:p>
            <a:pPr lvl="1">
              <a:buNone/>
            </a:pPr>
            <a:r>
              <a:rPr lang="en-US" sz="2000" b="1" dirty="0" err="1"/>
              <a:t>intarr</a:t>
            </a:r>
            <a:r>
              <a:rPr lang="en-US" sz="2000" b="1" dirty="0"/>
              <a:t>[5] = {10,20,30,40,50};</a:t>
            </a:r>
          </a:p>
          <a:p>
            <a:pPr lvl="1">
              <a:buNone/>
            </a:pPr>
            <a:r>
              <a:rPr lang="en-US" sz="2000" b="1" dirty="0" err="1"/>
              <a:t>int</a:t>
            </a:r>
            <a:r>
              <a:rPr lang="en-US" sz="2000" b="1" dirty="0"/>
              <a:t> </a:t>
            </a:r>
            <a:r>
              <a:rPr lang="en-US" sz="2000" b="1" dirty="0" err="1"/>
              <a:t>arr</a:t>
            </a:r>
            <a:r>
              <a:rPr lang="en-US" sz="2000" b="1" dirty="0"/>
              <a:t>[ ] = {10,20,30,40,50};</a:t>
            </a:r>
          </a:p>
          <a:p>
            <a:endParaRPr lang="en-US" sz="2000" dirty="0"/>
          </a:p>
          <a:p>
            <a:r>
              <a:rPr lang="en-US" sz="2000" dirty="0"/>
              <a:t>When you declare an array a consecutive memory allocation is done for 5 integers</a:t>
            </a:r>
            <a:r>
              <a:rPr lang="en-US" sz="2000" dirty="0" smtClean="0"/>
              <a:t>.</a:t>
            </a:r>
            <a:endParaRPr lang="en-US" sz="2000" dirty="0"/>
          </a:p>
        </p:txBody>
      </p:sp>
      <p:sp>
        <p:nvSpPr>
          <p:cNvPr id="4" name="Content Placeholder 3"/>
          <p:cNvSpPr>
            <a:spLocks noGrp="1"/>
          </p:cNvSpPr>
          <p:nvPr>
            <p:ph sz="half" idx="2"/>
          </p:nvPr>
        </p:nvSpPr>
        <p:spPr>
          <a:xfrm>
            <a:off x="6324600" y="800100"/>
            <a:ext cx="5638800" cy="4000500"/>
          </a:xfrm>
        </p:spPr>
        <p:txBody>
          <a:bodyPr>
            <a:normAutofit fontScale="47500" lnSpcReduction="20000"/>
          </a:bodyPr>
          <a:lstStyle/>
          <a:p>
            <a:r>
              <a:rPr lang="en-US" sz="4000" dirty="0"/>
              <a:t>You can </a:t>
            </a:r>
            <a:r>
              <a:rPr lang="en-US" sz="4000" b="1" dirty="0"/>
              <a:t>initialize </a:t>
            </a:r>
            <a:r>
              <a:rPr lang="en-US" sz="4000" dirty="0"/>
              <a:t>the array only at the time of </a:t>
            </a:r>
            <a:r>
              <a:rPr lang="en-US" sz="4000" b="1" dirty="0"/>
              <a:t>declaration</a:t>
            </a:r>
            <a:r>
              <a:rPr lang="en-US" sz="4000" dirty="0"/>
              <a:t>.</a:t>
            </a:r>
          </a:p>
          <a:p>
            <a:endParaRPr lang="en-US" sz="4000" dirty="0"/>
          </a:p>
          <a:p>
            <a:r>
              <a:rPr lang="en-US" sz="4000" dirty="0"/>
              <a:t>Array index always starts from </a:t>
            </a:r>
            <a:r>
              <a:rPr lang="en-US" sz="4000" b="1" dirty="0"/>
              <a:t>zero.</a:t>
            </a:r>
          </a:p>
          <a:p>
            <a:endParaRPr lang="en-US" sz="4000" dirty="0"/>
          </a:p>
          <a:p>
            <a:r>
              <a:rPr lang="en-US" sz="4000" dirty="0"/>
              <a:t>If you want to refer array elements you can use </a:t>
            </a:r>
            <a:r>
              <a:rPr lang="en-US" sz="4000" b="1" dirty="0" err="1"/>
              <a:t>arr</a:t>
            </a:r>
            <a:r>
              <a:rPr lang="en-US" sz="4000" b="1" dirty="0"/>
              <a:t>[0], </a:t>
            </a:r>
            <a:r>
              <a:rPr lang="en-US" sz="4000" b="1" dirty="0" err="1"/>
              <a:t>arr</a:t>
            </a:r>
            <a:r>
              <a:rPr lang="en-US" sz="4000" b="1" dirty="0"/>
              <a:t>[1], </a:t>
            </a:r>
            <a:r>
              <a:rPr lang="en-US" sz="4000" b="1" dirty="0" err="1"/>
              <a:t>arr</a:t>
            </a:r>
            <a:r>
              <a:rPr lang="en-US" sz="4000" b="1" dirty="0"/>
              <a:t>[2] </a:t>
            </a:r>
            <a:r>
              <a:rPr lang="en-US" sz="4000" dirty="0"/>
              <a:t>etc.</a:t>
            </a:r>
          </a:p>
          <a:p>
            <a:endParaRPr lang="en-US" sz="4000" dirty="0"/>
          </a:p>
          <a:p>
            <a:r>
              <a:rPr lang="en-US" sz="4000" dirty="0"/>
              <a:t>In the following array 10 is a value at array index 0 having address 6231.</a:t>
            </a:r>
          </a:p>
          <a:p>
            <a:endParaRPr lang="en-US" sz="4000" dirty="0"/>
          </a:p>
          <a:p>
            <a:r>
              <a:rPr lang="en-US" sz="4000" dirty="0"/>
              <a:t>Memory Map of Array:</a:t>
            </a:r>
          </a:p>
          <a:p>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pic>
        <p:nvPicPr>
          <p:cNvPr id="1026" name="Picture 2"/>
          <p:cNvPicPr>
            <a:picLocks noChangeAspect="1" noChangeArrowheads="1"/>
          </p:cNvPicPr>
          <p:nvPr/>
        </p:nvPicPr>
        <p:blipFill>
          <a:blip r:embed="rId2"/>
          <a:srcRect l="40000" t="38542" r="5882" b="30208"/>
          <a:stretch>
            <a:fillRect/>
          </a:stretch>
        </p:blipFill>
        <p:spPr bwMode="auto">
          <a:xfrm>
            <a:off x="6400800" y="4885730"/>
            <a:ext cx="5486400" cy="178904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
                                            <p:txEl>
                                              <p:pRg st="0" end="0"/>
                                            </p:txEl>
                                          </p:spTgt>
                                        </p:tgtEl>
                                        <p:attrNameLst>
                                          <p:attrName>style.visibility</p:attrName>
                                        </p:attrNameLst>
                                      </p:cBhvr>
                                      <p:to>
                                        <p:strVal val="visible"/>
                                      </p:to>
                                    </p:set>
                                    <p:animEffect transition="in" filter="fade">
                                      <p:cBhvr>
                                        <p:cTn id="41" dur="500"/>
                                        <p:tgtEl>
                                          <p:spTgt spid="4">
                                            <p:txEl>
                                              <p:pRg st="0" end="0"/>
                                            </p:txEl>
                                          </p:spTgt>
                                        </p:tgtEl>
                                      </p:cBhvr>
                                    </p:animEffect>
                                  </p:childTnLst>
                                </p:cTn>
                              </p:par>
                            </p:childTnLst>
                          </p:cTn>
                        </p:par>
                        <p:par>
                          <p:cTn id="42" fill="hold">
                            <p:stCondLst>
                              <p:cond delay="500"/>
                            </p:stCondLst>
                            <p:childTnLst>
                              <p:par>
                                <p:cTn id="43" presetID="10" presetClass="entr" presetSubtype="0" fill="hold" nodeType="afterEffect">
                                  <p:stCondLst>
                                    <p:cond delay="0"/>
                                  </p:stCondLst>
                                  <p:childTnLst>
                                    <p:set>
                                      <p:cBhvr>
                                        <p:cTn id="44" dur="1" fill="hold">
                                          <p:stCondLst>
                                            <p:cond delay="0"/>
                                          </p:stCondLst>
                                        </p:cTn>
                                        <p:tgtEl>
                                          <p:spTgt spid="4">
                                            <p:txEl>
                                              <p:pRg st="2" end="2"/>
                                            </p:txEl>
                                          </p:spTgt>
                                        </p:tgtEl>
                                        <p:attrNameLst>
                                          <p:attrName>style.visibility</p:attrName>
                                        </p:attrNameLst>
                                      </p:cBhvr>
                                      <p:to>
                                        <p:strVal val="visible"/>
                                      </p:to>
                                    </p:set>
                                    <p:animEffect transition="in" filter="fade">
                                      <p:cBhvr>
                                        <p:cTn id="45" dur="500"/>
                                        <p:tgtEl>
                                          <p:spTgt spid="4">
                                            <p:txEl>
                                              <p:pRg st="2" end="2"/>
                                            </p:txEl>
                                          </p:spTgt>
                                        </p:tgtEl>
                                      </p:cBhvr>
                                    </p:animEffect>
                                  </p:childTnLst>
                                </p:cTn>
                              </p:par>
                            </p:childTnLst>
                          </p:cTn>
                        </p:par>
                        <p:par>
                          <p:cTn id="46" fill="hold">
                            <p:stCondLst>
                              <p:cond delay="1000"/>
                            </p:stCondLst>
                            <p:childTnLst>
                              <p:par>
                                <p:cTn id="47" presetID="10" presetClass="entr" presetSubtype="0" fill="hold" nodeType="after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animEffect transition="in" filter="fade">
                                      <p:cBhvr>
                                        <p:cTn id="49" dur="500"/>
                                        <p:tgtEl>
                                          <p:spTgt spid="4">
                                            <p:txEl>
                                              <p:pRg st="4" end="4"/>
                                            </p:txEl>
                                          </p:spTgt>
                                        </p:tgtEl>
                                      </p:cBhvr>
                                    </p:animEffect>
                                  </p:childTnLst>
                                </p:cTn>
                              </p:par>
                            </p:childTnLst>
                          </p:cTn>
                        </p:par>
                        <p:par>
                          <p:cTn id="50" fill="hold">
                            <p:stCondLst>
                              <p:cond delay="1500"/>
                            </p:stCondLst>
                            <p:childTnLst>
                              <p:par>
                                <p:cTn id="51" presetID="10" presetClass="entr" presetSubtype="0" fill="hold" nodeType="afterEffect">
                                  <p:stCondLst>
                                    <p:cond delay="0"/>
                                  </p:stCondLst>
                                  <p:childTnLst>
                                    <p:set>
                                      <p:cBhvr>
                                        <p:cTn id="52" dur="1" fill="hold">
                                          <p:stCondLst>
                                            <p:cond delay="0"/>
                                          </p:stCondLst>
                                        </p:cTn>
                                        <p:tgtEl>
                                          <p:spTgt spid="4">
                                            <p:txEl>
                                              <p:pRg st="6" end="6"/>
                                            </p:txEl>
                                          </p:spTgt>
                                        </p:tgtEl>
                                        <p:attrNameLst>
                                          <p:attrName>style.visibility</p:attrName>
                                        </p:attrNameLst>
                                      </p:cBhvr>
                                      <p:to>
                                        <p:strVal val="visible"/>
                                      </p:to>
                                    </p:set>
                                    <p:animEffect transition="in" filter="fade">
                                      <p:cBhvr>
                                        <p:cTn id="53" dur="500"/>
                                        <p:tgtEl>
                                          <p:spTgt spid="4">
                                            <p:txEl>
                                              <p:pRg st="6" end="6"/>
                                            </p:txEl>
                                          </p:spTgt>
                                        </p:tgtEl>
                                      </p:cBhvr>
                                    </p:animEffect>
                                  </p:childTnLst>
                                </p:cTn>
                              </p:par>
                            </p:childTnLst>
                          </p:cTn>
                        </p:par>
                        <p:par>
                          <p:cTn id="54" fill="hold">
                            <p:stCondLst>
                              <p:cond delay="2000"/>
                            </p:stCondLst>
                            <p:childTnLst>
                              <p:par>
                                <p:cTn id="55" presetID="10" presetClass="entr" presetSubtype="0" fill="hold" nodeType="afterEffect">
                                  <p:stCondLst>
                                    <p:cond delay="0"/>
                                  </p:stCondLst>
                                  <p:childTnLst>
                                    <p:set>
                                      <p:cBhvr>
                                        <p:cTn id="56" dur="1" fill="hold">
                                          <p:stCondLst>
                                            <p:cond delay="0"/>
                                          </p:stCondLst>
                                        </p:cTn>
                                        <p:tgtEl>
                                          <p:spTgt spid="4">
                                            <p:txEl>
                                              <p:pRg st="8" end="8"/>
                                            </p:txEl>
                                          </p:spTgt>
                                        </p:tgtEl>
                                        <p:attrNameLst>
                                          <p:attrName>style.visibility</p:attrName>
                                        </p:attrNameLst>
                                      </p:cBhvr>
                                      <p:to>
                                        <p:strVal val="visible"/>
                                      </p:to>
                                    </p:set>
                                    <p:animEffect transition="in" filter="fade">
                                      <p:cBhvr>
                                        <p:cTn id="5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Arrays</a:t>
            </a:r>
            <a:endParaRPr lang="en-US" dirty="0"/>
          </a:p>
        </p:txBody>
      </p:sp>
      <p:sp>
        <p:nvSpPr>
          <p:cNvPr id="3" name="Content Placeholder 2"/>
          <p:cNvSpPr>
            <a:spLocks noGrp="1"/>
          </p:cNvSpPr>
          <p:nvPr>
            <p:ph sz="half" idx="1"/>
          </p:nvPr>
        </p:nvSpPr>
        <p:spPr>
          <a:xfrm>
            <a:off x="402336" y="609600"/>
            <a:ext cx="5462016" cy="6019800"/>
          </a:xfrm>
        </p:spPr>
        <p:txBody>
          <a:bodyPr>
            <a:normAutofit/>
          </a:bodyPr>
          <a:lstStyle/>
          <a:p>
            <a:pPr>
              <a:buNone/>
            </a:pPr>
            <a:r>
              <a:rPr lang="en-US" sz="2400" b="1" dirty="0" smtClean="0">
                <a:solidFill>
                  <a:schemeClr val="accent3">
                    <a:lumMod val="75000"/>
                  </a:schemeClr>
                </a:solidFill>
              </a:rPr>
              <a:t>Accept and Print Array:</a:t>
            </a:r>
          </a:p>
          <a:p>
            <a:pPr>
              <a:buNone/>
            </a:pPr>
            <a:r>
              <a:rPr lang="en-US" sz="2400" dirty="0" smtClean="0"/>
              <a:t>#include&lt;</a:t>
            </a:r>
            <a:r>
              <a:rPr lang="en-US" sz="2400" dirty="0" err="1" smtClean="0"/>
              <a:t>stdio.h</a:t>
            </a:r>
            <a:r>
              <a:rPr lang="en-US" sz="2400" dirty="0" smtClean="0"/>
              <a:t>&gt;</a:t>
            </a:r>
          </a:p>
          <a:p>
            <a:pPr>
              <a:buNone/>
            </a:pPr>
            <a:r>
              <a:rPr lang="en-US" sz="2400" dirty="0" smtClean="0"/>
              <a:t>void main()</a:t>
            </a:r>
          </a:p>
          <a:p>
            <a:pPr>
              <a:buNone/>
            </a:pPr>
            <a:r>
              <a:rPr lang="en-US" sz="2400" dirty="0" smtClean="0"/>
              <a:t>{</a:t>
            </a:r>
          </a:p>
          <a:p>
            <a:pPr lvl="1">
              <a:buNone/>
            </a:pPr>
            <a:r>
              <a:rPr lang="en-US" sz="2000" dirty="0" err="1" smtClean="0"/>
              <a:t>int</a:t>
            </a:r>
            <a:r>
              <a:rPr lang="en-US" sz="2000" dirty="0" smtClean="0"/>
              <a:t> </a:t>
            </a:r>
            <a:r>
              <a:rPr lang="en-US" sz="2000" dirty="0" err="1" smtClean="0"/>
              <a:t>arr</a:t>
            </a:r>
            <a:r>
              <a:rPr lang="en-US" sz="2000" dirty="0" smtClean="0"/>
              <a:t>[5], </a:t>
            </a:r>
            <a:r>
              <a:rPr lang="en-US" sz="2000" dirty="0" err="1" smtClean="0"/>
              <a:t>i</a:t>
            </a:r>
            <a:r>
              <a:rPr lang="en-US" sz="2000" dirty="0" smtClean="0"/>
              <a:t>;</a:t>
            </a:r>
          </a:p>
          <a:p>
            <a:pPr lvl="1">
              <a:buNone/>
            </a:pPr>
            <a:r>
              <a:rPr lang="en-US" sz="2000" dirty="0" err="1" smtClean="0"/>
              <a:t>printf</a:t>
            </a:r>
            <a:r>
              <a:rPr lang="en-US" sz="2000" dirty="0" smtClean="0"/>
              <a:t>("\</a:t>
            </a:r>
            <a:r>
              <a:rPr lang="en-US" sz="2000" dirty="0" err="1" smtClean="0"/>
              <a:t>nEnter</a:t>
            </a:r>
            <a:r>
              <a:rPr lang="en-US" sz="2000" dirty="0" smtClean="0"/>
              <a:t> five numbers: ");</a:t>
            </a:r>
          </a:p>
          <a:p>
            <a:pPr lvl="1">
              <a:buNone/>
            </a:pPr>
            <a:r>
              <a:rPr lang="nn-NO" sz="2000" dirty="0" smtClean="0"/>
              <a:t>for(i = 0; i &lt; 5; i++)</a:t>
            </a:r>
          </a:p>
          <a:p>
            <a:pPr lvl="1">
              <a:buNone/>
            </a:pPr>
            <a:r>
              <a:rPr lang="en-US" sz="2000" dirty="0" smtClean="0"/>
              <a:t>	</a:t>
            </a:r>
            <a:r>
              <a:rPr lang="en-US" sz="2000" dirty="0" err="1" smtClean="0"/>
              <a:t>scanf</a:t>
            </a:r>
            <a:r>
              <a:rPr lang="en-US" sz="2000" dirty="0" smtClean="0"/>
              <a:t>("%d", &amp;</a:t>
            </a:r>
            <a:r>
              <a:rPr lang="en-US" sz="2000" dirty="0" err="1" smtClean="0"/>
              <a:t>arr</a:t>
            </a:r>
            <a:r>
              <a:rPr lang="en-US" sz="2000" dirty="0" smtClean="0"/>
              <a:t>[</a:t>
            </a:r>
            <a:r>
              <a:rPr lang="en-US" sz="2000" dirty="0" err="1" smtClean="0"/>
              <a:t>i</a:t>
            </a:r>
            <a:r>
              <a:rPr lang="en-US" sz="2000" dirty="0" smtClean="0"/>
              <a:t>]);</a:t>
            </a:r>
          </a:p>
          <a:p>
            <a:pPr lvl="1">
              <a:buNone/>
            </a:pPr>
            <a:r>
              <a:rPr lang="en-US" sz="2000" dirty="0" err="1" smtClean="0"/>
              <a:t>printf</a:t>
            </a:r>
            <a:r>
              <a:rPr lang="en-US" sz="2000" dirty="0" smtClean="0"/>
              <a:t>("\</a:t>
            </a:r>
            <a:r>
              <a:rPr lang="en-US" sz="2000" dirty="0" err="1" smtClean="0"/>
              <a:t>nYou</a:t>
            </a:r>
            <a:r>
              <a:rPr lang="en-US" sz="2000" dirty="0" smtClean="0"/>
              <a:t> have entered: ");</a:t>
            </a:r>
          </a:p>
          <a:p>
            <a:pPr lvl="1">
              <a:buNone/>
            </a:pPr>
            <a:r>
              <a:rPr lang="nn-NO" sz="2000" dirty="0" smtClean="0"/>
              <a:t>for(i = 0; i &lt; 5; i++)</a:t>
            </a:r>
          </a:p>
          <a:p>
            <a:pPr lvl="1">
              <a:buNone/>
            </a:pPr>
            <a:r>
              <a:rPr lang="en-US" sz="2000" dirty="0" smtClean="0"/>
              <a:t>	</a:t>
            </a:r>
            <a:r>
              <a:rPr lang="en-US" sz="2000" dirty="0" err="1" smtClean="0"/>
              <a:t>printf</a:t>
            </a:r>
            <a:r>
              <a:rPr lang="en-US" sz="2000" dirty="0" smtClean="0"/>
              <a:t>(" %d", </a:t>
            </a:r>
            <a:r>
              <a:rPr lang="en-US" sz="2000" dirty="0" err="1" smtClean="0"/>
              <a:t>arr</a:t>
            </a:r>
            <a:r>
              <a:rPr lang="en-US" sz="2000" dirty="0" smtClean="0"/>
              <a:t>[</a:t>
            </a:r>
            <a:r>
              <a:rPr lang="en-US" sz="2000" dirty="0" err="1" smtClean="0"/>
              <a:t>i</a:t>
            </a:r>
            <a:r>
              <a:rPr lang="en-US" sz="2000" dirty="0" smtClean="0"/>
              <a:t>]);</a:t>
            </a:r>
          </a:p>
          <a:p>
            <a:pPr>
              <a:buNone/>
            </a:pPr>
            <a:r>
              <a:rPr lang="en-US" sz="2400" dirty="0" smtClean="0"/>
              <a:t>}</a:t>
            </a:r>
            <a:endParaRPr lang="en-US" sz="2400" dirty="0"/>
          </a:p>
        </p:txBody>
      </p:sp>
      <p:sp>
        <p:nvSpPr>
          <p:cNvPr id="4" name="Content Placeholder 3"/>
          <p:cNvSpPr>
            <a:spLocks noGrp="1"/>
          </p:cNvSpPr>
          <p:nvPr>
            <p:ph sz="half" idx="2"/>
          </p:nvPr>
        </p:nvSpPr>
        <p:spPr>
          <a:xfrm>
            <a:off x="5169911" y="304137"/>
            <a:ext cx="5456936" cy="6553200"/>
          </a:xfrm>
        </p:spPr>
        <p:txBody>
          <a:bodyPr>
            <a:noAutofit/>
          </a:bodyPr>
          <a:lstStyle/>
          <a:p>
            <a:r>
              <a:rPr lang="en-US" sz="2400" dirty="0"/>
              <a:t>As array holds multiple locations you have to use for loop while accepting and printing the array.</a:t>
            </a:r>
          </a:p>
          <a:p>
            <a:endParaRPr lang="en-US" sz="2400" dirty="0"/>
          </a:p>
          <a:p>
            <a:r>
              <a:rPr lang="en-US" sz="2400" dirty="0"/>
              <a:t>You can define an array of bigger size and accept the required no. of values from user. e.g. you can define an array of </a:t>
            </a:r>
            <a:r>
              <a:rPr lang="en-US" sz="2400" dirty="0" err="1"/>
              <a:t>arr</a:t>
            </a:r>
            <a:r>
              <a:rPr lang="en-US" sz="2400" dirty="0"/>
              <a:t>[100] and use only 10 locations.</a:t>
            </a:r>
          </a:p>
          <a:p>
            <a:endParaRPr lang="en-US" sz="2400" dirty="0"/>
          </a:p>
          <a:p>
            <a:r>
              <a:rPr lang="en-US" sz="2400" dirty="0"/>
              <a:t>In C Language the </a:t>
            </a:r>
            <a:r>
              <a:rPr lang="en-US" sz="2400" b="1" dirty="0"/>
              <a:t>bounds checking </a:t>
            </a:r>
            <a:r>
              <a:rPr lang="en-US" sz="2400" dirty="0"/>
              <a:t>for array is not done. So the programmer has to be very careful while accepting or printing the values from array.</a:t>
            </a:r>
            <a:endParaRPr lang="en-US" sz="2000"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0" end="0"/>
                                            </p:txEl>
                                          </p:spTgt>
                                        </p:tgtEl>
                                        <p:attrNameLst>
                                          <p:attrName>style.visibility</p:attrName>
                                        </p:attrNameLst>
                                      </p:cBhvr>
                                      <p:to>
                                        <p:strVal val="visible"/>
                                      </p:to>
                                    </p:set>
                                    <p:animEffect transition="in" filter="fade">
                                      <p:cBhvr>
                                        <p:cTn id="52" dur="500"/>
                                        <p:tgtEl>
                                          <p:spTgt spid="4">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2" end="2"/>
                                            </p:txEl>
                                          </p:spTgt>
                                        </p:tgtEl>
                                        <p:attrNameLst>
                                          <p:attrName>style.visibility</p:attrName>
                                        </p:attrNameLst>
                                      </p:cBhvr>
                                      <p:to>
                                        <p:strVal val="visible"/>
                                      </p:to>
                                    </p:set>
                                    <p:animEffect transition="in" filter="fade">
                                      <p:cBhvr>
                                        <p:cTn id="57" dur="500"/>
                                        <p:tgtEl>
                                          <p:spTgt spid="4">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4" end="4"/>
                                            </p:txEl>
                                          </p:spTgt>
                                        </p:tgtEl>
                                        <p:attrNameLst>
                                          <p:attrName>style.visibility</p:attrName>
                                        </p:attrNameLst>
                                      </p:cBhvr>
                                      <p:to>
                                        <p:strVal val="visible"/>
                                      </p:to>
                                    </p:set>
                                    <p:animEffect transition="in" filter="fade">
                                      <p:cBhvr>
                                        <p:cTn id="6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t>
            </a:r>
            <a:r>
              <a:rPr lang="en-US" b="1" dirty="0"/>
              <a:t>Compilers(or interpreter)?</a:t>
            </a:r>
            <a:endParaRPr lang="en-IN" dirty="0"/>
          </a:p>
        </p:txBody>
      </p:sp>
      <p:sp>
        <p:nvSpPr>
          <p:cNvPr id="4" name="Content Placeholder 3"/>
          <p:cNvSpPr>
            <a:spLocks noGrp="1"/>
          </p:cNvSpPr>
          <p:nvPr>
            <p:ph idx="1"/>
          </p:nvPr>
        </p:nvSpPr>
        <p:spPr>
          <a:xfrm>
            <a:off x="398834" y="844552"/>
            <a:ext cx="10040566" cy="5647660"/>
          </a:xfrm>
        </p:spPr>
        <p:txBody>
          <a:bodyPr>
            <a:normAutofit fontScale="92500"/>
          </a:bodyPr>
          <a:lstStyle/>
          <a:p>
            <a:r>
              <a:rPr lang="en-US" sz="2000" b="1" u="sng" dirty="0" smtClean="0"/>
              <a:t>SOURCE CODE</a:t>
            </a:r>
            <a:r>
              <a:rPr lang="en-US" sz="2000" b="1" dirty="0" smtClean="0"/>
              <a:t> </a:t>
            </a:r>
            <a:r>
              <a:rPr lang="en-US" sz="2000" dirty="0" smtClean="0"/>
              <a:t>:-In </a:t>
            </a:r>
            <a:r>
              <a:rPr lang="en-US" sz="2000" dirty="0"/>
              <a:t>computing, source code is any collection of code, with or without comments, written using a human-readable programming language, usually as plain text</a:t>
            </a:r>
            <a:r>
              <a:rPr lang="en-US" sz="2000" dirty="0" smtClean="0"/>
              <a:t>.</a:t>
            </a:r>
          </a:p>
          <a:p>
            <a:endParaRPr lang="en-US" sz="2000" dirty="0" smtClean="0"/>
          </a:p>
          <a:p>
            <a:r>
              <a:rPr lang="en-US" sz="2000" b="1" u="sng" dirty="0" smtClean="0"/>
              <a:t>MACHINE CODE  </a:t>
            </a:r>
            <a:r>
              <a:rPr lang="en-US" sz="2000" dirty="0" smtClean="0"/>
              <a:t>:-In computer, </a:t>
            </a:r>
            <a:r>
              <a:rPr lang="en-US" sz="2000" dirty="0"/>
              <a:t>programming, machine code, consisting of machine language instructions, is a low-level programming language used to directly control a computer's central processing unit</a:t>
            </a:r>
            <a:r>
              <a:rPr lang="en-US" sz="2000" dirty="0" smtClean="0"/>
              <a:t>.</a:t>
            </a:r>
          </a:p>
          <a:p>
            <a:endParaRPr lang="en-US" sz="2000" dirty="0" smtClean="0"/>
          </a:p>
          <a:p>
            <a:r>
              <a:rPr lang="en-US" sz="2000" b="1" u="sng" dirty="0" smtClean="0"/>
              <a:t>COMPILER </a:t>
            </a:r>
            <a:r>
              <a:rPr lang="en-US" sz="2000" dirty="0" smtClean="0"/>
              <a:t>:-In </a:t>
            </a:r>
            <a:r>
              <a:rPr lang="en-US" sz="2000" dirty="0"/>
              <a:t>computing, a compiler is a computer program that translates computer code written in one programming language into another language. The name "compiler" is primarily used for programs that translate source code from a high-level programming language to a lower level language to create an executable program</a:t>
            </a:r>
            <a:r>
              <a:rPr lang="en-US" sz="2000" dirty="0" smtClean="0"/>
              <a:t>.</a:t>
            </a:r>
          </a:p>
          <a:p>
            <a:endParaRPr lang="en-US" sz="2000" dirty="0" smtClean="0"/>
          </a:p>
          <a:p>
            <a:r>
              <a:rPr lang="en-US" sz="2000" b="1" u="sng" dirty="0" smtClean="0"/>
              <a:t>INTERPRETER </a:t>
            </a:r>
            <a:r>
              <a:rPr lang="en-US" sz="2000" dirty="0" smtClean="0"/>
              <a:t>:-In computer, an </a:t>
            </a:r>
            <a:r>
              <a:rPr lang="en-US" sz="2000" dirty="0"/>
              <a:t>interpreter is a computer program that directly executes instructions written in a programming or scripting language, without requiring them previously to have been compiled into a machine language program.</a:t>
            </a:r>
            <a:endParaRPr lang="en-IN" sz="2000" dirty="0"/>
          </a:p>
        </p:txBody>
      </p:sp>
      <p:sp>
        <p:nvSpPr>
          <p:cNvPr id="3" name="Footer Placeholder 2"/>
          <p:cNvSpPr>
            <a:spLocks noGrp="1"/>
          </p:cNvSpPr>
          <p:nvPr>
            <p:ph type="ftr" sz="quarter" idx="11"/>
          </p:nvPr>
        </p:nvSpPr>
        <p:spPr/>
        <p:txBody>
          <a:bodyPr/>
          <a:lstStyle/>
          <a:p>
            <a:r>
              <a:rPr lang="en-US" smtClean="0"/>
              <a:t>C Programming :- Ashutosh Sonawane</a:t>
            </a:r>
            <a:endParaRPr lang="en-US"/>
          </a:p>
        </p:txBody>
      </p:sp>
    </p:spTree>
    <p:extLst>
      <p:ext uri="{BB962C8B-B14F-4D97-AF65-F5344CB8AC3E}">
        <p14:creationId xmlns:p14="http://schemas.microsoft.com/office/powerpoint/2010/main" val="1129579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Array And Pointer</a:t>
            </a:r>
            <a:endParaRPr lang="en-US" dirty="0"/>
          </a:p>
        </p:txBody>
      </p:sp>
      <p:sp>
        <p:nvSpPr>
          <p:cNvPr id="4" name="Content Placeholder 3"/>
          <p:cNvSpPr>
            <a:spLocks noGrp="1"/>
          </p:cNvSpPr>
          <p:nvPr>
            <p:ph idx="1"/>
          </p:nvPr>
        </p:nvSpPr>
        <p:spPr>
          <a:xfrm>
            <a:off x="6172200" y="457200"/>
            <a:ext cx="5867400" cy="3228109"/>
          </a:xfrm>
        </p:spPr>
        <p:txBody>
          <a:bodyPr>
            <a:noAutofit/>
          </a:bodyPr>
          <a:lstStyle/>
          <a:p>
            <a:pPr>
              <a:buNone/>
            </a:pPr>
            <a:r>
              <a:rPr lang="en-US" sz="1800" b="1" dirty="0">
                <a:latin typeface="Arial" panose="020B0604020202020204" pitchFamily="34" charset="0"/>
                <a:cs typeface="Arial" panose="020B0604020202020204" pitchFamily="34" charset="0"/>
              </a:rPr>
              <a:t>Output:-</a:t>
            </a:r>
          </a:p>
          <a:p>
            <a:pPr>
              <a:buNone/>
            </a:pPr>
            <a:r>
              <a:rPr lang="en-US" sz="1800" dirty="0">
                <a:latin typeface="Arial" panose="020B0604020202020204" pitchFamily="34" charset="0"/>
                <a:cs typeface="Arial" panose="020B0604020202020204" pitchFamily="34" charset="0"/>
              </a:rPr>
              <a:t>address = 1439576 1439576 element = 24 24 24 24</a:t>
            </a:r>
          </a:p>
          <a:p>
            <a:pPr>
              <a:buNone/>
            </a:pPr>
            <a:r>
              <a:rPr lang="en-US" sz="1800" dirty="0">
                <a:latin typeface="Arial" panose="020B0604020202020204" pitchFamily="34" charset="0"/>
                <a:cs typeface="Arial" panose="020B0604020202020204" pitchFamily="34" charset="0"/>
              </a:rPr>
              <a:t>address = 1439580 1439580 element = 34 34 34 34</a:t>
            </a:r>
          </a:p>
          <a:p>
            <a:pPr>
              <a:buNone/>
            </a:pPr>
            <a:r>
              <a:rPr lang="en-US" sz="1800" dirty="0">
                <a:latin typeface="Arial" panose="020B0604020202020204" pitchFamily="34" charset="0"/>
                <a:cs typeface="Arial" panose="020B0604020202020204" pitchFamily="34" charset="0"/>
              </a:rPr>
              <a:t>address = 1439584 1439584 element = 12 12 12 12</a:t>
            </a:r>
          </a:p>
          <a:p>
            <a:pPr>
              <a:buNone/>
            </a:pPr>
            <a:r>
              <a:rPr lang="en-US" sz="1800" dirty="0">
                <a:latin typeface="Arial" panose="020B0604020202020204" pitchFamily="34" charset="0"/>
                <a:cs typeface="Arial" panose="020B0604020202020204" pitchFamily="34" charset="0"/>
              </a:rPr>
              <a:t>address = 1439588 1439588 element = 44 44 44 44</a:t>
            </a:r>
          </a:p>
          <a:p>
            <a:pPr>
              <a:buNone/>
            </a:pPr>
            <a:r>
              <a:rPr lang="en-US" sz="1800" dirty="0">
                <a:latin typeface="Arial" panose="020B0604020202020204" pitchFamily="34" charset="0"/>
                <a:cs typeface="Arial" panose="020B0604020202020204" pitchFamily="34" charset="0"/>
              </a:rPr>
              <a:t>address = 1439592 1439592 element = 56 56 56 56</a:t>
            </a:r>
          </a:p>
          <a:p>
            <a:pPr>
              <a:buNone/>
            </a:pPr>
            <a:r>
              <a:rPr lang="en-US" sz="1800" dirty="0">
                <a:latin typeface="Arial" panose="020B0604020202020204" pitchFamily="34" charset="0"/>
                <a:cs typeface="Arial" panose="020B0604020202020204" pitchFamily="34" charset="0"/>
              </a:rPr>
              <a:t>address = 1439596 1439596 element = 17 17 17 17</a:t>
            </a:r>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
        <p:nvSpPr>
          <p:cNvPr id="3" name="Content Placeholder 2"/>
          <p:cNvSpPr>
            <a:spLocks noGrp="1"/>
          </p:cNvSpPr>
          <p:nvPr>
            <p:ph sz="half" idx="4294967295"/>
          </p:nvPr>
        </p:nvSpPr>
        <p:spPr>
          <a:xfrm>
            <a:off x="228600" y="844552"/>
            <a:ext cx="8305800" cy="5932486"/>
          </a:xfrm>
        </p:spPr>
        <p:txBody>
          <a:bodyPr>
            <a:normAutofit/>
          </a:bodyPr>
          <a:lstStyle/>
          <a:p>
            <a:pPr>
              <a:buNone/>
            </a:pPr>
            <a:r>
              <a:rPr lang="en-US" sz="2400" dirty="0"/>
              <a:t>main( )</a:t>
            </a:r>
          </a:p>
          <a:p>
            <a:pPr>
              <a:buNone/>
            </a:pPr>
            <a:r>
              <a:rPr lang="en-US" sz="2400" dirty="0"/>
              <a:t>{</a:t>
            </a:r>
          </a:p>
          <a:p>
            <a:pPr lvl="1">
              <a:buNone/>
            </a:pPr>
            <a:r>
              <a:rPr lang="pt-BR" sz="2400" dirty="0"/>
              <a:t>int num[ ] = { 24, 34, 12, 44, 56, 17 } ;</a:t>
            </a:r>
          </a:p>
          <a:p>
            <a:pPr lvl="1">
              <a:buNone/>
            </a:pPr>
            <a:r>
              <a:rPr lang="en-US" sz="2400" dirty="0" err="1"/>
              <a:t>int</a:t>
            </a:r>
            <a:r>
              <a:rPr lang="en-US" sz="2400" dirty="0"/>
              <a:t> </a:t>
            </a:r>
            <a:r>
              <a:rPr lang="en-US" sz="2400" dirty="0" err="1"/>
              <a:t>i</a:t>
            </a:r>
            <a:r>
              <a:rPr lang="en-US" sz="2400" dirty="0"/>
              <a:t> ;</a:t>
            </a:r>
          </a:p>
          <a:p>
            <a:pPr lvl="1">
              <a:buNone/>
            </a:pPr>
            <a:r>
              <a:rPr lang="nn-NO" sz="2400" dirty="0"/>
              <a:t>for ( i = 0 ; i &lt;= 5 ; i++ )</a:t>
            </a:r>
          </a:p>
          <a:p>
            <a:pPr lvl="1">
              <a:buNone/>
            </a:pPr>
            <a:r>
              <a:rPr lang="en-US" sz="2400" dirty="0"/>
              <a:t>{</a:t>
            </a:r>
          </a:p>
          <a:p>
            <a:pPr lvl="2">
              <a:buNone/>
            </a:pPr>
            <a:r>
              <a:rPr lang="pt-BR" sz="2400" dirty="0"/>
              <a:t>printf ( "\naddress = %u %u ", </a:t>
            </a:r>
            <a:r>
              <a:rPr lang="pt-BR" sz="2400" b="1" dirty="0"/>
              <a:t>&amp;num[i]</a:t>
            </a:r>
            <a:r>
              <a:rPr lang="pt-BR" sz="2400" dirty="0"/>
              <a:t>, </a:t>
            </a:r>
            <a:r>
              <a:rPr lang="pt-BR" sz="2400" b="1" dirty="0"/>
              <a:t>num+i</a:t>
            </a:r>
            <a:r>
              <a:rPr lang="pt-BR" sz="2400" dirty="0"/>
              <a:t>) ;</a:t>
            </a:r>
          </a:p>
          <a:p>
            <a:pPr lvl="2">
              <a:buNone/>
            </a:pPr>
            <a:r>
              <a:rPr lang="pt-BR" sz="2400" dirty="0"/>
              <a:t>printf ( "element = %d %d ", </a:t>
            </a:r>
            <a:r>
              <a:rPr lang="pt-BR" sz="2400" b="1" dirty="0"/>
              <a:t>num[i]</a:t>
            </a:r>
            <a:r>
              <a:rPr lang="pt-BR" sz="2400" dirty="0"/>
              <a:t>, </a:t>
            </a:r>
            <a:r>
              <a:rPr lang="pt-BR" sz="2400" b="1" dirty="0"/>
              <a:t>*( num + i )</a:t>
            </a:r>
            <a:r>
              <a:rPr lang="pt-BR" sz="2400" dirty="0"/>
              <a:t> ) ;</a:t>
            </a:r>
          </a:p>
          <a:p>
            <a:pPr lvl="2">
              <a:buNone/>
            </a:pPr>
            <a:r>
              <a:rPr lang="pt-BR" sz="2400" dirty="0"/>
              <a:t>printf ( "%d %d", </a:t>
            </a:r>
            <a:r>
              <a:rPr lang="pt-BR" sz="2400" b="1" dirty="0"/>
              <a:t>*( i + num )</a:t>
            </a:r>
            <a:r>
              <a:rPr lang="pt-BR" sz="2400" dirty="0"/>
              <a:t>, </a:t>
            </a:r>
            <a:r>
              <a:rPr lang="pt-BR" sz="2400" b="1" dirty="0"/>
              <a:t>i[num] </a:t>
            </a:r>
            <a:r>
              <a:rPr lang="pt-BR" sz="2400" dirty="0"/>
              <a:t>) ;</a:t>
            </a:r>
          </a:p>
          <a:p>
            <a:pPr lvl="1">
              <a:buNone/>
            </a:pPr>
            <a:r>
              <a:rPr lang="en-US" sz="2400" dirty="0"/>
              <a:t>}</a:t>
            </a:r>
          </a:p>
          <a:p>
            <a:pPr>
              <a:buNone/>
            </a:pPr>
            <a:r>
              <a:rPr lang="en-US" sz="24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fade">
                                      <p:cBhvr>
                                        <p:cTn id="29" dur="500"/>
                                        <p:tgtEl>
                                          <p:spTgt spid="3">
                                            <p:txEl>
                                              <p:pRg st="9" end="9"/>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0" end="0"/>
                                            </p:txEl>
                                          </p:spTgt>
                                        </p:tgtEl>
                                        <p:attrNameLst>
                                          <p:attrName>style.visibility</p:attrName>
                                        </p:attrNameLst>
                                      </p:cBhvr>
                                      <p:to>
                                        <p:strVal val="visible"/>
                                      </p:to>
                                    </p:set>
                                    <p:animEffect transition="in" filter="fade">
                                      <p:cBhvr>
                                        <p:cTn id="52" dur="500"/>
                                        <p:tgtEl>
                                          <p:spTgt spid="4">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1" end="1"/>
                                            </p:txEl>
                                          </p:spTgt>
                                        </p:tgtEl>
                                        <p:attrNameLst>
                                          <p:attrName>style.visibility</p:attrName>
                                        </p:attrNameLst>
                                      </p:cBhvr>
                                      <p:to>
                                        <p:strVal val="visible"/>
                                      </p:to>
                                    </p:set>
                                    <p:animEffect transition="in" filter="fade">
                                      <p:cBhvr>
                                        <p:cTn id="57" dur="500"/>
                                        <p:tgtEl>
                                          <p:spTgt spid="4">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
                                            <p:txEl>
                                              <p:pRg st="2" end="2"/>
                                            </p:txEl>
                                          </p:spTgt>
                                        </p:tgtEl>
                                        <p:attrNameLst>
                                          <p:attrName>style.visibility</p:attrName>
                                        </p:attrNameLst>
                                      </p:cBhvr>
                                      <p:to>
                                        <p:strVal val="visible"/>
                                      </p:to>
                                    </p:set>
                                    <p:animEffect transition="in" filter="fade">
                                      <p:cBhvr>
                                        <p:cTn id="62" dur="500"/>
                                        <p:tgtEl>
                                          <p:spTgt spid="4">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3" end="3"/>
                                            </p:txEl>
                                          </p:spTgt>
                                        </p:tgtEl>
                                        <p:attrNameLst>
                                          <p:attrName>style.visibility</p:attrName>
                                        </p:attrNameLst>
                                      </p:cBhvr>
                                      <p:to>
                                        <p:strVal val="visible"/>
                                      </p:to>
                                    </p:set>
                                    <p:animEffect transition="in" filter="fade">
                                      <p:cBhvr>
                                        <p:cTn id="67" dur="500"/>
                                        <p:tgtEl>
                                          <p:spTgt spid="4">
                                            <p:txEl>
                                              <p:pRg st="3" end="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
                                            <p:txEl>
                                              <p:pRg st="4" end="4"/>
                                            </p:txEl>
                                          </p:spTgt>
                                        </p:tgtEl>
                                        <p:attrNameLst>
                                          <p:attrName>style.visibility</p:attrName>
                                        </p:attrNameLst>
                                      </p:cBhvr>
                                      <p:to>
                                        <p:strVal val="visible"/>
                                      </p:to>
                                    </p:set>
                                    <p:animEffect transition="in" filter="fade">
                                      <p:cBhvr>
                                        <p:cTn id="72" dur="500"/>
                                        <p:tgtEl>
                                          <p:spTgt spid="4">
                                            <p:txEl>
                                              <p:pRg st="4" end="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4">
                                            <p:txEl>
                                              <p:pRg st="5" end="5"/>
                                            </p:txEl>
                                          </p:spTgt>
                                        </p:tgtEl>
                                        <p:attrNameLst>
                                          <p:attrName>style.visibility</p:attrName>
                                        </p:attrNameLst>
                                      </p:cBhvr>
                                      <p:to>
                                        <p:strVal val="visible"/>
                                      </p:to>
                                    </p:set>
                                    <p:animEffect transition="in" filter="fade">
                                      <p:cBhvr>
                                        <p:cTn id="77" dur="500"/>
                                        <p:tgtEl>
                                          <p:spTgt spid="4">
                                            <p:txEl>
                                              <p:pRg st="5" end="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4">
                                            <p:txEl>
                                              <p:pRg st="6" end="6"/>
                                            </p:txEl>
                                          </p:spTgt>
                                        </p:tgtEl>
                                        <p:attrNameLst>
                                          <p:attrName>style.visibility</p:attrName>
                                        </p:attrNameLst>
                                      </p:cBhvr>
                                      <p:to>
                                        <p:strVal val="visible"/>
                                      </p:to>
                                    </p:set>
                                    <p:animEffect transition="in" filter="fade">
                                      <p:cBhvr>
                                        <p:cTn id="8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Passing Array to a Function</a:t>
            </a:r>
            <a:endParaRPr lang="en-US" dirty="0"/>
          </a:p>
        </p:txBody>
      </p:sp>
      <p:sp>
        <p:nvSpPr>
          <p:cNvPr id="3" name="Content Placeholder 2"/>
          <p:cNvSpPr>
            <a:spLocks noGrp="1"/>
          </p:cNvSpPr>
          <p:nvPr>
            <p:ph sz="half" idx="1"/>
          </p:nvPr>
        </p:nvSpPr>
        <p:spPr>
          <a:xfrm>
            <a:off x="402336" y="800100"/>
            <a:ext cx="5462016" cy="5829300"/>
          </a:xfrm>
        </p:spPr>
        <p:txBody>
          <a:bodyPr>
            <a:normAutofit/>
          </a:bodyPr>
          <a:lstStyle/>
          <a:p>
            <a:pPr>
              <a:buNone/>
            </a:pPr>
            <a:r>
              <a:rPr lang="en-US" sz="2400" dirty="0"/>
              <a:t>#include&lt;</a:t>
            </a:r>
            <a:r>
              <a:rPr lang="en-US" sz="2400" dirty="0" err="1"/>
              <a:t>stdio.h</a:t>
            </a:r>
            <a:r>
              <a:rPr lang="en-US" sz="2400" dirty="0" smtClean="0"/>
              <a:t>&gt;</a:t>
            </a:r>
            <a:endParaRPr lang="en-US" sz="2400" dirty="0"/>
          </a:p>
          <a:p>
            <a:pPr>
              <a:buNone/>
            </a:pPr>
            <a:r>
              <a:rPr lang="en-US" sz="2400" b="1" dirty="0"/>
              <a:t>void display(</a:t>
            </a:r>
            <a:r>
              <a:rPr lang="en-US" sz="2400" b="1" dirty="0" err="1"/>
              <a:t>int</a:t>
            </a:r>
            <a:r>
              <a:rPr lang="en-US" sz="2400" b="1" dirty="0"/>
              <a:t> [ ], </a:t>
            </a:r>
            <a:r>
              <a:rPr lang="en-US" sz="2400" b="1" dirty="0" err="1"/>
              <a:t>int</a:t>
            </a:r>
            <a:r>
              <a:rPr lang="en-US" sz="2400" b="1" dirty="0"/>
              <a:t>);</a:t>
            </a:r>
          </a:p>
          <a:p>
            <a:pPr>
              <a:buNone/>
            </a:pPr>
            <a:r>
              <a:rPr lang="en-US" sz="2400" dirty="0"/>
              <a:t>void main()</a:t>
            </a:r>
          </a:p>
          <a:p>
            <a:pPr>
              <a:buNone/>
            </a:pPr>
            <a:r>
              <a:rPr lang="en-US" sz="2400" dirty="0"/>
              <a:t>{</a:t>
            </a:r>
          </a:p>
          <a:p>
            <a:pPr lvl="1">
              <a:buNone/>
            </a:pPr>
            <a:r>
              <a:rPr lang="en-US" sz="2400" dirty="0" err="1"/>
              <a:t>int</a:t>
            </a:r>
            <a:r>
              <a:rPr lang="en-US" sz="2400" dirty="0"/>
              <a:t> </a:t>
            </a:r>
            <a:r>
              <a:rPr lang="en-US" sz="2400" dirty="0" err="1"/>
              <a:t>arr</a:t>
            </a:r>
            <a:r>
              <a:rPr lang="en-US" sz="2400" dirty="0"/>
              <a:t>[5], </a:t>
            </a:r>
            <a:r>
              <a:rPr lang="en-US" sz="2400" dirty="0" err="1"/>
              <a:t>i</a:t>
            </a:r>
            <a:r>
              <a:rPr lang="en-US" sz="2400" dirty="0"/>
              <a:t>;</a:t>
            </a:r>
          </a:p>
          <a:p>
            <a:pPr lvl="1">
              <a:buNone/>
            </a:pPr>
            <a:r>
              <a:rPr lang="en-US" sz="2400" dirty="0" err="1"/>
              <a:t>printf</a:t>
            </a:r>
            <a:r>
              <a:rPr lang="en-US" sz="2400" dirty="0"/>
              <a:t>("Enter five numbers: ");</a:t>
            </a:r>
          </a:p>
          <a:p>
            <a:pPr lvl="1">
              <a:buNone/>
            </a:pPr>
            <a:r>
              <a:rPr lang="nn-NO" sz="2400" dirty="0"/>
              <a:t>for(i = 0; i &lt; 5; i++)</a:t>
            </a:r>
          </a:p>
          <a:p>
            <a:pPr lvl="1">
              <a:buNone/>
            </a:pPr>
            <a:r>
              <a:rPr lang="en-US" sz="2400" dirty="0"/>
              <a:t>	</a:t>
            </a:r>
            <a:r>
              <a:rPr lang="en-US" sz="2400" dirty="0" err="1"/>
              <a:t>scanf</a:t>
            </a:r>
            <a:r>
              <a:rPr lang="en-US" sz="2400" dirty="0"/>
              <a:t>("%d", &amp;</a:t>
            </a:r>
            <a:r>
              <a:rPr lang="en-US" sz="2400" dirty="0" err="1"/>
              <a:t>arr</a:t>
            </a:r>
            <a:r>
              <a:rPr lang="en-US" sz="2400" dirty="0"/>
              <a:t>[</a:t>
            </a:r>
            <a:r>
              <a:rPr lang="en-US" sz="2400" dirty="0" err="1"/>
              <a:t>i</a:t>
            </a:r>
            <a:r>
              <a:rPr lang="en-US" sz="2400" dirty="0"/>
              <a:t>]);</a:t>
            </a:r>
          </a:p>
          <a:p>
            <a:pPr lvl="1">
              <a:buNone/>
            </a:pPr>
            <a:r>
              <a:rPr lang="en-US" sz="2400" b="1" dirty="0"/>
              <a:t>display(</a:t>
            </a:r>
            <a:r>
              <a:rPr lang="en-US" sz="2400" b="1" dirty="0" err="1"/>
              <a:t>arr</a:t>
            </a:r>
            <a:r>
              <a:rPr lang="en-US" sz="2400" b="1" dirty="0"/>
              <a:t>, 5</a:t>
            </a:r>
            <a:r>
              <a:rPr lang="en-US" sz="2400" b="1" dirty="0" smtClean="0"/>
              <a:t>);</a:t>
            </a:r>
            <a:endParaRPr lang="en-US" sz="2400" dirty="0"/>
          </a:p>
          <a:p>
            <a:pPr>
              <a:buNone/>
            </a:pPr>
            <a:r>
              <a:rPr lang="en-US" sz="2400" dirty="0"/>
              <a:t>}</a:t>
            </a:r>
          </a:p>
        </p:txBody>
      </p:sp>
      <p:sp>
        <p:nvSpPr>
          <p:cNvPr id="4" name="Content Placeholder 3"/>
          <p:cNvSpPr>
            <a:spLocks noGrp="1"/>
          </p:cNvSpPr>
          <p:nvPr>
            <p:ph sz="half" idx="2"/>
          </p:nvPr>
        </p:nvSpPr>
        <p:spPr>
          <a:xfrm>
            <a:off x="5257800" y="800099"/>
            <a:ext cx="5181600" cy="5464175"/>
          </a:xfrm>
        </p:spPr>
        <p:txBody>
          <a:bodyPr>
            <a:normAutofit/>
          </a:bodyPr>
          <a:lstStyle/>
          <a:p>
            <a:pPr>
              <a:buNone/>
            </a:pPr>
            <a:r>
              <a:rPr lang="en-US" sz="2000" b="1" dirty="0"/>
              <a:t>void display (</a:t>
            </a:r>
            <a:r>
              <a:rPr lang="en-US" sz="2000" b="1" dirty="0" err="1"/>
              <a:t>int</a:t>
            </a:r>
            <a:r>
              <a:rPr lang="en-US" sz="2000" b="1" dirty="0"/>
              <a:t> a[ ], </a:t>
            </a:r>
            <a:r>
              <a:rPr lang="en-US" sz="2000" b="1" dirty="0" err="1"/>
              <a:t>int</a:t>
            </a:r>
            <a:r>
              <a:rPr lang="en-US" sz="2000" b="1" dirty="0"/>
              <a:t> s)</a:t>
            </a:r>
          </a:p>
          <a:p>
            <a:pPr>
              <a:buNone/>
            </a:pPr>
            <a:r>
              <a:rPr lang="en-US" sz="2000" dirty="0"/>
              <a:t>{</a:t>
            </a:r>
          </a:p>
          <a:p>
            <a:pPr lvl="1">
              <a:buNone/>
            </a:pPr>
            <a:r>
              <a:rPr lang="en-US" sz="2000" dirty="0" err="1"/>
              <a:t>int</a:t>
            </a:r>
            <a:r>
              <a:rPr lang="en-US" sz="2000" dirty="0"/>
              <a:t> </a:t>
            </a:r>
            <a:r>
              <a:rPr lang="en-US" sz="2000" dirty="0" err="1"/>
              <a:t>i</a:t>
            </a:r>
            <a:r>
              <a:rPr lang="en-US" sz="2000" dirty="0"/>
              <a:t>;</a:t>
            </a:r>
          </a:p>
          <a:p>
            <a:pPr lvl="1">
              <a:buNone/>
            </a:pPr>
            <a:r>
              <a:rPr lang="en-US" sz="2000" dirty="0" err="1"/>
              <a:t>printf</a:t>
            </a:r>
            <a:r>
              <a:rPr lang="en-US" sz="2000" dirty="0"/>
              <a:t>("\</a:t>
            </a:r>
            <a:r>
              <a:rPr lang="en-US" sz="2000" dirty="0" err="1"/>
              <a:t>nYou</a:t>
            </a:r>
            <a:r>
              <a:rPr lang="en-US" sz="2000" dirty="0"/>
              <a:t> have entered: ");</a:t>
            </a:r>
          </a:p>
          <a:p>
            <a:pPr lvl="1">
              <a:buNone/>
            </a:pPr>
            <a:r>
              <a:rPr lang="nn-NO" sz="2000" dirty="0"/>
              <a:t>for(i = 0; i &lt; s; i++)</a:t>
            </a:r>
          </a:p>
          <a:p>
            <a:pPr lvl="1">
              <a:buNone/>
            </a:pPr>
            <a:r>
              <a:rPr lang="en-US" sz="2000" dirty="0" smtClean="0"/>
              <a:t>	</a:t>
            </a:r>
            <a:r>
              <a:rPr lang="en-US" sz="2000" dirty="0" err="1" smtClean="0"/>
              <a:t>printf</a:t>
            </a:r>
            <a:r>
              <a:rPr lang="en-US" sz="2000" dirty="0"/>
              <a:t>(" %d", a[</a:t>
            </a:r>
            <a:r>
              <a:rPr lang="en-US" sz="2000" dirty="0" err="1"/>
              <a:t>i</a:t>
            </a:r>
            <a:r>
              <a:rPr lang="en-US" sz="2000" dirty="0"/>
              <a:t>]);</a:t>
            </a:r>
          </a:p>
          <a:p>
            <a:pPr>
              <a:buNone/>
            </a:pPr>
            <a:r>
              <a:rPr lang="en-US" sz="2000" dirty="0"/>
              <a:t>}</a:t>
            </a:r>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animEffect transition="in" filter="fade">
                                      <p:cBhvr>
                                        <p:cTn id="39" dur="500"/>
                                        <p:tgtEl>
                                          <p:spTgt spid="4">
                                            <p:txEl>
                                              <p:pRg st="0" end="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4">
                                            <p:txEl>
                                              <p:pRg st="1" end="1"/>
                                            </p:txEl>
                                          </p:spTgt>
                                        </p:tgtEl>
                                        <p:attrNameLst>
                                          <p:attrName>style.visibility</p:attrName>
                                        </p:attrNameLst>
                                      </p:cBhvr>
                                      <p:to>
                                        <p:strVal val="visible"/>
                                      </p:to>
                                    </p:set>
                                    <p:animEffect transition="in" filter="fade">
                                      <p:cBhvr>
                                        <p:cTn id="42" dur="500"/>
                                        <p:tgtEl>
                                          <p:spTgt spid="4">
                                            <p:txEl>
                                              <p:pRg st="1" end="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4">
                                            <p:txEl>
                                              <p:pRg st="2" end="2"/>
                                            </p:txEl>
                                          </p:spTgt>
                                        </p:tgtEl>
                                        <p:attrNameLst>
                                          <p:attrName>style.visibility</p:attrName>
                                        </p:attrNameLst>
                                      </p:cBhvr>
                                      <p:to>
                                        <p:strVal val="visible"/>
                                      </p:to>
                                    </p:set>
                                    <p:animEffect transition="in" filter="fade">
                                      <p:cBhvr>
                                        <p:cTn id="45" dur="500"/>
                                        <p:tgtEl>
                                          <p:spTgt spid="4">
                                            <p:txEl>
                                              <p:pRg st="2" end="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3" end="3"/>
                                            </p:txEl>
                                          </p:spTgt>
                                        </p:tgtEl>
                                        <p:attrNameLst>
                                          <p:attrName>style.visibility</p:attrName>
                                        </p:attrNameLst>
                                      </p:cBhvr>
                                      <p:to>
                                        <p:strVal val="visible"/>
                                      </p:to>
                                    </p:set>
                                    <p:animEffect transition="in" filter="fade">
                                      <p:cBhvr>
                                        <p:cTn id="48" dur="500"/>
                                        <p:tgtEl>
                                          <p:spTgt spid="4">
                                            <p:txEl>
                                              <p:pRg st="3" end="3"/>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4" end="4"/>
                                            </p:txEl>
                                          </p:spTgt>
                                        </p:tgtEl>
                                        <p:attrNameLst>
                                          <p:attrName>style.visibility</p:attrName>
                                        </p:attrNameLst>
                                      </p:cBhvr>
                                      <p:to>
                                        <p:strVal val="visible"/>
                                      </p:to>
                                    </p:set>
                                    <p:animEffect transition="in" filter="fade">
                                      <p:cBhvr>
                                        <p:cTn id="51" dur="500"/>
                                        <p:tgtEl>
                                          <p:spTgt spid="4">
                                            <p:txEl>
                                              <p:pRg st="4" end="4"/>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5" end="5"/>
                                            </p:txEl>
                                          </p:spTgt>
                                        </p:tgtEl>
                                        <p:attrNameLst>
                                          <p:attrName>style.visibility</p:attrName>
                                        </p:attrNameLst>
                                      </p:cBhvr>
                                      <p:to>
                                        <p:strVal val="visible"/>
                                      </p:to>
                                    </p:set>
                                    <p:animEffect transition="in" filter="fade">
                                      <p:cBhvr>
                                        <p:cTn id="54" dur="500"/>
                                        <p:tgtEl>
                                          <p:spTgt spid="4">
                                            <p:txEl>
                                              <p:pRg st="5" end="5"/>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animEffect transition="in" filter="fade">
                                      <p:cBhvr>
                                        <p:cTn id="5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Passing Array to Function using Pointers</a:t>
            </a:r>
            <a:endParaRPr lang="en-US" dirty="0"/>
          </a:p>
        </p:txBody>
      </p:sp>
      <p:sp>
        <p:nvSpPr>
          <p:cNvPr id="3" name="Content Placeholder 2"/>
          <p:cNvSpPr>
            <a:spLocks noGrp="1"/>
          </p:cNvSpPr>
          <p:nvPr>
            <p:ph sz="half" idx="1"/>
          </p:nvPr>
        </p:nvSpPr>
        <p:spPr>
          <a:xfrm>
            <a:off x="228600" y="800100"/>
            <a:ext cx="5791200" cy="5905500"/>
          </a:xfrm>
        </p:spPr>
        <p:txBody>
          <a:bodyPr>
            <a:normAutofit/>
          </a:bodyPr>
          <a:lstStyle/>
          <a:p>
            <a:r>
              <a:rPr lang="en-US" dirty="0" smtClean="0"/>
              <a:t>When we want to pass the array to function using pointers we pass it as </a:t>
            </a:r>
            <a:r>
              <a:rPr lang="en-US" b="1" dirty="0" smtClean="0"/>
              <a:t>display(</a:t>
            </a:r>
            <a:r>
              <a:rPr lang="en-US" b="1" dirty="0" err="1" smtClean="0"/>
              <a:t>arr</a:t>
            </a:r>
            <a:r>
              <a:rPr lang="en-US" b="1" dirty="0" smtClean="0"/>
              <a:t>, size) </a:t>
            </a:r>
            <a:r>
              <a:rPr lang="en-US" dirty="0" smtClean="0"/>
              <a:t>and catch it in function using </a:t>
            </a:r>
            <a:r>
              <a:rPr lang="en-US" b="1" dirty="0" smtClean="0"/>
              <a:t>void display(</a:t>
            </a:r>
            <a:r>
              <a:rPr lang="en-US" b="1" dirty="0" err="1" smtClean="0"/>
              <a:t>int</a:t>
            </a:r>
            <a:r>
              <a:rPr lang="en-US" b="1" dirty="0" smtClean="0"/>
              <a:t> *b, </a:t>
            </a:r>
            <a:r>
              <a:rPr lang="en-US" b="1" dirty="0" err="1" smtClean="0"/>
              <a:t>int</a:t>
            </a:r>
            <a:r>
              <a:rPr lang="en-US" b="1" dirty="0" smtClean="0"/>
              <a:t> s).</a:t>
            </a:r>
          </a:p>
          <a:p>
            <a:endParaRPr lang="en-US" dirty="0" smtClean="0"/>
          </a:p>
          <a:p>
            <a:r>
              <a:rPr lang="en-US" dirty="0" smtClean="0"/>
              <a:t>So if </a:t>
            </a:r>
            <a:r>
              <a:rPr lang="en-US" dirty="0" err="1" smtClean="0"/>
              <a:t>arr</a:t>
            </a:r>
            <a:r>
              <a:rPr lang="en-US" dirty="0" smtClean="0"/>
              <a:t> is as follows–</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b="1" dirty="0" smtClean="0"/>
              <a:t>	</a:t>
            </a:r>
            <a:r>
              <a:rPr lang="en-US" dirty="0" smtClean="0"/>
              <a:t>So the base address of </a:t>
            </a:r>
            <a:r>
              <a:rPr lang="en-US" dirty="0" err="1" smtClean="0"/>
              <a:t>arr</a:t>
            </a:r>
            <a:r>
              <a:rPr lang="en-US" dirty="0" smtClean="0"/>
              <a:t> will be stored in b. So b will hold 6231.</a:t>
            </a:r>
          </a:p>
          <a:p>
            <a:endParaRPr lang="en-US" dirty="0" smtClean="0"/>
          </a:p>
          <a:p>
            <a:r>
              <a:rPr lang="en-US" dirty="0" smtClean="0"/>
              <a:t>When you do pointer++ it will be increased by no. of bytes of it's </a:t>
            </a:r>
            <a:r>
              <a:rPr lang="en-US" dirty="0" err="1" smtClean="0"/>
              <a:t>datatype</a:t>
            </a:r>
            <a:r>
              <a:rPr lang="en-US" dirty="0" smtClean="0"/>
              <a:t>.</a:t>
            </a:r>
          </a:p>
          <a:p>
            <a:endParaRPr lang="en-US" dirty="0"/>
          </a:p>
        </p:txBody>
      </p:sp>
      <p:sp>
        <p:nvSpPr>
          <p:cNvPr id="4" name="Content Placeholder 3"/>
          <p:cNvSpPr>
            <a:spLocks noGrp="1"/>
          </p:cNvSpPr>
          <p:nvPr>
            <p:ph sz="half" idx="2"/>
          </p:nvPr>
        </p:nvSpPr>
        <p:spPr>
          <a:xfrm>
            <a:off x="6190034" y="412749"/>
            <a:ext cx="5697166" cy="6444587"/>
          </a:xfrm>
        </p:spPr>
        <p:txBody>
          <a:bodyPr>
            <a:noAutofit/>
          </a:bodyPr>
          <a:lstStyle/>
          <a:p>
            <a:pPr>
              <a:buNone/>
            </a:pPr>
            <a:r>
              <a:rPr lang="en-US" sz="1800" dirty="0" smtClean="0"/>
              <a:t>#include&lt;</a:t>
            </a:r>
            <a:r>
              <a:rPr lang="en-US" sz="1800" dirty="0" err="1" smtClean="0"/>
              <a:t>stdio.h</a:t>
            </a:r>
            <a:r>
              <a:rPr lang="en-US" sz="1800" dirty="0" smtClean="0"/>
              <a:t>&gt;</a:t>
            </a:r>
          </a:p>
          <a:p>
            <a:pPr>
              <a:buNone/>
            </a:pPr>
            <a:r>
              <a:rPr lang="en-US" sz="1800" b="1" dirty="0" smtClean="0"/>
              <a:t>void display (</a:t>
            </a:r>
            <a:r>
              <a:rPr lang="en-US" sz="1800" b="1" dirty="0" err="1" smtClean="0"/>
              <a:t>int</a:t>
            </a:r>
            <a:r>
              <a:rPr lang="en-US" sz="1800" b="1" dirty="0" smtClean="0"/>
              <a:t> *, </a:t>
            </a:r>
            <a:r>
              <a:rPr lang="en-US" sz="1800" b="1" dirty="0" err="1" smtClean="0"/>
              <a:t>int</a:t>
            </a:r>
            <a:r>
              <a:rPr lang="en-US" sz="1800" b="1" dirty="0" smtClean="0"/>
              <a:t>);</a:t>
            </a:r>
          </a:p>
          <a:p>
            <a:pPr>
              <a:buNone/>
            </a:pPr>
            <a:r>
              <a:rPr lang="en-US" sz="1800" dirty="0" smtClean="0"/>
              <a:t>void main()</a:t>
            </a:r>
          </a:p>
          <a:p>
            <a:pPr>
              <a:buNone/>
            </a:pPr>
            <a:r>
              <a:rPr lang="en-US" sz="1800" dirty="0" smtClean="0"/>
              <a:t>{</a:t>
            </a:r>
          </a:p>
          <a:p>
            <a:pPr lvl="1">
              <a:buNone/>
            </a:pPr>
            <a:r>
              <a:rPr lang="en-US" sz="1600" dirty="0" err="1" smtClean="0"/>
              <a:t>int</a:t>
            </a:r>
            <a:r>
              <a:rPr lang="en-US" sz="1600" dirty="0" smtClean="0"/>
              <a:t> </a:t>
            </a:r>
            <a:r>
              <a:rPr lang="en-US" sz="1600" dirty="0" err="1" smtClean="0"/>
              <a:t>arr</a:t>
            </a:r>
            <a:r>
              <a:rPr lang="en-US" sz="1600" dirty="0" smtClean="0"/>
              <a:t>[5], </a:t>
            </a:r>
            <a:r>
              <a:rPr lang="en-US" sz="1600" dirty="0" err="1" smtClean="0"/>
              <a:t>i</a:t>
            </a:r>
            <a:r>
              <a:rPr lang="en-US" sz="1600" dirty="0" smtClean="0"/>
              <a:t>;</a:t>
            </a:r>
          </a:p>
          <a:p>
            <a:pPr lvl="1">
              <a:buNone/>
            </a:pPr>
            <a:r>
              <a:rPr lang="en-US" sz="1600" dirty="0" err="1" smtClean="0"/>
              <a:t>printf</a:t>
            </a:r>
            <a:r>
              <a:rPr lang="en-US" sz="1600" dirty="0" smtClean="0"/>
              <a:t>("\</a:t>
            </a:r>
            <a:r>
              <a:rPr lang="en-US" sz="1600" dirty="0" err="1" smtClean="0"/>
              <a:t>nEnter</a:t>
            </a:r>
            <a:r>
              <a:rPr lang="en-US" sz="1600" dirty="0" smtClean="0"/>
              <a:t> five numbers: ");</a:t>
            </a:r>
          </a:p>
          <a:p>
            <a:pPr lvl="1">
              <a:buNone/>
            </a:pPr>
            <a:r>
              <a:rPr lang="nn-NO" sz="1600" dirty="0" smtClean="0"/>
              <a:t>for(i = 0; i &lt; 5; i++)</a:t>
            </a:r>
          </a:p>
          <a:p>
            <a:pPr lvl="1">
              <a:buNone/>
            </a:pPr>
            <a:r>
              <a:rPr lang="en-US" sz="1600" dirty="0" err="1" smtClean="0"/>
              <a:t>scanf</a:t>
            </a:r>
            <a:r>
              <a:rPr lang="en-US" sz="1600" dirty="0" smtClean="0"/>
              <a:t>("%d", &amp;</a:t>
            </a:r>
            <a:r>
              <a:rPr lang="en-US" sz="1600" dirty="0" err="1" smtClean="0"/>
              <a:t>arr</a:t>
            </a:r>
            <a:r>
              <a:rPr lang="en-US" sz="1600" dirty="0" smtClean="0"/>
              <a:t>[</a:t>
            </a:r>
            <a:r>
              <a:rPr lang="en-US" sz="1600" dirty="0" err="1" smtClean="0"/>
              <a:t>i</a:t>
            </a:r>
            <a:r>
              <a:rPr lang="en-US" sz="1600" dirty="0" smtClean="0"/>
              <a:t>]);</a:t>
            </a:r>
          </a:p>
          <a:p>
            <a:pPr lvl="1">
              <a:buNone/>
            </a:pPr>
            <a:r>
              <a:rPr lang="en-US" sz="1600" b="1" dirty="0" smtClean="0"/>
              <a:t>display(</a:t>
            </a:r>
            <a:r>
              <a:rPr lang="en-US" sz="1600" b="1" dirty="0" err="1" smtClean="0"/>
              <a:t>arr</a:t>
            </a:r>
            <a:r>
              <a:rPr lang="en-US" sz="1600" b="1" dirty="0" smtClean="0"/>
              <a:t>, 5);</a:t>
            </a:r>
            <a:endParaRPr lang="en-US" sz="1600" dirty="0" smtClean="0"/>
          </a:p>
          <a:p>
            <a:pPr>
              <a:buNone/>
            </a:pPr>
            <a:r>
              <a:rPr lang="en-US" sz="1800" dirty="0" smtClean="0"/>
              <a:t>}</a:t>
            </a:r>
          </a:p>
          <a:p>
            <a:pPr>
              <a:buNone/>
            </a:pPr>
            <a:r>
              <a:rPr lang="en-US" sz="1800" b="1" dirty="0" smtClean="0"/>
              <a:t>void display (</a:t>
            </a:r>
            <a:r>
              <a:rPr lang="en-US" sz="1800" b="1" dirty="0" err="1" smtClean="0"/>
              <a:t>int</a:t>
            </a:r>
            <a:r>
              <a:rPr lang="en-US" sz="1800" b="1" dirty="0" smtClean="0"/>
              <a:t> *b, </a:t>
            </a:r>
            <a:r>
              <a:rPr lang="en-US" sz="1800" b="1" dirty="0" err="1" smtClean="0"/>
              <a:t>int</a:t>
            </a:r>
            <a:r>
              <a:rPr lang="en-US" sz="1800" b="1" dirty="0" smtClean="0"/>
              <a:t> s)</a:t>
            </a:r>
          </a:p>
          <a:p>
            <a:pPr>
              <a:buNone/>
            </a:pPr>
            <a:r>
              <a:rPr lang="en-US" sz="1800" dirty="0" smtClean="0"/>
              <a:t>{</a:t>
            </a:r>
          </a:p>
          <a:p>
            <a:pPr lvl="1">
              <a:buNone/>
            </a:pPr>
            <a:r>
              <a:rPr lang="en-US" sz="1600" dirty="0" err="1" smtClean="0"/>
              <a:t>int</a:t>
            </a:r>
            <a:r>
              <a:rPr lang="en-US" sz="1600" dirty="0" smtClean="0"/>
              <a:t> </a:t>
            </a:r>
            <a:r>
              <a:rPr lang="en-US" sz="1600" dirty="0" err="1" smtClean="0"/>
              <a:t>i</a:t>
            </a:r>
            <a:r>
              <a:rPr lang="en-US" sz="1600" dirty="0" smtClean="0"/>
              <a:t>;</a:t>
            </a:r>
          </a:p>
          <a:p>
            <a:pPr lvl="1">
              <a:buNone/>
            </a:pPr>
            <a:r>
              <a:rPr lang="en-US" sz="1600" dirty="0" err="1" smtClean="0"/>
              <a:t>printf</a:t>
            </a:r>
            <a:r>
              <a:rPr lang="en-US" sz="1600" dirty="0" smtClean="0"/>
              <a:t>("\</a:t>
            </a:r>
            <a:r>
              <a:rPr lang="en-US" sz="1600" dirty="0" err="1" smtClean="0"/>
              <a:t>nYou</a:t>
            </a:r>
            <a:r>
              <a:rPr lang="en-US" sz="1600" dirty="0" smtClean="0"/>
              <a:t> have entered: ");</a:t>
            </a:r>
          </a:p>
          <a:p>
            <a:pPr lvl="1">
              <a:buNone/>
            </a:pPr>
            <a:r>
              <a:rPr lang="nn-NO" sz="1600" dirty="0" smtClean="0"/>
              <a:t>for(i = 0; i &lt; s; i++)</a:t>
            </a:r>
          </a:p>
          <a:p>
            <a:pPr lvl="1">
              <a:buNone/>
            </a:pPr>
            <a:r>
              <a:rPr lang="en-US" sz="1600" dirty="0" err="1" smtClean="0"/>
              <a:t>printf</a:t>
            </a:r>
            <a:r>
              <a:rPr lang="en-US" sz="1600" dirty="0" smtClean="0"/>
              <a:t>(" %d", *(</a:t>
            </a:r>
            <a:r>
              <a:rPr lang="en-US" sz="1600" dirty="0" err="1" smtClean="0"/>
              <a:t>b+i</a:t>
            </a:r>
            <a:r>
              <a:rPr lang="en-US" sz="1600" dirty="0" smtClean="0"/>
              <a:t>));</a:t>
            </a:r>
          </a:p>
          <a:p>
            <a:pPr>
              <a:buNone/>
            </a:pPr>
            <a:r>
              <a:rPr lang="en-US" sz="1800" dirty="0" smtClean="0"/>
              <a:t>}</a:t>
            </a:r>
            <a:endParaRPr lang="en-US" sz="1800"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pic>
        <p:nvPicPr>
          <p:cNvPr id="1026" name="Picture 2"/>
          <p:cNvPicPr>
            <a:picLocks noChangeAspect="1" noChangeArrowheads="1"/>
          </p:cNvPicPr>
          <p:nvPr/>
        </p:nvPicPr>
        <p:blipFill>
          <a:blip r:embed="rId2"/>
          <a:srcRect l="8824" t="32292" r="38235" b="37500"/>
          <a:stretch>
            <a:fillRect/>
          </a:stretch>
        </p:blipFill>
        <p:spPr bwMode="auto">
          <a:xfrm>
            <a:off x="694944" y="3056161"/>
            <a:ext cx="4876800" cy="165627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fade">
                                      <p:cBhvr>
                                        <p:cTn id="17" dur="5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Effect transition="in" filter="fade">
                                      <p:cBhvr>
                                        <p:cTn id="27" dur="500"/>
                                        <p:tgtEl>
                                          <p:spTgt spid="3">
                                            <p:txEl>
                                              <p:pRg st="11" end="1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fade">
                                      <p:cBhvr>
                                        <p:cTn id="32" dur="500"/>
                                        <p:tgtEl>
                                          <p:spTgt spid="4">
                                            <p:txEl>
                                              <p:pRg st="0" end="0"/>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animEffect transition="in" filter="fade">
                                      <p:cBhvr>
                                        <p:cTn id="35" dur="500"/>
                                        <p:tgtEl>
                                          <p:spTgt spid="4">
                                            <p:txEl>
                                              <p:pRg st="1" end="1"/>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2" end="2"/>
                                            </p:txEl>
                                          </p:spTgt>
                                        </p:tgtEl>
                                        <p:attrNameLst>
                                          <p:attrName>style.visibility</p:attrName>
                                        </p:attrNameLst>
                                      </p:cBhvr>
                                      <p:to>
                                        <p:strVal val="visible"/>
                                      </p:to>
                                    </p:set>
                                    <p:animEffect transition="in" filter="fade">
                                      <p:cBhvr>
                                        <p:cTn id="38" dur="500"/>
                                        <p:tgtEl>
                                          <p:spTgt spid="4">
                                            <p:txEl>
                                              <p:pRg st="2" end="2"/>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animEffect transition="in" filter="fade">
                                      <p:cBhvr>
                                        <p:cTn id="41" dur="500"/>
                                        <p:tgtEl>
                                          <p:spTgt spid="4">
                                            <p:txEl>
                                              <p:pRg st="3" end="3"/>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4" end="4"/>
                                            </p:txEl>
                                          </p:spTgt>
                                        </p:tgtEl>
                                        <p:attrNameLst>
                                          <p:attrName>style.visibility</p:attrName>
                                        </p:attrNameLst>
                                      </p:cBhvr>
                                      <p:to>
                                        <p:strVal val="visible"/>
                                      </p:to>
                                    </p:set>
                                    <p:animEffect transition="in" filter="fade">
                                      <p:cBhvr>
                                        <p:cTn id="44" dur="500"/>
                                        <p:tgtEl>
                                          <p:spTgt spid="4">
                                            <p:txEl>
                                              <p:pRg st="4" end="4"/>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Effect transition="in" filter="fade">
                                      <p:cBhvr>
                                        <p:cTn id="47" dur="500"/>
                                        <p:tgtEl>
                                          <p:spTgt spid="4">
                                            <p:txEl>
                                              <p:pRg st="5" end="5"/>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6" end="6"/>
                                            </p:txEl>
                                          </p:spTgt>
                                        </p:tgtEl>
                                        <p:attrNameLst>
                                          <p:attrName>style.visibility</p:attrName>
                                        </p:attrNameLst>
                                      </p:cBhvr>
                                      <p:to>
                                        <p:strVal val="visible"/>
                                      </p:to>
                                    </p:set>
                                    <p:animEffect transition="in" filter="fade">
                                      <p:cBhvr>
                                        <p:cTn id="50" dur="500"/>
                                        <p:tgtEl>
                                          <p:spTgt spid="4">
                                            <p:txEl>
                                              <p:pRg st="6" end="6"/>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7" end="7"/>
                                            </p:txEl>
                                          </p:spTgt>
                                        </p:tgtEl>
                                        <p:attrNameLst>
                                          <p:attrName>style.visibility</p:attrName>
                                        </p:attrNameLst>
                                      </p:cBhvr>
                                      <p:to>
                                        <p:strVal val="visible"/>
                                      </p:to>
                                    </p:set>
                                    <p:animEffect transition="in" filter="fade">
                                      <p:cBhvr>
                                        <p:cTn id="53" dur="500"/>
                                        <p:tgtEl>
                                          <p:spTgt spid="4">
                                            <p:txEl>
                                              <p:pRg st="7" end="7"/>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4">
                                            <p:txEl>
                                              <p:pRg st="8" end="8"/>
                                            </p:txEl>
                                          </p:spTgt>
                                        </p:tgtEl>
                                        <p:attrNameLst>
                                          <p:attrName>style.visibility</p:attrName>
                                        </p:attrNameLst>
                                      </p:cBhvr>
                                      <p:to>
                                        <p:strVal val="visible"/>
                                      </p:to>
                                    </p:set>
                                    <p:animEffect transition="in" filter="fade">
                                      <p:cBhvr>
                                        <p:cTn id="56" dur="500"/>
                                        <p:tgtEl>
                                          <p:spTgt spid="4">
                                            <p:txEl>
                                              <p:pRg st="8" end="8"/>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9" end="9"/>
                                            </p:txEl>
                                          </p:spTgt>
                                        </p:tgtEl>
                                        <p:attrNameLst>
                                          <p:attrName>style.visibility</p:attrName>
                                        </p:attrNameLst>
                                      </p:cBhvr>
                                      <p:to>
                                        <p:strVal val="visible"/>
                                      </p:to>
                                    </p:set>
                                    <p:animEffect transition="in" filter="fade">
                                      <p:cBhvr>
                                        <p:cTn id="59" dur="500"/>
                                        <p:tgtEl>
                                          <p:spTgt spid="4">
                                            <p:txEl>
                                              <p:pRg st="9" end="9"/>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4">
                                            <p:txEl>
                                              <p:pRg st="10" end="10"/>
                                            </p:txEl>
                                          </p:spTgt>
                                        </p:tgtEl>
                                        <p:attrNameLst>
                                          <p:attrName>style.visibility</p:attrName>
                                        </p:attrNameLst>
                                      </p:cBhvr>
                                      <p:to>
                                        <p:strVal val="visible"/>
                                      </p:to>
                                    </p:set>
                                    <p:animEffect transition="in" filter="fade">
                                      <p:cBhvr>
                                        <p:cTn id="64" dur="500"/>
                                        <p:tgtEl>
                                          <p:spTgt spid="4">
                                            <p:txEl>
                                              <p:pRg st="10" end="10"/>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
                                            <p:txEl>
                                              <p:pRg st="11" end="11"/>
                                            </p:txEl>
                                          </p:spTgt>
                                        </p:tgtEl>
                                        <p:attrNameLst>
                                          <p:attrName>style.visibility</p:attrName>
                                        </p:attrNameLst>
                                      </p:cBhvr>
                                      <p:to>
                                        <p:strVal val="visible"/>
                                      </p:to>
                                    </p:set>
                                    <p:animEffect transition="in" filter="fade">
                                      <p:cBhvr>
                                        <p:cTn id="67" dur="500"/>
                                        <p:tgtEl>
                                          <p:spTgt spid="4">
                                            <p:txEl>
                                              <p:pRg st="11" end="11"/>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12" end="12"/>
                                            </p:txEl>
                                          </p:spTgt>
                                        </p:tgtEl>
                                        <p:attrNameLst>
                                          <p:attrName>style.visibility</p:attrName>
                                        </p:attrNameLst>
                                      </p:cBhvr>
                                      <p:to>
                                        <p:strVal val="visible"/>
                                      </p:to>
                                    </p:set>
                                    <p:animEffect transition="in" filter="fade">
                                      <p:cBhvr>
                                        <p:cTn id="70" dur="500"/>
                                        <p:tgtEl>
                                          <p:spTgt spid="4">
                                            <p:txEl>
                                              <p:pRg st="12" end="12"/>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13" end="13"/>
                                            </p:txEl>
                                          </p:spTgt>
                                        </p:tgtEl>
                                        <p:attrNameLst>
                                          <p:attrName>style.visibility</p:attrName>
                                        </p:attrNameLst>
                                      </p:cBhvr>
                                      <p:to>
                                        <p:strVal val="visible"/>
                                      </p:to>
                                    </p:set>
                                    <p:animEffect transition="in" filter="fade">
                                      <p:cBhvr>
                                        <p:cTn id="73" dur="500"/>
                                        <p:tgtEl>
                                          <p:spTgt spid="4">
                                            <p:txEl>
                                              <p:pRg st="13" end="13"/>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4">
                                            <p:txEl>
                                              <p:pRg st="14" end="14"/>
                                            </p:txEl>
                                          </p:spTgt>
                                        </p:tgtEl>
                                        <p:attrNameLst>
                                          <p:attrName>style.visibility</p:attrName>
                                        </p:attrNameLst>
                                      </p:cBhvr>
                                      <p:to>
                                        <p:strVal val="visible"/>
                                      </p:to>
                                    </p:set>
                                    <p:animEffect transition="in" filter="fade">
                                      <p:cBhvr>
                                        <p:cTn id="76" dur="500"/>
                                        <p:tgtEl>
                                          <p:spTgt spid="4">
                                            <p:txEl>
                                              <p:pRg st="14" end="14"/>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4">
                                            <p:txEl>
                                              <p:pRg st="15" end="15"/>
                                            </p:txEl>
                                          </p:spTgt>
                                        </p:tgtEl>
                                        <p:attrNameLst>
                                          <p:attrName>style.visibility</p:attrName>
                                        </p:attrNameLst>
                                      </p:cBhvr>
                                      <p:to>
                                        <p:strVal val="visible"/>
                                      </p:to>
                                    </p:set>
                                    <p:animEffect transition="in" filter="fade">
                                      <p:cBhvr>
                                        <p:cTn id="79" dur="500"/>
                                        <p:tgtEl>
                                          <p:spTgt spid="4">
                                            <p:txEl>
                                              <p:pRg st="15" end="15"/>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4">
                                            <p:txEl>
                                              <p:pRg st="16" end="16"/>
                                            </p:txEl>
                                          </p:spTgt>
                                        </p:tgtEl>
                                        <p:attrNameLst>
                                          <p:attrName>style.visibility</p:attrName>
                                        </p:attrNameLst>
                                      </p:cBhvr>
                                      <p:to>
                                        <p:strVal val="visible"/>
                                      </p:to>
                                    </p:set>
                                    <p:animEffect transition="in" filter="fade">
                                      <p:cBhvr>
                                        <p:cTn id="82"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Two Dimensional Arrays</a:t>
            </a:r>
            <a:endParaRPr lang="en-US" dirty="0"/>
          </a:p>
        </p:txBody>
      </p:sp>
      <p:sp>
        <p:nvSpPr>
          <p:cNvPr id="3" name="Content Placeholder 2"/>
          <p:cNvSpPr>
            <a:spLocks noGrp="1"/>
          </p:cNvSpPr>
          <p:nvPr>
            <p:ph sz="half" idx="1"/>
          </p:nvPr>
        </p:nvSpPr>
        <p:spPr>
          <a:xfrm>
            <a:off x="304800" y="800100"/>
            <a:ext cx="5559552" cy="3924300"/>
          </a:xfrm>
        </p:spPr>
        <p:txBody>
          <a:bodyPr>
            <a:normAutofit/>
          </a:bodyPr>
          <a:lstStyle/>
          <a:p>
            <a:r>
              <a:rPr lang="en-US" dirty="0" smtClean="0"/>
              <a:t>Array can have two or more dimensions.</a:t>
            </a:r>
          </a:p>
          <a:p>
            <a:endParaRPr lang="en-US" dirty="0" smtClean="0"/>
          </a:p>
          <a:p>
            <a:r>
              <a:rPr lang="en-US" dirty="0" smtClean="0"/>
              <a:t>Declare 2D-Array:</a:t>
            </a:r>
          </a:p>
          <a:p>
            <a:pPr lvl="1">
              <a:buNone/>
            </a:pPr>
            <a:r>
              <a:rPr lang="en-US" b="1" dirty="0" err="1" smtClean="0"/>
              <a:t>int</a:t>
            </a:r>
            <a:r>
              <a:rPr lang="en-US" b="1" dirty="0" smtClean="0"/>
              <a:t> a[2][2];</a:t>
            </a:r>
          </a:p>
          <a:p>
            <a:pPr lvl="1">
              <a:buNone/>
            </a:pPr>
            <a:r>
              <a:rPr lang="en-US" b="1" dirty="0" err="1" smtClean="0"/>
              <a:t>int</a:t>
            </a:r>
            <a:r>
              <a:rPr lang="en-US" b="1" dirty="0" smtClean="0"/>
              <a:t> a[ ][2] = {10,20,30,40};</a:t>
            </a:r>
          </a:p>
          <a:p>
            <a:pPr lvl="1">
              <a:buNone/>
            </a:pPr>
            <a:r>
              <a:rPr lang="en-US" b="1" dirty="0" err="1" smtClean="0"/>
              <a:t>int</a:t>
            </a:r>
            <a:r>
              <a:rPr lang="en-US" b="1" dirty="0" smtClean="0"/>
              <a:t> a[ ][2] = {{10,20},{30,40}};</a:t>
            </a:r>
          </a:p>
          <a:p>
            <a:endParaRPr lang="en-US" dirty="0" smtClean="0"/>
          </a:p>
          <a:p>
            <a:r>
              <a:rPr lang="en-US" dirty="0" smtClean="0"/>
              <a:t>Memory Map of 2D-Array:</a:t>
            </a:r>
          </a:p>
          <a:p>
            <a:endParaRPr lang="en-US" dirty="0"/>
          </a:p>
        </p:txBody>
      </p:sp>
      <p:sp>
        <p:nvSpPr>
          <p:cNvPr id="4" name="Content Placeholder 3"/>
          <p:cNvSpPr>
            <a:spLocks noGrp="1"/>
          </p:cNvSpPr>
          <p:nvPr>
            <p:ph sz="half" idx="2"/>
          </p:nvPr>
        </p:nvSpPr>
        <p:spPr>
          <a:xfrm>
            <a:off x="6055266" y="685800"/>
            <a:ext cx="5730334" cy="5638800"/>
          </a:xfrm>
        </p:spPr>
        <p:txBody>
          <a:bodyPr>
            <a:normAutofit/>
          </a:bodyPr>
          <a:lstStyle/>
          <a:p>
            <a:pPr>
              <a:buNone/>
            </a:pPr>
            <a:r>
              <a:rPr lang="en-US" dirty="0" smtClean="0"/>
              <a:t>#include&lt;</a:t>
            </a:r>
            <a:r>
              <a:rPr lang="en-US" dirty="0" err="1" smtClean="0"/>
              <a:t>stdio.h</a:t>
            </a:r>
            <a:r>
              <a:rPr lang="en-US" dirty="0" smtClean="0"/>
              <a:t>&gt;</a:t>
            </a:r>
          </a:p>
          <a:p>
            <a:pPr>
              <a:buNone/>
            </a:pPr>
            <a:r>
              <a:rPr lang="en-US" dirty="0" smtClean="0"/>
              <a:t>void main()</a:t>
            </a:r>
          </a:p>
          <a:p>
            <a:pPr>
              <a:buNone/>
            </a:pPr>
            <a:r>
              <a:rPr lang="en-US" dirty="0" smtClean="0"/>
              <a:t>{</a:t>
            </a:r>
          </a:p>
          <a:p>
            <a:pPr lvl="1">
              <a:buNone/>
            </a:pPr>
            <a:r>
              <a:rPr lang="en-US" dirty="0" err="1" smtClean="0"/>
              <a:t>int</a:t>
            </a:r>
            <a:r>
              <a:rPr lang="en-US" dirty="0" smtClean="0"/>
              <a:t> </a:t>
            </a:r>
            <a:r>
              <a:rPr lang="en-US" dirty="0" err="1" smtClean="0"/>
              <a:t>arr</a:t>
            </a:r>
            <a:r>
              <a:rPr lang="en-US" dirty="0" smtClean="0"/>
              <a:t>[3][3], </a:t>
            </a:r>
            <a:r>
              <a:rPr lang="en-US" dirty="0" err="1" smtClean="0"/>
              <a:t>i</a:t>
            </a:r>
            <a:r>
              <a:rPr lang="en-US" dirty="0" smtClean="0"/>
              <a:t>, j;</a:t>
            </a:r>
          </a:p>
          <a:p>
            <a:pPr lvl="1">
              <a:buNone/>
            </a:pPr>
            <a:r>
              <a:rPr lang="en-US" dirty="0" err="1" smtClean="0"/>
              <a:t>printf</a:t>
            </a:r>
            <a:r>
              <a:rPr lang="en-US" dirty="0" smtClean="0"/>
              <a:t>("\</a:t>
            </a:r>
            <a:r>
              <a:rPr lang="en-US" dirty="0" err="1" smtClean="0"/>
              <a:t>nEnter</a:t>
            </a:r>
            <a:r>
              <a:rPr lang="en-US" dirty="0" smtClean="0"/>
              <a:t> nine numbers: ");</a:t>
            </a:r>
          </a:p>
          <a:p>
            <a:pPr lvl="1">
              <a:buNone/>
            </a:pPr>
            <a:r>
              <a:rPr lang="nn-NO" dirty="0" smtClean="0"/>
              <a:t>for(i = 0; i &lt; 3; i++)</a:t>
            </a:r>
          </a:p>
          <a:p>
            <a:pPr lvl="2">
              <a:buNone/>
            </a:pPr>
            <a:r>
              <a:rPr lang="en-US" dirty="0" smtClean="0"/>
              <a:t>for(j = 0; j &lt; 3; j++)</a:t>
            </a:r>
          </a:p>
          <a:p>
            <a:pPr lvl="3">
              <a:buNone/>
            </a:pPr>
            <a:r>
              <a:rPr lang="en-US" dirty="0" err="1" smtClean="0"/>
              <a:t>scanf</a:t>
            </a:r>
            <a:r>
              <a:rPr lang="en-US" dirty="0" smtClean="0"/>
              <a:t>("%d", &amp;</a:t>
            </a:r>
            <a:r>
              <a:rPr lang="en-US" dirty="0" err="1" smtClean="0"/>
              <a:t>arr</a:t>
            </a:r>
            <a:r>
              <a:rPr lang="en-US" dirty="0" smtClean="0"/>
              <a:t>[</a:t>
            </a:r>
            <a:r>
              <a:rPr lang="en-US" dirty="0" err="1" smtClean="0"/>
              <a:t>i</a:t>
            </a:r>
            <a:r>
              <a:rPr lang="en-US" dirty="0" smtClean="0"/>
              <a:t>][j]);</a:t>
            </a:r>
          </a:p>
          <a:p>
            <a:pPr lvl="1">
              <a:buNone/>
            </a:pPr>
            <a:r>
              <a:rPr lang="en-US" dirty="0" err="1" smtClean="0"/>
              <a:t>printf</a:t>
            </a:r>
            <a:r>
              <a:rPr lang="en-US" dirty="0" smtClean="0"/>
              <a:t>("\</a:t>
            </a:r>
            <a:r>
              <a:rPr lang="en-US" dirty="0" err="1" smtClean="0"/>
              <a:t>nYou</a:t>
            </a:r>
            <a:r>
              <a:rPr lang="en-US" dirty="0" smtClean="0"/>
              <a:t> have entered: ");</a:t>
            </a:r>
          </a:p>
          <a:p>
            <a:pPr lvl="1">
              <a:buNone/>
            </a:pPr>
            <a:r>
              <a:rPr lang="nn-NO" dirty="0" smtClean="0"/>
              <a:t>for(i = 0; i &lt; 3; i++)</a:t>
            </a:r>
          </a:p>
          <a:p>
            <a:pPr lvl="2">
              <a:buNone/>
            </a:pPr>
            <a:r>
              <a:rPr lang="en-US" dirty="0" smtClean="0"/>
              <a:t>for(j = 0; j &lt; 3; j++)</a:t>
            </a:r>
          </a:p>
          <a:p>
            <a:pPr lvl="3">
              <a:buNone/>
            </a:pPr>
            <a:r>
              <a:rPr lang="en-US" dirty="0" err="1" smtClean="0"/>
              <a:t>printf</a:t>
            </a:r>
            <a:r>
              <a:rPr lang="en-US" dirty="0" smtClean="0"/>
              <a:t>(" %d", </a:t>
            </a:r>
            <a:r>
              <a:rPr lang="en-US" dirty="0" err="1" smtClean="0"/>
              <a:t>arr</a:t>
            </a:r>
            <a:r>
              <a:rPr lang="en-US" dirty="0" smtClean="0"/>
              <a:t>[</a:t>
            </a:r>
            <a:r>
              <a:rPr lang="en-US" dirty="0" err="1" smtClean="0"/>
              <a:t>i</a:t>
            </a:r>
            <a:r>
              <a:rPr lang="en-US" dirty="0" smtClean="0"/>
              <a:t>][j]);</a:t>
            </a:r>
          </a:p>
          <a:p>
            <a:pPr>
              <a:buNone/>
            </a:pPr>
            <a:r>
              <a:rPr lang="en-US" dirty="0" smtClean="0"/>
              <a:t>}</a:t>
            </a:r>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pic>
        <p:nvPicPr>
          <p:cNvPr id="2050" name="Picture 2"/>
          <p:cNvPicPr>
            <a:picLocks noChangeAspect="1" noChangeArrowheads="1"/>
          </p:cNvPicPr>
          <p:nvPr/>
        </p:nvPicPr>
        <p:blipFill>
          <a:blip r:embed="rId2"/>
          <a:srcRect l="10000" t="45833" r="42353" b="23958"/>
          <a:stretch>
            <a:fillRect/>
          </a:stretch>
        </p:blipFill>
        <p:spPr bwMode="auto">
          <a:xfrm>
            <a:off x="479550" y="4091912"/>
            <a:ext cx="5410202" cy="16002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500"/>
                                        <p:tgtEl>
                                          <p:spTgt spid="3">
                                            <p:txEl>
                                              <p:pRg st="3" end="3"/>
                                            </p:txEl>
                                          </p:spTgt>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Effect transition="in" filter="fade">
                                      <p:cBhvr>
                                        <p:cTn id="30" dur="500"/>
                                        <p:tgtEl>
                                          <p:spTgt spid="4">
                                            <p:txEl>
                                              <p:pRg st="0" end="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animEffect transition="in" filter="fade">
                                      <p:cBhvr>
                                        <p:cTn id="33" dur="500"/>
                                        <p:tgtEl>
                                          <p:spTgt spid="4">
                                            <p:txEl>
                                              <p:pRg st="1" end="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2" end="2"/>
                                            </p:txEl>
                                          </p:spTgt>
                                        </p:tgtEl>
                                        <p:attrNameLst>
                                          <p:attrName>style.visibility</p:attrName>
                                        </p:attrNameLst>
                                      </p:cBhvr>
                                      <p:to>
                                        <p:strVal val="visible"/>
                                      </p:to>
                                    </p:set>
                                    <p:animEffect transition="in" filter="fade">
                                      <p:cBhvr>
                                        <p:cTn id="36" dur="500"/>
                                        <p:tgtEl>
                                          <p:spTgt spid="4">
                                            <p:txEl>
                                              <p:pRg st="2" end="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animEffect transition="in" filter="fade">
                                      <p:cBhvr>
                                        <p:cTn id="39" dur="500"/>
                                        <p:tgtEl>
                                          <p:spTgt spid="4">
                                            <p:txEl>
                                              <p:pRg st="3" end="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4">
                                            <p:txEl>
                                              <p:pRg st="4" end="4"/>
                                            </p:txEl>
                                          </p:spTgt>
                                        </p:tgtEl>
                                        <p:attrNameLst>
                                          <p:attrName>style.visibility</p:attrName>
                                        </p:attrNameLst>
                                      </p:cBhvr>
                                      <p:to>
                                        <p:strVal val="visible"/>
                                      </p:to>
                                    </p:set>
                                    <p:animEffect transition="in" filter="fade">
                                      <p:cBhvr>
                                        <p:cTn id="42" dur="500"/>
                                        <p:tgtEl>
                                          <p:spTgt spid="4">
                                            <p:txEl>
                                              <p:pRg st="4" end="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animEffect transition="in" filter="fade">
                                      <p:cBhvr>
                                        <p:cTn id="45" dur="500"/>
                                        <p:tgtEl>
                                          <p:spTgt spid="4">
                                            <p:txEl>
                                              <p:pRg st="5" end="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6" end="6"/>
                                            </p:txEl>
                                          </p:spTgt>
                                        </p:tgtEl>
                                        <p:attrNameLst>
                                          <p:attrName>style.visibility</p:attrName>
                                        </p:attrNameLst>
                                      </p:cBhvr>
                                      <p:to>
                                        <p:strVal val="visible"/>
                                      </p:to>
                                    </p:set>
                                    <p:animEffect transition="in" filter="fade">
                                      <p:cBhvr>
                                        <p:cTn id="48" dur="500"/>
                                        <p:tgtEl>
                                          <p:spTgt spid="4">
                                            <p:txEl>
                                              <p:pRg st="6" end="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animEffect transition="in" filter="fade">
                                      <p:cBhvr>
                                        <p:cTn id="51" dur="500"/>
                                        <p:tgtEl>
                                          <p:spTgt spid="4">
                                            <p:txEl>
                                              <p:pRg st="7" end="7"/>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8" end="8"/>
                                            </p:txEl>
                                          </p:spTgt>
                                        </p:tgtEl>
                                        <p:attrNameLst>
                                          <p:attrName>style.visibility</p:attrName>
                                        </p:attrNameLst>
                                      </p:cBhvr>
                                      <p:to>
                                        <p:strVal val="visible"/>
                                      </p:to>
                                    </p:set>
                                    <p:animEffect transition="in" filter="fade">
                                      <p:cBhvr>
                                        <p:cTn id="54" dur="500"/>
                                        <p:tgtEl>
                                          <p:spTgt spid="4">
                                            <p:txEl>
                                              <p:pRg st="8" end="8"/>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9" end="9"/>
                                            </p:txEl>
                                          </p:spTgt>
                                        </p:tgtEl>
                                        <p:attrNameLst>
                                          <p:attrName>style.visibility</p:attrName>
                                        </p:attrNameLst>
                                      </p:cBhvr>
                                      <p:to>
                                        <p:strVal val="visible"/>
                                      </p:to>
                                    </p:set>
                                    <p:animEffect transition="in" filter="fade">
                                      <p:cBhvr>
                                        <p:cTn id="57" dur="500"/>
                                        <p:tgtEl>
                                          <p:spTgt spid="4">
                                            <p:txEl>
                                              <p:pRg st="9" end="9"/>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10" end="10"/>
                                            </p:txEl>
                                          </p:spTgt>
                                        </p:tgtEl>
                                        <p:attrNameLst>
                                          <p:attrName>style.visibility</p:attrName>
                                        </p:attrNameLst>
                                      </p:cBhvr>
                                      <p:to>
                                        <p:strVal val="visible"/>
                                      </p:to>
                                    </p:set>
                                    <p:animEffect transition="in" filter="fade">
                                      <p:cBhvr>
                                        <p:cTn id="60" dur="500"/>
                                        <p:tgtEl>
                                          <p:spTgt spid="4">
                                            <p:txEl>
                                              <p:pRg st="10" end="10"/>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11" end="11"/>
                                            </p:txEl>
                                          </p:spTgt>
                                        </p:tgtEl>
                                        <p:attrNameLst>
                                          <p:attrName>style.visibility</p:attrName>
                                        </p:attrNameLst>
                                      </p:cBhvr>
                                      <p:to>
                                        <p:strVal val="visible"/>
                                      </p:to>
                                    </p:set>
                                    <p:animEffect transition="in" filter="fade">
                                      <p:cBhvr>
                                        <p:cTn id="63" dur="500"/>
                                        <p:tgtEl>
                                          <p:spTgt spid="4">
                                            <p:txEl>
                                              <p:pRg st="11" end="11"/>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12" end="12"/>
                                            </p:txEl>
                                          </p:spTgt>
                                        </p:tgtEl>
                                        <p:attrNameLst>
                                          <p:attrName>style.visibility</p:attrName>
                                        </p:attrNameLst>
                                      </p:cBhvr>
                                      <p:to>
                                        <p:strVal val="visible"/>
                                      </p:to>
                                    </p:set>
                                    <p:animEffect transition="in" filter="fade">
                                      <p:cBhvr>
                                        <p:cTn id="66"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2D Array And Pointer</a:t>
            </a:r>
            <a:endParaRPr lang="en-US" dirty="0"/>
          </a:p>
        </p:txBody>
      </p:sp>
      <p:sp>
        <p:nvSpPr>
          <p:cNvPr id="3" name="Content Placeholder 2"/>
          <p:cNvSpPr>
            <a:spLocks noGrp="1"/>
          </p:cNvSpPr>
          <p:nvPr>
            <p:ph idx="1"/>
          </p:nvPr>
        </p:nvSpPr>
        <p:spPr>
          <a:xfrm>
            <a:off x="0" y="844552"/>
            <a:ext cx="11658600" cy="5403848"/>
          </a:xfrm>
        </p:spPr>
        <p:txBody>
          <a:bodyPr>
            <a:noAutofit/>
          </a:bodyPr>
          <a:lstStyle/>
          <a:p>
            <a:pPr>
              <a:buNone/>
            </a:pPr>
            <a:r>
              <a:rPr lang="en-US" sz="2200" dirty="0"/>
              <a:t>main( )</a:t>
            </a:r>
          </a:p>
          <a:p>
            <a:pPr>
              <a:buNone/>
            </a:pPr>
            <a:r>
              <a:rPr lang="en-US" sz="2200" dirty="0"/>
              <a:t>{</a:t>
            </a:r>
          </a:p>
          <a:p>
            <a:pPr lvl="1">
              <a:buNone/>
            </a:pPr>
            <a:r>
              <a:rPr lang="pt-BR" dirty="0"/>
              <a:t>int num[3][2] = { 24, 34, 12, 44, 56, 17 } ;</a:t>
            </a:r>
          </a:p>
          <a:p>
            <a:pPr lvl="1">
              <a:buNone/>
            </a:pPr>
            <a:r>
              <a:rPr lang="en-US" dirty="0" err="1"/>
              <a:t>int</a:t>
            </a:r>
            <a:r>
              <a:rPr lang="en-US" dirty="0"/>
              <a:t> </a:t>
            </a:r>
            <a:r>
              <a:rPr lang="en-US" dirty="0" err="1"/>
              <a:t>i</a:t>
            </a:r>
            <a:r>
              <a:rPr lang="en-US" dirty="0"/>
              <a:t>, j, </a:t>
            </a:r>
            <a:r>
              <a:rPr lang="en-US" dirty="0" err="1"/>
              <a:t>col</a:t>
            </a:r>
            <a:r>
              <a:rPr lang="en-US" dirty="0"/>
              <a:t>=2;</a:t>
            </a:r>
          </a:p>
          <a:p>
            <a:pPr lvl="1">
              <a:buNone/>
            </a:pPr>
            <a:r>
              <a:rPr lang="nn-NO" dirty="0"/>
              <a:t>for ( i = 0 ; i &lt; 3 ; i++ )</a:t>
            </a:r>
          </a:p>
          <a:p>
            <a:pPr lvl="2">
              <a:buNone/>
            </a:pPr>
            <a:r>
              <a:rPr lang="en-US" sz="2200" dirty="0"/>
              <a:t>for( j=0 ; j &lt; 2 ; j++ )</a:t>
            </a:r>
          </a:p>
          <a:p>
            <a:pPr lvl="2">
              <a:buNone/>
            </a:pPr>
            <a:r>
              <a:rPr lang="en-US" sz="2200" dirty="0"/>
              <a:t>{</a:t>
            </a:r>
          </a:p>
          <a:p>
            <a:pPr lvl="3">
              <a:buNone/>
            </a:pPr>
            <a:r>
              <a:rPr lang="en-US" sz="2200" dirty="0" err="1"/>
              <a:t>printf</a:t>
            </a:r>
            <a:r>
              <a:rPr lang="en-US" sz="2200" dirty="0"/>
              <a:t> ( "address = %u %u %u ", </a:t>
            </a:r>
            <a:r>
              <a:rPr lang="en-US" sz="2200" b="1" dirty="0"/>
              <a:t>&amp;num[</a:t>
            </a:r>
            <a:r>
              <a:rPr lang="en-US" sz="2200" b="1" dirty="0" err="1"/>
              <a:t>i</a:t>
            </a:r>
            <a:r>
              <a:rPr lang="en-US" sz="2200" b="1" dirty="0"/>
              <a:t>][j], *(</a:t>
            </a:r>
            <a:r>
              <a:rPr lang="en-US" sz="2200" b="1" dirty="0" err="1"/>
              <a:t>num+i</a:t>
            </a:r>
            <a:r>
              <a:rPr lang="en-US" sz="2200" b="1" dirty="0"/>
              <a:t>)+j</a:t>
            </a:r>
            <a:r>
              <a:rPr lang="en-US" sz="2200" b="1" dirty="0" smtClean="0"/>
              <a:t>, *</a:t>
            </a:r>
            <a:r>
              <a:rPr lang="en-US" sz="2200" b="1" dirty="0"/>
              <a:t>num + </a:t>
            </a:r>
            <a:r>
              <a:rPr lang="en-US" sz="2200" b="1" dirty="0" err="1"/>
              <a:t>i</a:t>
            </a:r>
            <a:r>
              <a:rPr lang="en-US" sz="2200" b="1" dirty="0"/>
              <a:t> * col + j)</a:t>
            </a:r>
            <a:r>
              <a:rPr lang="en-US" sz="2200" dirty="0"/>
              <a:t> ;</a:t>
            </a:r>
          </a:p>
          <a:p>
            <a:pPr lvl="3">
              <a:buNone/>
            </a:pPr>
            <a:r>
              <a:rPr lang="pt-BR" sz="2200" dirty="0"/>
              <a:t>printf ( "element = %d %d %d", num[i][j], *(*( num + i )+j), *(*num + i * col + j) ) ;</a:t>
            </a:r>
          </a:p>
          <a:p>
            <a:pPr lvl="2">
              <a:buNone/>
            </a:pPr>
            <a:r>
              <a:rPr lang="en-US" sz="2200" dirty="0"/>
              <a:t>}</a:t>
            </a:r>
          </a:p>
          <a:p>
            <a:pPr>
              <a:buNone/>
            </a:pPr>
            <a:r>
              <a:rPr lang="en-US" sz="2200" dirty="0"/>
              <a:t>}</a:t>
            </a:r>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
        <p:nvSpPr>
          <p:cNvPr id="4" name="Content Placeholder 3"/>
          <p:cNvSpPr>
            <a:spLocks noGrp="1"/>
          </p:cNvSpPr>
          <p:nvPr>
            <p:ph sz="half" idx="4294967295"/>
          </p:nvPr>
        </p:nvSpPr>
        <p:spPr>
          <a:xfrm>
            <a:off x="5181600" y="831852"/>
            <a:ext cx="6477000" cy="2438400"/>
          </a:xfrm>
        </p:spPr>
        <p:txBody>
          <a:bodyPr>
            <a:normAutofit fontScale="92500" lnSpcReduction="20000"/>
          </a:bodyPr>
          <a:lstStyle/>
          <a:p>
            <a:pPr>
              <a:buNone/>
            </a:pPr>
            <a:endParaRPr lang="en-US" sz="1800" dirty="0">
              <a:latin typeface="Arial" panose="020B0604020202020204" pitchFamily="34" charset="0"/>
              <a:cs typeface="Arial" panose="020B0604020202020204" pitchFamily="34" charset="0"/>
            </a:endParaRPr>
          </a:p>
          <a:p>
            <a:pPr>
              <a:buNone/>
            </a:pPr>
            <a:r>
              <a:rPr lang="en-US" sz="1800" dirty="0">
                <a:latin typeface="Arial" panose="020B0604020202020204" pitchFamily="34" charset="0"/>
                <a:cs typeface="Arial" panose="020B0604020202020204" pitchFamily="34" charset="0"/>
              </a:rPr>
              <a:t>address = </a:t>
            </a:r>
            <a:r>
              <a:rPr lang="en-US" sz="1800" b="1" dirty="0">
                <a:latin typeface="Arial" panose="020B0604020202020204" pitchFamily="34" charset="0"/>
                <a:cs typeface="Arial" panose="020B0604020202020204" pitchFamily="34" charset="0"/>
              </a:rPr>
              <a:t>2293168</a:t>
            </a:r>
            <a:r>
              <a:rPr lang="en-US" sz="1800" dirty="0">
                <a:latin typeface="Arial" panose="020B0604020202020204" pitchFamily="34" charset="0"/>
                <a:cs typeface="Arial" panose="020B0604020202020204" pitchFamily="34" charset="0"/>
              </a:rPr>
              <a:t> 2293168 2293168 element = 24 24 24</a:t>
            </a:r>
          </a:p>
          <a:p>
            <a:pPr>
              <a:buNone/>
            </a:pPr>
            <a:r>
              <a:rPr lang="en-US" sz="1800" dirty="0">
                <a:latin typeface="Arial" panose="020B0604020202020204" pitchFamily="34" charset="0"/>
                <a:cs typeface="Arial" panose="020B0604020202020204" pitchFamily="34" charset="0"/>
              </a:rPr>
              <a:t>address = </a:t>
            </a:r>
            <a:r>
              <a:rPr lang="en-US" sz="1800" b="1" dirty="0">
                <a:latin typeface="Arial" panose="020B0604020202020204" pitchFamily="34" charset="0"/>
                <a:cs typeface="Arial" panose="020B0604020202020204" pitchFamily="34" charset="0"/>
              </a:rPr>
              <a:t>2293172</a:t>
            </a:r>
            <a:r>
              <a:rPr lang="en-US" sz="1800" dirty="0">
                <a:latin typeface="Arial" panose="020B0604020202020204" pitchFamily="34" charset="0"/>
                <a:cs typeface="Arial" panose="020B0604020202020204" pitchFamily="34" charset="0"/>
              </a:rPr>
              <a:t> 2293172 2293172 element = 34 34 34</a:t>
            </a:r>
          </a:p>
          <a:p>
            <a:pPr>
              <a:buNone/>
            </a:pPr>
            <a:r>
              <a:rPr lang="en-US" sz="1800" dirty="0">
                <a:latin typeface="Arial" panose="020B0604020202020204" pitchFamily="34" charset="0"/>
                <a:cs typeface="Arial" panose="020B0604020202020204" pitchFamily="34" charset="0"/>
              </a:rPr>
              <a:t>address = </a:t>
            </a:r>
            <a:r>
              <a:rPr lang="en-US" sz="1800" b="1" dirty="0">
                <a:latin typeface="Arial" panose="020B0604020202020204" pitchFamily="34" charset="0"/>
                <a:cs typeface="Arial" panose="020B0604020202020204" pitchFamily="34" charset="0"/>
              </a:rPr>
              <a:t>2293176</a:t>
            </a:r>
            <a:r>
              <a:rPr lang="en-US" sz="1800" dirty="0">
                <a:latin typeface="Arial" panose="020B0604020202020204" pitchFamily="34" charset="0"/>
                <a:cs typeface="Arial" panose="020B0604020202020204" pitchFamily="34" charset="0"/>
              </a:rPr>
              <a:t> 2293176 2293176 element = 12 12 12</a:t>
            </a:r>
          </a:p>
          <a:p>
            <a:pPr>
              <a:buNone/>
            </a:pPr>
            <a:r>
              <a:rPr lang="en-US" sz="1800" dirty="0">
                <a:latin typeface="Arial" panose="020B0604020202020204" pitchFamily="34" charset="0"/>
                <a:cs typeface="Arial" panose="020B0604020202020204" pitchFamily="34" charset="0"/>
              </a:rPr>
              <a:t>address = </a:t>
            </a:r>
            <a:r>
              <a:rPr lang="en-US" sz="1800" b="1" dirty="0">
                <a:latin typeface="Arial" panose="020B0604020202020204" pitchFamily="34" charset="0"/>
                <a:cs typeface="Arial" panose="020B0604020202020204" pitchFamily="34" charset="0"/>
              </a:rPr>
              <a:t>2293180</a:t>
            </a:r>
            <a:r>
              <a:rPr lang="en-US" sz="1800" dirty="0">
                <a:latin typeface="Arial" panose="020B0604020202020204" pitchFamily="34" charset="0"/>
                <a:cs typeface="Arial" panose="020B0604020202020204" pitchFamily="34" charset="0"/>
              </a:rPr>
              <a:t> 2293180 2293180 element = 44 44 44</a:t>
            </a:r>
          </a:p>
          <a:p>
            <a:pPr>
              <a:buNone/>
            </a:pPr>
            <a:r>
              <a:rPr lang="en-US" sz="1800" dirty="0">
                <a:latin typeface="Arial" panose="020B0604020202020204" pitchFamily="34" charset="0"/>
                <a:cs typeface="Arial" panose="020B0604020202020204" pitchFamily="34" charset="0"/>
              </a:rPr>
              <a:t>address = </a:t>
            </a:r>
            <a:r>
              <a:rPr lang="en-US" sz="1800" b="1" dirty="0">
                <a:latin typeface="Arial" panose="020B0604020202020204" pitchFamily="34" charset="0"/>
                <a:cs typeface="Arial" panose="020B0604020202020204" pitchFamily="34" charset="0"/>
              </a:rPr>
              <a:t>2293184</a:t>
            </a:r>
            <a:r>
              <a:rPr lang="en-US" sz="1800" dirty="0">
                <a:latin typeface="Arial" panose="020B0604020202020204" pitchFamily="34" charset="0"/>
                <a:cs typeface="Arial" panose="020B0604020202020204" pitchFamily="34" charset="0"/>
              </a:rPr>
              <a:t> 2293184 2293184 element = 56 56 56</a:t>
            </a:r>
          </a:p>
          <a:p>
            <a:pPr>
              <a:buNone/>
            </a:pPr>
            <a:r>
              <a:rPr lang="en-US" sz="1800" dirty="0">
                <a:latin typeface="Arial" panose="020B0604020202020204" pitchFamily="34" charset="0"/>
                <a:cs typeface="Arial" panose="020B0604020202020204" pitchFamily="34" charset="0"/>
              </a:rPr>
              <a:t>address = </a:t>
            </a:r>
            <a:r>
              <a:rPr lang="en-US" sz="1800" b="1" dirty="0">
                <a:latin typeface="Arial" panose="020B0604020202020204" pitchFamily="34" charset="0"/>
                <a:cs typeface="Arial" panose="020B0604020202020204" pitchFamily="34" charset="0"/>
              </a:rPr>
              <a:t>2293188</a:t>
            </a:r>
            <a:r>
              <a:rPr lang="en-US" sz="1800" dirty="0">
                <a:latin typeface="Arial" panose="020B0604020202020204" pitchFamily="34" charset="0"/>
                <a:cs typeface="Arial" panose="020B0604020202020204" pitchFamily="34" charset="0"/>
              </a:rPr>
              <a:t> 2293188 2293188 element = 17 17 17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
                                            <p:txEl>
                                              <p:pRg st="1" end="1"/>
                                            </p:txEl>
                                          </p:spTgt>
                                        </p:tgtEl>
                                        <p:attrNameLst>
                                          <p:attrName>style.visibility</p:attrName>
                                        </p:attrNameLst>
                                      </p:cBhvr>
                                      <p:to>
                                        <p:strVal val="visible"/>
                                      </p:to>
                                    </p:set>
                                    <p:animEffect transition="in" filter="fade">
                                      <p:cBhvr>
                                        <p:cTn id="46" dur="500"/>
                                        <p:tgtEl>
                                          <p:spTgt spid="4">
                                            <p:txEl>
                                              <p:pRg st="1" end="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4">
                                            <p:txEl>
                                              <p:pRg st="2" end="2"/>
                                            </p:txEl>
                                          </p:spTgt>
                                        </p:tgtEl>
                                        <p:attrNameLst>
                                          <p:attrName>style.visibility</p:attrName>
                                        </p:attrNameLst>
                                      </p:cBhvr>
                                      <p:to>
                                        <p:strVal val="visible"/>
                                      </p:to>
                                    </p:set>
                                    <p:animEffect transition="in" filter="fade">
                                      <p:cBhvr>
                                        <p:cTn id="49" dur="500"/>
                                        <p:tgtEl>
                                          <p:spTgt spid="4">
                                            <p:txEl>
                                              <p:pRg st="2" end="2"/>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3" end="3"/>
                                            </p:txEl>
                                          </p:spTgt>
                                        </p:tgtEl>
                                        <p:attrNameLst>
                                          <p:attrName>style.visibility</p:attrName>
                                        </p:attrNameLst>
                                      </p:cBhvr>
                                      <p:to>
                                        <p:strVal val="visible"/>
                                      </p:to>
                                    </p:set>
                                    <p:animEffect transition="in" filter="fade">
                                      <p:cBhvr>
                                        <p:cTn id="52" dur="500"/>
                                        <p:tgtEl>
                                          <p:spTgt spid="4">
                                            <p:txEl>
                                              <p:pRg st="3" end="3"/>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4">
                                            <p:txEl>
                                              <p:pRg st="4" end="4"/>
                                            </p:txEl>
                                          </p:spTgt>
                                        </p:tgtEl>
                                        <p:attrNameLst>
                                          <p:attrName>style.visibility</p:attrName>
                                        </p:attrNameLst>
                                      </p:cBhvr>
                                      <p:to>
                                        <p:strVal val="visible"/>
                                      </p:to>
                                    </p:set>
                                    <p:animEffect transition="in" filter="fade">
                                      <p:cBhvr>
                                        <p:cTn id="55" dur="500"/>
                                        <p:tgtEl>
                                          <p:spTgt spid="4">
                                            <p:txEl>
                                              <p:pRg st="4" end="4"/>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
                                            <p:txEl>
                                              <p:pRg st="5" end="5"/>
                                            </p:txEl>
                                          </p:spTgt>
                                        </p:tgtEl>
                                        <p:attrNameLst>
                                          <p:attrName>style.visibility</p:attrName>
                                        </p:attrNameLst>
                                      </p:cBhvr>
                                      <p:to>
                                        <p:strVal val="visible"/>
                                      </p:to>
                                    </p:set>
                                    <p:animEffect transition="in" filter="fade">
                                      <p:cBhvr>
                                        <p:cTn id="58" dur="500"/>
                                        <p:tgtEl>
                                          <p:spTgt spid="4">
                                            <p:txEl>
                                              <p:pRg st="5" end="5"/>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6" end="6"/>
                                            </p:txEl>
                                          </p:spTgt>
                                        </p:tgtEl>
                                        <p:attrNameLst>
                                          <p:attrName>style.visibility</p:attrName>
                                        </p:attrNameLst>
                                      </p:cBhvr>
                                      <p:to>
                                        <p:strVal val="visible"/>
                                      </p:to>
                                    </p:set>
                                    <p:animEffect transition="in" filter="fade">
                                      <p:cBhvr>
                                        <p:cTn id="61"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Passing 2D-Array to a Function</a:t>
            </a:r>
            <a:endParaRPr lang="en-US" dirty="0"/>
          </a:p>
        </p:txBody>
      </p:sp>
      <p:sp>
        <p:nvSpPr>
          <p:cNvPr id="3" name="Content Placeholder 2"/>
          <p:cNvSpPr>
            <a:spLocks noGrp="1"/>
          </p:cNvSpPr>
          <p:nvPr>
            <p:ph sz="half" idx="1"/>
          </p:nvPr>
        </p:nvSpPr>
        <p:spPr>
          <a:xfrm>
            <a:off x="304800" y="800100"/>
            <a:ext cx="5559552" cy="5600700"/>
          </a:xfrm>
        </p:spPr>
        <p:txBody>
          <a:bodyPr>
            <a:noAutofit/>
          </a:bodyPr>
          <a:lstStyle/>
          <a:p>
            <a:pPr>
              <a:buNone/>
            </a:pPr>
            <a:r>
              <a:rPr lang="en-US" sz="2400" dirty="0"/>
              <a:t>#include&lt;</a:t>
            </a:r>
            <a:r>
              <a:rPr lang="en-US" sz="2400" dirty="0" err="1"/>
              <a:t>stdio.h</a:t>
            </a:r>
            <a:r>
              <a:rPr lang="en-US" sz="2400" dirty="0" smtClean="0"/>
              <a:t>&gt;</a:t>
            </a:r>
            <a:endParaRPr lang="en-US" sz="2400" dirty="0"/>
          </a:p>
          <a:p>
            <a:pPr>
              <a:buNone/>
            </a:pPr>
            <a:r>
              <a:rPr lang="en-US" sz="2000" b="1" dirty="0"/>
              <a:t>void display(</a:t>
            </a:r>
            <a:r>
              <a:rPr lang="en-US" sz="2000" b="1" dirty="0" err="1"/>
              <a:t>int</a:t>
            </a:r>
            <a:r>
              <a:rPr lang="en-US" sz="2000" b="1" dirty="0"/>
              <a:t> [ ][3], </a:t>
            </a:r>
            <a:r>
              <a:rPr lang="en-US" sz="2000" b="1" dirty="0" err="1"/>
              <a:t>int</a:t>
            </a:r>
            <a:r>
              <a:rPr lang="en-US" sz="2000" b="1" dirty="0"/>
              <a:t>, </a:t>
            </a:r>
            <a:r>
              <a:rPr lang="en-US" sz="2000" b="1" dirty="0" err="1"/>
              <a:t>int</a:t>
            </a:r>
            <a:r>
              <a:rPr lang="en-US" sz="2000" b="1" dirty="0"/>
              <a:t>);</a:t>
            </a:r>
          </a:p>
          <a:p>
            <a:pPr>
              <a:buNone/>
            </a:pPr>
            <a:r>
              <a:rPr lang="en-US" sz="2400" dirty="0"/>
              <a:t>void main()</a:t>
            </a:r>
          </a:p>
          <a:p>
            <a:pPr>
              <a:buNone/>
            </a:pPr>
            <a:r>
              <a:rPr lang="en-US" sz="2400" dirty="0"/>
              <a:t>{</a:t>
            </a:r>
          </a:p>
          <a:p>
            <a:pPr lvl="1">
              <a:buNone/>
            </a:pPr>
            <a:r>
              <a:rPr lang="en-US" sz="2400" dirty="0" err="1"/>
              <a:t>int</a:t>
            </a:r>
            <a:r>
              <a:rPr lang="en-US" sz="2400" dirty="0"/>
              <a:t> </a:t>
            </a:r>
            <a:r>
              <a:rPr lang="en-US" sz="2400" dirty="0" err="1"/>
              <a:t>arr</a:t>
            </a:r>
            <a:r>
              <a:rPr lang="en-US" sz="2400" dirty="0"/>
              <a:t>[3][3], </a:t>
            </a:r>
            <a:r>
              <a:rPr lang="en-US" sz="2400" dirty="0" err="1"/>
              <a:t>i</a:t>
            </a:r>
            <a:r>
              <a:rPr lang="en-US" sz="2400" dirty="0"/>
              <a:t>, j;</a:t>
            </a:r>
          </a:p>
          <a:p>
            <a:pPr lvl="1">
              <a:buNone/>
            </a:pPr>
            <a:r>
              <a:rPr lang="en-US" sz="2400" dirty="0" err="1"/>
              <a:t>printf</a:t>
            </a:r>
            <a:r>
              <a:rPr lang="en-US" sz="2400" dirty="0"/>
              <a:t>("\</a:t>
            </a:r>
            <a:r>
              <a:rPr lang="en-US" sz="2400" dirty="0" err="1"/>
              <a:t>nEnter</a:t>
            </a:r>
            <a:r>
              <a:rPr lang="en-US" sz="2400" dirty="0"/>
              <a:t> nine numbers: ");</a:t>
            </a:r>
          </a:p>
          <a:p>
            <a:pPr lvl="1">
              <a:buNone/>
            </a:pPr>
            <a:r>
              <a:rPr lang="nn-NO" sz="2400" dirty="0"/>
              <a:t>for(i = 0; i &lt; 3; i++)</a:t>
            </a:r>
          </a:p>
          <a:p>
            <a:pPr lvl="2">
              <a:buNone/>
            </a:pPr>
            <a:r>
              <a:rPr lang="en-US" sz="1600" dirty="0" smtClean="0"/>
              <a:t>for(j = 0; j &lt; 3; j++)</a:t>
            </a:r>
          </a:p>
          <a:p>
            <a:pPr lvl="3">
              <a:buNone/>
            </a:pPr>
            <a:r>
              <a:rPr lang="en-US" sz="1400" dirty="0" err="1" smtClean="0"/>
              <a:t>scanf</a:t>
            </a:r>
            <a:r>
              <a:rPr lang="en-US" sz="1400" dirty="0" smtClean="0"/>
              <a:t>("%d", &amp;</a:t>
            </a:r>
            <a:r>
              <a:rPr lang="en-US" sz="1400" dirty="0" err="1" smtClean="0"/>
              <a:t>arr</a:t>
            </a:r>
            <a:r>
              <a:rPr lang="en-US" sz="1400" dirty="0" smtClean="0"/>
              <a:t>[</a:t>
            </a:r>
            <a:r>
              <a:rPr lang="en-US" sz="1400" dirty="0" err="1" smtClean="0"/>
              <a:t>i</a:t>
            </a:r>
            <a:r>
              <a:rPr lang="en-US" sz="1400" dirty="0" smtClean="0"/>
              <a:t>][j]);</a:t>
            </a:r>
          </a:p>
          <a:p>
            <a:pPr lvl="1">
              <a:buNone/>
            </a:pPr>
            <a:r>
              <a:rPr lang="en-US" sz="2400" b="1" dirty="0"/>
              <a:t>display(</a:t>
            </a:r>
            <a:r>
              <a:rPr lang="en-US" sz="2400" b="1" dirty="0" err="1"/>
              <a:t>arr</a:t>
            </a:r>
            <a:r>
              <a:rPr lang="en-US" sz="2400" b="1" dirty="0"/>
              <a:t>, 3, 3</a:t>
            </a:r>
            <a:r>
              <a:rPr lang="en-US" sz="2400" b="1" dirty="0" smtClean="0"/>
              <a:t>);</a:t>
            </a:r>
            <a:endParaRPr lang="en-US" sz="2400" dirty="0"/>
          </a:p>
          <a:p>
            <a:pPr>
              <a:buNone/>
            </a:pPr>
            <a:r>
              <a:rPr lang="en-US" sz="2400" dirty="0"/>
              <a:t>}</a:t>
            </a:r>
          </a:p>
        </p:txBody>
      </p:sp>
      <p:sp>
        <p:nvSpPr>
          <p:cNvPr id="4" name="Content Placeholder 3"/>
          <p:cNvSpPr>
            <a:spLocks noGrp="1"/>
          </p:cNvSpPr>
          <p:nvPr>
            <p:ph sz="half" idx="2"/>
          </p:nvPr>
        </p:nvSpPr>
        <p:spPr/>
        <p:txBody>
          <a:bodyPr>
            <a:normAutofit/>
          </a:bodyPr>
          <a:lstStyle/>
          <a:p>
            <a:pPr>
              <a:buNone/>
            </a:pPr>
            <a:r>
              <a:rPr lang="en-US" sz="2000" b="1" dirty="0"/>
              <a:t>void display (</a:t>
            </a:r>
            <a:r>
              <a:rPr lang="en-US" sz="2000" b="1" dirty="0" err="1"/>
              <a:t>int</a:t>
            </a:r>
            <a:r>
              <a:rPr lang="en-US" sz="2000" b="1" dirty="0"/>
              <a:t> a[ ][3], </a:t>
            </a:r>
            <a:r>
              <a:rPr lang="en-US" sz="2000" b="1" dirty="0" err="1"/>
              <a:t>int</a:t>
            </a:r>
            <a:r>
              <a:rPr lang="en-US" sz="2000" b="1" dirty="0"/>
              <a:t> r, </a:t>
            </a:r>
            <a:r>
              <a:rPr lang="en-US" sz="2000" b="1" dirty="0" err="1"/>
              <a:t>int</a:t>
            </a:r>
            <a:r>
              <a:rPr lang="en-US" sz="2000" b="1" dirty="0"/>
              <a:t> c)</a:t>
            </a:r>
          </a:p>
          <a:p>
            <a:pPr>
              <a:buNone/>
            </a:pPr>
            <a:r>
              <a:rPr lang="en-US" sz="2800" dirty="0"/>
              <a:t>{</a:t>
            </a:r>
          </a:p>
          <a:p>
            <a:pPr>
              <a:buNone/>
            </a:pPr>
            <a:r>
              <a:rPr lang="en-US" sz="2800" dirty="0" err="1"/>
              <a:t>int</a:t>
            </a:r>
            <a:r>
              <a:rPr lang="en-US" sz="2800" dirty="0"/>
              <a:t> </a:t>
            </a:r>
            <a:r>
              <a:rPr lang="en-US" sz="2800" dirty="0" err="1"/>
              <a:t>i</a:t>
            </a:r>
            <a:r>
              <a:rPr lang="en-US" sz="2800" dirty="0"/>
              <a:t>, j;</a:t>
            </a:r>
          </a:p>
          <a:p>
            <a:pPr>
              <a:buNone/>
            </a:pPr>
            <a:r>
              <a:rPr lang="en-US" sz="2800" dirty="0" err="1"/>
              <a:t>printf</a:t>
            </a:r>
            <a:r>
              <a:rPr lang="en-US" sz="2800" dirty="0"/>
              <a:t>("\</a:t>
            </a:r>
            <a:r>
              <a:rPr lang="en-US" sz="2800" dirty="0" err="1"/>
              <a:t>nYou</a:t>
            </a:r>
            <a:r>
              <a:rPr lang="en-US" sz="2800" dirty="0"/>
              <a:t> have entered: ");</a:t>
            </a:r>
          </a:p>
          <a:p>
            <a:pPr>
              <a:buNone/>
            </a:pPr>
            <a:r>
              <a:rPr lang="nn-NO" sz="2800" dirty="0"/>
              <a:t>for(i = 0; i &lt; r; i++)</a:t>
            </a:r>
          </a:p>
          <a:p>
            <a:pPr lvl="1">
              <a:buNone/>
            </a:pPr>
            <a:r>
              <a:rPr lang="en-US" sz="2800" dirty="0"/>
              <a:t>for(j = 0; j &lt; c; j++)</a:t>
            </a:r>
          </a:p>
          <a:p>
            <a:pPr lvl="2">
              <a:buNone/>
            </a:pPr>
            <a:r>
              <a:rPr lang="en-US" sz="1800" dirty="0" err="1" smtClean="0"/>
              <a:t>printf</a:t>
            </a:r>
            <a:r>
              <a:rPr lang="en-US" sz="1800" dirty="0" smtClean="0"/>
              <a:t>(" %d", a[</a:t>
            </a:r>
            <a:r>
              <a:rPr lang="en-US" sz="1800" dirty="0" err="1" smtClean="0"/>
              <a:t>i</a:t>
            </a:r>
            <a:r>
              <a:rPr lang="en-US" sz="1800" dirty="0" smtClean="0"/>
              <a:t>][j]);</a:t>
            </a:r>
          </a:p>
          <a:p>
            <a:pPr>
              <a:buNone/>
            </a:pPr>
            <a:r>
              <a:rPr lang="en-US" sz="2800" dirty="0"/>
              <a:t>}</a:t>
            </a:r>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
                                            <p:txEl>
                                              <p:pRg st="0" end="0"/>
                                            </p:txEl>
                                          </p:spTgt>
                                        </p:tgtEl>
                                        <p:attrNameLst>
                                          <p:attrName>style.visibility</p:attrName>
                                        </p:attrNameLst>
                                      </p:cBhvr>
                                      <p:to>
                                        <p:strVal val="visible"/>
                                      </p:to>
                                    </p:set>
                                    <p:animEffect transition="in" filter="fade">
                                      <p:cBhvr>
                                        <p:cTn id="48" dur="500"/>
                                        <p:tgtEl>
                                          <p:spTgt spid="4">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
                                            <p:txEl>
                                              <p:pRg st="1" end="1"/>
                                            </p:txEl>
                                          </p:spTgt>
                                        </p:tgtEl>
                                        <p:attrNameLst>
                                          <p:attrName>style.visibility</p:attrName>
                                        </p:attrNameLst>
                                      </p:cBhvr>
                                      <p:to>
                                        <p:strVal val="visible"/>
                                      </p:to>
                                    </p:set>
                                    <p:animEffect transition="in" filter="fade">
                                      <p:cBhvr>
                                        <p:cTn id="53" dur="500"/>
                                        <p:tgtEl>
                                          <p:spTgt spid="4">
                                            <p:txEl>
                                              <p:pRg st="1" end="1"/>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
                                            <p:txEl>
                                              <p:pRg st="7" end="7"/>
                                            </p:txEl>
                                          </p:spTgt>
                                        </p:tgtEl>
                                        <p:attrNameLst>
                                          <p:attrName>style.visibility</p:attrName>
                                        </p:attrNameLst>
                                      </p:cBhvr>
                                      <p:to>
                                        <p:strVal val="visible"/>
                                      </p:to>
                                    </p:set>
                                    <p:animEffect transition="in" filter="fade">
                                      <p:cBhvr>
                                        <p:cTn id="56" dur="500"/>
                                        <p:tgtEl>
                                          <p:spTgt spid="4">
                                            <p:txEl>
                                              <p:pRg st="7" end="7"/>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4">
                                            <p:txEl>
                                              <p:pRg st="2" end="2"/>
                                            </p:txEl>
                                          </p:spTgt>
                                        </p:tgtEl>
                                        <p:attrNameLst>
                                          <p:attrName>style.visibility</p:attrName>
                                        </p:attrNameLst>
                                      </p:cBhvr>
                                      <p:to>
                                        <p:strVal val="visible"/>
                                      </p:to>
                                    </p:set>
                                    <p:animEffect transition="in" filter="fade">
                                      <p:cBhvr>
                                        <p:cTn id="61" dur="500"/>
                                        <p:tgtEl>
                                          <p:spTgt spid="4">
                                            <p:txEl>
                                              <p:pRg st="2" end="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4">
                                            <p:txEl>
                                              <p:pRg st="3" end="3"/>
                                            </p:txEl>
                                          </p:spTgt>
                                        </p:tgtEl>
                                        <p:attrNameLst>
                                          <p:attrName>style.visibility</p:attrName>
                                        </p:attrNameLst>
                                      </p:cBhvr>
                                      <p:to>
                                        <p:strVal val="visible"/>
                                      </p:to>
                                    </p:set>
                                    <p:animEffect transition="in" filter="fade">
                                      <p:cBhvr>
                                        <p:cTn id="66" dur="500"/>
                                        <p:tgtEl>
                                          <p:spTgt spid="4">
                                            <p:txEl>
                                              <p:pRg st="3" end="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4">
                                            <p:txEl>
                                              <p:pRg st="4" end="4"/>
                                            </p:txEl>
                                          </p:spTgt>
                                        </p:tgtEl>
                                        <p:attrNameLst>
                                          <p:attrName>style.visibility</p:attrName>
                                        </p:attrNameLst>
                                      </p:cBhvr>
                                      <p:to>
                                        <p:strVal val="visible"/>
                                      </p:to>
                                    </p:set>
                                    <p:animEffect transition="in" filter="fade">
                                      <p:cBhvr>
                                        <p:cTn id="71" dur="500"/>
                                        <p:tgtEl>
                                          <p:spTgt spid="4">
                                            <p:txEl>
                                              <p:pRg st="4" end="4"/>
                                            </p:txEl>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
                                            <p:txEl>
                                              <p:pRg st="5" end="5"/>
                                            </p:txEl>
                                          </p:spTgt>
                                        </p:tgtEl>
                                        <p:attrNameLst>
                                          <p:attrName>style.visibility</p:attrName>
                                        </p:attrNameLst>
                                      </p:cBhvr>
                                      <p:to>
                                        <p:strVal val="visible"/>
                                      </p:to>
                                    </p:set>
                                    <p:animEffect transition="in" filter="fade">
                                      <p:cBhvr>
                                        <p:cTn id="74" dur="500"/>
                                        <p:tgtEl>
                                          <p:spTgt spid="4">
                                            <p:txEl>
                                              <p:pRg st="5" end="5"/>
                                            </p:txEl>
                                          </p:spTgt>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
                                            <p:txEl>
                                              <p:pRg st="6" end="6"/>
                                            </p:txEl>
                                          </p:spTgt>
                                        </p:tgtEl>
                                        <p:attrNameLst>
                                          <p:attrName>style.visibility</p:attrName>
                                        </p:attrNameLst>
                                      </p:cBhvr>
                                      <p:to>
                                        <p:strVal val="visible"/>
                                      </p:to>
                                    </p:set>
                                    <p:animEffect transition="in" filter="fade">
                                      <p:cBhvr>
                                        <p:cTn id="7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Three-Dimensional Array</a:t>
            </a:r>
            <a:endParaRPr lang="en-US" dirty="0"/>
          </a:p>
        </p:txBody>
      </p:sp>
      <p:sp>
        <p:nvSpPr>
          <p:cNvPr id="3" name="Content Placeholder 2"/>
          <p:cNvSpPr>
            <a:spLocks noGrp="1"/>
          </p:cNvSpPr>
          <p:nvPr>
            <p:ph sz="half" idx="1"/>
          </p:nvPr>
        </p:nvSpPr>
        <p:spPr>
          <a:xfrm>
            <a:off x="228600" y="533400"/>
            <a:ext cx="5635752" cy="6019800"/>
          </a:xfrm>
        </p:spPr>
        <p:txBody>
          <a:bodyPr>
            <a:noAutofit/>
          </a:bodyPr>
          <a:lstStyle/>
          <a:p>
            <a:pPr>
              <a:buNone/>
            </a:pPr>
            <a:r>
              <a:rPr lang="en-US" sz="1400" dirty="0" err="1"/>
              <a:t>int</a:t>
            </a:r>
            <a:r>
              <a:rPr lang="en-US" sz="1400" dirty="0"/>
              <a:t> </a:t>
            </a:r>
            <a:r>
              <a:rPr lang="en-US" sz="1400" dirty="0" err="1"/>
              <a:t>arr</a:t>
            </a:r>
            <a:r>
              <a:rPr lang="en-US" sz="1400" dirty="0"/>
              <a:t>[3][4][2] = {</a:t>
            </a:r>
          </a:p>
          <a:p>
            <a:pPr lvl="1">
              <a:buNone/>
            </a:pPr>
            <a:r>
              <a:rPr lang="en-US" sz="1400" dirty="0"/>
              <a:t>{</a:t>
            </a:r>
          </a:p>
          <a:p>
            <a:pPr lvl="2">
              <a:buNone/>
            </a:pPr>
            <a:r>
              <a:rPr lang="en-US" sz="1400" dirty="0"/>
              <a:t>{ 2, 4 },</a:t>
            </a:r>
          </a:p>
          <a:p>
            <a:pPr lvl="2">
              <a:buNone/>
            </a:pPr>
            <a:r>
              <a:rPr lang="en-US" sz="1400" dirty="0"/>
              <a:t>{ 7, 8 },</a:t>
            </a:r>
          </a:p>
          <a:p>
            <a:pPr lvl="2">
              <a:buNone/>
            </a:pPr>
            <a:r>
              <a:rPr lang="en-US" sz="1400" dirty="0"/>
              <a:t>{ 3, 4 },</a:t>
            </a:r>
          </a:p>
          <a:p>
            <a:pPr lvl="2">
              <a:buNone/>
            </a:pPr>
            <a:r>
              <a:rPr lang="en-US" sz="1400" dirty="0"/>
              <a:t>{ 5, 6 }</a:t>
            </a:r>
          </a:p>
          <a:p>
            <a:pPr lvl="1">
              <a:buNone/>
            </a:pPr>
            <a:r>
              <a:rPr lang="en-US" sz="1400" dirty="0" smtClean="0"/>
              <a:t>},{</a:t>
            </a:r>
            <a:endParaRPr lang="en-US" sz="1400" dirty="0"/>
          </a:p>
          <a:p>
            <a:pPr lvl="2">
              <a:buNone/>
            </a:pPr>
            <a:r>
              <a:rPr lang="en-US" sz="1400" dirty="0"/>
              <a:t>{ 7, 6 },</a:t>
            </a:r>
          </a:p>
          <a:p>
            <a:pPr lvl="2">
              <a:buNone/>
            </a:pPr>
            <a:r>
              <a:rPr lang="en-US" sz="1400" dirty="0"/>
              <a:t>{ 3, 4 },</a:t>
            </a:r>
          </a:p>
          <a:p>
            <a:pPr lvl="2">
              <a:buNone/>
            </a:pPr>
            <a:r>
              <a:rPr lang="en-US" sz="1400" dirty="0"/>
              <a:t>{ 5, 3 },</a:t>
            </a:r>
          </a:p>
          <a:p>
            <a:pPr lvl="2">
              <a:buNone/>
            </a:pPr>
            <a:r>
              <a:rPr lang="en-US" sz="1400" dirty="0"/>
              <a:t>{ 2, 3 }</a:t>
            </a:r>
          </a:p>
          <a:p>
            <a:pPr lvl="1">
              <a:buNone/>
            </a:pPr>
            <a:r>
              <a:rPr lang="en-US" sz="1400" dirty="0" smtClean="0"/>
              <a:t>},{</a:t>
            </a:r>
            <a:endParaRPr lang="en-US" sz="1400" dirty="0"/>
          </a:p>
          <a:p>
            <a:pPr lvl="2">
              <a:buNone/>
            </a:pPr>
            <a:r>
              <a:rPr lang="en-US" sz="1400" dirty="0"/>
              <a:t>{ 8, 9 },</a:t>
            </a:r>
          </a:p>
          <a:p>
            <a:pPr lvl="2">
              <a:buNone/>
            </a:pPr>
            <a:r>
              <a:rPr lang="en-US" sz="1400" dirty="0"/>
              <a:t>{ 7, 2 },</a:t>
            </a:r>
          </a:p>
          <a:p>
            <a:pPr lvl="2">
              <a:buNone/>
            </a:pPr>
            <a:r>
              <a:rPr lang="en-US" sz="1400" dirty="0"/>
              <a:t>{ 3, 4 },</a:t>
            </a:r>
          </a:p>
          <a:p>
            <a:pPr lvl="2">
              <a:buNone/>
            </a:pPr>
            <a:r>
              <a:rPr lang="en-US" sz="1400" dirty="0"/>
              <a:t>{ 5, 1 },</a:t>
            </a:r>
          </a:p>
          <a:p>
            <a:pPr lvl="1">
              <a:buNone/>
            </a:pPr>
            <a:r>
              <a:rPr lang="en-US" sz="1400" dirty="0"/>
              <a:t>}</a:t>
            </a:r>
          </a:p>
          <a:p>
            <a:pPr>
              <a:buNone/>
            </a:pPr>
            <a:r>
              <a:rPr lang="en-US" sz="1400" dirty="0"/>
              <a:t>} ;</a:t>
            </a:r>
          </a:p>
        </p:txBody>
      </p:sp>
      <p:sp>
        <p:nvSpPr>
          <p:cNvPr id="4" name="Content Placeholder 3"/>
          <p:cNvSpPr>
            <a:spLocks noGrp="1"/>
          </p:cNvSpPr>
          <p:nvPr>
            <p:ph sz="half" idx="2"/>
          </p:nvPr>
        </p:nvSpPr>
        <p:spPr>
          <a:xfrm>
            <a:off x="6096000" y="1371600"/>
            <a:ext cx="5867400" cy="5105400"/>
          </a:xfrm>
        </p:spPr>
        <p:txBody>
          <a:bodyPr>
            <a:normAutofit fontScale="92500" lnSpcReduction="20000"/>
          </a:bodyPr>
          <a:lstStyle/>
          <a:p>
            <a:endParaRPr lang="en-US" dirty="0" smtClean="0"/>
          </a:p>
          <a:p>
            <a:endParaRPr lang="en-US" dirty="0" smtClean="0"/>
          </a:p>
          <a:p>
            <a:endParaRPr lang="en-US" dirty="0" smtClean="0"/>
          </a:p>
          <a:p>
            <a:endParaRPr lang="en-US" dirty="0" smtClean="0"/>
          </a:p>
          <a:p>
            <a:endParaRPr lang="en-US" dirty="0" smtClean="0"/>
          </a:p>
          <a:p>
            <a:pPr>
              <a:buNone/>
            </a:pPr>
            <a:r>
              <a:rPr lang="en-US" sz="1800" dirty="0"/>
              <a:t>remember that the arrangement shown above is only conceptually true. In memory the same array elements are stored linearly.</a:t>
            </a:r>
          </a:p>
          <a:p>
            <a:pPr>
              <a:buNone/>
            </a:pPr>
            <a:endParaRPr lang="en-US" sz="1800" dirty="0"/>
          </a:p>
          <a:p>
            <a:pPr>
              <a:buNone/>
            </a:pPr>
            <a:endParaRPr lang="en-US" sz="1800" dirty="0" smtClean="0"/>
          </a:p>
          <a:p>
            <a:pPr>
              <a:buNone/>
            </a:pPr>
            <a:endParaRPr lang="en-US" sz="1800" dirty="0"/>
          </a:p>
          <a:p>
            <a:pPr>
              <a:buNone/>
            </a:pPr>
            <a:endParaRPr lang="en-US" sz="1800" dirty="0"/>
          </a:p>
          <a:p>
            <a:pPr>
              <a:buNone/>
            </a:pPr>
            <a:endParaRPr lang="en-US" sz="1800" dirty="0"/>
          </a:p>
          <a:p>
            <a:pPr>
              <a:buNone/>
            </a:pPr>
            <a:r>
              <a:rPr lang="en-US" sz="1800" dirty="0" err="1"/>
              <a:t>arr</a:t>
            </a:r>
            <a:r>
              <a:rPr lang="en-US" sz="1800" dirty="0"/>
              <a:t>[0][1][1]</a:t>
            </a:r>
          </a:p>
          <a:p>
            <a:pPr>
              <a:buNone/>
            </a:pPr>
            <a:r>
              <a:rPr lang="en-US" sz="1800" dirty="0"/>
              <a:t>*( *( *( </a:t>
            </a:r>
            <a:r>
              <a:rPr lang="en-US" sz="1800" dirty="0" err="1"/>
              <a:t>arr</a:t>
            </a:r>
            <a:r>
              <a:rPr lang="en-US" sz="1800" dirty="0"/>
              <a:t> + 0 ) + 1 ) + 1 )</a:t>
            </a:r>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pic>
        <p:nvPicPr>
          <p:cNvPr id="1026" name="Picture 2"/>
          <p:cNvPicPr>
            <a:picLocks noChangeAspect="1" noChangeArrowheads="1"/>
          </p:cNvPicPr>
          <p:nvPr/>
        </p:nvPicPr>
        <p:blipFill>
          <a:blip r:embed="rId2"/>
          <a:srcRect l="21765" t="11458" r="8235" b="34375"/>
          <a:stretch>
            <a:fillRect/>
          </a:stretch>
        </p:blipFill>
        <p:spPr bwMode="auto">
          <a:xfrm>
            <a:off x="5881511" y="674355"/>
            <a:ext cx="4938889" cy="2260169"/>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l="21765" t="19792" r="8235" b="42708"/>
          <a:stretch>
            <a:fillRect/>
          </a:stretch>
        </p:blipFill>
        <p:spPr bwMode="auto">
          <a:xfrm>
            <a:off x="6040741" y="3924300"/>
            <a:ext cx="5486400" cy="1295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fade">
                                      <p:cBhvr>
                                        <p:cTn id="50" dur="500"/>
                                        <p:tgtEl>
                                          <p:spTgt spid="3">
                                            <p:txEl>
                                              <p:pRg st="13" end="13"/>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Effect transition="in" filter="fade">
                                      <p:cBhvr>
                                        <p:cTn id="53" dur="500"/>
                                        <p:tgtEl>
                                          <p:spTgt spid="3">
                                            <p:txEl>
                                              <p:pRg st="14" end="14"/>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
                                            <p:txEl>
                                              <p:pRg st="15" end="15"/>
                                            </p:txEl>
                                          </p:spTgt>
                                        </p:tgtEl>
                                        <p:attrNameLst>
                                          <p:attrName>style.visibility</p:attrName>
                                        </p:attrNameLst>
                                      </p:cBhvr>
                                      <p:to>
                                        <p:strVal val="visible"/>
                                      </p:to>
                                    </p:set>
                                    <p:animEffect transition="in" filter="fade">
                                      <p:cBhvr>
                                        <p:cTn id="56" dur="500"/>
                                        <p:tgtEl>
                                          <p:spTgt spid="3">
                                            <p:txEl>
                                              <p:pRg st="15" end="15"/>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
                                            <p:txEl>
                                              <p:pRg st="16" end="16"/>
                                            </p:txEl>
                                          </p:spTgt>
                                        </p:tgtEl>
                                        <p:attrNameLst>
                                          <p:attrName>style.visibility</p:attrName>
                                        </p:attrNameLst>
                                      </p:cBhvr>
                                      <p:to>
                                        <p:strVal val="visible"/>
                                      </p:to>
                                    </p:set>
                                    <p:animEffect transition="in" filter="fade">
                                      <p:cBhvr>
                                        <p:cTn id="59" dur="500"/>
                                        <p:tgtEl>
                                          <p:spTgt spid="3">
                                            <p:txEl>
                                              <p:pRg st="16" end="16"/>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
                                            <p:txEl>
                                              <p:pRg st="17" end="17"/>
                                            </p:txEl>
                                          </p:spTgt>
                                        </p:tgtEl>
                                        <p:attrNameLst>
                                          <p:attrName>style.visibility</p:attrName>
                                        </p:attrNameLst>
                                      </p:cBhvr>
                                      <p:to>
                                        <p:strVal val="visible"/>
                                      </p:to>
                                    </p:set>
                                    <p:animEffect transition="in" filter="fade">
                                      <p:cBhvr>
                                        <p:cTn id="64" dur="500"/>
                                        <p:tgtEl>
                                          <p:spTgt spid="3">
                                            <p:txEl>
                                              <p:pRg st="17" end="17"/>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02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4">
                                            <p:txEl>
                                              <p:pRg st="5" end="5"/>
                                            </p:txEl>
                                          </p:spTgt>
                                        </p:tgtEl>
                                        <p:attrNameLst>
                                          <p:attrName>style.visibility</p:attrName>
                                        </p:attrNameLst>
                                      </p:cBhvr>
                                      <p:to>
                                        <p:strVal val="visible"/>
                                      </p:to>
                                    </p:set>
                                    <p:animEffect transition="in" filter="fade">
                                      <p:cBhvr>
                                        <p:cTn id="73" dur="500"/>
                                        <p:tgtEl>
                                          <p:spTgt spid="4">
                                            <p:txEl>
                                              <p:pRg st="5" end="5"/>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1027"/>
                                        </p:tgtEl>
                                        <p:attrNameLst>
                                          <p:attrName>style.visibility</p:attrName>
                                        </p:attrNameLst>
                                      </p:cBhvr>
                                      <p:to>
                                        <p:strVal val="visible"/>
                                      </p:to>
                                    </p:set>
                                    <p:animEffect transition="in" filter="fade">
                                      <p:cBhvr>
                                        <p:cTn id="78" dur="500"/>
                                        <p:tgtEl>
                                          <p:spTgt spid="1027"/>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4">
                                            <p:txEl>
                                              <p:pRg st="11" end="11"/>
                                            </p:txEl>
                                          </p:spTgt>
                                        </p:tgtEl>
                                        <p:attrNameLst>
                                          <p:attrName>style.visibility</p:attrName>
                                        </p:attrNameLst>
                                      </p:cBhvr>
                                      <p:to>
                                        <p:strVal val="visible"/>
                                      </p:to>
                                    </p:set>
                                    <p:animEffect transition="in" filter="fade">
                                      <p:cBhvr>
                                        <p:cTn id="83" dur="500"/>
                                        <p:tgtEl>
                                          <p:spTgt spid="4">
                                            <p:txEl>
                                              <p:pRg st="11" end="11"/>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4">
                                            <p:txEl>
                                              <p:pRg st="12" end="12"/>
                                            </p:txEl>
                                          </p:spTgt>
                                        </p:tgtEl>
                                        <p:attrNameLst>
                                          <p:attrName>style.visibility</p:attrName>
                                        </p:attrNameLst>
                                      </p:cBhvr>
                                      <p:to>
                                        <p:strVal val="visible"/>
                                      </p:to>
                                    </p:set>
                                    <p:animEffect transition="in" filter="fade">
                                      <p:cBhvr>
                                        <p:cTn id="88"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Accepting and printing element of 3D Array</a:t>
            </a:r>
            <a:endParaRPr lang="en-US" dirty="0"/>
          </a:p>
        </p:txBody>
      </p:sp>
      <p:sp>
        <p:nvSpPr>
          <p:cNvPr id="3" name="Content Placeholder 2"/>
          <p:cNvSpPr>
            <a:spLocks noGrp="1"/>
          </p:cNvSpPr>
          <p:nvPr>
            <p:ph idx="1"/>
          </p:nvPr>
        </p:nvSpPr>
        <p:spPr>
          <a:xfrm>
            <a:off x="424234" y="844552"/>
            <a:ext cx="10015166" cy="5784848"/>
          </a:xfrm>
        </p:spPr>
        <p:txBody>
          <a:bodyPr>
            <a:noAutofit/>
          </a:bodyPr>
          <a:lstStyle/>
          <a:p>
            <a:pPr>
              <a:buNone/>
            </a:pPr>
            <a:r>
              <a:rPr lang="en-US" sz="1800" dirty="0"/>
              <a:t>#include &lt;</a:t>
            </a:r>
            <a:r>
              <a:rPr lang="en-US" sz="1800" dirty="0" err="1"/>
              <a:t>stdio.h</a:t>
            </a:r>
            <a:r>
              <a:rPr lang="en-US" sz="1800" dirty="0"/>
              <a:t>&gt; </a:t>
            </a:r>
          </a:p>
          <a:p>
            <a:pPr>
              <a:buNone/>
            </a:pPr>
            <a:r>
              <a:rPr lang="en-US" sz="1800" dirty="0"/>
              <a:t>void main() </a:t>
            </a:r>
          </a:p>
          <a:p>
            <a:pPr>
              <a:buNone/>
            </a:pPr>
            <a:r>
              <a:rPr lang="en-US" sz="1800" dirty="0"/>
              <a:t>{</a:t>
            </a:r>
          </a:p>
          <a:p>
            <a:pPr lvl="1">
              <a:buNone/>
            </a:pPr>
            <a:r>
              <a:rPr lang="en-US" sz="1800" dirty="0" err="1"/>
              <a:t>int</a:t>
            </a:r>
            <a:r>
              <a:rPr lang="en-US" sz="1800" dirty="0"/>
              <a:t> </a:t>
            </a:r>
            <a:r>
              <a:rPr lang="en-US" sz="1800" dirty="0" err="1"/>
              <a:t>i</a:t>
            </a:r>
            <a:r>
              <a:rPr lang="en-US" sz="1800" dirty="0"/>
              <a:t>, j, k, test[2][3][2];</a:t>
            </a:r>
          </a:p>
          <a:p>
            <a:pPr lvl="1">
              <a:buNone/>
            </a:pPr>
            <a:r>
              <a:rPr lang="en-US" sz="1800" dirty="0" err="1"/>
              <a:t>printf</a:t>
            </a:r>
            <a:r>
              <a:rPr lang="en-US" sz="1800" dirty="0"/>
              <a:t>("Enter 12 values: \n");</a:t>
            </a:r>
          </a:p>
          <a:p>
            <a:pPr lvl="1">
              <a:buNone/>
            </a:pPr>
            <a:r>
              <a:rPr lang="en-US" sz="1800" dirty="0"/>
              <a:t>for(</a:t>
            </a:r>
            <a:r>
              <a:rPr lang="en-US" sz="1800" dirty="0" err="1"/>
              <a:t>i</a:t>
            </a:r>
            <a:r>
              <a:rPr lang="en-US" sz="1800" dirty="0"/>
              <a:t> = 0; </a:t>
            </a:r>
            <a:r>
              <a:rPr lang="en-US" sz="1800" dirty="0" err="1"/>
              <a:t>i</a:t>
            </a:r>
            <a:r>
              <a:rPr lang="en-US" sz="1800" dirty="0"/>
              <a:t> &lt; 2; ++</a:t>
            </a:r>
            <a:r>
              <a:rPr lang="en-US" sz="1800" dirty="0" err="1"/>
              <a:t>i</a:t>
            </a:r>
            <a:r>
              <a:rPr lang="en-US" sz="1800" dirty="0"/>
              <a:t>)</a:t>
            </a:r>
          </a:p>
          <a:p>
            <a:pPr lvl="2">
              <a:buNone/>
            </a:pPr>
            <a:r>
              <a:rPr lang="en-US" sz="1800" dirty="0"/>
              <a:t>for (j = 0; j &lt; 3; ++j) </a:t>
            </a:r>
          </a:p>
          <a:p>
            <a:pPr lvl="3">
              <a:buNone/>
            </a:pPr>
            <a:r>
              <a:rPr lang="en-US" sz="1800" dirty="0"/>
              <a:t>for(k = 0; k &lt; 2; ++k ) </a:t>
            </a:r>
          </a:p>
          <a:p>
            <a:pPr lvl="4">
              <a:buNone/>
            </a:pPr>
            <a:r>
              <a:rPr lang="en-US" dirty="0" smtClean="0"/>
              <a:t> </a:t>
            </a:r>
            <a:r>
              <a:rPr lang="en-US" dirty="0" err="1" smtClean="0"/>
              <a:t>scanf</a:t>
            </a:r>
            <a:r>
              <a:rPr lang="en-US" dirty="0" smtClean="0"/>
              <a:t>("%d", &amp;test[</a:t>
            </a:r>
            <a:r>
              <a:rPr lang="en-US" dirty="0" err="1" smtClean="0"/>
              <a:t>i</a:t>
            </a:r>
            <a:r>
              <a:rPr lang="en-US" dirty="0" smtClean="0"/>
              <a:t>][j][k]); </a:t>
            </a:r>
          </a:p>
          <a:p>
            <a:pPr lvl="1">
              <a:buNone/>
            </a:pPr>
            <a:r>
              <a:rPr lang="en-US" sz="1800" dirty="0" err="1"/>
              <a:t>printf</a:t>
            </a:r>
            <a:r>
              <a:rPr lang="en-US" sz="1800" dirty="0"/>
              <a:t>("\</a:t>
            </a:r>
            <a:r>
              <a:rPr lang="en-US" sz="1800" dirty="0" err="1"/>
              <a:t>nDisplaying</a:t>
            </a:r>
            <a:r>
              <a:rPr lang="en-US" sz="1800" dirty="0"/>
              <a:t> values:\n"); </a:t>
            </a:r>
          </a:p>
          <a:p>
            <a:pPr lvl="1">
              <a:buNone/>
            </a:pPr>
            <a:r>
              <a:rPr lang="en-US" sz="1800" dirty="0"/>
              <a:t>for(</a:t>
            </a:r>
            <a:r>
              <a:rPr lang="en-US" sz="1800" dirty="0" err="1"/>
              <a:t>i</a:t>
            </a:r>
            <a:r>
              <a:rPr lang="en-US" sz="1800" dirty="0"/>
              <a:t> = 0; </a:t>
            </a:r>
            <a:r>
              <a:rPr lang="en-US" sz="1800" dirty="0" err="1"/>
              <a:t>i</a:t>
            </a:r>
            <a:r>
              <a:rPr lang="en-US" sz="1800" dirty="0"/>
              <a:t> &lt; 2; ++</a:t>
            </a:r>
            <a:r>
              <a:rPr lang="en-US" sz="1800" dirty="0" err="1"/>
              <a:t>i</a:t>
            </a:r>
            <a:r>
              <a:rPr lang="en-US" sz="1800" dirty="0"/>
              <a:t>) </a:t>
            </a:r>
          </a:p>
          <a:p>
            <a:pPr lvl="2">
              <a:buNone/>
            </a:pPr>
            <a:r>
              <a:rPr lang="en-US" sz="1800" dirty="0"/>
              <a:t>for (j = 0; j &lt; 3; ++j) </a:t>
            </a:r>
          </a:p>
          <a:p>
            <a:pPr lvl="3">
              <a:buNone/>
            </a:pPr>
            <a:r>
              <a:rPr lang="en-US" sz="1800" dirty="0"/>
              <a:t>for(k = 0; k &lt; 2; ++k ) </a:t>
            </a:r>
          </a:p>
          <a:p>
            <a:pPr lvl="4">
              <a:buNone/>
            </a:pPr>
            <a:r>
              <a:rPr lang="en-US" dirty="0" err="1" smtClean="0"/>
              <a:t>printf</a:t>
            </a:r>
            <a:r>
              <a:rPr lang="en-US" dirty="0" smtClean="0"/>
              <a:t>("test[%d][%d][%d] = %d\n", </a:t>
            </a:r>
            <a:r>
              <a:rPr lang="en-US" dirty="0" err="1" smtClean="0"/>
              <a:t>i</a:t>
            </a:r>
            <a:r>
              <a:rPr lang="en-US" dirty="0" smtClean="0"/>
              <a:t>, j, k, test[</a:t>
            </a:r>
            <a:r>
              <a:rPr lang="en-US" dirty="0" err="1" smtClean="0"/>
              <a:t>i</a:t>
            </a:r>
            <a:r>
              <a:rPr lang="en-US" dirty="0" smtClean="0"/>
              <a:t>][j][k]);</a:t>
            </a:r>
          </a:p>
          <a:p>
            <a:pPr>
              <a:buNone/>
            </a:pPr>
            <a:r>
              <a:rPr lang="en-US" sz="1800" dirty="0"/>
              <a:t>}</a:t>
            </a:r>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
        <p:nvSpPr>
          <p:cNvPr id="4" name="Content Placeholder 3"/>
          <p:cNvSpPr>
            <a:spLocks noGrp="1"/>
          </p:cNvSpPr>
          <p:nvPr>
            <p:ph sz="half" idx="4294967295"/>
          </p:nvPr>
        </p:nvSpPr>
        <p:spPr>
          <a:xfrm>
            <a:off x="6248400" y="844552"/>
            <a:ext cx="5943600" cy="4967286"/>
          </a:xfrm>
        </p:spPr>
        <p:txBody>
          <a:bodyPr>
            <a:normAutofit fontScale="92500" lnSpcReduction="20000"/>
          </a:bodyPr>
          <a:lstStyle/>
          <a:p>
            <a:pPr>
              <a:buNone/>
            </a:pPr>
            <a:r>
              <a:rPr lang="en-US" dirty="0" smtClean="0"/>
              <a:t>Enter 12 values: 1 2 3 4 5 6 7 8 9 10 11 12 </a:t>
            </a:r>
          </a:p>
          <a:p>
            <a:pPr>
              <a:buNone/>
            </a:pPr>
            <a:r>
              <a:rPr lang="en-US" dirty="0" smtClean="0"/>
              <a:t>Displaying Values: </a:t>
            </a:r>
          </a:p>
          <a:p>
            <a:pPr>
              <a:buNone/>
            </a:pPr>
            <a:r>
              <a:rPr lang="en-US" dirty="0" smtClean="0"/>
              <a:t>test[0][0][0] = 1 </a:t>
            </a:r>
          </a:p>
          <a:p>
            <a:pPr>
              <a:buNone/>
            </a:pPr>
            <a:r>
              <a:rPr lang="en-US" dirty="0" smtClean="0"/>
              <a:t>test[0][0][1] = 2 </a:t>
            </a:r>
          </a:p>
          <a:p>
            <a:pPr>
              <a:buNone/>
            </a:pPr>
            <a:r>
              <a:rPr lang="en-US" dirty="0" smtClean="0"/>
              <a:t>test[0][1][0] = 3 </a:t>
            </a:r>
          </a:p>
          <a:p>
            <a:pPr>
              <a:buNone/>
            </a:pPr>
            <a:r>
              <a:rPr lang="en-US" dirty="0" smtClean="0"/>
              <a:t>test[0][1][1] = 4 </a:t>
            </a:r>
          </a:p>
          <a:p>
            <a:pPr>
              <a:buNone/>
            </a:pPr>
            <a:r>
              <a:rPr lang="en-US" dirty="0" smtClean="0"/>
              <a:t>test[0][2][0] = 5 </a:t>
            </a:r>
          </a:p>
          <a:p>
            <a:pPr>
              <a:buNone/>
            </a:pPr>
            <a:r>
              <a:rPr lang="en-US" dirty="0" smtClean="0"/>
              <a:t>test[0][2][1] = 6 </a:t>
            </a:r>
          </a:p>
          <a:p>
            <a:pPr>
              <a:buNone/>
            </a:pPr>
            <a:r>
              <a:rPr lang="en-US" dirty="0" smtClean="0"/>
              <a:t>test[1][0][0] = 7 </a:t>
            </a:r>
          </a:p>
          <a:p>
            <a:pPr>
              <a:buNone/>
            </a:pPr>
            <a:r>
              <a:rPr lang="en-US" dirty="0" smtClean="0"/>
              <a:t>test[1][0][1] = 8 </a:t>
            </a:r>
          </a:p>
          <a:p>
            <a:pPr>
              <a:buNone/>
            </a:pPr>
            <a:r>
              <a:rPr lang="en-US" dirty="0" smtClean="0"/>
              <a:t>test[1][1][0] = 9 </a:t>
            </a:r>
          </a:p>
          <a:p>
            <a:pPr>
              <a:buNone/>
            </a:pPr>
            <a:r>
              <a:rPr lang="en-US" dirty="0" smtClean="0"/>
              <a:t>test[1][1][1] = 10 </a:t>
            </a:r>
          </a:p>
          <a:p>
            <a:pPr>
              <a:buNone/>
            </a:pPr>
            <a:r>
              <a:rPr lang="en-US" dirty="0" smtClean="0"/>
              <a:t>test[1][2][0] = 11 </a:t>
            </a:r>
          </a:p>
          <a:p>
            <a:pPr>
              <a:buNone/>
            </a:pPr>
            <a:r>
              <a:rPr lang="en-US" dirty="0" smtClean="0"/>
              <a:t>test[1][2][1] = 12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fade">
                                      <p:cBhvr>
                                        <p:cTn id="50" dur="500"/>
                                        <p:tgtEl>
                                          <p:spTgt spid="3">
                                            <p:txEl>
                                              <p:pRg st="13" end="1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animEffect transition="in" filter="fade">
                                      <p:cBhvr>
                                        <p:cTn id="55" dur="500"/>
                                        <p:tgtEl>
                                          <p:spTgt spid="3">
                                            <p:txEl>
                                              <p:pRg st="14" end="1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
                                            <p:txEl>
                                              <p:pRg st="0" end="0"/>
                                            </p:txEl>
                                          </p:spTgt>
                                        </p:tgtEl>
                                        <p:attrNameLst>
                                          <p:attrName>style.visibility</p:attrName>
                                        </p:attrNameLst>
                                      </p:cBhvr>
                                      <p:to>
                                        <p:strVal val="visible"/>
                                      </p:to>
                                    </p:set>
                                    <p:animEffect transition="in" filter="fade">
                                      <p:cBhvr>
                                        <p:cTn id="60" dur="500"/>
                                        <p:tgtEl>
                                          <p:spTgt spid="4">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4">
                                            <p:txEl>
                                              <p:pRg st="1" end="1"/>
                                            </p:txEl>
                                          </p:spTgt>
                                        </p:tgtEl>
                                        <p:attrNameLst>
                                          <p:attrName>style.visibility</p:attrName>
                                        </p:attrNameLst>
                                      </p:cBhvr>
                                      <p:to>
                                        <p:strVal val="visible"/>
                                      </p:to>
                                    </p:set>
                                    <p:animEffect transition="in" filter="fade">
                                      <p:cBhvr>
                                        <p:cTn id="65" dur="500"/>
                                        <p:tgtEl>
                                          <p:spTgt spid="4">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
                                            <p:txEl>
                                              <p:pRg st="2" end="2"/>
                                            </p:txEl>
                                          </p:spTgt>
                                        </p:tgtEl>
                                        <p:attrNameLst>
                                          <p:attrName>style.visibility</p:attrName>
                                        </p:attrNameLst>
                                      </p:cBhvr>
                                      <p:to>
                                        <p:strVal val="visible"/>
                                      </p:to>
                                    </p:set>
                                    <p:animEffect transition="in" filter="fade">
                                      <p:cBhvr>
                                        <p:cTn id="70" dur="500"/>
                                        <p:tgtEl>
                                          <p:spTgt spid="4">
                                            <p:txEl>
                                              <p:pRg st="2" end="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
                                            <p:txEl>
                                              <p:pRg st="3" end="3"/>
                                            </p:txEl>
                                          </p:spTgt>
                                        </p:tgtEl>
                                        <p:attrNameLst>
                                          <p:attrName>style.visibility</p:attrName>
                                        </p:attrNameLst>
                                      </p:cBhvr>
                                      <p:to>
                                        <p:strVal val="visible"/>
                                      </p:to>
                                    </p:set>
                                    <p:animEffect transition="in" filter="fade">
                                      <p:cBhvr>
                                        <p:cTn id="75" dur="500"/>
                                        <p:tgtEl>
                                          <p:spTgt spid="4">
                                            <p:txEl>
                                              <p:pRg st="3" end="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
                                            <p:txEl>
                                              <p:pRg st="4" end="4"/>
                                            </p:txEl>
                                          </p:spTgt>
                                        </p:tgtEl>
                                        <p:attrNameLst>
                                          <p:attrName>style.visibility</p:attrName>
                                        </p:attrNameLst>
                                      </p:cBhvr>
                                      <p:to>
                                        <p:strVal val="visible"/>
                                      </p:to>
                                    </p:set>
                                    <p:animEffect transition="in" filter="fade">
                                      <p:cBhvr>
                                        <p:cTn id="80" dur="500"/>
                                        <p:tgtEl>
                                          <p:spTgt spid="4">
                                            <p:txEl>
                                              <p:pRg st="4" end="4"/>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4">
                                            <p:txEl>
                                              <p:pRg st="5" end="5"/>
                                            </p:txEl>
                                          </p:spTgt>
                                        </p:tgtEl>
                                        <p:attrNameLst>
                                          <p:attrName>style.visibility</p:attrName>
                                        </p:attrNameLst>
                                      </p:cBhvr>
                                      <p:to>
                                        <p:strVal val="visible"/>
                                      </p:to>
                                    </p:set>
                                    <p:animEffect transition="in" filter="fade">
                                      <p:cBhvr>
                                        <p:cTn id="85" dur="500"/>
                                        <p:tgtEl>
                                          <p:spTgt spid="4">
                                            <p:txEl>
                                              <p:pRg st="5" end="5"/>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4">
                                            <p:txEl>
                                              <p:pRg st="6" end="6"/>
                                            </p:txEl>
                                          </p:spTgt>
                                        </p:tgtEl>
                                        <p:attrNameLst>
                                          <p:attrName>style.visibility</p:attrName>
                                        </p:attrNameLst>
                                      </p:cBhvr>
                                      <p:to>
                                        <p:strVal val="visible"/>
                                      </p:to>
                                    </p:set>
                                    <p:animEffect transition="in" filter="fade">
                                      <p:cBhvr>
                                        <p:cTn id="90" dur="500"/>
                                        <p:tgtEl>
                                          <p:spTgt spid="4">
                                            <p:txEl>
                                              <p:pRg st="6" end="6"/>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4">
                                            <p:txEl>
                                              <p:pRg st="7" end="7"/>
                                            </p:txEl>
                                          </p:spTgt>
                                        </p:tgtEl>
                                        <p:attrNameLst>
                                          <p:attrName>style.visibility</p:attrName>
                                        </p:attrNameLst>
                                      </p:cBhvr>
                                      <p:to>
                                        <p:strVal val="visible"/>
                                      </p:to>
                                    </p:set>
                                    <p:animEffect transition="in" filter="fade">
                                      <p:cBhvr>
                                        <p:cTn id="95" dur="500"/>
                                        <p:tgtEl>
                                          <p:spTgt spid="4">
                                            <p:txEl>
                                              <p:pRg st="7" end="7"/>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4">
                                            <p:txEl>
                                              <p:pRg st="8" end="8"/>
                                            </p:txEl>
                                          </p:spTgt>
                                        </p:tgtEl>
                                        <p:attrNameLst>
                                          <p:attrName>style.visibility</p:attrName>
                                        </p:attrNameLst>
                                      </p:cBhvr>
                                      <p:to>
                                        <p:strVal val="visible"/>
                                      </p:to>
                                    </p:set>
                                    <p:animEffect transition="in" filter="fade">
                                      <p:cBhvr>
                                        <p:cTn id="100" dur="500"/>
                                        <p:tgtEl>
                                          <p:spTgt spid="4">
                                            <p:txEl>
                                              <p:pRg st="8" end="8"/>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4">
                                            <p:txEl>
                                              <p:pRg st="9" end="9"/>
                                            </p:txEl>
                                          </p:spTgt>
                                        </p:tgtEl>
                                        <p:attrNameLst>
                                          <p:attrName>style.visibility</p:attrName>
                                        </p:attrNameLst>
                                      </p:cBhvr>
                                      <p:to>
                                        <p:strVal val="visible"/>
                                      </p:to>
                                    </p:set>
                                    <p:animEffect transition="in" filter="fade">
                                      <p:cBhvr>
                                        <p:cTn id="105" dur="500"/>
                                        <p:tgtEl>
                                          <p:spTgt spid="4">
                                            <p:txEl>
                                              <p:pRg st="9" end="9"/>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4">
                                            <p:txEl>
                                              <p:pRg st="10" end="10"/>
                                            </p:txEl>
                                          </p:spTgt>
                                        </p:tgtEl>
                                        <p:attrNameLst>
                                          <p:attrName>style.visibility</p:attrName>
                                        </p:attrNameLst>
                                      </p:cBhvr>
                                      <p:to>
                                        <p:strVal val="visible"/>
                                      </p:to>
                                    </p:set>
                                    <p:animEffect transition="in" filter="fade">
                                      <p:cBhvr>
                                        <p:cTn id="110" dur="500"/>
                                        <p:tgtEl>
                                          <p:spTgt spid="4">
                                            <p:txEl>
                                              <p:pRg st="10" end="1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4">
                                            <p:txEl>
                                              <p:pRg st="11" end="11"/>
                                            </p:txEl>
                                          </p:spTgt>
                                        </p:tgtEl>
                                        <p:attrNameLst>
                                          <p:attrName>style.visibility</p:attrName>
                                        </p:attrNameLst>
                                      </p:cBhvr>
                                      <p:to>
                                        <p:strVal val="visible"/>
                                      </p:to>
                                    </p:set>
                                    <p:animEffect transition="in" filter="fade">
                                      <p:cBhvr>
                                        <p:cTn id="115" dur="500"/>
                                        <p:tgtEl>
                                          <p:spTgt spid="4">
                                            <p:txEl>
                                              <p:pRg st="11" end="11"/>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4">
                                            <p:txEl>
                                              <p:pRg st="12" end="12"/>
                                            </p:txEl>
                                          </p:spTgt>
                                        </p:tgtEl>
                                        <p:attrNameLst>
                                          <p:attrName>style.visibility</p:attrName>
                                        </p:attrNameLst>
                                      </p:cBhvr>
                                      <p:to>
                                        <p:strVal val="visible"/>
                                      </p:to>
                                    </p:set>
                                    <p:animEffect transition="in" filter="fade">
                                      <p:cBhvr>
                                        <p:cTn id="120" dur="500"/>
                                        <p:tgtEl>
                                          <p:spTgt spid="4">
                                            <p:txEl>
                                              <p:pRg st="12" end="12"/>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4">
                                            <p:txEl>
                                              <p:pRg st="13" end="13"/>
                                            </p:txEl>
                                          </p:spTgt>
                                        </p:tgtEl>
                                        <p:attrNameLst>
                                          <p:attrName>style.visibility</p:attrName>
                                        </p:attrNameLst>
                                      </p:cBhvr>
                                      <p:to>
                                        <p:strVal val="visible"/>
                                      </p:to>
                                    </p:set>
                                    <p:animEffect transition="in" filter="fade">
                                      <p:cBhvr>
                                        <p:cTn id="125"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using Function</a:t>
            </a:r>
            <a:endParaRPr lang="en-US" dirty="0"/>
          </a:p>
        </p:txBody>
      </p:sp>
      <p:sp>
        <p:nvSpPr>
          <p:cNvPr id="3" name="Content Placeholder 2"/>
          <p:cNvSpPr>
            <a:spLocks noGrp="1"/>
          </p:cNvSpPr>
          <p:nvPr>
            <p:ph idx="1"/>
          </p:nvPr>
        </p:nvSpPr>
        <p:spPr>
          <a:xfrm>
            <a:off x="424234" y="844552"/>
            <a:ext cx="10015166" cy="5647660"/>
          </a:xfrm>
        </p:spPr>
        <p:txBody>
          <a:bodyPr>
            <a:normAutofit/>
          </a:bodyPr>
          <a:lstStyle/>
          <a:p>
            <a:pPr marL="514350" indent="-514350">
              <a:buFont typeface="+mj-lt"/>
              <a:buAutoNum type="arabicPeriod"/>
            </a:pPr>
            <a:r>
              <a:rPr lang="en-US" sz="2400" dirty="0" smtClean="0"/>
              <a:t>Twenty-five numbers are entered from the keyboard into an array. The number to be searched is entered through the keyboard by the user. Write a program to find if the number to be searched is present in the array and if it is present, display the number of times it appears in the array.</a:t>
            </a:r>
          </a:p>
          <a:p>
            <a:pPr marL="514350" indent="-514350">
              <a:buFont typeface="+mj-lt"/>
              <a:buAutoNum type="arabicPeriod"/>
            </a:pPr>
            <a:endParaRPr lang="en-US" sz="2400" dirty="0" smtClean="0"/>
          </a:p>
          <a:p>
            <a:pPr marL="514350" indent="-514350">
              <a:buFont typeface="+mj-lt"/>
              <a:buAutoNum type="arabicPeriod"/>
            </a:pPr>
            <a:r>
              <a:rPr lang="en-US" sz="2400" dirty="0" smtClean="0"/>
              <a:t>Twenty-five numbers are entered from the keyboard into an array. Write a program to find out how many of them are positive, how many are negative, how many are even and how many odd.</a:t>
            </a:r>
          </a:p>
          <a:p>
            <a:pPr marL="514350" indent="-514350">
              <a:buFont typeface="+mj-lt"/>
              <a:buAutoNum type="arabicPeriod"/>
            </a:pPr>
            <a:endParaRPr lang="en-US" sz="2400" dirty="0" smtClean="0"/>
          </a:p>
          <a:p>
            <a:pPr marL="514350" indent="-514350">
              <a:buFont typeface="+mj-lt"/>
              <a:buAutoNum type="arabicPeriod"/>
            </a:pPr>
            <a:r>
              <a:rPr lang="en-US" sz="2400" dirty="0" smtClean="0"/>
              <a:t>Write a C program to Sort array of 25 numbers.</a:t>
            </a:r>
            <a:endParaRPr lang="en-US" sz="2400" dirty="0"/>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Strings</a:t>
            </a:r>
            <a:endParaRPr lang="en-US" dirty="0"/>
          </a:p>
        </p:txBody>
      </p:sp>
      <p:sp>
        <p:nvSpPr>
          <p:cNvPr id="3" name="Content Placeholder 2"/>
          <p:cNvSpPr>
            <a:spLocks noGrp="1"/>
          </p:cNvSpPr>
          <p:nvPr>
            <p:ph sz="half" idx="1"/>
          </p:nvPr>
        </p:nvSpPr>
        <p:spPr>
          <a:xfrm>
            <a:off x="0" y="800100"/>
            <a:ext cx="5864352" cy="5524500"/>
          </a:xfrm>
        </p:spPr>
        <p:txBody>
          <a:bodyPr>
            <a:normAutofit fontScale="70000" lnSpcReduction="20000"/>
          </a:bodyPr>
          <a:lstStyle/>
          <a:p>
            <a:r>
              <a:rPr lang="en-US" sz="2600" dirty="0" smtClean="0"/>
              <a:t>String is a collection of character variables. Sometimes you need to store name, address where you have to store more than one characters, you need strings.</a:t>
            </a:r>
          </a:p>
          <a:p>
            <a:endParaRPr lang="en-US" sz="2600" dirty="0" smtClean="0"/>
          </a:p>
          <a:p>
            <a:r>
              <a:rPr lang="en-US" sz="2600" dirty="0" smtClean="0"/>
              <a:t>Declare String:</a:t>
            </a:r>
          </a:p>
          <a:p>
            <a:pPr lvl="1">
              <a:buNone/>
            </a:pPr>
            <a:r>
              <a:rPr lang="en-US" sz="2200" b="1" dirty="0" smtClean="0"/>
              <a:t>char s[50];</a:t>
            </a:r>
          </a:p>
          <a:p>
            <a:pPr lvl="1">
              <a:buNone/>
            </a:pPr>
            <a:r>
              <a:rPr lang="en-US" sz="2200" b="1" dirty="0" smtClean="0"/>
              <a:t>char s[ ] = {'</a:t>
            </a:r>
            <a:r>
              <a:rPr lang="en-US" sz="2200" b="1" dirty="0" err="1" smtClean="0"/>
              <a:t>P','a','r','a','g</a:t>
            </a:r>
            <a:r>
              <a:rPr lang="en-US" sz="2200" b="1" dirty="0" smtClean="0"/>
              <a:t>','\0'};</a:t>
            </a:r>
          </a:p>
          <a:p>
            <a:pPr lvl="1">
              <a:buNone/>
            </a:pPr>
            <a:r>
              <a:rPr lang="en-US" sz="2200" b="1" dirty="0" smtClean="0"/>
              <a:t>char s[ ] = "</a:t>
            </a:r>
            <a:r>
              <a:rPr lang="en-US" sz="2200" b="1" dirty="0" err="1" smtClean="0"/>
              <a:t>Parag</a:t>
            </a:r>
            <a:r>
              <a:rPr lang="en-US" sz="2200" b="1" dirty="0" smtClean="0"/>
              <a:t>";</a:t>
            </a:r>
          </a:p>
          <a:p>
            <a:endParaRPr lang="en-US" sz="2600" dirty="0" smtClean="0"/>
          </a:p>
          <a:p>
            <a:r>
              <a:rPr lang="en-US" sz="2600" dirty="0" smtClean="0"/>
              <a:t>Memory Map of a String:</a:t>
            </a:r>
          </a:p>
          <a:p>
            <a:endParaRPr lang="en-US" sz="2600" dirty="0" smtClean="0"/>
          </a:p>
          <a:p>
            <a:endParaRPr lang="en-US" sz="2600" dirty="0" smtClean="0"/>
          </a:p>
          <a:p>
            <a:endParaRPr lang="en-US" sz="2600" dirty="0" smtClean="0"/>
          </a:p>
          <a:p>
            <a:pPr marL="0" indent="0">
              <a:buNone/>
            </a:pPr>
            <a:endParaRPr lang="en-US" sz="2600" b="1" dirty="0" smtClean="0"/>
          </a:p>
          <a:p>
            <a:r>
              <a:rPr lang="en-US" sz="2600" b="1" dirty="0" smtClean="0"/>
              <a:t>'\0' character is automatically appended at the end while accepting the string.</a:t>
            </a:r>
          </a:p>
          <a:p>
            <a:endParaRPr lang="en-US" dirty="0" smtClean="0"/>
          </a:p>
          <a:p>
            <a:endParaRPr lang="en-US" dirty="0"/>
          </a:p>
        </p:txBody>
      </p:sp>
      <p:sp>
        <p:nvSpPr>
          <p:cNvPr id="4" name="Content Placeholder 3"/>
          <p:cNvSpPr>
            <a:spLocks noGrp="1"/>
          </p:cNvSpPr>
          <p:nvPr>
            <p:ph sz="half" idx="2"/>
          </p:nvPr>
        </p:nvSpPr>
        <p:spPr>
          <a:xfrm>
            <a:off x="6324600" y="228600"/>
            <a:ext cx="5456936" cy="6263612"/>
          </a:xfrm>
        </p:spPr>
        <p:txBody>
          <a:bodyPr>
            <a:noAutofit/>
          </a:bodyPr>
          <a:lstStyle/>
          <a:p>
            <a:pPr>
              <a:buNone/>
            </a:pPr>
            <a:r>
              <a:rPr lang="en-US" sz="2000" dirty="0"/>
              <a:t>#include&lt;</a:t>
            </a:r>
            <a:r>
              <a:rPr lang="en-US" sz="2000" dirty="0" err="1"/>
              <a:t>stdio.h</a:t>
            </a:r>
            <a:r>
              <a:rPr lang="en-US" sz="2000" dirty="0" smtClean="0"/>
              <a:t>&gt;</a:t>
            </a:r>
            <a:endParaRPr lang="en-US" sz="2000" dirty="0"/>
          </a:p>
          <a:p>
            <a:pPr>
              <a:buNone/>
            </a:pPr>
            <a:r>
              <a:rPr lang="en-US" sz="2000" dirty="0"/>
              <a:t>void main()</a:t>
            </a:r>
          </a:p>
          <a:p>
            <a:pPr>
              <a:buNone/>
            </a:pPr>
            <a:r>
              <a:rPr lang="en-US" sz="2000" dirty="0"/>
              <a:t>{</a:t>
            </a:r>
          </a:p>
          <a:p>
            <a:pPr lvl="1">
              <a:buNone/>
            </a:pPr>
            <a:r>
              <a:rPr lang="en-US" sz="2000" dirty="0"/>
              <a:t>char name[50];</a:t>
            </a:r>
          </a:p>
          <a:p>
            <a:pPr lvl="1">
              <a:buNone/>
            </a:pPr>
            <a:r>
              <a:rPr lang="en-US" sz="2000" dirty="0" err="1"/>
              <a:t>int</a:t>
            </a:r>
            <a:r>
              <a:rPr lang="en-US" sz="2000" dirty="0"/>
              <a:t> </a:t>
            </a:r>
            <a:r>
              <a:rPr lang="en-US" sz="2000" dirty="0" err="1"/>
              <a:t>i</a:t>
            </a:r>
            <a:r>
              <a:rPr lang="en-US" sz="2000" dirty="0"/>
              <a:t>;</a:t>
            </a:r>
          </a:p>
          <a:p>
            <a:pPr lvl="1">
              <a:buNone/>
            </a:pPr>
            <a:r>
              <a:rPr lang="en-US" sz="2000" dirty="0" err="1"/>
              <a:t>printf</a:t>
            </a:r>
            <a:r>
              <a:rPr lang="en-US" sz="2000" dirty="0"/>
              <a:t>("\</a:t>
            </a:r>
            <a:r>
              <a:rPr lang="en-US" sz="2000" dirty="0" err="1"/>
              <a:t>nEnter</a:t>
            </a:r>
            <a:r>
              <a:rPr lang="en-US" sz="2000" dirty="0"/>
              <a:t> your name: ");</a:t>
            </a:r>
          </a:p>
          <a:p>
            <a:pPr lvl="1">
              <a:buNone/>
            </a:pPr>
            <a:r>
              <a:rPr lang="en-US" sz="2000" dirty="0" err="1"/>
              <a:t>scanf</a:t>
            </a:r>
            <a:r>
              <a:rPr lang="en-US" sz="2000" dirty="0"/>
              <a:t>("%s", name);</a:t>
            </a:r>
          </a:p>
          <a:p>
            <a:pPr lvl="1">
              <a:buNone/>
            </a:pPr>
            <a:r>
              <a:rPr lang="en-US" sz="2000" dirty="0" err="1"/>
              <a:t>printf</a:t>
            </a:r>
            <a:r>
              <a:rPr lang="en-US" sz="2000" dirty="0"/>
              <a:t>("\</a:t>
            </a:r>
            <a:r>
              <a:rPr lang="en-US" sz="2000" dirty="0" err="1"/>
              <a:t>nYour</a:t>
            </a:r>
            <a:r>
              <a:rPr lang="en-US" sz="2000" dirty="0"/>
              <a:t> name is: </a:t>
            </a:r>
            <a:r>
              <a:rPr lang="en-US" sz="2000" b="1" dirty="0"/>
              <a:t>%s", name);</a:t>
            </a:r>
          </a:p>
          <a:p>
            <a:pPr lvl="1">
              <a:buNone/>
            </a:pPr>
            <a:r>
              <a:rPr lang="en-US" sz="2000" dirty="0" err="1"/>
              <a:t>printf</a:t>
            </a:r>
            <a:r>
              <a:rPr lang="en-US" sz="2000" dirty="0"/>
              <a:t>("\</a:t>
            </a:r>
            <a:r>
              <a:rPr lang="en-US" sz="2000" dirty="0" err="1"/>
              <a:t>nYour</a:t>
            </a:r>
            <a:r>
              <a:rPr lang="en-US" sz="2000" dirty="0"/>
              <a:t> name is: ");</a:t>
            </a:r>
          </a:p>
          <a:p>
            <a:pPr lvl="1">
              <a:buNone/>
            </a:pPr>
            <a:r>
              <a:rPr lang="nn-NO" sz="2000" b="1" dirty="0"/>
              <a:t>for(i = 0; name[i] != '\0'; i++)</a:t>
            </a:r>
          </a:p>
          <a:p>
            <a:pPr lvl="2">
              <a:buNone/>
            </a:pPr>
            <a:r>
              <a:rPr lang="en-US" sz="1800" dirty="0" err="1"/>
              <a:t>printf</a:t>
            </a:r>
            <a:r>
              <a:rPr lang="en-US" sz="1800" dirty="0"/>
              <a:t>("%c", name[</a:t>
            </a:r>
            <a:r>
              <a:rPr lang="en-US" sz="1800" dirty="0" err="1"/>
              <a:t>i</a:t>
            </a:r>
            <a:r>
              <a:rPr lang="en-US" sz="1800" dirty="0" smtClean="0"/>
              <a:t>]);</a:t>
            </a:r>
            <a:endParaRPr lang="en-US" dirty="0"/>
          </a:p>
          <a:p>
            <a:pPr>
              <a:buNone/>
            </a:pPr>
            <a:r>
              <a:rPr lang="en-US" sz="2000" dirty="0"/>
              <a:t>}</a:t>
            </a:r>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pic>
        <p:nvPicPr>
          <p:cNvPr id="1026" name="Picture 2"/>
          <p:cNvPicPr>
            <a:picLocks noChangeAspect="1" noChangeArrowheads="1"/>
          </p:cNvPicPr>
          <p:nvPr/>
        </p:nvPicPr>
        <p:blipFill>
          <a:blip r:embed="rId2"/>
          <a:srcRect l="7059" t="46154" r="22353" b="15385"/>
          <a:stretch>
            <a:fillRect/>
          </a:stretch>
        </p:blipFill>
        <p:spPr bwMode="auto">
          <a:xfrm>
            <a:off x="398834" y="4038600"/>
            <a:ext cx="4724400" cy="1447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026"/>
                                        </p:tgtEl>
                                        <p:attrNameLst>
                                          <p:attrName>style.visibility</p:attrName>
                                        </p:attrNameLst>
                                      </p:cBhvr>
                                      <p:to>
                                        <p:strVal val="visible"/>
                                      </p:to>
                                    </p:set>
                                    <p:animEffect transition="in" filter="fade">
                                      <p:cBhvr>
                                        <p:cTn id="34" dur="500"/>
                                        <p:tgtEl>
                                          <p:spTgt spid="102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
                                            <p:txEl>
                                              <p:pRg st="0" end="0"/>
                                            </p:txEl>
                                          </p:spTgt>
                                        </p:tgtEl>
                                        <p:attrNameLst>
                                          <p:attrName>style.visibility</p:attrName>
                                        </p:attrNameLst>
                                      </p:cBhvr>
                                      <p:to>
                                        <p:strVal val="visible"/>
                                      </p:to>
                                    </p:set>
                                    <p:animEffect transition="in" filter="fade">
                                      <p:cBhvr>
                                        <p:cTn id="44" dur="500"/>
                                        <p:tgtEl>
                                          <p:spTgt spid="4">
                                            <p:txEl>
                                              <p:pRg st="0" end="0"/>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 end="1"/>
                                            </p:txEl>
                                          </p:spTgt>
                                        </p:tgtEl>
                                        <p:attrNameLst>
                                          <p:attrName>style.visibility</p:attrName>
                                        </p:attrNameLst>
                                      </p:cBhvr>
                                      <p:to>
                                        <p:strVal val="visible"/>
                                      </p:to>
                                    </p:set>
                                    <p:animEffect transition="in" filter="fade">
                                      <p:cBhvr>
                                        <p:cTn id="47" dur="500"/>
                                        <p:tgtEl>
                                          <p:spTgt spid="4">
                                            <p:txEl>
                                              <p:pRg st="1" end="1"/>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2" end="2"/>
                                            </p:txEl>
                                          </p:spTgt>
                                        </p:tgtEl>
                                        <p:attrNameLst>
                                          <p:attrName>style.visibility</p:attrName>
                                        </p:attrNameLst>
                                      </p:cBhvr>
                                      <p:to>
                                        <p:strVal val="visible"/>
                                      </p:to>
                                    </p:set>
                                    <p:animEffect transition="in" filter="fade">
                                      <p:cBhvr>
                                        <p:cTn id="50" dur="500"/>
                                        <p:tgtEl>
                                          <p:spTgt spid="4">
                                            <p:txEl>
                                              <p:pRg st="2" end="2"/>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3" end="3"/>
                                            </p:txEl>
                                          </p:spTgt>
                                        </p:tgtEl>
                                        <p:attrNameLst>
                                          <p:attrName>style.visibility</p:attrName>
                                        </p:attrNameLst>
                                      </p:cBhvr>
                                      <p:to>
                                        <p:strVal val="visible"/>
                                      </p:to>
                                    </p:set>
                                    <p:animEffect transition="in" filter="fade">
                                      <p:cBhvr>
                                        <p:cTn id="53" dur="500"/>
                                        <p:tgtEl>
                                          <p:spTgt spid="4">
                                            <p:txEl>
                                              <p:pRg st="3" end="3"/>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4">
                                            <p:txEl>
                                              <p:pRg st="4" end="4"/>
                                            </p:txEl>
                                          </p:spTgt>
                                        </p:tgtEl>
                                        <p:attrNameLst>
                                          <p:attrName>style.visibility</p:attrName>
                                        </p:attrNameLst>
                                      </p:cBhvr>
                                      <p:to>
                                        <p:strVal val="visible"/>
                                      </p:to>
                                    </p:set>
                                    <p:animEffect transition="in" filter="fade">
                                      <p:cBhvr>
                                        <p:cTn id="56" dur="500"/>
                                        <p:tgtEl>
                                          <p:spTgt spid="4">
                                            <p:txEl>
                                              <p:pRg st="4" end="4"/>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5" end="5"/>
                                            </p:txEl>
                                          </p:spTgt>
                                        </p:tgtEl>
                                        <p:attrNameLst>
                                          <p:attrName>style.visibility</p:attrName>
                                        </p:attrNameLst>
                                      </p:cBhvr>
                                      <p:to>
                                        <p:strVal val="visible"/>
                                      </p:to>
                                    </p:set>
                                    <p:animEffect transition="in" filter="fade">
                                      <p:cBhvr>
                                        <p:cTn id="59" dur="500"/>
                                        <p:tgtEl>
                                          <p:spTgt spid="4">
                                            <p:txEl>
                                              <p:pRg st="5" end="5"/>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6" end="6"/>
                                            </p:txEl>
                                          </p:spTgt>
                                        </p:tgtEl>
                                        <p:attrNameLst>
                                          <p:attrName>style.visibility</p:attrName>
                                        </p:attrNameLst>
                                      </p:cBhvr>
                                      <p:to>
                                        <p:strVal val="visible"/>
                                      </p:to>
                                    </p:set>
                                    <p:animEffect transition="in" filter="fade">
                                      <p:cBhvr>
                                        <p:cTn id="62" dur="500"/>
                                        <p:tgtEl>
                                          <p:spTgt spid="4">
                                            <p:txEl>
                                              <p:pRg st="6" end="6"/>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4">
                                            <p:txEl>
                                              <p:pRg st="7" end="7"/>
                                            </p:txEl>
                                          </p:spTgt>
                                        </p:tgtEl>
                                        <p:attrNameLst>
                                          <p:attrName>style.visibility</p:attrName>
                                        </p:attrNameLst>
                                      </p:cBhvr>
                                      <p:to>
                                        <p:strVal val="visible"/>
                                      </p:to>
                                    </p:set>
                                    <p:animEffect transition="in" filter="fade">
                                      <p:cBhvr>
                                        <p:cTn id="65" dur="500"/>
                                        <p:tgtEl>
                                          <p:spTgt spid="4">
                                            <p:txEl>
                                              <p:pRg st="7" end="7"/>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4">
                                            <p:txEl>
                                              <p:pRg st="8" end="8"/>
                                            </p:txEl>
                                          </p:spTgt>
                                        </p:tgtEl>
                                        <p:attrNameLst>
                                          <p:attrName>style.visibility</p:attrName>
                                        </p:attrNameLst>
                                      </p:cBhvr>
                                      <p:to>
                                        <p:strVal val="visible"/>
                                      </p:to>
                                    </p:set>
                                    <p:animEffect transition="in" filter="fade">
                                      <p:cBhvr>
                                        <p:cTn id="68" dur="500"/>
                                        <p:tgtEl>
                                          <p:spTgt spid="4">
                                            <p:txEl>
                                              <p:pRg st="8" end="8"/>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4">
                                            <p:txEl>
                                              <p:pRg st="9" end="9"/>
                                            </p:txEl>
                                          </p:spTgt>
                                        </p:tgtEl>
                                        <p:attrNameLst>
                                          <p:attrName>style.visibility</p:attrName>
                                        </p:attrNameLst>
                                      </p:cBhvr>
                                      <p:to>
                                        <p:strVal val="visible"/>
                                      </p:to>
                                    </p:set>
                                    <p:animEffect transition="in" filter="fade">
                                      <p:cBhvr>
                                        <p:cTn id="71" dur="500"/>
                                        <p:tgtEl>
                                          <p:spTgt spid="4">
                                            <p:txEl>
                                              <p:pRg st="9" end="9"/>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4">
                                            <p:txEl>
                                              <p:pRg st="10" end="10"/>
                                            </p:txEl>
                                          </p:spTgt>
                                        </p:tgtEl>
                                        <p:attrNameLst>
                                          <p:attrName>style.visibility</p:attrName>
                                        </p:attrNameLst>
                                      </p:cBhvr>
                                      <p:to>
                                        <p:strVal val="visible"/>
                                      </p:to>
                                    </p:set>
                                    <p:animEffect transition="in" filter="fade">
                                      <p:cBhvr>
                                        <p:cTn id="74" dur="500"/>
                                        <p:tgtEl>
                                          <p:spTgt spid="4">
                                            <p:txEl>
                                              <p:pRg st="10" end="10"/>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4">
                                            <p:txEl>
                                              <p:pRg st="11" end="11"/>
                                            </p:txEl>
                                          </p:spTgt>
                                        </p:tgtEl>
                                        <p:attrNameLst>
                                          <p:attrName>style.visibility</p:attrName>
                                        </p:attrNameLst>
                                      </p:cBhvr>
                                      <p:to>
                                        <p:strVal val="visible"/>
                                      </p:to>
                                    </p:set>
                                    <p:animEffect transition="in" filter="fade">
                                      <p:cBhvr>
                                        <p:cTn id="77"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4878</TotalTime>
  <Words>16453</Words>
  <Application>Microsoft Office PowerPoint</Application>
  <PresentationFormat>Widescreen</PresentationFormat>
  <Paragraphs>3188</Paragraphs>
  <Slides>159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159</vt:i4>
      </vt:variant>
    </vt:vector>
  </HeadingPairs>
  <TitlesOfParts>
    <vt:vector size="167" baseType="lpstr">
      <vt:lpstr>Arial</vt:lpstr>
      <vt:lpstr>Calibri</vt:lpstr>
      <vt:lpstr>Google Sans</vt:lpstr>
      <vt:lpstr>Mangal</vt:lpstr>
      <vt:lpstr>Trebuchet MS</vt:lpstr>
      <vt:lpstr>Wingdings 2</vt:lpstr>
      <vt:lpstr>Wingdings 3</vt:lpstr>
      <vt:lpstr>Facet</vt:lpstr>
      <vt:lpstr>C Programming</vt:lpstr>
      <vt:lpstr>Hardware and OS Introduction</vt:lpstr>
      <vt:lpstr>Hardware</vt:lpstr>
      <vt:lpstr>Operating System</vt:lpstr>
      <vt:lpstr>Where is console? and How to use?</vt:lpstr>
      <vt:lpstr>C Programming</vt:lpstr>
      <vt:lpstr>History of C Programming</vt:lpstr>
      <vt:lpstr>What is Compilers(or interpreter)?</vt:lpstr>
      <vt:lpstr>What is Compilers(or interpreter)?</vt:lpstr>
      <vt:lpstr>GCC Installation</vt:lpstr>
      <vt:lpstr>On Linux</vt:lpstr>
      <vt:lpstr>On Windows</vt:lpstr>
      <vt:lpstr>On Windows</vt:lpstr>
      <vt:lpstr>On Windows</vt:lpstr>
      <vt:lpstr>On Windows</vt:lpstr>
      <vt:lpstr>On Windows</vt:lpstr>
      <vt:lpstr>On Windows</vt:lpstr>
      <vt:lpstr>On Windows</vt:lpstr>
      <vt:lpstr>On Windows</vt:lpstr>
      <vt:lpstr>On Windows</vt:lpstr>
      <vt:lpstr>On Windows(Set Path)</vt:lpstr>
      <vt:lpstr>On Windows(Set Path)</vt:lpstr>
      <vt:lpstr>On Windows(Set Path)</vt:lpstr>
      <vt:lpstr>On Windows(Set Path)</vt:lpstr>
      <vt:lpstr>History of C Programming(C versions)</vt:lpstr>
      <vt:lpstr>History of C Programming(C versions)</vt:lpstr>
      <vt:lpstr>Basics of C Programming</vt:lpstr>
      <vt:lpstr>Basics of C Programming</vt:lpstr>
      <vt:lpstr>Basics of C Programming</vt:lpstr>
      <vt:lpstr>Basics of C Programming</vt:lpstr>
      <vt:lpstr>Basics of C Programming</vt:lpstr>
      <vt:lpstr>Basics of C Programming</vt:lpstr>
      <vt:lpstr>Data Types Revised</vt:lpstr>
      <vt:lpstr>Basics of C Programming</vt:lpstr>
      <vt:lpstr>Basics of C Programming</vt:lpstr>
      <vt:lpstr>Basics of C Programming</vt:lpstr>
      <vt:lpstr>Basics of C Programming</vt:lpstr>
      <vt:lpstr>Rules for Writing a C Program</vt:lpstr>
      <vt:lpstr>First C Program</vt:lpstr>
      <vt:lpstr>Declaring &amp; Assigning Values to Variables</vt:lpstr>
      <vt:lpstr>scanf() Function</vt:lpstr>
      <vt:lpstr>List of Escape Sequences</vt:lpstr>
      <vt:lpstr>List of Format specifiers</vt:lpstr>
      <vt:lpstr>The Decision Control Structure</vt:lpstr>
      <vt:lpstr>Forms of if-else Statements</vt:lpstr>
      <vt:lpstr>Nested if-else Statements</vt:lpstr>
      <vt:lpstr>Logical Operators</vt:lpstr>
      <vt:lpstr>The else if Statement</vt:lpstr>
      <vt:lpstr>The Conditional Operators</vt:lpstr>
      <vt:lpstr>Some basic program</vt:lpstr>
      <vt:lpstr>PowerPoint Presentation</vt:lpstr>
      <vt:lpstr>PowerPoint Presentation</vt:lpstr>
      <vt:lpstr>PowerPoint Presentation</vt:lpstr>
      <vt:lpstr>The Loop Control Structure</vt:lpstr>
      <vt:lpstr>More Operators</vt:lpstr>
      <vt:lpstr>Nesting of while loop</vt:lpstr>
      <vt:lpstr>do while Loop</vt:lpstr>
      <vt:lpstr>for Loop</vt:lpstr>
      <vt:lpstr>break, continue Statement</vt:lpstr>
      <vt:lpstr>The goto Keyword</vt:lpstr>
      <vt:lpstr>switch case Control Structure</vt:lpstr>
      <vt:lpstr>Programs using loops</vt:lpstr>
      <vt:lpstr>C Programming Code To Create Pyramid and Structure</vt:lpstr>
      <vt:lpstr>Functions</vt:lpstr>
      <vt:lpstr>Functions (Passing Parameters)</vt:lpstr>
      <vt:lpstr>Functions (Returning Value)</vt:lpstr>
      <vt:lpstr>Pointers</vt:lpstr>
      <vt:lpstr>Pointers</vt:lpstr>
      <vt:lpstr>Call By Reference Functions</vt:lpstr>
      <vt:lpstr>Recursive Functions</vt:lpstr>
      <vt:lpstr>Working of Recursive Functions</vt:lpstr>
      <vt:lpstr>Program using Function</vt:lpstr>
      <vt:lpstr>Data Types Revisited</vt:lpstr>
      <vt:lpstr>Storage Classes in C</vt:lpstr>
      <vt:lpstr>Automatic Storage Class</vt:lpstr>
      <vt:lpstr>Register Storage Class</vt:lpstr>
      <vt:lpstr>Static Storage Class</vt:lpstr>
      <vt:lpstr>External Storage Class</vt:lpstr>
      <vt:lpstr>Which to Use When</vt:lpstr>
      <vt:lpstr>C Preprocessor </vt:lpstr>
      <vt:lpstr>C Preprocessor</vt:lpstr>
      <vt:lpstr>Macros with Arguments</vt:lpstr>
      <vt:lpstr>File Inclusion</vt:lpstr>
      <vt:lpstr>Some more preprocessor</vt:lpstr>
      <vt:lpstr>Compilation of Program</vt:lpstr>
      <vt:lpstr>The Build Process</vt:lpstr>
      <vt:lpstr>Programs using macro </vt:lpstr>
      <vt:lpstr>Arrays</vt:lpstr>
      <vt:lpstr>Arrays</vt:lpstr>
      <vt:lpstr>Array And Pointer</vt:lpstr>
      <vt:lpstr>Passing Array to a Function</vt:lpstr>
      <vt:lpstr>Passing Array to Function using Pointers</vt:lpstr>
      <vt:lpstr>Two Dimensional Arrays</vt:lpstr>
      <vt:lpstr>2D Array And Pointer</vt:lpstr>
      <vt:lpstr>Passing 2D-Array to a Function</vt:lpstr>
      <vt:lpstr>Three-Dimensional Array</vt:lpstr>
      <vt:lpstr>Accepting and printing element of 3D Array</vt:lpstr>
      <vt:lpstr>Program using Function</vt:lpstr>
      <vt:lpstr>Strings</vt:lpstr>
      <vt:lpstr>Strings</vt:lpstr>
      <vt:lpstr>PowerPoint Presentation</vt:lpstr>
      <vt:lpstr>Passing String to Function</vt:lpstr>
      <vt:lpstr>Passing String to Function using Pointers</vt:lpstr>
      <vt:lpstr>Two Dimensional Strings</vt:lpstr>
      <vt:lpstr>Passing 2D-String to a Function</vt:lpstr>
      <vt:lpstr>Array of Pointers to Strings(Jagged Array)</vt:lpstr>
      <vt:lpstr>What Happen in Memory</vt:lpstr>
      <vt:lpstr>Dynamic Memory Creation</vt:lpstr>
      <vt:lpstr>Programs for String</vt:lpstr>
      <vt:lpstr>Structures</vt:lpstr>
      <vt:lpstr>Structures</vt:lpstr>
      <vt:lpstr>Nested Structures</vt:lpstr>
      <vt:lpstr>Array of Structures</vt:lpstr>
      <vt:lpstr>Passing Structure to Function</vt:lpstr>
      <vt:lpstr>Passing Array of Structures to Function</vt:lpstr>
      <vt:lpstr>Structure to Pointer</vt:lpstr>
      <vt:lpstr>Passing Array of Structures to Pointer</vt:lpstr>
      <vt:lpstr>Programs on structure </vt:lpstr>
      <vt:lpstr>Input / Output in C</vt:lpstr>
      <vt:lpstr>Console I/O</vt:lpstr>
      <vt:lpstr>Unformatted Function </vt:lpstr>
      <vt:lpstr>Formatted Function </vt:lpstr>
      <vt:lpstr>File I/O</vt:lpstr>
      <vt:lpstr>Display Contents of File on Console</vt:lpstr>
      <vt:lpstr>Writing From One File to Another</vt:lpstr>
      <vt:lpstr>Writing String Received From Keyboard to File</vt:lpstr>
      <vt:lpstr>Reading String From File and Printing on Console</vt:lpstr>
      <vt:lpstr>Write Records to File Using Structure</vt:lpstr>
      <vt:lpstr>Read Records From File Using Structure</vt:lpstr>
      <vt:lpstr>Writing Records Using fwrite()</vt:lpstr>
      <vt:lpstr>Reading Records Using fread()</vt:lpstr>
      <vt:lpstr>Some more function use in file</vt:lpstr>
      <vt:lpstr>File program</vt:lpstr>
      <vt:lpstr>Command Line Arguments</vt:lpstr>
      <vt:lpstr>Command Line Arguments</vt:lpstr>
      <vt:lpstr>Programs using comandline</vt:lpstr>
      <vt:lpstr>Bitwise Numbers</vt:lpstr>
      <vt:lpstr>Bit-wise Operators</vt:lpstr>
      <vt:lpstr>Truth Tables</vt:lpstr>
      <vt:lpstr>Right Shift&gt;&gt;</vt:lpstr>
      <vt:lpstr>Left shift&lt;&lt;</vt:lpstr>
      <vt:lpstr>Miscellaneous Features</vt:lpstr>
      <vt:lpstr>Enumeration (or enum)</vt:lpstr>
      <vt:lpstr>Enumeration (or enum)</vt:lpstr>
      <vt:lpstr>Typedef</vt:lpstr>
      <vt:lpstr>Typecasting</vt:lpstr>
      <vt:lpstr>DIFFERENCE BETWEEN TYPE CASTING AND TYPE CONVERSION</vt:lpstr>
      <vt:lpstr>Unions</vt:lpstr>
      <vt:lpstr>Unions VS Structure</vt:lpstr>
      <vt:lpstr>Bit Fields</vt:lpstr>
      <vt:lpstr>Pointer to function</vt:lpstr>
      <vt:lpstr>Function with variable number of arguments</vt:lpstr>
      <vt:lpstr>Function with variable number of arguments</vt:lpstr>
      <vt:lpstr>User created Library</vt:lpstr>
      <vt:lpstr>Static library</vt:lpstr>
      <vt:lpstr>Dynamic library</vt:lpstr>
      <vt:lpstr>Compilation an options revision</vt:lpstr>
      <vt:lpstr>Build Tool</vt:lpstr>
      <vt:lpstr>Build Tool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dc:title>
  <dc:creator>Administrator</dc:creator>
  <cp:lastModifiedBy>Ashutosh</cp:lastModifiedBy>
  <cp:revision>650</cp:revision>
  <dcterms:created xsi:type="dcterms:W3CDTF">2006-08-16T00:00:00Z</dcterms:created>
  <dcterms:modified xsi:type="dcterms:W3CDTF">2021-06-07T09:21:48Z</dcterms:modified>
</cp:coreProperties>
</file>