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7"/>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92" r:id="rId19"/>
    <p:sldId id="273" r:id="rId20"/>
    <p:sldId id="274" r:id="rId21"/>
    <p:sldId id="275" r:id="rId22"/>
    <p:sldId id="276" r:id="rId23"/>
    <p:sldId id="277" r:id="rId24"/>
    <p:sldId id="278" r:id="rId25"/>
    <p:sldId id="279" r:id="rId26"/>
    <p:sldId id="291" r:id="rId27"/>
    <p:sldId id="283" r:id="rId28"/>
    <p:sldId id="281" r:id="rId29"/>
    <p:sldId id="280" r:id="rId30"/>
    <p:sldId id="282" r:id="rId31"/>
    <p:sldId id="284" r:id="rId32"/>
    <p:sldId id="285" r:id="rId33"/>
    <p:sldId id="286" r:id="rId34"/>
    <p:sldId id="287" r:id="rId35"/>
    <p:sldId id="288" r:id="rId36"/>
    <p:sldId id="289" r:id="rId37"/>
    <p:sldId id="290" r:id="rId38"/>
    <p:sldId id="293" r:id="rId39"/>
    <p:sldId id="294" r:id="rId40"/>
    <p:sldId id="295" r:id="rId41"/>
    <p:sldId id="296" r:id="rId42"/>
    <p:sldId id="300" r:id="rId43"/>
    <p:sldId id="301" r:id="rId44"/>
    <p:sldId id="297" r:id="rId45"/>
    <p:sldId id="298" r:id="rId46"/>
    <p:sldId id="299"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6" r:id="rId60"/>
    <p:sldId id="314" r:id="rId61"/>
    <p:sldId id="317" r:id="rId62"/>
    <p:sldId id="318" r:id="rId63"/>
    <p:sldId id="319" r:id="rId64"/>
    <p:sldId id="328" r:id="rId65"/>
    <p:sldId id="320" r:id="rId66"/>
    <p:sldId id="334" r:id="rId67"/>
    <p:sldId id="321" r:id="rId68"/>
    <p:sldId id="329" r:id="rId69"/>
    <p:sldId id="322" r:id="rId70"/>
    <p:sldId id="330" r:id="rId71"/>
    <p:sldId id="331" r:id="rId72"/>
    <p:sldId id="332" r:id="rId73"/>
    <p:sldId id="324" r:id="rId74"/>
    <p:sldId id="323" r:id="rId75"/>
    <p:sldId id="333" r:id="rId76"/>
    <p:sldId id="325" r:id="rId77"/>
    <p:sldId id="335" r:id="rId78"/>
    <p:sldId id="326" r:id="rId79"/>
    <p:sldId id="327"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60" r:id="rId93"/>
    <p:sldId id="378" r:id="rId94"/>
    <p:sldId id="379" r:id="rId95"/>
    <p:sldId id="359" r:id="rId96"/>
    <p:sldId id="348" r:id="rId97"/>
    <p:sldId id="349" r:id="rId98"/>
    <p:sldId id="350" r:id="rId99"/>
    <p:sldId id="351" r:id="rId100"/>
    <p:sldId id="352" r:id="rId101"/>
    <p:sldId id="353" r:id="rId102"/>
    <p:sldId id="354" r:id="rId103"/>
    <p:sldId id="355" r:id="rId104"/>
    <p:sldId id="356" r:id="rId105"/>
    <p:sldId id="357" r:id="rId106"/>
    <p:sldId id="361" r:id="rId107"/>
    <p:sldId id="362" r:id="rId108"/>
    <p:sldId id="368" r:id="rId109"/>
    <p:sldId id="363" r:id="rId110"/>
    <p:sldId id="364" r:id="rId111"/>
    <p:sldId id="365" r:id="rId112"/>
    <p:sldId id="366" r:id="rId113"/>
    <p:sldId id="367" r:id="rId114"/>
    <p:sldId id="369" r:id="rId115"/>
    <p:sldId id="376" r:id="rId116"/>
    <p:sldId id="377" r:id="rId117"/>
    <p:sldId id="370" r:id="rId118"/>
    <p:sldId id="371" r:id="rId119"/>
    <p:sldId id="380" r:id="rId120"/>
    <p:sldId id="375" r:id="rId121"/>
    <p:sldId id="381" r:id="rId122"/>
    <p:sldId id="372" r:id="rId123"/>
    <p:sldId id="373" r:id="rId124"/>
    <p:sldId id="374" r:id="rId125"/>
    <p:sldId id="382" r:id="rId1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68"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506"/>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3E8A1F-EE7C-4DAB-B83F-9ED87317B155}" type="datetimeFigureOut">
              <a:rPr lang="en-US" smtClean="0"/>
              <a:pPr/>
              <a:t>9/18/2018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0ECCE0-F15A-4FC8-86FB-914E74171EB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9/18/2018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1"/>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2"/>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1"/>
            <a:ext cx="6553200" cy="582136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2"/>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1"/>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1"/>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1"/>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2"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1"/>
            <a:ext cx="4040188" cy="732975"/>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2"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9/18/2018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7"/>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9/18/2018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1"/>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1"/>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9"/>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9/18/2018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9"/>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9/18/2018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9/18/2018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5"/>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Ashutosh</a:t>
            </a:r>
            <a:r>
              <a:rPr lang="en-US" dirty="0" smtClean="0"/>
              <a:t>   </a:t>
            </a:r>
            <a:r>
              <a:rPr lang="en-US" dirty="0" err="1" smtClean="0"/>
              <a:t>Sonawane</a:t>
            </a:r>
            <a:endParaRPr lang="en-US" dirty="0"/>
          </a:p>
        </p:txBody>
      </p:sp>
      <p:sp>
        <p:nvSpPr>
          <p:cNvPr id="2" name="Title 1"/>
          <p:cNvSpPr>
            <a:spLocks noGrp="1"/>
          </p:cNvSpPr>
          <p:nvPr>
            <p:ph type="ctrTitle"/>
          </p:nvPr>
        </p:nvSpPr>
        <p:spPr/>
        <p:txBody>
          <a:bodyPr/>
          <a:lstStyle/>
          <a:p>
            <a:r>
              <a:rPr lang="en-US" b="1" dirty="0" smtClean="0"/>
              <a:t>C Programming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sz="quarter" idx="1"/>
          </p:nvPr>
        </p:nvSpPr>
        <p:spPr/>
        <p:txBody>
          <a:bodyPr/>
          <a:lstStyle/>
          <a:p>
            <a:pPr>
              <a:buNone/>
            </a:pPr>
            <a:r>
              <a:rPr lang="en-US" b="1" dirty="0" smtClean="0"/>
              <a:t>Keywords:</a:t>
            </a:r>
          </a:p>
          <a:p>
            <a:r>
              <a:rPr lang="en-US" sz="2000" dirty="0" smtClean="0"/>
              <a:t>The words which are </a:t>
            </a:r>
            <a:r>
              <a:rPr lang="en-US" sz="2000" b="1" dirty="0" smtClean="0"/>
              <a:t>assigned with special meaning </a:t>
            </a:r>
            <a:r>
              <a:rPr lang="en-US" sz="2000" dirty="0" smtClean="0"/>
              <a:t>to them in C Compiler are called as keywords. As they are assigned with special meaning, they can </a:t>
            </a:r>
            <a:r>
              <a:rPr lang="en-US" sz="2000" b="1" dirty="0" smtClean="0"/>
              <a:t>not be used as variable names</a:t>
            </a:r>
            <a:r>
              <a:rPr lang="en-US" sz="2000" dirty="0" smtClean="0"/>
              <a:t>. There are only </a:t>
            </a:r>
            <a:r>
              <a:rPr lang="en-US" sz="2000" b="1" dirty="0" smtClean="0"/>
              <a:t>32 keywords available in C.</a:t>
            </a:r>
          </a:p>
          <a:p>
            <a:endParaRPr lang="en-US" dirty="0"/>
          </a:p>
        </p:txBody>
      </p:sp>
      <p:graphicFrame>
        <p:nvGraphicFramePr>
          <p:cNvPr id="4" name="Table 3"/>
          <p:cNvGraphicFramePr>
            <a:graphicFrameLocks noGrp="1"/>
          </p:cNvGraphicFramePr>
          <p:nvPr/>
        </p:nvGraphicFramePr>
        <p:xfrm>
          <a:off x="914400" y="3581400"/>
          <a:ext cx="7391400" cy="3048000"/>
        </p:xfrm>
        <a:graphic>
          <a:graphicData uri="http://schemas.openxmlformats.org/drawingml/2006/table">
            <a:tbl>
              <a:tblPr firstRow="1" bandRow="1">
                <a:tableStyleId>{2D5ABB26-0587-4C30-8999-92F81FD0307C}</a:tableStyleId>
              </a:tblPr>
              <a:tblGrid>
                <a:gridCol w="1847850"/>
                <a:gridCol w="1847850"/>
                <a:gridCol w="1847850"/>
                <a:gridCol w="1847850"/>
              </a:tblGrid>
              <a:tr h="375920">
                <a:tc>
                  <a:txBody>
                    <a:bodyPr/>
                    <a:lstStyle/>
                    <a:p>
                      <a:r>
                        <a:rPr lang="en-US" sz="1900" kern="1200" baseline="0" dirty="0" smtClean="0">
                          <a:solidFill>
                            <a:schemeClr val="tx1"/>
                          </a:solidFill>
                          <a:latin typeface="+mn-lt"/>
                          <a:ea typeface="+mn-ea"/>
                          <a:cs typeface="+mn-cs"/>
                        </a:rPr>
                        <a:t>auto</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double</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 </a:t>
                      </a:r>
                      <a:r>
                        <a:rPr lang="en-US" sz="1900" kern="1200" baseline="0" dirty="0" err="1" smtClean="0">
                          <a:solidFill>
                            <a:schemeClr val="tx1"/>
                          </a:solidFill>
                          <a:latin typeface="+mn-lt"/>
                          <a:ea typeface="+mn-ea"/>
                          <a:cs typeface="+mn-cs"/>
                        </a:rPr>
                        <a:t>int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struct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kern="1200" baseline="0" dirty="0" smtClean="0">
                          <a:solidFill>
                            <a:schemeClr val="tx1"/>
                          </a:solidFill>
                          <a:latin typeface="+mn-lt"/>
                          <a:ea typeface="+mn-ea"/>
                          <a:cs typeface="+mn-cs"/>
                        </a:rPr>
                        <a:t>break</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else</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long</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kern="1200" baseline="0" dirty="0" smtClean="0">
                          <a:solidFill>
                            <a:schemeClr val="tx1"/>
                          </a:solidFill>
                          <a:latin typeface="+mn-lt"/>
                          <a:ea typeface="+mn-ea"/>
                          <a:cs typeface="+mn-cs"/>
                        </a:rPr>
                        <a:t>case</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enum</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register</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typedef</a:t>
                      </a:r>
                      <a:endParaRPr lang="en-US" sz="19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kern="1200" baseline="0" dirty="0" smtClean="0">
                          <a:solidFill>
                            <a:schemeClr val="tx1"/>
                          </a:solidFill>
                          <a:latin typeface="+mn-lt"/>
                          <a:ea typeface="+mn-ea"/>
                          <a:cs typeface="+mn-cs"/>
                        </a:rPr>
                        <a:t>char</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extern</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return</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union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kern="1200" baseline="0" dirty="0" smtClean="0">
                          <a:solidFill>
                            <a:schemeClr val="tx1"/>
                          </a:solidFill>
                          <a:latin typeface="+mn-lt"/>
                          <a:ea typeface="+mn-ea"/>
                          <a:cs typeface="+mn-cs"/>
                        </a:rPr>
                        <a:t>const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float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short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unsigned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kern="1200" baseline="0" dirty="0" smtClean="0">
                          <a:solidFill>
                            <a:schemeClr val="tx1"/>
                          </a:solidFill>
                          <a:latin typeface="+mn-lt"/>
                          <a:ea typeface="+mn-ea"/>
                          <a:cs typeface="+mn-cs"/>
                        </a:rPr>
                        <a:t>continue</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for</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signed</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kern="1200" baseline="0" dirty="0" smtClean="0">
                          <a:solidFill>
                            <a:schemeClr val="tx1"/>
                          </a:solidFill>
                          <a:latin typeface="+mn-lt"/>
                          <a:ea typeface="+mn-ea"/>
                          <a:cs typeface="+mn-cs"/>
                        </a:rPr>
                        <a:t>default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goto</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sizeof</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volatile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baseline="0" dirty="0" smtClean="0">
                          <a:solidFill>
                            <a:schemeClr val="tx1"/>
                          </a:solidFill>
                          <a:latin typeface="+mn-lt"/>
                          <a:ea typeface="+mn-ea"/>
                          <a:cs typeface="+mn-cs"/>
                        </a:rPr>
                        <a:t>do</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if</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static</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Write Records to File Using Structure</a:t>
            </a:r>
            <a:endParaRPr lang="en-US" dirty="0"/>
          </a:p>
        </p:txBody>
      </p:sp>
      <p:sp>
        <p:nvSpPr>
          <p:cNvPr id="3" name="Content Placeholder 2"/>
          <p:cNvSpPr>
            <a:spLocks noGrp="1"/>
          </p:cNvSpPr>
          <p:nvPr>
            <p:ph sz="half" idx="1"/>
          </p:nvPr>
        </p:nvSpPr>
        <p:spPr>
          <a:xfrm>
            <a:off x="301752" y="1371600"/>
            <a:ext cx="4038600" cy="5029200"/>
          </a:xfrm>
        </p:spPr>
        <p:txBody>
          <a:bodyPr>
            <a:normAutofit fontScale="700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#include&lt;</a:t>
            </a:r>
            <a:r>
              <a:rPr lang="en-US" dirty="0" err="1" smtClean="0"/>
              <a:t>stdlib.h</a:t>
            </a:r>
            <a:r>
              <a:rPr lang="en-US" dirty="0" smtClean="0"/>
              <a:t>&gt;</a:t>
            </a:r>
          </a:p>
          <a:p>
            <a:pPr>
              <a:buNone/>
            </a:pPr>
            <a:r>
              <a:rPr lang="en-US" dirty="0" smtClean="0"/>
              <a:t>void main( )</a:t>
            </a:r>
          </a:p>
          <a:p>
            <a:pPr>
              <a:buNone/>
            </a:pPr>
            <a:r>
              <a:rPr lang="en-US" dirty="0" smtClean="0"/>
              <a:t>{</a:t>
            </a:r>
          </a:p>
          <a:p>
            <a:pPr lvl="1">
              <a:buNone/>
            </a:pPr>
            <a:r>
              <a:rPr lang="en-US" dirty="0" smtClean="0"/>
              <a:t>FILE *</a:t>
            </a:r>
            <a:r>
              <a:rPr lang="en-US" dirty="0" err="1" smtClean="0"/>
              <a:t>fp</a:t>
            </a:r>
            <a:r>
              <a:rPr lang="en-US" dirty="0" smtClean="0"/>
              <a:t>;</a:t>
            </a:r>
          </a:p>
          <a:p>
            <a:pPr lvl="1">
              <a:buNone/>
            </a:pPr>
            <a:r>
              <a:rPr lang="en-US" dirty="0" smtClean="0"/>
              <a:t>char </a:t>
            </a:r>
            <a:r>
              <a:rPr lang="en-US" dirty="0" err="1" smtClean="0"/>
              <a:t>ch</a:t>
            </a:r>
            <a:r>
              <a:rPr lang="en-US" dirty="0" smtClean="0"/>
              <a:t>;</a:t>
            </a:r>
          </a:p>
          <a:p>
            <a:pPr lvl="1">
              <a:buNone/>
            </a:pPr>
            <a:r>
              <a:rPr lang="en-US" dirty="0" err="1" smtClean="0"/>
              <a:t>struct</a:t>
            </a:r>
            <a:r>
              <a:rPr lang="en-US" dirty="0" smtClean="0"/>
              <a:t> </a:t>
            </a:r>
            <a:r>
              <a:rPr lang="en-US" dirty="0" err="1" smtClean="0"/>
              <a:t>emp</a:t>
            </a:r>
            <a:endParaRPr lang="en-US" dirty="0" smtClean="0"/>
          </a:p>
          <a:p>
            <a:pPr lvl="1">
              <a:buNone/>
            </a:pPr>
            <a:r>
              <a:rPr lang="en-US" dirty="0" smtClean="0"/>
              <a:t>{</a:t>
            </a:r>
          </a:p>
          <a:p>
            <a:pPr lvl="2">
              <a:buNone/>
            </a:pPr>
            <a:r>
              <a:rPr lang="en-US" dirty="0" smtClean="0"/>
              <a:t>char name[50];</a:t>
            </a:r>
          </a:p>
          <a:p>
            <a:pPr lvl="2">
              <a:buNone/>
            </a:pPr>
            <a:r>
              <a:rPr lang="en-US" dirty="0" err="1" smtClean="0"/>
              <a:t>int</a:t>
            </a:r>
            <a:r>
              <a:rPr lang="en-US" dirty="0" smtClean="0"/>
              <a:t> age;</a:t>
            </a:r>
          </a:p>
          <a:p>
            <a:pPr lvl="2">
              <a:buNone/>
            </a:pPr>
            <a:r>
              <a:rPr lang="en-US" dirty="0" smtClean="0"/>
              <a:t>float </a:t>
            </a:r>
            <a:r>
              <a:rPr lang="en-US" dirty="0" err="1" smtClean="0"/>
              <a:t>sal</a:t>
            </a:r>
            <a:r>
              <a:rPr lang="en-US" dirty="0" smtClean="0"/>
              <a:t>;</a:t>
            </a:r>
          </a:p>
          <a:p>
            <a:pPr lvl="1">
              <a:buNone/>
            </a:pPr>
            <a:r>
              <a:rPr lang="en-US" dirty="0" smtClean="0"/>
              <a:t>};</a:t>
            </a:r>
          </a:p>
          <a:p>
            <a:pPr lvl="1">
              <a:buNone/>
            </a:pPr>
            <a:r>
              <a:rPr lang="en-US" dirty="0" err="1" smtClean="0"/>
              <a:t>struct</a:t>
            </a:r>
            <a:r>
              <a:rPr lang="en-US" dirty="0" smtClean="0"/>
              <a:t> </a:t>
            </a:r>
            <a:r>
              <a:rPr lang="en-US" dirty="0" err="1" smtClean="0"/>
              <a:t>emp</a:t>
            </a:r>
            <a:r>
              <a:rPr lang="en-US" dirty="0" smtClean="0"/>
              <a:t> e;</a:t>
            </a:r>
          </a:p>
          <a:p>
            <a:pPr lvl="1">
              <a:buNone/>
            </a:pPr>
            <a:r>
              <a:rPr lang="en-US" dirty="0" err="1" smtClean="0"/>
              <a:t>fp</a:t>
            </a:r>
            <a:r>
              <a:rPr lang="en-US" dirty="0" smtClean="0"/>
              <a:t> = </a:t>
            </a:r>
            <a:r>
              <a:rPr lang="en-US" dirty="0" err="1" smtClean="0"/>
              <a:t>fopen</a:t>
            </a:r>
            <a:r>
              <a:rPr lang="en-US" dirty="0" smtClean="0"/>
              <a:t>("Data.txt", "w");</a:t>
            </a:r>
          </a:p>
          <a:p>
            <a:pPr lvl="1">
              <a:buNone/>
            </a:pPr>
            <a:r>
              <a:rPr lang="en-US" dirty="0" smtClean="0"/>
              <a:t>if(</a:t>
            </a:r>
            <a:r>
              <a:rPr lang="en-US" dirty="0" err="1" smtClean="0"/>
              <a:t>fp</a:t>
            </a:r>
            <a:r>
              <a:rPr lang="en-US" dirty="0" smtClean="0"/>
              <a:t> == NULL)</a:t>
            </a:r>
          </a:p>
          <a:p>
            <a:pPr lvl="1">
              <a:buNone/>
            </a:pPr>
            <a:r>
              <a:rPr lang="en-US" dirty="0" smtClean="0"/>
              <a:t>{</a:t>
            </a:r>
          </a:p>
          <a:p>
            <a:pPr lvl="2">
              <a:buNone/>
            </a:pPr>
            <a:r>
              <a:rPr lang="en-US" dirty="0" smtClean="0"/>
              <a:t>puts("Cannot open file");</a:t>
            </a:r>
          </a:p>
          <a:p>
            <a:pPr lvl="2">
              <a:buNone/>
            </a:pPr>
            <a:r>
              <a:rPr lang="en-US" dirty="0" smtClean="0"/>
              <a:t>exit(1);</a:t>
            </a:r>
          </a:p>
          <a:p>
            <a:pPr lvl="1">
              <a:buNone/>
            </a:pPr>
            <a:r>
              <a:rPr lang="en-US" dirty="0" smtClean="0"/>
              <a:t>}</a:t>
            </a:r>
            <a:endParaRPr lang="en-US" dirty="0"/>
          </a:p>
        </p:txBody>
      </p:sp>
      <p:sp>
        <p:nvSpPr>
          <p:cNvPr id="4" name="Content Placeholder 3"/>
          <p:cNvSpPr>
            <a:spLocks noGrp="1"/>
          </p:cNvSpPr>
          <p:nvPr>
            <p:ph sz="half" idx="2"/>
          </p:nvPr>
        </p:nvSpPr>
        <p:spPr>
          <a:xfrm>
            <a:off x="4648200" y="1371600"/>
            <a:ext cx="4343400" cy="4953000"/>
          </a:xfrm>
        </p:spPr>
        <p:txBody>
          <a:bodyPr>
            <a:normAutofit fontScale="70000" lnSpcReduction="20000"/>
          </a:bodyPr>
          <a:lstStyle/>
          <a:p>
            <a:pPr lvl="1">
              <a:buNone/>
            </a:pPr>
            <a:r>
              <a:rPr lang="en-US" dirty="0" smtClean="0"/>
              <a:t>do</a:t>
            </a:r>
          </a:p>
          <a:p>
            <a:pPr lvl="1">
              <a:buNone/>
            </a:pPr>
            <a:r>
              <a:rPr lang="en-US" dirty="0" smtClean="0"/>
              <a:t>{</a:t>
            </a:r>
          </a:p>
          <a:p>
            <a:pPr lvl="2">
              <a:buNone/>
            </a:pPr>
            <a:r>
              <a:rPr lang="en-US" dirty="0" err="1" smtClean="0"/>
              <a:t>printf</a:t>
            </a:r>
            <a:r>
              <a:rPr lang="en-US" dirty="0" smtClean="0"/>
              <a:t>("\</a:t>
            </a:r>
            <a:r>
              <a:rPr lang="en-US" dirty="0" err="1" smtClean="0"/>
              <a:t>nEnter</a:t>
            </a:r>
            <a:r>
              <a:rPr lang="en-US" dirty="0" smtClean="0"/>
              <a:t> name, age, </a:t>
            </a:r>
            <a:r>
              <a:rPr lang="en-US" dirty="0" err="1" smtClean="0"/>
              <a:t>sal</a:t>
            </a:r>
            <a:r>
              <a:rPr lang="en-US" dirty="0" smtClean="0"/>
              <a:t>:");</a:t>
            </a:r>
          </a:p>
          <a:p>
            <a:pPr lvl="2">
              <a:buNone/>
            </a:pPr>
            <a:r>
              <a:rPr lang="en-US" dirty="0" err="1" smtClean="0"/>
              <a:t>scanf</a:t>
            </a:r>
            <a:r>
              <a:rPr lang="en-US" dirty="0" smtClean="0"/>
              <a:t>("%</a:t>
            </a:r>
            <a:r>
              <a:rPr lang="en-US" dirty="0" err="1" smtClean="0"/>
              <a:t>s%d%f</a:t>
            </a:r>
            <a:r>
              <a:rPr lang="en-US" dirty="0" smtClean="0"/>
              <a:t>", e.name, &amp;</a:t>
            </a:r>
            <a:r>
              <a:rPr lang="en-US" dirty="0" err="1" smtClean="0"/>
              <a:t>e.age</a:t>
            </a:r>
            <a:r>
              <a:rPr lang="en-US" dirty="0" smtClean="0"/>
              <a:t>, &amp;e.sal);</a:t>
            </a:r>
          </a:p>
          <a:p>
            <a:pPr lvl="2">
              <a:buNone/>
            </a:pPr>
            <a:r>
              <a:rPr lang="en-US" b="1" dirty="0" err="1" smtClean="0"/>
              <a:t>fprintf</a:t>
            </a:r>
            <a:r>
              <a:rPr lang="en-US" b="1" dirty="0" smtClean="0"/>
              <a:t>(</a:t>
            </a:r>
            <a:r>
              <a:rPr lang="en-US" b="1" dirty="0" err="1" smtClean="0"/>
              <a:t>fp</a:t>
            </a:r>
            <a:r>
              <a:rPr lang="en-US" b="1" dirty="0" smtClean="0"/>
              <a:t>, "%s %d %f\n", e.name, </a:t>
            </a:r>
            <a:r>
              <a:rPr lang="en-US" b="1" dirty="0" err="1" smtClean="0"/>
              <a:t>e.age</a:t>
            </a:r>
            <a:r>
              <a:rPr lang="en-US" b="1" dirty="0" smtClean="0"/>
              <a:t>, e.sal);</a:t>
            </a:r>
          </a:p>
          <a:p>
            <a:pPr lvl="2">
              <a:buNone/>
            </a:pPr>
            <a:r>
              <a:rPr lang="en-US" dirty="0" err="1" smtClean="0"/>
              <a:t>printf</a:t>
            </a:r>
            <a:r>
              <a:rPr lang="en-US" dirty="0" smtClean="0"/>
              <a:t>("\</a:t>
            </a:r>
            <a:r>
              <a:rPr lang="en-US" dirty="0" err="1" smtClean="0"/>
              <a:t>nAdd</a:t>
            </a:r>
            <a:r>
              <a:rPr lang="en-US" dirty="0" smtClean="0"/>
              <a:t> another record &lt;y/n&gt;: ");</a:t>
            </a:r>
          </a:p>
          <a:p>
            <a:pPr lvl="2">
              <a:buNone/>
            </a:pPr>
            <a:r>
              <a:rPr lang="en-US" b="1" dirty="0" err="1" smtClean="0"/>
              <a:t>fflush</a:t>
            </a:r>
            <a:r>
              <a:rPr lang="en-US" b="1" dirty="0" smtClean="0"/>
              <a:t>(</a:t>
            </a:r>
            <a:r>
              <a:rPr lang="en-US" b="1" dirty="0" err="1" smtClean="0"/>
              <a:t>stdin</a:t>
            </a:r>
            <a:r>
              <a:rPr lang="en-US" b="1" dirty="0" smtClean="0"/>
              <a:t>);</a:t>
            </a:r>
          </a:p>
          <a:p>
            <a:pPr lvl="2">
              <a:buNone/>
            </a:pPr>
            <a:r>
              <a:rPr lang="en-US" b="1" dirty="0" err="1" smtClean="0"/>
              <a:t>ch</a:t>
            </a:r>
            <a:r>
              <a:rPr lang="en-US" b="1" dirty="0" smtClean="0"/>
              <a:t> = </a:t>
            </a:r>
            <a:r>
              <a:rPr lang="en-US" b="1" dirty="0" err="1" smtClean="0"/>
              <a:t>getche</a:t>
            </a:r>
            <a:r>
              <a:rPr lang="en-US" b="1" dirty="0" smtClean="0"/>
              <a:t>();</a:t>
            </a:r>
          </a:p>
          <a:p>
            <a:pPr lvl="1">
              <a:buNone/>
            </a:pPr>
            <a:r>
              <a:rPr lang="en-US" dirty="0" smtClean="0"/>
              <a:t>}while(</a:t>
            </a:r>
            <a:r>
              <a:rPr lang="en-US" dirty="0" err="1" smtClean="0"/>
              <a:t>ch</a:t>
            </a:r>
            <a:r>
              <a:rPr lang="en-US" dirty="0" smtClean="0"/>
              <a:t> == 'y');</a:t>
            </a:r>
          </a:p>
          <a:p>
            <a:pPr lvl="1">
              <a:buNone/>
            </a:pPr>
            <a:r>
              <a:rPr lang="en-US" dirty="0" err="1" smtClean="0"/>
              <a:t>fclose</a:t>
            </a:r>
            <a:r>
              <a:rPr lang="en-US" dirty="0" smtClean="0"/>
              <a:t>(</a:t>
            </a:r>
            <a:r>
              <a:rPr lang="en-US" dirty="0" err="1" smtClean="0"/>
              <a:t>fp</a:t>
            </a:r>
            <a:r>
              <a:rPr lang="en-US" dirty="0" smtClean="0"/>
              <a:t>);</a:t>
            </a:r>
          </a:p>
          <a:p>
            <a:pPr lvl="1">
              <a:buNone/>
            </a:pPr>
            <a:r>
              <a:rPr lang="en-US" dirty="0" err="1" smtClean="0"/>
              <a:t>printf</a:t>
            </a:r>
            <a:r>
              <a:rPr lang="en-US" dirty="0" smtClean="0"/>
              <a:t>("\</a:t>
            </a:r>
            <a:r>
              <a:rPr lang="en-US" dirty="0" err="1" smtClean="0"/>
              <a:t>nData</a:t>
            </a:r>
            <a:r>
              <a:rPr lang="en-US" dirty="0" smtClean="0"/>
              <a:t> written successfully:");</a:t>
            </a:r>
          </a:p>
          <a:p>
            <a:pPr lvl="1">
              <a:buNone/>
            </a:pPr>
            <a:r>
              <a:rPr lang="en-US" dirty="0" err="1" smtClean="0"/>
              <a:t>getch</a:t>
            </a:r>
            <a:r>
              <a:rPr lang="en-US" dirty="0" smtClean="0"/>
              <a:t>();</a:t>
            </a:r>
          </a:p>
          <a:p>
            <a:pPr>
              <a:buNone/>
            </a:pPr>
            <a:r>
              <a:rPr lang="en-US" dirty="0" smtClean="0"/>
              <a:t>}</a:t>
            </a:r>
          </a:p>
          <a:p>
            <a:endParaRPr lang="en-US" dirty="0" smtClean="0"/>
          </a:p>
          <a:p>
            <a:r>
              <a:rPr lang="en-US" b="1" dirty="0" err="1" smtClean="0"/>
              <a:t>fprintf</a:t>
            </a:r>
            <a:r>
              <a:rPr lang="en-US" b="1" dirty="0" smtClean="0"/>
              <a:t>() </a:t>
            </a:r>
            <a:r>
              <a:rPr lang="en-US" dirty="0" smtClean="0"/>
              <a:t>writes the structure to file. The first argument is FILE pointer, </a:t>
            </a:r>
          </a:p>
          <a:p>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838200"/>
          </a:xfrm>
        </p:spPr>
        <p:txBody>
          <a:bodyPr>
            <a:normAutofit fontScale="90000"/>
          </a:bodyPr>
          <a:lstStyle/>
          <a:p>
            <a:r>
              <a:rPr lang="en-US" b="1" dirty="0" smtClean="0"/>
              <a:t>Read Records From File Using Structure</a:t>
            </a:r>
            <a:endParaRPr lang="en-US" dirty="0"/>
          </a:p>
        </p:txBody>
      </p:sp>
      <p:sp>
        <p:nvSpPr>
          <p:cNvPr id="3" name="Content Placeholder 2"/>
          <p:cNvSpPr>
            <a:spLocks noGrp="1"/>
          </p:cNvSpPr>
          <p:nvPr>
            <p:ph sz="half" idx="1"/>
          </p:nvPr>
        </p:nvSpPr>
        <p:spPr>
          <a:xfrm>
            <a:off x="228600" y="1371600"/>
            <a:ext cx="4111752" cy="4953000"/>
          </a:xfrm>
        </p:spPr>
        <p:txBody>
          <a:bodyPr>
            <a:noAutofit/>
          </a:bodyPr>
          <a:lstStyle/>
          <a:p>
            <a:pPr>
              <a:buNone/>
            </a:pPr>
            <a:r>
              <a:rPr lang="en-US" sz="1400" dirty="0" smtClean="0"/>
              <a:t>#include&lt;</a:t>
            </a:r>
            <a:r>
              <a:rPr lang="en-US" sz="1400" dirty="0" err="1" smtClean="0"/>
              <a:t>stdio.h</a:t>
            </a:r>
            <a:r>
              <a:rPr lang="en-US" sz="1400" dirty="0" smtClean="0"/>
              <a:t>&gt;</a:t>
            </a:r>
          </a:p>
          <a:p>
            <a:pPr>
              <a:buNone/>
            </a:pPr>
            <a:r>
              <a:rPr lang="en-US" sz="1400" dirty="0" smtClean="0"/>
              <a:t>#include&lt;</a:t>
            </a:r>
            <a:r>
              <a:rPr lang="en-US" sz="1400" dirty="0" err="1" smtClean="0"/>
              <a:t>conio.h</a:t>
            </a:r>
            <a:r>
              <a:rPr lang="en-US" sz="1400" dirty="0" smtClean="0"/>
              <a:t>&gt;</a:t>
            </a:r>
          </a:p>
          <a:p>
            <a:pPr>
              <a:buNone/>
            </a:pPr>
            <a:r>
              <a:rPr lang="en-US" sz="1400" dirty="0" smtClean="0"/>
              <a:t>#include&lt;</a:t>
            </a:r>
            <a:r>
              <a:rPr lang="en-US" sz="1400" dirty="0" err="1" smtClean="0"/>
              <a:t>stdlib.h</a:t>
            </a:r>
            <a:r>
              <a:rPr lang="en-US" sz="1400" dirty="0" smtClean="0"/>
              <a:t>&gt;</a:t>
            </a:r>
          </a:p>
          <a:p>
            <a:pPr>
              <a:buNone/>
            </a:pPr>
            <a:r>
              <a:rPr lang="en-US" sz="1400" dirty="0" smtClean="0"/>
              <a:t>void main( )</a:t>
            </a:r>
          </a:p>
          <a:p>
            <a:pPr>
              <a:buNone/>
            </a:pPr>
            <a:r>
              <a:rPr lang="en-US" sz="1400" dirty="0" smtClean="0"/>
              <a:t>{</a:t>
            </a:r>
          </a:p>
          <a:p>
            <a:pPr lvl="1">
              <a:buNone/>
            </a:pPr>
            <a:r>
              <a:rPr lang="en-US" sz="1400" dirty="0" smtClean="0"/>
              <a:t>FILE *</a:t>
            </a:r>
            <a:r>
              <a:rPr lang="en-US" sz="1400" dirty="0" err="1" smtClean="0"/>
              <a:t>fp</a:t>
            </a:r>
            <a:r>
              <a:rPr lang="en-US" sz="1400" dirty="0" smtClean="0"/>
              <a:t>;</a:t>
            </a:r>
          </a:p>
          <a:p>
            <a:pPr lvl="1">
              <a:buNone/>
            </a:pPr>
            <a:r>
              <a:rPr lang="en-US" sz="1400" dirty="0" smtClean="0"/>
              <a:t>char </a:t>
            </a:r>
            <a:r>
              <a:rPr lang="en-US" sz="1400" dirty="0" err="1" smtClean="0"/>
              <a:t>ch</a:t>
            </a:r>
            <a:r>
              <a:rPr lang="en-US" sz="1400" dirty="0" smtClean="0"/>
              <a:t>;</a:t>
            </a:r>
          </a:p>
          <a:p>
            <a:pPr lvl="1">
              <a:buNone/>
            </a:pPr>
            <a:r>
              <a:rPr lang="en-US" sz="1400" dirty="0" err="1" smtClean="0"/>
              <a:t>struct</a:t>
            </a:r>
            <a:r>
              <a:rPr lang="en-US" sz="1400" dirty="0" smtClean="0"/>
              <a:t> </a:t>
            </a:r>
            <a:r>
              <a:rPr lang="en-US" sz="1400" dirty="0" err="1" smtClean="0"/>
              <a:t>emp</a:t>
            </a:r>
            <a:endParaRPr lang="en-US" sz="1400" dirty="0" smtClean="0"/>
          </a:p>
          <a:p>
            <a:pPr lvl="1">
              <a:buNone/>
            </a:pPr>
            <a:r>
              <a:rPr lang="en-US" sz="1400" dirty="0" smtClean="0"/>
              <a:t>{</a:t>
            </a:r>
          </a:p>
          <a:p>
            <a:pPr lvl="2">
              <a:buNone/>
            </a:pPr>
            <a:r>
              <a:rPr lang="en-US" sz="1400" dirty="0" smtClean="0"/>
              <a:t>char name[50];</a:t>
            </a:r>
          </a:p>
          <a:p>
            <a:pPr lvl="2">
              <a:buNone/>
            </a:pPr>
            <a:r>
              <a:rPr lang="en-US" sz="1400" dirty="0" err="1" smtClean="0"/>
              <a:t>int</a:t>
            </a:r>
            <a:r>
              <a:rPr lang="en-US" sz="1400" dirty="0" smtClean="0"/>
              <a:t> age;</a:t>
            </a:r>
          </a:p>
          <a:p>
            <a:pPr lvl="2">
              <a:buNone/>
            </a:pPr>
            <a:r>
              <a:rPr lang="en-US" sz="1400" dirty="0" smtClean="0"/>
              <a:t>float </a:t>
            </a:r>
            <a:r>
              <a:rPr lang="en-US" sz="1400" dirty="0" err="1" smtClean="0"/>
              <a:t>sal</a:t>
            </a:r>
            <a:r>
              <a:rPr lang="en-US" sz="1400" dirty="0" smtClean="0"/>
              <a:t>;</a:t>
            </a:r>
          </a:p>
          <a:p>
            <a:pPr lvl="1">
              <a:buNone/>
            </a:pPr>
            <a:r>
              <a:rPr lang="en-US" sz="1400" dirty="0" smtClean="0"/>
              <a:t>};</a:t>
            </a:r>
          </a:p>
          <a:p>
            <a:pPr lvl="1">
              <a:buNone/>
            </a:pPr>
            <a:r>
              <a:rPr lang="en-US" sz="1400" dirty="0" err="1" smtClean="0"/>
              <a:t>struct</a:t>
            </a:r>
            <a:r>
              <a:rPr lang="en-US" sz="1400" dirty="0" smtClean="0"/>
              <a:t> </a:t>
            </a:r>
            <a:r>
              <a:rPr lang="en-US" sz="1400" dirty="0" err="1" smtClean="0"/>
              <a:t>emp</a:t>
            </a:r>
            <a:r>
              <a:rPr lang="en-US" sz="1400" dirty="0" smtClean="0"/>
              <a:t> e;</a:t>
            </a:r>
          </a:p>
          <a:p>
            <a:pPr lvl="1">
              <a:buNone/>
            </a:pPr>
            <a:r>
              <a:rPr lang="en-US" sz="1400" dirty="0" err="1" smtClean="0"/>
              <a:t>fp</a:t>
            </a:r>
            <a:r>
              <a:rPr lang="en-US" sz="1400" dirty="0" smtClean="0"/>
              <a:t> = </a:t>
            </a:r>
            <a:r>
              <a:rPr lang="en-US" sz="1400" dirty="0" err="1" smtClean="0"/>
              <a:t>fopen</a:t>
            </a:r>
            <a:r>
              <a:rPr lang="en-US" sz="1400" dirty="0" smtClean="0"/>
              <a:t>("Data.txt", "r");</a:t>
            </a:r>
          </a:p>
          <a:p>
            <a:pPr lvl="1">
              <a:buNone/>
            </a:pPr>
            <a:r>
              <a:rPr lang="en-US" sz="1400" dirty="0" smtClean="0"/>
              <a:t>if(</a:t>
            </a:r>
            <a:r>
              <a:rPr lang="en-US" sz="1400" dirty="0" err="1" smtClean="0"/>
              <a:t>fp</a:t>
            </a:r>
            <a:r>
              <a:rPr lang="en-US" sz="1400" dirty="0" smtClean="0"/>
              <a:t> == NULL)</a:t>
            </a:r>
          </a:p>
          <a:p>
            <a:pPr lvl="1">
              <a:buNone/>
            </a:pPr>
            <a:r>
              <a:rPr lang="en-US" sz="1400" dirty="0" smtClean="0"/>
              <a:t>{</a:t>
            </a:r>
          </a:p>
          <a:p>
            <a:pPr lvl="2">
              <a:buNone/>
            </a:pPr>
            <a:r>
              <a:rPr lang="en-US" sz="1400" dirty="0" smtClean="0"/>
              <a:t>puts("Cannot open file");</a:t>
            </a:r>
          </a:p>
          <a:p>
            <a:pPr lvl="2">
              <a:buNone/>
            </a:pPr>
            <a:r>
              <a:rPr lang="en-US" sz="1400" dirty="0" smtClean="0"/>
              <a:t>exit(1);</a:t>
            </a:r>
          </a:p>
          <a:p>
            <a:pPr lvl="1">
              <a:buNone/>
            </a:pPr>
            <a:r>
              <a:rPr lang="en-US" sz="1400" dirty="0" smtClean="0"/>
              <a:t>}</a:t>
            </a:r>
            <a:endParaRPr lang="en-US" sz="1400" dirty="0"/>
          </a:p>
        </p:txBody>
      </p:sp>
      <p:sp>
        <p:nvSpPr>
          <p:cNvPr id="4" name="Content Placeholder 3"/>
          <p:cNvSpPr>
            <a:spLocks noGrp="1"/>
          </p:cNvSpPr>
          <p:nvPr>
            <p:ph sz="half" idx="2"/>
          </p:nvPr>
        </p:nvSpPr>
        <p:spPr>
          <a:xfrm>
            <a:off x="4572000" y="1371600"/>
            <a:ext cx="4267200" cy="5029200"/>
          </a:xfrm>
        </p:spPr>
        <p:txBody>
          <a:bodyPr>
            <a:normAutofit/>
          </a:bodyPr>
          <a:lstStyle/>
          <a:p>
            <a:pPr lvl="1">
              <a:buNone/>
            </a:pPr>
            <a:r>
              <a:rPr lang="en-US" sz="1400" b="1" dirty="0" smtClean="0"/>
              <a:t>while(</a:t>
            </a:r>
            <a:r>
              <a:rPr lang="en-US" sz="1400" b="1" dirty="0" err="1" smtClean="0"/>
              <a:t>fscanf</a:t>
            </a:r>
            <a:r>
              <a:rPr lang="en-US" sz="1400" b="1" dirty="0" smtClean="0"/>
              <a:t> (</a:t>
            </a:r>
            <a:r>
              <a:rPr lang="en-US" sz="1400" b="1" dirty="0" err="1" smtClean="0"/>
              <a:t>fp</a:t>
            </a:r>
            <a:r>
              <a:rPr lang="en-US" sz="1400" b="1" dirty="0" smtClean="0"/>
              <a:t>, "%s %d %f", e.name, &amp;</a:t>
            </a:r>
            <a:r>
              <a:rPr lang="en-US" sz="1400" b="1" dirty="0" err="1" smtClean="0"/>
              <a:t>e.age</a:t>
            </a:r>
            <a:r>
              <a:rPr lang="en-US" sz="1400" b="1" dirty="0" smtClean="0"/>
              <a:t>, &amp;e.sal) != EOF)</a:t>
            </a:r>
          </a:p>
          <a:p>
            <a:pPr lvl="1">
              <a:buNone/>
            </a:pPr>
            <a:r>
              <a:rPr lang="pt-BR" sz="1400" dirty="0" smtClean="0"/>
              <a:t>printf("\n%s %d %f", e.name, e.age, e.sal);</a:t>
            </a:r>
          </a:p>
          <a:p>
            <a:pPr lvl="1">
              <a:buNone/>
            </a:pPr>
            <a:r>
              <a:rPr lang="en-US" sz="1400" dirty="0" err="1" smtClean="0"/>
              <a:t>fclose</a:t>
            </a:r>
            <a:r>
              <a:rPr lang="en-US" sz="1400" dirty="0" smtClean="0"/>
              <a:t>(</a:t>
            </a:r>
            <a:r>
              <a:rPr lang="en-US" sz="1400" dirty="0" err="1" smtClean="0"/>
              <a:t>fp</a:t>
            </a:r>
            <a:r>
              <a:rPr lang="en-US" sz="1400" dirty="0" smtClean="0"/>
              <a:t>);</a:t>
            </a:r>
          </a:p>
          <a:p>
            <a:pPr lvl="1">
              <a:buNone/>
            </a:pPr>
            <a:r>
              <a:rPr lang="en-US" sz="1400" dirty="0" err="1" smtClean="0"/>
              <a:t>getch</a:t>
            </a:r>
            <a:r>
              <a:rPr lang="en-US" sz="1400" dirty="0" smtClean="0"/>
              <a:t>();</a:t>
            </a:r>
          </a:p>
          <a:p>
            <a:pPr>
              <a:buNone/>
            </a:pPr>
            <a:r>
              <a:rPr lang="en-US" sz="1400" dirty="0" smtClean="0"/>
              <a:t>}</a:t>
            </a:r>
          </a:p>
          <a:p>
            <a:pPr>
              <a:buNone/>
            </a:pPr>
            <a:endParaRPr lang="en-US" dirty="0" smtClean="0"/>
          </a:p>
          <a:p>
            <a:r>
              <a:rPr lang="en-US" sz="2000" b="1" dirty="0" err="1" smtClean="0"/>
              <a:t>fscanf</a:t>
            </a:r>
            <a:r>
              <a:rPr lang="en-US" sz="2000" b="1" dirty="0" smtClean="0"/>
              <a:t>() </a:t>
            </a:r>
            <a:r>
              <a:rPr lang="en-US" sz="2000" dirty="0" smtClean="0"/>
              <a:t>writes the structure to file. The first argument is FILE pointer, </a:t>
            </a:r>
          </a:p>
          <a:p>
            <a:pPr>
              <a:buNone/>
            </a:pP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Writing Records Using </a:t>
            </a:r>
            <a:r>
              <a:rPr lang="en-US" b="1" dirty="0" err="1" smtClean="0"/>
              <a:t>fwrite</a:t>
            </a:r>
            <a:r>
              <a:rPr lang="en-US" b="1" dirty="0" smtClean="0"/>
              <a:t>()</a:t>
            </a:r>
            <a:endParaRPr lang="en-US" dirty="0"/>
          </a:p>
        </p:txBody>
      </p:sp>
      <p:sp>
        <p:nvSpPr>
          <p:cNvPr id="3" name="Content Placeholder 2"/>
          <p:cNvSpPr>
            <a:spLocks noGrp="1"/>
          </p:cNvSpPr>
          <p:nvPr>
            <p:ph sz="half" idx="1"/>
          </p:nvPr>
        </p:nvSpPr>
        <p:spPr>
          <a:xfrm>
            <a:off x="152400" y="1371600"/>
            <a:ext cx="4187952" cy="5029200"/>
          </a:xfrm>
        </p:spPr>
        <p:txBody>
          <a:bodyPr>
            <a:noAutofit/>
          </a:bodyPr>
          <a:lstStyle/>
          <a:p>
            <a:pPr>
              <a:buNone/>
            </a:pPr>
            <a:r>
              <a:rPr lang="en-US" sz="1400" dirty="0" smtClean="0"/>
              <a:t>#include&lt;</a:t>
            </a:r>
            <a:r>
              <a:rPr lang="en-US" sz="1400" dirty="0" err="1" smtClean="0"/>
              <a:t>stdio.h</a:t>
            </a:r>
            <a:r>
              <a:rPr lang="en-US" sz="1400" dirty="0" smtClean="0"/>
              <a:t>&gt;</a:t>
            </a:r>
          </a:p>
          <a:p>
            <a:pPr>
              <a:buNone/>
            </a:pPr>
            <a:r>
              <a:rPr lang="en-US" sz="1400" dirty="0" smtClean="0"/>
              <a:t>#include&lt;</a:t>
            </a:r>
            <a:r>
              <a:rPr lang="en-US" sz="1400" dirty="0" err="1" smtClean="0"/>
              <a:t>conio.h</a:t>
            </a:r>
            <a:r>
              <a:rPr lang="en-US" sz="1400" dirty="0" smtClean="0"/>
              <a:t>&gt;</a:t>
            </a:r>
          </a:p>
          <a:p>
            <a:pPr>
              <a:buNone/>
            </a:pPr>
            <a:r>
              <a:rPr lang="en-US" sz="1400" dirty="0" smtClean="0"/>
              <a:t>#include&lt;</a:t>
            </a:r>
            <a:r>
              <a:rPr lang="en-US" sz="1400" dirty="0" err="1" smtClean="0"/>
              <a:t>stdlib.h</a:t>
            </a:r>
            <a:r>
              <a:rPr lang="en-US" sz="1400" dirty="0" smtClean="0"/>
              <a:t>&gt;</a:t>
            </a:r>
          </a:p>
          <a:p>
            <a:pPr>
              <a:buNone/>
            </a:pPr>
            <a:r>
              <a:rPr lang="en-US" sz="1400" dirty="0" err="1" smtClean="0"/>
              <a:t>struct</a:t>
            </a:r>
            <a:r>
              <a:rPr lang="en-US" sz="1400" dirty="0" smtClean="0"/>
              <a:t> emp</a:t>
            </a:r>
          </a:p>
          <a:p>
            <a:pPr>
              <a:buNone/>
            </a:pPr>
            <a:r>
              <a:rPr lang="en-US" sz="1400" dirty="0" smtClean="0"/>
              <a:t>{</a:t>
            </a:r>
          </a:p>
          <a:p>
            <a:pPr>
              <a:buNone/>
            </a:pPr>
            <a:r>
              <a:rPr lang="en-US" sz="1400" dirty="0" smtClean="0"/>
              <a:t>char name[50];</a:t>
            </a:r>
          </a:p>
          <a:p>
            <a:pPr>
              <a:buNone/>
            </a:pPr>
            <a:r>
              <a:rPr lang="en-US" sz="1400" dirty="0" err="1" smtClean="0"/>
              <a:t>intage</a:t>
            </a:r>
            <a:r>
              <a:rPr lang="en-US" sz="1400" dirty="0" smtClean="0"/>
              <a:t>;</a:t>
            </a:r>
          </a:p>
          <a:p>
            <a:pPr>
              <a:buNone/>
            </a:pPr>
            <a:r>
              <a:rPr lang="en-US" sz="1400" dirty="0" smtClean="0"/>
              <a:t>float </a:t>
            </a:r>
            <a:r>
              <a:rPr lang="en-US" sz="1400" dirty="0" err="1" smtClean="0"/>
              <a:t>sal</a:t>
            </a:r>
            <a:r>
              <a:rPr lang="en-US" sz="1400" dirty="0" smtClean="0"/>
              <a:t>;</a:t>
            </a:r>
          </a:p>
          <a:p>
            <a:pPr>
              <a:buNone/>
            </a:pPr>
            <a:r>
              <a:rPr lang="en-US" sz="1400" dirty="0" smtClean="0"/>
              <a:t>}e;</a:t>
            </a:r>
          </a:p>
          <a:p>
            <a:pPr>
              <a:buNone/>
            </a:pPr>
            <a:r>
              <a:rPr lang="en-US" sz="1400" dirty="0" smtClean="0"/>
              <a:t>void main( )</a:t>
            </a:r>
          </a:p>
          <a:p>
            <a:pPr>
              <a:buNone/>
            </a:pPr>
            <a:r>
              <a:rPr lang="en-US" sz="1400" dirty="0" smtClean="0"/>
              <a:t>{</a:t>
            </a:r>
          </a:p>
          <a:p>
            <a:pPr lvl="1">
              <a:buNone/>
            </a:pPr>
            <a:r>
              <a:rPr lang="en-US" sz="1400" dirty="0" smtClean="0"/>
              <a:t>FILE *</a:t>
            </a:r>
            <a:r>
              <a:rPr lang="en-US" sz="1400" dirty="0" err="1" smtClean="0"/>
              <a:t>fs</a:t>
            </a:r>
            <a:r>
              <a:rPr lang="en-US" sz="1400" dirty="0" smtClean="0"/>
              <a:t>;</a:t>
            </a:r>
          </a:p>
          <a:p>
            <a:pPr lvl="1">
              <a:buNone/>
            </a:pPr>
            <a:r>
              <a:rPr lang="en-US" sz="1400" dirty="0" smtClean="0"/>
              <a:t>char another;</a:t>
            </a:r>
          </a:p>
          <a:p>
            <a:pPr lvl="1">
              <a:buNone/>
            </a:pPr>
            <a:r>
              <a:rPr lang="en-US" sz="1400" dirty="0" err="1" smtClean="0"/>
              <a:t>fs</a:t>
            </a:r>
            <a:r>
              <a:rPr lang="en-US" sz="1400" dirty="0" smtClean="0"/>
              <a:t> = </a:t>
            </a:r>
            <a:r>
              <a:rPr lang="en-US" sz="1400" dirty="0" err="1" smtClean="0"/>
              <a:t>fopen</a:t>
            </a:r>
            <a:r>
              <a:rPr lang="en-US" sz="1400" dirty="0" smtClean="0"/>
              <a:t>("Source.txt", "</a:t>
            </a:r>
            <a:r>
              <a:rPr lang="en-US" sz="1400" dirty="0" err="1" smtClean="0"/>
              <a:t>wb</a:t>
            </a:r>
            <a:r>
              <a:rPr lang="en-US" sz="1400" dirty="0" smtClean="0"/>
              <a:t>");</a:t>
            </a:r>
          </a:p>
          <a:p>
            <a:pPr lvl="1">
              <a:buNone/>
            </a:pPr>
            <a:r>
              <a:rPr lang="en-US" sz="1400" dirty="0" smtClean="0"/>
              <a:t>if(</a:t>
            </a:r>
            <a:r>
              <a:rPr lang="en-US" sz="1400" dirty="0" err="1" smtClean="0"/>
              <a:t>fs</a:t>
            </a:r>
            <a:r>
              <a:rPr lang="en-US" sz="1400" dirty="0" smtClean="0"/>
              <a:t> == NULL)</a:t>
            </a:r>
          </a:p>
          <a:p>
            <a:pPr lvl="1">
              <a:buNone/>
            </a:pPr>
            <a:r>
              <a:rPr lang="en-US" sz="1400" dirty="0" smtClean="0"/>
              <a:t>{</a:t>
            </a:r>
          </a:p>
          <a:p>
            <a:pPr lvl="2">
              <a:buNone/>
            </a:pPr>
            <a:r>
              <a:rPr lang="en-US" sz="1400" dirty="0" smtClean="0"/>
              <a:t>puts("Cannot open source file");</a:t>
            </a:r>
          </a:p>
          <a:p>
            <a:pPr lvl="2">
              <a:buNone/>
            </a:pPr>
            <a:r>
              <a:rPr lang="en-US" sz="1400" dirty="0" smtClean="0"/>
              <a:t>exit(1);</a:t>
            </a:r>
          </a:p>
          <a:p>
            <a:pPr lvl="1">
              <a:buNone/>
            </a:pPr>
            <a:r>
              <a:rPr lang="en-US" sz="1400" dirty="0" smtClean="0"/>
              <a:t>}</a:t>
            </a:r>
            <a:endParaRPr lang="en-US" sz="1400" dirty="0"/>
          </a:p>
        </p:txBody>
      </p:sp>
      <p:sp>
        <p:nvSpPr>
          <p:cNvPr id="4" name="Content Placeholder 3"/>
          <p:cNvSpPr>
            <a:spLocks noGrp="1"/>
          </p:cNvSpPr>
          <p:nvPr>
            <p:ph sz="half" idx="2"/>
          </p:nvPr>
        </p:nvSpPr>
        <p:spPr>
          <a:xfrm>
            <a:off x="4648200" y="1371600"/>
            <a:ext cx="4191000" cy="5029200"/>
          </a:xfrm>
        </p:spPr>
        <p:txBody>
          <a:bodyPr>
            <a:normAutofit/>
          </a:bodyPr>
          <a:lstStyle/>
          <a:p>
            <a:pPr lvl="1">
              <a:buNone/>
            </a:pPr>
            <a:r>
              <a:rPr lang="en-US" sz="1400" dirty="0" smtClean="0"/>
              <a:t>do</a:t>
            </a:r>
          </a:p>
          <a:p>
            <a:pPr lvl="1">
              <a:buNone/>
            </a:pPr>
            <a:r>
              <a:rPr lang="en-US" sz="1400" dirty="0" smtClean="0"/>
              <a:t>{</a:t>
            </a:r>
          </a:p>
          <a:p>
            <a:pPr lvl="2">
              <a:buNone/>
            </a:pPr>
            <a:r>
              <a:rPr lang="en-US" sz="1400" dirty="0" err="1" smtClean="0"/>
              <a:t>printf</a:t>
            </a:r>
            <a:r>
              <a:rPr lang="en-US" sz="1400" dirty="0" smtClean="0"/>
              <a:t>("\</a:t>
            </a:r>
            <a:r>
              <a:rPr lang="en-US" sz="1400" dirty="0" err="1" smtClean="0"/>
              <a:t>nEnter</a:t>
            </a:r>
            <a:r>
              <a:rPr lang="en-US" sz="1400" dirty="0" smtClean="0"/>
              <a:t> name, age, </a:t>
            </a:r>
            <a:r>
              <a:rPr lang="en-US" sz="1400" dirty="0" err="1" smtClean="0"/>
              <a:t>sal</a:t>
            </a:r>
            <a:r>
              <a:rPr lang="en-US" sz="1400" dirty="0" smtClean="0"/>
              <a:t>:");</a:t>
            </a:r>
          </a:p>
          <a:p>
            <a:pPr lvl="2">
              <a:buNone/>
            </a:pPr>
            <a:r>
              <a:rPr lang="en-US" sz="1400" dirty="0" err="1" smtClean="0"/>
              <a:t>scanf</a:t>
            </a:r>
            <a:r>
              <a:rPr lang="en-US" sz="1400" dirty="0" smtClean="0"/>
              <a:t>("%</a:t>
            </a:r>
            <a:r>
              <a:rPr lang="en-US" sz="1400" dirty="0" err="1" smtClean="0"/>
              <a:t>s%d%f</a:t>
            </a:r>
            <a:r>
              <a:rPr lang="en-US" sz="1400" dirty="0" smtClean="0"/>
              <a:t>", e.name, &amp;</a:t>
            </a:r>
            <a:r>
              <a:rPr lang="en-US" sz="1400" dirty="0" err="1" smtClean="0"/>
              <a:t>e.age</a:t>
            </a:r>
            <a:r>
              <a:rPr lang="en-US" sz="1400" dirty="0" smtClean="0"/>
              <a:t>, &amp;e.sal);</a:t>
            </a:r>
          </a:p>
          <a:p>
            <a:pPr lvl="2">
              <a:buNone/>
            </a:pPr>
            <a:r>
              <a:rPr lang="it-IT" sz="1400" b="1" dirty="0" smtClean="0"/>
              <a:t>fwrite(&amp;e, sizeof(e), 1, fs);</a:t>
            </a:r>
          </a:p>
          <a:p>
            <a:pPr lvl="2">
              <a:buNone/>
            </a:pPr>
            <a:r>
              <a:rPr lang="en-US" sz="1400" dirty="0" err="1" smtClean="0"/>
              <a:t>printf</a:t>
            </a:r>
            <a:r>
              <a:rPr lang="en-US" sz="1400" dirty="0" smtClean="0"/>
              <a:t>("\</a:t>
            </a:r>
            <a:r>
              <a:rPr lang="en-US" sz="1400" dirty="0" err="1" smtClean="0"/>
              <a:t>nAdd</a:t>
            </a:r>
            <a:r>
              <a:rPr lang="en-US" sz="1400" dirty="0" smtClean="0"/>
              <a:t> another record &lt;y/n&gt;?: ");</a:t>
            </a:r>
          </a:p>
          <a:p>
            <a:pPr lvl="2">
              <a:buNone/>
            </a:pPr>
            <a:r>
              <a:rPr lang="en-US" sz="1400" dirty="0" err="1" smtClean="0"/>
              <a:t>fflush</a:t>
            </a:r>
            <a:r>
              <a:rPr lang="en-US" sz="1400" dirty="0" smtClean="0"/>
              <a:t>(</a:t>
            </a:r>
            <a:r>
              <a:rPr lang="en-US" sz="1400" dirty="0" err="1" smtClean="0"/>
              <a:t>stdin</a:t>
            </a:r>
            <a:r>
              <a:rPr lang="en-US" sz="1400" dirty="0" smtClean="0"/>
              <a:t>);</a:t>
            </a:r>
          </a:p>
          <a:p>
            <a:pPr lvl="2">
              <a:buNone/>
            </a:pPr>
            <a:r>
              <a:rPr lang="en-US" sz="1400" dirty="0" smtClean="0"/>
              <a:t>another = </a:t>
            </a:r>
            <a:r>
              <a:rPr lang="en-US" sz="1400" dirty="0" err="1" smtClean="0"/>
              <a:t>getche</a:t>
            </a:r>
            <a:r>
              <a:rPr lang="en-US" sz="1400" dirty="0" smtClean="0"/>
              <a:t>();</a:t>
            </a:r>
          </a:p>
          <a:p>
            <a:pPr lvl="1">
              <a:buNone/>
            </a:pPr>
            <a:r>
              <a:rPr lang="en-US" sz="1400" dirty="0" smtClean="0"/>
              <a:t>}while(another == 'y');</a:t>
            </a:r>
          </a:p>
          <a:p>
            <a:pPr lvl="1">
              <a:buNone/>
            </a:pPr>
            <a:r>
              <a:rPr lang="en-US" sz="1400" dirty="0" err="1" smtClean="0"/>
              <a:t>fclose</a:t>
            </a:r>
            <a:r>
              <a:rPr lang="en-US" sz="1400" dirty="0" smtClean="0"/>
              <a:t>(</a:t>
            </a:r>
            <a:r>
              <a:rPr lang="en-US" sz="1400" dirty="0" err="1" smtClean="0"/>
              <a:t>fs</a:t>
            </a:r>
            <a:r>
              <a:rPr lang="en-US" sz="1400" dirty="0" smtClean="0"/>
              <a:t>);</a:t>
            </a:r>
          </a:p>
          <a:p>
            <a:pPr lvl="1">
              <a:buNone/>
            </a:pPr>
            <a:r>
              <a:rPr lang="en-US" sz="1400" dirty="0" err="1" smtClean="0"/>
              <a:t>printf</a:t>
            </a:r>
            <a:r>
              <a:rPr lang="en-US" sz="1400" dirty="0" smtClean="0"/>
              <a:t>("\</a:t>
            </a:r>
            <a:r>
              <a:rPr lang="en-US" sz="1400" dirty="0" err="1" smtClean="0"/>
              <a:t>nData</a:t>
            </a:r>
            <a:r>
              <a:rPr lang="en-US" sz="1400" dirty="0" smtClean="0"/>
              <a:t> written successfully to file");</a:t>
            </a:r>
          </a:p>
          <a:p>
            <a:pPr lvl="1">
              <a:buNone/>
            </a:pPr>
            <a:r>
              <a:rPr lang="en-US" sz="1400" dirty="0" err="1" smtClean="0"/>
              <a:t>getch</a:t>
            </a:r>
            <a:r>
              <a:rPr lang="en-US" sz="1400" dirty="0" smtClean="0"/>
              <a:t>();</a:t>
            </a:r>
          </a:p>
          <a:p>
            <a:pPr>
              <a:buNone/>
            </a:pPr>
            <a:r>
              <a:rPr lang="en-US" sz="1400" dirty="0" smtClean="0"/>
              <a:t>}</a:t>
            </a:r>
          </a:p>
          <a:p>
            <a:endParaRPr lang="en-US" sz="1400" dirty="0" smtClean="0"/>
          </a:p>
          <a:p>
            <a:r>
              <a:rPr lang="en-US" sz="1400" dirty="0" smtClean="0"/>
              <a:t>In </a:t>
            </a:r>
            <a:r>
              <a:rPr lang="en-US" sz="1400" b="1" dirty="0" err="1" smtClean="0"/>
              <a:t>fwrite</a:t>
            </a:r>
            <a:r>
              <a:rPr lang="en-US" sz="1400" b="1" dirty="0" smtClean="0"/>
              <a:t>()</a:t>
            </a:r>
            <a:r>
              <a:rPr lang="en-US" sz="1400" dirty="0" smtClean="0"/>
              <a:t>function the first argument is the </a:t>
            </a:r>
            <a:r>
              <a:rPr lang="en-US" sz="1400" b="1" dirty="0" smtClean="0"/>
              <a:t>address of the structure</a:t>
            </a:r>
            <a:r>
              <a:rPr lang="en-US" sz="1400" dirty="0" smtClean="0"/>
              <a:t>, the second argument is </a:t>
            </a:r>
            <a:r>
              <a:rPr lang="en-US" sz="1400" b="1" dirty="0" smtClean="0"/>
              <a:t>size of structure  in bytes</a:t>
            </a:r>
            <a:r>
              <a:rPr lang="en-US" sz="1400" dirty="0" smtClean="0"/>
              <a:t>, the third argument is the </a:t>
            </a:r>
            <a:r>
              <a:rPr lang="en-US" sz="1400" b="1" dirty="0" smtClean="0"/>
              <a:t>number of elements to be written</a:t>
            </a:r>
            <a:r>
              <a:rPr lang="en-US" sz="1400" dirty="0" smtClean="0"/>
              <a:t> and the last argument is the </a:t>
            </a:r>
            <a:r>
              <a:rPr lang="en-US" sz="1400" b="1" dirty="0" smtClean="0"/>
              <a:t>pointer to file </a:t>
            </a:r>
            <a:r>
              <a:rPr lang="en-US" sz="1400" dirty="0" smtClean="0"/>
              <a:t>where we want to write to.</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Records Using </a:t>
            </a:r>
            <a:r>
              <a:rPr lang="en-US" b="1" dirty="0" err="1" smtClean="0"/>
              <a:t>fread</a:t>
            </a:r>
            <a:r>
              <a:rPr lang="en-US" b="1" dirty="0" smtClean="0"/>
              <a:t>()</a:t>
            </a:r>
            <a:endParaRPr lang="en-US" dirty="0"/>
          </a:p>
        </p:txBody>
      </p:sp>
      <p:sp>
        <p:nvSpPr>
          <p:cNvPr id="3" name="Content Placeholder 2"/>
          <p:cNvSpPr>
            <a:spLocks noGrp="1"/>
          </p:cNvSpPr>
          <p:nvPr>
            <p:ph sz="half" idx="1"/>
          </p:nvPr>
        </p:nvSpPr>
        <p:spPr>
          <a:xfrm>
            <a:off x="152400" y="1371600"/>
            <a:ext cx="4343400" cy="5029200"/>
          </a:xfrm>
        </p:spPr>
        <p:txBody>
          <a:bodyPr>
            <a:noAutofit/>
          </a:bodyPr>
          <a:lstStyle/>
          <a:p>
            <a:pPr>
              <a:buNone/>
            </a:pPr>
            <a:r>
              <a:rPr lang="en-US" sz="1600" dirty="0" smtClean="0"/>
              <a:t>#include&lt;</a:t>
            </a:r>
            <a:r>
              <a:rPr lang="en-US" sz="1600" dirty="0" err="1" smtClean="0"/>
              <a:t>stdio.h</a:t>
            </a:r>
            <a:r>
              <a:rPr lang="en-US" sz="1600" dirty="0" smtClean="0"/>
              <a:t>&gt;</a:t>
            </a:r>
          </a:p>
          <a:p>
            <a:pPr>
              <a:buNone/>
            </a:pPr>
            <a:r>
              <a:rPr lang="en-US" sz="1600" dirty="0" smtClean="0"/>
              <a:t>#include&lt;</a:t>
            </a:r>
            <a:r>
              <a:rPr lang="en-US" sz="1600" dirty="0" err="1" smtClean="0"/>
              <a:t>conio.h</a:t>
            </a:r>
            <a:r>
              <a:rPr lang="en-US" sz="1600" dirty="0" smtClean="0"/>
              <a:t>&gt;</a:t>
            </a:r>
          </a:p>
          <a:p>
            <a:pPr>
              <a:buNone/>
            </a:pPr>
            <a:r>
              <a:rPr lang="en-US" sz="1600" dirty="0" smtClean="0"/>
              <a:t>#include&lt;</a:t>
            </a:r>
            <a:r>
              <a:rPr lang="en-US" sz="1600" dirty="0" err="1" smtClean="0"/>
              <a:t>stdlib.h</a:t>
            </a:r>
            <a:r>
              <a:rPr lang="en-US" sz="1600" dirty="0" smtClean="0"/>
              <a:t>&gt;</a:t>
            </a:r>
          </a:p>
          <a:p>
            <a:pPr>
              <a:buNone/>
            </a:pPr>
            <a:r>
              <a:rPr lang="en-US" sz="1600" dirty="0" err="1" smtClean="0"/>
              <a:t>struct</a:t>
            </a:r>
            <a:r>
              <a:rPr lang="en-US" sz="1600" dirty="0" smtClean="0"/>
              <a:t> emp</a:t>
            </a:r>
          </a:p>
          <a:p>
            <a:pPr>
              <a:buNone/>
            </a:pPr>
            <a:r>
              <a:rPr lang="en-US" sz="1600" dirty="0" smtClean="0"/>
              <a:t>{</a:t>
            </a:r>
          </a:p>
          <a:p>
            <a:pPr lvl="1">
              <a:buNone/>
            </a:pPr>
            <a:r>
              <a:rPr lang="en-US" sz="1600" dirty="0" smtClean="0"/>
              <a:t>char name[50];</a:t>
            </a:r>
          </a:p>
          <a:p>
            <a:pPr lvl="1">
              <a:buNone/>
            </a:pPr>
            <a:r>
              <a:rPr lang="en-US" sz="1600" dirty="0" err="1" smtClean="0"/>
              <a:t>int</a:t>
            </a:r>
            <a:r>
              <a:rPr lang="en-US" sz="1600" dirty="0" smtClean="0"/>
              <a:t> age;</a:t>
            </a:r>
          </a:p>
          <a:p>
            <a:pPr lvl="1">
              <a:buNone/>
            </a:pPr>
            <a:r>
              <a:rPr lang="en-US" sz="1600" dirty="0" smtClean="0"/>
              <a:t>float </a:t>
            </a:r>
            <a:r>
              <a:rPr lang="en-US" sz="1600" dirty="0" err="1" smtClean="0"/>
              <a:t>sal</a:t>
            </a:r>
            <a:r>
              <a:rPr lang="en-US" sz="1600" dirty="0" smtClean="0"/>
              <a:t>;</a:t>
            </a:r>
          </a:p>
          <a:p>
            <a:pPr>
              <a:buNone/>
            </a:pPr>
            <a:r>
              <a:rPr lang="en-US" sz="1600" dirty="0" smtClean="0"/>
              <a:t>}e;</a:t>
            </a:r>
          </a:p>
          <a:p>
            <a:pPr>
              <a:buNone/>
            </a:pPr>
            <a:r>
              <a:rPr lang="en-US" sz="1600" dirty="0" smtClean="0"/>
              <a:t>void main( )</a:t>
            </a:r>
          </a:p>
          <a:p>
            <a:pPr>
              <a:buNone/>
            </a:pPr>
            <a:r>
              <a:rPr lang="en-US" sz="1600" dirty="0" smtClean="0"/>
              <a:t>{</a:t>
            </a:r>
          </a:p>
          <a:p>
            <a:pPr lvl="1">
              <a:buNone/>
            </a:pPr>
            <a:r>
              <a:rPr lang="en-US" sz="1600" dirty="0" smtClean="0"/>
              <a:t>FILE *</a:t>
            </a:r>
            <a:r>
              <a:rPr lang="en-US" sz="1600" dirty="0" err="1" smtClean="0"/>
              <a:t>fs</a:t>
            </a:r>
            <a:r>
              <a:rPr lang="en-US" sz="1600" dirty="0" smtClean="0"/>
              <a:t>;</a:t>
            </a:r>
          </a:p>
          <a:p>
            <a:pPr lvl="1">
              <a:buNone/>
            </a:pPr>
            <a:r>
              <a:rPr lang="en-US" sz="1600" dirty="0" err="1" smtClean="0"/>
              <a:t>fs</a:t>
            </a:r>
            <a:r>
              <a:rPr lang="en-US" sz="1600" dirty="0" smtClean="0"/>
              <a:t> = </a:t>
            </a:r>
            <a:r>
              <a:rPr lang="en-US" sz="1600" dirty="0" err="1" smtClean="0"/>
              <a:t>fopen</a:t>
            </a:r>
            <a:r>
              <a:rPr lang="en-US" sz="1600" dirty="0" smtClean="0"/>
              <a:t>("Source.txt", "</a:t>
            </a:r>
            <a:r>
              <a:rPr lang="en-US" sz="1600" dirty="0" err="1" smtClean="0"/>
              <a:t>rb</a:t>
            </a:r>
            <a:r>
              <a:rPr lang="en-US" sz="1600" dirty="0" smtClean="0"/>
              <a:t>");</a:t>
            </a:r>
          </a:p>
          <a:p>
            <a:pPr lvl="1">
              <a:buNone/>
            </a:pPr>
            <a:r>
              <a:rPr lang="en-US" sz="1600" dirty="0" smtClean="0"/>
              <a:t>if(</a:t>
            </a:r>
            <a:r>
              <a:rPr lang="en-US" sz="1600" dirty="0" err="1" smtClean="0"/>
              <a:t>fs</a:t>
            </a:r>
            <a:r>
              <a:rPr lang="en-US" sz="1600" dirty="0" smtClean="0"/>
              <a:t> == NULL)</a:t>
            </a:r>
          </a:p>
          <a:p>
            <a:pPr lvl="1">
              <a:buNone/>
            </a:pPr>
            <a:r>
              <a:rPr lang="en-US" sz="1600" dirty="0" smtClean="0"/>
              <a:t>{</a:t>
            </a:r>
          </a:p>
          <a:p>
            <a:pPr lvl="2">
              <a:buNone/>
            </a:pPr>
            <a:r>
              <a:rPr lang="en-US" sz="1600" dirty="0" smtClean="0"/>
              <a:t>puts("Cannot open source file");</a:t>
            </a:r>
          </a:p>
          <a:p>
            <a:pPr lvl="2">
              <a:buNone/>
            </a:pPr>
            <a:r>
              <a:rPr lang="en-US" sz="1600" dirty="0" smtClean="0"/>
              <a:t>exit(1);</a:t>
            </a:r>
          </a:p>
          <a:p>
            <a:pPr lvl="1">
              <a:buNone/>
            </a:pPr>
            <a:r>
              <a:rPr lang="en-US" sz="1600" dirty="0" smtClean="0"/>
              <a:t>}</a:t>
            </a:r>
            <a:endParaRPr lang="en-US" sz="1600" dirty="0"/>
          </a:p>
        </p:txBody>
      </p:sp>
      <p:sp>
        <p:nvSpPr>
          <p:cNvPr id="4" name="Content Placeholder 3"/>
          <p:cNvSpPr>
            <a:spLocks noGrp="1"/>
          </p:cNvSpPr>
          <p:nvPr>
            <p:ph sz="half" idx="2"/>
          </p:nvPr>
        </p:nvSpPr>
        <p:spPr>
          <a:xfrm>
            <a:off x="4572000" y="1371600"/>
            <a:ext cx="4419600" cy="5029200"/>
          </a:xfrm>
        </p:spPr>
        <p:txBody>
          <a:bodyPr>
            <a:normAutofit/>
          </a:bodyPr>
          <a:lstStyle/>
          <a:p>
            <a:pPr lvl="1">
              <a:buNone/>
            </a:pPr>
            <a:r>
              <a:rPr lang="en-US" sz="1600" b="1" dirty="0" smtClean="0"/>
              <a:t>while( </a:t>
            </a:r>
            <a:r>
              <a:rPr lang="en-US" sz="1600" b="1" dirty="0" err="1" smtClean="0"/>
              <a:t>fread</a:t>
            </a:r>
            <a:r>
              <a:rPr lang="en-US" sz="1600" b="1" dirty="0" smtClean="0"/>
              <a:t> (&amp;e, </a:t>
            </a:r>
            <a:r>
              <a:rPr lang="en-US" sz="1600" b="1" dirty="0" err="1" smtClean="0"/>
              <a:t>sizeof</a:t>
            </a:r>
            <a:r>
              <a:rPr lang="en-US" sz="1600" b="1" dirty="0" smtClean="0"/>
              <a:t>(e), 1, </a:t>
            </a:r>
            <a:r>
              <a:rPr lang="en-US" sz="1600" b="1" dirty="0" err="1" smtClean="0"/>
              <a:t>fs</a:t>
            </a:r>
            <a:r>
              <a:rPr lang="en-US" sz="1600" b="1" dirty="0" smtClean="0"/>
              <a:t>) == 1)</a:t>
            </a:r>
          </a:p>
          <a:p>
            <a:pPr lvl="2">
              <a:buNone/>
            </a:pPr>
            <a:r>
              <a:rPr lang="pt-BR" sz="1600" dirty="0" smtClean="0"/>
              <a:t>printf("\n%s %d %f", e.name, e.age, e.sal);</a:t>
            </a:r>
          </a:p>
          <a:p>
            <a:pPr lvl="1">
              <a:buNone/>
            </a:pPr>
            <a:r>
              <a:rPr lang="en-US" sz="1600" dirty="0" err="1" smtClean="0"/>
              <a:t>fclose</a:t>
            </a:r>
            <a:r>
              <a:rPr lang="en-US" sz="1600" dirty="0" smtClean="0"/>
              <a:t>(</a:t>
            </a:r>
            <a:r>
              <a:rPr lang="en-US" sz="1600" dirty="0" err="1" smtClean="0"/>
              <a:t>fs</a:t>
            </a:r>
            <a:r>
              <a:rPr lang="en-US" sz="1600" dirty="0" smtClean="0"/>
              <a:t>);</a:t>
            </a:r>
          </a:p>
          <a:p>
            <a:pPr>
              <a:buNone/>
            </a:pPr>
            <a:r>
              <a:rPr lang="en-US" sz="1600" dirty="0" smtClean="0"/>
              <a:t>}</a:t>
            </a:r>
          </a:p>
          <a:p>
            <a:pPr>
              <a:buNone/>
            </a:pPr>
            <a:endParaRPr lang="en-US" sz="1600" dirty="0" smtClean="0"/>
          </a:p>
          <a:p>
            <a:pPr>
              <a:buNone/>
            </a:pPr>
            <a:endParaRPr lang="en-US" sz="1600" dirty="0" smtClean="0"/>
          </a:p>
          <a:p>
            <a:pPr>
              <a:buNone/>
            </a:pPr>
            <a:endParaRPr lang="en-US" sz="1600" dirty="0" smtClean="0"/>
          </a:p>
          <a:p>
            <a:r>
              <a:rPr lang="en-US" sz="1600" dirty="0" smtClean="0"/>
              <a:t>In </a:t>
            </a:r>
            <a:r>
              <a:rPr lang="en-US" sz="1600" b="1" dirty="0" err="1" smtClean="0"/>
              <a:t>fread</a:t>
            </a:r>
            <a:r>
              <a:rPr lang="en-US" sz="1600" b="1" dirty="0" smtClean="0"/>
              <a:t>() </a:t>
            </a:r>
            <a:r>
              <a:rPr lang="en-US" sz="1600" dirty="0" smtClean="0"/>
              <a:t>function the first argument is the </a:t>
            </a:r>
            <a:r>
              <a:rPr lang="en-US" sz="1600" b="1" dirty="0" smtClean="0"/>
              <a:t>address of the structure</a:t>
            </a:r>
            <a:r>
              <a:rPr lang="en-US" sz="1600" dirty="0" smtClean="0"/>
              <a:t>, the second argument is </a:t>
            </a:r>
            <a:r>
              <a:rPr lang="en-US" sz="1600" b="1" dirty="0" smtClean="0"/>
              <a:t>size of structure  in bytes</a:t>
            </a:r>
            <a:r>
              <a:rPr lang="en-US" sz="1600" dirty="0" smtClean="0"/>
              <a:t>, the third argument is the </a:t>
            </a:r>
            <a:r>
              <a:rPr lang="en-US" sz="1600" b="1" dirty="0" smtClean="0"/>
              <a:t>number of elements to be written</a:t>
            </a:r>
            <a:r>
              <a:rPr lang="en-US" sz="1600" dirty="0" smtClean="0"/>
              <a:t> and the last argument is the </a:t>
            </a:r>
            <a:r>
              <a:rPr lang="en-US" sz="1600" b="1" dirty="0" smtClean="0"/>
              <a:t>pointer to file </a:t>
            </a:r>
            <a:r>
              <a:rPr lang="en-US" sz="1600" dirty="0" smtClean="0"/>
              <a:t>where we want to write to.</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more function use in file</a:t>
            </a:r>
            <a:endParaRPr lang="en-US" dirty="0"/>
          </a:p>
        </p:txBody>
      </p:sp>
      <p:sp>
        <p:nvSpPr>
          <p:cNvPr id="3" name="Content Placeholder 2"/>
          <p:cNvSpPr>
            <a:spLocks noGrp="1"/>
          </p:cNvSpPr>
          <p:nvPr>
            <p:ph sz="half" idx="1"/>
          </p:nvPr>
        </p:nvSpPr>
        <p:spPr>
          <a:xfrm>
            <a:off x="152400" y="1371600"/>
            <a:ext cx="4343400" cy="4953000"/>
          </a:xfrm>
        </p:spPr>
        <p:txBody>
          <a:bodyPr>
            <a:normAutofit fontScale="70000" lnSpcReduction="20000"/>
          </a:bodyPr>
          <a:lstStyle/>
          <a:p>
            <a:r>
              <a:rPr lang="en-US" dirty="0" smtClean="0"/>
              <a:t>The </a:t>
            </a:r>
            <a:r>
              <a:rPr lang="en-US" b="1" dirty="0" smtClean="0"/>
              <a:t>rewind( ) </a:t>
            </a:r>
            <a:r>
              <a:rPr lang="en-US" dirty="0" smtClean="0"/>
              <a:t>function places the pointer to the beginning of the</a:t>
            </a:r>
            <a:r>
              <a:rPr lang="en-US" b="1" dirty="0" smtClean="0"/>
              <a:t> </a:t>
            </a:r>
            <a:r>
              <a:rPr lang="en-US" dirty="0" smtClean="0"/>
              <a:t>file, irrespective of where it is present right now.</a:t>
            </a:r>
          </a:p>
          <a:p>
            <a:r>
              <a:rPr lang="en-US" dirty="0" smtClean="0"/>
              <a:t>The </a:t>
            </a:r>
            <a:r>
              <a:rPr lang="en-US" b="1" dirty="0" err="1" smtClean="0"/>
              <a:t>fseek</a:t>
            </a:r>
            <a:r>
              <a:rPr lang="en-US" b="1" dirty="0" smtClean="0"/>
              <a:t>( ) </a:t>
            </a:r>
            <a:r>
              <a:rPr lang="en-US" dirty="0" smtClean="0"/>
              <a:t>function lets us move the pointer from one record to another.</a:t>
            </a:r>
          </a:p>
          <a:p>
            <a:r>
              <a:rPr lang="en-US" b="1" dirty="0" err="1" smtClean="0"/>
              <a:t>fseek</a:t>
            </a:r>
            <a:r>
              <a:rPr lang="en-US" b="1" dirty="0" smtClean="0"/>
              <a:t> ( </a:t>
            </a:r>
            <a:r>
              <a:rPr lang="en-US" b="1" dirty="0" err="1" smtClean="0"/>
              <a:t>fp</a:t>
            </a:r>
            <a:r>
              <a:rPr lang="en-US" b="1" dirty="0" smtClean="0"/>
              <a:t>, -</a:t>
            </a:r>
            <a:r>
              <a:rPr lang="en-US" b="1" dirty="0" err="1" smtClean="0"/>
              <a:t>recsize</a:t>
            </a:r>
            <a:r>
              <a:rPr lang="en-US" b="1" dirty="0" smtClean="0"/>
              <a:t>, SEEK_CUR ) ;</a:t>
            </a:r>
          </a:p>
          <a:p>
            <a:r>
              <a:rPr lang="en-US" dirty="0" smtClean="0"/>
              <a:t>Here, -</a:t>
            </a:r>
            <a:r>
              <a:rPr lang="en-US" b="1" dirty="0" err="1" smtClean="0"/>
              <a:t>recsize</a:t>
            </a:r>
            <a:r>
              <a:rPr lang="en-US" b="1" dirty="0" smtClean="0"/>
              <a:t> </a:t>
            </a:r>
            <a:r>
              <a:rPr lang="en-US" dirty="0" smtClean="0"/>
              <a:t>moves the pointer back by </a:t>
            </a:r>
            <a:r>
              <a:rPr lang="en-US" b="1" dirty="0" err="1" smtClean="0"/>
              <a:t>recsize</a:t>
            </a:r>
            <a:r>
              <a:rPr lang="en-US" b="1" dirty="0" smtClean="0"/>
              <a:t> </a:t>
            </a:r>
            <a:r>
              <a:rPr lang="en-US" dirty="0" smtClean="0"/>
              <a:t>bytes from the current position.</a:t>
            </a:r>
          </a:p>
          <a:p>
            <a:r>
              <a:rPr lang="en-US" dirty="0" smtClean="0"/>
              <a:t>If we wish to know where the pointer is positioned right now, we can use the function </a:t>
            </a:r>
            <a:r>
              <a:rPr lang="en-US" b="1" dirty="0" err="1" smtClean="0"/>
              <a:t>ftell</a:t>
            </a:r>
            <a:r>
              <a:rPr lang="en-US" b="1" dirty="0" smtClean="0"/>
              <a:t>( ).</a:t>
            </a:r>
            <a:r>
              <a:rPr lang="en-US" dirty="0" smtClean="0"/>
              <a:t> It returns this position as a</a:t>
            </a:r>
            <a:r>
              <a:rPr lang="en-US" b="1" dirty="0" smtClean="0"/>
              <a:t> long </a:t>
            </a:r>
            <a:r>
              <a:rPr lang="en-US" b="1" dirty="0" err="1" smtClean="0"/>
              <a:t>int</a:t>
            </a:r>
            <a:r>
              <a:rPr lang="en-US" b="1" dirty="0" smtClean="0"/>
              <a:t> </a:t>
            </a:r>
            <a:r>
              <a:rPr lang="en-US" dirty="0" smtClean="0"/>
              <a:t>which is an offset from the beginning of the file. The value returned by </a:t>
            </a:r>
            <a:r>
              <a:rPr lang="en-US" b="1" dirty="0" err="1" smtClean="0"/>
              <a:t>ftell</a:t>
            </a:r>
            <a:r>
              <a:rPr lang="en-US" b="1" dirty="0" smtClean="0"/>
              <a:t>( ) </a:t>
            </a:r>
            <a:r>
              <a:rPr lang="en-US" dirty="0" smtClean="0"/>
              <a:t>can be used in subsequent calls to </a:t>
            </a:r>
            <a:r>
              <a:rPr lang="en-US" b="1" dirty="0" err="1" smtClean="0"/>
              <a:t>fseek</a:t>
            </a:r>
            <a:r>
              <a:rPr lang="en-US" b="1" dirty="0" smtClean="0"/>
              <a:t>( ).</a:t>
            </a:r>
            <a:endParaRPr lang="en-US" dirty="0"/>
          </a:p>
        </p:txBody>
      </p:sp>
      <p:sp>
        <p:nvSpPr>
          <p:cNvPr id="4" name="Content Placeholder 3"/>
          <p:cNvSpPr>
            <a:spLocks noGrp="1"/>
          </p:cNvSpPr>
          <p:nvPr>
            <p:ph sz="half" idx="2"/>
          </p:nvPr>
        </p:nvSpPr>
        <p:spPr>
          <a:xfrm>
            <a:off x="4648200" y="1371600"/>
            <a:ext cx="4343400" cy="5029200"/>
          </a:xfrm>
        </p:spPr>
        <p:txBody>
          <a:bodyPr>
            <a:normAutofit fontScale="70000" lnSpcReduction="20000"/>
          </a:bodyPr>
          <a:lstStyle/>
          <a:p>
            <a:r>
              <a:rPr lang="en-US" b="1" dirty="0" smtClean="0"/>
              <a:t>SEEK_END </a:t>
            </a:r>
            <a:r>
              <a:rPr lang="en-US" dirty="0" smtClean="0"/>
              <a:t>means move the pointer from the end of the file,</a:t>
            </a:r>
          </a:p>
          <a:p>
            <a:r>
              <a:rPr lang="en-US" b="1" dirty="0" smtClean="0"/>
              <a:t>SEEK_CUR </a:t>
            </a:r>
            <a:r>
              <a:rPr lang="en-US" dirty="0" smtClean="0"/>
              <a:t>means move the pointer with reference to its current position and</a:t>
            </a:r>
          </a:p>
          <a:p>
            <a:r>
              <a:rPr lang="en-US" b="1" dirty="0" smtClean="0"/>
              <a:t>SEEK_SET </a:t>
            </a:r>
            <a:r>
              <a:rPr lang="en-US" dirty="0" smtClean="0"/>
              <a:t>means move the pointer with reference to the beginning of the file.</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File program</a:t>
            </a:r>
            <a:endParaRPr lang="en-US" dirty="0"/>
          </a:p>
        </p:txBody>
      </p:sp>
      <p:sp>
        <p:nvSpPr>
          <p:cNvPr id="6" name="Content Placeholder 5"/>
          <p:cNvSpPr>
            <a:spLocks noGrp="1"/>
          </p:cNvSpPr>
          <p:nvPr>
            <p:ph sz="quarter" idx="1"/>
          </p:nvPr>
        </p:nvSpPr>
        <p:spPr/>
        <p:txBody>
          <a:bodyPr/>
          <a:lstStyle/>
          <a:p>
            <a:pPr marL="514350" indent="-514350">
              <a:buFont typeface="+mj-lt"/>
              <a:buAutoNum type="arabicPeriod"/>
            </a:pPr>
            <a:r>
              <a:rPr lang="en-US" dirty="0" smtClean="0"/>
              <a:t>Write a program to copy one file to another. While doing so replace all lowercase characters to their equivalent uppercase characters.</a:t>
            </a:r>
          </a:p>
          <a:p>
            <a:pPr marL="514350" indent="-514350">
              <a:buFont typeface="+mj-lt"/>
              <a:buAutoNum type="arabicPeriod"/>
            </a:pPr>
            <a:r>
              <a:rPr lang="en-US" dirty="0" smtClean="0"/>
              <a:t>Write a program that merges lines alternately from two files and writes the results to new file. If one file has less number of lines than the other, the remaining lines from the larger file should be simply copied into the target file.</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Command Line Arguments</a:t>
            </a:r>
            <a:endParaRPr lang="en-US" dirty="0"/>
          </a:p>
        </p:txBody>
      </p:sp>
      <p:sp>
        <p:nvSpPr>
          <p:cNvPr id="5" name="Content Placeholder 4"/>
          <p:cNvSpPr>
            <a:spLocks noGrp="1"/>
          </p:cNvSpPr>
          <p:nvPr>
            <p:ph sz="half" idx="1"/>
          </p:nvPr>
        </p:nvSpPr>
        <p:spPr/>
        <p:txBody>
          <a:bodyPr>
            <a:normAutofit fontScale="70000" lnSpcReduction="20000"/>
          </a:bodyPr>
          <a:lstStyle/>
          <a:p>
            <a:r>
              <a:rPr lang="en-US" dirty="0" smtClean="0"/>
              <a:t>In C it is possible to accept command line arguments. Command-line arguments are given after the name of a program in command-line operating systems and are passed in to the program from the operating system. To use command line arguments in a program, we first see the full declaration of the main function, which previously has accepted no arguments.</a:t>
            </a:r>
          </a:p>
          <a:p>
            <a:r>
              <a:rPr lang="en-US" b="1" dirty="0" smtClean="0"/>
              <a:t>void main(</a:t>
            </a:r>
            <a:r>
              <a:rPr lang="en-US" b="1" dirty="0" err="1" smtClean="0"/>
              <a:t>int</a:t>
            </a:r>
            <a:r>
              <a:rPr lang="en-US" b="1" dirty="0" smtClean="0"/>
              <a:t> </a:t>
            </a:r>
            <a:r>
              <a:rPr lang="en-US" b="1" dirty="0" err="1" smtClean="0"/>
              <a:t>argc</a:t>
            </a:r>
            <a:r>
              <a:rPr lang="en-US" b="1" dirty="0" smtClean="0"/>
              <a:t>, char *</a:t>
            </a:r>
            <a:r>
              <a:rPr lang="en-US" b="1" dirty="0" err="1" smtClean="0"/>
              <a:t>argv</a:t>
            </a:r>
            <a:r>
              <a:rPr lang="en-US" b="1" dirty="0" smtClean="0"/>
              <a:t>[]) </a:t>
            </a:r>
            <a:endParaRPr lang="en-US" dirty="0" smtClean="0"/>
          </a:p>
          <a:p>
            <a:r>
              <a:rPr lang="en-US" dirty="0" smtClean="0"/>
              <a:t>The integer, </a:t>
            </a:r>
            <a:r>
              <a:rPr lang="en-US" dirty="0" err="1" smtClean="0"/>
              <a:t>argc</a:t>
            </a:r>
            <a:r>
              <a:rPr lang="en-US" dirty="0" smtClean="0"/>
              <a:t> is the </a:t>
            </a:r>
            <a:r>
              <a:rPr lang="en-US" b="1" dirty="0" err="1" smtClean="0"/>
              <a:t>ARGument</a:t>
            </a:r>
            <a:r>
              <a:rPr lang="en-US" b="1" dirty="0" smtClean="0"/>
              <a:t> Count</a:t>
            </a:r>
            <a:r>
              <a:rPr lang="en-US" dirty="0" smtClean="0"/>
              <a:t>. It is the number of arguments passed into the program from the command line, including the name of the program.</a:t>
            </a:r>
            <a:endParaRPr lang="en-US" dirty="0"/>
          </a:p>
        </p:txBody>
      </p:sp>
      <p:sp>
        <p:nvSpPr>
          <p:cNvPr id="6" name="Content Placeholder 5"/>
          <p:cNvSpPr>
            <a:spLocks noGrp="1"/>
          </p:cNvSpPr>
          <p:nvPr>
            <p:ph sz="half" idx="2"/>
          </p:nvPr>
        </p:nvSpPr>
        <p:spPr/>
        <p:txBody>
          <a:bodyPr>
            <a:normAutofit fontScale="70000" lnSpcReduction="20000"/>
          </a:bodyPr>
          <a:lstStyle/>
          <a:p>
            <a:r>
              <a:rPr lang="en-US" dirty="0" smtClean="0"/>
              <a:t>The character pointer, *</a:t>
            </a:r>
            <a:r>
              <a:rPr lang="en-US" dirty="0" err="1" smtClean="0"/>
              <a:t>argv</a:t>
            </a:r>
            <a:r>
              <a:rPr lang="en-US" dirty="0" smtClean="0"/>
              <a:t>[] is the </a:t>
            </a:r>
            <a:r>
              <a:rPr lang="en-US" b="1" dirty="0" err="1" smtClean="0"/>
              <a:t>ARGument</a:t>
            </a:r>
            <a:r>
              <a:rPr lang="en-US" b="1" dirty="0" smtClean="0"/>
              <a:t> Values </a:t>
            </a:r>
            <a:r>
              <a:rPr lang="en-US" dirty="0" smtClean="0"/>
              <a:t>list. It has elements specified in the previous argument, </a:t>
            </a:r>
            <a:r>
              <a:rPr lang="en-US" dirty="0" err="1" smtClean="0"/>
              <a:t>argc</a:t>
            </a:r>
            <a:r>
              <a:rPr lang="en-US" dirty="0" smtClean="0"/>
              <a:t>.</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Arguments</a:t>
            </a:r>
            <a:endParaRPr lang="en-US" dirty="0"/>
          </a:p>
        </p:txBody>
      </p:sp>
      <p:sp>
        <p:nvSpPr>
          <p:cNvPr id="3" name="Content Placeholder 2"/>
          <p:cNvSpPr>
            <a:spLocks noGrp="1"/>
          </p:cNvSpPr>
          <p:nvPr>
            <p:ph sz="half" idx="1"/>
          </p:nvPr>
        </p:nvSpPr>
        <p:spPr>
          <a:xfrm>
            <a:off x="228600" y="1371600"/>
            <a:ext cx="4267200" cy="5029200"/>
          </a:xfrm>
        </p:spPr>
        <p:txBody>
          <a:bodyPr>
            <a:noAutofit/>
          </a:bodyPr>
          <a:lstStyle/>
          <a:p>
            <a:pPr>
              <a:buNone/>
            </a:pPr>
            <a:r>
              <a:rPr lang="en-US" sz="1400" dirty="0" smtClean="0"/>
              <a:t>#include&lt;</a:t>
            </a:r>
            <a:r>
              <a:rPr lang="en-US" sz="1400" dirty="0" err="1" smtClean="0"/>
              <a:t>stdio.h</a:t>
            </a:r>
            <a:r>
              <a:rPr lang="en-US" sz="1400" dirty="0" smtClean="0"/>
              <a:t>&gt;</a:t>
            </a:r>
          </a:p>
          <a:p>
            <a:pPr>
              <a:buNone/>
            </a:pPr>
            <a:r>
              <a:rPr lang="en-US" sz="1400" dirty="0" smtClean="0"/>
              <a:t>#include&lt;</a:t>
            </a:r>
            <a:r>
              <a:rPr lang="en-US" sz="1400" dirty="0" err="1" smtClean="0"/>
              <a:t>conio.h</a:t>
            </a:r>
            <a:r>
              <a:rPr lang="en-US" sz="1400" dirty="0" smtClean="0"/>
              <a:t>&gt;</a:t>
            </a:r>
          </a:p>
          <a:p>
            <a:pPr>
              <a:buNone/>
            </a:pPr>
            <a:r>
              <a:rPr lang="en-US" sz="1400" dirty="0" smtClean="0"/>
              <a:t>#include&lt;</a:t>
            </a:r>
            <a:r>
              <a:rPr lang="en-US" sz="1400" dirty="0" err="1" smtClean="0"/>
              <a:t>stdlib.h</a:t>
            </a:r>
            <a:r>
              <a:rPr lang="en-US" sz="1400" dirty="0" smtClean="0"/>
              <a:t>&gt;</a:t>
            </a:r>
          </a:p>
          <a:p>
            <a:pPr>
              <a:buNone/>
            </a:pPr>
            <a:r>
              <a:rPr lang="en-US" sz="1400" dirty="0" smtClean="0"/>
              <a:t>void main( </a:t>
            </a:r>
            <a:r>
              <a:rPr lang="en-US" sz="1400" dirty="0" err="1" smtClean="0"/>
              <a:t>int</a:t>
            </a:r>
            <a:r>
              <a:rPr lang="en-US" sz="1400" dirty="0" smtClean="0"/>
              <a:t> </a:t>
            </a:r>
            <a:r>
              <a:rPr lang="en-US" sz="1400" dirty="0" err="1" smtClean="0"/>
              <a:t>argc</a:t>
            </a:r>
            <a:r>
              <a:rPr lang="en-US" sz="1400" dirty="0" smtClean="0"/>
              <a:t>, char *</a:t>
            </a:r>
            <a:r>
              <a:rPr lang="en-US" sz="1400" dirty="0" err="1" smtClean="0"/>
              <a:t>argv</a:t>
            </a:r>
            <a:r>
              <a:rPr lang="en-US" sz="1400" dirty="0" smtClean="0"/>
              <a:t>[]) </a:t>
            </a:r>
          </a:p>
          <a:p>
            <a:pPr>
              <a:buNone/>
            </a:pPr>
            <a:r>
              <a:rPr lang="en-US" sz="1400" dirty="0" smtClean="0"/>
              <a:t>{ </a:t>
            </a:r>
          </a:p>
          <a:p>
            <a:pPr lvl="1">
              <a:buNone/>
            </a:pPr>
            <a:r>
              <a:rPr lang="en-US" sz="1400" dirty="0" smtClean="0"/>
              <a:t>FILE *</a:t>
            </a:r>
            <a:r>
              <a:rPr lang="en-US" sz="1400" dirty="0" err="1" smtClean="0"/>
              <a:t>fs</a:t>
            </a:r>
            <a:r>
              <a:rPr lang="en-US" sz="1400" dirty="0" smtClean="0"/>
              <a:t>, *</a:t>
            </a:r>
            <a:r>
              <a:rPr lang="en-US" sz="1400" dirty="0" err="1" smtClean="0"/>
              <a:t>fd</a:t>
            </a:r>
            <a:r>
              <a:rPr lang="en-US" sz="1400" dirty="0" smtClean="0"/>
              <a:t>; </a:t>
            </a:r>
          </a:p>
          <a:p>
            <a:pPr lvl="1">
              <a:buNone/>
            </a:pPr>
            <a:r>
              <a:rPr lang="en-US" sz="1400" dirty="0" smtClean="0"/>
              <a:t>char </a:t>
            </a:r>
            <a:r>
              <a:rPr lang="en-US" sz="1400" dirty="0" err="1" smtClean="0"/>
              <a:t>ch</a:t>
            </a:r>
            <a:r>
              <a:rPr lang="en-US" sz="1400" dirty="0" smtClean="0"/>
              <a:t>; </a:t>
            </a:r>
          </a:p>
          <a:p>
            <a:pPr lvl="1">
              <a:buNone/>
            </a:pPr>
            <a:r>
              <a:rPr lang="en-US" sz="1400" dirty="0" smtClean="0"/>
              <a:t>if(</a:t>
            </a:r>
            <a:r>
              <a:rPr lang="en-US" sz="1400" dirty="0" err="1" smtClean="0"/>
              <a:t>argc</a:t>
            </a:r>
            <a:r>
              <a:rPr lang="en-US" sz="1400" dirty="0" smtClean="0"/>
              <a:t> != 3) </a:t>
            </a:r>
          </a:p>
          <a:p>
            <a:pPr lvl="1">
              <a:buNone/>
            </a:pPr>
            <a:r>
              <a:rPr lang="en-US" sz="1400" dirty="0" smtClean="0"/>
              <a:t>{ </a:t>
            </a:r>
          </a:p>
          <a:p>
            <a:pPr lvl="2">
              <a:buNone/>
            </a:pPr>
            <a:r>
              <a:rPr lang="en-US" sz="1400" dirty="0" smtClean="0"/>
              <a:t>puts("Improper no. of arguments");</a:t>
            </a:r>
          </a:p>
          <a:p>
            <a:pPr lvl="2">
              <a:buNone/>
            </a:pPr>
            <a:r>
              <a:rPr lang="en-US" sz="1400" dirty="0" err="1" smtClean="0"/>
              <a:t>getch</a:t>
            </a:r>
            <a:r>
              <a:rPr lang="en-US" sz="1400" dirty="0" smtClean="0"/>
              <a:t>(); .</a:t>
            </a:r>
          </a:p>
          <a:p>
            <a:pPr lvl="2">
              <a:buNone/>
            </a:pPr>
            <a:r>
              <a:rPr lang="en-US" sz="1400" dirty="0" smtClean="0"/>
              <a:t>exit(1); </a:t>
            </a:r>
          </a:p>
          <a:p>
            <a:pPr lvl="1">
              <a:buNone/>
            </a:pPr>
            <a:r>
              <a:rPr lang="en-US" sz="1400" dirty="0" smtClean="0"/>
              <a:t>} </a:t>
            </a:r>
          </a:p>
          <a:p>
            <a:pPr lvl="1">
              <a:buNone/>
            </a:pPr>
            <a:r>
              <a:rPr lang="en-US" sz="1400" dirty="0" err="1" smtClean="0"/>
              <a:t>fs</a:t>
            </a:r>
            <a:r>
              <a:rPr lang="en-US" sz="1400" dirty="0" smtClean="0"/>
              <a:t> = </a:t>
            </a:r>
            <a:r>
              <a:rPr lang="en-US" sz="1400" dirty="0" err="1" smtClean="0"/>
              <a:t>fopen</a:t>
            </a:r>
            <a:r>
              <a:rPr lang="en-US" sz="1400" dirty="0" smtClean="0"/>
              <a:t>(</a:t>
            </a:r>
            <a:r>
              <a:rPr lang="en-US" sz="1400" dirty="0" err="1" smtClean="0"/>
              <a:t>argv</a:t>
            </a:r>
            <a:r>
              <a:rPr lang="en-US" sz="1400" dirty="0" smtClean="0"/>
              <a:t>[1], "r"); </a:t>
            </a:r>
          </a:p>
          <a:p>
            <a:pPr lvl="1">
              <a:buNone/>
            </a:pPr>
            <a:r>
              <a:rPr lang="en-US" sz="1400" dirty="0" smtClean="0"/>
              <a:t>if(</a:t>
            </a:r>
            <a:r>
              <a:rPr lang="en-US" sz="1400" dirty="0" err="1" smtClean="0"/>
              <a:t>fs</a:t>
            </a:r>
            <a:r>
              <a:rPr lang="en-US" sz="1400" dirty="0" smtClean="0"/>
              <a:t> == NULL) </a:t>
            </a:r>
          </a:p>
          <a:p>
            <a:pPr lvl="1">
              <a:buNone/>
            </a:pPr>
            <a:r>
              <a:rPr lang="en-US" sz="1400" dirty="0" smtClean="0"/>
              <a:t>{ </a:t>
            </a:r>
          </a:p>
          <a:p>
            <a:pPr lvl="2">
              <a:buNone/>
            </a:pPr>
            <a:r>
              <a:rPr lang="en-US" sz="1400" dirty="0" smtClean="0"/>
              <a:t>puts("Cannot open source file");</a:t>
            </a:r>
          </a:p>
          <a:p>
            <a:pPr lvl="2">
              <a:buNone/>
            </a:pPr>
            <a:r>
              <a:rPr lang="en-US" sz="1400" dirty="0" err="1" smtClean="0"/>
              <a:t>getch</a:t>
            </a:r>
            <a:r>
              <a:rPr lang="en-US" sz="1400" dirty="0" smtClean="0"/>
              <a:t>(); </a:t>
            </a:r>
          </a:p>
          <a:p>
            <a:pPr lvl="2">
              <a:buNone/>
            </a:pPr>
            <a:r>
              <a:rPr lang="en-US" sz="1400" dirty="0" smtClean="0"/>
              <a:t>exit(2); </a:t>
            </a:r>
          </a:p>
          <a:p>
            <a:pPr lvl="1">
              <a:buNone/>
            </a:pPr>
            <a:r>
              <a:rPr lang="en-US" sz="1400" dirty="0" smtClean="0"/>
              <a:t>}</a:t>
            </a:r>
            <a:endParaRPr lang="en-US" sz="1400" dirty="0"/>
          </a:p>
        </p:txBody>
      </p:sp>
      <p:sp>
        <p:nvSpPr>
          <p:cNvPr id="4" name="Content Placeholder 3"/>
          <p:cNvSpPr>
            <a:spLocks noGrp="1"/>
          </p:cNvSpPr>
          <p:nvPr>
            <p:ph sz="half" idx="2"/>
          </p:nvPr>
        </p:nvSpPr>
        <p:spPr>
          <a:xfrm>
            <a:off x="4648200" y="1371600"/>
            <a:ext cx="4267200" cy="5029200"/>
          </a:xfrm>
        </p:spPr>
        <p:txBody>
          <a:bodyPr>
            <a:normAutofit/>
          </a:bodyPr>
          <a:lstStyle/>
          <a:p>
            <a:pPr lvl="1">
              <a:buNone/>
            </a:pPr>
            <a:r>
              <a:rPr lang="en-US" sz="1400" dirty="0" err="1" smtClean="0"/>
              <a:t>fd</a:t>
            </a:r>
            <a:r>
              <a:rPr lang="en-US" sz="1400" dirty="0" smtClean="0"/>
              <a:t> = </a:t>
            </a:r>
            <a:r>
              <a:rPr lang="en-US" sz="1400" dirty="0" err="1" smtClean="0"/>
              <a:t>fopen</a:t>
            </a:r>
            <a:r>
              <a:rPr lang="en-US" sz="1400" dirty="0" smtClean="0"/>
              <a:t>(</a:t>
            </a:r>
            <a:r>
              <a:rPr lang="en-US" sz="1400" dirty="0" err="1" smtClean="0"/>
              <a:t>argv</a:t>
            </a:r>
            <a:r>
              <a:rPr lang="en-US" sz="1400" dirty="0" smtClean="0"/>
              <a:t>[2], "w"); </a:t>
            </a:r>
          </a:p>
          <a:p>
            <a:pPr lvl="1">
              <a:buNone/>
            </a:pPr>
            <a:r>
              <a:rPr lang="en-US" sz="1400" dirty="0" smtClean="0"/>
              <a:t>if(</a:t>
            </a:r>
            <a:r>
              <a:rPr lang="en-US" sz="1400" dirty="0" err="1" smtClean="0"/>
              <a:t>fd</a:t>
            </a:r>
            <a:r>
              <a:rPr lang="en-US" sz="1400" dirty="0" smtClean="0"/>
              <a:t> == NULL) </a:t>
            </a:r>
          </a:p>
          <a:p>
            <a:pPr lvl="1">
              <a:buNone/>
            </a:pPr>
            <a:r>
              <a:rPr lang="en-US" sz="1400" dirty="0" smtClean="0"/>
              <a:t>{ </a:t>
            </a:r>
          </a:p>
          <a:p>
            <a:pPr lvl="2">
              <a:buNone/>
            </a:pPr>
            <a:r>
              <a:rPr lang="en-US" sz="1400" dirty="0" smtClean="0"/>
              <a:t>puts("Cannot open target file"); </a:t>
            </a:r>
          </a:p>
          <a:p>
            <a:pPr lvl="2">
              <a:buNone/>
            </a:pPr>
            <a:r>
              <a:rPr lang="en-US" sz="1400" dirty="0" err="1" smtClean="0"/>
              <a:t>fclose</a:t>
            </a:r>
            <a:r>
              <a:rPr lang="en-US" sz="1400" dirty="0" smtClean="0"/>
              <a:t>(</a:t>
            </a:r>
            <a:r>
              <a:rPr lang="en-US" sz="1400" dirty="0" err="1" smtClean="0"/>
              <a:t>fs</a:t>
            </a:r>
            <a:r>
              <a:rPr lang="en-US" sz="1400" dirty="0" smtClean="0"/>
              <a:t>); </a:t>
            </a:r>
          </a:p>
          <a:p>
            <a:pPr lvl="2">
              <a:buNone/>
            </a:pPr>
            <a:r>
              <a:rPr lang="en-US" sz="1400" dirty="0" err="1" smtClean="0"/>
              <a:t>getch</a:t>
            </a:r>
            <a:r>
              <a:rPr lang="en-US" sz="1400" dirty="0" smtClean="0"/>
              <a:t>(); </a:t>
            </a:r>
          </a:p>
          <a:p>
            <a:pPr lvl="2">
              <a:buNone/>
            </a:pPr>
            <a:r>
              <a:rPr lang="en-US" sz="1400" dirty="0" smtClean="0"/>
              <a:t>exit(2); </a:t>
            </a:r>
          </a:p>
          <a:p>
            <a:pPr lvl="1">
              <a:buNone/>
            </a:pPr>
            <a:r>
              <a:rPr lang="en-US" sz="1400" dirty="0" smtClean="0"/>
              <a:t>} </a:t>
            </a:r>
          </a:p>
          <a:p>
            <a:pPr lvl="1">
              <a:buNone/>
            </a:pPr>
            <a:r>
              <a:rPr lang="en-US" sz="1400" dirty="0" smtClean="0"/>
              <a:t>while(!</a:t>
            </a:r>
            <a:r>
              <a:rPr lang="en-US" sz="1400" dirty="0" err="1" smtClean="0"/>
              <a:t>feof</a:t>
            </a:r>
            <a:r>
              <a:rPr lang="en-US" sz="1400" dirty="0" smtClean="0"/>
              <a:t>(</a:t>
            </a:r>
            <a:r>
              <a:rPr lang="en-US" sz="1400" dirty="0" err="1" smtClean="0"/>
              <a:t>fs</a:t>
            </a:r>
            <a:r>
              <a:rPr lang="en-US" sz="1400" dirty="0" smtClean="0"/>
              <a:t>)) </a:t>
            </a:r>
          </a:p>
          <a:p>
            <a:pPr lvl="1">
              <a:buNone/>
            </a:pPr>
            <a:r>
              <a:rPr lang="en-US" sz="1400" dirty="0" smtClean="0"/>
              <a:t>{ </a:t>
            </a:r>
          </a:p>
          <a:p>
            <a:pPr lvl="2">
              <a:buNone/>
            </a:pPr>
            <a:r>
              <a:rPr lang="en-US" sz="1400" dirty="0" err="1" smtClean="0"/>
              <a:t>ch</a:t>
            </a:r>
            <a:r>
              <a:rPr lang="en-US" sz="1400" dirty="0" smtClean="0"/>
              <a:t> = </a:t>
            </a:r>
            <a:r>
              <a:rPr lang="en-US" sz="1400" dirty="0" err="1" smtClean="0"/>
              <a:t>fgetc</a:t>
            </a:r>
            <a:r>
              <a:rPr lang="en-US" sz="1400" dirty="0" smtClean="0"/>
              <a:t>(</a:t>
            </a:r>
            <a:r>
              <a:rPr lang="en-US" sz="1400" dirty="0" err="1" smtClean="0"/>
              <a:t>fs</a:t>
            </a:r>
            <a:r>
              <a:rPr lang="en-US" sz="1400" dirty="0" smtClean="0"/>
              <a:t>); </a:t>
            </a:r>
          </a:p>
          <a:p>
            <a:pPr lvl="2">
              <a:buNone/>
            </a:pPr>
            <a:r>
              <a:rPr lang="en-US" sz="1400" dirty="0" err="1" smtClean="0"/>
              <a:t>fputc</a:t>
            </a:r>
            <a:r>
              <a:rPr lang="en-US" sz="1400" dirty="0" smtClean="0"/>
              <a:t>(</a:t>
            </a:r>
            <a:r>
              <a:rPr lang="en-US" sz="1400" dirty="0" err="1" smtClean="0"/>
              <a:t>ch</a:t>
            </a:r>
            <a:r>
              <a:rPr lang="en-US" sz="1400" dirty="0" smtClean="0"/>
              <a:t>, </a:t>
            </a:r>
            <a:r>
              <a:rPr lang="en-US" sz="1400" dirty="0" err="1" smtClean="0"/>
              <a:t>fd</a:t>
            </a:r>
            <a:r>
              <a:rPr lang="en-US" sz="1400" dirty="0" smtClean="0"/>
              <a:t>); </a:t>
            </a:r>
          </a:p>
          <a:p>
            <a:pPr lvl="1">
              <a:buNone/>
            </a:pPr>
            <a:r>
              <a:rPr lang="en-US" sz="1400" dirty="0" smtClean="0"/>
              <a:t>} </a:t>
            </a:r>
          </a:p>
          <a:p>
            <a:pPr lvl="1">
              <a:buNone/>
            </a:pPr>
            <a:r>
              <a:rPr lang="en-US" sz="1400" dirty="0" err="1" smtClean="0"/>
              <a:t>fclose</a:t>
            </a:r>
            <a:r>
              <a:rPr lang="en-US" sz="1400" dirty="0" smtClean="0"/>
              <a:t>(</a:t>
            </a:r>
            <a:r>
              <a:rPr lang="en-US" sz="1400" dirty="0" err="1" smtClean="0"/>
              <a:t>fs</a:t>
            </a:r>
            <a:r>
              <a:rPr lang="en-US" sz="1400" dirty="0" smtClean="0"/>
              <a:t>); </a:t>
            </a:r>
          </a:p>
          <a:p>
            <a:pPr lvl="1">
              <a:buNone/>
            </a:pPr>
            <a:r>
              <a:rPr lang="en-US" sz="1400" dirty="0" err="1" smtClean="0"/>
              <a:t>fclose</a:t>
            </a:r>
            <a:r>
              <a:rPr lang="en-US" sz="1400" dirty="0" smtClean="0"/>
              <a:t>(ft); </a:t>
            </a:r>
          </a:p>
          <a:p>
            <a:pPr lvl="1">
              <a:buNone/>
            </a:pPr>
            <a:r>
              <a:rPr lang="en-US" sz="1400" dirty="0" err="1" smtClean="0"/>
              <a:t>printf</a:t>
            </a:r>
            <a:r>
              <a:rPr lang="en-US" sz="1400" dirty="0" smtClean="0"/>
              <a:t>("File copied successfully"); </a:t>
            </a:r>
          </a:p>
          <a:p>
            <a:pPr lvl="1">
              <a:buNone/>
            </a:pPr>
            <a:r>
              <a:rPr lang="en-US" sz="1400" dirty="0" err="1" smtClean="0"/>
              <a:t>getch</a:t>
            </a:r>
            <a:r>
              <a:rPr lang="en-US" sz="1400" dirty="0" smtClean="0"/>
              <a:t>(); </a:t>
            </a:r>
          </a:p>
          <a:p>
            <a:pPr>
              <a:buNone/>
            </a:pPr>
            <a:r>
              <a:rPr lang="en-US" sz="1400" dirty="0" smtClean="0"/>
              <a:t>}</a:t>
            </a:r>
            <a:endParaRPr lang="en-US" sz="14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Programs using </a:t>
            </a:r>
            <a:r>
              <a:rPr lang="en-US" smtClean="0"/>
              <a:t>comandline</a:t>
            </a:r>
            <a:endParaRPr lang="en-US"/>
          </a:p>
        </p:txBody>
      </p:sp>
      <p:sp>
        <p:nvSpPr>
          <p:cNvPr id="6" name="Content Placeholder 5"/>
          <p:cNvSpPr>
            <a:spLocks noGrp="1"/>
          </p:cNvSpPr>
          <p:nvPr>
            <p:ph sz="quarter" idx="1"/>
          </p:nvPr>
        </p:nvSpPr>
        <p:spPr/>
        <p:txBody>
          <a:bodyPr>
            <a:normAutofit fontScale="92500" lnSpcReduction="10000"/>
          </a:bodyPr>
          <a:lstStyle/>
          <a:p>
            <a:pPr marL="514350" indent="-514350">
              <a:buFont typeface="+mj-lt"/>
              <a:buAutoNum type="arabicPeriod"/>
            </a:pPr>
            <a:r>
              <a:rPr lang="en-US" dirty="0" smtClean="0"/>
              <a:t>Write a program using command line arguments to search for a word in a file and replace it with the specified word. The usage of the program is shown below. </a:t>
            </a:r>
          </a:p>
          <a:p>
            <a:pPr marL="788670" lvl="1" indent="-514350">
              <a:buNone/>
            </a:pPr>
            <a:r>
              <a:rPr lang="en-US" dirty="0" smtClean="0"/>
              <a:t>C&gt; change&lt;old word&gt;&lt;new word&gt;&lt;filename&gt;</a:t>
            </a:r>
          </a:p>
          <a:p>
            <a:pPr marL="514350" indent="-514350">
              <a:buFont typeface="+mj-lt"/>
              <a:buAutoNum type="arabicPeriod"/>
            </a:pPr>
            <a:r>
              <a:rPr lang="en-US" dirty="0" smtClean="0"/>
              <a:t>Write a program to carry out the following: </a:t>
            </a:r>
          </a:p>
          <a:p>
            <a:pPr marL="731520" lvl="1" indent="-457200">
              <a:buFont typeface="+mj-lt"/>
              <a:buAutoNum type="arabicPeriod"/>
            </a:pPr>
            <a:r>
              <a:rPr lang="en-US" dirty="0" smtClean="0"/>
              <a:t>Read a text file provided at command prompt </a:t>
            </a:r>
          </a:p>
          <a:p>
            <a:pPr marL="731520" lvl="1" indent="-457200">
              <a:buFont typeface="+mj-lt"/>
              <a:buAutoNum type="arabicPeriod"/>
            </a:pPr>
            <a:r>
              <a:rPr lang="en-US" dirty="0" smtClean="0"/>
              <a:t>Print each word in reverse order </a:t>
            </a:r>
          </a:p>
          <a:p>
            <a:pPr marL="731520" lvl="1" indent="-457200">
              <a:buNone/>
            </a:pPr>
            <a:r>
              <a:rPr lang="en-US" dirty="0" smtClean="0"/>
              <a:t>For example </a:t>
            </a:r>
          </a:p>
          <a:p>
            <a:pPr marL="731520" lvl="1" indent="-457200">
              <a:buNone/>
            </a:pPr>
            <a:r>
              <a:rPr lang="en-US" dirty="0" smtClean="0"/>
              <a:t>if the file contains </a:t>
            </a:r>
          </a:p>
          <a:p>
            <a:pPr marL="731520" lvl="1" indent="-457200">
              <a:buNone/>
            </a:pPr>
            <a:r>
              <a:rPr lang="en-US" dirty="0" smtClean="0"/>
              <a:t>INDIA IS MY COUNTRY </a:t>
            </a:r>
          </a:p>
          <a:p>
            <a:pPr marL="731520" lvl="1" indent="-457200">
              <a:buNone/>
            </a:pPr>
            <a:r>
              <a:rPr lang="en-US" dirty="0" smtClean="0"/>
              <a:t>Output should be</a:t>
            </a:r>
          </a:p>
          <a:p>
            <a:pPr marL="731520" lvl="1" indent="-457200">
              <a:buNone/>
            </a:pPr>
            <a:r>
              <a:rPr lang="en-US" dirty="0" smtClean="0"/>
              <a:t>AIDNI SI YM YRTNUOC</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Numbers</a:t>
            </a:r>
            <a:endParaRPr lang="en-US" dirty="0"/>
          </a:p>
        </p:txBody>
      </p:sp>
      <p:sp>
        <p:nvSpPr>
          <p:cNvPr id="5" name="Content Placeholder 4"/>
          <p:cNvSpPr>
            <a:spLocks noGrp="1"/>
          </p:cNvSpPr>
          <p:nvPr>
            <p:ph sz="quarter" idx="1"/>
          </p:nvPr>
        </p:nvSpPr>
        <p:spPr/>
        <p:txBody>
          <a:bodyPr/>
          <a:lstStyle/>
          <a:p>
            <a:r>
              <a:rPr lang="en-US" dirty="0" smtClean="0"/>
              <a:t>A decimal number can be represented as a binary number as well </a:t>
            </a:r>
          </a:p>
          <a:p>
            <a:r>
              <a:rPr lang="en-US" dirty="0" smtClean="0"/>
              <a:t>Example: </a:t>
            </a:r>
          </a:p>
          <a:p>
            <a:pPr lvl="1"/>
            <a:r>
              <a:rPr lang="en-US" dirty="0" smtClean="0"/>
              <a:t>(10)10 = (1010)2 </a:t>
            </a:r>
          </a:p>
          <a:p>
            <a:pPr lvl="1"/>
            <a:r>
              <a:rPr lang="en-US" dirty="0" smtClean="0"/>
              <a:t>(23)10 = (10111)2 </a:t>
            </a:r>
          </a:p>
          <a:p>
            <a:r>
              <a:rPr lang="en-US" dirty="0" smtClean="0"/>
              <a:t>Certain computational problems needs working on these individual bits of a number </a:t>
            </a:r>
          </a:p>
          <a:p>
            <a:r>
              <a:rPr lang="en-US" dirty="0" smtClean="0"/>
              <a:t>For that we need operators that can work on individual bits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'C' Instructions:</a:t>
            </a:r>
          </a:p>
          <a:p>
            <a:r>
              <a:rPr lang="en-US" sz="2000" b="1" dirty="0" smtClean="0"/>
              <a:t>Type Declaration Instruction: </a:t>
            </a:r>
            <a:r>
              <a:rPr lang="en-US" sz="2000" dirty="0" smtClean="0"/>
              <a:t>These instructions are used to declare the type of variables used in a C Program.</a:t>
            </a:r>
          </a:p>
          <a:p>
            <a:pPr lvl="1"/>
            <a:r>
              <a:rPr lang="en-US" sz="1800" dirty="0" err="1" smtClean="0"/>
              <a:t>int</a:t>
            </a:r>
            <a:r>
              <a:rPr lang="en-US" sz="1800" dirty="0" smtClean="0"/>
              <a:t> no1, no2, sum;</a:t>
            </a:r>
          </a:p>
          <a:p>
            <a:pPr lvl="1"/>
            <a:r>
              <a:rPr lang="en-US" sz="1800" dirty="0" smtClean="0"/>
              <a:t>float radius, area;</a:t>
            </a:r>
          </a:p>
          <a:p>
            <a:pPr lvl="1"/>
            <a:r>
              <a:rPr lang="en-US" sz="1800" dirty="0" smtClean="0"/>
              <a:t>char </a:t>
            </a:r>
            <a:r>
              <a:rPr lang="en-US" sz="1800" dirty="0" err="1" smtClean="0"/>
              <a:t>ch</a:t>
            </a:r>
            <a:r>
              <a:rPr lang="en-US" sz="1800" dirty="0" smtClean="0"/>
              <a:t>;</a:t>
            </a:r>
          </a:p>
          <a:p>
            <a:r>
              <a:rPr lang="en-US" sz="2000" b="1" dirty="0" smtClean="0"/>
              <a:t>Arithmetic Instructions:</a:t>
            </a:r>
          </a:p>
          <a:p>
            <a:pPr lvl="1"/>
            <a:r>
              <a:rPr lang="en-US" sz="1600" b="1" dirty="0" smtClean="0"/>
              <a:t>Arithmetic Operators –</a:t>
            </a:r>
          </a:p>
          <a:p>
            <a:pPr lvl="1" algn="r">
              <a:buNone/>
            </a:pPr>
            <a:r>
              <a:rPr lang="en-US" sz="2000" b="1" dirty="0" smtClean="0"/>
              <a:t> </a:t>
            </a:r>
            <a:endParaRPr lang="en-US" sz="2000" dirty="0"/>
          </a:p>
        </p:txBody>
      </p:sp>
      <p:graphicFrame>
        <p:nvGraphicFramePr>
          <p:cNvPr id="4" name="Table 3"/>
          <p:cNvGraphicFramePr>
            <a:graphicFrameLocks noGrp="1"/>
          </p:cNvGraphicFramePr>
          <p:nvPr/>
        </p:nvGraphicFramePr>
        <p:xfrm>
          <a:off x="228600" y="4495800"/>
          <a:ext cx="3810000" cy="1905000"/>
        </p:xfrm>
        <a:graphic>
          <a:graphicData uri="http://schemas.openxmlformats.org/drawingml/2006/table">
            <a:tbl>
              <a:tblPr firstRow="1" bandRow="1">
                <a:tableStyleId>{2D5ABB26-0587-4C30-8999-92F81FD0307C}</a:tableStyleId>
              </a:tblPr>
              <a:tblGrid>
                <a:gridCol w="1981200"/>
                <a:gridCol w="558800"/>
                <a:gridCol w="1270000"/>
              </a:tblGrid>
              <a:tr h="375920">
                <a:tc>
                  <a:txBody>
                    <a:bodyPr/>
                    <a:lstStyle/>
                    <a:p>
                      <a:r>
                        <a:rPr lang="en-US" sz="1900" dirty="0" smtClean="0"/>
                        <a:t>Addition</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7</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dirty="0" smtClean="0"/>
                        <a:t>Subtraction </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3</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dirty="0" smtClean="0"/>
                        <a:t>Multiplication </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10</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dirty="0" smtClean="0"/>
                        <a:t>Division </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2</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dirty="0" smtClean="0"/>
                        <a:t>Modulus </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1</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4114800" y="4495801"/>
            <a:ext cx="4876800" cy="2031325"/>
          </a:xfrm>
          <a:prstGeom prst="rect">
            <a:avLst/>
          </a:prstGeom>
          <a:noFill/>
        </p:spPr>
        <p:txBody>
          <a:bodyPr wrap="square" rtlCol="0">
            <a:spAutoFit/>
          </a:bodyPr>
          <a:lstStyle/>
          <a:p>
            <a:pPr>
              <a:buNone/>
            </a:pPr>
            <a:r>
              <a:rPr lang="en-US" dirty="0" smtClean="0"/>
              <a:t>In</a:t>
            </a:r>
            <a:r>
              <a:rPr lang="en-US" b="1" dirty="0" smtClean="0"/>
              <a:t> </a:t>
            </a:r>
            <a:r>
              <a:rPr lang="en-US" dirty="0" smtClean="0"/>
              <a:t>normal </a:t>
            </a:r>
            <a:r>
              <a:rPr lang="en-US" dirty="0" err="1" smtClean="0"/>
              <a:t>maths</a:t>
            </a:r>
            <a:r>
              <a:rPr lang="en-US" dirty="0" smtClean="0"/>
              <a:t>, we write instruction as follows –</a:t>
            </a:r>
            <a:endParaRPr lang="en-US" b="1" dirty="0" smtClean="0"/>
          </a:p>
          <a:p>
            <a:pPr>
              <a:buNone/>
            </a:pPr>
            <a:r>
              <a:rPr lang="en-US" b="1" dirty="0" smtClean="0"/>
              <a:t>A + B = C</a:t>
            </a:r>
          </a:p>
          <a:p>
            <a:pPr>
              <a:buNone/>
            </a:pPr>
            <a:r>
              <a:rPr lang="en-US" dirty="0" smtClean="0"/>
              <a:t>In C, we write the same as –</a:t>
            </a:r>
          </a:p>
          <a:p>
            <a:pPr>
              <a:buNone/>
            </a:pPr>
            <a:r>
              <a:rPr lang="en-US" b="1" dirty="0" smtClean="0"/>
              <a:t>C = A + B</a:t>
            </a:r>
          </a:p>
          <a:p>
            <a:pPr>
              <a:buNone/>
            </a:pPr>
            <a:r>
              <a:rPr lang="en-US" b="1" dirty="0" smtClean="0"/>
              <a:t>In C '=' is used to assign values to variables.</a:t>
            </a:r>
            <a:endParaRPr lang="en-US" sz="16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Operators</a:t>
            </a:r>
            <a:endParaRPr lang="en-US" dirty="0"/>
          </a:p>
        </p:txBody>
      </p:sp>
      <p:sp>
        <p:nvSpPr>
          <p:cNvPr id="3" name="Content Placeholder 2"/>
          <p:cNvSpPr>
            <a:spLocks noGrp="1"/>
          </p:cNvSpPr>
          <p:nvPr>
            <p:ph sz="quarter" idx="1"/>
          </p:nvPr>
        </p:nvSpPr>
        <p:spPr/>
        <p:txBody>
          <a:bodyPr/>
          <a:lstStyle/>
          <a:p>
            <a:r>
              <a:rPr lang="en-US" dirty="0" smtClean="0"/>
              <a:t>&gt;&gt; - Right Shift</a:t>
            </a:r>
          </a:p>
          <a:p>
            <a:r>
              <a:rPr lang="en-US" dirty="0" smtClean="0"/>
              <a:t>&lt;&lt; - Left Shift </a:t>
            </a:r>
          </a:p>
          <a:p>
            <a:r>
              <a:rPr lang="en-US" dirty="0" smtClean="0"/>
              <a:t>&amp; - AND </a:t>
            </a:r>
          </a:p>
          <a:p>
            <a:r>
              <a:rPr lang="en-US" dirty="0" smtClean="0"/>
              <a:t>| - OR </a:t>
            </a:r>
          </a:p>
          <a:p>
            <a:r>
              <a:rPr lang="en-US" dirty="0" smtClean="0"/>
              <a:t>^ - XOR</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Tables</a:t>
            </a:r>
            <a:endParaRPr lang="en-US" dirty="0"/>
          </a:p>
        </p:txBody>
      </p:sp>
      <p:graphicFrame>
        <p:nvGraphicFramePr>
          <p:cNvPr id="4" name="Content Placeholder 3"/>
          <p:cNvGraphicFramePr>
            <a:graphicFrameLocks noGrp="1"/>
          </p:cNvGraphicFramePr>
          <p:nvPr>
            <p:ph sz="quarter" idx="1"/>
          </p:nvPr>
        </p:nvGraphicFramePr>
        <p:xfrm>
          <a:off x="301625" y="1527174"/>
          <a:ext cx="8504240" cy="2587625"/>
        </p:xfrm>
        <a:graphic>
          <a:graphicData uri="http://schemas.openxmlformats.org/drawingml/2006/table">
            <a:tbl>
              <a:tblPr firstRow="1" bandRow="1">
                <a:tableStyleId>{5C22544A-7EE6-4342-B048-85BDC9FD1C3A}</a:tableStyleId>
              </a:tblPr>
              <a:tblGrid>
                <a:gridCol w="1700848"/>
                <a:gridCol w="1700848"/>
                <a:gridCol w="1700848"/>
                <a:gridCol w="1700848"/>
                <a:gridCol w="1700848"/>
              </a:tblGrid>
              <a:tr h="517525">
                <a:tc>
                  <a:txBody>
                    <a:bodyPr/>
                    <a:lstStyle/>
                    <a:p>
                      <a:pPr algn="ctr"/>
                      <a:r>
                        <a:rPr lang="en-US" sz="2400" dirty="0" smtClean="0"/>
                        <a:t>x</a:t>
                      </a:r>
                      <a:endParaRPr lang="en-US" sz="2400" dirty="0"/>
                    </a:p>
                  </a:txBody>
                  <a:tcPr/>
                </a:tc>
                <a:tc>
                  <a:txBody>
                    <a:bodyPr/>
                    <a:lstStyle/>
                    <a:p>
                      <a:pPr algn="ctr"/>
                      <a:r>
                        <a:rPr lang="en-US" sz="2400" dirty="0" smtClean="0"/>
                        <a:t>y</a:t>
                      </a:r>
                      <a:endParaRPr lang="en-US" sz="2400" dirty="0"/>
                    </a:p>
                  </a:txBody>
                  <a:tcPr/>
                </a:tc>
                <a:tc>
                  <a:txBody>
                    <a:bodyPr/>
                    <a:lstStyle/>
                    <a:p>
                      <a:pPr algn="ctr"/>
                      <a:r>
                        <a:rPr lang="en-US" sz="2400" dirty="0" smtClean="0"/>
                        <a:t>And &amp;</a:t>
                      </a:r>
                      <a:endParaRPr lang="en-US" sz="2400" dirty="0"/>
                    </a:p>
                  </a:txBody>
                  <a:tcPr/>
                </a:tc>
                <a:tc>
                  <a:txBody>
                    <a:bodyPr/>
                    <a:lstStyle/>
                    <a:p>
                      <a:pPr algn="ctr"/>
                      <a:r>
                        <a:rPr lang="en-US" sz="2400" dirty="0" smtClean="0"/>
                        <a:t>Or |</a:t>
                      </a:r>
                      <a:endParaRPr lang="en-US" sz="2400" dirty="0"/>
                    </a:p>
                  </a:txBody>
                  <a:tcPr/>
                </a:tc>
                <a:tc>
                  <a:txBody>
                    <a:bodyPr/>
                    <a:lstStyle/>
                    <a:p>
                      <a:pPr algn="ctr"/>
                      <a:r>
                        <a:rPr lang="en-US" sz="2400" dirty="0" err="1" smtClean="0"/>
                        <a:t>xOr</a:t>
                      </a:r>
                      <a:r>
                        <a:rPr lang="en-US" sz="2400" dirty="0" smtClean="0"/>
                        <a:t> ^</a:t>
                      </a:r>
                      <a:endParaRPr lang="en-US" sz="2400" dirty="0"/>
                    </a:p>
                  </a:txBody>
                  <a:tcPr/>
                </a:tc>
              </a:tr>
              <a:tr h="517525">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r>
              <a:tr h="517525">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r>
              <a:tr h="517525">
                <a:tc>
                  <a:txBody>
                    <a:bodyPr/>
                    <a:lstStyle/>
                    <a:p>
                      <a:pPr algn="ctr"/>
                      <a:r>
                        <a:rPr lang="en-US" sz="2400" dirty="0" smtClean="0"/>
                        <a:t>1</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r>
              <a:tr h="517525">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0</a:t>
                      </a:r>
                      <a:endParaRPr lang="en-US" sz="2400" dirty="0"/>
                    </a:p>
                  </a:txBody>
                  <a:tcPr/>
                </a:tc>
              </a:tr>
            </a:tbl>
          </a:graphicData>
        </a:graphic>
      </p:graphicFrame>
      <p:sp>
        <p:nvSpPr>
          <p:cNvPr id="6" name="TextBox 5"/>
          <p:cNvSpPr txBox="1"/>
          <p:nvPr/>
        </p:nvSpPr>
        <p:spPr>
          <a:xfrm>
            <a:off x="457200" y="5105400"/>
            <a:ext cx="4343400" cy="923330"/>
          </a:xfrm>
          <a:prstGeom prst="rect">
            <a:avLst/>
          </a:prstGeom>
          <a:noFill/>
        </p:spPr>
        <p:txBody>
          <a:bodyPr wrap="square" rtlCol="0">
            <a:spAutoFit/>
          </a:bodyPr>
          <a:lstStyle/>
          <a:p>
            <a:r>
              <a:rPr lang="en-US" dirty="0" smtClean="0"/>
              <a:t>Here, </a:t>
            </a:r>
          </a:p>
          <a:p>
            <a:r>
              <a:rPr lang="en-US" dirty="0" smtClean="0"/>
              <a:t>0 represents False (or negative) </a:t>
            </a:r>
          </a:p>
          <a:p>
            <a:r>
              <a:rPr lang="en-US" dirty="0" smtClean="0"/>
              <a:t>1 represents True (or positive)</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Shift&gt;&gt;</a:t>
            </a:r>
            <a:endParaRPr lang="en-US" dirty="0"/>
          </a:p>
        </p:txBody>
      </p:sp>
      <p:pic>
        <p:nvPicPr>
          <p:cNvPr id="1026" name="Picture 2"/>
          <p:cNvPicPr>
            <a:picLocks noGrp="1" noChangeAspect="1" noChangeArrowheads="1"/>
          </p:cNvPicPr>
          <p:nvPr>
            <p:ph sz="quarter" idx="1"/>
          </p:nvPr>
        </p:nvPicPr>
        <p:blipFill>
          <a:blip r:embed="rId2"/>
          <a:srcRect l="5299" t="21597" r="22201" b="16736"/>
          <a:stretch>
            <a:fillRect/>
          </a:stretch>
        </p:blipFill>
        <p:spPr bwMode="auto">
          <a:xfrm>
            <a:off x="1219200" y="1600200"/>
            <a:ext cx="6400800" cy="3581400"/>
          </a:xfrm>
          <a:prstGeom prst="rect">
            <a:avLst/>
          </a:prstGeom>
          <a:noFill/>
          <a:ln w="9525">
            <a:noFill/>
            <a:miter lim="800000"/>
            <a:headEnd/>
            <a:tailEnd/>
          </a:ln>
          <a:effectLst/>
        </p:spPr>
      </p:pic>
      <p:sp>
        <p:nvSpPr>
          <p:cNvPr id="5" name="TextBox 4"/>
          <p:cNvSpPr txBox="1"/>
          <p:nvPr/>
        </p:nvSpPr>
        <p:spPr>
          <a:xfrm>
            <a:off x="1143000" y="5410200"/>
            <a:ext cx="4648200" cy="923330"/>
          </a:xfrm>
          <a:prstGeom prst="rect">
            <a:avLst/>
          </a:prstGeom>
          <a:noFill/>
        </p:spPr>
        <p:txBody>
          <a:bodyPr wrap="square" rtlCol="0">
            <a:spAutoFit/>
          </a:bodyPr>
          <a:lstStyle/>
          <a:p>
            <a:r>
              <a:rPr lang="en-US" dirty="0" smtClean="0"/>
              <a:t>Here, we take 23 in </a:t>
            </a:r>
            <a:r>
              <a:rPr lang="en-US" b="1" dirty="0" err="1" smtClean="0"/>
              <a:t>int</a:t>
            </a:r>
            <a:r>
              <a:rPr lang="en-US" dirty="0" smtClean="0"/>
              <a:t> </a:t>
            </a:r>
            <a:r>
              <a:rPr lang="en-US" b="1" dirty="0" err="1" smtClean="0"/>
              <a:t>i</a:t>
            </a:r>
            <a:r>
              <a:rPr lang="en-US" dirty="0" smtClean="0"/>
              <a:t>.</a:t>
            </a:r>
          </a:p>
          <a:p>
            <a:r>
              <a:rPr lang="en-US" dirty="0" smtClean="0"/>
              <a:t>  and perform right shift operation i.e. </a:t>
            </a:r>
            <a:r>
              <a:rPr lang="en-US" dirty="0" err="1" smtClean="0"/>
              <a:t>i</a:t>
            </a:r>
            <a:r>
              <a:rPr lang="en-US" dirty="0" smtClean="0"/>
              <a:t>&gt;&gt;1;</a:t>
            </a:r>
          </a:p>
          <a:p>
            <a:r>
              <a:rPr lang="en-US" dirty="0" smtClean="0"/>
              <a:t>Then print the value of I it will show 11.</a:t>
            </a: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shift&lt;&lt;</a:t>
            </a:r>
            <a:endParaRPr lang="en-US" dirty="0"/>
          </a:p>
        </p:txBody>
      </p:sp>
      <p:pic>
        <p:nvPicPr>
          <p:cNvPr id="2050" name="Picture 2"/>
          <p:cNvPicPr>
            <a:picLocks noGrp="1" noChangeAspect="1" noChangeArrowheads="1"/>
          </p:cNvPicPr>
          <p:nvPr>
            <p:ph sz="quarter" idx="1"/>
          </p:nvPr>
        </p:nvPicPr>
        <p:blipFill>
          <a:blip r:embed="rId2"/>
          <a:srcRect l="7799" t="24931" r="23451" b="15069"/>
          <a:stretch>
            <a:fillRect/>
          </a:stretch>
        </p:blipFill>
        <p:spPr bwMode="auto">
          <a:xfrm>
            <a:off x="1371600" y="1524000"/>
            <a:ext cx="6324600" cy="3505200"/>
          </a:xfrm>
          <a:prstGeom prst="rect">
            <a:avLst/>
          </a:prstGeom>
          <a:noFill/>
          <a:ln w="9525">
            <a:noFill/>
            <a:miter lim="800000"/>
            <a:headEnd/>
            <a:tailEnd/>
          </a:ln>
          <a:effectLst/>
        </p:spPr>
      </p:pic>
      <p:sp>
        <p:nvSpPr>
          <p:cNvPr id="5" name="TextBox 4"/>
          <p:cNvSpPr txBox="1"/>
          <p:nvPr/>
        </p:nvSpPr>
        <p:spPr>
          <a:xfrm>
            <a:off x="1676400" y="5334000"/>
            <a:ext cx="4953000" cy="923330"/>
          </a:xfrm>
          <a:prstGeom prst="rect">
            <a:avLst/>
          </a:prstGeom>
          <a:noFill/>
        </p:spPr>
        <p:txBody>
          <a:bodyPr wrap="square" rtlCol="0">
            <a:spAutoFit/>
          </a:bodyPr>
          <a:lstStyle/>
          <a:p>
            <a:r>
              <a:rPr lang="en-US" dirty="0" smtClean="0"/>
              <a:t>Here, we take 23 in </a:t>
            </a:r>
            <a:r>
              <a:rPr lang="en-US" b="1" dirty="0" err="1" smtClean="0"/>
              <a:t>int</a:t>
            </a:r>
            <a:r>
              <a:rPr lang="en-US" dirty="0" smtClean="0"/>
              <a:t> </a:t>
            </a:r>
            <a:r>
              <a:rPr lang="en-US" b="1" dirty="0" err="1" smtClean="0"/>
              <a:t>i</a:t>
            </a:r>
            <a:r>
              <a:rPr lang="en-US" dirty="0" smtClean="0"/>
              <a:t>.</a:t>
            </a:r>
          </a:p>
          <a:p>
            <a:r>
              <a:rPr lang="en-US" dirty="0" smtClean="0"/>
              <a:t>  and perform left shift operation i.e. </a:t>
            </a:r>
            <a:r>
              <a:rPr lang="en-US" dirty="0" err="1" smtClean="0"/>
              <a:t>i</a:t>
            </a:r>
            <a:r>
              <a:rPr lang="en-US" dirty="0" smtClean="0"/>
              <a:t>&lt;&lt;1;</a:t>
            </a:r>
          </a:p>
          <a:p>
            <a:r>
              <a:rPr lang="en-US" dirty="0" smtClean="0"/>
              <a:t>Then print the value of I it will show 46.</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 Features</a:t>
            </a:r>
            <a:endParaRPr lang="en-US" dirty="0"/>
          </a:p>
        </p:txBody>
      </p:sp>
      <p:sp>
        <p:nvSpPr>
          <p:cNvPr id="3" name="Content Placeholder 2"/>
          <p:cNvSpPr>
            <a:spLocks noGrp="1"/>
          </p:cNvSpPr>
          <p:nvPr>
            <p:ph sz="quarter" idx="1"/>
          </p:nvPr>
        </p:nvSpPr>
        <p:spPr/>
        <p:txBody>
          <a:bodyPr/>
          <a:lstStyle/>
          <a:p>
            <a:r>
              <a:rPr lang="en-US" b="1" dirty="0" smtClean="0"/>
              <a:t>Enumeration</a:t>
            </a:r>
            <a:r>
              <a:rPr lang="en-US" dirty="0" smtClean="0"/>
              <a:t> (or </a:t>
            </a:r>
            <a:r>
              <a:rPr lang="en-US" b="1" dirty="0" err="1" smtClean="0"/>
              <a:t>enum</a:t>
            </a:r>
            <a:r>
              <a:rPr lang="en-US" dirty="0" smtClean="0"/>
              <a:t>)</a:t>
            </a:r>
          </a:p>
          <a:p>
            <a:r>
              <a:rPr lang="en-US" dirty="0" err="1" smtClean="0"/>
              <a:t>Typedef</a:t>
            </a:r>
            <a:endParaRPr lang="en-US" dirty="0" smtClean="0"/>
          </a:p>
          <a:p>
            <a:r>
              <a:rPr lang="en-US" dirty="0" smtClean="0"/>
              <a:t>Typecasting</a:t>
            </a:r>
          </a:p>
          <a:p>
            <a:r>
              <a:rPr lang="en-US" dirty="0" smtClean="0"/>
              <a:t>Unions</a:t>
            </a:r>
          </a:p>
          <a:p>
            <a:r>
              <a:rPr lang="en-US" dirty="0" err="1" smtClean="0"/>
              <a:t>BitFields</a:t>
            </a:r>
            <a:endParaRPr lang="en-US" dirty="0" smtClean="0"/>
          </a:p>
          <a:p>
            <a:r>
              <a:rPr lang="en-US" dirty="0" smtClean="0"/>
              <a:t>Pointer to function</a:t>
            </a:r>
          </a:p>
          <a:p>
            <a:r>
              <a:rPr lang="en-US" dirty="0" smtClean="0"/>
              <a:t>Function with variable number of arguments</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Enumeration</a:t>
            </a:r>
            <a:r>
              <a:rPr lang="en-US" dirty="0" smtClean="0"/>
              <a:t> (or </a:t>
            </a:r>
            <a:r>
              <a:rPr lang="en-US" b="1" dirty="0" err="1" smtClean="0"/>
              <a:t>enum</a:t>
            </a:r>
            <a:r>
              <a:rPr lang="en-US" dirty="0" smtClean="0"/>
              <a:t>)</a:t>
            </a:r>
            <a:endParaRPr lang="en-US" dirty="0"/>
          </a:p>
        </p:txBody>
      </p:sp>
      <p:sp>
        <p:nvSpPr>
          <p:cNvPr id="3" name="Content Placeholder 2"/>
          <p:cNvSpPr>
            <a:spLocks noGrp="1"/>
          </p:cNvSpPr>
          <p:nvPr>
            <p:ph sz="quarter" idx="1"/>
          </p:nvPr>
        </p:nvSpPr>
        <p:spPr>
          <a:xfrm>
            <a:off x="152400" y="1527048"/>
            <a:ext cx="8839200" cy="5178552"/>
          </a:xfrm>
        </p:spPr>
        <p:txBody>
          <a:bodyPr>
            <a:noAutofit/>
          </a:bodyPr>
          <a:lstStyle/>
          <a:p>
            <a:r>
              <a:rPr lang="en-US" sz="1400" b="1" dirty="0" smtClean="0"/>
              <a:t>Enumeration</a:t>
            </a:r>
            <a:r>
              <a:rPr lang="en-US" sz="1400" dirty="0" smtClean="0"/>
              <a:t> (or </a:t>
            </a:r>
            <a:r>
              <a:rPr lang="en-US" sz="1400" b="1" dirty="0" err="1" smtClean="0"/>
              <a:t>enum</a:t>
            </a:r>
            <a:r>
              <a:rPr lang="en-US" sz="1400" dirty="0" smtClean="0"/>
              <a:t>) is a user defined data type in </a:t>
            </a:r>
            <a:r>
              <a:rPr lang="en-US" sz="1400" b="1" dirty="0" smtClean="0"/>
              <a:t>C</a:t>
            </a:r>
            <a:r>
              <a:rPr lang="en-US" sz="1400" dirty="0" smtClean="0"/>
              <a:t>. It is mainly used to assign names to </a:t>
            </a:r>
            <a:r>
              <a:rPr lang="en-US" sz="1400" b="1" dirty="0" smtClean="0"/>
              <a:t>integral constants</a:t>
            </a:r>
            <a:r>
              <a:rPr lang="en-US" sz="1400" dirty="0" smtClean="0"/>
              <a:t>, the names make a program easy to read and maintain. </a:t>
            </a:r>
          </a:p>
          <a:p>
            <a:pPr lvl="1"/>
            <a:r>
              <a:rPr lang="en-US" sz="1400" b="1" dirty="0" err="1" smtClean="0"/>
              <a:t>enum</a:t>
            </a:r>
            <a:r>
              <a:rPr lang="en-US" sz="1400" dirty="0" smtClean="0"/>
              <a:t> State {Working = 1, Failed = 0}; </a:t>
            </a:r>
          </a:p>
          <a:p>
            <a:pPr lvl="1"/>
            <a:r>
              <a:rPr lang="en-US" sz="1400" dirty="0" smtClean="0"/>
              <a:t>The keyword '</a:t>
            </a:r>
            <a:r>
              <a:rPr lang="en-US" sz="1400" b="1" dirty="0" err="1" smtClean="0"/>
              <a:t>enum</a:t>
            </a:r>
            <a:r>
              <a:rPr lang="en-US" sz="1400" dirty="0" smtClean="0"/>
              <a:t>' is used to declare new </a:t>
            </a:r>
            <a:r>
              <a:rPr lang="en-US" sz="1400" b="1" dirty="0" smtClean="0"/>
              <a:t>enumeration</a:t>
            </a:r>
            <a:r>
              <a:rPr lang="en-US" sz="1400" dirty="0" smtClean="0"/>
              <a:t> types in </a:t>
            </a:r>
            <a:r>
              <a:rPr lang="en-US" sz="1400" b="1" dirty="0" smtClean="0"/>
              <a:t>C.</a:t>
            </a:r>
          </a:p>
          <a:p>
            <a:r>
              <a:rPr lang="en-US" sz="1400" dirty="0" smtClean="0"/>
              <a:t>Variables of type </a:t>
            </a:r>
            <a:r>
              <a:rPr lang="en-US" sz="1400" dirty="0" err="1" smtClean="0"/>
              <a:t>enum</a:t>
            </a:r>
            <a:r>
              <a:rPr lang="en-US" sz="1400" dirty="0" smtClean="0"/>
              <a:t> can also be defined. They can be defined in two ways:</a:t>
            </a:r>
          </a:p>
          <a:p>
            <a:pPr lvl="1">
              <a:buNone/>
            </a:pPr>
            <a:r>
              <a:rPr lang="en-US" sz="1400" dirty="0" err="1" smtClean="0"/>
              <a:t>enum</a:t>
            </a:r>
            <a:r>
              <a:rPr lang="en-US" sz="1400" dirty="0" smtClean="0"/>
              <a:t> week{Mon, Tue, Wed}; </a:t>
            </a:r>
          </a:p>
          <a:p>
            <a:pPr lvl="1">
              <a:buNone/>
            </a:pPr>
            <a:r>
              <a:rPr lang="en-US" sz="1400" dirty="0" err="1" smtClean="0"/>
              <a:t>enum</a:t>
            </a:r>
            <a:r>
              <a:rPr lang="en-US" sz="1400" dirty="0" smtClean="0"/>
              <a:t> week day; // </a:t>
            </a:r>
          </a:p>
          <a:p>
            <a:pPr lvl="1">
              <a:buNone/>
            </a:pPr>
            <a:r>
              <a:rPr lang="en-US" sz="1400" b="1" dirty="0" smtClean="0"/>
              <a:t>Or</a:t>
            </a:r>
            <a:r>
              <a:rPr lang="en-US" sz="1400" dirty="0" smtClean="0"/>
              <a:t> </a:t>
            </a:r>
          </a:p>
          <a:p>
            <a:pPr lvl="1">
              <a:buNone/>
            </a:pPr>
            <a:r>
              <a:rPr lang="en-US" sz="1400" dirty="0" err="1" smtClean="0"/>
              <a:t>enum</a:t>
            </a:r>
            <a:r>
              <a:rPr lang="en-US" sz="1400" dirty="0" smtClean="0"/>
              <a:t> week{Mon, Tue, Wed}day;</a:t>
            </a:r>
          </a:p>
          <a:p>
            <a:pPr lvl="1">
              <a:buNone/>
            </a:pPr>
            <a:endParaRPr lang="en-US" sz="1400" dirty="0" smtClean="0"/>
          </a:p>
          <a:p>
            <a:pPr fontAlgn="base"/>
            <a:r>
              <a:rPr lang="en-US" sz="1400" dirty="0" smtClean="0"/>
              <a:t>Two </a:t>
            </a:r>
            <a:r>
              <a:rPr lang="en-US" sz="1400" dirty="0" err="1" smtClean="0"/>
              <a:t>enum</a:t>
            </a:r>
            <a:r>
              <a:rPr lang="en-US" sz="1400" dirty="0" smtClean="0"/>
              <a:t> names can have same value. For example, in the following C program both ‘Failed’ and ‘</a:t>
            </a:r>
            <a:r>
              <a:rPr lang="en-US" sz="1400" dirty="0" err="1" smtClean="0"/>
              <a:t>Freezed</a:t>
            </a:r>
            <a:r>
              <a:rPr lang="en-US" sz="1400" dirty="0" smtClean="0"/>
              <a:t>’ have same value 0.</a:t>
            </a:r>
          </a:p>
          <a:p>
            <a:pPr lvl="1" fontAlgn="base"/>
            <a:r>
              <a:rPr lang="en-US" sz="1400" dirty="0" smtClean="0"/>
              <a:t>#include &lt;</a:t>
            </a:r>
            <a:r>
              <a:rPr lang="en-US" sz="1400" dirty="0" err="1" smtClean="0"/>
              <a:t>stdio.h</a:t>
            </a:r>
            <a:r>
              <a:rPr lang="en-US" sz="1400" dirty="0" smtClean="0"/>
              <a:t>&gt; </a:t>
            </a:r>
          </a:p>
          <a:p>
            <a:pPr lvl="1" fontAlgn="base"/>
            <a:r>
              <a:rPr lang="en-US" sz="1400" dirty="0" err="1" smtClean="0"/>
              <a:t>enum</a:t>
            </a:r>
            <a:r>
              <a:rPr lang="en-US" sz="1400" dirty="0" smtClean="0"/>
              <a:t> State {Working = 1, Failed = 0, </a:t>
            </a:r>
            <a:r>
              <a:rPr lang="en-US" sz="1400" dirty="0" err="1" smtClean="0"/>
              <a:t>Freezed</a:t>
            </a:r>
            <a:r>
              <a:rPr lang="en-US" sz="1400" dirty="0" smtClean="0"/>
              <a:t> = 0}; </a:t>
            </a:r>
          </a:p>
          <a:p>
            <a:pPr lvl="1" fontAlgn="base"/>
            <a:r>
              <a:rPr lang="en-US" sz="1400" dirty="0" err="1" smtClean="0"/>
              <a:t>int</a:t>
            </a:r>
            <a:r>
              <a:rPr lang="en-US" sz="1400" dirty="0" smtClean="0"/>
              <a:t> main() </a:t>
            </a:r>
          </a:p>
          <a:p>
            <a:pPr lvl="1" fontAlgn="base"/>
            <a:r>
              <a:rPr lang="en-US" sz="1400" dirty="0" smtClean="0"/>
              <a:t>{ </a:t>
            </a:r>
          </a:p>
          <a:p>
            <a:pPr lvl="1" fontAlgn="base"/>
            <a:r>
              <a:rPr lang="en-US" sz="1400" dirty="0" smtClean="0"/>
              <a:t>   </a:t>
            </a:r>
            <a:r>
              <a:rPr lang="en-US" sz="1400" dirty="0" err="1" smtClean="0"/>
              <a:t>printf</a:t>
            </a:r>
            <a:r>
              <a:rPr lang="en-US" sz="1400" dirty="0" smtClean="0"/>
              <a:t>("%d, %d, %d", Working, Failed, </a:t>
            </a:r>
            <a:r>
              <a:rPr lang="en-US" sz="1400" dirty="0" err="1" smtClean="0"/>
              <a:t>Freezed</a:t>
            </a:r>
            <a:r>
              <a:rPr lang="en-US" sz="1400" dirty="0" smtClean="0"/>
              <a:t>); </a:t>
            </a:r>
          </a:p>
          <a:p>
            <a:pPr lvl="1" fontAlgn="base"/>
            <a:r>
              <a:rPr lang="en-US" sz="1400" dirty="0" smtClean="0"/>
              <a:t>   return 0; </a:t>
            </a:r>
          </a:p>
          <a:p>
            <a:pPr lvl="1" fontAlgn="base"/>
            <a:r>
              <a:rPr lang="en-US" sz="1400" dirty="0" smtClean="0"/>
              <a:t>}</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Enumeration</a:t>
            </a:r>
            <a:r>
              <a:rPr lang="en-US" dirty="0" smtClean="0"/>
              <a:t> (or </a:t>
            </a:r>
            <a:r>
              <a:rPr lang="en-US" b="1" dirty="0" err="1" smtClean="0"/>
              <a:t>enum</a:t>
            </a:r>
            <a:r>
              <a:rPr lang="en-US" dirty="0" smtClean="0"/>
              <a:t>)</a:t>
            </a:r>
            <a:endParaRPr lang="en-US" dirty="0"/>
          </a:p>
        </p:txBody>
      </p:sp>
      <p:sp>
        <p:nvSpPr>
          <p:cNvPr id="3" name="Content Placeholder 2"/>
          <p:cNvSpPr>
            <a:spLocks noGrp="1"/>
          </p:cNvSpPr>
          <p:nvPr>
            <p:ph sz="quarter" idx="1"/>
          </p:nvPr>
        </p:nvSpPr>
        <p:spPr>
          <a:xfrm>
            <a:off x="152400" y="1527048"/>
            <a:ext cx="8839200" cy="5178552"/>
          </a:xfrm>
        </p:spPr>
        <p:txBody>
          <a:bodyPr>
            <a:noAutofit/>
          </a:bodyPr>
          <a:lstStyle/>
          <a:p>
            <a:pPr fontAlgn="base"/>
            <a:r>
              <a:rPr lang="en-US" sz="1400" dirty="0" smtClean="0"/>
              <a:t>If we do not explicitly assign values to </a:t>
            </a:r>
            <a:r>
              <a:rPr lang="en-US" sz="1400" dirty="0" err="1" smtClean="0"/>
              <a:t>enum</a:t>
            </a:r>
            <a:r>
              <a:rPr lang="en-US" sz="1400" dirty="0" smtClean="0"/>
              <a:t> names, the compiler by default assigns values starting from 0. For example, in the following C program, </a:t>
            </a:r>
            <a:r>
              <a:rPr lang="en-US" sz="1400" dirty="0" err="1" smtClean="0"/>
              <a:t>sunday</a:t>
            </a:r>
            <a:r>
              <a:rPr lang="en-US" sz="1400" dirty="0" smtClean="0"/>
              <a:t> gets value 0, </a:t>
            </a:r>
            <a:r>
              <a:rPr lang="en-US" sz="1400" dirty="0" err="1" smtClean="0"/>
              <a:t>monday</a:t>
            </a:r>
            <a:r>
              <a:rPr lang="en-US" sz="1400" dirty="0" smtClean="0"/>
              <a:t> gets 1, and so on.</a:t>
            </a:r>
          </a:p>
          <a:p>
            <a:pPr lvl="1" fontAlgn="base"/>
            <a:r>
              <a:rPr lang="en-US" sz="1400" dirty="0" smtClean="0"/>
              <a:t>#include &lt;</a:t>
            </a:r>
            <a:r>
              <a:rPr lang="en-US" sz="1400" dirty="0" err="1" smtClean="0"/>
              <a:t>stdio.h</a:t>
            </a:r>
            <a:r>
              <a:rPr lang="en-US" sz="1400" dirty="0" smtClean="0"/>
              <a:t>&gt; </a:t>
            </a:r>
          </a:p>
          <a:p>
            <a:pPr lvl="1" fontAlgn="base"/>
            <a:r>
              <a:rPr lang="en-US" sz="1400" dirty="0" err="1" smtClean="0"/>
              <a:t>enum</a:t>
            </a:r>
            <a:r>
              <a:rPr lang="en-US" sz="1400" dirty="0" smtClean="0"/>
              <a:t> day {</a:t>
            </a:r>
            <a:r>
              <a:rPr lang="en-US" sz="1400" dirty="0" err="1" smtClean="0"/>
              <a:t>sunday</a:t>
            </a:r>
            <a:r>
              <a:rPr lang="en-US" sz="1400" dirty="0" smtClean="0"/>
              <a:t>, </a:t>
            </a:r>
            <a:r>
              <a:rPr lang="en-US" sz="1400" dirty="0" err="1" smtClean="0"/>
              <a:t>monday</a:t>
            </a:r>
            <a:r>
              <a:rPr lang="en-US" sz="1400" dirty="0" smtClean="0"/>
              <a:t>, </a:t>
            </a:r>
            <a:r>
              <a:rPr lang="en-US" sz="1400" dirty="0" err="1" smtClean="0"/>
              <a:t>tuesday</a:t>
            </a:r>
            <a:r>
              <a:rPr lang="en-US" sz="1400" dirty="0" smtClean="0"/>
              <a:t>, </a:t>
            </a:r>
            <a:r>
              <a:rPr lang="en-US" sz="1400" dirty="0" err="1" smtClean="0"/>
              <a:t>wednesday</a:t>
            </a:r>
            <a:r>
              <a:rPr lang="en-US" sz="1400" dirty="0" smtClean="0"/>
              <a:t>, </a:t>
            </a:r>
            <a:r>
              <a:rPr lang="en-US" sz="1400" dirty="0" err="1" smtClean="0"/>
              <a:t>thursday</a:t>
            </a:r>
            <a:r>
              <a:rPr lang="en-US" sz="1400" dirty="0" smtClean="0"/>
              <a:t>, </a:t>
            </a:r>
            <a:r>
              <a:rPr lang="en-US" sz="1400" dirty="0" err="1" smtClean="0"/>
              <a:t>friday</a:t>
            </a:r>
            <a:r>
              <a:rPr lang="en-US" sz="1400" dirty="0" smtClean="0"/>
              <a:t>, </a:t>
            </a:r>
            <a:r>
              <a:rPr lang="en-US" sz="1400" dirty="0" err="1" smtClean="0"/>
              <a:t>saturday</a:t>
            </a:r>
            <a:r>
              <a:rPr lang="en-US" sz="1400" dirty="0" smtClean="0"/>
              <a:t>}; </a:t>
            </a:r>
          </a:p>
          <a:p>
            <a:pPr lvl="1" fontAlgn="base"/>
            <a:r>
              <a:rPr lang="en-US" sz="1400" dirty="0" err="1" smtClean="0"/>
              <a:t>int</a:t>
            </a:r>
            <a:r>
              <a:rPr lang="en-US" sz="1400" dirty="0" smtClean="0"/>
              <a:t> main() </a:t>
            </a:r>
          </a:p>
          <a:p>
            <a:pPr lvl="1" fontAlgn="base"/>
            <a:r>
              <a:rPr lang="en-US" sz="1400" dirty="0" smtClean="0"/>
              <a:t>{  </a:t>
            </a:r>
            <a:r>
              <a:rPr lang="en-US" sz="1400" dirty="0" err="1" smtClean="0"/>
              <a:t>enum</a:t>
            </a:r>
            <a:r>
              <a:rPr lang="en-US" sz="1400" dirty="0" smtClean="0"/>
              <a:t> day d = </a:t>
            </a:r>
            <a:r>
              <a:rPr lang="en-US" sz="1400" dirty="0" err="1" smtClean="0"/>
              <a:t>thursday</a:t>
            </a:r>
            <a:r>
              <a:rPr lang="en-US" sz="1400" dirty="0" smtClean="0"/>
              <a:t>;  </a:t>
            </a:r>
            <a:r>
              <a:rPr lang="en-US" sz="1400" dirty="0" err="1" smtClean="0"/>
              <a:t>printf</a:t>
            </a:r>
            <a:r>
              <a:rPr lang="en-US" sz="1400" dirty="0" smtClean="0"/>
              <a:t>("The day number stored in d is %d", d); </a:t>
            </a:r>
          </a:p>
          <a:p>
            <a:pPr lvl="1" fontAlgn="base"/>
            <a:r>
              <a:rPr lang="en-US" sz="1400" dirty="0" smtClean="0"/>
              <a:t>    return 0; }</a:t>
            </a:r>
          </a:p>
          <a:p>
            <a:pPr fontAlgn="base"/>
            <a:r>
              <a:rPr lang="en-US" sz="1400" dirty="0" smtClean="0"/>
              <a:t>We can assign values to some name in any order. All unassigned names get value as value of previous name plus one.</a:t>
            </a:r>
          </a:p>
          <a:p>
            <a:pPr lvl="1" fontAlgn="base"/>
            <a:r>
              <a:rPr lang="en-US" sz="1400" dirty="0" smtClean="0"/>
              <a:t>#include &lt;</a:t>
            </a:r>
            <a:r>
              <a:rPr lang="en-US" sz="1400" dirty="0" err="1" smtClean="0"/>
              <a:t>stdio.h</a:t>
            </a:r>
            <a:r>
              <a:rPr lang="en-US" sz="1400" dirty="0" smtClean="0"/>
              <a:t>&gt; </a:t>
            </a:r>
          </a:p>
          <a:p>
            <a:pPr lvl="1" fontAlgn="base"/>
            <a:r>
              <a:rPr lang="en-US" sz="1400" dirty="0" err="1" smtClean="0"/>
              <a:t>enum</a:t>
            </a:r>
            <a:r>
              <a:rPr lang="en-US" sz="1400" dirty="0" smtClean="0"/>
              <a:t> day {</a:t>
            </a:r>
            <a:r>
              <a:rPr lang="en-US" sz="1400" dirty="0" err="1" smtClean="0"/>
              <a:t>sunday</a:t>
            </a:r>
            <a:r>
              <a:rPr lang="en-US" sz="1400" dirty="0" smtClean="0"/>
              <a:t> = 1, </a:t>
            </a:r>
            <a:r>
              <a:rPr lang="en-US" sz="1400" dirty="0" err="1" smtClean="0"/>
              <a:t>monday</a:t>
            </a:r>
            <a:r>
              <a:rPr lang="en-US" sz="1400" dirty="0" smtClean="0"/>
              <a:t>, </a:t>
            </a:r>
            <a:r>
              <a:rPr lang="en-US" sz="1400" dirty="0" err="1" smtClean="0"/>
              <a:t>tuesday</a:t>
            </a:r>
            <a:r>
              <a:rPr lang="en-US" sz="1400" dirty="0" smtClean="0"/>
              <a:t> = 5,  </a:t>
            </a:r>
            <a:r>
              <a:rPr lang="en-US" sz="1400" dirty="0" err="1" smtClean="0"/>
              <a:t>wednesday</a:t>
            </a:r>
            <a:r>
              <a:rPr lang="en-US" sz="1400" dirty="0" smtClean="0"/>
              <a:t>, </a:t>
            </a:r>
            <a:r>
              <a:rPr lang="en-US" sz="1400" dirty="0" err="1" smtClean="0"/>
              <a:t>thursday</a:t>
            </a:r>
            <a:r>
              <a:rPr lang="en-US" sz="1400" dirty="0" smtClean="0"/>
              <a:t> = 10, </a:t>
            </a:r>
            <a:r>
              <a:rPr lang="en-US" sz="1400" dirty="0" err="1" smtClean="0"/>
              <a:t>friday</a:t>
            </a:r>
            <a:r>
              <a:rPr lang="en-US" sz="1400" dirty="0" smtClean="0"/>
              <a:t>, </a:t>
            </a:r>
            <a:r>
              <a:rPr lang="en-US" sz="1400" dirty="0" err="1" smtClean="0"/>
              <a:t>saturday</a:t>
            </a:r>
            <a:r>
              <a:rPr lang="en-US" sz="1400" dirty="0" smtClean="0"/>
              <a:t>}; </a:t>
            </a:r>
          </a:p>
          <a:p>
            <a:pPr lvl="1" fontAlgn="base"/>
            <a:r>
              <a:rPr lang="en-US" sz="1400" dirty="0" err="1" smtClean="0"/>
              <a:t>int</a:t>
            </a:r>
            <a:r>
              <a:rPr lang="en-US" sz="1400" dirty="0" smtClean="0"/>
              <a:t> main() </a:t>
            </a:r>
          </a:p>
          <a:p>
            <a:pPr lvl="1" fontAlgn="base"/>
            <a:r>
              <a:rPr lang="en-US" sz="1400" dirty="0" smtClean="0"/>
              <a:t>{     </a:t>
            </a:r>
            <a:r>
              <a:rPr lang="en-US" sz="1400" dirty="0" err="1" smtClean="0"/>
              <a:t>printf</a:t>
            </a:r>
            <a:r>
              <a:rPr lang="en-US" sz="1400" dirty="0" smtClean="0"/>
              <a:t>("%d %d %d %d %d %d %d", </a:t>
            </a:r>
            <a:r>
              <a:rPr lang="en-US" sz="1400" dirty="0" err="1" smtClean="0"/>
              <a:t>sunday</a:t>
            </a:r>
            <a:r>
              <a:rPr lang="en-US" sz="1400" dirty="0" smtClean="0"/>
              <a:t>, </a:t>
            </a:r>
            <a:r>
              <a:rPr lang="en-US" sz="1400" dirty="0" err="1" smtClean="0"/>
              <a:t>monday</a:t>
            </a:r>
            <a:r>
              <a:rPr lang="en-US" sz="1400" dirty="0" smtClean="0"/>
              <a:t>, Tuesday,  </a:t>
            </a:r>
            <a:r>
              <a:rPr lang="en-US" sz="1400" dirty="0" err="1" smtClean="0"/>
              <a:t>wednesday</a:t>
            </a:r>
            <a:r>
              <a:rPr lang="en-US" sz="1400" dirty="0" smtClean="0"/>
              <a:t>, </a:t>
            </a:r>
            <a:r>
              <a:rPr lang="en-US" sz="1400" dirty="0" err="1" smtClean="0"/>
              <a:t>thursday</a:t>
            </a:r>
            <a:r>
              <a:rPr lang="en-US" sz="1400" dirty="0" smtClean="0"/>
              <a:t>, </a:t>
            </a:r>
            <a:r>
              <a:rPr lang="en-US" sz="1400" dirty="0" err="1" smtClean="0"/>
              <a:t>friday</a:t>
            </a:r>
            <a:r>
              <a:rPr lang="en-US" sz="1400" dirty="0" smtClean="0"/>
              <a:t>, </a:t>
            </a:r>
            <a:r>
              <a:rPr lang="en-US" sz="1400" dirty="0" err="1" smtClean="0"/>
              <a:t>saturday</a:t>
            </a:r>
            <a:r>
              <a:rPr lang="en-US" sz="1400" dirty="0" smtClean="0"/>
              <a:t>); </a:t>
            </a:r>
          </a:p>
          <a:p>
            <a:pPr lvl="1" fontAlgn="base"/>
            <a:r>
              <a:rPr lang="en-US" sz="1400" dirty="0" smtClean="0"/>
              <a:t>    return 0;  } </a:t>
            </a:r>
          </a:p>
          <a:p>
            <a:pPr fontAlgn="base"/>
            <a:r>
              <a:rPr lang="en-US" sz="1400" dirty="0" smtClean="0"/>
              <a:t>The value assigned to </a:t>
            </a:r>
            <a:r>
              <a:rPr lang="en-US" sz="1400" dirty="0" err="1" smtClean="0"/>
              <a:t>enum</a:t>
            </a:r>
            <a:r>
              <a:rPr lang="en-US" sz="1400" dirty="0" smtClean="0"/>
              <a:t> names must be some </a:t>
            </a:r>
            <a:r>
              <a:rPr lang="en-US" sz="1400" dirty="0" err="1" smtClean="0"/>
              <a:t>integeral</a:t>
            </a:r>
            <a:r>
              <a:rPr lang="en-US" sz="1400" dirty="0" smtClean="0"/>
              <a:t> constant, i.e., the value must be in range from minimum possible integer value to maximum possible integer value.</a:t>
            </a:r>
          </a:p>
          <a:p>
            <a:pPr fontAlgn="base"/>
            <a:r>
              <a:rPr lang="en-US" sz="1400" dirty="0" smtClean="0"/>
              <a:t>All </a:t>
            </a:r>
            <a:r>
              <a:rPr lang="en-US" sz="1400" dirty="0" err="1" smtClean="0"/>
              <a:t>enum</a:t>
            </a:r>
            <a:r>
              <a:rPr lang="en-US" sz="1400" dirty="0" smtClean="0"/>
              <a:t> constants must be unique in their scope. For example, the following program fails in compilation.</a:t>
            </a:r>
          </a:p>
          <a:p>
            <a:pPr lvl="1" fontAlgn="base"/>
            <a:r>
              <a:rPr lang="en-US" sz="1400" dirty="0" err="1" smtClean="0"/>
              <a:t>enum</a:t>
            </a:r>
            <a:r>
              <a:rPr lang="en-US" sz="1400" dirty="0" smtClean="0"/>
              <a:t> state  {working, failed}; </a:t>
            </a:r>
          </a:p>
          <a:p>
            <a:pPr lvl="1" fontAlgn="base"/>
            <a:r>
              <a:rPr lang="en-US" sz="1400" dirty="0" err="1" smtClean="0"/>
              <a:t>enum</a:t>
            </a:r>
            <a:r>
              <a:rPr lang="en-US" sz="1400" dirty="0" smtClean="0"/>
              <a:t> result {failed, passed}; </a:t>
            </a:r>
          </a:p>
          <a:p>
            <a:pPr lvl="1" fontAlgn="base"/>
            <a:r>
              <a:rPr lang="en-US" sz="1400" dirty="0" err="1" smtClean="0"/>
              <a:t>int</a:t>
            </a:r>
            <a:r>
              <a:rPr lang="en-US" sz="1400" dirty="0" smtClean="0"/>
              <a:t> main()  { return 0; }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Typedef</a:t>
            </a:r>
            <a:endParaRPr lang="en-US" dirty="0"/>
          </a:p>
        </p:txBody>
      </p:sp>
      <p:sp>
        <p:nvSpPr>
          <p:cNvPr id="3" name="Content Placeholder 2"/>
          <p:cNvSpPr>
            <a:spLocks noGrp="1"/>
          </p:cNvSpPr>
          <p:nvPr>
            <p:ph sz="quarter" idx="1"/>
          </p:nvPr>
        </p:nvSpPr>
        <p:spPr>
          <a:xfrm>
            <a:off x="152400" y="1527048"/>
            <a:ext cx="8839200" cy="4873752"/>
          </a:xfrm>
        </p:spPr>
        <p:txBody>
          <a:bodyPr>
            <a:normAutofit fontScale="77500" lnSpcReduction="20000"/>
          </a:bodyPr>
          <a:lstStyle/>
          <a:p>
            <a:r>
              <a:rPr lang="en-US" dirty="0" smtClean="0"/>
              <a:t>which you can use to give a type a new name.</a:t>
            </a:r>
          </a:p>
          <a:p>
            <a:pPr lvl="1"/>
            <a:r>
              <a:rPr lang="en-US" dirty="0" err="1" smtClean="0"/>
              <a:t>typedef</a:t>
            </a:r>
            <a:r>
              <a:rPr lang="en-US" dirty="0" smtClean="0"/>
              <a:t> unsigned char BYTE;</a:t>
            </a:r>
          </a:p>
          <a:p>
            <a:r>
              <a:rPr lang="en-US" dirty="0" smtClean="0"/>
              <a:t>By convention, uppercase letters are used for these definitions to remind the user that the type name is really a symbolic abbreviation, but you can use lowercase, as follows −</a:t>
            </a:r>
          </a:p>
          <a:p>
            <a:pPr lvl="1"/>
            <a:r>
              <a:rPr lang="en-US" dirty="0" err="1" smtClean="0"/>
              <a:t>typedef</a:t>
            </a:r>
            <a:r>
              <a:rPr lang="en-US" dirty="0" smtClean="0"/>
              <a:t> unsigned char byte;</a:t>
            </a:r>
          </a:p>
          <a:p>
            <a:r>
              <a:rPr lang="en-US" dirty="0" smtClean="0"/>
              <a:t>You can use </a:t>
            </a:r>
            <a:r>
              <a:rPr lang="en-US" b="1" dirty="0" err="1" smtClean="0"/>
              <a:t>typedef</a:t>
            </a:r>
            <a:r>
              <a:rPr lang="en-US" dirty="0" smtClean="0"/>
              <a:t> to give a name to your user defined data types as well. </a:t>
            </a:r>
          </a:p>
          <a:p>
            <a:r>
              <a:rPr lang="en-US" sz="3100" dirty="0" err="1" smtClean="0"/>
              <a:t>typedef</a:t>
            </a:r>
            <a:r>
              <a:rPr lang="en-US" sz="3100" dirty="0" smtClean="0"/>
              <a:t> </a:t>
            </a:r>
            <a:r>
              <a:rPr lang="en-US" sz="3100" b="1" dirty="0" err="1" smtClean="0"/>
              <a:t>vs</a:t>
            </a:r>
            <a:r>
              <a:rPr lang="en-US" sz="3100" dirty="0" smtClean="0"/>
              <a:t> #define</a:t>
            </a:r>
          </a:p>
          <a:p>
            <a:r>
              <a:rPr lang="en-US" b="1" dirty="0" smtClean="0"/>
              <a:t>#define</a:t>
            </a:r>
            <a:r>
              <a:rPr lang="en-US" dirty="0" smtClean="0"/>
              <a:t> is a C-directive which is also used to define the aliases for various data types similar to </a:t>
            </a:r>
            <a:r>
              <a:rPr lang="en-US" b="1" dirty="0" err="1" smtClean="0"/>
              <a:t>typedef</a:t>
            </a:r>
            <a:r>
              <a:rPr lang="en-US" dirty="0" smtClean="0"/>
              <a:t> but with the following differences −</a:t>
            </a:r>
          </a:p>
          <a:p>
            <a:pPr lvl="1"/>
            <a:r>
              <a:rPr lang="en-US" b="1" dirty="0" err="1" smtClean="0"/>
              <a:t>typedef</a:t>
            </a:r>
            <a:r>
              <a:rPr lang="en-US" dirty="0" smtClean="0"/>
              <a:t> is limited to giving symbolic names to types only where as </a:t>
            </a:r>
            <a:r>
              <a:rPr lang="en-US" b="1" dirty="0" smtClean="0"/>
              <a:t>#define</a:t>
            </a:r>
            <a:r>
              <a:rPr lang="en-US" dirty="0" smtClean="0"/>
              <a:t> can be used to define alias for values as well, q., you can define 1 as ONE etc.</a:t>
            </a:r>
          </a:p>
          <a:p>
            <a:pPr lvl="1"/>
            <a:r>
              <a:rPr lang="en-US" b="1" dirty="0" err="1" smtClean="0"/>
              <a:t>typedef</a:t>
            </a:r>
            <a:r>
              <a:rPr lang="en-US" dirty="0" smtClean="0"/>
              <a:t> interpretation is performed by the compiler whereas </a:t>
            </a:r>
            <a:r>
              <a:rPr lang="en-US" b="1" dirty="0" smtClean="0"/>
              <a:t>#</a:t>
            </a:r>
            <a:r>
              <a:rPr lang="en-US" b="1" dirty="0" err="1" smtClean="0"/>
              <a:t>define</a:t>
            </a:r>
            <a:r>
              <a:rPr lang="en-US" dirty="0" err="1" smtClean="0"/>
              <a:t>statements</a:t>
            </a:r>
            <a:r>
              <a:rPr lang="en-US" dirty="0" smtClean="0"/>
              <a:t> are processed by the pre-processor.</a:t>
            </a:r>
          </a:p>
          <a:p>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Typecasting</a:t>
            </a:r>
            <a:endParaRPr lang="en-US" dirty="0"/>
          </a:p>
        </p:txBody>
      </p:sp>
      <p:sp>
        <p:nvSpPr>
          <p:cNvPr id="3" name="Content Placeholder 2"/>
          <p:cNvSpPr>
            <a:spLocks noGrp="1"/>
          </p:cNvSpPr>
          <p:nvPr>
            <p:ph sz="half" idx="1"/>
          </p:nvPr>
        </p:nvSpPr>
        <p:spPr>
          <a:xfrm>
            <a:off x="152400" y="1371600"/>
            <a:ext cx="4343400" cy="5486400"/>
          </a:xfrm>
        </p:spPr>
        <p:txBody>
          <a:bodyPr>
            <a:noAutofit/>
          </a:bodyPr>
          <a:lstStyle/>
          <a:p>
            <a:r>
              <a:rPr lang="en-US" sz="1600" b="1" dirty="0" smtClean="0"/>
              <a:t>Type casting</a:t>
            </a:r>
            <a:r>
              <a:rPr lang="en-US" sz="1600" dirty="0" smtClean="0"/>
              <a:t> is a way to convert a variable from one data type to another data type. </a:t>
            </a:r>
          </a:p>
          <a:p>
            <a:r>
              <a:rPr lang="en-US" sz="1600" dirty="0" smtClean="0"/>
              <a:t>You can convert values from one type to another explicitly using the cast operator.</a:t>
            </a:r>
          </a:p>
          <a:p>
            <a:r>
              <a:rPr lang="en-US" sz="1600" dirty="0" smtClean="0"/>
              <a:t>There are two types of </a:t>
            </a:r>
            <a:r>
              <a:rPr lang="en-US" sz="1600" b="1" dirty="0" smtClean="0"/>
              <a:t>type casting</a:t>
            </a:r>
            <a:r>
              <a:rPr lang="en-US" sz="1600" dirty="0" smtClean="0"/>
              <a:t> in c language that are Implicit conversions and Explicit Conversions.</a:t>
            </a:r>
          </a:p>
          <a:p>
            <a:r>
              <a:rPr lang="en-US" sz="1600" b="1" cap="all" dirty="0" smtClean="0"/>
              <a:t>IMPLICIT CONVERSION</a:t>
            </a:r>
          </a:p>
          <a:p>
            <a:pPr lvl="1"/>
            <a:r>
              <a:rPr lang="en-US" sz="1600" b="1" dirty="0" smtClean="0"/>
              <a:t>Implicit conversions</a:t>
            </a:r>
            <a:r>
              <a:rPr lang="en-US" sz="1600" dirty="0" smtClean="0"/>
              <a:t> do not require any operator for converted. They are automatically performed when a value is copied to a compatible type in the program.</a:t>
            </a:r>
          </a:p>
          <a:p>
            <a:r>
              <a:rPr lang="en-US" sz="1600" b="1" cap="all" dirty="0" smtClean="0"/>
              <a:t>EXPLICIT CONVERSION</a:t>
            </a:r>
          </a:p>
          <a:p>
            <a:pPr lvl="1"/>
            <a:r>
              <a:rPr lang="en-US" sz="1600" dirty="0" smtClean="0"/>
              <a:t>In C language, Many conversions, especially those that imply a different interpretation of the value, require an </a:t>
            </a:r>
            <a:r>
              <a:rPr lang="en-US" sz="1600" b="1" dirty="0" smtClean="0"/>
              <a:t>explicit conversion</a:t>
            </a:r>
            <a:r>
              <a:rPr lang="en-US" sz="1600" dirty="0" smtClean="0"/>
              <a:t>. </a:t>
            </a:r>
          </a:p>
          <a:p>
            <a:pPr lvl="1">
              <a:buNone/>
            </a:pPr>
            <a:r>
              <a:rPr lang="en-US" sz="1600" dirty="0" smtClean="0"/>
              <a:t>i.e. </a:t>
            </a:r>
            <a:r>
              <a:rPr lang="en-US" sz="1600" b="1" dirty="0" smtClean="0"/>
              <a:t>float a=(float)5/2</a:t>
            </a:r>
            <a:r>
              <a:rPr lang="en-US" sz="1600" dirty="0" smtClean="0"/>
              <a:t>;</a:t>
            </a:r>
          </a:p>
        </p:txBody>
      </p:sp>
      <p:sp>
        <p:nvSpPr>
          <p:cNvPr id="4" name="Content Placeholder 3"/>
          <p:cNvSpPr>
            <a:spLocks noGrp="1"/>
          </p:cNvSpPr>
          <p:nvPr>
            <p:ph sz="half" idx="2"/>
          </p:nvPr>
        </p:nvSpPr>
        <p:spPr>
          <a:xfrm>
            <a:off x="4572000" y="1371600"/>
            <a:ext cx="4419600" cy="2286000"/>
          </a:xfrm>
        </p:spPr>
        <p:txBody>
          <a:bodyPr>
            <a:normAutofit/>
          </a:bodyPr>
          <a:lstStyle/>
          <a:p>
            <a:r>
              <a:rPr lang="en-US" sz="1600" b="1" dirty="0" smtClean="0"/>
              <a:t>Usual Arithmetic Conversion</a:t>
            </a:r>
          </a:p>
          <a:p>
            <a:pPr lvl="1"/>
            <a:r>
              <a:rPr lang="en-US" sz="1600" dirty="0" smtClean="0"/>
              <a:t>The usual </a:t>
            </a:r>
            <a:r>
              <a:rPr lang="en-US" sz="1600" b="1" dirty="0" smtClean="0"/>
              <a:t>arithmetic conversions</a:t>
            </a:r>
            <a:r>
              <a:rPr lang="en-US" sz="1600" dirty="0" smtClean="0"/>
              <a:t> are implicitly performed to cast their values in a common type, C uses the rule that in all expressions except assignments, any implicit type conversions made from a lower size type to a higher size type as shown below:</a:t>
            </a:r>
            <a:endParaRPr lang="en-US" sz="1600" dirty="0"/>
          </a:p>
        </p:txBody>
      </p:sp>
      <p:sp>
        <p:nvSpPr>
          <p:cNvPr id="7170" name="AutoShape 2" descr="Type Casting In C Langu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1" name="Picture 3"/>
          <p:cNvPicPr>
            <a:picLocks noChangeAspect="1" noChangeArrowheads="1"/>
          </p:cNvPicPr>
          <p:nvPr/>
        </p:nvPicPr>
        <p:blipFill>
          <a:blip r:embed="rId2"/>
          <a:srcRect l="27059" t="9375" r="58823" b="17708"/>
          <a:stretch>
            <a:fillRect/>
          </a:stretch>
        </p:blipFill>
        <p:spPr bwMode="auto">
          <a:xfrm>
            <a:off x="6629400" y="3200400"/>
            <a:ext cx="18288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cap="all" dirty="0" smtClean="0"/>
              <a:t>DIFFERENCE BETWEEN TYPE CASTING AND TYPE CONVERSION</a:t>
            </a:r>
            <a:endParaRPr lang="en-US" sz="2400" dirty="0"/>
          </a:p>
        </p:txBody>
      </p:sp>
      <p:graphicFrame>
        <p:nvGraphicFramePr>
          <p:cNvPr id="6" name="Content Placeholder 5"/>
          <p:cNvGraphicFramePr>
            <a:graphicFrameLocks noGrp="1"/>
          </p:cNvGraphicFramePr>
          <p:nvPr>
            <p:ph sz="quarter" idx="1"/>
          </p:nvPr>
        </p:nvGraphicFramePr>
        <p:xfrm>
          <a:off x="152399" y="1527173"/>
          <a:ext cx="8839200" cy="5077884"/>
        </p:xfrm>
        <a:graphic>
          <a:graphicData uri="http://schemas.openxmlformats.org/drawingml/2006/table">
            <a:tbl>
              <a:tblPr firstRow="1" bandRow="1">
                <a:tableStyleId>{5C22544A-7EE6-4342-B048-85BDC9FD1C3A}</a:tableStyleId>
              </a:tblPr>
              <a:tblGrid>
                <a:gridCol w="1905001"/>
                <a:gridCol w="3505200"/>
                <a:gridCol w="3428999"/>
              </a:tblGrid>
              <a:tr h="812271">
                <a:tc>
                  <a:txBody>
                    <a:bodyPr/>
                    <a:lstStyle/>
                    <a:p>
                      <a:pPr algn="ctr"/>
                      <a:r>
                        <a:rPr kumimoji="0" lang="en-US" b="0" i="0" kern="1200" dirty="0" smtClean="0">
                          <a:solidFill>
                            <a:schemeClr val="lt1"/>
                          </a:solidFill>
                          <a:latin typeface="+mn-lt"/>
                          <a:ea typeface="+mn-ea"/>
                          <a:cs typeface="+mn-cs"/>
                        </a:rPr>
                        <a:t>BASIS FOR COMPARISON</a:t>
                      </a:r>
                      <a:endParaRPr lang="en-US" dirty="0"/>
                    </a:p>
                  </a:txBody>
                  <a:tcPr/>
                </a:tc>
                <a:tc>
                  <a:txBody>
                    <a:bodyPr/>
                    <a:lstStyle/>
                    <a:p>
                      <a:pPr algn="ctr"/>
                      <a:r>
                        <a:rPr kumimoji="0" lang="en-US" b="0" i="0" kern="1200" dirty="0" smtClean="0">
                          <a:solidFill>
                            <a:schemeClr val="lt1"/>
                          </a:solidFill>
                          <a:latin typeface="+mn-lt"/>
                          <a:ea typeface="+mn-ea"/>
                          <a:cs typeface="+mn-cs"/>
                        </a:rPr>
                        <a:t>TYPE CASTING</a:t>
                      </a:r>
                      <a:endParaRPr lang="en-US" dirty="0"/>
                    </a:p>
                  </a:txBody>
                  <a:tcPr/>
                </a:tc>
                <a:tc>
                  <a:txBody>
                    <a:bodyPr/>
                    <a:lstStyle/>
                    <a:p>
                      <a:pPr algn="ctr"/>
                      <a:r>
                        <a:rPr kumimoji="0" lang="en-US" b="0" i="0" kern="1200" dirty="0" smtClean="0">
                          <a:solidFill>
                            <a:schemeClr val="lt1"/>
                          </a:solidFill>
                          <a:latin typeface="+mn-lt"/>
                          <a:ea typeface="+mn-ea"/>
                          <a:cs typeface="+mn-cs"/>
                        </a:rPr>
                        <a:t>TYPE CONVERSION</a:t>
                      </a:r>
                      <a:endParaRPr lang="en-US" dirty="0"/>
                    </a:p>
                  </a:txBody>
                  <a:tcPr/>
                </a:tc>
              </a:tr>
              <a:tr h="812271">
                <a:tc>
                  <a:txBody>
                    <a:bodyPr/>
                    <a:lstStyle/>
                    <a:p>
                      <a:pPr algn="ctr"/>
                      <a:r>
                        <a:rPr kumimoji="0" lang="en-US" b="0" i="0" kern="1200" dirty="0" smtClean="0">
                          <a:solidFill>
                            <a:schemeClr val="dk1"/>
                          </a:solidFill>
                          <a:latin typeface="+mn-lt"/>
                          <a:ea typeface="+mn-ea"/>
                          <a:cs typeface="+mn-cs"/>
                        </a:rPr>
                        <a:t>Definition</a:t>
                      </a:r>
                      <a:endParaRPr lang="en-US" dirty="0"/>
                    </a:p>
                  </a:txBody>
                  <a:tcPr anchor="ctr"/>
                </a:tc>
                <a:tc>
                  <a:txBody>
                    <a:bodyPr/>
                    <a:lstStyle/>
                    <a:p>
                      <a:r>
                        <a:rPr kumimoji="0" lang="en-US" b="0" i="0" kern="1200" dirty="0" smtClean="0">
                          <a:solidFill>
                            <a:schemeClr val="dk1"/>
                          </a:solidFill>
                          <a:latin typeface="+mn-lt"/>
                          <a:ea typeface="+mn-ea"/>
                          <a:cs typeface="+mn-cs"/>
                        </a:rPr>
                        <a:t>When a user can convert the one data type into other then it is called as the type casting.</a:t>
                      </a:r>
                      <a:endParaRPr lang="en-US" dirty="0"/>
                    </a:p>
                  </a:txBody>
                  <a:tcPr/>
                </a:tc>
                <a:tc>
                  <a:txBody>
                    <a:bodyPr/>
                    <a:lstStyle/>
                    <a:p>
                      <a:r>
                        <a:rPr kumimoji="0" lang="en-US" b="0" i="0" kern="1200" dirty="0" smtClean="0">
                          <a:solidFill>
                            <a:schemeClr val="dk1"/>
                          </a:solidFill>
                          <a:latin typeface="+mn-lt"/>
                          <a:ea typeface="+mn-ea"/>
                          <a:cs typeface="+mn-cs"/>
                        </a:rPr>
                        <a:t>Type Conversion is that which automatically converts the one data type into another.</a:t>
                      </a:r>
                      <a:endParaRPr lang="en-US" dirty="0"/>
                    </a:p>
                  </a:txBody>
                  <a:tcPr/>
                </a:tc>
              </a:tr>
              <a:tr h="812271">
                <a:tc>
                  <a:txBody>
                    <a:bodyPr/>
                    <a:lstStyle/>
                    <a:p>
                      <a:pPr algn="ctr"/>
                      <a:r>
                        <a:rPr kumimoji="0" lang="en-US" b="0" i="0" kern="1200" dirty="0" smtClean="0">
                          <a:solidFill>
                            <a:schemeClr val="dk1"/>
                          </a:solidFill>
                          <a:latin typeface="+mn-lt"/>
                          <a:ea typeface="+mn-ea"/>
                          <a:cs typeface="+mn-cs"/>
                        </a:rPr>
                        <a:t>Implemented</a:t>
                      </a:r>
                      <a:endParaRPr lang="en-US" dirty="0"/>
                    </a:p>
                  </a:txBody>
                  <a:tcPr anchor="ctr"/>
                </a:tc>
                <a:tc>
                  <a:txBody>
                    <a:bodyPr/>
                    <a:lstStyle/>
                    <a:p>
                      <a:r>
                        <a:rPr kumimoji="0" lang="en-US" b="0" i="0" kern="1200" dirty="0" smtClean="0">
                          <a:solidFill>
                            <a:schemeClr val="dk1"/>
                          </a:solidFill>
                          <a:latin typeface="+mn-lt"/>
                          <a:ea typeface="+mn-ea"/>
                          <a:cs typeface="+mn-cs"/>
                        </a:rPr>
                        <a:t>Implemented on two ‘incompatible’ data types.</a:t>
                      </a:r>
                      <a:endParaRPr lang="en-US" dirty="0"/>
                    </a:p>
                  </a:txBody>
                  <a:tcPr/>
                </a:tc>
                <a:tc>
                  <a:txBody>
                    <a:bodyPr/>
                    <a:lstStyle/>
                    <a:p>
                      <a:r>
                        <a:rPr kumimoji="0" lang="en-US" b="0" i="0" kern="1200" dirty="0" smtClean="0">
                          <a:solidFill>
                            <a:schemeClr val="dk1"/>
                          </a:solidFill>
                          <a:latin typeface="+mn-lt"/>
                          <a:ea typeface="+mn-ea"/>
                          <a:cs typeface="+mn-cs"/>
                        </a:rPr>
                        <a:t>Implemented only when two data types are ‘compatible’.</a:t>
                      </a:r>
                      <a:endParaRPr lang="en-US" dirty="0"/>
                    </a:p>
                  </a:txBody>
                  <a:tcPr/>
                </a:tc>
              </a:tr>
              <a:tr h="812271">
                <a:tc>
                  <a:txBody>
                    <a:bodyPr/>
                    <a:lstStyle/>
                    <a:p>
                      <a:pPr algn="ctr"/>
                      <a:r>
                        <a:rPr kumimoji="0" lang="en-US" b="0" i="0" kern="1200" dirty="0" smtClean="0">
                          <a:solidFill>
                            <a:schemeClr val="dk1"/>
                          </a:solidFill>
                          <a:latin typeface="+mn-lt"/>
                          <a:ea typeface="+mn-ea"/>
                          <a:cs typeface="+mn-cs"/>
                        </a:rPr>
                        <a:t>Operator</a:t>
                      </a:r>
                      <a:endParaRPr lang="en-US" dirty="0"/>
                    </a:p>
                  </a:txBody>
                  <a:tcPr anchor="ctr"/>
                </a:tc>
                <a:tc>
                  <a:txBody>
                    <a:bodyPr/>
                    <a:lstStyle/>
                    <a:p>
                      <a:r>
                        <a:rPr kumimoji="0" lang="en-US" b="0" i="0" kern="1200" dirty="0" smtClean="0">
                          <a:solidFill>
                            <a:schemeClr val="dk1"/>
                          </a:solidFill>
                          <a:latin typeface="+mn-lt"/>
                          <a:ea typeface="+mn-ea"/>
                          <a:cs typeface="+mn-cs"/>
                        </a:rPr>
                        <a:t>For casting a data type to another, a casting operator ‘()’ is required.</a:t>
                      </a:r>
                      <a:endParaRPr lang="en-US" dirty="0"/>
                    </a:p>
                  </a:txBody>
                  <a:tcPr/>
                </a:tc>
                <a:tc>
                  <a:txBody>
                    <a:bodyPr/>
                    <a:lstStyle/>
                    <a:p>
                      <a:r>
                        <a:rPr kumimoji="0" lang="en-US" b="0" i="0" kern="1200" dirty="0" smtClean="0">
                          <a:solidFill>
                            <a:schemeClr val="dk1"/>
                          </a:solidFill>
                          <a:latin typeface="+mn-lt"/>
                          <a:ea typeface="+mn-ea"/>
                          <a:cs typeface="+mn-cs"/>
                        </a:rPr>
                        <a:t>No operator required.</a:t>
                      </a:r>
                      <a:endParaRPr lang="en-US" dirty="0"/>
                    </a:p>
                  </a:txBody>
                  <a:tcPr/>
                </a:tc>
              </a:tr>
              <a:tr h="812271">
                <a:tc>
                  <a:txBody>
                    <a:bodyPr/>
                    <a:lstStyle/>
                    <a:p>
                      <a:pPr algn="ctr"/>
                      <a:r>
                        <a:rPr kumimoji="0" lang="en-US" b="0" i="0" kern="1200" dirty="0" smtClean="0">
                          <a:solidFill>
                            <a:schemeClr val="dk1"/>
                          </a:solidFill>
                          <a:latin typeface="+mn-lt"/>
                          <a:ea typeface="+mn-ea"/>
                          <a:cs typeface="+mn-cs"/>
                        </a:rPr>
                        <a:t>Implemented</a:t>
                      </a:r>
                      <a:endParaRPr lang="en-US" dirty="0"/>
                    </a:p>
                  </a:txBody>
                  <a:tcPr anchor="ctr"/>
                </a:tc>
                <a:tc>
                  <a:txBody>
                    <a:bodyPr/>
                    <a:lstStyle/>
                    <a:p>
                      <a:r>
                        <a:rPr kumimoji="0" lang="en-US" b="0" i="0" kern="1200" dirty="0" smtClean="0">
                          <a:solidFill>
                            <a:schemeClr val="dk1"/>
                          </a:solidFill>
                          <a:latin typeface="+mn-lt"/>
                          <a:ea typeface="+mn-ea"/>
                          <a:cs typeface="+mn-cs"/>
                        </a:rPr>
                        <a:t>It is done during program designing.</a:t>
                      </a:r>
                      <a:endParaRPr lang="en-US" dirty="0"/>
                    </a:p>
                  </a:txBody>
                  <a:tcPr/>
                </a:tc>
                <a:tc>
                  <a:txBody>
                    <a:bodyPr/>
                    <a:lstStyle/>
                    <a:p>
                      <a:r>
                        <a:rPr kumimoji="0" lang="en-US" b="0" i="0" kern="1200" dirty="0" smtClean="0">
                          <a:solidFill>
                            <a:schemeClr val="dk1"/>
                          </a:solidFill>
                          <a:latin typeface="+mn-lt"/>
                          <a:ea typeface="+mn-ea"/>
                          <a:cs typeface="+mn-cs"/>
                        </a:rPr>
                        <a:t>It is done explicitly while compiling.</a:t>
                      </a:r>
                      <a:endParaRPr lang="en-US" dirty="0"/>
                    </a:p>
                  </a:txBody>
                  <a:tcPr/>
                </a:tc>
              </a:tr>
              <a:tr h="812271">
                <a:tc>
                  <a:txBody>
                    <a:bodyPr/>
                    <a:lstStyle/>
                    <a:p>
                      <a:pPr algn="ctr"/>
                      <a:r>
                        <a:rPr kumimoji="0" lang="en-US" b="0" i="0" kern="1200" dirty="0" smtClean="0">
                          <a:solidFill>
                            <a:schemeClr val="dk1"/>
                          </a:solidFill>
                          <a:latin typeface="+mn-lt"/>
                          <a:ea typeface="+mn-ea"/>
                          <a:cs typeface="+mn-cs"/>
                        </a:rPr>
                        <a:t>Conversion </a:t>
                      </a:r>
                      <a:endParaRPr lang="en-US" dirty="0"/>
                    </a:p>
                  </a:txBody>
                  <a:tcPr anchor="ctr"/>
                </a:tc>
                <a:tc>
                  <a:txBody>
                    <a:bodyPr/>
                    <a:lstStyle/>
                    <a:p>
                      <a:r>
                        <a:rPr kumimoji="0" lang="en-US" b="0" i="0" kern="1200" dirty="0" smtClean="0">
                          <a:solidFill>
                            <a:schemeClr val="dk1"/>
                          </a:solidFill>
                          <a:latin typeface="+mn-lt"/>
                          <a:ea typeface="+mn-ea"/>
                          <a:cs typeface="+mn-cs"/>
                        </a:rPr>
                        <a:t>Narrowing conversion.</a:t>
                      </a:r>
                      <a:endParaRPr lang="en-US" dirty="0"/>
                    </a:p>
                  </a:txBody>
                  <a:tcPr/>
                </a:tc>
                <a:tc>
                  <a:txBody>
                    <a:bodyPr/>
                    <a:lstStyle/>
                    <a:p>
                      <a:r>
                        <a:rPr kumimoji="0" lang="en-US" b="0" i="0" kern="1200" dirty="0" smtClean="0">
                          <a:solidFill>
                            <a:schemeClr val="dk1"/>
                          </a:solidFill>
                          <a:latin typeface="+mn-lt"/>
                          <a:ea typeface="+mn-ea"/>
                          <a:cs typeface="+mn-cs"/>
                        </a:rPr>
                        <a:t>Widening conversion.</a:t>
                      </a:r>
                      <a:endParaRPr lang="en-US"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smtClean="0"/>
              <a:t>Priority of operators –</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r>
              <a:rPr lang="en-US" b="1" dirty="0" smtClean="0"/>
              <a:t>Control Instructions: </a:t>
            </a:r>
            <a:r>
              <a:rPr lang="en-US" dirty="0" smtClean="0"/>
              <a:t>In C Programming the execution of program happens from top to bottom. There are certain instruction in C which can change the flow of the program. These instructions are called as control instructions. e.g. while, for, </a:t>
            </a:r>
            <a:r>
              <a:rPr lang="en-US" dirty="0" err="1" smtClean="0"/>
              <a:t>goto</a:t>
            </a:r>
            <a:r>
              <a:rPr lang="en-US" dirty="0" smtClean="0"/>
              <a:t> etc.</a:t>
            </a:r>
            <a:endParaRPr lang="en-US" dirty="0"/>
          </a:p>
        </p:txBody>
      </p:sp>
      <p:graphicFrame>
        <p:nvGraphicFramePr>
          <p:cNvPr id="4" name="Table 3"/>
          <p:cNvGraphicFramePr>
            <a:graphicFrameLocks noGrp="1"/>
          </p:cNvGraphicFramePr>
          <p:nvPr/>
        </p:nvGraphicFramePr>
        <p:xfrm>
          <a:off x="914402" y="2057400"/>
          <a:ext cx="7086601" cy="2209800"/>
        </p:xfrm>
        <a:graphic>
          <a:graphicData uri="http://schemas.openxmlformats.org/drawingml/2006/table">
            <a:tbl>
              <a:tblPr firstRow="1" bandRow="1">
                <a:tableStyleId>{5940675A-B579-460E-94D1-54222C63F5DA}</a:tableStyleId>
              </a:tblPr>
              <a:tblGrid>
                <a:gridCol w="1417320"/>
                <a:gridCol w="1505903"/>
                <a:gridCol w="4163378"/>
              </a:tblGrid>
              <a:tr h="441960">
                <a:tc>
                  <a:txBody>
                    <a:bodyPr/>
                    <a:lstStyle/>
                    <a:p>
                      <a:pPr algn="ctr"/>
                      <a:r>
                        <a:rPr lang="en-US" sz="1900" b="1" kern="1200" baseline="0" dirty="0" smtClean="0"/>
                        <a:t>Priority</a:t>
                      </a:r>
                      <a:endParaRPr lang="en-US" sz="1900" b="1" dirty="0">
                        <a:solidFill>
                          <a:schemeClr val="tx1"/>
                        </a:solidFill>
                      </a:endParaRPr>
                    </a:p>
                  </a:txBody>
                  <a:tcPr/>
                </a:tc>
                <a:tc>
                  <a:txBody>
                    <a:bodyPr/>
                    <a:lstStyle/>
                    <a:p>
                      <a:pPr algn="ctr"/>
                      <a:r>
                        <a:rPr lang="en-US" sz="1900" b="1" kern="1200" baseline="0" dirty="0" smtClean="0"/>
                        <a:t>Operators</a:t>
                      </a:r>
                      <a:endParaRPr lang="en-US" sz="1900" b="1" dirty="0" smtClean="0">
                        <a:solidFill>
                          <a:schemeClr val="tx1"/>
                        </a:solidFill>
                      </a:endParaRPr>
                    </a:p>
                  </a:txBody>
                  <a:tcPr/>
                </a:tc>
                <a:tc>
                  <a:txBody>
                    <a:bodyPr/>
                    <a:lstStyle/>
                    <a:p>
                      <a:pPr algn="ctr"/>
                      <a:r>
                        <a:rPr lang="en-US" sz="1900" b="1" kern="1200" baseline="0" dirty="0" smtClean="0"/>
                        <a:t>Description</a:t>
                      </a:r>
                      <a:endParaRPr lang="en-US" sz="1900" b="1" kern="1200" baseline="0" dirty="0" smtClean="0">
                        <a:solidFill>
                          <a:schemeClr val="tx1"/>
                        </a:solidFill>
                        <a:latin typeface="+mn-lt"/>
                        <a:ea typeface="+mn-ea"/>
                        <a:cs typeface="+mn-cs"/>
                      </a:endParaRPr>
                    </a:p>
                  </a:txBody>
                  <a:tcPr/>
                </a:tc>
              </a:tr>
              <a:tr h="441960">
                <a:tc>
                  <a:txBody>
                    <a:bodyPr/>
                    <a:lstStyle/>
                    <a:p>
                      <a:pPr algn="ctr"/>
                      <a:r>
                        <a:rPr lang="en-US" sz="1900" kern="1200" baseline="0" dirty="0" smtClean="0"/>
                        <a:t>1</a:t>
                      </a:r>
                      <a:r>
                        <a:rPr lang="en-US" sz="1900" kern="1200" baseline="30000" dirty="0" smtClean="0"/>
                        <a:t>st</a:t>
                      </a:r>
                      <a:r>
                        <a:rPr lang="en-US" sz="1900" kern="1200" baseline="0" dirty="0" smtClean="0"/>
                        <a:t> </a:t>
                      </a:r>
                      <a:endParaRPr lang="en-US" sz="1900" dirty="0">
                        <a:solidFill>
                          <a:schemeClr val="tx1"/>
                        </a:solidFill>
                      </a:endParaRPr>
                    </a:p>
                  </a:txBody>
                  <a:tcPr/>
                </a:tc>
                <a:tc>
                  <a:txBody>
                    <a:bodyPr/>
                    <a:lstStyle/>
                    <a:p>
                      <a:r>
                        <a:rPr lang="en-US" sz="1900" kern="1200" baseline="0" dirty="0" smtClean="0"/>
                        <a:t> ( )</a:t>
                      </a:r>
                      <a:endParaRPr lang="en-US" sz="1900" dirty="0">
                        <a:solidFill>
                          <a:schemeClr val="tx1"/>
                        </a:solidFill>
                      </a:endParaRPr>
                    </a:p>
                  </a:txBody>
                  <a:tcPr/>
                </a:tc>
                <a:tc>
                  <a:txBody>
                    <a:bodyPr/>
                    <a:lstStyle/>
                    <a:p>
                      <a:r>
                        <a:rPr lang="en-US" sz="1900" kern="1200" baseline="0" dirty="0" smtClean="0"/>
                        <a:t>Brackets</a:t>
                      </a:r>
                      <a:endParaRPr lang="en-US" sz="1900" dirty="0" smtClean="0">
                        <a:solidFill>
                          <a:schemeClr val="tx1"/>
                        </a:solidFill>
                      </a:endParaRPr>
                    </a:p>
                  </a:txBody>
                  <a:tcPr/>
                </a:tc>
              </a:tr>
              <a:tr h="441960">
                <a:tc>
                  <a:txBody>
                    <a:bodyPr/>
                    <a:lstStyle/>
                    <a:p>
                      <a:pPr algn="ctr"/>
                      <a:r>
                        <a:rPr lang="en-US" sz="1900" kern="1200" baseline="0" dirty="0" smtClean="0"/>
                        <a:t>2</a:t>
                      </a:r>
                      <a:r>
                        <a:rPr lang="en-US" sz="1900" kern="1200" baseline="30000" dirty="0" smtClean="0"/>
                        <a:t>nd</a:t>
                      </a:r>
                      <a:endParaRPr lang="en-US" sz="1900" dirty="0" smtClean="0">
                        <a:solidFill>
                          <a:schemeClr val="tx1"/>
                        </a:solidFill>
                      </a:endParaRPr>
                    </a:p>
                  </a:txBody>
                  <a:tcPr/>
                </a:tc>
                <a:tc>
                  <a:txBody>
                    <a:bodyPr/>
                    <a:lstStyle/>
                    <a:p>
                      <a:r>
                        <a:rPr lang="en-US" sz="1900" kern="1200" baseline="0" dirty="0" smtClean="0"/>
                        <a:t>* / %</a:t>
                      </a:r>
                      <a:endParaRPr lang="en-US" sz="1900" dirty="0" smtClean="0">
                        <a:solidFill>
                          <a:schemeClr val="tx1"/>
                        </a:solidFill>
                      </a:endParaRPr>
                    </a:p>
                  </a:txBody>
                  <a:tcPr/>
                </a:tc>
                <a:tc>
                  <a:txBody>
                    <a:bodyPr/>
                    <a:lstStyle/>
                    <a:p>
                      <a:r>
                        <a:rPr lang="en-US" sz="1900" kern="1200" baseline="0" dirty="0" smtClean="0"/>
                        <a:t>Multiplication, Division, Modulus</a:t>
                      </a:r>
                      <a:endParaRPr lang="en-US" sz="1900" b="1" kern="1200" baseline="0" dirty="0" smtClean="0">
                        <a:solidFill>
                          <a:schemeClr val="tx1"/>
                        </a:solidFill>
                        <a:latin typeface="+mn-lt"/>
                        <a:ea typeface="+mn-ea"/>
                        <a:cs typeface="+mn-cs"/>
                      </a:endParaRPr>
                    </a:p>
                  </a:txBody>
                  <a:tcPr/>
                </a:tc>
              </a:tr>
              <a:tr h="441960">
                <a:tc>
                  <a:txBody>
                    <a:bodyPr/>
                    <a:lstStyle/>
                    <a:p>
                      <a:pPr algn="ctr"/>
                      <a:r>
                        <a:rPr lang="en-US" sz="1900" kern="1200" baseline="0" dirty="0" smtClean="0"/>
                        <a:t>3</a:t>
                      </a:r>
                      <a:r>
                        <a:rPr lang="en-US" sz="1900" kern="1200" baseline="30000" dirty="0" smtClean="0"/>
                        <a:t>rd</a:t>
                      </a:r>
                      <a:r>
                        <a:rPr lang="en-US" sz="1900" kern="1200" baseline="0" dirty="0" smtClean="0"/>
                        <a:t> </a:t>
                      </a:r>
                      <a:endParaRPr lang="en-US" sz="1900" dirty="0" smtClean="0">
                        <a:solidFill>
                          <a:schemeClr val="tx1"/>
                        </a:solidFill>
                      </a:endParaRPr>
                    </a:p>
                  </a:txBody>
                  <a:tcPr/>
                </a:tc>
                <a:tc>
                  <a:txBody>
                    <a:bodyPr/>
                    <a:lstStyle/>
                    <a:p>
                      <a:r>
                        <a:rPr lang="en-US" sz="1900" kern="1200" baseline="0" dirty="0" smtClean="0"/>
                        <a:t>+ -</a:t>
                      </a:r>
                      <a:endParaRPr lang="en-US" sz="1900" dirty="0" smtClean="0">
                        <a:solidFill>
                          <a:schemeClr val="tx1"/>
                        </a:solidFill>
                      </a:endParaRPr>
                    </a:p>
                  </a:txBody>
                  <a:tcPr/>
                </a:tc>
                <a:tc>
                  <a:txBody>
                    <a:bodyPr/>
                    <a:lstStyle/>
                    <a:p>
                      <a:r>
                        <a:rPr lang="en-US" sz="1900" kern="1200" baseline="0" dirty="0" smtClean="0"/>
                        <a:t>Addition, Subtraction</a:t>
                      </a:r>
                      <a:endParaRPr lang="en-US" sz="1900" b="1" kern="1200" baseline="0" dirty="0" smtClean="0">
                        <a:solidFill>
                          <a:schemeClr val="tx1"/>
                        </a:solidFill>
                        <a:latin typeface="+mn-lt"/>
                        <a:ea typeface="+mn-ea"/>
                        <a:cs typeface="+mn-cs"/>
                      </a:endParaRPr>
                    </a:p>
                  </a:txBody>
                  <a:tcPr/>
                </a:tc>
              </a:tr>
              <a:tr h="4419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kern="1200" baseline="0" dirty="0" smtClean="0"/>
                        <a:t>4</a:t>
                      </a:r>
                      <a:r>
                        <a:rPr lang="en-US" sz="1900" kern="1200" baseline="30000" dirty="0" smtClean="0"/>
                        <a:t>th</a:t>
                      </a:r>
                      <a:r>
                        <a:rPr lang="en-US" sz="1900" kern="1200" baseline="0" dirty="0" smtClean="0"/>
                        <a:t> </a:t>
                      </a:r>
                      <a:endParaRPr lang="en-US" sz="1900" dirty="0" smtClean="0">
                        <a:solidFill>
                          <a:schemeClr val="tx1"/>
                        </a:solidFill>
                      </a:endParaRPr>
                    </a:p>
                  </a:txBody>
                  <a:tcPr/>
                </a:tc>
                <a:tc>
                  <a:txBody>
                    <a:bodyPr/>
                    <a:lstStyle/>
                    <a:p>
                      <a:r>
                        <a:rPr lang="en-US" sz="1900" kern="1200" baseline="0" dirty="0" smtClean="0"/>
                        <a:t>=</a:t>
                      </a:r>
                      <a:endParaRPr lang="en-US" sz="1900" dirty="0">
                        <a:solidFill>
                          <a:schemeClr val="tx1"/>
                        </a:solidFill>
                      </a:endParaRPr>
                    </a:p>
                  </a:txBody>
                  <a:tcPr/>
                </a:tc>
                <a:tc>
                  <a:txBody>
                    <a:bodyPr/>
                    <a:lstStyle/>
                    <a:p>
                      <a:r>
                        <a:rPr lang="en-US" sz="1900" kern="1200" baseline="0" dirty="0" smtClean="0"/>
                        <a:t>Assignment</a:t>
                      </a:r>
                      <a:endParaRPr lang="en-US" sz="1900"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Unions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Like Structures, union is a </a:t>
            </a:r>
            <a:r>
              <a:rPr lang="en-US" b="1" dirty="0" smtClean="0"/>
              <a:t>user defined </a:t>
            </a:r>
            <a:r>
              <a:rPr lang="en-US" dirty="0" smtClean="0"/>
              <a:t>data type. In union, all members share the same memory location.</a:t>
            </a:r>
          </a:p>
          <a:p>
            <a:pPr lvl="1" fontAlgn="base">
              <a:buNone/>
            </a:pPr>
            <a:r>
              <a:rPr lang="en-US" dirty="0" smtClean="0"/>
              <a:t>union test </a:t>
            </a:r>
          </a:p>
          <a:p>
            <a:pPr lvl="1" fontAlgn="base">
              <a:buNone/>
            </a:pPr>
            <a:r>
              <a:rPr lang="en-US" dirty="0" smtClean="0"/>
              <a:t>{ </a:t>
            </a:r>
          </a:p>
          <a:p>
            <a:pPr lvl="1" fontAlgn="base">
              <a:buNone/>
            </a:pPr>
            <a:r>
              <a:rPr lang="en-US" dirty="0" smtClean="0"/>
              <a:t>   </a:t>
            </a:r>
            <a:r>
              <a:rPr lang="en-US" dirty="0" err="1" smtClean="0"/>
              <a:t>int</a:t>
            </a:r>
            <a:r>
              <a:rPr lang="en-US" dirty="0" smtClean="0"/>
              <a:t> x, char y; </a:t>
            </a:r>
          </a:p>
          <a:p>
            <a:pPr lvl="1" fontAlgn="base">
              <a:buNone/>
            </a:pPr>
            <a:r>
              <a:rPr lang="en-US" dirty="0" smtClean="0"/>
              <a:t>}; </a:t>
            </a:r>
          </a:p>
          <a:p>
            <a:pPr lvl="1" fontAlgn="base">
              <a:buNone/>
            </a:pPr>
            <a:r>
              <a:rPr lang="en-US" dirty="0" smtClean="0"/>
              <a:t>Here at a time we used only one of the member of union. We can’t access the both x and y at same time like in structure</a:t>
            </a:r>
          </a:p>
          <a:p>
            <a:r>
              <a:rPr lang="en-US" dirty="0" smtClean="0"/>
              <a:t>Size of a union is taken according the size of largest member in union.</a:t>
            </a:r>
          </a:p>
          <a:p>
            <a:endParaRPr lang="en-US" dirty="0" smtClean="0"/>
          </a:p>
          <a:p>
            <a:r>
              <a:rPr lang="en-US" dirty="0" smtClean="0"/>
              <a:t>Like structures, we can have pointers to unions and can access members using arrow operator (-&gt;). </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Unions</a:t>
            </a:r>
            <a:endParaRPr lang="en-US" dirty="0"/>
          </a:p>
        </p:txBody>
      </p:sp>
      <p:sp>
        <p:nvSpPr>
          <p:cNvPr id="3" name="Content Placeholder 2"/>
          <p:cNvSpPr>
            <a:spLocks noGrp="1"/>
          </p:cNvSpPr>
          <p:nvPr>
            <p:ph sz="quarter" idx="1"/>
          </p:nvPr>
        </p:nvSpPr>
        <p:spPr/>
        <p:txBody>
          <a:bodyPr/>
          <a:lstStyle/>
          <a:p>
            <a:endParaRPr lang="en-US"/>
          </a:p>
        </p:txBody>
      </p:sp>
      <p:pic>
        <p:nvPicPr>
          <p:cNvPr id="2050" name="Picture 2" descr="C:\Users\Administrator\Desktop\Structure-vs-Union.png"/>
          <p:cNvPicPr>
            <a:picLocks noChangeAspect="1" noChangeArrowheads="1"/>
          </p:cNvPicPr>
          <p:nvPr/>
        </p:nvPicPr>
        <p:blipFill>
          <a:blip r:embed="rId2"/>
          <a:srcRect/>
          <a:stretch>
            <a:fillRect/>
          </a:stretch>
        </p:blipFill>
        <p:spPr bwMode="auto">
          <a:xfrm>
            <a:off x="228600" y="1447800"/>
            <a:ext cx="8686599" cy="4953000"/>
          </a:xfrm>
          <a:prstGeom prst="rect">
            <a:avLst/>
          </a:prstGeom>
          <a:noFill/>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Bit Fields</a:t>
            </a:r>
            <a:endParaRPr lang="en-US" dirty="0"/>
          </a:p>
        </p:txBody>
      </p:sp>
      <p:sp>
        <p:nvSpPr>
          <p:cNvPr id="3" name="Content Placeholder 2"/>
          <p:cNvSpPr>
            <a:spLocks noGrp="1"/>
          </p:cNvSpPr>
          <p:nvPr>
            <p:ph sz="half" idx="1"/>
          </p:nvPr>
        </p:nvSpPr>
        <p:spPr>
          <a:xfrm>
            <a:off x="228600" y="1371600"/>
            <a:ext cx="4267200" cy="5029200"/>
          </a:xfrm>
        </p:spPr>
        <p:txBody>
          <a:bodyPr>
            <a:noAutofit/>
          </a:bodyPr>
          <a:lstStyle/>
          <a:p>
            <a:pPr lvl="0"/>
            <a:r>
              <a:rPr lang="en-US" sz="1600" dirty="0" smtClean="0"/>
              <a:t>The idea is to use memory efficiently when we know that the value of a field or group of fields will never exceed a limit or is within a small range.</a:t>
            </a:r>
          </a:p>
          <a:p>
            <a:pPr lvl="0"/>
            <a:r>
              <a:rPr lang="en-US" sz="1600" dirty="0" smtClean="0"/>
              <a:t>For example.</a:t>
            </a:r>
          </a:p>
          <a:p>
            <a:pPr lvl="1"/>
            <a:r>
              <a:rPr lang="en-US" sz="1600" dirty="0" smtClean="0"/>
              <a:t>Structure Time</a:t>
            </a:r>
          </a:p>
          <a:p>
            <a:pPr lvl="1"/>
            <a:r>
              <a:rPr lang="en-US" sz="1600" dirty="0" smtClean="0"/>
              <a:t>{</a:t>
            </a:r>
          </a:p>
          <a:p>
            <a:pPr lvl="2"/>
            <a:r>
              <a:rPr lang="en-US" sz="1600" dirty="0" smtClean="0"/>
              <a:t>unsigned </a:t>
            </a:r>
            <a:r>
              <a:rPr lang="en-US" sz="1600" dirty="0" err="1" smtClean="0"/>
              <a:t>int</a:t>
            </a:r>
            <a:r>
              <a:rPr lang="en-US" sz="1600" dirty="0" smtClean="0"/>
              <a:t> hr;</a:t>
            </a:r>
          </a:p>
          <a:p>
            <a:pPr lvl="2"/>
            <a:r>
              <a:rPr lang="en-US" sz="1600" dirty="0" smtClean="0"/>
              <a:t>unsigned </a:t>
            </a:r>
            <a:r>
              <a:rPr lang="en-US" sz="1600" dirty="0" err="1" smtClean="0"/>
              <a:t>int</a:t>
            </a:r>
            <a:r>
              <a:rPr lang="en-US" sz="1600" dirty="0" smtClean="0"/>
              <a:t> min;</a:t>
            </a:r>
          </a:p>
          <a:p>
            <a:pPr lvl="2"/>
            <a:r>
              <a:rPr lang="en-US" sz="1600" dirty="0" smtClean="0"/>
              <a:t>unsigned </a:t>
            </a:r>
            <a:r>
              <a:rPr lang="en-US" sz="1600" dirty="0" err="1" smtClean="0"/>
              <a:t>int</a:t>
            </a:r>
            <a:r>
              <a:rPr lang="en-US" sz="1600" dirty="0" smtClean="0"/>
              <a:t> sec; </a:t>
            </a:r>
          </a:p>
          <a:p>
            <a:pPr lvl="1"/>
            <a:r>
              <a:rPr lang="en-US" sz="1600" dirty="0" smtClean="0"/>
              <a:t>}</a:t>
            </a:r>
            <a:r>
              <a:rPr lang="en-US" sz="1600" dirty="0" err="1" smtClean="0"/>
              <a:t>vert</a:t>
            </a:r>
            <a:r>
              <a:rPr lang="en-US" sz="1600" dirty="0" smtClean="0"/>
              <a:t>;</a:t>
            </a:r>
          </a:p>
          <a:p>
            <a:pPr lvl="0"/>
            <a:r>
              <a:rPr lang="en-US" sz="1600" dirty="0" smtClean="0"/>
              <a:t>Here </a:t>
            </a:r>
            <a:r>
              <a:rPr lang="en-US" sz="1600" dirty="0" err="1" smtClean="0"/>
              <a:t>vert</a:t>
            </a:r>
            <a:r>
              <a:rPr lang="en-US" sz="1600" dirty="0" smtClean="0"/>
              <a:t> required 12 bytes(12*8=96bits) of memory. And the values are sec= 1 to 59 OR min = 1 to 59 OR hr = 1 to 12 to store 59 we required 6 bits and for storing 12 we required 4 bits. Means 4 bits for hr, 6 bits for min and 6 bits for sec total 16bits are required. But we used 96 bits.</a:t>
            </a:r>
          </a:p>
        </p:txBody>
      </p:sp>
      <p:sp>
        <p:nvSpPr>
          <p:cNvPr id="4" name="Content Placeholder 3"/>
          <p:cNvSpPr>
            <a:spLocks noGrp="1"/>
          </p:cNvSpPr>
          <p:nvPr>
            <p:ph sz="half" idx="2"/>
          </p:nvPr>
        </p:nvSpPr>
        <p:spPr>
          <a:xfrm>
            <a:off x="4648200" y="1371600"/>
            <a:ext cx="4343400" cy="4953000"/>
          </a:xfrm>
        </p:spPr>
        <p:txBody>
          <a:bodyPr>
            <a:normAutofit fontScale="92500" lnSpcReduction="20000"/>
          </a:bodyPr>
          <a:lstStyle/>
          <a:p>
            <a:pPr lvl="0"/>
            <a:r>
              <a:rPr lang="en-US" sz="1600" dirty="0" smtClean="0"/>
              <a:t>we can optimize the space using </a:t>
            </a:r>
            <a:r>
              <a:rPr lang="en-US" sz="1600" b="1" dirty="0" smtClean="0"/>
              <a:t>bit fields</a:t>
            </a:r>
            <a:r>
              <a:rPr lang="en-US" sz="1600" dirty="0" smtClean="0"/>
              <a:t>. </a:t>
            </a:r>
          </a:p>
          <a:p>
            <a:pPr lvl="1"/>
            <a:r>
              <a:rPr lang="en-US" sz="1600" dirty="0" smtClean="0"/>
              <a:t>Structure Time</a:t>
            </a:r>
          </a:p>
          <a:p>
            <a:pPr lvl="1"/>
            <a:r>
              <a:rPr lang="en-US" sz="1600" dirty="0" smtClean="0"/>
              <a:t>{</a:t>
            </a:r>
          </a:p>
          <a:p>
            <a:pPr lvl="2"/>
            <a:r>
              <a:rPr lang="en-US" sz="1600" dirty="0" smtClean="0"/>
              <a:t>unsigned </a:t>
            </a:r>
            <a:r>
              <a:rPr lang="en-US" sz="1600" dirty="0" err="1" smtClean="0"/>
              <a:t>int</a:t>
            </a:r>
            <a:r>
              <a:rPr lang="en-US" sz="1600" dirty="0" smtClean="0"/>
              <a:t> hr:4;</a:t>
            </a:r>
          </a:p>
          <a:p>
            <a:pPr lvl="2"/>
            <a:r>
              <a:rPr lang="en-US" sz="1600" dirty="0" smtClean="0"/>
              <a:t>unsigned </a:t>
            </a:r>
            <a:r>
              <a:rPr lang="en-US" sz="1600" dirty="0" err="1" smtClean="0"/>
              <a:t>int</a:t>
            </a:r>
            <a:r>
              <a:rPr lang="en-US" sz="1600" dirty="0" smtClean="0"/>
              <a:t> min:6;</a:t>
            </a:r>
          </a:p>
          <a:p>
            <a:pPr lvl="2"/>
            <a:r>
              <a:rPr lang="en-US" sz="1600" dirty="0" smtClean="0"/>
              <a:t>unsigned </a:t>
            </a:r>
            <a:r>
              <a:rPr lang="en-US" sz="1600" dirty="0" err="1" smtClean="0"/>
              <a:t>int</a:t>
            </a:r>
            <a:r>
              <a:rPr lang="en-US" sz="1600" dirty="0" smtClean="0"/>
              <a:t> sec;:6 </a:t>
            </a:r>
          </a:p>
          <a:p>
            <a:pPr lvl="1"/>
            <a:r>
              <a:rPr lang="en-US" sz="1600" dirty="0" smtClean="0"/>
              <a:t>}</a:t>
            </a:r>
            <a:r>
              <a:rPr lang="en-US" sz="1600" dirty="0" err="1" smtClean="0"/>
              <a:t>vert</a:t>
            </a:r>
            <a:r>
              <a:rPr lang="en-US" sz="1600" dirty="0" smtClean="0"/>
              <a:t>;</a:t>
            </a:r>
          </a:p>
          <a:p>
            <a:r>
              <a:rPr lang="en-US" sz="1600" dirty="0" smtClean="0"/>
              <a:t>Here only 4byte of memory allocate to </a:t>
            </a:r>
            <a:r>
              <a:rPr lang="en-US" sz="1600" dirty="0" err="1" smtClean="0"/>
              <a:t>vert</a:t>
            </a:r>
            <a:r>
              <a:rPr lang="en-US" sz="1600" dirty="0" smtClean="0"/>
              <a:t> and the reason is we used 32 bit system and in this one word is of 4 bytes(32 bits, one word is equal to size of processor register)</a:t>
            </a:r>
          </a:p>
          <a:p>
            <a:r>
              <a:rPr lang="en-US" sz="1600" b="1" dirty="0" smtClean="0"/>
              <a:t>interesting facts about bit fields</a:t>
            </a:r>
          </a:p>
          <a:p>
            <a:pPr lvl="1"/>
            <a:r>
              <a:rPr lang="en-US" sz="1600" dirty="0" smtClean="0"/>
              <a:t>A special unnamed bit field of size 0 is used to force alignment on next boundary.</a:t>
            </a:r>
          </a:p>
          <a:p>
            <a:pPr lvl="1"/>
            <a:r>
              <a:rPr lang="en-US" sz="1600" dirty="0" smtClean="0"/>
              <a:t>We cannot have pointers to bit field members as they may not start at a byte boundary.</a:t>
            </a:r>
          </a:p>
          <a:p>
            <a:pPr lvl="1"/>
            <a:r>
              <a:rPr lang="en-US" sz="1600" dirty="0" smtClean="0"/>
              <a:t>In C++, we can have static members in a structure/class, but bit fields cannot be static</a:t>
            </a:r>
          </a:p>
          <a:p>
            <a:pPr lvl="1"/>
            <a:r>
              <a:rPr lang="en-US" sz="1600" dirty="0" smtClean="0"/>
              <a:t>Array of bit fields is not allowed. </a:t>
            </a:r>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Pointer to function</a:t>
            </a:r>
            <a:endParaRPr lang="en-US" dirty="0"/>
          </a:p>
        </p:txBody>
      </p:sp>
      <p:sp>
        <p:nvSpPr>
          <p:cNvPr id="3" name="Content Placeholder 2"/>
          <p:cNvSpPr>
            <a:spLocks noGrp="1"/>
          </p:cNvSpPr>
          <p:nvPr>
            <p:ph sz="half" idx="1"/>
          </p:nvPr>
        </p:nvSpPr>
        <p:spPr>
          <a:xfrm>
            <a:off x="228600" y="1371600"/>
            <a:ext cx="4343400" cy="4953000"/>
          </a:xfrm>
        </p:spPr>
        <p:txBody>
          <a:bodyPr>
            <a:normAutofit fontScale="47500" lnSpcReduction="20000"/>
          </a:bodyPr>
          <a:lstStyle/>
          <a:p>
            <a:r>
              <a:rPr lang="en-US" dirty="0" smtClean="0"/>
              <a:t>we can have pointers to functions</a:t>
            </a:r>
          </a:p>
          <a:p>
            <a:pPr fontAlgn="base">
              <a:buNone/>
            </a:pPr>
            <a:r>
              <a:rPr lang="en-US" dirty="0" smtClean="0"/>
              <a:t>#include &lt;</a:t>
            </a:r>
            <a:r>
              <a:rPr lang="en-US" dirty="0" err="1" smtClean="0"/>
              <a:t>stdio.h</a:t>
            </a:r>
            <a:r>
              <a:rPr lang="en-US" dirty="0" smtClean="0"/>
              <a:t>&gt; </a:t>
            </a:r>
          </a:p>
          <a:p>
            <a:pPr fontAlgn="base">
              <a:buNone/>
            </a:pPr>
            <a:r>
              <a:rPr lang="en-US" dirty="0" smtClean="0"/>
              <a:t>void fun(</a:t>
            </a:r>
            <a:r>
              <a:rPr lang="en-US" dirty="0" err="1" smtClean="0"/>
              <a:t>int</a:t>
            </a:r>
            <a:r>
              <a:rPr lang="en-US" dirty="0" smtClean="0"/>
              <a:t> a) </a:t>
            </a:r>
          </a:p>
          <a:p>
            <a:pPr fontAlgn="base">
              <a:buNone/>
            </a:pPr>
            <a:r>
              <a:rPr lang="en-US" dirty="0" smtClean="0"/>
              <a:t>{ </a:t>
            </a:r>
          </a:p>
          <a:p>
            <a:pPr fontAlgn="base">
              <a:buNone/>
            </a:pPr>
            <a:r>
              <a:rPr lang="en-US" dirty="0" smtClean="0"/>
              <a:t>	</a:t>
            </a:r>
            <a:r>
              <a:rPr lang="en-US" dirty="0" err="1" smtClean="0"/>
              <a:t>printf</a:t>
            </a:r>
            <a:r>
              <a:rPr lang="en-US" dirty="0" smtClean="0"/>
              <a:t>("Value of a is %d\n", a); </a:t>
            </a:r>
          </a:p>
          <a:p>
            <a:pPr fontAlgn="base">
              <a:buNone/>
            </a:pPr>
            <a:r>
              <a:rPr lang="en-US" dirty="0" smtClean="0"/>
              <a:t>} </a:t>
            </a:r>
          </a:p>
          <a:p>
            <a:pPr fontAlgn="base">
              <a:buNone/>
            </a:pPr>
            <a:r>
              <a:rPr lang="en-US" dirty="0" smtClean="0"/>
              <a:t>  </a:t>
            </a:r>
          </a:p>
          <a:p>
            <a:pPr fontAlgn="base">
              <a:buNone/>
            </a:pPr>
            <a:r>
              <a:rPr lang="en-US" dirty="0" err="1" smtClean="0"/>
              <a:t>int</a:t>
            </a:r>
            <a:r>
              <a:rPr lang="en-US" dirty="0" smtClean="0"/>
              <a:t> main() </a:t>
            </a:r>
          </a:p>
          <a:p>
            <a:pPr fontAlgn="base">
              <a:buNone/>
            </a:pPr>
            <a:r>
              <a:rPr lang="en-US" dirty="0" smtClean="0"/>
              <a:t>{ </a:t>
            </a:r>
          </a:p>
          <a:p>
            <a:pPr lvl="1" fontAlgn="base">
              <a:buNone/>
            </a:pPr>
            <a:r>
              <a:rPr lang="en-US" dirty="0" smtClean="0"/>
              <a:t>void (*</a:t>
            </a:r>
            <a:r>
              <a:rPr lang="en-US" dirty="0" err="1" smtClean="0"/>
              <a:t>fun_ptr</a:t>
            </a:r>
            <a:r>
              <a:rPr lang="en-US" dirty="0" smtClean="0"/>
              <a:t>)(</a:t>
            </a:r>
            <a:r>
              <a:rPr lang="en-US" dirty="0" err="1" smtClean="0"/>
              <a:t>int</a:t>
            </a:r>
            <a:r>
              <a:rPr lang="en-US" dirty="0" smtClean="0"/>
              <a:t>) = &amp;fun; </a:t>
            </a:r>
          </a:p>
          <a:p>
            <a:pPr lvl="1" fontAlgn="base">
              <a:buNone/>
            </a:pPr>
            <a:r>
              <a:rPr lang="en-US" dirty="0" smtClean="0"/>
              <a:t>(*</a:t>
            </a:r>
            <a:r>
              <a:rPr lang="en-US" dirty="0" err="1" smtClean="0"/>
              <a:t>fun_ptr</a:t>
            </a:r>
            <a:r>
              <a:rPr lang="en-US" dirty="0" smtClean="0"/>
              <a:t>)(10);   </a:t>
            </a:r>
          </a:p>
          <a:p>
            <a:pPr lvl="1" fontAlgn="base">
              <a:buNone/>
            </a:pPr>
            <a:r>
              <a:rPr lang="en-US" dirty="0" smtClean="0"/>
              <a:t>return 0; </a:t>
            </a:r>
          </a:p>
          <a:p>
            <a:pPr fontAlgn="base">
              <a:buNone/>
            </a:pPr>
            <a:r>
              <a:rPr lang="en-US" dirty="0" smtClean="0"/>
              <a:t>} </a:t>
            </a:r>
          </a:p>
          <a:p>
            <a:r>
              <a:rPr lang="en-US" dirty="0" smtClean="0"/>
              <a:t>If we remove bracket, then the expression </a:t>
            </a:r>
            <a:r>
              <a:rPr lang="en-US" b="1" dirty="0" smtClean="0"/>
              <a:t>“void (*</a:t>
            </a:r>
            <a:r>
              <a:rPr lang="en-US" b="1" dirty="0" err="1" smtClean="0"/>
              <a:t>fun_ptr</a:t>
            </a:r>
            <a:r>
              <a:rPr lang="en-US" b="1" dirty="0" smtClean="0"/>
              <a:t>)(</a:t>
            </a:r>
            <a:r>
              <a:rPr lang="en-US" b="1" dirty="0" err="1" smtClean="0"/>
              <a:t>int</a:t>
            </a:r>
            <a:r>
              <a:rPr lang="en-US" b="1" dirty="0" smtClean="0"/>
              <a:t>)” </a:t>
            </a:r>
            <a:r>
              <a:rPr lang="en-US" dirty="0" smtClean="0"/>
              <a:t>becomes </a:t>
            </a:r>
            <a:r>
              <a:rPr lang="en-US" b="1" dirty="0" smtClean="0"/>
              <a:t>“void *</a:t>
            </a:r>
            <a:r>
              <a:rPr lang="en-US" b="1" dirty="0" err="1" smtClean="0"/>
              <a:t>fun_ptr</a:t>
            </a:r>
            <a:r>
              <a:rPr lang="en-US" b="1" dirty="0" smtClean="0"/>
              <a:t>(</a:t>
            </a:r>
            <a:r>
              <a:rPr lang="en-US" b="1" dirty="0" err="1" smtClean="0"/>
              <a:t>int</a:t>
            </a:r>
            <a:r>
              <a:rPr lang="en-US" b="1" dirty="0" smtClean="0"/>
              <a:t>)” </a:t>
            </a:r>
            <a:r>
              <a:rPr lang="en-US" dirty="0" smtClean="0"/>
              <a:t>which is declaration of a function that </a:t>
            </a:r>
            <a:r>
              <a:rPr lang="en-US" b="1" dirty="0" smtClean="0"/>
              <a:t>returns</a:t>
            </a:r>
            <a:r>
              <a:rPr lang="en-US" dirty="0" smtClean="0"/>
              <a:t> void pointer.</a:t>
            </a:r>
          </a:p>
          <a:p>
            <a:r>
              <a:rPr lang="en-US" dirty="0" smtClean="0"/>
              <a:t>Unlike normal pointers, a function pointer points to code, not data. Typically a function pointer stores the start of executable code.</a:t>
            </a:r>
          </a:p>
          <a:p>
            <a:r>
              <a:rPr lang="en-US" dirty="0" smtClean="0"/>
              <a:t>Unlike normal pointers, we do not allocate de-allocate memory using function pointers.</a:t>
            </a:r>
          </a:p>
          <a:p>
            <a:r>
              <a:rPr lang="en-US" dirty="0" smtClean="0"/>
              <a:t>A function’s name can also be used to get functions’ address.</a:t>
            </a:r>
          </a:p>
          <a:p>
            <a:pPr lvl="1" fontAlgn="base"/>
            <a:r>
              <a:rPr lang="en-US" dirty="0" smtClean="0"/>
              <a:t>void (*</a:t>
            </a:r>
            <a:r>
              <a:rPr lang="en-US" dirty="0" err="1" smtClean="0"/>
              <a:t>fun_ptr</a:t>
            </a:r>
            <a:r>
              <a:rPr lang="en-US" dirty="0" smtClean="0"/>
              <a:t>)(</a:t>
            </a:r>
            <a:r>
              <a:rPr lang="en-US" dirty="0" err="1" smtClean="0"/>
              <a:t>int</a:t>
            </a:r>
            <a:r>
              <a:rPr lang="en-US" dirty="0" smtClean="0"/>
              <a:t>) = fun;</a:t>
            </a:r>
          </a:p>
          <a:p>
            <a:pPr lvl="1" fontAlgn="base"/>
            <a:r>
              <a:rPr lang="en-US" dirty="0" err="1" smtClean="0"/>
              <a:t>fun_ptr</a:t>
            </a:r>
            <a:r>
              <a:rPr lang="en-US" dirty="0" smtClean="0"/>
              <a:t>(10);</a:t>
            </a:r>
          </a:p>
          <a:p>
            <a:pPr fontAlgn="base"/>
            <a:r>
              <a:rPr lang="en-US" dirty="0" smtClean="0"/>
              <a:t>Like normal pointers, we can have an array of function pointers. </a:t>
            </a:r>
          </a:p>
          <a:p>
            <a:r>
              <a:rPr lang="en-US" dirty="0" smtClean="0"/>
              <a:t>Function pointer can be used in place of switch case. </a:t>
            </a:r>
          </a:p>
          <a:p>
            <a:endParaRPr lang="en-US" dirty="0"/>
          </a:p>
        </p:txBody>
      </p:sp>
      <p:sp>
        <p:nvSpPr>
          <p:cNvPr id="4" name="Content Placeholder 3"/>
          <p:cNvSpPr>
            <a:spLocks noGrp="1"/>
          </p:cNvSpPr>
          <p:nvPr>
            <p:ph sz="half" idx="2"/>
          </p:nvPr>
        </p:nvSpPr>
        <p:spPr>
          <a:xfrm>
            <a:off x="4648200" y="1371600"/>
            <a:ext cx="4343400" cy="5029200"/>
          </a:xfrm>
        </p:spPr>
        <p:txBody>
          <a:bodyPr>
            <a:normAutofit fontScale="47500" lnSpcReduction="20000"/>
          </a:bodyPr>
          <a:lstStyle/>
          <a:p>
            <a:pPr fontAlgn="base">
              <a:buNone/>
            </a:pPr>
            <a:endParaRPr lang="en-US" sz="2900" dirty="0" smtClean="0"/>
          </a:p>
          <a:p>
            <a:pPr fontAlgn="base">
              <a:buNone/>
            </a:pPr>
            <a:r>
              <a:rPr lang="en-US" sz="2900" dirty="0" smtClean="0"/>
              <a:t>#include &lt;</a:t>
            </a:r>
            <a:r>
              <a:rPr lang="en-US" sz="2900" dirty="0" err="1" smtClean="0"/>
              <a:t>stdio.h</a:t>
            </a:r>
            <a:r>
              <a:rPr lang="en-US" sz="2900" dirty="0" smtClean="0"/>
              <a:t>&gt; </a:t>
            </a:r>
          </a:p>
          <a:p>
            <a:pPr fontAlgn="base">
              <a:buNone/>
            </a:pPr>
            <a:r>
              <a:rPr lang="en-US" sz="2900" dirty="0" smtClean="0"/>
              <a:t>void add(</a:t>
            </a:r>
            <a:r>
              <a:rPr lang="en-US" sz="2900" dirty="0" err="1" smtClean="0"/>
              <a:t>int</a:t>
            </a:r>
            <a:r>
              <a:rPr lang="en-US" sz="2900" dirty="0" smtClean="0"/>
              <a:t> a, </a:t>
            </a:r>
            <a:r>
              <a:rPr lang="en-US" sz="2900" dirty="0" err="1" smtClean="0"/>
              <a:t>int</a:t>
            </a:r>
            <a:r>
              <a:rPr lang="en-US" sz="2900" dirty="0" smtClean="0"/>
              <a:t> b) </a:t>
            </a:r>
          </a:p>
          <a:p>
            <a:pPr fontAlgn="base">
              <a:buNone/>
            </a:pPr>
            <a:r>
              <a:rPr lang="en-US" sz="2900" dirty="0" smtClean="0"/>
              <a:t>{ </a:t>
            </a:r>
            <a:r>
              <a:rPr lang="en-US" sz="2900" dirty="0" err="1" smtClean="0"/>
              <a:t>printf</a:t>
            </a:r>
            <a:r>
              <a:rPr lang="en-US" sz="2900" dirty="0" smtClean="0"/>
              <a:t>("Addition is %d\n", </a:t>
            </a:r>
            <a:r>
              <a:rPr lang="en-US" sz="2900" dirty="0" err="1" smtClean="0"/>
              <a:t>a+b</a:t>
            </a:r>
            <a:r>
              <a:rPr lang="en-US" sz="2900" dirty="0" smtClean="0"/>
              <a:t>); } </a:t>
            </a:r>
          </a:p>
          <a:p>
            <a:pPr fontAlgn="base">
              <a:buNone/>
            </a:pPr>
            <a:r>
              <a:rPr lang="en-US" sz="2900" dirty="0" smtClean="0"/>
              <a:t>void subtract(</a:t>
            </a:r>
            <a:r>
              <a:rPr lang="en-US" sz="2900" dirty="0" err="1" smtClean="0"/>
              <a:t>int</a:t>
            </a:r>
            <a:r>
              <a:rPr lang="en-US" sz="2900" dirty="0" smtClean="0"/>
              <a:t> a, </a:t>
            </a:r>
            <a:r>
              <a:rPr lang="en-US" sz="2900" dirty="0" err="1" smtClean="0"/>
              <a:t>int</a:t>
            </a:r>
            <a:r>
              <a:rPr lang="en-US" sz="2900" dirty="0" smtClean="0"/>
              <a:t> b) </a:t>
            </a:r>
          </a:p>
          <a:p>
            <a:pPr fontAlgn="base">
              <a:buNone/>
            </a:pPr>
            <a:r>
              <a:rPr lang="en-US" sz="2900" dirty="0" smtClean="0"/>
              <a:t>{    </a:t>
            </a:r>
            <a:r>
              <a:rPr lang="en-US" sz="2900" dirty="0" err="1" smtClean="0"/>
              <a:t>printf</a:t>
            </a:r>
            <a:r>
              <a:rPr lang="en-US" sz="2900" dirty="0" smtClean="0"/>
              <a:t>("Subtraction is %d\n", a-b); } </a:t>
            </a:r>
          </a:p>
          <a:p>
            <a:pPr fontAlgn="base">
              <a:buNone/>
            </a:pPr>
            <a:r>
              <a:rPr lang="en-US" sz="2900" dirty="0" smtClean="0"/>
              <a:t>void multiply(</a:t>
            </a:r>
            <a:r>
              <a:rPr lang="en-US" sz="2900" dirty="0" err="1" smtClean="0"/>
              <a:t>int</a:t>
            </a:r>
            <a:r>
              <a:rPr lang="en-US" sz="2900" dirty="0" smtClean="0"/>
              <a:t> a, </a:t>
            </a:r>
            <a:r>
              <a:rPr lang="en-US" sz="2900" dirty="0" err="1" smtClean="0"/>
              <a:t>int</a:t>
            </a:r>
            <a:r>
              <a:rPr lang="en-US" sz="2900" dirty="0" smtClean="0"/>
              <a:t> b) </a:t>
            </a:r>
          </a:p>
          <a:p>
            <a:pPr fontAlgn="base">
              <a:buNone/>
            </a:pPr>
            <a:r>
              <a:rPr lang="en-US" sz="2900" dirty="0" smtClean="0"/>
              <a:t>{    </a:t>
            </a:r>
            <a:r>
              <a:rPr lang="en-US" sz="2900" dirty="0" err="1" smtClean="0"/>
              <a:t>printf</a:t>
            </a:r>
            <a:r>
              <a:rPr lang="en-US" sz="2900" dirty="0" smtClean="0"/>
              <a:t>("Multiplication is %d\n", a*b); } </a:t>
            </a:r>
          </a:p>
          <a:p>
            <a:pPr fontAlgn="base">
              <a:buNone/>
            </a:pPr>
            <a:endParaRPr lang="en-US" sz="2900" dirty="0" smtClean="0"/>
          </a:p>
          <a:p>
            <a:pPr fontAlgn="base">
              <a:buNone/>
            </a:pPr>
            <a:r>
              <a:rPr lang="en-US" sz="2900" dirty="0" err="1" smtClean="0"/>
              <a:t>int</a:t>
            </a:r>
            <a:r>
              <a:rPr lang="en-US" sz="2900" dirty="0" smtClean="0"/>
              <a:t> main() </a:t>
            </a:r>
          </a:p>
          <a:p>
            <a:pPr fontAlgn="base">
              <a:buNone/>
            </a:pPr>
            <a:r>
              <a:rPr lang="en-US" sz="2900" dirty="0" smtClean="0"/>
              <a:t>{ </a:t>
            </a:r>
          </a:p>
          <a:p>
            <a:pPr lvl="1" fontAlgn="base">
              <a:buNone/>
            </a:pPr>
            <a:r>
              <a:rPr lang="en-US" sz="2900" dirty="0" smtClean="0"/>
              <a:t>void (*</a:t>
            </a:r>
            <a:r>
              <a:rPr lang="en-US" sz="2900" dirty="0" err="1" smtClean="0"/>
              <a:t>fun_ptr_arr</a:t>
            </a:r>
            <a:r>
              <a:rPr lang="en-US" sz="2900" dirty="0" smtClean="0"/>
              <a:t>[])(</a:t>
            </a:r>
            <a:r>
              <a:rPr lang="en-US" sz="2900" dirty="0" err="1" smtClean="0"/>
              <a:t>int</a:t>
            </a:r>
            <a:r>
              <a:rPr lang="en-US" sz="2900" dirty="0" smtClean="0"/>
              <a:t>, </a:t>
            </a:r>
            <a:r>
              <a:rPr lang="en-US" sz="2900" dirty="0" err="1" smtClean="0"/>
              <a:t>int</a:t>
            </a:r>
            <a:r>
              <a:rPr lang="en-US" sz="2900" dirty="0" smtClean="0"/>
              <a:t>) = {add, subtract, multiply}; </a:t>
            </a:r>
          </a:p>
          <a:p>
            <a:pPr lvl="1" fontAlgn="base">
              <a:buNone/>
            </a:pPr>
            <a:r>
              <a:rPr lang="en-US" sz="2900" dirty="0" smtClean="0"/>
              <a:t>unsigned </a:t>
            </a:r>
            <a:r>
              <a:rPr lang="en-US" sz="2900" dirty="0" err="1" smtClean="0"/>
              <a:t>int</a:t>
            </a:r>
            <a:r>
              <a:rPr lang="en-US" sz="2900" dirty="0" smtClean="0"/>
              <a:t> </a:t>
            </a:r>
            <a:r>
              <a:rPr lang="en-US" sz="2900" dirty="0" err="1" smtClean="0"/>
              <a:t>ch</a:t>
            </a:r>
            <a:r>
              <a:rPr lang="en-US" sz="2900" dirty="0" smtClean="0"/>
              <a:t>, a = 15, b = 10; </a:t>
            </a:r>
          </a:p>
          <a:p>
            <a:pPr lvl="1" fontAlgn="base">
              <a:buNone/>
            </a:pPr>
            <a:r>
              <a:rPr lang="en-US" sz="2900" dirty="0" err="1" smtClean="0"/>
              <a:t>printf</a:t>
            </a:r>
            <a:r>
              <a:rPr lang="en-US" sz="2900" dirty="0" smtClean="0"/>
              <a:t>("Enter Choice:\n0 for add, \n1 for subtract and \n2  for multiply\n"); </a:t>
            </a:r>
          </a:p>
          <a:p>
            <a:pPr lvl="1" fontAlgn="base">
              <a:buNone/>
            </a:pPr>
            <a:r>
              <a:rPr lang="en-US" sz="2900" dirty="0" err="1" smtClean="0"/>
              <a:t>scanf</a:t>
            </a:r>
            <a:r>
              <a:rPr lang="en-US" sz="2900" dirty="0" smtClean="0"/>
              <a:t>("%d", &amp;</a:t>
            </a:r>
            <a:r>
              <a:rPr lang="en-US" sz="2900" dirty="0" err="1" smtClean="0"/>
              <a:t>ch</a:t>
            </a:r>
            <a:r>
              <a:rPr lang="en-US" sz="2900" dirty="0" smtClean="0"/>
              <a:t>); </a:t>
            </a:r>
          </a:p>
          <a:p>
            <a:pPr lvl="1" fontAlgn="base">
              <a:buNone/>
            </a:pPr>
            <a:r>
              <a:rPr lang="en-US" sz="2900" dirty="0" smtClean="0"/>
              <a:t>if (</a:t>
            </a:r>
            <a:r>
              <a:rPr lang="en-US" sz="2900" dirty="0" err="1" smtClean="0"/>
              <a:t>ch</a:t>
            </a:r>
            <a:r>
              <a:rPr lang="en-US" sz="2900" dirty="0" smtClean="0"/>
              <a:t> &gt; 2) return 0; </a:t>
            </a:r>
          </a:p>
          <a:p>
            <a:pPr lvl="1" fontAlgn="base">
              <a:buNone/>
            </a:pPr>
            <a:r>
              <a:rPr lang="en-US" sz="2900" dirty="0" smtClean="0"/>
              <a:t>(*</a:t>
            </a:r>
            <a:r>
              <a:rPr lang="en-US" sz="2900" dirty="0" err="1" smtClean="0"/>
              <a:t>fun_ptr_arr</a:t>
            </a:r>
            <a:r>
              <a:rPr lang="en-US" sz="2900" dirty="0" smtClean="0"/>
              <a:t>[</a:t>
            </a:r>
            <a:r>
              <a:rPr lang="en-US" sz="2900" dirty="0" err="1" smtClean="0"/>
              <a:t>ch</a:t>
            </a:r>
            <a:r>
              <a:rPr lang="en-US" sz="2900" dirty="0" smtClean="0"/>
              <a:t>])(a, b); </a:t>
            </a:r>
          </a:p>
          <a:p>
            <a:pPr lvl="1" fontAlgn="base">
              <a:buNone/>
            </a:pPr>
            <a:r>
              <a:rPr lang="en-US" sz="2900" dirty="0" smtClean="0"/>
              <a:t>return 0; </a:t>
            </a:r>
          </a:p>
          <a:p>
            <a:pPr fontAlgn="base">
              <a:buNone/>
            </a:pPr>
            <a:r>
              <a:rPr lang="en-US" sz="2900" dirty="0" smtClean="0"/>
              <a:t>} </a:t>
            </a:r>
          </a:p>
          <a:p>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with variable number of arguments</a:t>
            </a:r>
            <a:endParaRPr lang="en-US" dirty="0"/>
          </a:p>
        </p:txBody>
      </p:sp>
      <p:sp>
        <p:nvSpPr>
          <p:cNvPr id="3" name="Content Placeholder 2"/>
          <p:cNvSpPr>
            <a:spLocks noGrp="1"/>
          </p:cNvSpPr>
          <p:nvPr>
            <p:ph sz="quarter" idx="1"/>
          </p:nvPr>
        </p:nvSpPr>
        <p:spPr>
          <a:xfrm>
            <a:off x="152400" y="1527048"/>
            <a:ext cx="8839200" cy="4873752"/>
          </a:xfrm>
        </p:spPr>
        <p:txBody>
          <a:bodyPr>
            <a:normAutofit fontScale="92500" lnSpcReduction="20000"/>
          </a:bodyPr>
          <a:lstStyle/>
          <a:p>
            <a:r>
              <a:rPr lang="en-US" dirty="0" smtClean="0"/>
              <a:t>Some times we required variable number of arguments, the C programming language provides a solution for this situation you can write that kind of function.</a:t>
            </a:r>
          </a:p>
          <a:p>
            <a:r>
              <a:rPr lang="en-US" dirty="0" smtClean="0"/>
              <a:t>But for this you have to use </a:t>
            </a:r>
            <a:r>
              <a:rPr lang="en-US" b="1" dirty="0" err="1" smtClean="0"/>
              <a:t>stdarg.h</a:t>
            </a:r>
            <a:r>
              <a:rPr lang="en-US" dirty="0" smtClean="0"/>
              <a:t> header file </a:t>
            </a:r>
          </a:p>
          <a:p>
            <a:pPr lvl="1"/>
            <a:r>
              <a:rPr lang="en-US" dirty="0" smtClean="0"/>
              <a:t>Define a function with its last parameter as ellipses and the one just before the ellipses is always an </a:t>
            </a:r>
            <a:r>
              <a:rPr lang="en-US" b="1" dirty="0" err="1" smtClean="0"/>
              <a:t>int</a:t>
            </a:r>
            <a:r>
              <a:rPr lang="en-US" dirty="0" smtClean="0"/>
              <a:t> which will represent the number of arguments.</a:t>
            </a:r>
          </a:p>
          <a:p>
            <a:pPr lvl="1"/>
            <a:r>
              <a:rPr lang="en-US" dirty="0" smtClean="0"/>
              <a:t>Create a </a:t>
            </a:r>
            <a:r>
              <a:rPr lang="en-US" b="1" dirty="0" err="1" smtClean="0"/>
              <a:t>va_list</a:t>
            </a:r>
            <a:r>
              <a:rPr lang="en-US" dirty="0" smtClean="0"/>
              <a:t> type variable in the function definition. This type is defined in </a:t>
            </a:r>
            <a:r>
              <a:rPr lang="en-US" b="1" dirty="0" err="1" smtClean="0"/>
              <a:t>stdarg.h</a:t>
            </a:r>
            <a:r>
              <a:rPr lang="en-US" dirty="0" smtClean="0"/>
              <a:t> header file.</a:t>
            </a:r>
          </a:p>
          <a:p>
            <a:pPr lvl="1"/>
            <a:r>
              <a:rPr lang="en-US" dirty="0" smtClean="0"/>
              <a:t>Use </a:t>
            </a:r>
            <a:r>
              <a:rPr lang="en-US" b="1" dirty="0" err="1" smtClean="0"/>
              <a:t>int</a:t>
            </a:r>
            <a:r>
              <a:rPr lang="en-US" dirty="0" smtClean="0"/>
              <a:t> parameter and </a:t>
            </a:r>
            <a:r>
              <a:rPr lang="en-US" b="1" dirty="0" err="1" smtClean="0"/>
              <a:t>va_start</a:t>
            </a:r>
            <a:r>
              <a:rPr lang="en-US" dirty="0" smtClean="0"/>
              <a:t> macro to initialize the </a:t>
            </a:r>
            <a:r>
              <a:rPr lang="en-US" b="1" dirty="0" err="1" smtClean="0"/>
              <a:t>va_list</a:t>
            </a:r>
            <a:r>
              <a:rPr lang="en-US" b="1" dirty="0" smtClean="0"/>
              <a:t> </a:t>
            </a:r>
            <a:r>
              <a:rPr lang="en-US" dirty="0" smtClean="0"/>
              <a:t>variable to an argument list. The macro </a:t>
            </a:r>
            <a:r>
              <a:rPr lang="en-US" dirty="0" err="1" smtClean="0"/>
              <a:t>va_start</a:t>
            </a:r>
            <a:r>
              <a:rPr lang="en-US" dirty="0" smtClean="0"/>
              <a:t> is defined in </a:t>
            </a:r>
            <a:r>
              <a:rPr lang="en-US" b="1" dirty="0" err="1" smtClean="0"/>
              <a:t>stdarg.h</a:t>
            </a:r>
            <a:r>
              <a:rPr lang="en-US" dirty="0" smtClean="0"/>
              <a:t> header file.</a:t>
            </a:r>
          </a:p>
          <a:p>
            <a:pPr lvl="1"/>
            <a:r>
              <a:rPr lang="en-US" dirty="0" smtClean="0"/>
              <a:t>Use </a:t>
            </a:r>
            <a:r>
              <a:rPr lang="en-US" b="1" dirty="0" err="1" smtClean="0"/>
              <a:t>va_arg</a:t>
            </a:r>
            <a:r>
              <a:rPr lang="en-US" dirty="0" smtClean="0"/>
              <a:t> macro and </a:t>
            </a:r>
            <a:r>
              <a:rPr lang="en-US" b="1" dirty="0" err="1" smtClean="0"/>
              <a:t>va_list</a:t>
            </a:r>
            <a:r>
              <a:rPr lang="en-US" dirty="0" smtClean="0"/>
              <a:t> variable to access each item in argument list.</a:t>
            </a:r>
          </a:p>
          <a:p>
            <a:pPr lvl="1"/>
            <a:r>
              <a:rPr lang="en-US" dirty="0" smtClean="0"/>
              <a:t>Use a macro </a:t>
            </a:r>
            <a:r>
              <a:rPr lang="en-US" b="1" dirty="0" err="1" smtClean="0"/>
              <a:t>va_end</a:t>
            </a:r>
            <a:r>
              <a:rPr lang="en-US" dirty="0" smtClean="0"/>
              <a:t> to clean up the memory assigned to </a:t>
            </a:r>
            <a:r>
              <a:rPr lang="en-US" b="1" dirty="0" err="1" smtClean="0"/>
              <a:t>va_list</a:t>
            </a:r>
            <a:r>
              <a:rPr lang="en-US" b="1" dirty="0" smtClean="0"/>
              <a:t> </a:t>
            </a:r>
            <a:r>
              <a:rPr lang="en-US" dirty="0" smtClean="0"/>
              <a:t>variable.</a:t>
            </a:r>
          </a:p>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with variable number of arguments</a:t>
            </a:r>
            <a:endParaRPr lang="en-US" dirty="0"/>
          </a:p>
        </p:txBody>
      </p:sp>
      <p:sp>
        <p:nvSpPr>
          <p:cNvPr id="3" name="Content Placeholder 2"/>
          <p:cNvSpPr>
            <a:spLocks noGrp="1"/>
          </p:cNvSpPr>
          <p:nvPr>
            <p:ph sz="quarter" idx="1"/>
          </p:nvPr>
        </p:nvSpPr>
        <p:spPr>
          <a:xfrm>
            <a:off x="152400" y="1371600"/>
            <a:ext cx="8653272" cy="5029200"/>
          </a:xfrm>
        </p:spPr>
        <p:txBody>
          <a:bodyPr>
            <a:noAutofit/>
          </a:bodyPr>
          <a:lstStyle/>
          <a:p>
            <a:pPr>
              <a:buNone/>
            </a:pPr>
            <a:r>
              <a:rPr lang="en-US" sz="1400" dirty="0" smtClean="0"/>
              <a:t>#include &lt;</a:t>
            </a:r>
            <a:r>
              <a:rPr lang="en-US" sz="1400" dirty="0" err="1" smtClean="0"/>
              <a:t>stdio.h</a:t>
            </a:r>
            <a:r>
              <a:rPr lang="en-US" sz="1400" dirty="0" smtClean="0"/>
              <a:t>&gt;</a:t>
            </a:r>
          </a:p>
          <a:p>
            <a:pPr>
              <a:buNone/>
            </a:pPr>
            <a:r>
              <a:rPr lang="en-US" sz="1400" dirty="0" smtClean="0"/>
              <a:t>#include &lt;</a:t>
            </a:r>
            <a:r>
              <a:rPr lang="en-US" sz="1400" dirty="0" err="1" smtClean="0"/>
              <a:t>stdarg.h</a:t>
            </a:r>
            <a:r>
              <a:rPr lang="en-US" sz="1400" dirty="0" smtClean="0"/>
              <a:t>&gt;</a:t>
            </a:r>
          </a:p>
          <a:p>
            <a:pPr>
              <a:buNone/>
            </a:pPr>
            <a:r>
              <a:rPr lang="en-US" sz="1400" dirty="0" err="1" smtClean="0"/>
              <a:t>int</a:t>
            </a:r>
            <a:r>
              <a:rPr lang="en-US" sz="1400" dirty="0" smtClean="0"/>
              <a:t> Sum(</a:t>
            </a:r>
            <a:r>
              <a:rPr lang="en-US" sz="1400" dirty="0" err="1" smtClean="0"/>
              <a:t>int</a:t>
            </a:r>
            <a:r>
              <a:rPr lang="en-US" sz="1400" dirty="0" smtClean="0"/>
              <a:t> num,...) </a:t>
            </a:r>
          </a:p>
          <a:p>
            <a:pPr>
              <a:buNone/>
            </a:pPr>
            <a:r>
              <a:rPr lang="en-US" sz="1400" dirty="0" smtClean="0"/>
              <a:t>{</a:t>
            </a:r>
          </a:p>
          <a:p>
            <a:pPr lvl="1">
              <a:buNone/>
            </a:pPr>
            <a:r>
              <a:rPr lang="en-US" sz="1400" dirty="0" err="1" smtClean="0"/>
              <a:t>va_list</a:t>
            </a:r>
            <a:r>
              <a:rPr lang="en-US" sz="1400" dirty="0" smtClean="0"/>
              <a:t> </a:t>
            </a:r>
            <a:r>
              <a:rPr lang="en-US" sz="1400" dirty="0" err="1" smtClean="0"/>
              <a:t>valist</a:t>
            </a:r>
            <a:r>
              <a:rPr lang="en-US" sz="1400" dirty="0" smtClean="0"/>
              <a:t>;</a:t>
            </a:r>
          </a:p>
          <a:p>
            <a:pPr lvl="1">
              <a:buNone/>
            </a:pPr>
            <a:r>
              <a:rPr lang="en-US" sz="1400" dirty="0" err="1" smtClean="0"/>
              <a:t>int</a:t>
            </a:r>
            <a:r>
              <a:rPr lang="en-US" sz="1400" dirty="0" smtClean="0"/>
              <a:t> sum = 0;</a:t>
            </a:r>
          </a:p>
          <a:p>
            <a:pPr lvl="1">
              <a:buNone/>
            </a:pPr>
            <a:r>
              <a:rPr lang="en-US" sz="1400" dirty="0" err="1" smtClean="0"/>
              <a:t>int</a:t>
            </a:r>
            <a:r>
              <a:rPr lang="en-US" sz="1400" dirty="0" smtClean="0"/>
              <a:t> </a:t>
            </a:r>
            <a:r>
              <a:rPr lang="en-US" sz="1400" dirty="0" err="1" smtClean="0"/>
              <a:t>i</a:t>
            </a:r>
            <a:r>
              <a:rPr lang="en-US" sz="1400" dirty="0" smtClean="0"/>
              <a:t>;</a:t>
            </a:r>
          </a:p>
          <a:p>
            <a:pPr lvl="1">
              <a:buNone/>
            </a:pPr>
            <a:r>
              <a:rPr lang="en-US" sz="1400" dirty="0" err="1" smtClean="0"/>
              <a:t>va_start</a:t>
            </a:r>
            <a:r>
              <a:rPr lang="en-US" sz="1400" dirty="0" smtClean="0"/>
              <a:t>(</a:t>
            </a:r>
            <a:r>
              <a:rPr lang="en-US" sz="1400" dirty="0" err="1" smtClean="0"/>
              <a:t>valist</a:t>
            </a:r>
            <a:r>
              <a:rPr lang="en-US" sz="1400" dirty="0" smtClean="0"/>
              <a:t>, num);</a:t>
            </a:r>
          </a:p>
          <a:p>
            <a:pPr lvl="1">
              <a:buNone/>
            </a:pPr>
            <a:r>
              <a:rPr lang="nn-NO" sz="1400" dirty="0" smtClean="0"/>
              <a:t>for (i = 0; i &lt; num; i++) </a:t>
            </a:r>
            <a:endParaRPr lang="en-US" sz="1400" dirty="0" smtClean="0"/>
          </a:p>
          <a:p>
            <a:pPr lvl="2">
              <a:buNone/>
            </a:pPr>
            <a:r>
              <a:rPr lang="en-US" sz="1400" dirty="0" smtClean="0"/>
              <a:t>sum += </a:t>
            </a:r>
            <a:r>
              <a:rPr lang="en-US" sz="1400" dirty="0" err="1" smtClean="0"/>
              <a:t>va_arg</a:t>
            </a:r>
            <a:r>
              <a:rPr lang="en-US" sz="1400" dirty="0" smtClean="0"/>
              <a:t>(</a:t>
            </a:r>
            <a:r>
              <a:rPr lang="en-US" sz="1400" dirty="0" err="1" smtClean="0"/>
              <a:t>valist</a:t>
            </a:r>
            <a:r>
              <a:rPr lang="en-US" sz="1400" dirty="0" smtClean="0"/>
              <a:t>, </a:t>
            </a:r>
            <a:r>
              <a:rPr lang="en-US" sz="1400" dirty="0" err="1" smtClean="0"/>
              <a:t>int</a:t>
            </a:r>
            <a:r>
              <a:rPr lang="en-US" sz="1400" dirty="0" smtClean="0"/>
              <a:t>);</a:t>
            </a:r>
          </a:p>
          <a:p>
            <a:pPr lvl="1">
              <a:buNone/>
            </a:pPr>
            <a:r>
              <a:rPr lang="en-US" sz="1400" dirty="0" err="1" smtClean="0"/>
              <a:t>va_end</a:t>
            </a:r>
            <a:r>
              <a:rPr lang="en-US" sz="1400" dirty="0" smtClean="0"/>
              <a:t>(</a:t>
            </a:r>
            <a:r>
              <a:rPr lang="en-US" sz="1400" dirty="0" err="1" smtClean="0"/>
              <a:t>valist</a:t>
            </a:r>
            <a:r>
              <a:rPr lang="en-US" sz="1400" dirty="0" smtClean="0"/>
              <a:t>);</a:t>
            </a:r>
          </a:p>
          <a:p>
            <a:pPr lvl="1">
              <a:buNone/>
            </a:pPr>
            <a:r>
              <a:rPr lang="en-US" sz="1400" dirty="0" smtClean="0"/>
              <a:t> return sum;</a:t>
            </a:r>
          </a:p>
          <a:p>
            <a:pPr>
              <a:buNone/>
            </a:pPr>
            <a:r>
              <a:rPr lang="en-US" sz="1400" dirty="0" smtClean="0"/>
              <a:t>}</a:t>
            </a:r>
          </a:p>
          <a:p>
            <a:endParaRPr lang="en-US" sz="1400" dirty="0" smtClean="0"/>
          </a:p>
          <a:p>
            <a:pPr>
              <a:buNone/>
            </a:pPr>
            <a:r>
              <a:rPr lang="en-US" sz="1400" dirty="0" err="1" smtClean="0"/>
              <a:t>int</a:t>
            </a:r>
            <a:r>
              <a:rPr lang="en-US" sz="1400" dirty="0" smtClean="0"/>
              <a:t> main() {</a:t>
            </a:r>
          </a:p>
          <a:p>
            <a:pPr lvl="1">
              <a:buNone/>
            </a:pPr>
            <a:r>
              <a:rPr lang="en-US" sz="1600" dirty="0" err="1" smtClean="0"/>
              <a:t>printf</a:t>
            </a:r>
            <a:r>
              <a:rPr lang="en-US" sz="1600" dirty="0" smtClean="0"/>
              <a:t>("sum of 2, 3, 4, 5 = %d\n", Sum(4, 2,3,4,5));</a:t>
            </a:r>
          </a:p>
          <a:p>
            <a:pPr lvl="1">
              <a:buNone/>
            </a:pPr>
            <a:r>
              <a:rPr lang="en-US" sz="1600" dirty="0" err="1" smtClean="0"/>
              <a:t>printf</a:t>
            </a:r>
            <a:r>
              <a:rPr lang="en-US" sz="1600" dirty="0" smtClean="0"/>
              <a:t>("sum of 5, 10, 15 = %d\n", Sum(3, 5,10,15));</a:t>
            </a:r>
          </a:p>
          <a:p>
            <a:pPr>
              <a:buNone/>
            </a:pPr>
            <a:r>
              <a:rPr lang="en-US" sz="1400" dirty="0" smtClean="0"/>
              <a:t>}</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8229600" cy="639763"/>
          </a:xfrm>
        </p:spPr>
        <p:txBody>
          <a:bodyPr>
            <a:normAutofit/>
          </a:bodyPr>
          <a:lstStyle/>
          <a:p>
            <a:r>
              <a:rPr lang="en-US" dirty="0" smtClean="0"/>
              <a:t>Basic Structure of a C Program:</a:t>
            </a:r>
            <a:endParaRPr lang="en-US" dirty="0"/>
          </a:p>
        </p:txBody>
      </p:sp>
      <p:sp>
        <p:nvSpPr>
          <p:cNvPr id="4" name="Content Placeholder 3"/>
          <p:cNvSpPr>
            <a:spLocks noGrp="1"/>
          </p:cNvSpPr>
          <p:nvPr>
            <p:ph sz="quarter" idx="2"/>
          </p:nvPr>
        </p:nvSpPr>
        <p:spPr/>
        <p:txBody>
          <a:bodyPr>
            <a:normAutofit lnSpcReduction="1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void main()</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a:t>
            </a:r>
            <a:endParaRPr lang="en-US" dirty="0"/>
          </a:p>
        </p:txBody>
      </p:sp>
      <p:sp>
        <p:nvSpPr>
          <p:cNvPr id="6" name="Content Placeholder 5"/>
          <p:cNvSpPr>
            <a:spLocks noGrp="1"/>
          </p:cNvSpPr>
          <p:nvPr>
            <p:ph sz="quarter" idx="4"/>
          </p:nvPr>
        </p:nvSpPr>
        <p:spPr>
          <a:xfrm>
            <a:off x="4648200" y="2471383"/>
            <a:ext cx="4267200" cy="3822192"/>
          </a:xfrm>
        </p:spPr>
        <p:txBody>
          <a:bodyPr>
            <a:normAutofit fontScale="92500" lnSpcReduction="20000"/>
          </a:bodyPr>
          <a:lstStyle/>
          <a:p>
            <a:r>
              <a:rPr lang="en-US" dirty="0" smtClean="0"/>
              <a:t># – </a:t>
            </a:r>
            <a:r>
              <a:rPr lang="en-US" b="1" dirty="0" smtClean="0"/>
              <a:t>preprocessor instruction</a:t>
            </a:r>
          </a:p>
          <a:p>
            <a:r>
              <a:rPr lang="en-US" dirty="0" smtClean="0"/>
              <a:t>include&lt;x&gt; – To include a file x to the C Program</a:t>
            </a:r>
          </a:p>
          <a:p>
            <a:r>
              <a:rPr lang="en-US" dirty="0" err="1" smtClean="0"/>
              <a:t>stdio.h</a:t>
            </a:r>
            <a:r>
              <a:rPr lang="en-US" dirty="0" smtClean="0"/>
              <a:t> / </a:t>
            </a:r>
            <a:r>
              <a:rPr lang="en-US" dirty="0" err="1" smtClean="0"/>
              <a:t>conio.h</a:t>
            </a:r>
            <a:r>
              <a:rPr lang="en-US" dirty="0" smtClean="0"/>
              <a:t> – Header Files</a:t>
            </a:r>
          </a:p>
          <a:p>
            <a:r>
              <a:rPr lang="en-US" dirty="0" smtClean="0"/>
              <a:t>void main() – </a:t>
            </a:r>
            <a:r>
              <a:rPr lang="en-US" b="1" dirty="0" smtClean="0"/>
              <a:t>Start of a program</a:t>
            </a:r>
          </a:p>
          <a:p>
            <a:r>
              <a:rPr lang="en-US" dirty="0" smtClean="0"/>
              <a:t>{ } – </a:t>
            </a:r>
            <a:r>
              <a:rPr lang="en-US" b="1" dirty="0" smtClean="0"/>
              <a:t>Scope of a Program</a:t>
            </a:r>
            <a:endParaRPr lang="en-US" b="1" dirty="0"/>
          </a:p>
        </p:txBody>
      </p:sp>
      <p:sp>
        <p:nvSpPr>
          <p:cNvPr id="2" name="Title 1"/>
          <p:cNvSpPr>
            <a:spLocks noGrp="1"/>
          </p:cNvSpPr>
          <p:nvPr>
            <p:ph type="title"/>
          </p:nvPr>
        </p:nvSpPr>
        <p:spPr/>
        <p:txBody>
          <a:bodyPr>
            <a:normAutofit/>
          </a:bodyPr>
          <a:lstStyle/>
          <a:p>
            <a:r>
              <a:rPr lang="en-US" b="1" dirty="0" smtClean="0"/>
              <a:t>Basics of C Programming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Rules for Writing a C Program</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Each Instruction in C Program is written as a separate statement.</a:t>
            </a:r>
          </a:p>
          <a:p>
            <a:r>
              <a:rPr lang="en-US" dirty="0" smtClean="0"/>
              <a:t>The statements in program must appear in the same order which we wish them to be executed, unless the logic of the program demands a deliberate 'jump' or transfer of control to a statement, which is out of sequence.</a:t>
            </a:r>
          </a:p>
          <a:p>
            <a:r>
              <a:rPr lang="en-US" dirty="0" smtClean="0"/>
              <a:t>Blank spaces my be inserted between two words to improve the readability of the statement.</a:t>
            </a:r>
          </a:p>
          <a:p>
            <a:r>
              <a:rPr lang="en-US" dirty="0" smtClean="0"/>
              <a:t>All syntax should be entered in small case letters.</a:t>
            </a:r>
          </a:p>
          <a:p>
            <a:r>
              <a:rPr lang="en-US" dirty="0" smtClean="0"/>
              <a:t>Every C statement must end with a ;. Thus ; acts as a statement terminator.</a:t>
            </a:r>
          </a:p>
          <a:p>
            <a:r>
              <a:rPr lang="en-US" dirty="0" smtClean="0"/>
              <a:t>There is no specific rule for the position at which the statement is to be written. That's why it is often called as free-form language.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First C Program</a:t>
            </a:r>
            <a:endParaRPr lang="en-US" dirty="0"/>
          </a:p>
        </p:txBody>
      </p:sp>
      <p:sp>
        <p:nvSpPr>
          <p:cNvPr id="3" name="Content Placeholder 2"/>
          <p:cNvSpPr>
            <a:spLocks noGrp="1"/>
          </p:cNvSpPr>
          <p:nvPr>
            <p:ph sz="quarter" idx="1"/>
          </p:nvPr>
        </p:nvSpPr>
        <p:spPr>
          <a:xfrm>
            <a:off x="152400" y="1600200"/>
            <a:ext cx="8839200" cy="4800600"/>
          </a:xfrm>
        </p:spPr>
        <p:txBody>
          <a:bodyPr>
            <a:normAutofit fontScale="85000" lnSpcReduction="20000"/>
          </a:bodyPr>
          <a:lstStyle/>
          <a:p>
            <a:pPr>
              <a:buNone/>
            </a:pPr>
            <a:r>
              <a:rPr lang="en-US" dirty="0" smtClean="0"/>
              <a:t>#include&lt;</a:t>
            </a:r>
            <a:r>
              <a:rPr lang="en-US" dirty="0" err="1" smtClean="0"/>
              <a:t>stdio.h</a:t>
            </a:r>
            <a:r>
              <a:rPr lang="en-US" dirty="0" smtClean="0"/>
              <a:t>&gt;</a:t>
            </a:r>
          </a:p>
          <a:p>
            <a:pPr>
              <a:buNone/>
            </a:pPr>
            <a:r>
              <a:rPr lang="en-US" dirty="0" smtClean="0"/>
              <a:t>void main()</a:t>
            </a:r>
          </a:p>
          <a:p>
            <a:pPr>
              <a:buNone/>
            </a:pPr>
            <a:r>
              <a:rPr lang="en-US" dirty="0" smtClean="0"/>
              <a:t>{</a:t>
            </a:r>
          </a:p>
          <a:p>
            <a:pPr>
              <a:buNone/>
            </a:pPr>
            <a:r>
              <a:rPr lang="en-US" dirty="0" smtClean="0"/>
              <a:t>	</a:t>
            </a:r>
            <a:r>
              <a:rPr lang="en-US" dirty="0" err="1" smtClean="0"/>
              <a:t>printf</a:t>
            </a:r>
            <a:r>
              <a:rPr lang="en-US" dirty="0" smtClean="0"/>
              <a:t>("This is my first C Program"); /*to print the statement*/</a:t>
            </a:r>
          </a:p>
          <a:p>
            <a:pPr>
              <a:buNone/>
            </a:pPr>
            <a:r>
              <a:rPr lang="en-US" dirty="0" smtClean="0"/>
              <a:t>}</a:t>
            </a:r>
          </a:p>
          <a:p>
            <a:pPr>
              <a:buNone/>
            </a:pPr>
            <a:endParaRPr lang="en-US" dirty="0" smtClean="0"/>
          </a:p>
          <a:p>
            <a:pPr>
              <a:buNone/>
            </a:pPr>
            <a:endParaRPr lang="en-US" dirty="0" smtClean="0"/>
          </a:p>
          <a:p>
            <a:r>
              <a:rPr lang="en-US" dirty="0" smtClean="0"/>
              <a:t>The program should be properly </a:t>
            </a:r>
            <a:r>
              <a:rPr lang="en-US" b="1" dirty="0" smtClean="0"/>
              <a:t>documented</a:t>
            </a:r>
            <a:r>
              <a:rPr lang="en-US" dirty="0" smtClean="0"/>
              <a:t>. The statements enclosed in</a:t>
            </a:r>
            <a:r>
              <a:rPr lang="en-US" b="1" dirty="0" smtClean="0"/>
              <a:t> /* */ </a:t>
            </a:r>
            <a:r>
              <a:rPr lang="en-US" dirty="0" smtClean="0"/>
              <a:t>are called as comments.</a:t>
            </a:r>
          </a:p>
          <a:p>
            <a:r>
              <a:rPr lang="en-US" dirty="0" smtClean="0"/>
              <a:t>Single line comments can also be given using </a:t>
            </a:r>
            <a:r>
              <a:rPr lang="en-US" b="1" dirty="0" smtClean="0"/>
              <a:t>//</a:t>
            </a:r>
            <a:r>
              <a:rPr lang="en-US" dirty="0" smtClean="0"/>
              <a:t>.</a:t>
            </a:r>
          </a:p>
          <a:p>
            <a:r>
              <a:rPr lang="en-US" dirty="0" smtClean="0"/>
              <a:t>The program should be properly </a:t>
            </a:r>
            <a:r>
              <a:rPr lang="en-US" b="1" dirty="0" smtClean="0"/>
              <a:t>indented</a:t>
            </a:r>
            <a:r>
              <a:rPr lang="en-US" dirty="0" smtClean="0"/>
              <a:t>.</a:t>
            </a:r>
          </a:p>
          <a:p>
            <a:r>
              <a:rPr lang="en-US" b="1" dirty="0" err="1" smtClean="0"/>
              <a:t>printf</a:t>
            </a:r>
            <a:r>
              <a:rPr lang="en-US" b="1" dirty="0" smtClean="0"/>
              <a:t>() </a:t>
            </a:r>
            <a:r>
              <a:rPr lang="en-US" dirty="0" smtClean="0"/>
              <a:t>is a function which prints the string embedded in between " " on the console.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Declaring &amp; Assigning Values to Variables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void main()</a:t>
            </a:r>
          </a:p>
          <a:p>
            <a:pPr>
              <a:buNone/>
            </a:pPr>
            <a:r>
              <a:rPr lang="en-US" dirty="0" smtClean="0"/>
              <a:t>{</a:t>
            </a:r>
          </a:p>
          <a:p>
            <a:pPr lvl="1">
              <a:buNone/>
            </a:pPr>
            <a:r>
              <a:rPr lang="en-US" dirty="0" err="1" smtClean="0"/>
              <a:t>int</a:t>
            </a:r>
            <a:r>
              <a:rPr lang="en-US" dirty="0" smtClean="0"/>
              <a:t> no1;</a:t>
            </a:r>
          </a:p>
          <a:p>
            <a:pPr lvl="1">
              <a:buNone/>
            </a:pPr>
            <a:r>
              <a:rPr lang="en-US" dirty="0" smtClean="0"/>
              <a:t>float no2;</a:t>
            </a:r>
          </a:p>
          <a:p>
            <a:pPr lvl="1">
              <a:buNone/>
            </a:pPr>
            <a:r>
              <a:rPr lang="en-US" dirty="0" smtClean="0"/>
              <a:t>char </a:t>
            </a:r>
            <a:r>
              <a:rPr lang="en-US" dirty="0" err="1" smtClean="0"/>
              <a:t>ch</a:t>
            </a:r>
            <a:r>
              <a:rPr lang="en-US" dirty="0" smtClean="0"/>
              <a:t>;</a:t>
            </a:r>
          </a:p>
          <a:p>
            <a:pPr lvl="1">
              <a:buNone/>
            </a:pPr>
            <a:r>
              <a:rPr lang="en-US" dirty="0" smtClean="0"/>
              <a:t>no1 = 10;</a:t>
            </a:r>
          </a:p>
          <a:p>
            <a:pPr lvl="1">
              <a:buNone/>
            </a:pPr>
            <a:r>
              <a:rPr lang="en-US" dirty="0" smtClean="0"/>
              <a:t>no2 = 25.75;</a:t>
            </a:r>
          </a:p>
          <a:p>
            <a:pPr lvl="1">
              <a:buNone/>
            </a:pPr>
            <a:r>
              <a:rPr lang="en-US" dirty="0" err="1" smtClean="0"/>
              <a:t>ch</a:t>
            </a:r>
            <a:r>
              <a:rPr lang="en-US" dirty="0" smtClean="0"/>
              <a:t> = 'A';</a:t>
            </a:r>
          </a:p>
          <a:p>
            <a:pPr lvl="1">
              <a:buNone/>
            </a:pPr>
            <a:r>
              <a:rPr lang="en-US" dirty="0" err="1" smtClean="0"/>
              <a:t>printf</a:t>
            </a:r>
            <a:r>
              <a:rPr lang="en-US" dirty="0" smtClean="0"/>
              <a:t>("Integer = %d, Real = %f, Character = %c", no1, no2, </a:t>
            </a:r>
            <a:r>
              <a:rPr lang="en-US" dirty="0" err="1" smtClean="0"/>
              <a:t>ch</a:t>
            </a:r>
            <a:r>
              <a:rPr lang="en-US" dirty="0" smtClean="0"/>
              <a:t>);</a:t>
            </a:r>
          </a:p>
          <a:p>
            <a:pPr lvl="1">
              <a:buNone/>
            </a:pPr>
            <a:r>
              <a:rPr lang="en-US" dirty="0" err="1" smtClean="0"/>
              <a:t>getch</a:t>
            </a:r>
            <a:r>
              <a:rPr lang="en-US" dirty="0" smtClean="0"/>
              <a:t>(); /*waits for user to press any key on console*/</a:t>
            </a:r>
          </a:p>
          <a:p>
            <a:pPr>
              <a:buNone/>
            </a:pPr>
            <a:r>
              <a:rPr lang="en-US" dirty="0" smtClean="0"/>
              <a:t>}</a:t>
            </a:r>
            <a:endParaRPr lang="en-US" dirty="0"/>
          </a:p>
        </p:txBody>
      </p:sp>
      <p:sp>
        <p:nvSpPr>
          <p:cNvPr id="4" name="TextBox 3"/>
          <p:cNvSpPr txBox="1"/>
          <p:nvPr/>
        </p:nvSpPr>
        <p:spPr>
          <a:xfrm>
            <a:off x="5486401" y="1676401"/>
            <a:ext cx="3428999" cy="2862322"/>
          </a:xfrm>
          <a:prstGeom prst="rect">
            <a:avLst/>
          </a:prstGeom>
          <a:solidFill>
            <a:schemeClr val="bg1">
              <a:lumMod val="85000"/>
            </a:schemeClr>
          </a:solidFill>
        </p:spPr>
        <p:txBody>
          <a:bodyPr wrap="square" rtlCol="0">
            <a:spAutoFit/>
          </a:bodyPr>
          <a:lstStyle/>
          <a:p>
            <a:r>
              <a:rPr lang="en-US" b="1" dirty="0" smtClean="0"/>
              <a:t>Note: You can assign the</a:t>
            </a:r>
          </a:p>
          <a:p>
            <a:r>
              <a:rPr lang="en-US" dirty="0" smtClean="0"/>
              <a:t>values to the variables at</a:t>
            </a:r>
          </a:p>
          <a:p>
            <a:r>
              <a:rPr lang="en-US" dirty="0" smtClean="0"/>
              <a:t>the time of declaration</a:t>
            </a:r>
          </a:p>
          <a:p>
            <a:r>
              <a:rPr lang="en-US" dirty="0" smtClean="0"/>
              <a:t>also e.g. </a:t>
            </a:r>
            <a:r>
              <a:rPr lang="en-US" b="1" dirty="0" err="1" smtClean="0"/>
              <a:t>int</a:t>
            </a:r>
            <a:r>
              <a:rPr lang="en-US" b="1" dirty="0" smtClean="0"/>
              <a:t> no1 = 10;</a:t>
            </a:r>
          </a:p>
          <a:p>
            <a:r>
              <a:rPr lang="en-US" b="1" dirty="0" smtClean="0"/>
              <a:t>%d is </a:t>
            </a:r>
            <a:r>
              <a:rPr lang="en-US" dirty="0" smtClean="0"/>
              <a:t>format </a:t>
            </a:r>
            <a:r>
              <a:rPr lang="en-US" dirty="0" err="1" smtClean="0"/>
              <a:t>specifier</a:t>
            </a:r>
            <a:r>
              <a:rPr lang="en-US" dirty="0" smtClean="0"/>
              <a:t> for </a:t>
            </a:r>
            <a:r>
              <a:rPr lang="en-US" b="1" dirty="0" smtClean="0"/>
              <a:t>integers.</a:t>
            </a:r>
          </a:p>
          <a:p>
            <a:r>
              <a:rPr lang="en-US" b="1" dirty="0" smtClean="0"/>
              <a:t>%f is </a:t>
            </a:r>
            <a:r>
              <a:rPr lang="en-US" dirty="0" smtClean="0"/>
              <a:t>format </a:t>
            </a:r>
            <a:r>
              <a:rPr lang="en-US" dirty="0" err="1" smtClean="0"/>
              <a:t>specifier</a:t>
            </a:r>
            <a:r>
              <a:rPr lang="en-US" dirty="0" smtClean="0"/>
              <a:t> for</a:t>
            </a:r>
          </a:p>
          <a:p>
            <a:r>
              <a:rPr lang="en-US" b="1" dirty="0" smtClean="0"/>
              <a:t>real.</a:t>
            </a:r>
          </a:p>
          <a:p>
            <a:r>
              <a:rPr lang="en-US" b="1" dirty="0" smtClean="0"/>
              <a:t>%c is </a:t>
            </a:r>
            <a:r>
              <a:rPr lang="en-US" dirty="0" smtClean="0"/>
              <a:t>format </a:t>
            </a:r>
            <a:r>
              <a:rPr lang="en-US" dirty="0" err="1" smtClean="0"/>
              <a:t>specifier</a:t>
            </a:r>
            <a:r>
              <a:rPr lang="en-US" dirty="0" smtClean="0"/>
              <a:t> for</a:t>
            </a:r>
          </a:p>
          <a:p>
            <a:r>
              <a:rPr lang="en-US" b="1" dirty="0" smtClean="0"/>
              <a:t>character.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scanf</a:t>
            </a:r>
            <a:r>
              <a:rPr lang="en-US" b="1" dirty="0" smtClean="0"/>
              <a:t>() Function</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To receive the values from user </a:t>
            </a:r>
            <a:r>
              <a:rPr lang="en-US" dirty="0" err="1" smtClean="0"/>
              <a:t>scanf</a:t>
            </a:r>
            <a:r>
              <a:rPr lang="en-US" dirty="0" smtClean="0"/>
              <a:t>() function is used.</a:t>
            </a:r>
          </a:p>
          <a:p>
            <a:r>
              <a:rPr lang="en-US" dirty="0" smtClean="0"/>
              <a:t>You can receive the single or multiple values within a single </a:t>
            </a:r>
            <a:r>
              <a:rPr lang="en-US" dirty="0" err="1" smtClean="0"/>
              <a:t>scanf</a:t>
            </a:r>
            <a:r>
              <a:rPr lang="en-US" dirty="0" smtClean="0"/>
              <a:t>.</a:t>
            </a:r>
          </a:p>
          <a:p>
            <a:r>
              <a:rPr lang="en-US" dirty="0" smtClean="0"/>
              <a:t>e.g. </a:t>
            </a:r>
            <a:r>
              <a:rPr lang="en-US" b="1" dirty="0" err="1" smtClean="0"/>
              <a:t>scanf</a:t>
            </a:r>
            <a:r>
              <a:rPr lang="en-US" b="1" dirty="0" smtClean="0"/>
              <a:t>("%d", &amp;no1) or </a:t>
            </a:r>
            <a:r>
              <a:rPr lang="en-US" b="1" dirty="0" err="1" smtClean="0"/>
              <a:t>scanf</a:t>
            </a:r>
            <a:r>
              <a:rPr lang="en-US" b="1" dirty="0" smtClean="0"/>
              <a:t>("%</a:t>
            </a:r>
            <a:r>
              <a:rPr lang="en-US" b="1" dirty="0" err="1" smtClean="0"/>
              <a:t>d%d</a:t>
            </a:r>
            <a:r>
              <a:rPr lang="en-US" b="1" dirty="0" smtClean="0"/>
              <a:t>", &amp;no1, &amp;no2);</a:t>
            </a:r>
          </a:p>
          <a:p>
            <a:r>
              <a:rPr lang="en-US" dirty="0" smtClean="0"/>
              <a:t>Generally before any </a:t>
            </a:r>
            <a:r>
              <a:rPr lang="en-US" dirty="0" err="1" smtClean="0"/>
              <a:t>scanf</a:t>
            </a:r>
            <a:r>
              <a:rPr lang="en-US" dirty="0" smtClean="0"/>
              <a:t>() statement </a:t>
            </a:r>
            <a:r>
              <a:rPr lang="en-US" dirty="0" err="1" smtClean="0"/>
              <a:t>printf</a:t>
            </a:r>
            <a:r>
              <a:rPr lang="en-US" dirty="0" smtClean="0"/>
              <a:t>() statement should be written to guide the user for giving input.</a:t>
            </a:r>
          </a:p>
          <a:p>
            <a:r>
              <a:rPr lang="en-US" b="1" dirty="0" smtClean="0"/>
              <a:t>&amp; </a:t>
            </a:r>
            <a:r>
              <a:rPr lang="en-US" dirty="0" smtClean="0"/>
              <a:t>means</a:t>
            </a:r>
            <a:r>
              <a:rPr lang="en-US" b="1" dirty="0" smtClean="0"/>
              <a:t> address of the variable.</a:t>
            </a:r>
          </a:p>
          <a:p>
            <a:pPr>
              <a:buNone/>
            </a:pPr>
            <a:endParaRPr lang="en-US" dirty="0" smtClean="0"/>
          </a:p>
          <a:p>
            <a:pPr>
              <a:buNone/>
            </a:pPr>
            <a:endParaRPr lang="en-US" dirty="0" smtClean="0"/>
          </a:p>
          <a:p>
            <a:pPr>
              <a:buNone/>
            </a:pPr>
            <a:r>
              <a:rPr lang="en-US" dirty="0" smtClean="0"/>
              <a:t>#include&lt;</a:t>
            </a:r>
            <a:r>
              <a:rPr lang="en-US" dirty="0" err="1" smtClean="0"/>
              <a:t>stdio.h</a:t>
            </a:r>
            <a:r>
              <a:rPr lang="en-US" dirty="0" smtClean="0"/>
              <a:t>&gt;</a:t>
            </a:r>
          </a:p>
          <a:p>
            <a:pPr>
              <a:buNone/>
            </a:pPr>
            <a:r>
              <a:rPr lang="en-US" dirty="0" smtClean="0"/>
              <a:t>void main()</a:t>
            </a:r>
          </a:p>
          <a:p>
            <a:pPr>
              <a:buNone/>
            </a:pPr>
            <a:r>
              <a:rPr lang="en-US" dirty="0" smtClean="0"/>
              <a:t>{</a:t>
            </a:r>
          </a:p>
          <a:p>
            <a:pPr lvl="1">
              <a:buNone/>
            </a:pPr>
            <a:r>
              <a:rPr lang="en-US" dirty="0" err="1" smtClean="0"/>
              <a:t>int</a:t>
            </a:r>
            <a:r>
              <a:rPr lang="en-US" dirty="0" smtClean="0"/>
              <a:t> no1;</a:t>
            </a:r>
          </a:p>
          <a:p>
            <a:pPr lvl="1">
              <a:buNone/>
            </a:pPr>
            <a:r>
              <a:rPr lang="en-US" dirty="0" err="1" smtClean="0"/>
              <a:t>printf</a:t>
            </a:r>
            <a:r>
              <a:rPr lang="en-US" dirty="0" smtClean="0"/>
              <a:t>(“\</a:t>
            </a:r>
            <a:r>
              <a:rPr lang="en-US" dirty="0" err="1" smtClean="0"/>
              <a:t>nEnter</a:t>
            </a:r>
            <a:r>
              <a:rPr lang="en-US" dirty="0" smtClean="0"/>
              <a:t> any number: ");</a:t>
            </a:r>
          </a:p>
          <a:p>
            <a:pPr lvl="1">
              <a:buNone/>
            </a:pPr>
            <a:r>
              <a:rPr lang="en-US" dirty="0" err="1" smtClean="0"/>
              <a:t>scanf</a:t>
            </a:r>
            <a:r>
              <a:rPr lang="en-US" dirty="0" smtClean="0"/>
              <a:t>("%d", &amp;no1); </a:t>
            </a:r>
            <a:r>
              <a:rPr lang="en-US" b="1" dirty="0" smtClean="0"/>
              <a:t>/*receives the value from console*/</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 of Escape Sequences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	 Alarm or Beep </a:t>
            </a:r>
          </a:p>
          <a:p>
            <a:r>
              <a:rPr lang="en-US" dirty="0" smtClean="0"/>
              <a:t>\b 	Backspace </a:t>
            </a:r>
          </a:p>
          <a:p>
            <a:r>
              <a:rPr lang="en-US" dirty="0" smtClean="0"/>
              <a:t>\f 	Form Feed </a:t>
            </a:r>
          </a:p>
          <a:p>
            <a:r>
              <a:rPr lang="en-US" dirty="0" smtClean="0"/>
              <a:t>\n	New Line </a:t>
            </a:r>
          </a:p>
          <a:p>
            <a:r>
              <a:rPr lang="en-US" dirty="0" smtClean="0"/>
              <a:t>\r 	Carriage Return </a:t>
            </a:r>
          </a:p>
          <a:p>
            <a:r>
              <a:rPr lang="en-US" dirty="0" smtClean="0"/>
              <a:t>\t 	Tab (Horizontal) </a:t>
            </a:r>
          </a:p>
          <a:p>
            <a:r>
              <a:rPr lang="en-US" dirty="0" smtClean="0"/>
              <a:t>\v 	Vertical Tab </a:t>
            </a:r>
          </a:p>
          <a:p>
            <a:r>
              <a:rPr lang="en-US" dirty="0" smtClean="0"/>
              <a:t>\\ 	Backslash </a:t>
            </a:r>
          </a:p>
          <a:p>
            <a:r>
              <a:rPr lang="en-US" dirty="0" smtClean="0"/>
              <a:t>\' 	Single Quote </a:t>
            </a:r>
          </a:p>
          <a:p>
            <a:r>
              <a:rPr lang="en-US" dirty="0" smtClean="0"/>
              <a:t>\" 	Double Quote </a:t>
            </a:r>
          </a:p>
          <a:p>
            <a:r>
              <a:rPr lang="en-US" dirty="0" smtClean="0"/>
              <a:t>\? 	Question Mark </a:t>
            </a:r>
          </a:p>
          <a:p>
            <a:r>
              <a:rPr lang="en-US" dirty="0" smtClean="0"/>
              <a:t>\</a:t>
            </a:r>
            <a:r>
              <a:rPr lang="en-US" dirty="0" err="1" smtClean="0"/>
              <a:t>ooo</a:t>
            </a:r>
            <a:r>
              <a:rPr lang="en-US" dirty="0" smtClean="0"/>
              <a:t> 	octal number </a:t>
            </a:r>
          </a:p>
          <a:p>
            <a:r>
              <a:rPr lang="en-US" dirty="0" smtClean="0"/>
              <a:t>\</a:t>
            </a:r>
            <a:r>
              <a:rPr lang="en-US" dirty="0" err="1" smtClean="0"/>
              <a:t>xhh</a:t>
            </a:r>
            <a:r>
              <a:rPr lang="en-US" dirty="0" smtClean="0"/>
              <a:t> 	hexadecimal number </a:t>
            </a:r>
          </a:p>
          <a:p>
            <a:r>
              <a:rPr lang="en-US" dirty="0" smtClean="0"/>
              <a:t>\0 </a:t>
            </a:r>
            <a:r>
              <a:rPr lang="en-US" smtClean="0"/>
              <a:t>	Null</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Decision Control Structure</a:t>
            </a:r>
            <a:endParaRPr lang="en-US" dirty="0"/>
          </a:p>
        </p:txBody>
      </p:sp>
      <p:sp>
        <p:nvSpPr>
          <p:cNvPr id="3" name="Content Placeholder 2"/>
          <p:cNvSpPr>
            <a:spLocks noGrp="1"/>
          </p:cNvSpPr>
          <p:nvPr>
            <p:ph sz="quarter" idx="1"/>
          </p:nvPr>
        </p:nvSpPr>
        <p:spPr>
          <a:xfrm>
            <a:off x="152400" y="1527048"/>
            <a:ext cx="8839200" cy="2359152"/>
          </a:xfrm>
        </p:spPr>
        <p:txBody>
          <a:bodyPr>
            <a:normAutofit fontScale="70000" lnSpcReduction="20000"/>
          </a:bodyPr>
          <a:lstStyle/>
          <a:p>
            <a:pPr>
              <a:buNone/>
            </a:pPr>
            <a:r>
              <a:rPr lang="en-US" sz="2900" b="1" dirty="0" smtClean="0"/>
              <a:t>if statement</a:t>
            </a:r>
          </a:p>
          <a:p>
            <a:r>
              <a:rPr lang="en-US" dirty="0" smtClean="0"/>
              <a:t>Many times we have to take actions based on certain conditions. C provides </a:t>
            </a:r>
            <a:r>
              <a:rPr lang="en-US" b="1" dirty="0" smtClean="0"/>
              <a:t>if or if-else </a:t>
            </a:r>
            <a:r>
              <a:rPr lang="en-US" dirty="0" smtClean="0"/>
              <a:t>statement to allow you to</a:t>
            </a:r>
            <a:r>
              <a:rPr lang="en-US" b="1" dirty="0" smtClean="0"/>
              <a:t> </a:t>
            </a:r>
            <a:r>
              <a:rPr lang="en-US" dirty="0" smtClean="0"/>
              <a:t>execute statements based on the conditions.</a:t>
            </a:r>
          </a:p>
          <a:p>
            <a:r>
              <a:rPr lang="en-US" dirty="0" smtClean="0"/>
              <a:t>In C language there is </a:t>
            </a:r>
            <a:r>
              <a:rPr lang="en-US" b="1" dirty="0" smtClean="0"/>
              <a:t>no Boolean </a:t>
            </a:r>
            <a:r>
              <a:rPr lang="en-US" dirty="0" smtClean="0"/>
              <a:t>value i.e. (True and False). In C </a:t>
            </a:r>
            <a:r>
              <a:rPr lang="en-US" b="1" dirty="0" smtClean="0"/>
              <a:t>Zero</a:t>
            </a:r>
            <a:r>
              <a:rPr lang="en-US" dirty="0" smtClean="0"/>
              <a:t> means </a:t>
            </a:r>
            <a:r>
              <a:rPr lang="en-US" b="1" dirty="0" smtClean="0"/>
              <a:t>false</a:t>
            </a:r>
            <a:r>
              <a:rPr lang="en-US" dirty="0" smtClean="0"/>
              <a:t> and </a:t>
            </a:r>
            <a:r>
              <a:rPr lang="en-US" b="1" dirty="0" smtClean="0"/>
              <a:t>non zero </a:t>
            </a:r>
            <a:r>
              <a:rPr lang="en-US" dirty="0" smtClean="0"/>
              <a:t>means </a:t>
            </a:r>
            <a:r>
              <a:rPr lang="en-US" b="1" dirty="0" smtClean="0"/>
              <a:t>true</a:t>
            </a:r>
            <a:r>
              <a:rPr lang="en-US" dirty="0" smtClean="0"/>
              <a:t>.</a:t>
            </a:r>
          </a:p>
          <a:p>
            <a:r>
              <a:rPr lang="en-US" dirty="0" smtClean="0"/>
              <a:t>Before going into details of conditional statements you must know the </a:t>
            </a:r>
            <a:endParaRPr lang="en-US" b="1" dirty="0" smtClean="0"/>
          </a:p>
          <a:p>
            <a:pPr>
              <a:buNone/>
            </a:pPr>
            <a:r>
              <a:rPr lang="en-US" b="1" dirty="0" smtClean="0"/>
              <a:t>Relational Operators – </a:t>
            </a:r>
            <a:endParaRPr lang="en-US" dirty="0"/>
          </a:p>
        </p:txBody>
      </p:sp>
      <p:graphicFrame>
        <p:nvGraphicFramePr>
          <p:cNvPr id="4" name="Table 3"/>
          <p:cNvGraphicFramePr>
            <a:graphicFrameLocks noGrp="1"/>
          </p:cNvGraphicFramePr>
          <p:nvPr/>
        </p:nvGraphicFramePr>
        <p:xfrm>
          <a:off x="838200" y="3810000"/>
          <a:ext cx="6096000" cy="2286000"/>
        </p:xfrm>
        <a:graphic>
          <a:graphicData uri="http://schemas.openxmlformats.org/drawingml/2006/table">
            <a:tbl>
              <a:tblPr firstRow="1" bandRow="1">
                <a:tableStyleId>{5940675A-B579-460E-94D1-54222C63F5DA}</a:tableStyleId>
              </a:tblPr>
              <a:tblGrid>
                <a:gridCol w="2743200"/>
                <a:gridCol w="1320800"/>
                <a:gridCol w="2032000"/>
              </a:tblGrid>
              <a:tr h="375920">
                <a:tc>
                  <a:txBody>
                    <a:bodyPr/>
                    <a:lstStyle/>
                    <a:p>
                      <a:r>
                        <a:rPr lang="en-US" sz="1900" kern="1200" baseline="0" dirty="0" smtClean="0">
                          <a:solidFill>
                            <a:schemeClr val="tx1"/>
                          </a:solidFill>
                          <a:latin typeface="+mn-lt"/>
                          <a:ea typeface="+mn-ea"/>
                          <a:cs typeface="+mn-cs"/>
                        </a:rPr>
                        <a:t>less than</a:t>
                      </a:r>
                      <a:endParaRPr lang="en-US" sz="1900" dirty="0"/>
                    </a:p>
                  </a:txBody>
                  <a:tcPr/>
                </a:tc>
                <a:tc>
                  <a:txBody>
                    <a:bodyPr/>
                    <a:lstStyle/>
                    <a:p>
                      <a:r>
                        <a:rPr lang="en-US" sz="1900" kern="1200" baseline="0" dirty="0" smtClean="0">
                          <a:solidFill>
                            <a:schemeClr val="tx1"/>
                          </a:solidFill>
                          <a:latin typeface="+mn-lt"/>
                          <a:ea typeface="+mn-ea"/>
                          <a:cs typeface="+mn-cs"/>
                        </a:rPr>
                        <a:t>&lt;</a:t>
                      </a:r>
                      <a:endParaRPr lang="en-US" sz="1900" dirty="0"/>
                    </a:p>
                  </a:txBody>
                  <a:tcPr/>
                </a:tc>
                <a:tc>
                  <a:txBody>
                    <a:bodyPr/>
                    <a:lstStyle/>
                    <a:p>
                      <a:r>
                        <a:rPr lang="en-US" sz="1900" kern="1200" baseline="0" dirty="0" smtClean="0">
                          <a:solidFill>
                            <a:schemeClr val="tx1"/>
                          </a:solidFill>
                          <a:latin typeface="+mn-lt"/>
                          <a:ea typeface="+mn-ea"/>
                          <a:cs typeface="+mn-cs"/>
                        </a:rPr>
                        <a:t>x &lt; y</a:t>
                      </a:r>
                    </a:p>
                  </a:txBody>
                  <a:tcPr/>
                </a:tc>
              </a:tr>
              <a:tr h="375920">
                <a:tc>
                  <a:txBody>
                    <a:bodyPr/>
                    <a:lstStyle/>
                    <a:p>
                      <a:r>
                        <a:rPr lang="en-US" sz="1900" kern="1200" baseline="0" dirty="0" smtClean="0">
                          <a:solidFill>
                            <a:schemeClr val="tx1"/>
                          </a:solidFill>
                          <a:latin typeface="+mn-lt"/>
                          <a:ea typeface="+mn-ea"/>
                          <a:cs typeface="+mn-cs"/>
                        </a:rPr>
                        <a:t>greater than</a:t>
                      </a:r>
                      <a:endParaRPr lang="en-US" sz="1900" dirty="0" smtClean="0"/>
                    </a:p>
                  </a:txBody>
                  <a:tcPr/>
                </a:tc>
                <a:tc>
                  <a:txBody>
                    <a:bodyPr/>
                    <a:lstStyle/>
                    <a:p>
                      <a:r>
                        <a:rPr lang="en-US" sz="1900" kern="1200" baseline="0" dirty="0" smtClean="0">
                          <a:solidFill>
                            <a:schemeClr val="tx1"/>
                          </a:solidFill>
                          <a:latin typeface="+mn-lt"/>
                          <a:ea typeface="+mn-ea"/>
                          <a:cs typeface="+mn-cs"/>
                        </a:rPr>
                        <a:t>&gt;</a:t>
                      </a:r>
                      <a:endParaRPr lang="en-US" sz="1900" dirty="0"/>
                    </a:p>
                  </a:txBody>
                  <a:tcPr/>
                </a:tc>
                <a:tc>
                  <a:txBody>
                    <a:bodyPr/>
                    <a:lstStyle/>
                    <a:p>
                      <a:r>
                        <a:rPr lang="en-US" sz="1900" kern="1200" baseline="0" dirty="0" smtClean="0">
                          <a:solidFill>
                            <a:schemeClr val="tx1"/>
                          </a:solidFill>
                          <a:latin typeface="+mn-lt"/>
                          <a:ea typeface="+mn-ea"/>
                          <a:cs typeface="+mn-cs"/>
                        </a:rPr>
                        <a:t>x &gt; y</a:t>
                      </a:r>
                    </a:p>
                  </a:txBody>
                  <a:tcPr/>
                </a:tc>
              </a:tr>
              <a:tr h="375920">
                <a:tc>
                  <a:txBody>
                    <a:bodyPr/>
                    <a:lstStyle/>
                    <a:p>
                      <a:r>
                        <a:rPr lang="en-US" sz="1900" kern="1200" baseline="0" dirty="0" smtClean="0">
                          <a:solidFill>
                            <a:schemeClr val="tx1"/>
                          </a:solidFill>
                          <a:latin typeface="+mn-lt"/>
                          <a:ea typeface="+mn-ea"/>
                          <a:cs typeface="+mn-cs"/>
                        </a:rPr>
                        <a:t>less than equal to</a:t>
                      </a:r>
                      <a:endParaRPr lang="en-US" sz="1900" dirty="0"/>
                    </a:p>
                  </a:txBody>
                  <a:tcPr/>
                </a:tc>
                <a:tc>
                  <a:txBody>
                    <a:bodyPr/>
                    <a:lstStyle/>
                    <a:p>
                      <a:r>
                        <a:rPr lang="en-US" sz="1900" kern="1200" baseline="0" dirty="0" smtClean="0">
                          <a:solidFill>
                            <a:schemeClr val="tx1"/>
                          </a:solidFill>
                          <a:latin typeface="+mn-lt"/>
                          <a:ea typeface="+mn-ea"/>
                          <a:cs typeface="+mn-cs"/>
                        </a:rPr>
                        <a:t>&lt;=</a:t>
                      </a:r>
                      <a:endParaRPr lang="en-US" sz="1900" dirty="0"/>
                    </a:p>
                  </a:txBody>
                  <a:tcPr/>
                </a:tc>
                <a:tc>
                  <a:txBody>
                    <a:bodyPr/>
                    <a:lstStyle/>
                    <a:p>
                      <a:r>
                        <a:rPr lang="en-US" sz="1900" kern="1200" baseline="0" dirty="0" smtClean="0">
                          <a:solidFill>
                            <a:schemeClr val="tx1"/>
                          </a:solidFill>
                          <a:latin typeface="+mn-lt"/>
                          <a:ea typeface="+mn-ea"/>
                          <a:cs typeface="+mn-cs"/>
                        </a:rPr>
                        <a:t>x &lt;= y</a:t>
                      </a:r>
                    </a:p>
                  </a:txBody>
                  <a:tcPr/>
                </a:tc>
              </a:tr>
              <a:tr h="375920">
                <a:tc>
                  <a:txBody>
                    <a:bodyPr/>
                    <a:lstStyle/>
                    <a:p>
                      <a:r>
                        <a:rPr lang="en-US" sz="1900" kern="1200" baseline="0" dirty="0" smtClean="0">
                          <a:solidFill>
                            <a:schemeClr val="tx1"/>
                          </a:solidFill>
                          <a:latin typeface="+mn-lt"/>
                          <a:ea typeface="+mn-ea"/>
                          <a:cs typeface="+mn-cs"/>
                        </a:rPr>
                        <a:t>greater than equal to</a:t>
                      </a:r>
                      <a:endParaRPr lang="en-US" sz="1900" dirty="0"/>
                    </a:p>
                  </a:txBody>
                  <a:tcPr/>
                </a:tc>
                <a:tc>
                  <a:txBody>
                    <a:bodyPr/>
                    <a:lstStyle/>
                    <a:p>
                      <a:r>
                        <a:rPr lang="en-US" sz="1900" kern="1200" baseline="0" dirty="0" smtClean="0">
                          <a:solidFill>
                            <a:schemeClr val="tx1"/>
                          </a:solidFill>
                          <a:latin typeface="+mn-lt"/>
                          <a:ea typeface="+mn-ea"/>
                          <a:cs typeface="+mn-cs"/>
                        </a:rPr>
                        <a:t>&gt;=</a:t>
                      </a:r>
                      <a:endParaRPr lang="en-US" sz="1900" dirty="0"/>
                    </a:p>
                  </a:txBody>
                  <a:tcPr/>
                </a:tc>
                <a:tc>
                  <a:txBody>
                    <a:bodyPr/>
                    <a:lstStyle/>
                    <a:p>
                      <a:r>
                        <a:rPr lang="en-US" sz="1900" kern="1200" baseline="0" dirty="0" smtClean="0">
                          <a:solidFill>
                            <a:schemeClr val="tx1"/>
                          </a:solidFill>
                          <a:latin typeface="+mn-lt"/>
                          <a:ea typeface="+mn-ea"/>
                          <a:cs typeface="+mn-cs"/>
                        </a:rPr>
                        <a:t>x &gt;= y</a:t>
                      </a:r>
                    </a:p>
                  </a:txBody>
                  <a:tcPr/>
                </a:tc>
              </a:tr>
              <a:tr h="375920">
                <a:tc>
                  <a:txBody>
                    <a:bodyPr/>
                    <a:lstStyle/>
                    <a:p>
                      <a:r>
                        <a:rPr lang="en-US" sz="1900" kern="1200" baseline="0" dirty="0" smtClean="0">
                          <a:solidFill>
                            <a:schemeClr val="tx1"/>
                          </a:solidFill>
                          <a:latin typeface="+mn-lt"/>
                          <a:ea typeface="+mn-ea"/>
                          <a:cs typeface="+mn-cs"/>
                        </a:rPr>
                        <a:t>equal to</a:t>
                      </a:r>
                      <a:endParaRPr lang="en-US" sz="1900" dirty="0" smtClean="0"/>
                    </a:p>
                  </a:txBody>
                  <a:tcPr/>
                </a:tc>
                <a:tc>
                  <a:txBody>
                    <a:bodyPr/>
                    <a:lstStyle/>
                    <a:p>
                      <a:r>
                        <a:rPr lang="en-US" sz="1900" kern="1200" baseline="0" dirty="0" smtClean="0">
                          <a:solidFill>
                            <a:schemeClr val="tx1"/>
                          </a:solidFill>
                          <a:latin typeface="+mn-lt"/>
                          <a:ea typeface="+mn-ea"/>
                          <a:cs typeface="+mn-cs"/>
                        </a:rPr>
                        <a:t>==</a:t>
                      </a:r>
                      <a:endParaRPr lang="en-US" sz="1900" dirty="0"/>
                    </a:p>
                  </a:txBody>
                  <a:tcPr/>
                </a:tc>
                <a:tc>
                  <a:txBody>
                    <a:bodyPr/>
                    <a:lstStyle/>
                    <a:p>
                      <a:r>
                        <a:rPr lang="en-US" sz="1900" kern="1200" baseline="0" dirty="0" smtClean="0">
                          <a:solidFill>
                            <a:schemeClr val="tx1"/>
                          </a:solidFill>
                          <a:latin typeface="+mn-lt"/>
                          <a:ea typeface="+mn-ea"/>
                          <a:cs typeface="+mn-cs"/>
                        </a:rPr>
                        <a:t>x == y</a:t>
                      </a:r>
                    </a:p>
                  </a:txBody>
                  <a:tcPr/>
                </a:tc>
              </a:tr>
              <a:tr h="375920">
                <a:tc>
                  <a:txBody>
                    <a:bodyPr/>
                    <a:lstStyle/>
                    <a:p>
                      <a:r>
                        <a:rPr lang="en-US" sz="1900" kern="1200" baseline="0" dirty="0" smtClean="0">
                          <a:solidFill>
                            <a:schemeClr val="tx1"/>
                          </a:solidFill>
                          <a:latin typeface="+mn-lt"/>
                          <a:ea typeface="+mn-ea"/>
                          <a:cs typeface="+mn-cs"/>
                        </a:rPr>
                        <a:t>not equal to</a:t>
                      </a:r>
                      <a:endParaRPr lang="en-US" sz="1900" dirty="0"/>
                    </a:p>
                  </a:txBody>
                  <a:tcPr/>
                </a:tc>
                <a:tc>
                  <a:txBody>
                    <a:bodyPr/>
                    <a:lstStyle/>
                    <a:p>
                      <a:r>
                        <a:rPr lang="en-US" sz="1900" kern="1200" baseline="0" dirty="0" smtClean="0">
                          <a:solidFill>
                            <a:schemeClr val="tx1"/>
                          </a:solidFill>
                          <a:latin typeface="+mn-lt"/>
                          <a:ea typeface="+mn-ea"/>
                          <a:cs typeface="+mn-cs"/>
                        </a:rPr>
                        <a:t>!=</a:t>
                      </a:r>
                      <a:endParaRPr lang="en-US" sz="1900" dirty="0"/>
                    </a:p>
                  </a:txBody>
                  <a:tcPr/>
                </a:tc>
                <a:tc>
                  <a:txBody>
                    <a:bodyPr/>
                    <a:lstStyle/>
                    <a:p>
                      <a:r>
                        <a:rPr lang="en-US" sz="1900" kern="1200" baseline="0" dirty="0" smtClean="0">
                          <a:solidFill>
                            <a:schemeClr val="tx1"/>
                          </a:solidFill>
                          <a:latin typeface="+mn-lt"/>
                          <a:ea typeface="+mn-ea"/>
                          <a:cs typeface="+mn-cs"/>
                        </a:rPr>
                        <a:t>x != y</a:t>
                      </a:r>
                      <a:endParaRPr lang="en-US" sz="19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History of C Programming</a:t>
            </a:r>
            <a:endParaRPr lang="en-US" dirty="0"/>
          </a:p>
        </p:txBody>
      </p:sp>
      <p:sp>
        <p:nvSpPr>
          <p:cNvPr id="3" name="Content Placeholder 2"/>
          <p:cNvSpPr>
            <a:spLocks noGrp="1"/>
          </p:cNvSpPr>
          <p:nvPr>
            <p:ph sz="quarter" idx="1"/>
          </p:nvPr>
        </p:nvSpPr>
        <p:spPr>
          <a:xfrm>
            <a:off x="228600" y="1600200"/>
            <a:ext cx="8686800" cy="4953000"/>
          </a:xfrm>
        </p:spPr>
        <p:txBody>
          <a:bodyPr>
            <a:normAutofit fontScale="77500" lnSpcReduction="20000"/>
          </a:bodyPr>
          <a:lstStyle/>
          <a:p>
            <a:r>
              <a:rPr lang="en-US" dirty="0" smtClean="0"/>
              <a:t>C Programming Language was introduced by Mr. Dennis Ritchie in 1972. He invented this language for the internal use of AT &amp; T Bell Labs. But due to the features of C Programming Language it became very popular.</a:t>
            </a:r>
          </a:p>
          <a:p>
            <a:r>
              <a:rPr lang="en-US" dirty="0" smtClean="0"/>
              <a:t>Problems with languages existing before C –</a:t>
            </a:r>
          </a:p>
          <a:p>
            <a:pPr lvl="1"/>
            <a:r>
              <a:rPr lang="en-US" dirty="0" smtClean="0"/>
              <a:t>They were categorized in </a:t>
            </a:r>
            <a:r>
              <a:rPr lang="en-US" b="1" dirty="0" smtClean="0"/>
              <a:t>Lower Level Languages and Higher Level Languages. </a:t>
            </a:r>
            <a:r>
              <a:rPr lang="en-US" dirty="0" smtClean="0"/>
              <a:t>The Lower Level Languages were designed to give better</a:t>
            </a:r>
            <a:r>
              <a:rPr lang="en-US" b="1" dirty="0" smtClean="0"/>
              <a:t> machine efficiency</a:t>
            </a:r>
            <a:r>
              <a:rPr lang="en-US" dirty="0" smtClean="0"/>
              <a:t>, i.e</a:t>
            </a:r>
            <a:r>
              <a:rPr lang="en-US" b="1" dirty="0" smtClean="0"/>
              <a:t>. faster program execution</a:t>
            </a:r>
            <a:r>
              <a:rPr lang="en-US" dirty="0" smtClean="0"/>
              <a:t>. The Higher Level Languages were designed to give </a:t>
            </a:r>
            <a:r>
              <a:rPr lang="en-US" b="1" dirty="0" smtClean="0"/>
              <a:t>better programming efficiency </a:t>
            </a:r>
            <a:r>
              <a:rPr lang="en-US" dirty="0" smtClean="0"/>
              <a:t>i.e</a:t>
            </a:r>
            <a:r>
              <a:rPr lang="en-US" b="1" dirty="0" smtClean="0"/>
              <a:t>. faster program development</a:t>
            </a:r>
            <a:r>
              <a:rPr lang="en-US" dirty="0" smtClean="0"/>
              <a:t>.</a:t>
            </a:r>
          </a:p>
          <a:p>
            <a:pPr lvl="1"/>
            <a:r>
              <a:rPr lang="en-US" dirty="0" smtClean="0"/>
              <a:t>The languages before C were Application Specific e.g. FORTRAN (</a:t>
            </a:r>
            <a:r>
              <a:rPr lang="en-US" dirty="0" err="1" smtClean="0"/>
              <a:t>FORmula</a:t>
            </a:r>
            <a:r>
              <a:rPr lang="en-US" dirty="0" smtClean="0"/>
              <a:t> </a:t>
            </a:r>
            <a:r>
              <a:rPr lang="en-US" dirty="0" err="1" smtClean="0"/>
              <a:t>TRANslation</a:t>
            </a:r>
            <a:r>
              <a:rPr lang="en-US" dirty="0" smtClean="0"/>
              <a:t>) was built for Engineering Applications Development, COBOL (</a:t>
            </a:r>
            <a:r>
              <a:rPr lang="en-US" dirty="0" err="1" smtClean="0"/>
              <a:t>COmmon</a:t>
            </a:r>
            <a:r>
              <a:rPr lang="en-US" dirty="0" smtClean="0"/>
              <a:t> Business Oriented Language) was developed for Commercial Application Development.</a:t>
            </a:r>
          </a:p>
          <a:p>
            <a:pPr lvl="1"/>
            <a:r>
              <a:rPr lang="en-US" dirty="0" smtClean="0"/>
              <a:t>Dennis Ritchie thought about giving features of both Lower Level Languages and Higher Level Languages. So he introduced the concept of </a:t>
            </a:r>
            <a:r>
              <a:rPr lang="en-US" b="1" dirty="0" smtClean="0"/>
              <a:t>Compilers in C. </a:t>
            </a:r>
            <a:r>
              <a:rPr lang="en-US" dirty="0" smtClean="0"/>
              <a:t>The function of</a:t>
            </a:r>
            <a:r>
              <a:rPr lang="en-US" b="1" dirty="0" smtClean="0"/>
              <a:t> </a:t>
            </a:r>
            <a:r>
              <a:rPr lang="en-US" dirty="0" smtClean="0"/>
              <a:t>compiler is to </a:t>
            </a:r>
            <a:r>
              <a:rPr lang="en-US" b="1" dirty="0" smtClean="0"/>
              <a:t>"Convert the code from Human Readable Language to Machine Readable Language".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Forms of if-else Statements</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smtClean="0"/>
              <a:t>if(condition)</a:t>
            </a:r>
          </a:p>
          <a:p>
            <a:pPr>
              <a:buNone/>
            </a:pPr>
            <a:r>
              <a:rPr lang="en-US" dirty="0" smtClean="0"/>
              <a:t>	……..;</a:t>
            </a:r>
          </a:p>
          <a:p>
            <a:r>
              <a:rPr lang="en-US" dirty="0" smtClean="0"/>
              <a:t>if(condition)</a:t>
            </a:r>
          </a:p>
          <a:p>
            <a:pPr lvl="1">
              <a:buNone/>
            </a:pPr>
            <a:r>
              <a:rPr lang="en-US" dirty="0" smtClean="0"/>
              <a:t>{</a:t>
            </a:r>
          </a:p>
          <a:p>
            <a:pPr lvl="1">
              <a:buNone/>
            </a:pPr>
            <a:r>
              <a:rPr lang="en-US" dirty="0" smtClean="0"/>
              <a:t>……..;</a:t>
            </a:r>
          </a:p>
          <a:p>
            <a:pPr lvl="1">
              <a:buNone/>
            </a:pPr>
            <a:r>
              <a:rPr lang="en-US" dirty="0" smtClean="0"/>
              <a:t>……..;</a:t>
            </a:r>
          </a:p>
          <a:p>
            <a:pPr lvl="1">
              <a:buNone/>
            </a:pPr>
            <a:r>
              <a:rPr lang="en-US" dirty="0" smtClean="0"/>
              <a:t>}</a:t>
            </a:r>
          </a:p>
          <a:p>
            <a:r>
              <a:rPr lang="en-US" dirty="0" smtClean="0"/>
              <a:t>if(condition)</a:t>
            </a:r>
          </a:p>
          <a:p>
            <a:pPr>
              <a:buNone/>
            </a:pPr>
            <a:r>
              <a:rPr lang="en-US" dirty="0" smtClean="0"/>
              <a:t>		……..;</a:t>
            </a:r>
          </a:p>
          <a:p>
            <a:pPr>
              <a:buNone/>
            </a:pPr>
            <a:r>
              <a:rPr lang="en-US" dirty="0" smtClean="0"/>
              <a:t>	else</a:t>
            </a:r>
          </a:p>
          <a:p>
            <a:pPr>
              <a:buNone/>
            </a:pPr>
            <a:r>
              <a:rPr lang="en-US" dirty="0" smtClean="0"/>
              <a:t>		……..;</a:t>
            </a:r>
          </a:p>
          <a:p>
            <a:r>
              <a:rPr lang="en-US" dirty="0" smtClean="0"/>
              <a:t>if(condition)</a:t>
            </a:r>
          </a:p>
          <a:p>
            <a:pPr lvl="1">
              <a:buNone/>
            </a:pPr>
            <a:r>
              <a:rPr lang="en-US" dirty="0" smtClean="0"/>
              <a:t>{</a:t>
            </a:r>
          </a:p>
          <a:p>
            <a:pPr lvl="1">
              <a:buNone/>
            </a:pPr>
            <a:r>
              <a:rPr lang="en-US" dirty="0" smtClean="0"/>
              <a:t>……..;</a:t>
            </a:r>
          </a:p>
          <a:p>
            <a:pPr lvl="1">
              <a:buNone/>
            </a:pPr>
            <a:r>
              <a:rPr lang="en-US" dirty="0" smtClean="0"/>
              <a:t>……..;</a:t>
            </a:r>
          </a:p>
          <a:p>
            <a:pPr lvl="1">
              <a:buNone/>
            </a:pPr>
            <a:r>
              <a:rPr lang="en-US" dirty="0" smtClean="0"/>
              <a:t>}</a:t>
            </a:r>
          </a:p>
          <a:p>
            <a:pPr>
              <a:buNone/>
            </a:pPr>
            <a:r>
              <a:rPr lang="en-US" dirty="0" smtClean="0"/>
              <a:t>	else</a:t>
            </a:r>
          </a:p>
          <a:p>
            <a:pPr>
              <a:buNone/>
            </a:pPr>
            <a:r>
              <a:rPr lang="en-US" dirty="0" smtClean="0"/>
              <a:t>	……..;</a:t>
            </a:r>
            <a:endParaRPr lang="en-US" dirty="0"/>
          </a:p>
        </p:txBody>
      </p:sp>
      <p:sp>
        <p:nvSpPr>
          <p:cNvPr id="4" name="Content Placeholder 3"/>
          <p:cNvSpPr>
            <a:spLocks noGrp="1"/>
          </p:cNvSpPr>
          <p:nvPr>
            <p:ph sz="half" idx="2"/>
          </p:nvPr>
        </p:nvSpPr>
        <p:spPr/>
        <p:txBody>
          <a:bodyPr>
            <a:normAutofit fontScale="70000" lnSpcReduction="20000"/>
          </a:bodyPr>
          <a:lstStyle/>
          <a:p>
            <a:r>
              <a:rPr lang="en-US" dirty="0" smtClean="0"/>
              <a:t>if(condition)</a:t>
            </a:r>
          </a:p>
          <a:p>
            <a:pPr lvl="1">
              <a:buNone/>
            </a:pPr>
            <a:r>
              <a:rPr lang="en-US" dirty="0" smtClean="0"/>
              <a:t>……..;</a:t>
            </a:r>
          </a:p>
          <a:p>
            <a:pPr>
              <a:buNone/>
            </a:pPr>
            <a:r>
              <a:rPr lang="en-US" dirty="0" smtClean="0"/>
              <a:t>	else</a:t>
            </a:r>
          </a:p>
          <a:p>
            <a:pPr lvl="1">
              <a:buNone/>
            </a:pPr>
            <a:r>
              <a:rPr lang="en-US" dirty="0" smtClean="0"/>
              <a:t>{</a:t>
            </a:r>
          </a:p>
          <a:p>
            <a:pPr lvl="1">
              <a:buNone/>
            </a:pPr>
            <a:r>
              <a:rPr lang="en-US" dirty="0" smtClean="0"/>
              <a:t>……..;</a:t>
            </a:r>
          </a:p>
          <a:p>
            <a:pPr lvl="1">
              <a:buNone/>
            </a:pPr>
            <a:r>
              <a:rPr lang="en-US" dirty="0" smtClean="0"/>
              <a:t>……..;</a:t>
            </a:r>
          </a:p>
          <a:p>
            <a:pPr lvl="1">
              <a:buNone/>
            </a:pPr>
            <a:r>
              <a:rPr lang="en-US" dirty="0" smtClean="0"/>
              <a:t>}</a:t>
            </a:r>
          </a:p>
          <a:p>
            <a:r>
              <a:rPr lang="en-US" dirty="0" smtClean="0"/>
              <a:t>if(condition)</a:t>
            </a:r>
          </a:p>
          <a:p>
            <a:pPr lvl="1">
              <a:buNone/>
            </a:pPr>
            <a:r>
              <a:rPr lang="en-US" dirty="0" smtClean="0"/>
              <a:t>{</a:t>
            </a:r>
          </a:p>
          <a:p>
            <a:pPr lvl="1">
              <a:buNone/>
            </a:pPr>
            <a:r>
              <a:rPr lang="en-US" dirty="0" smtClean="0"/>
              <a:t>……..;</a:t>
            </a:r>
          </a:p>
          <a:p>
            <a:pPr lvl="1">
              <a:buNone/>
            </a:pPr>
            <a:r>
              <a:rPr lang="en-US" dirty="0" smtClean="0"/>
              <a:t>……..;</a:t>
            </a:r>
          </a:p>
          <a:p>
            <a:pPr lvl="1">
              <a:buNone/>
            </a:pPr>
            <a:r>
              <a:rPr lang="en-US" dirty="0" smtClean="0"/>
              <a:t>}</a:t>
            </a:r>
          </a:p>
          <a:p>
            <a:pPr>
              <a:buNone/>
            </a:pPr>
            <a:r>
              <a:rPr lang="en-US" dirty="0" smtClean="0"/>
              <a:t>	else</a:t>
            </a:r>
          </a:p>
          <a:p>
            <a:pPr lvl="1">
              <a:buNone/>
            </a:pPr>
            <a:r>
              <a:rPr lang="en-US" dirty="0" smtClean="0"/>
              <a:t>{</a:t>
            </a:r>
          </a:p>
          <a:p>
            <a:pPr lvl="1">
              <a:buNone/>
            </a:pPr>
            <a:r>
              <a:rPr lang="en-US" dirty="0" smtClean="0"/>
              <a:t>……..;</a:t>
            </a:r>
          </a:p>
          <a:p>
            <a:pPr lvl="1">
              <a:buNone/>
            </a:pPr>
            <a:r>
              <a:rPr lang="en-US" dirty="0" smtClean="0"/>
              <a:t>……..;</a:t>
            </a:r>
          </a:p>
          <a:p>
            <a:pPr lvl="1">
              <a:buNone/>
            </a:pPr>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Nested if-else Statements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if(condition)</a:t>
            </a:r>
          </a:p>
          <a:p>
            <a:pPr lvl="1">
              <a:buNone/>
            </a:pPr>
            <a:r>
              <a:rPr lang="en-US" dirty="0" smtClean="0"/>
              <a:t>{</a:t>
            </a:r>
          </a:p>
          <a:p>
            <a:pPr lvl="2">
              <a:buNone/>
            </a:pPr>
            <a:r>
              <a:rPr lang="en-US" dirty="0" smtClean="0"/>
              <a:t>if(condition)</a:t>
            </a:r>
          </a:p>
          <a:p>
            <a:pPr lvl="3">
              <a:buNone/>
            </a:pPr>
            <a:r>
              <a:rPr lang="en-US" dirty="0" smtClean="0"/>
              <a:t>{</a:t>
            </a:r>
          </a:p>
          <a:p>
            <a:pPr lvl="3">
              <a:buNone/>
            </a:pPr>
            <a:r>
              <a:rPr lang="en-US" dirty="0" smtClean="0"/>
              <a:t>……..;</a:t>
            </a:r>
          </a:p>
          <a:p>
            <a:pPr lvl="3">
              <a:buNone/>
            </a:pPr>
            <a:r>
              <a:rPr lang="en-US" dirty="0" smtClean="0"/>
              <a:t>……..;</a:t>
            </a:r>
          </a:p>
          <a:p>
            <a:pPr lvl="3">
              <a:buNone/>
            </a:pPr>
            <a:r>
              <a:rPr lang="en-US" dirty="0" smtClean="0"/>
              <a:t>}</a:t>
            </a:r>
          </a:p>
          <a:p>
            <a:pPr lvl="2">
              <a:buNone/>
            </a:pPr>
            <a:r>
              <a:rPr lang="en-US" dirty="0" smtClean="0"/>
              <a:t>else</a:t>
            </a:r>
          </a:p>
          <a:p>
            <a:pPr lvl="3">
              <a:buNone/>
            </a:pPr>
            <a:r>
              <a:rPr lang="en-US" dirty="0" smtClean="0"/>
              <a:t>{</a:t>
            </a:r>
          </a:p>
          <a:p>
            <a:pPr lvl="3">
              <a:buNone/>
            </a:pPr>
            <a:r>
              <a:rPr lang="en-US" dirty="0" smtClean="0"/>
              <a:t>……..;</a:t>
            </a:r>
          </a:p>
          <a:p>
            <a:pPr lvl="3">
              <a:buNone/>
            </a:pPr>
            <a:r>
              <a:rPr lang="en-US" dirty="0" smtClean="0"/>
              <a:t>……..;</a:t>
            </a:r>
          </a:p>
          <a:p>
            <a:pPr lvl="3">
              <a:buNone/>
            </a:pPr>
            <a:r>
              <a:rPr lang="en-US" dirty="0" smtClean="0"/>
              <a:t>}</a:t>
            </a:r>
          </a:p>
          <a:p>
            <a:pPr lvl="1">
              <a:buNone/>
            </a:pPr>
            <a:r>
              <a:rPr lang="en-US" dirty="0" smtClean="0"/>
              <a:t>}</a:t>
            </a:r>
            <a:endParaRPr lang="en-US" dirty="0"/>
          </a:p>
        </p:txBody>
      </p:sp>
      <p:sp>
        <p:nvSpPr>
          <p:cNvPr id="4" name="Content Placeholder 3"/>
          <p:cNvSpPr>
            <a:spLocks noGrp="1"/>
          </p:cNvSpPr>
          <p:nvPr>
            <p:ph sz="half" idx="2"/>
          </p:nvPr>
        </p:nvSpPr>
        <p:spPr/>
        <p:txBody>
          <a:bodyPr>
            <a:normAutofit fontScale="92500" lnSpcReduction="10000"/>
          </a:bodyPr>
          <a:lstStyle/>
          <a:p>
            <a:pPr>
              <a:buNone/>
            </a:pPr>
            <a:r>
              <a:rPr lang="en-US" dirty="0" smtClean="0"/>
              <a:t>else</a:t>
            </a:r>
          </a:p>
          <a:p>
            <a:pPr>
              <a:buNone/>
            </a:pPr>
            <a:r>
              <a:rPr lang="en-US" dirty="0" smtClean="0"/>
              <a:t>{</a:t>
            </a:r>
          </a:p>
          <a:p>
            <a:pPr lvl="1">
              <a:buNone/>
            </a:pPr>
            <a:r>
              <a:rPr lang="en-US" dirty="0" smtClean="0"/>
              <a:t>if(condition)</a:t>
            </a:r>
          </a:p>
          <a:p>
            <a:pPr lvl="2">
              <a:buNone/>
            </a:pPr>
            <a:r>
              <a:rPr lang="en-US" dirty="0" smtClean="0"/>
              <a:t>{</a:t>
            </a:r>
          </a:p>
          <a:p>
            <a:pPr lvl="2">
              <a:buNone/>
            </a:pPr>
            <a:r>
              <a:rPr lang="en-US" dirty="0" smtClean="0"/>
              <a:t>……..;</a:t>
            </a:r>
          </a:p>
          <a:p>
            <a:pPr lvl="2">
              <a:buNone/>
            </a:pPr>
            <a:r>
              <a:rPr lang="en-US" dirty="0" smtClean="0"/>
              <a:t>……..;</a:t>
            </a:r>
          </a:p>
          <a:p>
            <a:pPr lvl="2">
              <a:buNone/>
            </a:pPr>
            <a:r>
              <a:rPr lang="en-US" dirty="0" smtClean="0"/>
              <a:t>}</a:t>
            </a:r>
          </a:p>
          <a:p>
            <a:pPr lvl="1">
              <a:buNone/>
            </a:pPr>
            <a:r>
              <a:rPr lang="en-US" dirty="0" smtClean="0"/>
              <a:t>else</a:t>
            </a:r>
          </a:p>
          <a:p>
            <a:pPr lvl="2">
              <a:buNone/>
            </a:pPr>
            <a:r>
              <a:rPr lang="en-US" dirty="0" smtClean="0"/>
              <a:t>{</a:t>
            </a:r>
          </a:p>
          <a:p>
            <a:pPr lvl="2">
              <a:buNone/>
            </a:pPr>
            <a:r>
              <a:rPr lang="en-US" dirty="0" smtClean="0"/>
              <a:t>……..;</a:t>
            </a:r>
          </a:p>
          <a:p>
            <a:pPr lvl="2">
              <a:buNone/>
            </a:pPr>
            <a:r>
              <a:rPr lang="en-US" dirty="0" smtClean="0"/>
              <a:t>……..;</a:t>
            </a:r>
          </a:p>
          <a:p>
            <a:pPr lvl="2">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Logical Operators</a:t>
            </a:r>
            <a:endParaRPr lang="en-US" dirty="0"/>
          </a:p>
        </p:txBody>
      </p:sp>
      <p:sp>
        <p:nvSpPr>
          <p:cNvPr id="3" name="Content Placeholder 2"/>
          <p:cNvSpPr>
            <a:spLocks noGrp="1"/>
          </p:cNvSpPr>
          <p:nvPr>
            <p:ph sz="half" idx="1"/>
          </p:nvPr>
        </p:nvSpPr>
        <p:spPr/>
        <p:txBody>
          <a:bodyPr>
            <a:normAutofit fontScale="55000" lnSpcReduction="20000"/>
          </a:bodyPr>
          <a:lstStyle/>
          <a:p>
            <a:r>
              <a:rPr lang="en-US" sz="3600" dirty="0" smtClean="0"/>
              <a:t>C contains Logical Operators &amp;&amp; (AND), ||(OR) and ! (NOT).</a:t>
            </a:r>
          </a:p>
          <a:p>
            <a:r>
              <a:rPr lang="en-US" sz="3600" dirty="0" smtClean="0"/>
              <a:t>&amp;&amp; and || allow to join multiple conditions.</a:t>
            </a:r>
          </a:p>
          <a:p>
            <a:r>
              <a:rPr lang="en-US" sz="3600" dirty="0" smtClean="0"/>
              <a:t>! Operator reverses the result of the expression it operates on.</a:t>
            </a:r>
          </a:p>
          <a:p>
            <a:endParaRPr lang="en-US" dirty="0" smtClean="0"/>
          </a:p>
          <a:p>
            <a:r>
              <a:rPr lang="en-US" sz="3600" b="1" dirty="0" smtClean="0"/>
              <a:t>Examples -</a:t>
            </a:r>
          </a:p>
          <a:p>
            <a:pPr lvl="1">
              <a:buNone/>
            </a:pPr>
            <a:r>
              <a:rPr lang="en-US" sz="3300" dirty="0" smtClean="0"/>
              <a:t>if(!flag) /*will reverse value of flag*/</a:t>
            </a:r>
          </a:p>
          <a:p>
            <a:pPr lvl="1">
              <a:buNone/>
            </a:pPr>
            <a:r>
              <a:rPr lang="en-US" sz="3300" dirty="0" smtClean="0"/>
              <a:t>{</a:t>
            </a:r>
          </a:p>
          <a:p>
            <a:pPr lvl="1">
              <a:buNone/>
            </a:pPr>
            <a:r>
              <a:rPr lang="en-US" sz="3300" dirty="0" smtClean="0"/>
              <a:t>……..;</a:t>
            </a:r>
          </a:p>
          <a:p>
            <a:pPr lvl="1">
              <a:buNone/>
            </a:pPr>
            <a:r>
              <a:rPr lang="en-US" sz="3300" dirty="0" smtClean="0"/>
              <a:t>……..;</a:t>
            </a:r>
          </a:p>
          <a:p>
            <a:pPr lvl="1">
              <a:buNone/>
            </a:pPr>
            <a:r>
              <a:rPr lang="en-US" sz="3300" dirty="0" smtClean="0"/>
              <a:t>}</a:t>
            </a:r>
            <a:endParaRPr lang="en-US" sz="3300" dirty="0"/>
          </a:p>
        </p:txBody>
      </p:sp>
      <p:sp>
        <p:nvSpPr>
          <p:cNvPr id="4" name="Content Placeholder 3"/>
          <p:cNvSpPr>
            <a:spLocks noGrp="1"/>
          </p:cNvSpPr>
          <p:nvPr>
            <p:ph sz="half" idx="2"/>
          </p:nvPr>
        </p:nvSpPr>
        <p:spPr/>
        <p:txBody>
          <a:bodyPr>
            <a:normAutofit fontScale="55000" lnSpcReduction="20000"/>
          </a:bodyPr>
          <a:lstStyle/>
          <a:p>
            <a:pPr>
              <a:buNone/>
            </a:pPr>
            <a:r>
              <a:rPr lang="en-US" dirty="0" smtClean="0"/>
              <a:t>if(cond1 &amp;&amp; cond2 &amp;&amp; …… &amp;&amp; </a:t>
            </a:r>
            <a:r>
              <a:rPr lang="en-US" dirty="0" err="1" smtClean="0"/>
              <a:t>condN</a:t>
            </a:r>
            <a:r>
              <a:rPr lang="en-US" dirty="0" smtClean="0"/>
              <a:t>)</a:t>
            </a:r>
          </a:p>
          <a:p>
            <a:pPr lvl="1">
              <a:buNone/>
            </a:pPr>
            <a:r>
              <a:rPr lang="en-US" dirty="0" smtClean="0"/>
              <a:t>{</a:t>
            </a:r>
          </a:p>
          <a:p>
            <a:pPr lvl="1">
              <a:buNone/>
            </a:pPr>
            <a:r>
              <a:rPr lang="en-US" dirty="0" smtClean="0"/>
              <a:t>……..;</a:t>
            </a:r>
          </a:p>
          <a:p>
            <a:pPr lvl="1">
              <a:buNone/>
            </a:pPr>
            <a:r>
              <a:rPr lang="en-US" dirty="0" smtClean="0"/>
              <a:t>……..;</a:t>
            </a:r>
          </a:p>
          <a:p>
            <a:pPr lvl="1">
              <a:buNone/>
            </a:pPr>
            <a:r>
              <a:rPr lang="en-US" dirty="0" smtClean="0"/>
              <a:t>}</a:t>
            </a:r>
          </a:p>
          <a:p>
            <a:pPr>
              <a:buNone/>
            </a:pPr>
            <a:r>
              <a:rPr lang="en-US" sz="2500" b="1" dirty="0" smtClean="0"/>
              <a:t>If all the conditions joined by &amp;&amp; are true</a:t>
            </a:r>
          </a:p>
          <a:p>
            <a:pPr>
              <a:buNone/>
            </a:pPr>
            <a:r>
              <a:rPr lang="en-US" sz="2500" b="1" dirty="0" smtClean="0"/>
              <a:t>then the statements will be executed.</a:t>
            </a:r>
          </a:p>
          <a:p>
            <a:pPr>
              <a:buNone/>
            </a:pPr>
            <a:endParaRPr lang="en-US" dirty="0" smtClean="0"/>
          </a:p>
          <a:p>
            <a:pPr>
              <a:buNone/>
            </a:pPr>
            <a:r>
              <a:rPr lang="en-US" dirty="0" smtClean="0"/>
              <a:t>if(cond1 || cond2 || …… || </a:t>
            </a:r>
            <a:r>
              <a:rPr lang="en-US" dirty="0" err="1" smtClean="0"/>
              <a:t>condN</a:t>
            </a:r>
            <a:r>
              <a:rPr lang="en-US" dirty="0" smtClean="0"/>
              <a:t>)</a:t>
            </a:r>
          </a:p>
          <a:p>
            <a:pPr lvl="1">
              <a:buNone/>
            </a:pPr>
            <a:r>
              <a:rPr lang="en-US" dirty="0" smtClean="0"/>
              <a:t>{</a:t>
            </a:r>
          </a:p>
          <a:p>
            <a:pPr lvl="1">
              <a:buNone/>
            </a:pPr>
            <a:r>
              <a:rPr lang="en-US" dirty="0" smtClean="0"/>
              <a:t>……..;</a:t>
            </a:r>
          </a:p>
          <a:p>
            <a:pPr lvl="1">
              <a:buNone/>
            </a:pPr>
            <a:r>
              <a:rPr lang="en-US" dirty="0" smtClean="0"/>
              <a:t>……..;</a:t>
            </a:r>
          </a:p>
          <a:p>
            <a:pPr lvl="1">
              <a:buNone/>
            </a:pPr>
            <a:r>
              <a:rPr lang="en-US" dirty="0" smtClean="0"/>
              <a:t>}</a:t>
            </a:r>
          </a:p>
          <a:p>
            <a:pPr>
              <a:buNone/>
            </a:pPr>
            <a:r>
              <a:rPr lang="en-US" sz="2500" b="1" dirty="0" smtClean="0"/>
              <a:t>If any of the conditions joined by || is true</a:t>
            </a:r>
          </a:p>
          <a:p>
            <a:pPr>
              <a:buNone/>
            </a:pPr>
            <a:r>
              <a:rPr lang="en-US" sz="2500" b="1" dirty="0" smtClean="0"/>
              <a:t>then the statements will be executed.</a:t>
            </a:r>
          </a:p>
          <a:p>
            <a:pPr>
              <a:buNone/>
            </a:pPr>
            <a:endParaRPr lang="en-US" dirty="0" smtClean="0"/>
          </a:p>
          <a:p>
            <a:pPr>
              <a:buNone/>
            </a:pPr>
            <a:r>
              <a:rPr lang="en-US" dirty="0" smtClean="0"/>
              <a:t>if((cond1 &amp;&amp; cond2) || (cond3 &amp;&amp; cond4))</a:t>
            </a:r>
          </a:p>
          <a:p>
            <a:pPr lvl="1">
              <a:buNone/>
            </a:pPr>
            <a:r>
              <a:rPr lang="en-US" dirty="0" smtClean="0"/>
              <a:t>{</a:t>
            </a:r>
          </a:p>
          <a:p>
            <a:pPr lvl="1">
              <a:buNone/>
            </a:pPr>
            <a:r>
              <a:rPr lang="en-US" dirty="0" smtClean="0"/>
              <a:t>……..;</a:t>
            </a:r>
          </a:p>
          <a:p>
            <a:pPr lvl="1">
              <a:buNone/>
            </a:pPr>
            <a:r>
              <a:rPr lang="en-US" dirty="0" smtClean="0"/>
              <a:t>……..;</a:t>
            </a:r>
          </a:p>
          <a:p>
            <a:pPr lvl="1">
              <a:buNone/>
            </a:pP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else if Statement</a:t>
            </a:r>
            <a:endParaRPr lang="en-US" dirty="0"/>
          </a:p>
        </p:txBody>
      </p:sp>
      <p:sp>
        <p:nvSpPr>
          <p:cNvPr id="3" name="Content Placeholder 2"/>
          <p:cNvSpPr>
            <a:spLocks noGrp="1"/>
          </p:cNvSpPr>
          <p:nvPr>
            <p:ph sz="half" idx="1"/>
          </p:nvPr>
        </p:nvSpPr>
        <p:spPr/>
        <p:txBody>
          <a:bodyPr>
            <a:normAutofit fontScale="70000" lnSpcReduction="20000"/>
          </a:bodyPr>
          <a:lstStyle/>
          <a:p>
            <a:pPr>
              <a:buNone/>
            </a:pPr>
            <a:r>
              <a:rPr lang="en-US" dirty="0" smtClean="0"/>
              <a:t>void main()</a:t>
            </a:r>
          </a:p>
          <a:p>
            <a:pPr>
              <a:buNone/>
            </a:pPr>
            <a:r>
              <a:rPr lang="en-US" dirty="0" smtClean="0"/>
              <a:t>{</a:t>
            </a:r>
          </a:p>
          <a:p>
            <a:pPr lvl="1">
              <a:buNone/>
            </a:pPr>
            <a:r>
              <a:rPr lang="en-US" dirty="0" err="1" smtClean="0"/>
              <a:t>int</a:t>
            </a:r>
            <a:r>
              <a:rPr lang="en-US" dirty="0" smtClean="0"/>
              <a:t> no1=15, no2=10, no3=8;</a:t>
            </a:r>
          </a:p>
          <a:p>
            <a:pPr lvl="1">
              <a:buNone/>
            </a:pPr>
            <a:r>
              <a:rPr lang="en-US" dirty="0" smtClean="0"/>
              <a:t>if (no1 &gt; no2 &amp;&amp; no1 &gt; no3)</a:t>
            </a:r>
          </a:p>
          <a:p>
            <a:pPr lvl="1">
              <a:buNone/>
            </a:pPr>
            <a:r>
              <a:rPr lang="en-US" dirty="0" smtClean="0"/>
              <a:t>	</a:t>
            </a:r>
            <a:r>
              <a:rPr lang="en-US" dirty="0" err="1" smtClean="0"/>
              <a:t>printf</a:t>
            </a:r>
            <a:r>
              <a:rPr lang="en-US" dirty="0" smtClean="0"/>
              <a:t>("The no1 is maximum");</a:t>
            </a:r>
          </a:p>
          <a:p>
            <a:pPr lvl="1">
              <a:buNone/>
            </a:pPr>
            <a:r>
              <a:rPr lang="en-US" dirty="0" smtClean="0"/>
              <a:t>if(no2 &gt; no1 &amp;&amp; no2 &gt; no3)</a:t>
            </a:r>
          </a:p>
          <a:p>
            <a:pPr lvl="1">
              <a:buNone/>
            </a:pPr>
            <a:r>
              <a:rPr lang="en-US" dirty="0" smtClean="0"/>
              <a:t>	</a:t>
            </a:r>
            <a:r>
              <a:rPr lang="en-US" dirty="0" err="1" smtClean="0"/>
              <a:t>printf</a:t>
            </a:r>
            <a:r>
              <a:rPr lang="en-US" dirty="0" smtClean="0"/>
              <a:t>("The no2 is maximum");</a:t>
            </a:r>
          </a:p>
          <a:p>
            <a:pPr lvl="1">
              <a:buNone/>
            </a:pPr>
            <a:r>
              <a:rPr lang="en-US" dirty="0" smtClean="0"/>
              <a:t>if(no3 &gt; no1 &amp;&amp; no3 &gt; no2)</a:t>
            </a:r>
          </a:p>
          <a:p>
            <a:pPr lvl="1">
              <a:buNone/>
            </a:pPr>
            <a:r>
              <a:rPr lang="en-US" dirty="0" smtClean="0"/>
              <a:t>	</a:t>
            </a:r>
            <a:r>
              <a:rPr lang="en-US" dirty="0" err="1" smtClean="0"/>
              <a:t>printf</a:t>
            </a:r>
            <a:r>
              <a:rPr lang="en-US" dirty="0" smtClean="0"/>
              <a:t>("The no3 is maximum");</a:t>
            </a:r>
          </a:p>
          <a:p>
            <a:pPr lvl="1">
              <a:buNone/>
            </a:pPr>
            <a:r>
              <a:rPr lang="en-US" dirty="0" err="1" smtClean="0"/>
              <a:t>getch</a:t>
            </a:r>
            <a:r>
              <a:rPr lang="en-US" dirty="0" smtClean="0"/>
              <a:t>();</a:t>
            </a:r>
          </a:p>
          <a:p>
            <a:pPr>
              <a:buNone/>
            </a:pPr>
            <a:r>
              <a:rPr lang="en-US" dirty="0" smtClean="0"/>
              <a:t>}</a:t>
            </a:r>
          </a:p>
          <a:p>
            <a:pPr>
              <a:buNone/>
            </a:pPr>
            <a:endParaRPr lang="en-US" b="1" dirty="0" smtClean="0"/>
          </a:p>
          <a:p>
            <a:pPr>
              <a:buNone/>
            </a:pPr>
            <a:r>
              <a:rPr lang="en-US" b="1" dirty="0" smtClean="0"/>
              <a:t>In the above example even if the first number is maximum the other two if statements are also checked and this will increase the execution time of the program.</a:t>
            </a:r>
            <a:endParaRPr lang="en-US" dirty="0"/>
          </a:p>
        </p:txBody>
      </p:sp>
      <p:sp>
        <p:nvSpPr>
          <p:cNvPr id="4" name="Content Placeholder 3"/>
          <p:cNvSpPr>
            <a:spLocks noGrp="1"/>
          </p:cNvSpPr>
          <p:nvPr>
            <p:ph sz="half" idx="2"/>
          </p:nvPr>
        </p:nvSpPr>
        <p:spPr/>
        <p:txBody>
          <a:bodyPr>
            <a:normAutofit fontScale="70000" lnSpcReduction="20000"/>
          </a:bodyPr>
          <a:lstStyle/>
          <a:p>
            <a:pPr>
              <a:buNone/>
            </a:pPr>
            <a:r>
              <a:rPr lang="en-US" dirty="0" smtClean="0"/>
              <a:t>void main()</a:t>
            </a:r>
          </a:p>
          <a:p>
            <a:pPr>
              <a:buNone/>
            </a:pPr>
            <a:r>
              <a:rPr lang="en-US" dirty="0" smtClean="0"/>
              <a:t>{</a:t>
            </a:r>
          </a:p>
          <a:p>
            <a:pPr lvl="1">
              <a:buNone/>
            </a:pPr>
            <a:r>
              <a:rPr lang="en-US" dirty="0" err="1" smtClean="0"/>
              <a:t>int</a:t>
            </a:r>
            <a:r>
              <a:rPr lang="en-US" dirty="0" smtClean="0"/>
              <a:t> no1=15, no2=10, no3=8;</a:t>
            </a:r>
          </a:p>
          <a:p>
            <a:pPr lvl="1">
              <a:buNone/>
            </a:pPr>
            <a:r>
              <a:rPr lang="en-US" dirty="0" smtClean="0"/>
              <a:t>if (no1 &gt;no2 &amp;&amp; no1 &gt; no3)</a:t>
            </a:r>
          </a:p>
          <a:p>
            <a:pPr lvl="1">
              <a:buNone/>
            </a:pPr>
            <a:r>
              <a:rPr lang="en-US" dirty="0" smtClean="0"/>
              <a:t>	</a:t>
            </a:r>
            <a:r>
              <a:rPr lang="en-US" dirty="0" err="1" smtClean="0"/>
              <a:t>printf</a:t>
            </a:r>
            <a:r>
              <a:rPr lang="en-US" dirty="0" smtClean="0"/>
              <a:t>("The no1 is maximum");</a:t>
            </a:r>
          </a:p>
          <a:p>
            <a:pPr lvl="1">
              <a:buNone/>
            </a:pPr>
            <a:r>
              <a:rPr lang="en-US" dirty="0" smtClean="0"/>
              <a:t>else if(no2 &gt; no1 &amp;&amp; no2 &gt; no3)</a:t>
            </a:r>
          </a:p>
          <a:p>
            <a:pPr lvl="1">
              <a:buNone/>
            </a:pPr>
            <a:r>
              <a:rPr lang="en-US" dirty="0" smtClean="0"/>
              <a:t>	</a:t>
            </a:r>
            <a:r>
              <a:rPr lang="en-US" dirty="0" err="1" smtClean="0"/>
              <a:t>printf</a:t>
            </a:r>
            <a:r>
              <a:rPr lang="en-US" dirty="0" smtClean="0"/>
              <a:t>("The no2 is maximum");</a:t>
            </a:r>
          </a:p>
          <a:p>
            <a:pPr lvl="1">
              <a:buNone/>
            </a:pPr>
            <a:r>
              <a:rPr lang="en-US" dirty="0" smtClean="0"/>
              <a:t>else</a:t>
            </a:r>
          </a:p>
          <a:p>
            <a:pPr lvl="1">
              <a:buNone/>
            </a:pPr>
            <a:r>
              <a:rPr lang="en-US" dirty="0" smtClean="0"/>
              <a:t>	</a:t>
            </a:r>
            <a:r>
              <a:rPr lang="en-US" dirty="0" err="1" smtClean="0"/>
              <a:t>printf</a:t>
            </a:r>
            <a:r>
              <a:rPr lang="en-US" dirty="0" smtClean="0"/>
              <a:t>("The no3 is maximum");</a:t>
            </a:r>
          </a:p>
          <a:p>
            <a:pPr lvl="1">
              <a:buNone/>
            </a:pPr>
            <a:r>
              <a:rPr lang="en-US" dirty="0" err="1" smtClean="0"/>
              <a:t>getch</a:t>
            </a:r>
            <a:r>
              <a:rPr lang="en-US" dirty="0" smtClean="0"/>
              <a:t>();</a:t>
            </a:r>
          </a:p>
          <a:p>
            <a:pPr>
              <a:buNone/>
            </a:pPr>
            <a:r>
              <a:rPr lang="en-US" dirty="0" smtClean="0"/>
              <a:t>}</a:t>
            </a:r>
          </a:p>
          <a:p>
            <a:pPr>
              <a:buNone/>
            </a:pPr>
            <a:endParaRPr lang="en-US" dirty="0" smtClean="0"/>
          </a:p>
          <a:p>
            <a:pPr>
              <a:buNone/>
            </a:pPr>
            <a:r>
              <a:rPr lang="en-US" b="1" dirty="0" smtClean="0"/>
              <a:t>In the above example if the fist 'if' goes false then only second if will get executed and if the second 'if' goes false then the last else will get executed.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Conditional Operators</a:t>
            </a:r>
            <a:endParaRPr lang="en-US" dirty="0"/>
          </a:p>
        </p:txBody>
      </p:sp>
      <p:sp>
        <p:nvSpPr>
          <p:cNvPr id="3" name="Content Placeholder 2"/>
          <p:cNvSpPr>
            <a:spLocks noGrp="1"/>
          </p:cNvSpPr>
          <p:nvPr>
            <p:ph sz="half" idx="1"/>
          </p:nvPr>
        </p:nvSpPr>
        <p:spPr/>
        <p:txBody>
          <a:bodyPr>
            <a:normAutofit fontScale="70000" lnSpcReduction="20000"/>
          </a:bodyPr>
          <a:lstStyle/>
          <a:p>
            <a:pPr>
              <a:buNone/>
            </a:pPr>
            <a:r>
              <a:rPr lang="en-US" dirty="0" smtClean="0"/>
              <a:t>The conditional operators </a:t>
            </a:r>
            <a:r>
              <a:rPr lang="en-US" b="1" dirty="0" smtClean="0"/>
              <a:t>? </a:t>
            </a:r>
            <a:r>
              <a:rPr lang="en-US" dirty="0" smtClean="0"/>
              <a:t>and </a:t>
            </a:r>
            <a:r>
              <a:rPr lang="en-US" b="1" dirty="0" smtClean="0"/>
              <a:t>: are sometimes called as ternary operators since they </a:t>
            </a:r>
            <a:r>
              <a:rPr lang="en-US" dirty="0" smtClean="0"/>
              <a:t>take three arguments. Their general form is – </a:t>
            </a:r>
          </a:p>
          <a:p>
            <a:pPr>
              <a:buNone/>
            </a:pPr>
            <a:endParaRPr lang="en-US" dirty="0" smtClean="0"/>
          </a:p>
          <a:p>
            <a:pPr>
              <a:buNone/>
            </a:pPr>
            <a:r>
              <a:rPr lang="en-US" sz="2100" b="1" dirty="0" smtClean="0"/>
              <a:t>expression1 ? expression 2 :expression3</a:t>
            </a:r>
          </a:p>
          <a:p>
            <a:pPr>
              <a:buNone/>
            </a:pPr>
            <a:endParaRPr lang="en-US" dirty="0" smtClean="0"/>
          </a:p>
          <a:p>
            <a:pPr>
              <a:buNone/>
            </a:pPr>
            <a:r>
              <a:rPr lang="en-US" dirty="0" smtClean="0"/>
              <a:t>The above expression suggests "if expression1 is true (that is, if it's value is non-zero), then the value returned will be expression2, otherwise value returned will be expression3.</a:t>
            </a:r>
            <a:endParaRPr lang="en-US" dirty="0"/>
          </a:p>
        </p:txBody>
      </p:sp>
      <p:sp>
        <p:nvSpPr>
          <p:cNvPr id="4" name="Content Placeholder 3"/>
          <p:cNvSpPr>
            <a:spLocks noGrp="1"/>
          </p:cNvSpPr>
          <p:nvPr>
            <p:ph sz="half" idx="2"/>
          </p:nvPr>
        </p:nvSpPr>
        <p:spPr/>
        <p:txBody>
          <a:bodyPr>
            <a:normAutofit fontScale="70000" lnSpcReduction="20000"/>
          </a:bodyPr>
          <a:lstStyle/>
          <a:p>
            <a:pPr>
              <a:buNone/>
            </a:pPr>
            <a:r>
              <a:rPr lang="en-US" dirty="0" err="1" smtClean="0"/>
              <a:t>int</a:t>
            </a:r>
            <a:r>
              <a:rPr lang="en-US" dirty="0" smtClean="0"/>
              <a:t> x, y;</a:t>
            </a:r>
          </a:p>
          <a:p>
            <a:pPr>
              <a:buNone/>
            </a:pPr>
            <a:r>
              <a:rPr lang="en-US" dirty="0" err="1" smtClean="0"/>
              <a:t>scanf</a:t>
            </a:r>
            <a:r>
              <a:rPr lang="en-US" dirty="0" smtClean="0"/>
              <a:t>("%d", &amp;x);</a:t>
            </a:r>
          </a:p>
          <a:p>
            <a:pPr>
              <a:buNone/>
            </a:pPr>
            <a:r>
              <a:rPr lang="es-ES" dirty="0" smtClean="0"/>
              <a:t>y = (x &gt; 5 ? 3 : 4)</a:t>
            </a:r>
          </a:p>
          <a:p>
            <a:pPr>
              <a:buNone/>
            </a:pPr>
            <a:r>
              <a:rPr lang="en-US" b="1" dirty="0" smtClean="0"/>
              <a:t>This expression will store 3 in y if x is greater than 5 otherwise it will store 4 in y.</a:t>
            </a:r>
          </a:p>
          <a:p>
            <a:pPr>
              <a:buNone/>
            </a:pPr>
            <a:endParaRPr lang="en-US" dirty="0" smtClean="0"/>
          </a:p>
          <a:p>
            <a:pPr>
              <a:buNone/>
            </a:pPr>
            <a:r>
              <a:rPr lang="en-US" dirty="0" err="1" smtClean="0"/>
              <a:t>int</a:t>
            </a:r>
            <a:r>
              <a:rPr lang="en-US" dirty="0" smtClean="0"/>
              <a:t> </a:t>
            </a:r>
            <a:r>
              <a:rPr lang="en-US" dirty="0" err="1" smtClean="0"/>
              <a:t>i</a:t>
            </a:r>
            <a:r>
              <a:rPr lang="en-US" dirty="0" smtClean="0"/>
              <a:t>;</a:t>
            </a:r>
          </a:p>
          <a:p>
            <a:pPr>
              <a:buNone/>
            </a:pPr>
            <a:r>
              <a:rPr lang="en-US" dirty="0" err="1" smtClean="0"/>
              <a:t>scanf</a:t>
            </a:r>
            <a:r>
              <a:rPr lang="en-US" dirty="0" smtClean="0"/>
              <a:t>("%</a:t>
            </a:r>
            <a:r>
              <a:rPr lang="en-US" dirty="0" err="1" smtClean="0"/>
              <a:t>d",&amp;i</a:t>
            </a:r>
            <a:r>
              <a:rPr lang="en-US" dirty="0" smtClean="0"/>
              <a:t>);</a:t>
            </a:r>
          </a:p>
          <a:p>
            <a:pPr>
              <a:buNone/>
            </a:pPr>
            <a:r>
              <a:rPr lang="en-US" dirty="0" smtClean="0"/>
              <a:t>If(</a:t>
            </a:r>
            <a:r>
              <a:rPr lang="en-US" dirty="0" err="1" smtClean="0"/>
              <a:t>i</a:t>
            </a:r>
            <a:r>
              <a:rPr lang="en-US" dirty="0" smtClean="0"/>
              <a:t>==1 ? </a:t>
            </a:r>
            <a:r>
              <a:rPr lang="en-US" dirty="0" err="1" smtClean="0"/>
              <a:t>printf</a:t>
            </a:r>
            <a:r>
              <a:rPr lang="en-US" dirty="0" smtClean="0"/>
              <a:t>("</a:t>
            </a:r>
            <a:r>
              <a:rPr lang="en-US" dirty="0" err="1" smtClean="0"/>
              <a:t>Amit</a:t>
            </a:r>
            <a:r>
              <a:rPr lang="en-US" dirty="0" smtClean="0"/>
              <a:t>") : </a:t>
            </a:r>
            <a:r>
              <a:rPr lang="en-US" dirty="0" err="1" smtClean="0"/>
              <a:t>printf</a:t>
            </a:r>
            <a:r>
              <a:rPr lang="en-US" dirty="0" smtClean="0"/>
              <a:t>("</a:t>
            </a:r>
            <a:r>
              <a:rPr lang="en-US" dirty="0" err="1" smtClean="0"/>
              <a:t>Rohit</a:t>
            </a:r>
            <a:r>
              <a:rPr lang="en-US" dirty="0" smtClean="0"/>
              <a:t>))</a:t>
            </a:r>
          </a:p>
          <a:p>
            <a:pPr>
              <a:buNone/>
            </a:pPr>
            <a:endParaRPr lang="en-US" dirty="0" smtClean="0"/>
          </a:p>
          <a:p>
            <a:pPr>
              <a:buNone/>
            </a:pPr>
            <a:r>
              <a:rPr lang="en-US" dirty="0" smtClean="0"/>
              <a:t>char a = 'z';</a:t>
            </a:r>
          </a:p>
          <a:p>
            <a:pPr>
              <a:buNone/>
            </a:pPr>
            <a:r>
              <a:rPr lang="pt-BR" dirty="0" smtClean="0"/>
              <a:t>printf("%c", (a &gt;= 'a' ? a : '!'));</a:t>
            </a:r>
          </a:p>
          <a:p>
            <a:pPr>
              <a:buNone/>
            </a:pPr>
            <a:endParaRPr lang="en-US" dirty="0" smtClean="0"/>
          </a:p>
          <a:p>
            <a:pPr>
              <a:buNone/>
            </a:pPr>
            <a:r>
              <a:rPr lang="en-US" dirty="0" err="1" smtClean="0"/>
              <a:t>int</a:t>
            </a:r>
            <a:r>
              <a:rPr lang="en-US" dirty="0" smtClean="0"/>
              <a:t> big, a, b, c;</a:t>
            </a:r>
          </a:p>
          <a:p>
            <a:pPr>
              <a:buNone/>
            </a:pPr>
            <a:r>
              <a:rPr lang="en-US" dirty="0" smtClean="0"/>
              <a:t>big=(a&gt;b ? (a&gt;c ? 3 : 4) : (b&gt;c ? 6 : 8))</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639763"/>
          </a:xfrm>
        </p:spPr>
        <p:txBody>
          <a:bodyPr>
            <a:normAutofit/>
          </a:bodyPr>
          <a:lstStyle/>
          <a:p>
            <a:r>
              <a:rPr lang="en-US" dirty="0" smtClean="0"/>
              <a:t>Some basic program</a:t>
            </a:r>
            <a:endParaRPr lang="en-US" dirty="0"/>
          </a:p>
        </p:txBody>
      </p:sp>
      <p:sp>
        <p:nvSpPr>
          <p:cNvPr id="3" name="Content Placeholder 2"/>
          <p:cNvSpPr>
            <a:spLocks noGrp="1"/>
          </p:cNvSpPr>
          <p:nvPr>
            <p:ph sz="quarter" idx="1"/>
          </p:nvPr>
        </p:nvSpPr>
        <p:spPr>
          <a:xfrm>
            <a:off x="457200" y="1295400"/>
            <a:ext cx="8534400" cy="5105400"/>
          </a:xfrm>
        </p:spPr>
        <p:txBody>
          <a:bodyPr>
            <a:noAutofit/>
          </a:bodyPr>
          <a:lstStyle/>
          <a:p>
            <a:pPr marL="514350" indent="-514350">
              <a:buFont typeface="+mj-lt"/>
              <a:buAutoNum type="arabicPeriod"/>
            </a:pPr>
            <a:r>
              <a:rPr lang="en-US" sz="1600" dirty="0" smtClean="0"/>
              <a:t>C "Hello, World!" Program</a:t>
            </a:r>
          </a:p>
          <a:p>
            <a:pPr marL="514350" indent="-514350">
              <a:buFont typeface="+mj-lt"/>
              <a:buAutoNum type="arabicPeriod"/>
            </a:pPr>
            <a:r>
              <a:rPr lang="en-US" sz="1600" dirty="0" smtClean="0"/>
              <a:t>C Program to Print an Integer (Entered by the User)</a:t>
            </a:r>
          </a:p>
          <a:p>
            <a:pPr marL="514350" indent="-514350">
              <a:buFont typeface="+mj-lt"/>
              <a:buAutoNum type="arabicPeriod"/>
            </a:pPr>
            <a:r>
              <a:rPr lang="en-US" sz="1600" dirty="0" smtClean="0"/>
              <a:t>C Program to Add Two Integers</a:t>
            </a:r>
          </a:p>
          <a:p>
            <a:pPr marL="514350" indent="-514350">
              <a:buFont typeface="+mj-lt"/>
              <a:buAutoNum type="arabicPeriod"/>
            </a:pPr>
            <a:r>
              <a:rPr lang="en-US" sz="1600" dirty="0" smtClean="0"/>
              <a:t>C Program to Multiply two Floating Point Numbers</a:t>
            </a:r>
          </a:p>
          <a:p>
            <a:pPr marL="514350" indent="-514350">
              <a:buFont typeface="+mj-lt"/>
              <a:buAutoNum type="arabicPeriod"/>
            </a:pPr>
            <a:r>
              <a:rPr lang="en-US" sz="1600" dirty="0" smtClean="0"/>
              <a:t>C Program to Find ASCII Value of a Character</a:t>
            </a:r>
          </a:p>
          <a:p>
            <a:pPr marL="514350" indent="-514350">
              <a:buFont typeface="+mj-lt"/>
              <a:buAutoNum type="arabicPeriod"/>
            </a:pPr>
            <a:r>
              <a:rPr lang="en-US" sz="1600" dirty="0" smtClean="0"/>
              <a:t>C Program to Compute Quotient and Remainder</a:t>
            </a:r>
            <a:r>
              <a:rPr lang="en-US" sz="1600" b="1" dirty="0" smtClean="0"/>
              <a:t> </a:t>
            </a:r>
          </a:p>
          <a:p>
            <a:pPr marL="514350" indent="-514350">
              <a:buFont typeface="+mj-lt"/>
              <a:buAutoNum type="arabicPeriod"/>
            </a:pPr>
            <a:r>
              <a:rPr lang="en-US" sz="1600" dirty="0" smtClean="0"/>
              <a:t>C Program to Find the Size of </a:t>
            </a:r>
            <a:r>
              <a:rPr lang="en-US" sz="1600" dirty="0" err="1" smtClean="0"/>
              <a:t>int</a:t>
            </a:r>
            <a:r>
              <a:rPr lang="en-US" sz="1600" dirty="0" smtClean="0"/>
              <a:t>, float, double and char </a:t>
            </a:r>
            <a:endParaRPr lang="en-US" sz="1600" b="1" dirty="0" smtClean="0"/>
          </a:p>
          <a:p>
            <a:pPr marL="514350" indent="-514350">
              <a:buFont typeface="+mj-lt"/>
              <a:buAutoNum type="arabicPeriod"/>
            </a:pPr>
            <a:r>
              <a:rPr lang="en-US" sz="1600" dirty="0" smtClean="0"/>
              <a:t>C Program to Demonstrate the Working of Keyword long</a:t>
            </a:r>
          </a:p>
          <a:p>
            <a:pPr marL="514350" indent="-514350">
              <a:buFont typeface="+mj-lt"/>
              <a:buAutoNum type="arabicPeriod"/>
            </a:pPr>
            <a:r>
              <a:rPr lang="en-US" sz="1600" dirty="0" smtClean="0"/>
              <a:t>C Program to Check Whether a Number is Even or Odd</a:t>
            </a:r>
          </a:p>
          <a:p>
            <a:pPr marL="514350" indent="-514350">
              <a:buFont typeface="+mj-lt"/>
              <a:buAutoNum type="arabicPeriod"/>
            </a:pPr>
            <a:r>
              <a:rPr lang="en-US" sz="1600" dirty="0" smtClean="0"/>
              <a:t>C Program to Check Whether a Character is Vowel or Consonant</a:t>
            </a:r>
          </a:p>
          <a:p>
            <a:pPr marL="514350" indent="-514350">
              <a:buFont typeface="+mj-lt"/>
              <a:buAutoNum type="arabicPeriod"/>
            </a:pPr>
            <a:r>
              <a:rPr lang="en-US" sz="1600" dirty="0" smtClean="0"/>
              <a:t>C Program to Find the Largest Number Among Three Numbers</a:t>
            </a:r>
          </a:p>
          <a:p>
            <a:pPr marL="514350" indent="-514350">
              <a:buFont typeface="+mj-lt"/>
              <a:buAutoNum type="arabicPeriod"/>
            </a:pPr>
            <a:r>
              <a:rPr lang="en-US" sz="1600" dirty="0" smtClean="0"/>
              <a:t>C Program to Check Leap Year</a:t>
            </a:r>
          </a:p>
          <a:p>
            <a:pPr marL="514350" indent="-514350">
              <a:buFont typeface="+mj-lt"/>
              <a:buAutoNum type="arabicPeriod"/>
            </a:pPr>
            <a:r>
              <a:rPr lang="en-US" sz="1600" dirty="0" smtClean="0"/>
              <a:t>C Program to Check Whether a Number is Positive or Negative</a:t>
            </a:r>
          </a:p>
          <a:p>
            <a:pPr marL="514350" indent="-514350">
              <a:buFont typeface="+mj-lt"/>
              <a:buAutoNum type="arabicPeriod"/>
            </a:pPr>
            <a:r>
              <a:rPr lang="en-US" sz="1600" dirty="0" smtClean="0"/>
              <a:t>C Program to Check Whether a Character is an Alphabet or not</a:t>
            </a:r>
          </a:p>
          <a:p>
            <a:pPr marL="514350" indent="-514350">
              <a:buFont typeface="+mj-lt"/>
              <a:buAutoNum type="arabicPeriod"/>
            </a:pPr>
            <a:r>
              <a:rPr lang="en-US" sz="1600" dirty="0" smtClean="0"/>
              <a:t>C Program to Find all Roots of a Quadratic Equation</a:t>
            </a:r>
          </a:p>
          <a:p>
            <a:pPr marL="514350" indent="-514350">
              <a:buFont typeface="+mj-lt"/>
              <a:buAutoNum type="arabicPeriod"/>
            </a:pPr>
            <a:r>
              <a:rPr lang="en-US" sz="1600" dirty="0" smtClean="0"/>
              <a:t>C Program to Demonstrate Format </a:t>
            </a:r>
            <a:r>
              <a:rPr lang="en-US" sz="1600" dirty="0" err="1" smtClean="0"/>
              <a:t>Specifiers</a:t>
            </a:r>
            <a:r>
              <a:rPr lang="en-US" sz="1600" dirty="0" smtClean="0"/>
              <a:t> in c</a:t>
            </a:r>
          </a:p>
          <a:p>
            <a:pPr marL="514350" indent="-514350">
              <a:buFont typeface="+mj-lt"/>
              <a:buAutoNum type="arabicPeriod"/>
            </a:pPr>
            <a:r>
              <a:rPr lang="en-US" sz="1600" dirty="0" smtClean="0"/>
              <a:t>C Program to Demonstrate Escape Sequences.</a:t>
            </a:r>
          </a:p>
          <a:p>
            <a:pPr marL="514350" indent="-514350">
              <a:buFont typeface="+mj-lt"/>
              <a:buAutoNum type="arabicPeriod"/>
            </a:pPr>
            <a:endParaRPr lang="en-US" sz="1800" dirty="0" smtClean="0"/>
          </a:p>
        </p:txBody>
      </p:sp>
      <p:sp>
        <p:nvSpPr>
          <p:cNvPr id="12290" name="AutoShape 2" descr="Calculation of roots of a quadratic equation"/>
          <p:cNvSpPr>
            <a:spLocks noChangeAspect="1" noChangeArrowheads="1"/>
          </p:cNvSpPr>
          <p:nvPr/>
        </p:nvSpPr>
        <p:spPr bwMode="auto">
          <a:xfrm>
            <a:off x="155575" y="-144462"/>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Calculation of roots of a quadratic equation"/>
          <p:cNvSpPr>
            <a:spLocks noChangeAspect="1" noChangeArrowheads="1"/>
          </p:cNvSpPr>
          <p:nvPr/>
        </p:nvSpPr>
        <p:spPr bwMode="auto">
          <a:xfrm>
            <a:off x="155575" y="-144462"/>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Calculation of roots of a quadratic equation"/>
          <p:cNvSpPr>
            <a:spLocks noChangeAspect="1" noChangeArrowheads="1"/>
          </p:cNvSpPr>
          <p:nvPr/>
        </p:nvSpPr>
        <p:spPr bwMode="auto">
          <a:xfrm>
            <a:off x="155575" y="-144462"/>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1"/>
          </p:nvPr>
        </p:nvSpPr>
        <p:spPr>
          <a:xfrm>
            <a:off x="381000" y="152401"/>
            <a:ext cx="8305800" cy="5973763"/>
          </a:xfrm>
        </p:spPr>
        <p:txBody>
          <a:bodyPr/>
          <a:lstStyle/>
          <a:p>
            <a:pPr>
              <a:buNone/>
            </a:pPr>
            <a:r>
              <a:rPr lang="en-US" dirty="0" smtClean="0"/>
              <a:t>The term b</a:t>
            </a:r>
            <a:r>
              <a:rPr lang="en-US" baseline="30000" dirty="0" smtClean="0"/>
              <a:t>2</a:t>
            </a:r>
            <a:r>
              <a:rPr lang="en-US" dirty="0" smtClean="0"/>
              <a:t>-4ac is known as the </a:t>
            </a:r>
            <a:r>
              <a:rPr lang="en-US" b="1" dirty="0" smtClean="0"/>
              <a:t>determinant</a:t>
            </a:r>
            <a:r>
              <a:rPr lang="en-US" dirty="0" smtClean="0"/>
              <a:t> of a quadratic equation.</a:t>
            </a:r>
            <a:endParaRPr lang="en-US" dirty="0"/>
          </a:p>
        </p:txBody>
      </p:sp>
      <p:pic>
        <p:nvPicPr>
          <p:cNvPr id="50178" name="Picture 2" descr="C:\Users\ietcdac.IET\Desktop\quadratic-equation-roots.jpg"/>
          <p:cNvPicPr>
            <a:picLocks noChangeAspect="1" noChangeArrowheads="1"/>
          </p:cNvPicPr>
          <p:nvPr/>
        </p:nvPicPr>
        <p:blipFill>
          <a:blip r:embed="rId2"/>
          <a:srcRect/>
          <a:stretch>
            <a:fillRect/>
          </a:stretch>
        </p:blipFill>
        <p:spPr bwMode="auto">
          <a:xfrm>
            <a:off x="381000" y="1524001"/>
            <a:ext cx="8305800" cy="4724401"/>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1"/>
            <a:ext cx="8229600" cy="1143000"/>
          </a:xfrm>
        </p:spPr>
        <p:txBody>
          <a:bodyPr>
            <a:normAutofit/>
          </a:bodyPr>
          <a:lstStyle/>
          <a:p>
            <a:pPr marL="514350" indent="-514350">
              <a:buFont typeface="+mj-lt"/>
              <a:buAutoNum type="arabicPeriod"/>
            </a:pPr>
            <a:r>
              <a:rPr lang="en-US" dirty="0" smtClean="0"/>
              <a:t>Write a program to calculate the salary as per the following table:</a:t>
            </a:r>
            <a:endParaRPr lang="en-US" dirty="0"/>
          </a:p>
        </p:txBody>
      </p:sp>
      <p:pic>
        <p:nvPicPr>
          <p:cNvPr id="1026" name="Picture 2"/>
          <p:cNvPicPr>
            <a:picLocks noChangeAspect="1" noChangeArrowheads="1"/>
          </p:cNvPicPr>
          <p:nvPr/>
        </p:nvPicPr>
        <p:blipFill>
          <a:blip r:embed="rId2"/>
          <a:srcRect l="26562" t="15625" r="10938" b="38542"/>
          <a:stretch>
            <a:fillRect/>
          </a:stretch>
        </p:blipFill>
        <p:spPr bwMode="auto">
          <a:xfrm>
            <a:off x="304800" y="1524000"/>
            <a:ext cx="8589818"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1000" y="381000"/>
            <a:ext cx="8229600" cy="6477000"/>
          </a:xfrm>
        </p:spPr>
        <p:txBody>
          <a:bodyPr>
            <a:normAutofit fontScale="77500" lnSpcReduction="20000"/>
          </a:bodyPr>
          <a:lstStyle/>
          <a:p>
            <a:pPr marL="514350" indent="-514350">
              <a:buFont typeface="+mj-lt"/>
              <a:buAutoNum type="arabicPeriod"/>
            </a:pPr>
            <a:r>
              <a:rPr lang="en-US" sz="2900" dirty="0" smtClean="0"/>
              <a:t>If cost price and selling price of an item is input through the keyboard, write a program to determine whether the seller has made profit or incurred loss. Also determine how much profit he made or loss he incurred.</a:t>
            </a:r>
          </a:p>
          <a:p>
            <a:pPr marL="514350" indent="-514350">
              <a:buFont typeface="+mj-lt"/>
              <a:buAutoNum type="arabicPeriod"/>
            </a:pPr>
            <a:r>
              <a:rPr lang="en-US" sz="2900" dirty="0" smtClean="0"/>
              <a:t> Write a program to check whether a triangle is valid or not, when the three angles of the triangle are entered through the keyboard. A triangle is valid if the sum of all the three angles is equal to 180 degrees.</a:t>
            </a:r>
          </a:p>
          <a:p>
            <a:pPr marL="514350" indent="-514350">
              <a:buFont typeface="+mj-lt"/>
              <a:buAutoNum type="arabicPeriod"/>
            </a:pPr>
            <a:r>
              <a:rPr lang="en-US" sz="2900" dirty="0" smtClean="0"/>
              <a:t>A university has the following rules for a student to qualify for a degree with A as the main subject and B as the subsidiary subject:</a:t>
            </a:r>
          </a:p>
          <a:p>
            <a:pPr marL="914400" lvl="1" indent="-514350">
              <a:buFont typeface="+mj-lt"/>
              <a:buAutoNum type="arabicPeriod"/>
            </a:pPr>
            <a:r>
              <a:rPr lang="en-US" sz="2300" dirty="0" smtClean="0"/>
              <a:t>He should get 55 percent or more in A and 45 percent or more in B.</a:t>
            </a:r>
          </a:p>
          <a:p>
            <a:pPr marL="914400" lvl="1" indent="-514350">
              <a:buFont typeface="+mj-lt"/>
              <a:buAutoNum type="arabicPeriod"/>
            </a:pPr>
            <a:r>
              <a:rPr lang="en-US" sz="2300" dirty="0" smtClean="0"/>
              <a:t>If he should get 55 percent or more in B. However, he should get at least 45 percent in A.</a:t>
            </a:r>
          </a:p>
          <a:p>
            <a:pPr marL="914400" lvl="1" indent="-514350">
              <a:buFont typeface="+mj-lt"/>
              <a:buAutoNum type="arabicPeriod"/>
            </a:pPr>
            <a:r>
              <a:rPr lang="en-US" sz="2300" dirty="0" smtClean="0"/>
              <a:t>If he gets less than 45 percent in B and 65 percent or more in A he is allowed to reappear in an examination in B to qualify.</a:t>
            </a:r>
          </a:p>
          <a:p>
            <a:pPr marL="914400" lvl="1" indent="-514350">
              <a:buFont typeface="+mj-lt"/>
              <a:buAutoNum type="arabicPeriod"/>
            </a:pPr>
            <a:r>
              <a:rPr lang="en-US" sz="2300" dirty="0" smtClean="0"/>
              <a:t>In all other cases he is declared to have failed.</a:t>
            </a:r>
          </a:p>
          <a:p>
            <a:pPr>
              <a:buNone/>
            </a:pPr>
            <a:r>
              <a:rPr lang="en-US" sz="2900" dirty="0" smtClean="0"/>
              <a:t>Write a program to receive marks in A and B and Output whether the student has passed, failed or is allowed to reappear in B.</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Loop Control Structure</a:t>
            </a:r>
            <a:endParaRPr lang="en-US" dirty="0"/>
          </a:p>
        </p:txBody>
      </p:sp>
      <p:sp>
        <p:nvSpPr>
          <p:cNvPr id="3" name="Content Placeholder 2"/>
          <p:cNvSpPr>
            <a:spLocks noGrp="1"/>
          </p:cNvSpPr>
          <p:nvPr>
            <p:ph sz="quarter" idx="1"/>
          </p:nvPr>
        </p:nvSpPr>
        <p:spPr/>
        <p:txBody>
          <a:bodyPr>
            <a:normAutofit fontScale="47500" lnSpcReduction="20000"/>
          </a:bodyPr>
          <a:lstStyle/>
          <a:p>
            <a:pPr>
              <a:buNone/>
            </a:pPr>
            <a:r>
              <a:rPr lang="en-US" sz="5100" b="1" dirty="0" smtClean="0"/>
              <a:t>The while loop:</a:t>
            </a:r>
          </a:p>
          <a:p>
            <a:r>
              <a:rPr lang="en-US" sz="4400" dirty="0" smtClean="0"/>
              <a:t>In programming sometimes you want to run a block of code repeatedly till certain number of times. The while loop helps you to achieve this task.</a:t>
            </a:r>
          </a:p>
          <a:p>
            <a:r>
              <a:rPr lang="en-US" sz="4400" dirty="0" smtClean="0"/>
              <a:t>The general form of while loop is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4200" b="1" dirty="0" smtClean="0"/>
              <a:t>initialize the loop counter;</a:t>
            </a:r>
          </a:p>
          <a:p>
            <a:pPr>
              <a:buNone/>
            </a:pPr>
            <a:r>
              <a:rPr lang="en-US" sz="4200" dirty="0" smtClean="0"/>
              <a:t>while(test the loop counter using a </a:t>
            </a:r>
            <a:r>
              <a:rPr lang="en-US" sz="4200" b="1" dirty="0" smtClean="0"/>
              <a:t>condition)</a:t>
            </a:r>
          </a:p>
          <a:p>
            <a:pPr>
              <a:buNone/>
            </a:pPr>
            <a:r>
              <a:rPr lang="en-US" sz="4200" dirty="0" smtClean="0"/>
              <a:t>{</a:t>
            </a:r>
          </a:p>
          <a:p>
            <a:pPr lvl="1">
              <a:buNone/>
            </a:pPr>
            <a:r>
              <a:rPr lang="en-US" sz="3800" dirty="0" smtClean="0"/>
              <a:t>.........;</a:t>
            </a:r>
          </a:p>
          <a:p>
            <a:pPr lvl="1">
              <a:buNone/>
            </a:pPr>
            <a:r>
              <a:rPr lang="en-US" sz="3800" dirty="0" smtClean="0"/>
              <a:t>………;</a:t>
            </a:r>
          </a:p>
          <a:p>
            <a:pPr lvl="1">
              <a:buNone/>
            </a:pPr>
            <a:r>
              <a:rPr lang="en-US" sz="3800" b="1" dirty="0" smtClean="0"/>
              <a:t>increment / decrement loop counter;</a:t>
            </a:r>
          </a:p>
          <a:p>
            <a:pPr>
              <a:buNone/>
            </a:pPr>
            <a:r>
              <a:rPr lang="en-US" sz="4200" dirty="0" smtClean="0"/>
              <a:t>}</a:t>
            </a:r>
            <a:endParaRPr lang="en-US" sz="4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Basics of C Programming</a:t>
            </a:r>
            <a:endParaRPr lang="en-US" dirty="0"/>
          </a:p>
        </p:txBody>
      </p:sp>
      <p:sp>
        <p:nvSpPr>
          <p:cNvPr id="9" name="Content Placeholder 8"/>
          <p:cNvSpPr>
            <a:spLocks noGrp="1"/>
          </p:cNvSpPr>
          <p:nvPr>
            <p:ph sz="quarter" idx="1"/>
          </p:nvPr>
        </p:nvSpPr>
        <p:spPr/>
        <p:txBody>
          <a:bodyPr/>
          <a:lstStyle/>
          <a:p>
            <a:r>
              <a:rPr lang="en-US" b="1" dirty="0" smtClean="0"/>
              <a:t>Steps in Learning English Language:</a:t>
            </a:r>
            <a:endParaRPr lang="en-US" dirty="0" smtClean="0"/>
          </a:p>
          <a:p>
            <a:endParaRPr lang="en-US" dirty="0" smtClean="0"/>
          </a:p>
          <a:p>
            <a:endParaRPr lang="en-US" dirty="0" smtClean="0"/>
          </a:p>
          <a:p>
            <a:endParaRPr lang="en-US" dirty="0" smtClean="0"/>
          </a:p>
          <a:p>
            <a:r>
              <a:rPr lang="en-US" b="1" dirty="0" smtClean="0"/>
              <a:t>Steps in Learning C Language:</a:t>
            </a:r>
            <a:endParaRPr lang="en-US" dirty="0" smtClean="0"/>
          </a:p>
          <a:p>
            <a:endParaRPr lang="en-US" dirty="0" smtClean="0"/>
          </a:p>
          <a:p>
            <a:endParaRPr lang="en-US" dirty="0" smtClean="0"/>
          </a:p>
          <a:p>
            <a:endParaRPr lang="en-US" dirty="0" smtClean="0"/>
          </a:p>
          <a:p>
            <a:endParaRPr lang="en-US" dirty="0"/>
          </a:p>
        </p:txBody>
      </p:sp>
      <p:pic>
        <p:nvPicPr>
          <p:cNvPr id="13" name="Content Placeholder 3"/>
          <p:cNvPicPr>
            <a:picLocks noChangeAspect="1" noChangeArrowheads="1"/>
          </p:cNvPicPr>
          <p:nvPr/>
        </p:nvPicPr>
        <p:blipFill>
          <a:blip r:embed="rId2"/>
          <a:srcRect/>
          <a:stretch>
            <a:fillRect/>
          </a:stretch>
        </p:blipFill>
        <p:spPr bwMode="auto">
          <a:xfrm>
            <a:off x="609600" y="2362200"/>
            <a:ext cx="7448550" cy="914400"/>
          </a:xfrm>
          <a:prstGeom prst="rect">
            <a:avLst/>
          </a:prstGeom>
          <a:noFill/>
          <a:ln w="9525">
            <a:noFill/>
            <a:miter lim="800000"/>
            <a:headEnd/>
            <a:tailEnd/>
          </a:ln>
          <a:effectLst/>
        </p:spPr>
      </p:pic>
      <p:pic>
        <p:nvPicPr>
          <p:cNvPr id="14" name="Picture 13"/>
          <p:cNvPicPr>
            <a:picLocks noChangeAspect="1" noChangeArrowheads="1"/>
          </p:cNvPicPr>
          <p:nvPr/>
        </p:nvPicPr>
        <p:blipFill>
          <a:blip r:embed="rId3"/>
          <a:srcRect/>
          <a:stretch>
            <a:fillRect/>
          </a:stretch>
        </p:blipFill>
        <p:spPr bwMode="auto">
          <a:xfrm>
            <a:off x="685802" y="4114801"/>
            <a:ext cx="7534275" cy="1343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More Operators</a:t>
            </a:r>
            <a:endParaRPr lang="en-US" dirty="0"/>
          </a:p>
        </p:txBody>
      </p:sp>
      <p:sp>
        <p:nvSpPr>
          <p:cNvPr id="4" name="Content Placeholder 3"/>
          <p:cNvSpPr>
            <a:spLocks noGrp="1"/>
          </p:cNvSpPr>
          <p:nvPr>
            <p:ph sz="half" idx="1"/>
          </p:nvPr>
        </p:nvSpPr>
        <p:spPr>
          <a:xfrm>
            <a:off x="228600" y="1600200"/>
            <a:ext cx="4267200" cy="4800600"/>
          </a:xfrm>
        </p:spPr>
        <p:txBody>
          <a:bodyPr>
            <a:noAutofit/>
          </a:bodyPr>
          <a:lstStyle/>
          <a:p>
            <a:pPr>
              <a:buNone/>
            </a:pPr>
            <a:r>
              <a:rPr lang="en-US" sz="2400" b="1" dirty="0" smtClean="0"/>
              <a:t>++ and --operators:</a:t>
            </a:r>
            <a:endParaRPr lang="en-US" sz="2400" dirty="0" smtClean="0"/>
          </a:p>
          <a:p>
            <a:pPr>
              <a:buNone/>
            </a:pPr>
            <a:r>
              <a:rPr lang="en-US" sz="1800" dirty="0" smtClean="0"/>
              <a:t>When you want to do increment by one i.e. if you want to write </a:t>
            </a:r>
            <a:r>
              <a:rPr lang="en-US" sz="1800" b="1" dirty="0" err="1" smtClean="0"/>
              <a:t>i</a:t>
            </a:r>
            <a:r>
              <a:rPr lang="en-US" sz="1800" b="1" dirty="0" smtClean="0"/>
              <a:t> = </a:t>
            </a:r>
            <a:r>
              <a:rPr lang="en-US" sz="1800" b="1" dirty="0" err="1" smtClean="0"/>
              <a:t>i</a:t>
            </a:r>
            <a:r>
              <a:rPr lang="en-US" sz="1800" b="1" dirty="0" smtClean="0"/>
              <a:t> + 1, </a:t>
            </a:r>
            <a:r>
              <a:rPr lang="en-US" sz="1800" dirty="0" smtClean="0"/>
              <a:t>you can use </a:t>
            </a:r>
            <a:r>
              <a:rPr lang="en-US" sz="1800" b="1" dirty="0" err="1" smtClean="0"/>
              <a:t>i</a:t>
            </a:r>
            <a:r>
              <a:rPr lang="en-US" sz="1800" b="1" dirty="0" smtClean="0"/>
              <a:t>++ </a:t>
            </a:r>
            <a:r>
              <a:rPr lang="en-US" sz="1800" dirty="0" smtClean="0"/>
              <a:t>or</a:t>
            </a:r>
            <a:r>
              <a:rPr lang="en-US" sz="1800" b="1" dirty="0" smtClean="0"/>
              <a:t> ++</a:t>
            </a:r>
            <a:r>
              <a:rPr lang="en-US" sz="1800" b="1" dirty="0" err="1" smtClean="0"/>
              <a:t>i</a:t>
            </a:r>
            <a:r>
              <a:rPr lang="en-US" sz="1800" b="1" dirty="0" smtClean="0"/>
              <a:t>; </a:t>
            </a:r>
            <a:r>
              <a:rPr lang="en-US" sz="1800" dirty="0" smtClean="0"/>
              <a:t>Same way if you want to do decrement by on i.e. if you want to write</a:t>
            </a:r>
            <a:r>
              <a:rPr lang="en-US" sz="1800" b="1" dirty="0" smtClean="0"/>
              <a:t> </a:t>
            </a:r>
            <a:r>
              <a:rPr lang="en-US" sz="1800" b="1" dirty="0" err="1" smtClean="0"/>
              <a:t>i</a:t>
            </a:r>
            <a:r>
              <a:rPr lang="en-US" sz="1800" b="1" dirty="0" smtClean="0"/>
              <a:t> = </a:t>
            </a:r>
            <a:r>
              <a:rPr lang="en-US" sz="1800" b="1" dirty="0" err="1" smtClean="0"/>
              <a:t>i</a:t>
            </a:r>
            <a:r>
              <a:rPr lang="en-US" sz="1800" b="1" dirty="0" smtClean="0"/>
              <a:t> –1, </a:t>
            </a:r>
            <a:r>
              <a:rPr lang="en-US" sz="1800" dirty="0" smtClean="0"/>
              <a:t>you can use </a:t>
            </a:r>
            <a:r>
              <a:rPr lang="en-US" sz="1800" b="1" dirty="0" err="1" smtClean="0"/>
              <a:t>i</a:t>
            </a:r>
            <a:r>
              <a:rPr lang="en-US" sz="1800" b="1" dirty="0" smtClean="0"/>
              <a:t>-- </a:t>
            </a:r>
            <a:r>
              <a:rPr lang="en-US" sz="1800" dirty="0" smtClean="0"/>
              <a:t>or</a:t>
            </a:r>
            <a:r>
              <a:rPr lang="en-US" sz="1800" b="1" dirty="0" smtClean="0"/>
              <a:t> --</a:t>
            </a:r>
            <a:r>
              <a:rPr lang="en-US" sz="1800" b="1" dirty="0" err="1" smtClean="0"/>
              <a:t>i</a:t>
            </a:r>
            <a:r>
              <a:rPr lang="en-US" sz="1800" b="1" dirty="0" smtClean="0"/>
              <a:t>.</a:t>
            </a:r>
          </a:p>
          <a:p>
            <a:pPr>
              <a:buNone/>
            </a:pPr>
            <a:r>
              <a:rPr lang="en-US" sz="1800" dirty="0" smtClean="0"/>
              <a:t>There is a difference between pre-increment / post-increment or pre-decrement / post-decrement operators. e.g.</a:t>
            </a:r>
          </a:p>
          <a:p>
            <a:endParaRPr lang="en-US" sz="1800" dirty="0" smtClean="0"/>
          </a:p>
          <a:p>
            <a:pPr>
              <a:buNone/>
            </a:pPr>
            <a:r>
              <a:rPr lang="en-US" sz="1800" dirty="0" err="1" smtClean="0"/>
              <a:t>int</a:t>
            </a:r>
            <a:r>
              <a:rPr lang="en-US" sz="1800" dirty="0" smtClean="0"/>
              <a:t> </a:t>
            </a:r>
            <a:r>
              <a:rPr lang="en-US" sz="1800" dirty="0" err="1" smtClean="0"/>
              <a:t>i</a:t>
            </a:r>
            <a:r>
              <a:rPr lang="en-US" sz="1800" dirty="0" smtClean="0"/>
              <a:t> = 10, j;</a:t>
            </a:r>
          </a:p>
          <a:p>
            <a:pPr>
              <a:buNone/>
            </a:pPr>
            <a:r>
              <a:rPr lang="en-US" sz="1800" dirty="0" smtClean="0"/>
              <a:t>j = </a:t>
            </a:r>
            <a:r>
              <a:rPr lang="en-US" sz="1800" dirty="0" err="1" smtClean="0"/>
              <a:t>i</a:t>
            </a:r>
            <a:r>
              <a:rPr lang="en-US" sz="1800" dirty="0" smtClean="0"/>
              <a:t>++;</a:t>
            </a:r>
          </a:p>
          <a:p>
            <a:pPr>
              <a:buNone/>
            </a:pPr>
            <a:r>
              <a:rPr lang="en-US" sz="1800" dirty="0" err="1" smtClean="0"/>
              <a:t>printf</a:t>
            </a:r>
            <a:r>
              <a:rPr lang="en-US" sz="1800" dirty="0" smtClean="0"/>
              <a:t>(" %d %d", </a:t>
            </a:r>
            <a:r>
              <a:rPr lang="en-US" sz="1800" dirty="0" err="1" smtClean="0"/>
              <a:t>i</a:t>
            </a:r>
            <a:r>
              <a:rPr lang="en-US" sz="1800" dirty="0" smtClean="0"/>
              <a:t>, j); </a:t>
            </a:r>
            <a:r>
              <a:rPr lang="en-US" sz="1800" b="1" dirty="0" smtClean="0"/>
              <a:t>/* 11 10*/</a:t>
            </a:r>
            <a:endParaRPr lang="en-US" sz="1800" dirty="0"/>
          </a:p>
        </p:txBody>
      </p:sp>
      <p:sp>
        <p:nvSpPr>
          <p:cNvPr id="5" name="Content Placeholder 4"/>
          <p:cNvSpPr>
            <a:spLocks noGrp="1"/>
          </p:cNvSpPr>
          <p:nvPr>
            <p:ph sz="half" idx="2"/>
          </p:nvPr>
        </p:nvSpPr>
        <p:spPr>
          <a:xfrm>
            <a:off x="4648200" y="1600201"/>
            <a:ext cx="4038600" cy="3276600"/>
          </a:xfrm>
        </p:spPr>
        <p:txBody>
          <a:bodyPr>
            <a:normAutofit fontScale="62500" lnSpcReduction="20000"/>
          </a:bodyPr>
          <a:lstStyle/>
          <a:p>
            <a:pPr>
              <a:buNone/>
            </a:pPr>
            <a:r>
              <a:rPr lang="en-US" dirty="0" err="1" smtClean="0"/>
              <a:t>int</a:t>
            </a:r>
            <a:r>
              <a:rPr lang="en-US" dirty="0" smtClean="0"/>
              <a:t> </a:t>
            </a:r>
            <a:r>
              <a:rPr lang="en-US" dirty="0" err="1" smtClean="0"/>
              <a:t>i</a:t>
            </a:r>
            <a:r>
              <a:rPr lang="en-US" dirty="0" smtClean="0"/>
              <a:t> = 10, j;</a:t>
            </a:r>
          </a:p>
          <a:p>
            <a:pPr>
              <a:buNone/>
            </a:pPr>
            <a:r>
              <a:rPr lang="en-US" dirty="0" smtClean="0"/>
              <a:t>j = ++</a:t>
            </a:r>
            <a:r>
              <a:rPr lang="en-US" dirty="0" err="1" smtClean="0"/>
              <a:t>i</a:t>
            </a:r>
            <a:r>
              <a:rPr lang="en-US" dirty="0" smtClean="0"/>
              <a:t>;</a:t>
            </a:r>
          </a:p>
          <a:p>
            <a:pPr>
              <a:buNone/>
            </a:pPr>
            <a:r>
              <a:rPr lang="en-US" dirty="0" err="1" smtClean="0"/>
              <a:t>printf</a:t>
            </a:r>
            <a:r>
              <a:rPr lang="en-US" dirty="0" smtClean="0"/>
              <a:t>(" %d %d", </a:t>
            </a:r>
            <a:r>
              <a:rPr lang="en-US" dirty="0" err="1" smtClean="0"/>
              <a:t>i</a:t>
            </a:r>
            <a:r>
              <a:rPr lang="en-US" dirty="0" smtClean="0"/>
              <a:t>, j); </a:t>
            </a:r>
            <a:r>
              <a:rPr lang="en-US" b="1" dirty="0" smtClean="0"/>
              <a:t>/* 11 11*/</a:t>
            </a:r>
          </a:p>
          <a:p>
            <a:pPr>
              <a:buNone/>
            </a:pPr>
            <a:endParaRPr lang="en-US" b="1" dirty="0" smtClean="0"/>
          </a:p>
          <a:p>
            <a:pPr>
              <a:buNone/>
            </a:pPr>
            <a:r>
              <a:rPr lang="en-US" b="1" dirty="0" smtClean="0"/>
              <a:t>In the first example the value of </a:t>
            </a:r>
            <a:r>
              <a:rPr lang="en-US" b="1" dirty="0" err="1" smtClean="0"/>
              <a:t>i</a:t>
            </a:r>
            <a:r>
              <a:rPr lang="en-US" b="1" dirty="0" smtClean="0"/>
              <a:t> is first assigned to j and then the value of </a:t>
            </a:r>
            <a:r>
              <a:rPr lang="en-US" b="1" dirty="0" err="1" smtClean="0"/>
              <a:t>i</a:t>
            </a:r>
            <a:r>
              <a:rPr lang="en-US" b="1" dirty="0" smtClean="0"/>
              <a:t> gets incremented.</a:t>
            </a:r>
          </a:p>
          <a:p>
            <a:pPr>
              <a:buNone/>
            </a:pPr>
            <a:r>
              <a:rPr lang="en-US" b="1" dirty="0" smtClean="0"/>
              <a:t>In the second example the value of </a:t>
            </a:r>
            <a:r>
              <a:rPr lang="en-US" b="1" dirty="0" err="1" smtClean="0"/>
              <a:t>i</a:t>
            </a:r>
            <a:r>
              <a:rPr lang="en-US" b="1" dirty="0" smtClean="0"/>
              <a:t> is first incremented and then it is assigned to j.</a:t>
            </a:r>
          </a:p>
          <a:p>
            <a:pPr>
              <a:buNone/>
            </a:pPr>
            <a:endParaRPr lang="en-US" b="1" dirty="0" smtClean="0"/>
          </a:p>
          <a:p>
            <a:pPr>
              <a:buNone/>
            </a:pPr>
            <a:r>
              <a:rPr lang="en-US" b="1" dirty="0" smtClean="0"/>
              <a:t>Compound Assignment Operators</a:t>
            </a:r>
            <a:endParaRPr lang="en-US" dirty="0"/>
          </a:p>
        </p:txBody>
      </p:sp>
      <p:graphicFrame>
        <p:nvGraphicFramePr>
          <p:cNvPr id="6" name="Table 5"/>
          <p:cNvGraphicFramePr>
            <a:graphicFrameLocks noGrp="1"/>
          </p:cNvGraphicFramePr>
          <p:nvPr/>
        </p:nvGraphicFramePr>
        <p:xfrm>
          <a:off x="4648200" y="4724400"/>
          <a:ext cx="4267200" cy="1295400"/>
        </p:xfrm>
        <a:graphic>
          <a:graphicData uri="http://schemas.openxmlformats.org/drawingml/2006/table">
            <a:tbl>
              <a:tblPr firstRow="1" bandRow="1">
                <a:tableStyleId>{5940675A-B579-460E-94D1-54222C63F5DA}</a:tableStyleId>
              </a:tblPr>
              <a:tblGrid>
                <a:gridCol w="1295400"/>
                <a:gridCol w="838200"/>
                <a:gridCol w="1219200"/>
                <a:gridCol w="914400"/>
              </a:tblGrid>
              <a:tr h="431800">
                <a:tc>
                  <a:txBody>
                    <a:bodyPr/>
                    <a:lstStyle/>
                    <a:p>
                      <a:r>
                        <a:rPr lang="en-US" sz="2000" kern="1200" baseline="0" dirty="0" err="1" smtClean="0">
                          <a:solidFill>
                            <a:schemeClr val="tx1"/>
                          </a:solidFill>
                          <a:latin typeface="+mn-lt"/>
                          <a:ea typeface="+mn-ea"/>
                          <a:cs typeface="+mn-cs"/>
                        </a:rPr>
                        <a:t>i</a:t>
                      </a:r>
                      <a:r>
                        <a:rPr lang="en-US" sz="2000" kern="1200" baseline="0" dirty="0" smtClean="0">
                          <a:solidFill>
                            <a:schemeClr val="tx1"/>
                          </a:solidFill>
                          <a:latin typeface="+mn-lt"/>
                          <a:ea typeface="+mn-ea"/>
                          <a:cs typeface="+mn-cs"/>
                        </a:rPr>
                        <a:t> = </a:t>
                      </a:r>
                      <a:r>
                        <a:rPr lang="en-US" sz="2000" kern="1200" baseline="0" dirty="0" err="1" smtClean="0">
                          <a:solidFill>
                            <a:schemeClr val="tx1"/>
                          </a:solidFill>
                          <a:latin typeface="+mn-lt"/>
                          <a:ea typeface="+mn-ea"/>
                          <a:cs typeface="+mn-cs"/>
                        </a:rPr>
                        <a:t>i</a:t>
                      </a:r>
                      <a:r>
                        <a:rPr lang="en-US" sz="2000" kern="1200" baseline="0" dirty="0" smtClean="0">
                          <a:solidFill>
                            <a:schemeClr val="tx1"/>
                          </a:solidFill>
                          <a:latin typeface="+mn-lt"/>
                          <a:ea typeface="+mn-ea"/>
                          <a:cs typeface="+mn-cs"/>
                        </a:rPr>
                        <a:t> + 5</a:t>
                      </a:r>
                    </a:p>
                  </a:txBody>
                  <a:tcPr/>
                </a:tc>
                <a:tc>
                  <a:txBody>
                    <a:bodyPr/>
                    <a:lstStyle/>
                    <a:p>
                      <a:r>
                        <a:rPr lang="en-US" sz="2000" b="1" kern="1200" baseline="0" dirty="0" err="1" smtClean="0">
                          <a:solidFill>
                            <a:schemeClr val="tx1"/>
                          </a:solidFill>
                          <a:latin typeface="+mn-lt"/>
                          <a:ea typeface="+mn-ea"/>
                          <a:cs typeface="+mn-cs"/>
                        </a:rPr>
                        <a:t>i</a:t>
                      </a:r>
                      <a:r>
                        <a:rPr lang="en-US" sz="2000" b="1" kern="1200" baseline="0" dirty="0" smtClean="0">
                          <a:solidFill>
                            <a:schemeClr val="tx1"/>
                          </a:solidFill>
                          <a:latin typeface="+mn-lt"/>
                          <a:ea typeface="+mn-ea"/>
                          <a:cs typeface="+mn-cs"/>
                        </a:rPr>
                        <a:t>+=5</a:t>
                      </a:r>
                    </a:p>
                  </a:txBody>
                  <a:tcPr/>
                </a:tc>
                <a:tc>
                  <a:txBody>
                    <a:bodyPr/>
                    <a:lstStyle/>
                    <a:p>
                      <a:r>
                        <a:rPr lang="en-US" sz="2000" kern="1200" baseline="0" dirty="0" err="1" smtClean="0">
                          <a:solidFill>
                            <a:schemeClr val="tx1"/>
                          </a:solidFill>
                          <a:latin typeface="+mn-lt"/>
                          <a:ea typeface="+mn-ea"/>
                          <a:cs typeface="+mn-cs"/>
                        </a:rPr>
                        <a:t>i</a:t>
                      </a:r>
                      <a:r>
                        <a:rPr lang="en-US" sz="2000" kern="1200" baseline="0" dirty="0" smtClean="0">
                          <a:solidFill>
                            <a:schemeClr val="tx1"/>
                          </a:solidFill>
                          <a:latin typeface="+mn-lt"/>
                          <a:ea typeface="+mn-ea"/>
                          <a:cs typeface="+mn-cs"/>
                        </a:rPr>
                        <a:t> = </a:t>
                      </a:r>
                      <a:r>
                        <a:rPr lang="en-US" sz="2000" kern="1200" baseline="0" dirty="0" err="1" smtClean="0">
                          <a:solidFill>
                            <a:schemeClr val="tx1"/>
                          </a:solidFill>
                          <a:latin typeface="+mn-lt"/>
                          <a:ea typeface="+mn-ea"/>
                          <a:cs typeface="+mn-cs"/>
                        </a:rPr>
                        <a:t>i</a:t>
                      </a:r>
                      <a:r>
                        <a:rPr lang="en-US" sz="2000" kern="1200" baseline="0" dirty="0" smtClean="0">
                          <a:solidFill>
                            <a:schemeClr val="tx1"/>
                          </a:solidFill>
                          <a:latin typeface="+mn-lt"/>
                          <a:ea typeface="+mn-ea"/>
                          <a:cs typeface="+mn-cs"/>
                        </a:rPr>
                        <a:t> –5</a:t>
                      </a:r>
                    </a:p>
                  </a:txBody>
                  <a:tcPr/>
                </a:tc>
                <a:tc>
                  <a:txBody>
                    <a:bodyPr/>
                    <a:lstStyle/>
                    <a:p>
                      <a:r>
                        <a:rPr lang="en-US" sz="2000" b="1" kern="1200" baseline="0" dirty="0" err="1" smtClean="0">
                          <a:solidFill>
                            <a:schemeClr val="tx1"/>
                          </a:solidFill>
                          <a:latin typeface="+mn-lt"/>
                          <a:ea typeface="+mn-ea"/>
                          <a:cs typeface="+mn-cs"/>
                        </a:rPr>
                        <a:t>i</a:t>
                      </a:r>
                      <a:r>
                        <a:rPr lang="en-US" sz="2000" b="1" kern="1200" baseline="0" dirty="0" smtClean="0">
                          <a:solidFill>
                            <a:schemeClr val="tx1"/>
                          </a:solidFill>
                          <a:latin typeface="+mn-lt"/>
                          <a:ea typeface="+mn-ea"/>
                          <a:cs typeface="+mn-cs"/>
                        </a:rPr>
                        <a:t>-=5</a:t>
                      </a:r>
                    </a:p>
                  </a:txBody>
                  <a:tcPr/>
                </a:tc>
              </a:tr>
              <a:tr h="431800">
                <a:tc>
                  <a:txBody>
                    <a:bodyPr/>
                    <a:lstStyle/>
                    <a:p>
                      <a:r>
                        <a:rPr lang="nn-NO" sz="2000" kern="1200" baseline="0" dirty="0" smtClean="0">
                          <a:solidFill>
                            <a:schemeClr val="tx1"/>
                          </a:solidFill>
                          <a:latin typeface="+mn-lt"/>
                          <a:ea typeface="+mn-ea"/>
                          <a:cs typeface="+mn-cs"/>
                        </a:rPr>
                        <a:t>i = i * 5</a:t>
                      </a:r>
                      <a:endParaRPr lang="nn-NO" sz="2000" b="1" kern="1200" baseline="0" dirty="0" smtClean="0">
                        <a:solidFill>
                          <a:schemeClr val="tx1"/>
                        </a:solidFill>
                        <a:latin typeface="+mn-lt"/>
                        <a:ea typeface="+mn-ea"/>
                        <a:cs typeface="+mn-cs"/>
                      </a:endParaRPr>
                    </a:p>
                  </a:txBody>
                  <a:tcPr/>
                </a:tc>
                <a:tc>
                  <a:txBody>
                    <a:bodyPr/>
                    <a:lstStyle/>
                    <a:p>
                      <a:r>
                        <a:rPr lang="nn-NO" sz="2000" b="1" kern="1200" baseline="0" dirty="0" smtClean="0">
                          <a:solidFill>
                            <a:schemeClr val="tx1"/>
                          </a:solidFill>
                          <a:latin typeface="+mn-lt"/>
                          <a:ea typeface="+mn-ea"/>
                          <a:cs typeface="+mn-cs"/>
                        </a:rPr>
                        <a:t>i*=5</a:t>
                      </a:r>
                      <a:endParaRPr lang="en-US" sz="2000" dirty="0"/>
                    </a:p>
                  </a:txBody>
                  <a:tcPr/>
                </a:tc>
                <a:tc>
                  <a:txBody>
                    <a:bodyPr/>
                    <a:lstStyle/>
                    <a:p>
                      <a:r>
                        <a:rPr lang="nn-NO" sz="2000" b="1" kern="1200" baseline="0" dirty="0" smtClean="0">
                          <a:solidFill>
                            <a:schemeClr val="tx1"/>
                          </a:solidFill>
                          <a:latin typeface="+mn-lt"/>
                          <a:ea typeface="+mn-ea"/>
                          <a:cs typeface="+mn-cs"/>
                        </a:rPr>
                        <a:t>i = i / 5</a:t>
                      </a:r>
                      <a:endParaRPr lang="en-US" sz="2000" dirty="0"/>
                    </a:p>
                  </a:txBody>
                  <a:tcPr/>
                </a:tc>
                <a:tc>
                  <a:txBody>
                    <a:bodyPr/>
                    <a:lstStyle/>
                    <a:p>
                      <a:r>
                        <a:rPr lang="nn-NO" sz="2000" b="1" kern="1200" baseline="0" dirty="0" smtClean="0">
                          <a:solidFill>
                            <a:schemeClr val="tx1"/>
                          </a:solidFill>
                          <a:latin typeface="+mn-lt"/>
                          <a:ea typeface="+mn-ea"/>
                          <a:cs typeface="+mn-cs"/>
                        </a:rPr>
                        <a:t>i/=5</a:t>
                      </a:r>
                      <a:endParaRPr lang="en-US" sz="2000" dirty="0"/>
                    </a:p>
                  </a:txBody>
                  <a:tcPr/>
                </a:tc>
              </a:tr>
              <a:tr h="431800">
                <a:tc>
                  <a:txBody>
                    <a:bodyPr/>
                    <a:lstStyle/>
                    <a:p>
                      <a:r>
                        <a:rPr lang="nn-NO" sz="2000" kern="1200" baseline="0" dirty="0" smtClean="0">
                          <a:solidFill>
                            <a:schemeClr val="tx1"/>
                          </a:solidFill>
                          <a:latin typeface="+mn-lt"/>
                          <a:ea typeface="+mn-ea"/>
                          <a:cs typeface="+mn-cs"/>
                        </a:rPr>
                        <a:t>i = i % 5</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n-NO" sz="2000" b="1" kern="1200" baseline="0" dirty="0" smtClean="0">
                          <a:solidFill>
                            <a:schemeClr val="tx1"/>
                          </a:solidFill>
                          <a:latin typeface="+mn-lt"/>
                          <a:ea typeface="+mn-ea"/>
                          <a:cs typeface="+mn-cs"/>
                        </a:rPr>
                        <a:t>i%=5</a:t>
                      </a:r>
                      <a:endParaRPr lang="en-US" sz="2000" dirty="0" smtClean="0"/>
                    </a:p>
                  </a:txBody>
                  <a:tcPr/>
                </a:tc>
                <a:tc>
                  <a:txBody>
                    <a:bodyPr/>
                    <a:lstStyle/>
                    <a:p>
                      <a:endParaRPr lang="en-US" sz="2000" dirty="0"/>
                    </a:p>
                  </a:txBody>
                  <a:tcPr/>
                </a:tc>
                <a:tc>
                  <a:txBody>
                    <a:bodyPr/>
                    <a:lstStyle/>
                    <a:p>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Nesting of while loop</a:t>
            </a:r>
            <a:endParaRPr lang="en-US" dirty="0"/>
          </a:p>
        </p:txBody>
      </p:sp>
      <p:sp>
        <p:nvSpPr>
          <p:cNvPr id="4" name="Content Placeholder 3"/>
          <p:cNvSpPr>
            <a:spLocks noGrp="1"/>
          </p:cNvSpPr>
          <p:nvPr>
            <p:ph sz="half" idx="1"/>
          </p:nvPr>
        </p:nvSpPr>
        <p:spPr/>
        <p:txBody>
          <a:bodyPr>
            <a:normAutofit fontScale="85000" lnSpcReduction="10000"/>
          </a:bodyPr>
          <a:lstStyle/>
          <a:p>
            <a:r>
              <a:rPr lang="en-US" dirty="0" smtClean="0"/>
              <a:t>The way we have seen nesting of 'if' statements, we can do nesting of loops. Nesting of loop means loop into another loop. Example –</a:t>
            </a:r>
          </a:p>
          <a:p>
            <a:pPr lvl="1">
              <a:buNone/>
            </a:pPr>
            <a:r>
              <a:rPr lang="en-US" b="1" dirty="0" smtClean="0"/>
              <a:t>****</a:t>
            </a:r>
          </a:p>
          <a:p>
            <a:pPr lvl="1">
              <a:buNone/>
            </a:pPr>
            <a:r>
              <a:rPr lang="en-US" b="1" dirty="0" smtClean="0"/>
              <a:t>****</a:t>
            </a:r>
          </a:p>
          <a:p>
            <a:pPr lvl="1">
              <a:buNone/>
            </a:pPr>
            <a:r>
              <a:rPr lang="en-US" b="1" dirty="0" smtClean="0"/>
              <a:t>****</a:t>
            </a:r>
          </a:p>
          <a:p>
            <a:pPr lvl="1">
              <a:buNone/>
            </a:pPr>
            <a:r>
              <a:rPr lang="en-US" b="1" dirty="0" smtClean="0"/>
              <a:t>****</a:t>
            </a:r>
          </a:p>
          <a:p>
            <a:pPr>
              <a:buNone/>
            </a:pPr>
            <a:endParaRPr lang="en-US" dirty="0" smtClean="0"/>
          </a:p>
          <a:p>
            <a:r>
              <a:rPr lang="en-US" dirty="0" smtClean="0"/>
              <a:t>In the above example, you have to print multiple stars in columns for each row. Such times you need nesting of loops.</a:t>
            </a:r>
          </a:p>
          <a:p>
            <a:endParaRPr lang="en-US" dirty="0"/>
          </a:p>
        </p:txBody>
      </p:sp>
      <p:sp>
        <p:nvSpPr>
          <p:cNvPr id="5" name="Content Placeholder 4"/>
          <p:cNvSpPr>
            <a:spLocks noGrp="1"/>
          </p:cNvSpPr>
          <p:nvPr>
            <p:ph sz="half" idx="2"/>
          </p:nvPr>
        </p:nvSpPr>
        <p:spPr>
          <a:xfrm>
            <a:off x="4648200" y="1600200"/>
            <a:ext cx="4038600" cy="5029200"/>
          </a:xfrm>
        </p:spPr>
        <p:txBody>
          <a:bodyPr>
            <a:noAutofit/>
          </a:bodyPr>
          <a:lstStyle/>
          <a:p>
            <a:pPr>
              <a:buNone/>
            </a:pPr>
            <a:r>
              <a:rPr lang="en-US" sz="1800" dirty="0" smtClean="0"/>
              <a:t>void main()</a:t>
            </a:r>
          </a:p>
          <a:p>
            <a:pPr>
              <a:buNone/>
            </a:pPr>
            <a:r>
              <a:rPr lang="en-US" sz="1800" dirty="0" smtClean="0"/>
              <a:t>{</a:t>
            </a:r>
          </a:p>
          <a:p>
            <a:pPr lvl="1">
              <a:buNone/>
            </a:pPr>
            <a:r>
              <a:rPr lang="en-US" sz="1800" dirty="0" err="1" smtClean="0"/>
              <a:t>int</a:t>
            </a:r>
            <a:r>
              <a:rPr lang="en-US" sz="1800" dirty="0" smtClean="0"/>
              <a:t> r = 1, c;</a:t>
            </a:r>
          </a:p>
          <a:p>
            <a:pPr lvl="1">
              <a:buNone/>
            </a:pPr>
            <a:r>
              <a:rPr lang="en-US" sz="1800" dirty="0" smtClean="0"/>
              <a:t>while(r &lt;= 4)</a:t>
            </a:r>
          </a:p>
          <a:p>
            <a:pPr lvl="1">
              <a:buNone/>
            </a:pPr>
            <a:r>
              <a:rPr lang="en-US" sz="1800" dirty="0" smtClean="0"/>
              <a:t>{</a:t>
            </a:r>
          </a:p>
          <a:p>
            <a:pPr lvl="2">
              <a:buNone/>
            </a:pPr>
            <a:r>
              <a:rPr lang="en-US" sz="1800" dirty="0" smtClean="0"/>
              <a:t>c = 1;</a:t>
            </a:r>
          </a:p>
          <a:p>
            <a:pPr lvl="2">
              <a:buNone/>
            </a:pPr>
            <a:r>
              <a:rPr lang="en-US" sz="1800" dirty="0" smtClean="0"/>
              <a:t>while (c &lt;= 4)</a:t>
            </a:r>
          </a:p>
          <a:p>
            <a:pPr lvl="2">
              <a:buNone/>
            </a:pPr>
            <a:r>
              <a:rPr lang="en-US" sz="1800" dirty="0" smtClean="0"/>
              <a:t>{</a:t>
            </a:r>
          </a:p>
          <a:p>
            <a:pPr lvl="3">
              <a:buNone/>
            </a:pPr>
            <a:r>
              <a:rPr lang="en-US" dirty="0" err="1" smtClean="0"/>
              <a:t>printf</a:t>
            </a:r>
            <a:r>
              <a:rPr lang="en-US" dirty="0" smtClean="0"/>
              <a:t>("*");</a:t>
            </a:r>
          </a:p>
          <a:p>
            <a:pPr lvl="3">
              <a:buNone/>
            </a:pPr>
            <a:r>
              <a:rPr lang="en-US" dirty="0" err="1" smtClean="0"/>
              <a:t>c++</a:t>
            </a:r>
            <a:r>
              <a:rPr lang="en-US" dirty="0" smtClean="0"/>
              <a:t>;</a:t>
            </a:r>
          </a:p>
          <a:p>
            <a:pPr lvl="2">
              <a:buNone/>
            </a:pPr>
            <a:r>
              <a:rPr lang="en-US" sz="1800" dirty="0" smtClean="0"/>
              <a:t>}</a:t>
            </a:r>
          </a:p>
          <a:p>
            <a:pPr lvl="2">
              <a:buNone/>
            </a:pPr>
            <a:r>
              <a:rPr lang="en-US" sz="1800" dirty="0" err="1" smtClean="0"/>
              <a:t>printf</a:t>
            </a:r>
            <a:r>
              <a:rPr lang="en-US" sz="1800" dirty="0" smtClean="0"/>
              <a:t>("\n");</a:t>
            </a:r>
          </a:p>
          <a:p>
            <a:pPr lvl="2">
              <a:buNone/>
            </a:pPr>
            <a:r>
              <a:rPr lang="en-US" sz="1800" dirty="0" smtClean="0"/>
              <a:t>r++;</a:t>
            </a:r>
          </a:p>
          <a:p>
            <a:pPr lvl="1">
              <a:buNone/>
            </a:pPr>
            <a:r>
              <a:rPr lang="en-US" sz="1800" dirty="0" smtClean="0"/>
              <a:t>}</a:t>
            </a:r>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 while Loop</a:t>
            </a:r>
            <a:endParaRPr lang="en-US" dirty="0"/>
          </a:p>
        </p:txBody>
      </p:sp>
      <p:sp>
        <p:nvSpPr>
          <p:cNvPr id="3" name="Content Placeholder 2"/>
          <p:cNvSpPr>
            <a:spLocks noGrp="1"/>
          </p:cNvSpPr>
          <p:nvPr>
            <p:ph sz="half" idx="1"/>
          </p:nvPr>
        </p:nvSpPr>
        <p:spPr>
          <a:xfrm>
            <a:off x="152400" y="1371600"/>
            <a:ext cx="4343400" cy="4953000"/>
          </a:xfrm>
        </p:spPr>
        <p:txBody>
          <a:bodyPr>
            <a:normAutofit fontScale="77500" lnSpcReduction="20000"/>
          </a:bodyPr>
          <a:lstStyle/>
          <a:p>
            <a:r>
              <a:rPr lang="en-US" dirty="0" smtClean="0"/>
              <a:t>The difference between while and do while</a:t>
            </a:r>
            <a:r>
              <a:rPr lang="en-US" b="1" dirty="0" smtClean="0"/>
              <a:t> </a:t>
            </a:r>
            <a:r>
              <a:rPr lang="en-US" dirty="0" smtClean="0"/>
              <a:t>is the do while loop </a:t>
            </a:r>
            <a:r>
              <a:rPr lang="en-US" b="1" dirty="0" smtClean="0"/>
              <a:t>at least gets executed single time.</a:t>
            </a:r>
          </a:p>
          <a:p>
            <a:pPr>
              <a:buNone/>
            </a:pPr>
            <a:endParaRPr lang="en-US" b="1" dirty="0" smtClean="0"/>
          </a:p>
          <a:p>
            <a:pPr>
              <a:buNone/>
            </a:pPr>
            <a:r>
              <a:rPr lang="en-US" dirty="0" smtClean="0"/>
              <a:t>initialize the loop counter;</a:t>
            </a:r>
          </a:p>
          <a:p>
            <a:pPr>
              <a:buNone/>
            </a:pPr>
            <a:r>
              <a:rPr lang="en-US" dirty="0" smtClean="0"/>
              <a:t>do</a:t>
            </a:r>
          </a:p>
          <a:p>
            <a:pPr>
              <a:buNone/>
            </a:pPr>
            <a:r>
              <a:rPr lang="en-US" dirty="0" smtClean="0"/>
              <a:t>{</a:t>
            </a:r>
          </a:p>
          <a:p>
            <a:pPr lvl="1">
              <a:buNone/>
            </a:pPr>
            <a:r>
              <a:rPr lang="en-US" dirty="0" smtClean="0"/>
              <a:t>...........;</a:t>
            </a:r>
          </a:p>
          <a:p>
            <a:pPr lvl="1">
              <a:buNone/>
            </a:pPr>
            <a:r>
              <a:rPr lang="en-US" dirty="0" smtClean="0"/>
              <a:t>………;</a:t>
            </a:r>
          </a:p>
          <a:p>
            <a:pPr lvl="1">
              <a:buNone/>
            </a:pPr>
            <a:r>
              <a:rPr lang="en-US" dirty="0" smtClean="0"/>
              <a:t>increment / decrement loop counter;</a:t>
            </a:r>
          </a:p>
          <a:p>
            <a:pPr>
              <a:buNone/>
            </a:pPr>
            <a:r>
              <a:rPr lang="en-US" dirty="0" smtClean="0"/>
              <a:t>} while (condition);</a:t>
            </a:r>
          </a:p>
          <a:p>
            <a:endParaRPr lang="en-US" dirty="0" smtClean="0"/>
          </a:p>
          <a:p>
            <a:r>
              <a:rPr lang="en-US" dirty="0" smtClean="0"/>
              <a:t>do while loop is generally used with </a:t>
            </a:r>
            <a:r>
              <a:rPr lang="en-US" b="1" dirty="0" smtClean="0"/>
              <a:t>odd loops. </a:t>
            </a:r>
            <a:r>
              <a:rPr lang="en-US" dirty="0" smtClean="0"/>
              <a:t>When the programmer does not know how many time the loop will get executed the odd loops are used</a:t>
            </a:r>
            <a:r>
              <a:rPr lang="en-US" b="1" dirty="0" smtClean="0"/>
              <a:t>.</a:t>
            </a:r>
          </a:p>
        </p:txBody>
      </p:sp>
      <p:sp>
        <p:nvSpPr>
          <p:cNvPr id="4" name="Content Placeholder 3"/>
          <p:cNvSpPr>
            <a:spLocks noGrp="1"/>
          </p:cNvSpPr>
          <p:nvPr>
            <p:ph sz="half" idx="2"/>
          </p:nvPr>
        </p:nvSpPr>
        <p:spPr>
          <a:xfrm>
            <a:off x="4648200" y="1295400"/>
            <a:ext cx="4267200" cy="5334000"/>
          </a:xfrm>
        </p:spPr>
        <p:txBody>
          <a:bodyPr>
            <a:noAutofit/>
          </a:bodyPr>
          <a:lstStyle/>
          <a:p>
            <a:pPr>
              <a:buNone/>
            </a:pPr>
            <a:r>
              <a:rPr lang="en-US" sz="1600" dirty="0" smtClean="0"/>
              <a:t>#include&lt;</a:t>
            </a:r>
            <a:r>
              <a:rPr lang="en-US" sz="1600" dirty="0" err="1" smtClean="0"/>
              <a:t>stdio.h</a:t>
            </a:r>
            <a:r>
              <a:rPr lang="en-US" sz="1600" dirty="0" smtClean="0"/>
              <a:t>&gt;</a:t>
            </a:r>
          </a:p>
          <a:p>
            <a:pPr>
              <a:buNone/>
            </a:pPr>
            <a:r>
              <a:rPr lang="en-US" sz="1600" dirty="0" smtClean="0"/>
              <a:t>#include&lt;</a:t>
            </a:r>
            <a:r>
              <a:rPr lang="en-US" sz="1600" dirty="0" err="1" smtClean="0"/>
              <a:t>conio.h</a:t>
            </a:r>
            <a:r>
              <a:rPr lang="en-US" sz="1600" dirty="0" smtClean="0"/>
              <a:t>&gt;</a:t>
            </a:r>
          </a:p>
          <a:p>
            <a:pPr>
              <a:buNone/>
            </a:pPr>
            <a:r>
              <a:rPr lang="en-US" sz="1600" dirty="0" smtClean="0"/>
              <a:t>void main()</a:t>
            </a:r>
          </a:p>
          <a:p>
            <a:pPr>
              <a:buNone/>
            </a:pPr>
            <a:r>
              <a:rPr lang="en-US" sz="1600" dirty="0" smtClean="0"/>
              <a:t>{</a:t>
            </a:r>
          </a:p>
          <a:p>
            <a:pPr lvl="1">
              <a:buNone/>
            </a:pPr>
            <a:r>
              <a:rPr lang="en-US" sz="1600" dirty="0" err="1" smtClean="0"/>
              <a:t>int</a:t>
            </a:r>
            <a:r>
              <a:rPr lang="en-US" sz="1600" dirty="0" smtClean="0"/>
              <a:t> no1, no2, sum;</a:t>
            </a:r>
          </a:p>
          <a:p>
            <a:pPr lvl="1">
              <a:buNone/>
            </a:pPr>
            <a:r>
              <a:rPr lang="en-US" sz="1600" dirty="0" smtClean="0"/>
              <a:t>char </a:t>
            </a:r>
            <a:r>
              <a:rPr lang="en-US" sz="1600" dirty="0" err="1" smtClean="0"/>
              <a:t>ch</a:t>
            </a:r>
            <a:r>
              <a:rPr lang="en-US" sz="1600" dirty="0" smtClean="0"/>
              <a:t>;</a:t>
            </a:r>
          </a:p>
          <a:p>
            <a:pPr lvl="1">
              <a:buNone/>
            </a:pPr>
            <a:r>
              <a:rPr lang="en-US" sz="1600" dirty="0" smtClean="0"/>
              <a:t>do</a:t>
            </a:r>
          </a:p>
          <a:p>
            <a:pPr lvl="1">
              <a:buNone/>
            </a:pPr>
            <a:r>
              <a:rPr lang="en-US" sz="1600" dirty="0" smtClean="0"/>
              <a:t>{</a:t>
            </a:r>
          </a:p>
          <a:p>
            <a:pPr lvl="2">
              <a:buNone/>
            </a:pPr>
            <a:r>
              <a:rPr lang="en-US" sz="1600" dirty="0" err="1" smtClean="0"/>
              <a:t>printf</a:t>
            </a:r>
            <a:r>
              <a:rPr lang="en-US" sz="1600" dirty="0" smtClean="0"/>
              <a:t>("Enter 2 </a:t>
            </a:r>
            <a:r>
              <a:rPr lang="en-US" sz="1600" dirty="0" err="1" smtClean="0"/>
              <a:t>nos</a:t>
            </a:r>
            <a:r>
              <a:rPr lang="en-US" sz="1600" dirty="0" smtClean="0"/>
              <a:t>: ");</a:t>
            </a:r>
          </a:p>
          <a:p>
            <a:pPr lvl="2">
              <a:buNone/>
            </a:pPr>
            <a:r>
              <a:rPr lang="pt-BR" sz="1600" dirty="0" smtClean="0"/>
              <a:t>scanf("%d%d", &amp;no1, &amp;no2);</a:t>
            </a:r>
          </a:p>
          <a:p>
            <a:pPr lvl="2">
              <a:buNone/>
            </a:pPr>
            <a:r>
              <a:rPr lang="pt-BR" sz="1600" dirty="0" smtClean="0"/>
              <a:t>sum = no1 + no2;</a:t>
            </a:r>
          </a:p>
          <a:p>
            <a:pPr lvl="2">
              <a:buNone/>
            </a:pPr>
            <a:r>
              <a:rPr lang="en-US" sz="1600" dirty="0" err="1" smtClean="0"/>
              <a:t>printf</a:t>
            </a:r>
            <a:r>
              <a:rPr lang="en-US" sz="1600" dirty="0" smtClean="0"/>
              <a:t>("Sum = %d", sum);</a:t>
            </a:r>
          </a:p>
          <a:p>
            <a:pPr lvl="2">
              <a:buNone/>
            </a:pPr>
            <a:r>
              <a:rPr lang="en-US" sz="1600" dirty="0" err="1" smtClean="0"/>
              <a:t>printf</a:t>
            </a:r>
            <a:r>
              <a:rPr lang="en-US" sz="1600" dirty="0" smtClean="0"/>
              <a:t>("Want to continue &lt;y/n&gt;: ");</a:t>
            </a:r>
          </a:p>
          <a:p>
            <a:pPr lvl="2">
              <a:buNone/>
            </a:pPr>
            <a:r>
              <a:rPr lang="en-US" sz="1600" dirty="0" err="1" smtClean="0"/>
              <a:t>flushall</a:t>
            </a:r>
            <a:r>
              <a:rPr lang="en-US" sz="1600" dirty="0" smtClean="0"/>
              <a:t>();</a:t>
            </a:r>
          </a:p>
          <a:p>
            <a:pPr lvl="2">
              <a:buNone/>
            </a:pPr>
            <a:r>
              <a:rPr lang="en-US" sz="1600" dirty="0" err="1" smtClean="0"/>
              <a:t>scanf</a:t>
            </a:r>
            <a:r>
              <a:rPr lang="en-US" sz="1600" dirty="0" smtClean="0"/>
              <a:t>("%c", &amp;</a:t>
            </a:r>
            <a:r>
              <a:rPr lang="en-US" sz="1600" dirty="0" err="1" smtClean="0"/>
              <a:t>ch</a:t>
            </a:r>
            <a:r>
              <a:rPr lang="en-US" sz="1600" dirty="0" smtClean="0"/>
              <a:t>);</a:t>
            </a:r>
          </a:p>
          <a:p>
            <a:pPr lvl="1">
              <a:buNone/>
            </a:pPr>
            <a:r>
              <a:rPr lang="en-US" sz="1600" dirty="0" smtClean="0"/>
              <a:t>} while(</a:t>
            </a:r>
            <a:r>
              <a:rPr lang="en-US" sz="1600" dirty="0" err="1" smtClean="0"/>
              <a:t>ch</a:t>
            </a:r>
            <a:r>
              <a:rPr lang="en-US" sz="1600" dirty="0" smtClean="0"/>
              <a:t> == 'y');</a:t>
            </a:r>
          </a:p>
          <a:p>
            <a:pPr>
              <a:buNone/>
            </a:pPr>
            <a:r>
              <a:rPr lang="en-US" sz="1600" dirty="0" smtClean="0"/>
              <a:t>}</a:t>
            </a:r>
            <a:endParaRPr lang="en-US" sz="16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 Loop</a:t>
            </a:r>
            <a:endParaRPr lang="en-US" dirty="0"/>
          </a:p>
        </p:txBody>
      </p:sp>
      <p:sp>
        <p:nvSpPr>
          <p:cNvPr id="4" name="Content Placeholder 3"/>
          <p:cNvSpPr>
            <a:spLocks noGrp="1"/>
          </p:cNvSpPr>
          <p:nvPr>
            <p:ph sz="half" idx="1"/>
          </p:nvPr>
        </p:nvSpPr>
        <p:spPr>
          <a:xfrm>
            <a:off x="152400" y="1371600"/>
            <a:ext cx="4343400" cy="4953000"/>
          </a:xfrm>
        </p:spPr>
        <p:txBody>
          <a:bodyPr>
            <a:normAutofit fontScale="62500" lnSpcReduction="20000"/>
          </a:bodyPr>
          <a:lstStyle/>
          <a:p>
            <a:r>
              <a:rPr lang="en-US" sz="3300" dirty="0" smtClean="0">
                <a:solidFill>
                  <a:srgbClr val="FF0000"/>
                </a:solidFill>
              </a:rPr>
              <a:t>for</a:t>
            </a:r>
            <a:r>
              <a:rPr lang="en-US" sz="3300" dirty="0" smtClean="0"/>
              <a:t> loop specify three things about the loop in a single line.</a:t>
            </a:r>
          </a:p>
          <a:p>
            <a:endParaRPr lang="en-US" sz="3300" dirty="0" smtClean="0"/>
          </a:p>
          <a:p>
            <a:r>
              <a:rPr lang="en-US" sz="3300" dirty="0" smtClean="0"/>
              <a:t>The general form of for statement is as follows –</a:t>
            </a:r>
          </a:p>
          <a:p>
            <a:pPr>
              <a:buNone/>
            </a:pPr>
            <a:endParaRPr lang="en-US" dirty="0" smtClean="0"/>
          </a:p>
          <a:p>
            <a:pPr>
              <a:buNone/>
            </a:pPr>
            <a:r>
              <a:rPr lang="en-US" b="1" dirty="0" smtClean="0"/>
              <a:t>for(initialize; condition; increment / decrement)</a:t>
            </a:r>
          </a:p>
          <a:p>
            <a:pPr>
              <a:buNone/>
            </a:pPr>
            <a:r>
              <a:rPr lang="en-US" dirty="0" smtClean="0"/>
              <a:t>{</a:t>
            </a:r>
          </a:p>
          <a:p>
            <a:pPr lvl="1">
              <a:buNone/>
            </a:pPr>
            <a:r>
              <a:rPr lang="en-US" dirty="0" smtClean="0"/>
              <a:t>………..;</a:t>
            </a:r>
          </a:p>
          <a:p>
            <a:pPr lvl="1">
              <a:buNone/>
            </a:pPr>
            <a:r>
              <a:rPr lang="en-US" dirty="0" smtClean="0"/>
              <a:t>………..;</a:t>
            </a:r>
          </a:p>
          <a:p>
            <a:pPr>
              <a:buNone/>
            </a:pPr>
            <a:r>
              <a:rPr lang="en-US" dirty="0" smtClean="0"/>
              <a:t>}</a:t>
            </a:r>
          </a:p>
          <a:p>
            <a:pPr>
              <a:buNone/>
            </a:pPr>
            <a:r>
              <a:rPr lang="en-US" dirty="0" smtClean="0"/>
              <a:t>e.g.</a:t>
            </a:r>
          </a:p>
          <a:p>
            <a:pPr>
              <a:buNone/>
            </a:pPr>
            <a:endParaRPr lang="en-US" dirty="0" smtClean="0"/>
          </a:p>
          <a:p>
            <a:pPr>
              <a:buNone/>
            </a:pPr>
            <a:r>
              <a:rPr lang="nn-NO" dirty="0" smtClean="0"/>
              <a:t>for(i = 0; i &lt;= 10; i++)</a:t>
            </a:r>
          </a:p>
          <a:p>
            <a:pPr>
              <a:buNone/>
            </a:pPr>
            <a:r>
              <a:rPr lang="en-US" dirty="0" smtClean="0"/>
              <a:t>{</a:t>
            </a:r>
          </a:p>
          <a:p>
            <a:pPr>
              <a:buNone/>
            </a:pPr>
            <a:r>
              <a:rPr lang="en-US" dirty="0" smtClean="0"/>
              <a:t>	</a:t>
            </a:r>
            <a:r>
              <a:rPr lang="en-US" dirty="0" err="1" smtClean="0"/>
              <a:t>printf</a:t>
            </a:r>
            <a:r>
              <a:rPr lang="en-US" dirty="0" smtClean="0"/>
              <a:t>("%d", </a:t>
            </a:r>
            <a:r>
              <a:rPr lang="en-US" dirty="0" err="1" smtClean="0"/>
              <a:t>i</a:t>
            </a:r>
            <a:r>
              <a:rPr lang="en-US" dirty="0" smtClean="0"/>
              <a:t>);</a:t>
            </a:r>
          </a:p>
          <a:p>
            <a:pPr>
              <a:buNone/>
            </a:pPr>
            <a:r>
              <a:rPr lang="en-US" dirty="0" smtClean="0"/>
              <a:t>}</a:t>
            </a:r>
            <a:endParaRPr lang="en-US" dirty="0"/>
          </a:p>
        </p:txBody>
      </p:sp>
      <p:sp>
        <p:nvSpPr>
          <p:cNvPr id="5" name="Content Placeholder 4"/>
          <p:cNvSpPr>
            <a:spLocks noGrp="1"/>
          </p:cNvSpPr>
          <p:nvPr>
            <p:ph sz="half" idx="2"/>
          </p:nvPr>
        </p:nvSpPr>
        <p:spPr>
          <a:xfrm>
            <a:off x="4648200" y="1371600"/>
            <a:ext cx="4343400" cy="4953000"/>
          </a:xfrm>
        </p:spPr>
        <p:txBody>
          <a:bodyPr>
            <a:noAutofit/>
          </a:bodyPr>
          <a:lstStyle/>
          <a:p>
            <a:r>
              <a:rPr lang="en-US" sz="1800" dirty="0" smtClean="0"/>
              <a:t>In for loop the initializations are done only at the first time. Then condition is checked and while going outside the loop the loop counter is incremented or decremented</a:t>
            </a:r>
            <a:r>
              <a:rPr lang="en-US" sz="1800" b="1" dirty="0" smtClean="0"/>
              <a:t>.</a:t>
            </a:r>
          </a:p>
          <a:p>
            <a:endParaRPr lang="en-US" sz="1800" dirty="0" smtClean="0"/>
          </a:p>
          <a:p>
            <a:r>
              <a:rPr lang="en-US" sz="1800" dirty="0" smtClean="0"/>
              <a:t>You can do multiple initializations or multiple increments / decrements using comma separation.</a:t>
            </a:r>
          </a:p>
          <a:p>
            <a:pPr>
              <a:buNone/>
            </a:pPr>
            <a:endParaRPr lang="en-US" sz="1800" dirty="0" smtClean="0"/>
          </a:p>
          <a:p>
            <a:pPr>
              <a:buNone/>
            </a:pPr>
            <a:r>
              <a:rPr lang="en-US" sz="1800" dirty="0" smtClean="0"/>
              <a:t>e.g.</a:t>
            </a:r>
          </a:p>
          <a:p>
            <a:pPr>
              <a:buNone/>
            </a:pPr>
            <a:r>
              <a:rPr lang="nn-NO" sz="1800" dirty="0" smtClean="0"/>
              <a:t>for(i = 0, j = 5; i &lt; j; i++, j--)</a:t>
            </a:r>
          </a:p>
          <a:p>
            <a:pPr>
              <a:buNone/>
            </a:pPr>
            <a:r>
              <a:rPr lang="en-US" sz="1800" dirty="0" smtClean="0"/>
              <a:t>{</a:t>
            </a:r>
          </a:p>
          <a:p>
            <a:pPr>
              <a:buNone/>
            </a:pPr>
            <a:r>
              <a:rPr lang="en-US" sz="1800" dirty="0" smtClean="0"/>
              <a:t>	</a:t>
            </a:r>
            <a:r>
              <a:rPr lang="en-US" sz="1800" dirty="0" err="1" smtClean="0"/>
              <a:t>printf</a:t>
            </a:r>
            <a:r>
              <a:rPr lang="en-US" sz="1800" dirty="0" smtClean="0"/>
              <a:t>("%d %d", </a:t>
            </a:r>
            <a:r>
              <a:rPr lang="en-US" sz="1800" dirty="0" err="1" smtClean="0"/>
              <a:t>i</a:t>
            </a:r>
            <a:r>
              <a:rPr lang="en-US" sz="1800" dirty="0" smtClean="0"/>
              <a:t>, j);</a:t>
            </a:r>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break, continue Statement</a:t>
            </a:r>
            <a:endParaRPr lang="en-US" dirty="0"/>
          </a:p>
        </p:txBody>
      </p:sp>
      <p:sp>
        <p:nvSpPr>
          <p:cNvPr id="3" name="Content Placeholder 2"/>
          <p:cNvSpPr>
            <a:spLocks noGrp="1"/>
          </p:cNvSpPr>
          <p:nvPr>
            <p:ph sz="half" idx="1"/>
          </p:nvPr>
        </p:nvSpPr>
        <p:spPr>
          <a:xfrm>
            <a:off x="152400" y="1371600"/>
            <a:ext cx="4343400" cy="5029200"/>
          </a:xfrm>
        </p:spPr>
        <p:txBody>
          <a:bodyPr>
            <a:normAutofit/>
          </a:bodyPr>
          <a:lstStyle/>
          <a:p>
            <a:pPr>
              <a:buNone/>
            </a:pPr>
            <a:r>
              <a:rPr lang="en-US" sz="1800" b="1" dirty="0" smtClean="0">
                <a:solidFill>
                  <a:srgbClr val="FF0000"/>
                </a:solidFill>
              </a:rPr>
              <a:t>Break</a:t>
            </a:r>
            <a:r>
              <a:rPr lang="en-US" sz="1800" b="1" dirty="0" smtClean="0"/>
              <a:t> statement is used to jump out of the loop instantly.</a:t>
            </a:r>
          </a:p>
          <a:p>
            <a:pPr>
              <a:buNone/>
            </a:pPr>
            <a:endParaRPr lang="en-US" sz="1800" dirty="0" smtClean="0"/>
          </a:p>
          <a:p>
            <a:pPr>
              <a:buNone/>
            </a:pPr>
            <a:r>
              <a:rPr lang="en-US" sz="1800" dirty="0" smtClean="0"/>
              <a:t>e.g.</a:t>
            </a:r>
          </a:p>
          <a:p>
            <a:pPr>
              <a:buNone/>
            </a:pPr>
            <a:r>
              <a:rPr lang="nn-NO" sz="1800" dirty="0" smtClean="0"/>
              <a:t>for(i = 0; i &lt;= 10; i++)</a:t>
            </a:r>
          </a:p>
          <a:p>
            <a:pPr>
              <a:buNone/>
            </a:pPr>
            <a:r>
              <a:rPr lang="en-US" sz="1800" dirty="0" smtClean="0"/>
              <a:t>{</a:t>
            </a:r>
          </a:p>
          <a:p>
            <a:pPr lvl="1">
              <a:buNone/>
            </a:pPr>
            <a:r>
              <a:rPr lang="en-US" sz="1800" dirty="0" smtClean="0"/>
              <a:t>if(</a:t>
            </a:r>
            <a:r>
              <a:rPr lang="en-US" sz="1800" dirty="0" err="1" smtClean="0"/>
              <a:t>i</a:t>
            </a:r>
            <a:r>
              <a:rPr lang="en-US" sz="1800" dirty="0" smtClean="0"/>
              <a:t> == 5)</a:t>
            </a:r>
          </a:p>
          <a:p>
            <a:pPr lvl="1">
              <a:buNone/>
            </a:pPr>
            <a:r>
              <a:rPr lang="en-US" sz="1800" b="1" dirty="0" smtClean="0"/>
              <a:t>	break;</a:t>
            </a:r>
          </a:p>
          <a:p>
            <a:pPr lvl="1">
              <a:buNone/>
            </a:pPr>
            <a:r>
              <a:rPr lang="en-US" sz="1800" dirty="0" err="1" smtClean="0"/>
              <a:t>printf</a:t>
            </a:r>
            <a:r>
              <a:rPr lang="en-US" sz="1800" dirty="0" smtClean="0"/>
              <a:t>("%d ", </a:t>
            </a:r>
            <a:r>
              <a:rPr lang="en-US" sz="1800" dirty="0" err="1" smtClean="0"/>
              <a:t>i</a:t>
            </a:r>
            <a:r>
              <a:rPr lang="en-US" sz="1800" dirty="0" smtClean="0"/>
              <a:t>);</a:t>
            </a:r>
          </a:p>
          <a:p>
            <a:pPr>
              <a:buNone/>
            </a:pPr>
            <a:r>
              <a:rPr lang="en-US" sz="1800" dirty="0" smtClean="0"/>
              <a:t>}</a:t>
            </a:r>
          </a:p>
          <a:p>
            <a:pPr>
              <a:buNone/>
            </a:pPr>
            <a:endParaRPr lang="en-US" sz="1800" dirty="0" smtClean="0"/>
          </a:p>
          <a:p>
            <a:pPr>
              <a:buNone/>
            </a:pPr>
            <a:r>
              <a:rPr lang="en-US" sz="1800" dirty="0" smtClean="0"/>
              <a:t>The output of the above program is:</a:t>
            </a:r>
          </a:p>
          <a:p>
            <a:pPr>
              <a:buNone/>
            </a:pPr>
            <a:r>
              <a:rPr lang="en-US" sz="1800" dirty="0" smtClean="0"/>
              <a:t>0 1 2 3 4</a:t>
            </a:r>
            <a:endParaRPr lang="en-US" sz="1800" dirty="0"/>
          </a:p>
        </p:txBody>
      </p:sp>
      <p:sp>
        <p:nvSpPr>
          <p:cNvPr id="4" name="Content Placeholder 3"/>
          <p:cNvSpPr>
            <a:spLocks noGrp="1"/>
          </p:cNvSpPr>
          <p:nvPr>
            <p:ph sz="half" idx="2"/>
          </p:nvPr>
        </p:nvSpPr>
        <p:spPr>
          <a:xfrm>
            <a:off x="4648200" y="1371600"/>
            <a:ext cx="4343400" cy="5029200"/>
          </a:xfrm>
        </p:spPr>
        <p:txBody>
          <a:bodyPr>
            <a:noAutofit/>
          </a:bodyPr>
          <a:lstStyle/>
          <a:p>
            <a:pPr>
              <a:buNone/>
            </a:pPr>
            <a:r>
              <a:rPr lang="en-US" sz="1800" b="1" dirty="0" smtClean="0">
                <a:solidFill>
                  <a:srgbClr val="FF0000"/>
                </a:solidFill>
              </a:rPr>
              <a:t>Continue </a:t>
            </a:r>
            <a:r>
              <a:rPr lang="en-US" sz="1800" b="1" dirty="0" smtClean="0"/>
              <a:t>statement takes the control of the program to the beginning of loop.</a:t>
            </a:r>
          </a:p>
          <a:p>
            <a:pPr>
              <a:buNone/>
            </a:pPr>
            <a:endParaRPr lang="en-US" sz="1800" dirty="0" smtClean="0"/>
          </a:p>
          <a:p>
            <a:pPr>
              <a:buNone/>
            </a:pPr>
            <a:r>
              <a:rPr lang="en-US" sz="1800" dirty="0" smtClean="0"/>
              <a:t>e.g.</a:t>
            </a:r>
          </a:p>
          <a:p>
            <a:pPr>
              <a:buNone/>
            </a:pPr>
            <a:r>
              <a:rPr lang="nn-NO" sz="1800" dirty="0" smtClean="0"/>
              <a:t>for(i = 0; i &lt;= 10; i++)</a:t>
            </a:r>
          </a:p>
          <a:p>
            <a:pPr>
              <a:buNone/>
            </a:pPr>
            <a:r>
              <a:rPr lang="en-US" sz="1800" dirty="0" smtClean="0"/>
              <a:t>{</a:t>
            </a:r>
          </a:p>
          <a:p>
            <a:pPr lvl="1">
              <a:buNone/>
            </a:pPr>
            <a:r>
              <a:rPr lang="en-US" sz="1800" dirty="0" smtClean="0"/>
              <a:t>if(</a:t>
            </a:r>
            <a:r>
              <a:rPr lang="en-US" sz="1800" dirty="0" err="1" smtClean="0"/>
              <a:t>i</a:t>
            </a:r>
            <a:r>
              <a:rPr lang="en-US" sz="1800" dirty="0" smtClean="0"/>
              <a:t> == 5)</a:t>
            </a:r>
          </a:p>
          <a:p>
            <a:pPr lvl="1">
              <a:buNone/>
            </a:pPr>
            <a:r>
              <a:rPr lang="en-US" sz="1800" b="1" dirty="0" smtClean="0"/>
              <a:t>	continue;</a:t>
            </a:r>
          </a:p>
          <a:p>
            <a:pPr lvl="1">
              <a:buNone/>
            </a:pPr>
            <a:r>
              <a:rPr lang="en-US" sz="1800" dirty="0" err="1" smtClean="0"/>
              <a:t>printf</a:t>
            </a:r>
            <a:r>
              <a:rPr lang="en-US" sz="1800" dirty="0" smtClean="0"/>
              <a:t>("%d ", </a:t>
            </a:r>
            <a:r>
              <a:rPr lang="en-US" sz="1800" dirty="0" err="1" smtClean="0"/>
              <a:t>i</a:t>
            </a:r>
            <a:r>
              <a:rPr lang="en-US" sz="1800" dirty="0" smtClean="0"/>
              <a:t>);</a:t>
            </a:r>
          </a:p>
          <a:p>
            <a:pPr>
              <a:buNone/>
            </a:pPr>
            <a:r>
              <a:rPr lang="en-US" sz="1800" dirty="0" smtClean="0"/>
              <a:t>}</a:t>
            </a:r>
          </a:p>
          <a:p>
            <a:pPr>
              <a:buNone/>
            </a:pPr>
            <a:endParaRPr lang="en-US" sz="1800" dirty="0" smtClean="0"/>
          </a:p>
          <a:p>
            <a:pPr>
              <a:buNone/>
            </a:pPr>
            <a:r>
              <a:rPr lang="en-US" sz="1800" dirty="0" smtClean="0"/>
              <a:t>The output of the above program is:</a:t>
            </a:r>
          </a:p>
          <a:p>
            <a:pPr>
              <a:buNone/>
            </a:pPr>
            <a:r>
              <a:rPr lang="en-US" sz="1800" dirty="0" smtClean="0"/>
              <a:t>0 1 2 3 4 6 7 8 9 10</a:t>
            </a:r>
            <a:endParaRPr lang="en-US" sz="1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t>
            </a:r>
            <a:r>
              <a:rPr lang="en-US" b="1" dirty="0" err="1" smtClean="0"/>
              <a:t>goto</a:t>
            </a:r>
            <a:r>
              <a:rPr lang="en-US" b="1" dirty="0" smtClean="0"/>
              <a:t> Keyword</a:t>
            </a:r>
            <a:endParaRPr lang="en-US" dirty="0"/>
          </a:p>
        </p:txBody>
      </p:sp>
      <p:sp>
        <p:nvSpPr>
          <p:cNvPr id="3" name="Content Placeholder 2"/>
          <p:cNvSpPr>
            <a:spLocks noGrp="1"/>
          </p:cNvSpPr>
          <p:nvPr>
            <p:ph sz="half" idx="1"/>
          </p:nvPr>
        </p:nvSpPr>
        <p:spPr>
          <a:xfrm>
            <a:off x="152400" y="1371600"/>
            <a:ext cx="4343400" cy="5029200"/>
          </a:xfrm>
        </p:spPr>
        <p:txBody>
          <a:bodyPr>
            <a:normAutofit fontScale="92500" lnSpcReduction="20000"/>
          </a:bodyPr>
          <a:lstStyle/>
          <a:p>
            <a:r>
              <a:rPr lang="en-US" dirty="0" err="1" smtClean="0">
                <a:solidFill>
                  <a:srgbClr val="FF0000"/>
                </a:solidFill>
              </a:rPr>
              <a:t>goto</a:t>
            </a:r>
            <a:r>
              <a:rPr lang="en-US" dirty="0" smtClean="0"/>
              <a:t> keyword allows to jump the program from one location to another.</a:t>
            </a:r>
          </a:p>
          <a:p>
            <a:endParaRPr lang="en-US" dirty="0" smtClean="0"/>
          </a:p>
          <a:p>
            <a:r>
              <a:rPr lang="en-US" dirty="0" smtClean="0"/>
              <a:t>Though it is easy to use, but it makes the program unreliable, unreadable and hard to debug. So avoid using it or use it in a very unavoidable circumstances.</a:t>
            </a:r>
          </a:p>
          <a:p>
            <a:endParaRPr lang="en-US" dirty="0" smtClean="0"/>
          </a:p>
          <a:p>
            <a:r>
              <a:rPr lang="en-US" dirty="0" smtClean="0"/>
              <a:t>The word followed by </a:t>
            </a:r>
            <a:r>
              <a:rPr lang="en-US" dirty="0" err="1" smtClean="0"/>
              <a:t>goto</a:t>
            </a:r>
            <a:r>
              <a:rPr lang="en-US" dirty="0" smtClean="0"/>
              <a:t> keyword is called as </a:t>
            </a:r>
            <a:r>
              <a:rPr lang="en-US" b="1" dirty="0" smtClean="0"/>
              <a:t>label. </a:t>
            </a:r>
            <a:r>
              <a:rPr lang="en-US" dirty="0" smtClean="0"/>
              <a:t>It takes the control to that specific label.</a:t>
            </a:r>
          </a:p>
          <a:p>
            <a:endParaRPr lang="en-US" dirty="0"/>
          </a:p>
        </p:txBody>
      </p:sp>
      <p:sp>
        <p:nvSpPr>
          <p:cNvPr id="4" name="Content Placeholder 3"/>
          <p:cNvSpPr>
            <a:spLocks noGrp="1"/>
          </p:cNvSpPr>
          <p:nvPr>
            <p:ph sz="half" idx="2"/>
          </p:nvPr>
        </p:nvSpPr>
        <p:spPr>
          <a:xfrm>
            <a:off x="4648200" y="1600200"/>
            <a:ext cx="4038600" cy="5029200"/>
          </a:xfrm>
        </p:spPr>
        <p:txBody>
          <a:bodyPr>
            <a:noAutofit/>
          </a:bodyPr>
          <a:lstStyle/>
          <a:p>
            <a:pPr>
              <a:buNone/>
            </a:pPr>
            <a:r>
              <a:rPr lang="en-US" sz="1600" dirty="0" smtClean="0"/>
              <a:t>void main()</a:t>
            </a:r>
          </a:p>
          <a:p>
            <a:pPr>
              <a:buNone/>
            </a:pPr>
            <a:r>
              <a:rPr lang="en-US" sz="1600" dirty="0" smtClean="0"/>
              <a:t>{</a:t>
            </a:r>
          </a:p>
          <a:p>
            <a:pPr lvl="1">
              <a:buNone/>
            </a:pPr>
            <a:r>
              <a:rPr lang="en-US" sz="1600" dirty="0" err="1" smtClean="0"/>
              <a:t>int</a:t>
            </a:r>
            <a:r>
              <a:rPr lang="en-US" sz="1600" dirty="0" smtClean="0"/>
              <a:t> </a:t>
            </a:r>
            <a:r>
              <a:rPr lang="en-US" sz="1600" dirty="0" err="1" smtClean="0"/>
              <a:t>i</a:t>
            </a:r>
            <a:r>
              <a:rPr lang="en-US" sz="1600" dirty="0" smtClean="0"/>
              <a:t>;</a:t>
            </a:r>
          </a:p>
          <a:p>
            <a:pPr lvl="1">
              <a:buNone/>
            </a:pPr>
            <a:r>
              <a:rPr lang="nn-NO" sz="1600" dirty="0" smtClean="0"/>
              <a:t>for(i = 0; i &lt; 10; i++)</a:t>
            </a:r>
          </a:p>
          <a:p>
            <a:pPr lvl="1">
              <a:buNone/>
            </a:pPr>
            <a:r>
              <a:rPr lang="en-US" sz="1600" dirty="0" smtClean="0"/>
              <a:t>{</a:t>
            </a:r>
          </a:p>
          <a:p>
            <a:pPr lvl="2">
              <a:buNone/>
            </a:pPr>
            <a:r>
              <a:rPr lang="en-US" sz="1600" dirty="0" smtClean="0"/>
              <a:t>if(</a:t>
            </a:r>
            <a:r>
              <a:rPr lang="en-US" sz="1600" dirty="0" err="1" smtClean="0"/>
              <a:t>i</a:t>
            </a:r>
            <a:r>
              <a:rPr lang="en-US" sz="1600" dirty="0" smtClean="0"/>
              <a:t> == 5)</a:t>
            </a:r>
          </a:p>
          <a:p>
            <a:pPr lvl="2">
              <a:buNone/>
            </a:pPr>
            <a:r>
              <a:rPr lang="en-US" sz="1600" b="1" dirty="0" err="1" smtClean="0"/>
              <a:t>goto</a:t>
            </a:r>
            <a:r>
              <a:rPr lang="en-US" sz="1600" b="1" dirty="0" smtClean="0"/>
              <a:t> xyz;</a:t>
            </a:r>
          </a:p>
          <a:p>
            <a:pPr lvl="2">
              <a:buNone/>
            </a:pPr>
            <a:r>
              <a:rPr lang="en-US" sz="1600" dirty="0" smtClean="0"/>
              <a:t>else</a:t>
            </a:r>
          </a:p>
          <a:p>
            <a:pPr lvl="2">
              <a:buNone/>
            </a:pPr>
            <a:r>
              <a:rPr lang="en-US" sz="1600" dirty="0" err="1" smtClean="0"/>
              <a:t>printf</a:t>
            </a:r>
            <a:r>
              <a:rPr lang="en-US" sz="1600" dirty="0" smtClean="0"/>
              <a:t>(" %d", </a:t>
            </a:r>
            <a:r>
              <a:rPr lang="en-US" sz="1600" dirty="0" err="1" smtClean="0"/>
              <a:t>i</a:t>
            </a:r>
            <a:r>
              <a:rPr lang="en-US" sz="1600" dirty="0" smtClean="0"/>
              <a:t>);</a:t>
            </a:r>
          </a:p>
          <a:p>
            <a:pPr lvl="1">
              <a:buNone/>
            </a:pPr>
            <a:r>
              <a:rPr lang="en-US" sz="1600" dirty="0" smtClean="0"/>
              <a:t>}</a:t>
            </a:r>
          </a:p>
          <a:p>
            <a:pPr lvl="1">
              <a:buNone/>
            </a:pPr>
            <a:r>
              <a:rPr lang="en-US" sz="1600" b="1" dirty="0" smtClean="0"/>
              <a:t>xyz:</a:t>
            </a:r>
          </a:p>
          <a:p>
            <a:pPr lvl="1">
              <a:buNone/>
            </a:pPr>
            <a:r>
              <a:rPr lang="en-US" sz="1600" dirty="0" err="1" smtClean="0"/>
              <a:t>printf</a:t>
            </a:r>
            <a:r>
              <a:rPr lang="en-US" sz="1600" dirty="0" smtClean="0"/>
              <a:t>("\</a:t>
            </a:r>
            <a:r>
              <a:rPr lang="en-US" sz="1600" dirty="0" err="1" smtClean="0"/>
              <a:t>nI</a:t>
            </a:r>
            <a:r>
              <a:rPr lang="en-US" sz="1600" dirty="0" smtClean="0"/>
              <a:t> am out of main");</a:t>
            </a:r>
          </a:p>
          <a:p>
            <a:pPr>
              <a:buNone/>
            </a:pPr>
            <a:r>
              <a:rPr lang="en-US" sz="1600" dirty="0" smtClean="0"/>
              <a:t>}</a:t>
            </a:r>
          </a:p>
          <a:p>
            <a:pPr>
              <a:buNone/>
            </a:pPr>
            <a:endParaRPr lang="en-US" sz="1600" b="1" dirty="0" smtClean="0"/>
          </a:p>
          <a:p>
            <a:pPr>
              <a:buNone/>
            </a:pPr>
            <a:r>
              <a:rPr lang="en-US" sz="1600" b="1" dirty="0" smtClean="0"/>
              <a:t>The output is: </a:t>
            </a:r>
          </a:p>
          <a:p>
            <a:pPr>
              <a:buNone/>
            </a:pPr>
            <a:r>
              <a:rPr lang="en-US" sz="1600" dirty="0" smtClean="0"/>
              <a:t>0 1 2 3 4</a:t>
            </a:r>
          </a:p>
          <a:p>
            <a:pPr>
              <a:buNone/>
            </a:pPr>
            <a:r>
              <a:rPr lang="en-US" sz="1600" dirty="0" smtClean="0"/>
              <a:t>I am out of main</a:t>
            </a:r>
            <a:endParaRPr lang="en-US" sz="1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switch case Control Structure</a:t>
            </a:r>
            <a:endParaRPr lang="en-US" dirty="0"/>
          </a:p>
        </p:txBody>
      </p:sp>
      <p:sp>
        <p:nvSpPr>
          <p:cNvPr id="3" name="Content Placeholder 2"/>
          <p:cNvSpPr>
            <a:spLocks noGrp="1"/>
          </p:cNvSpPr>
          <p:nvPr>
            <p:ph sz="half" idx="1"/>
          </p:nvPr>
        </p:nvSpPr>
        <p:spPr>
          <a:xfrm>
            <a:off x="152400" y="1447800"/>
            <a:ext cx="4343400" cy="5257800"/>
          </a:xfrm>
        </p:spPr>
        <p:txBody>
          <a:bodyPr>
            <a:normAutofit fontScale="25000" lnSpcReduction="20000"/>
          </a:bodyPr>
          <a:lstStyle/>
          <a:p>
            <a:r>
              <a:rPr lang="en-US" sz="6400" dirty="0" smtClean="0"/>
              <a:t>The </a:t>
            </a:r>
            <a:r>
              <a:rPr lang="en-US" sz="6400" b="1" dirty="0" smtClean="0"/>
              <a:t>switch-case-default </a:t>
            </a:r>
            <a:r>
              <a:rPr lang="en-US" sz="6400" dirty="0" smtClean="0"/>
              <a:t>allows us to make decision from many choices.</a:t>
            </a:r>
          </a:p>
          <a:p>
            <a:endParaRPr lang="en-US" sz="6400" dirty="0" smtClean="0"/>
          </a:p>
          <a:p>
            <a:r>
              <a:rPr lang="en-US" sz="6400" dirty="0" smtClean="0"/>
              <a:t>The expression followed by switch should be </a:t>
            </a:r>
            <a:r>
              <a:rPr lang="en-US" sz="6400" b="1" dirty="0" smtClean="0"/>
              <a:t>integer or character.</a:t>
            </a:r>
          </a:p>
          <a:p>
            <a:endParaRPr lang="en-US" sz="6400" b="1" dirty="0" smtClean="0"/>
          </a:p>
          <a:p>
            <a:r>
              <a:rPr lang="en-US" sz="6400" dirty="0" smtClean="0"/>
              <a:t>The keyword case is followed by </a:t>
            </a:r>
            <a:r>
              <a:rPr lang="en-US" sz="6400" b="1" dirty="0" smtClean="0"/>
              <a:t>integer or character constants.</a:t>
            </a:r>
          </a:p>
          <a:p>
            <a:endParaRPr lang="en-US" sz="6400" b="1" dirty="0" smtClean="0"/>
          </a:p>
          <a:p>
            <a:r>
              <a:rPr lang="en-US" sz="6400" dirty="0" smtClean="0"/>
              <a:t>When user gives some choice the switch statement takes the control to the specified case.</a:t>
            </a:r>
          </a:p>
          <a:p>
            <a:endParaRPr lang="en-US" sz="6400" dirty="0" smtClean="0"/>
          </a:p>
          <a:p>
            <a:r>
              <a:rPr lang="en-US" sz="6400" dirty="0" smtClean="0"/>
              <a:t>If no such case exists, then control goes to </a:t>
            </a:r>
            <a:r>
              <a:rPr lang="en-US" sz="6400" b="1" dirty="0" smtClean="0"/>
              <a:t>default. </a:t>
            </a:r>
          </a:p>
          <a:p>
            <a:endParaRPr lang="en-US" sz="6400" b="1" dirty="0" smtClean="0"/>
          </a:p>
          <a:p>
            <a:r>
              <a:rPr lang="en-US" sz="6400" dirty="0" smtClean="0"/>
              <a:t>Each case ends with break.</a:t>
            </a:r>
          </a:p>
          <a:p>
            <a:pPr>
              <a:buNone/>
            </a:pPr>
            <a:endParaRPr lang="en-US" sz="6400" dirty="0" smtClean="0"/>
          </a:p>
          <a:p>
            <a:r>
              <a:rPr lang="en-US" sz="6400" dirty="0" smtClean="0"/>
              <a:t>You cannot use logical </a:t>
            </a:r>
            <a:r>
              <a:rPr lang="en-US" sz="6400" b="1" dirty="0" smtClean="0"/>
              <a:t>&amp;&amp; or ||operators with cases.</a:t>
            </a:r>
            <a:endParaRPr lang="en-US" sz="6400" dirty="0" smtClean="0"/>
          </a:p>
        </p:txBody>
      </p:sp>
      <p:sp>
        <p:nvSpPr>
          <p:cNvPr id="4" name="Content Placeholder 3"/>
          <p:cNvSpPr>
            <a:spLocks noGrp="1"/>
          </p:cNvSpPr>
          <p:nvPr>
            <p:ph sz="half" idx="2"/>
          </p:nvPr>
        </p:nvSpPr>
        <p:spPr>
          <a:xfrm>
            <a:off x="4648200" y="1371600"/>
            <a:ext cx="4114800" cy="4724400"/>
          </a:xfrm>
        </p:spPr>
        <p:txBody>
          <a:bodyPr>
            <a:noAutofit/>
          </a:bodyPr>
          <a:lstStyle/>
          <a:p>
            <a:pPr>
              <a:buNone/>
            </a:pPr>
            <a:r>
              <a:rPr lang="en-US" sz="1800" dirty="0" smtClean="0"/>
              <a:t>switch(choice)</a:t>
            </a:r>
          </a:p>
          <a:p>
            <a:pPr>
              <a:buNone/>
            </a:pPr>
            <a:r>
              <a:rPr lang="en-US" sz="1800" dirty="0" smtClean="0"/>
              <a:t>{</a:t>
            </a:r>
          </a:p>
          <a:p>
            <a:pPr lvl="1">
              <a:buNone/>
            </a:pPr>
            <a:r>
              <a:rPr lang="en-US" sz="1800" dirty="0" smtClean="0"/>
              <a:t>case 1:</a:t>
            </a:r>
          </a:p>
          <a:p>
            <a:pPr lvl="2">
              <a:buNone/>
            </a:pPr>
            <a:r>
              <a:rPr lang="en-US" sz="1800" dirty="0" smtClean="0"/>
              <a:t>………..;</a:t>
            </a:r>
          </a:p>
          <a:p>
            <a:pPr lvl="2">
              <a:buNone/>
            </a:pPr>
            <a:r>
              <a:rPr lang="en-US" sz="1800" dirty="0" smtClean="0"/>
              <a:t>break;</a:t>
            </a:r>
          </a:p>
          <a:p>
            <a:pPr lvl="1">
              <a:buNone/>
            </a:pPr>
            <a:r>
              <a:rPr lang="en-US" sz="1800" dirty="0" smtClean="0"/>
              <a:t>case 2:</a:t>
            </a:r>
          </a:p>
          <a:p>
            <a:pPr lvl="2">
              <a:buNone/>
            </a:pPr>
            <a:r>
              <a:rPr lang="en-US" sz="1800" dirty="0" smtClean="0"/>
              <a:t>………..;</a:t>
            </a:r>
          </a:p>
          <a:p>
            <a:pPr lvl="2">
              <a:buNone/>
            </a:pPr>
            <a:r>
              <a:rPr lang="en-US" sz="1800" dirty="0" smtClean="0"/>
              <a:t>break;</a:t>
            </a:r>
          </a:p>
          <a:p>
            <a:pPr lvl="1">
              <a:buNone/>
            </a:pPr>
            <a:r>
              <a:rPr lang="en-US" sz="1800" dirty="0" smtClean="0"/>
              <a:t>case 3:</a:t>
            </a:r>
          </a:p>
          <a:p>
            <a:pPr lvl="2">
              <a:buNone/>
            </a:pPr>
            <a:r>
              <a:rPr lang="en-US" sz="1800" dirty="0" smtClean="0"/>
              <a:t>………..;</a:t>
            </a:r>
          </a:p>
          <a:p>
            <a:pPr lvl="2">
              <a:buNone/>
            </a:pPr>
            <a:r>
              <a:rPr lang="en-US" sz="1800" dirty="0" smtClean="0"/>
              <a:t>break;</a:t>
            </a:r>
          </a:p>
          <a:p>
            <a:pPr lvl="1">
              <a:buNone/>
            </a:pPr>
            <a:r>
              <a:rPr lang="en-US" sz="1800" dirty="0" smtClean="0"/>
              <a:t>default:</a:t>
            </a:r>
          </a:p>
          <a:p>
            <a:pPr lvl="2">
              <a:buNone/>
            </a:pPr>
            <a:r>
              <a:rPr lang="en-US" sz="1800" dirty="0" smtClean="0"/>
              <a:t>………..;</a:t>
            </a:r>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Programs using loops</a:t>
            </a:r>
            <a:endParaRPr lang="en-US" dirty="0"/>
          </a:p>
        </p:txBody>
      </p:sp>
      <p:sp>
        <p:nvSpPr>
          <p:cNvPr id="3" name="Content Placeholder 2"/>
          <p:cNvSpPr>
            <a:spLocks noGrp="1"/>
          </p:cNvSpPr>
          <p:nvPr>
            <p:ph sz="quarter" idx="1"/>
          </p:nvPr>
        </p:nvSpPr>
        <p:spPr>
          <a:xfrm>
            <a:off x="228600" y="1447800"/>
            <a:ext cx="8686800" cy="5410200"/>
          </a:xfrm>
        </p:spPr>
        <p:txBody>
          <a:bodyPr>
            <a:noAutofit/>
          </a:bodyPr>
          <a:lstStyle/>
          <a:p>
            <a:pPr marL="514350" indent="-514350">
              <a:buFont typeface="+mj-lt"/>
              <a:buAutoNum type="arabicPeriod"/>
            </a:pPr>
            <a:r>
              <a:rPr lang="en-US" sz="1600" dirty="0" smtClean="0"/>
              <a:t>C Program to Calculate the Sum of Natural Numbers</a:t>
            </a:r>
          </a:p>
          <a:p>
            <a:pPr marL="514350" indent="-514350">
              <a:buFont typeface="+mj-lt"/>
              <a:buAutoNum type="arabicPeriod"/>
            </a:pPr>
            <a:r>
              <a:rPr lang="en-US" sz="1600" dirty="0" smtClean="0"/>
              <a:t>C Program to Find Factorial of a Number</a:t>
            </a:r>
          </a:p>
          <a:p>
            <a:pPr marL="514350" indent="-514350">
              <a:buFont typeface="+mj-lt"/>
              <a:buAutoNum type="arabicPeriod"/>
            </a:pPr>
            <a:r>
              <a:rPr lang="en-US" sz="1600" dirty="0" smtClean="0"/>
              <a:t>C Program to Generate Multiplication Table</a:t>
            </a:r>
          </a:p>
          <a:p>
            <a:pPr marL="514350" indent="-514350">
              <a:buFont typeface="+mj-lt"/>
              <a:buAutoNum type="arabicPeriod"/>
            </a:pPr>
            <a:r>
              <a:rPr lang="en-US" sz="1600" dirty="0" smtClean="0"/>
              <a:t>C Program to Display Fibonacci Sequence</a:t>
            </a:r>
            <a:r>
              <a:rPr lang="en-US" sz="1600" b="1" dirty="0" smtClean="0"/>
              <a:t>(0,1,1,2,3,5,8,13,21,34)</a:t>
            </a:r>
          </a:p>
          <a:p>
            <a:pPr marL="514350" indent="-514350">
              <a:buFont typeface="+mj-lt"/>
              <a:buAutoNum type="arabicPeriod"/>
            </a:pPr>
            <a:r>
              <a:rPr lang="en-US" sz="1600" dirty="0" smtClean="0"/>
              <a:t>C Program to Find GCD of two Numbers</a:t>
            </a:r>
          </a:p>
          <a:p>
            <a:pPr marL="514350" indent="-514350">
              <a:buFont typeface="+mj-lt"/>
              <a:buAutoNum type="arabicPeriod"/>
            </a:pPr>
            <a:r>
              <a:rPr lang="en-US" sz="1600" dirty="0" smtClean="0"/>
              <a:t>C Program to Find LCM of two Numbers</a:t>
            </a:r>
          </a:p>
          <a:p>
            <a:pPr marL="514350" indent="-514350">
              <a:buFont typeface="+mj-lt"/>
              <a:buAutoNum type="arabicPeriod"/>
            </a:pPr>
            <a:r>
              <a:rPr lang="en-US" sz="1600" dirty="0" smtClean="0"/>
              <a:t>C Program to Display Characters from A to Z with their ASCII value Using Loop</a:t>
            </a:r>
          </a:p>
          <a:p>
            <a:pPr marL="514350" indent="-514350">
              <a:buFont typeface="+mj-lt"/>
              <a:buAutoNum type="arabicPeriod"/>
            </a:pPr>
            <a:r>
              <a:rPr lang="en-US" sz="1600" dirty="0" smtClean="0"/>
              <a:t>C Program to Count Number of Digits in an Integer</a:t>
            </a:r>
          </a:p>
          <a:p>
            <a:pPr marL="514350" indent="-514350">
              <a:buFont typeface="+mj-lt"/>
              <a:buAutoNum type="arabicPeriod"/>
            </a:pPr>
            <a:r>
              <a:rPr lang="en-US" sz="1600" dirty="0" smtClean="0"/>
              <a:t>C Program to Reverse a Number</a:t>
            </a:r>
          </a:p>
          <a:p>
            <a:pPr marL="514350" indent="-514350">
              <a:buFont typeface="+mj-lt"/>
              <a:buAutoNum type="arabicPeriod"/>
            </a:pPr>
            <a:r>
              <a:rPr lang="en-US" sz="1600" dirty="0" smtClean="0"/>
              <a:t>C Program to Calculate the Power of a Number</a:t>
            </a:r>
          </a:p>
          <a:p>
            <a:pPr marL="514350" indent="-514350">
              <a:buFont typeface="+mj-lt"/>
              <a:buAutoNum type="arabicPeriod"/>
            </a:pPr>
            <a:r>
              <a:rPr lang="en-US" sz="1600" dirty="0" smtClean="0"/>
              <a:t>C Program to Check Whether a Number is Palindrome or Not</a:t>
            </a:r>
            <a:r>
              <a:rPr lang="en-US" sz="1600" b="1" dirty="0" smtClean="0"/>
              <a:t>(reverse is same)</a:t>
            </a:r>
          </a:p>
          <a:p>
            <a:pPr marL="514350" indent="-514350">
              <a:buFont typeface="+mj-lt"/>
              <a:buAutoNum type="arabicPeriod"/>
            </a:pPr>
            <a:r>
              <a:rPr lang="en-US" sz="1600" dirty="0" smtClean="0"/>
              <a:t>C Program to Check Whether a Number is Prime or Not</a:t>
            </a:r>
            <a:r>
              <a:rPr lang="en-US" sz="1600" b="1" dirty="0" smtClean="0"/>
              <a:t>(Number divisible by it self)</a:t>
            </a:r>
          </a:p>
          <a:p>
            <a:pPr marL="514350" indent="-514350">
              <a:buFont typeface="+mj-lt"/>
              <a:buAutoNum type="arabicPeriod"/>
            </a:pPr>
            <a:r>
              <a:rPr lang="en-US" sz="1600" dirty="0" smtClean="0"/>
              <a:t>C Program to Display Prime Numbers Between Two Intervals</a:t>
            </a:r>
          </a:p>
          <a:p>
            <a:pPr marL="514350" indent="-514350">
              <a:buFont typeface="+mj-lt"/>
              <a:buAutoNum type="arabicPeriod"/>
            </a:pPr>
            <a:r>
              <a:rPr lang="en-US" sz="1600" dirty="0" smtClean="0"/>
              <a:t>C Program to Check Armstrong Number</a:t>
            </a:r>
            <a:r>
              <a:rPr lang="en-US" sz="1600" b="1" dirty="0" smtClean="0"/>
              <a:t>(153=1</a:t>
            </a:r>
            <a:r>
              <a:rPr lang="en-US" sz="1600" b="1" baseline="30000" dirty="0" smtClean="0"/>
              <a:t>3</a:t>
            </a:r>
            <a:r>
              <a:rPr lang="en-US" sz="1600" b="1" dirty="0" smtClean="0"/>
              <a:t>+5</a:t>
            </a:r>
            <a:r>
              <a:rPr lang="en-US" sz="1600" b="1" baseline="30000" dirty="0" smtClean="0"/>
              <a:t>3</a:t>
            </a:r>
            <a:r>
              <a:rPr lang="en-US" sz="1600" b="1" dirty="0" smtClean="0"/>
              <a:t>+3</a:t>
            </a:r>
            <a:r>
              <a:rPr lang="en-US" sz="1600" b="1" baseline="30000" dirty="0" smtClean="0"/>
              <a:t>3</a:t>
            </a:r>
            <a:r>
              <a:rPr lang="en-US" sz="1600" b="1" dirty="0" smtClean="0"/>
              <a:t>)</a:t>
            </a:r>
          </a:p>
          <a:p>
            <a:pPr marL="514350" indent="-514350">
              <a:buFont typeface="+mj-lt"/>
              <a:buAutoNum type="arabicPeriod"/>
            </a:pPr>
            <a:r>
              <a:rPr lang="en-US" sz="1600" dirty="0" smtClean="0"/>
              <a:t>C Program to Display Armstrong Number Between Two Intervals</a:t>
            </a:r>
          </a:p>
          <a:p>
            <a:pPr marL="514350" indent="-514350">
              <a:buFont typeface="+mj-lt"/>
              <a:buAutoNum type="arabicPeriod"/>
            </a:pPr>
            <a:r>
              <a:rPr lang="en-US" sz="1600" dirty="0" smtClean="0"/>
              <a:t>C Program to Display Factors of a Number</a:t>
            </a:r>
          </a:p>
          <a:p>
            <a:pPr marL="514350" indent="-514350">
              <a:buFont typeface="+mj-lt"/>
              <a:buAutoNum type="arabicPeriod"/>
            </a:pPr>
            <a:r>
              <a:rPr lang="en-US" sz="1600" dirty="0" smtClean="0"/>
              <a:t>C Program to Make a Simple Calculator Using switch...case</a:t>
            </a:r>
          </a:p>
          <a:p>
            <a:pPr marL="514350" indent="-514350">
              <a:buFont typeface="+mj-lt"/>
              <a:buAutoNum type="arabicPeriod"/>
            </a:pPr>
            <a:r>
              <a:rPr lang="en-US" sz="1400" dirty="0" smtClean="0"/>
              <a:t>Write a menu driven program which has following options:</a:t>
            </a:r>
          </a:p>
          <a:p>
            <a:pPr marL="788670" lvl="1" indent="-514350">
              <a:buNone/>
            </a:pPr>
            <a:r>
              <a:rPr lang="en-US" sz="1050" dirty="0" smtClean="0"/>
              <a:t>1.Factorial of a number.		2.Prime or not		3.Odd or even		4. Exit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C Programming Code To Create Pyramid and Structure</a:t>
            </a:r>
            <a:endParaRPr lang="en-US" sz="2800" dirty="0"/>
          </a:p>
        </p:txBody>
      </p:sp>
      <p:sp>
        <p:nvSpPr>
          <p:cNvPr id="8" name="Content Placeholder 7"/>
          <p:cNvSpPr>
            <a:spLocks noGrp="1"/>
          </p:cNvSpPr>
          <p:nvPr>
            <p:ph sz="half" idx="1"/>
          </p:nvPr>
        </p:nvSpPr>
        <p:spPr/>
        <p:txBody>
          <a:bodyPr>
            <a:normAutofit fontScale="70000" lnSpcReduction="20000"/>
          </a:bodyPr>
          <a:lstStyle/>
          <a:p>
            <a:pPr>
              <a:buNone/>
            </a:pPr>
            <a:r>
              <a:rPr lang="en-US" dirty="0" smtClean="0"/>
              <a:t>1)</a:t>
            </a:r>
            <a:r>
              <a:rPr lang="en-US" b="1" dirty="0" smtClean="0"/>
              <a:t> half pyramid using *</a:t>
            </a:r>
            <a:endParaRPr lang="en-US" dirty="0" smtClean="0"/>
          </a:p>
          <a:p>
            <a:pPr>
              <a:buNone/>
            </a:pPr>
            <a:r>
              <a:rPr lang="en-US" dirty="0" smtClean="0"/>
              <a:t>*</a:t>
            </a:r>
          </a:p>
          <a:p>
            <a:pPr>
              <a:buNone/>
            </a:pPr>
            <a:r>
              <a:rPr lang="en-US" dirty="0" smtClean="0"/>
              <a:t>* *</a:t>
            </a:r>
          </a:p>
          <a:p>
            <a:pPr>
              <a:buNone/>
            </a:pPr>
            <a:r>
              <a:rPr lang="en-US" dirty="0" smtClean="0"/>
              <a:t>* * *</a:t>
            </a:r>
          </a:p>
          <a:p>
            <a:pPr>
              <a:buNone/>
            </a:pPr>
            <a:r>
              <a:rPr lang="en-US" dirty="0" smtClean="0"/>
              <a:t>* * * *</a:t>
            </a:r>
          </a:p>
          <a:p>
            <a:pPr>
              <a:buNone/>
            </a:pPr>
            <a:r>
              <a:rPr lang="en-US" dirty="0" smtClean="0"/>
              <a:t>2) </a:t>
            </a:r>
            <a:r>
              <a:rPr lang="en-US" b="1" dirty="0" smtClean="0"/>
              <a:t>Inverted half pyramid using *</a:t>
            </a:r>
          </a:p>
          <a:p>
            <a:pPr>
              <a:buNone/>
            </a:pPr>
            <a:r>
              <a:rPr lang="en-US" dirty="0" smtClean="0"/>
              <a:t>* * * * *</a:t>
            </a:r>
          </a:p>
          <a:p>
            <a:pPr>
              <a:buNone/>
            </a:pPr>
            <a:r>
              <a:rPr lang="en-US" dirty="0" smtClean="0"/>
              <a:t>* * * *</a:t>
            </a:r>
          </a:p>
          <a:p>
            <a:pPr>
              <a:buNone/>
            </a:pPr>
            <a:r>
              <a:rPr lang="en-US" dirty="0" smtClean="0"/>
              <a:t>* * *</a:t>
            </a:r>
          </a:p>
          <a:p>
            <a:pPr>
              <a:buNone/>
            </a:pPr>
            <a:r>
              <a:rPr lang="en-US" dirty="0" smtClean="0"/>
              <a:t>* *</a:t>
            </a:r>
          </a:p>
          <a:p>
            <a:pPr>
              <a:buNone/>
            </a:pPr>
            <a:r>
              <a:rPr lang="en-US" dirty="0" smtClean="0"/>
              <a:t>*</a:t>
            </a:r>
          </a:p>
          <a:p>
            <a:pPr>
              <a:buNone/>
            </a:pPr>
            <a:r>
              <a:rPr lang="en-US" dirty="0" smtClean="0"/>
              <a:t>3) </a:t>
            </a:r>
            <a:r>
              <a:rPr lang="en-US" b="1" dirty="0" smtClean="0"/>
              <a:t>full pyramid using *</a:t>
            </a:r>
            <a:endParaRPr lang="en-US" dirty="0" smtClean="0"/>
          </a:p>
          <a:p>
            <a:pPr>
              <a:buNone/>
            </a:pPr>
            <a:r>
              <a:rPr lang="en-US" dirty="0" smtClean="0"/>
              <a:t>       *</a:t>
            </a:r>
          </a:p>
          <a:p>
            <a:pPr>
              <a:buNone/>
            </a:pPr>
            <a:r>
              <a:rPr lang="en-US" dirty="0" smtClean="0"/>
              <a:t>     *   *</a:t>
            </a:r>
          </a:p>
          <a:p>
            <a:pPr>
              <a:buNone/>
            </a:pPr>
            <a:r>
              <a:rPr lang="en-US" dirty="0" smtClean="0"/>
              <a:t>   *   *   *</a:t>
            </a:r>
          </a:p>
          <a:p>
            <a:pPr>
              <a:buNone/>
            </a:pPr>
            <a:r>
              <a:rPr lang="en-US" dirty="0" smtClean="0"/>
              <a:t>*   *    *   *</a:t>
            </a:r>
          </a:p>
          <a:p>
            <a:endParaRPr lang="en-US" dirty="0" smtClean="0"/>
          </a:p>
          <a:p>
            <a:endParaRPr lang="en-US" dirty="0"/>
          </a:p>
        </p:txBody>
      </p:sp>
      <p:sp>
        <p:nvSpPr>
          <p:cNvPr id="9" name="Content Placeholder 8"/>
          <p:cNvSpPr>
            <a:spLocks noGrp="1"/>
          </p:cNvSpPr>
          <p:nvPr>
            <p:ph sz="half" idx="2"/>
          </p:nvPr>
        </p:nvSpPr>
        <p:spPr/>
        <p:txBody>
          <a:bodyPr>
            <a:normAutofit fontScale="70000" lnSpcReduction="20000"/>
          </a:bodyPr>
          <a:lstStyle/>
          <a:p>
            <a:pPr>
              <a:buNone/>
            </a:pPr>
            <a:r>
              <a:rPr lang="en-US" dirty="0" smtClean="0"/>
              <a:t>4)</a:t>
            </a:r>
            <a:r>
              <a:rPr lang="en-US" b="1" dirty="0" smtClean="0"/>
              <a:t> Inverted full pyramid using *</a:t>
            </a:r>
            <a:endParaRPr lang="en-US" dirty="0" smtClean="0"/>
          </a:p>
          <a:p>
            <a:pPr>
              <a:buNone/>
            </a:pPr>
            <a:r>
              <a:rPr lang="en-US" dirty="0" smtClean="0"/>
              <a:t> *   *   *   *</a:t>
            </a:r>
          </a:p>
          <a:p>
            <a:pPr>
              <a:buNone/>
            </a:pPr>
            <a:r>
              <a:rPr lang="en-US" dirty="0" smtClean="0"/>
              <a:t>    *   *   *</a:t>
            </a:r>
          </a:p>
          <a:p>
            <a:pPr>
              <a:buNone/>
            </a:pPr>
            <a:r>
              <a:rPr lang="en-US" dirty="0" smtClean="0"/>
              <a:t>       *   *</a:t>
            </a:r>
          </a:p>
          <a:p>
            <a:pPr>
              <a:buNone/>
            </a:pPr>
            <a:r>
              <a:rPr lang="en-US" dirty="0" smtClean="0"/>
              <a:t>          *</a:t>
            </a:r>
          </a:p>
          <a:p>
            <a:pPr>
              <a:buNone/>
            </a:pPr>
            <a:r>
              <a:rPr lang="en-US" dirty="0" smtClean="0"/>
              <a:t>5)</a:t>
            </a:r>
            <a:r>
              <a:rPr lang="en-US" b="1" dirty="0" smtClean="0"/>
              <a:t> Pascal's triangle</a:t>
            </a:r>
            <a:endParaRPr lang="en-US" dirty="0" smtClean="0"/>
          </a:p>
          <a:p>
            <a:pPr>
              <a:buNone/>
            </a:pPr>
            <a:r>
              <a:rPr lang="en-US" dirty="0" smtClean="0"/>
              <a:t>            1</a:t>
            </a:r>
          </a:p>
          <a:p>
            <a:pPr>
              <a:buNone/>
            </a:pPr>
            <a:r>
              <a:rPr lang="en-US" dirty="0" smtClean="0"/>
              <a:t>         1    1</a:t>
            </a:r>
          </a:p>
          <a:p>
            <a:pPr>
              <a:buNone/>
            </a:pPr>
            <a:r>
              <a:rPr lang="en-US" dirty="0" smtClean="0"/>
              <a:t>      1     2    1</a:t>
            </a:r>
          </a:p>
          <a:p>
            <a:pPr>
              <a:buNone/>
            </a:pPr>
            <a:r>
              <a:rPr lang="en-US" dirty="0" smtClean="0"/>
              <a:t>   1     3     3    1</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Functions</a:t>
            </a:r>
            <a:endParaRPr lang="en-US" dirty="0"/>
          </a:p>
        </p:txBody>
      </p:sp>
      <p:sp>
        <p:nvSpPr>
          <p:cNvPr id="5" name="Content Placeholder 4"/>
          <p:cNvSpPr>
            <a:spLocks noGrp="1"/>
          </p:cNvSpPr>
          <p:nvPr>
            <p:ph sz="half" idx="1"/>
          </p:nvPr>
        </p:nvSpPr>
        <p:spPr>
          <a:xfrm>
            <a:off x="228600" y="1371600"/>
            <a:ext cx="4267200" cy="4953000"/>
          </a:xfrm>
        </p:spPr>
        <p:txBody>
          <a:bodyPr>
            <a:normAutofit fontScale="70000" lnSpcReduction="20000"/>
          </a:bodyPr>
          <a:lstStyle/>
          <a:p>
            <a:r>
              <a:rPr lang="en-US" dirty="0" smtClean="0"/>
              <a:t>Sometimes there is a code which occurs repeatedly inside main. To avoid this repetition we write functions. Functions helps </a:t>
            </a:r>
            <a:r>
              <a:rPr lang="en-US" b="1" dirty="0" smtClean="0"/>
              <a:t>to reduce length </a:t>
            </a:r>
            <a:r>
              <a:rPr lang="en-US" dirty="0" smtClean="0"/>
              <a:t>of code.</a:t>
            </a:r>
          </a:p>
          <a:p>
            <a:endParaRPr lang="en-US" dirty="0" smtClean="0"/>
          </a:p>
          <a:p>
            <a:r>
              <a:rPr lang="en-US" dirty="0" smtClean="0"/>
              <a:t>A function is a block of code that performs a specific assigned task.</a:t>
            </a:r>
          </a:p>
          <a:p>
            <a:endParaRPr lang="en-US" dirty="0" smtClean="0"/>
          </a:p>
          <a:p>
            <a:r>
              <a:rPr lang="en-US" dirty="0" smtClean="0"/>
              <a:t>You can call one function from another function but you cannot write one function's definition into another.</a:t>
            </a:r>
          </a:p>
          <a:p>
            <a:endParaRPr lang="en-US" dirty="0" smtClean="0"/>
          </a:p>
          <a:p>
            <a:r>
              <a:rPr lang="en-US" dirty="0" smtClean="0"/>
              <a:t>The scope of the variables is limited to the function.</a:t>
            </a:r>
          </a:p>
          <a:p>
            <a:endParaRPr lang="en-US" dirty="0" smtClean="0"/>
          </a:p>
          <a:p>
            <a:r>
              <a:rPr lang="en-US" dirty="0" smtClean="0"/>
              <a:t>Two different functions can have variables with same name. But their memory locations are different.</a:t>
            </a:r>
          </a:p>
          <a:p>
            <a:endParaRPr lang="en-US" dirty="0"/>
          </a:p>
        </p:txBody>
      </p:sp>
      <p:sp>
        <p:nvSpPr>
          <p:cNvPr id="6" name="Content Placeholder 5"/>
          <p:cNvSpPr>
            <a:spLocks noGrp="1"/>
          </p:cNvSpPr>
          <p:nvPr>
            <p:ph sz="half" idx="2"/>
          </p:nvPr>
        </p:nvSpPr>
        <p:spPr>
          <a:xfrm>
            <a:off x="4648200" y="1371600"/>
            <a:ext cx="4343400" cy="5029200"/>
          </a:xfrm>
        </p:spPr>
        <p:txBody>
          <a:bodyPr>
            <a:noAutofit/>
          </a:bodyPr>
          <a:lstStyle/>
          <a:p>
            <a:pPr>
              <a:buNone/>
            </a:pPr>
            <a:r>
              <a:rPr lang="en-US" sz="1400" dirty="0" smtClean="0"/>
              <a:t>#include&lt;</a:t>
            </a:r>
            <a:r>
              <a:rPr lang="en-US" sz="1400" dirty="0" err="1" smtClean="0"/>
              <a:t>stdio.h</a:t>
            </a:r>
            <a:r>
              <a:rPr lang="en-US" sz="1400" dirty="0" smtClean="0"/>
              <a:t>&gt;</a:t>
            </a:r>
          </a:p>
          <a:p>
            <a:pPr>
              <a:buNone/>
            </a:pPr>
            <a:r>
              <a:rPr lang="en-US" sz="1400" dirty="0" smtClean="0"/>
              <a:t>void </a:t>
            </a:r>
            <a:r>
              <a:rPr lang="en-US" sz="1400" dirty="0" err="1" smtClean="0"/>
              <a:t>pune</a:t>
            </a:r>
            <a:r>
              <a:rPr lang="en-US" sz="1400" dirty="0" smtClean="0"/>
              <a:t>();</a:t>
            </a:r>
          </a:p>
          <a:p>
            <a:pPr>
              <a:buNone/>
            </a:pPr>
            <a:r>
              <a:rPr lang="en-US" sz="1400" dirty="0" smtClean="0"/>
              <a:t>void </a:t>
            </a:r>
            <a:r>
              <a:rPr lang="en-US" sz="1400" dirty="0" err="1" smtClean="0"/>
              <a:t>mumbai</a:t>
            </a:r>
            <a:r>
              <a:rPr lang="en-US" sz="1400" dirty="0" smtClean="0"/>
              <a:t>();</a:t>
            </a:r>
          </a:p>
          <a:p>
            <a:pPr>
              <a:buNone/>
            </a:pPr>
            <a:r>
              <a:rPr lang="en-US" sz="1400" dirty="0" smtClean="0"/>
              <a:t>void main()</a:t>
            </a:r>
          </a:p>
          <a:p>
            <a:pPr>
              <a:buNone/>
            </a:pPr>
            <a:r>
              <a:rPr lang="en-US" sz="1400" dirty="0" smtClean="0"/>
              <a:t>{</a:t>
            </a:r>
          </a:p>
          <a:p>
            <a:pPr lvl="1">
              <a:buNone/>
            </a:pPr>
            <a:r>
              <a:rPr lang="en-US" sz="1400" dirty="0" err="1" smtClean="0"/>
              <a:t>printf</a:t>
            </a:r>
            <a:r>
              <a:rPr lang="en-US" sz="1400" dirty="0" smtClean="0"/>
              <a:t>("\</a:t>
            </a:r>
            <a:r>
              <a:rPr lang="en-US" sz="1400" dirty="0" err="1" smtClean="0"/>
              <a:t>nI</a:t>
            </a:r>
            <a:r>
              <a:rPr lang="en-US" sz="1400" dirty="0" smtClean="0"/>
              <a:t> am in main");</a:t>
            </a:r>
          </a:p>
          <a:p>
            <a:pPr lvl="1">
              <a:buNone/>
            </a:pPr>
            <a:r>
              <a:rPr lang="en-US" sz="1400" dirty="0" err="1" smtClean="0"/>
              <a:t>pune</a:t>
            </a:r>
            <a:r>
              <a:rPr lang="en-US" sz="1400" dirty="0" smtClean="0"/>
              <a:t>();</a:t>
            </a:r>
          </a:p>
          <a:p>
            <a:pPr lvl="1">
              <a:buNone/>
            </a:pPr>
            <a:r>
              <a:rPr lang="en-US" sz="1400" dirty="0" err="1" smtClean="0"/>
              <a:t>mumbai</a:t>
            </a:r>
            <a:r>
              <a:rPr lang="en-US" sz="1400" dirty="0" smtClean="0"/>
              <a:t>();</a:t>
            </a:r>
          </a:p>
          <a:p>
            <a:pPr lvl="1">
              <a:buNone/>
            </a:pPr>
            <a:r>
              <a:rPr lang="en-US" sz="1400" dirty="0" err="1" smtClean="0"/>
              <a:t>printf</a:t>
            </a:r>
            <a:r>
              <a:rPr lang="en-US" sz="1400" dirty="0" smtClean="0"/>
              <a:t>("\</a:t>
            </a:r>
            <a:r>
              <a:rPr lang="en-US" sz="1400" dirty="0" err="1" smtClean="0"/>
              <a:t>nI</a:t>
            </a:r>
            <a:r>
              <a:rPr lang="en-US" sz="1400" dirty="0" smtClean="0"/>
              <a:t> am back in main");</a:t>
            </a:r>
          </a:p>
          <a:p>
            <a:pPr lvl="1">
              <a:buNone/>
            </a:pPr>
            <a:r>
              <a:rPr lang="en-US" sz="1400" dirty="0" err="1" smtClean="0"/>
              <a:t>getch</a:t>
            </a:r>
            <a:r>
              <a:rPr lang="en-US" sz="1400" dirty="0" smtClean="0"/>
              <a:t>();</a:t>
            </a:r>
          </a:p>
          <a:p>
            <a:pPr>
              <a:buNone/>
            </a:pPr>
            <a:r>
              <a:rPr lang="en-US" sz="1400" dirty="0" smtClean="0"/>
              <a:t>}</a:t>
            </a:r>
          </a:p>
          <a:p>
            <a:pPr>
              <a:buNone/>
            </a:pPr>
            <a:r>
              <a:rPr lang="en-US" sz="1400" dirty="0" smtClean="0"/>
              <a:t>void </a:t>
            </a:r>
            <a:r>
              <a:rPr lang="en-US" sz="1400" dirty="0" err="1" smtClean="0"/>
              <a:t>pune</a:t>
            </a:r>
            <a:r>
              <a:rPr lang="en-US" sz="1400" dirty="0" smtClean="0"/>
              <a:t>()</a:t>
            </a:r>
          </a:p>
          <a:p>
            <a:pPr>
              <a:buNone/>
            </a:pPr>
            <a:r>
              <a:rPr lang="en-US" sz="1400" dirty="0" smtClean="0"/>
              <a:t>{</a:t>
            </a:r>
          </a:p>
          <a:p>
            <a:pPr lvl="1">
              <a:buNone/>
            </a:pPr>
            <a:r>
              <a:rPr lang="de-DE" sz="1400" dirty="0" smtClean="0"/>
              <a:t>printf("\nI am in Pune");</a:t>
            </a:r>
          </a:p>
          <a:p>
            <a:pPr>
              <a:buNone/>
            </a:pPr>
            <a:r>
              <a:rPr lang="en-US" sz="1400" dirty="0" smtClean="0"/>
              <a:t>}</a:t>
            </a:r>
          </a:p>
          <a:p>
            <a:pPr>
              <a:buNone/>
            </a:pPr>
            <a:r>
              <a:rPr lang="en-US" sz="1400" dirty="0" smtClean="0"/>
              <a:t>void </a:t>
            </a:r>
            <a:r>
              <a:rPr lang="en-US" sz="1400" dirty="0" err="1" smtClean="0"/>
              <a:t>mumbai</a:t>
            </a:r>
            <a:r>
              <a:rPr lang="en-US" sz="1400" dirty="0" smtClean="0"/>
              <a:t>()</a:t>
            </a:r>
          </a:p>
          <a:p>
            <a:pPr>
              <a:buNone/>
            </a:pPr>
            <a:r>
              <a:rPr lang="en-US" sz="1400" dirty="0" smtClean="0"/>
              <a:t>{</a:t>
            </a:r>
          </a:p>
          <a:p>
            <a:pPr lvl="1">
              <a:buNone/>
            </a:pPr>
            <a:r>
              <a:rPr lang="de-DE" sz="1400" dirty="0" smtClean="0"/>
              <a:t>printf("\nI am in Mumbai");</a:t>
            </a:r>
          </a:p>
          <a:p>
            <a:pPr>
              <a:buNone/>
            </a:pPr>
            <a:r>
              <a:rPr lang="en-US" sz="1400" dirty="0" smtClean="0"/>
              <a:t>}</a:t>
            </a:r>
            <a:endParaRPr lang="en-US" sz="1400" dirty="0"/>
          </a:p>
        </p:txBody>
      </p:sp>
      <p:sp>
        <p:nvSpPr>
          <p:cNvPr id="7" name="Right Brace 6"/>
          <p:cNvSpPr/>
          <p:nvPr/>
        </p:nvSpPr>
        <p:spPr>
          <a:xfrm>
            <a:off x="6019800" y="2971800"/>
            <a:ext cx="1295400" cy="381000"/>
          </a:xfrm>
          <a:prstGeom prst="rightBrace">
            <a:avLst>
              <a:gd name="adj1" fmla="val 8333"/>
              <a:gd name="adj2" fmla="val 46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7315200" y="2819400"/>
            <a:ext cx="1143000" cy="646331"/>
          </a:xfrm>
          <a:prstGeom prst="rect">
            <a:avLst/>
          </a:prstGeom>
          <a:solidFill>
            <a:schemeClr val="accent3">
              <a:lumMod val="60000"/>
              <a:lumOff val="40000"/>
            </a:schemeClr>
          </a:solidFill>
        </p:spPr>
        <p:txBody>
          <a:bodyPr wrap="square" rtlCol="0">
            <a:spAutoFit/>
          </a:bodyPr>
          <a:lstStyle/>
          <a:p>
            <a:r>
              <a:rPr lang="en-US" dirty="0" smtClean="0"/>
              <a:t>Call to a function</a:t>
            </a:r>
            <a:endParaRPr lang="en-US" dirty="0"/>
          </a:p>
        </p:txBody>
      </p:sp>
      <p:sp>
        <p:nvSpPr>
          <p:cNvPr id="10" name="TextBox 9"/>
          <p:cNvSpPr txBox="1"/>
          <p:nvPr/>
        </p:nvSpPr>
        <p:spPr>
          <a:xfrm>
            <a:off x="7543800" y="4572000"/>
            <a:ext cx="1371600" cy="646331"/>
          </a:xfrm>
          <a:prstGeom prst="rect">
            <a:avLst/>
          </a:prstGeom>
          <a:solidFill>
            <a:schemeClr val="accent3">
              <a:lumMod val="60000"/>
              <a:lumOff val="40000"/>
            </a:schemeClr>
          </a:solidFill>
        </p:spPr>
        <p:txBody>
          <a:bodyPr wrap="square" rtlCol="0">
            <a:spAutoFit/>
          </a:bodyPr>
          <a:lstStyle/>
          <a:p>
            <a:r>
              <a:rPr lang="en-US" dirty="0" smtClean="0"/>
              <a:t>Function Definitions</a:t>
            </a:r>
            <a:endParaRPr lang="en-US" dirty="0"/>
          </a:p>
        </p:txBody>
      </p:sp>
      <p:cxnSp>
        <p:nvCxnSpPr>
          <p:cNvPr id="12" name="Shape 11"/>
          <p:cNvCxnSpPr>
            <a:stCxn id="10" idx="0"/>
          </p:cNvCxnSpPr>
          <p:nvPr/>
        </p:nvCxnSpPr>
        <p:spPr>
          <a:xfrm rot="16200000" flipV="1">
            <a:off x="7010401" y="3352801"/>
            <a:ext cx="228601" cy="22097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hape 13"/>
          <p:cNvCxnSpPr>
            <a:stCxn id="10" idx="2"/>
          </p:cNvCxnSpPr>
          <p:nvPr/>
        </p:nvCxnSpPr>
        <p:spPr>
          <a:xfrm rot="5400000">
            <a:off x="7161431" y="4305300"/>
            <a:ext cx="155138" cy="1981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10400" y="1600202"/>
            <a:ext cx="1600200" cy="646331"/>
          </a:xfrm>
          <a:prstGeom prst="rect">
            <a:avLst/>
          </a:prstGeom>
          <a:solidFill>
            <a:schemeClr val="accent3">
              <a:lumMod val="60000"/>
              <a:lumOff val="40000"/>
            </a:schemeClr>
          </a:solidFill>
        </p:spPr>
        <p:txBody>
          <a:bodyPr wrap="square" rtlCol="0">
            <a:spAutoFit/>
          </a:bodyPr>
          <a:lstStyle/>
          <a:p>
            <a:r>
              <a:rPr lang="en-US" dirty="0" smtClean="0"/>
              <a:t>Function</a:t>
            </a:r>
          </a:p>
          <a:p>
            <a:r>
              <a:rPr lang="en-US" dirty="0" smtClean="0"/>
              <a:t>declaration</a:t>
            </a:r>
            <a:endParaRPr lang="en-US" dirty="0"/>
          </a:p>
        </p:txBody>
      </p:sp>
      <p:sp>
        <p:nvSpPr>
          <p:cNvPr id="16" name="Right Brace 15"/>
          <p:cNvSpPr/>
          <p:nvPr/>
        </p:nvSpPr>
        <p:spPr>
          <a:xfrm>
            <a:off x="6172200" y="1752600"/>
            <a:ext cx="838200" cy="304800"/>
          </a:xfrm>
          <a:prstGeom prst="rightBrace">
            <a:avLst>
              <a:gd name="adj1" fmla="val 8333"/>
              <a:gd name="adj2" fmla="val 46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6" name="Content Placeholder 5"/>
          <p:cNvSpPr>
            <a:spLocks noGrp="1"/>
          </p:cNvSpPr>
          <p:nvPr>
            <p:ph sz="quarter" idx="1"/>
          </p:nvPr>
        </p:nvSpPr>
        <p:spPr/>
        <p:txBody>
          <a:bodyPr/>
          <a:lstStyle/>
          <a:p>
            <a:pPr>
              <a:buNone/>
            </a:pPr>
            <a:r>
              <a:rPr lang="en-US" b="1" dirty="0" smtClean="0"/>
              <a:t>'C' Alphabets:</a:t>
            </a:r>
          </a:p>
          <a:p>
            <a:pPr>
              <a:buNone/>
            </a:pPr>
            <a:endParaRPr lang="en-US" dirty="0"/>
          </a:p>
        </p:txBody>
      </p:sp>
      <p:graphicFrame>
        <p:nvGraphicFramePr>
          <p:cNvPr id="7" name="Table 6"/>
          <p:cNvGraphicFramePr>
            <a:graphicFrameLocks noGrp="1"/>
          </p:cNvGraphicFramePr>
          <p:nvPr/>
        </p:nvGraphicFramePr>
        <p:xfrm>
          <a:off x="838200" y="2362200"/>
          <a:ext cx="7772400" cy="1432560"/>
        </p:xfrm>
        <a:graphic>
          <a:graphicData uri="http://schemas.openxmlformats.org/drawingml/2006/table">
            <a:tbl>
              <a:tblPr firstRow="1" bandRow="1">
                <a:tableStyleId>{2D5ABB26-0587-4C30-8999-92F81FD0307C}</a:tableStyleId>
              </a:tblPr>
              <a:tblGrid>
                <a:gridCol w="2331720"/>
                <a:gridCol w="5440680"/>
              </a:tblGrid>
              <a:tr h="660400">
                <a:tc>
                  <a:txBody>
                    <a:bodyPr/>
                    <a:lstStyle/>
                    <a:p>
                      <a:r>
                        <a:rPr lang="en-US" sz="1900" kern="1200" baseline="0" dirty="0" smtClean="0">
                          <a:solidFill>
                            <a:schemeClr val="tx1"/>
                          </a:solidFill>
                          <a:latin typeface="+mn-lt"/>
                          <a:ea typeface="+mn-ea"/>
                          <a:cs typeface="+mn-cs"/>
                        </a:rPr>
                        <a:t>Alphabets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A, B, ……, Y, Z</a:t>
                      </a:r>
                    </a:p>
                    <a:p>
                      <a:r>
                        <a:rPr lang="en-US" sz="1900" kern="1200" baseline="0" dirty="0" smtClean="0">
                          <a:solidFill>
                            <a:schemeClr val="tx1"/>
                          </a:solidFill>
                          <a:latin typeface="+mn-lt"/>
                          <a:ea typeface="+mn-ea"/>
                          <a:cs typeface="+mn-cs"/>
                        </a:rPr>
                        <a:t>a, b, ……..., y, 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baseline="0" dirty="0" smtClean="0">
                          <a:solidFill>
                            <a:schemeClr val="tx1"/>
                          </a:solidFill>
                          <a:latin typeface="+mn-lt"/>
                          <a:ea typeface="+mn-ea"/>
                          <a:cs typeface="+mn-cs"/>
                        </a:rPr>
                        <a:t>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0, 1, 2, 3, 4, 5, 6, 7, 8, 9</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920">
                <a:tc>
                  <a:txBody>
                    <a:bodyPr/>
                    <a:lstStyle/>
                    <a:p>
                      <a:r>
                        <a:rPr lang="en-US" sz="1900" kern="1200" baseline="0" dirty="0" smtClean="0">
                          <a:solidFill>
                            <a:schemeClr val="tx1"/>
                          </a:solidFill>
                          <a:latin typeface="+mn-lt"/>
                          <a:ea typeface="+mn-ea"/>
                          <a:cs typeface="+mn-cs"/>
                        </a:rPr>
                        <a:t>Special Symbols</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 ' @ # % ^ &amp; ( ) _ - + | \ { } [ ] : ; " ' &lt; &gt; , . ? /</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Functions (Passing Parameters)</a:t>
            </a:r>
            <a:endParaRPr lang="en-US" dirty="0"/>
          </a:p>
        </p:txBody>
      </p:sp>
      <p:sp>
        <p:nvSpPr>
          <p:cNvPr id="3" name="Content Placeholder 2"/>
          <p:cNvSpPr>
            <a:spLocks noGrp="1"/>
          </p:cNvSpPr>
          <p:nvPr>
            <p:ph sz="half" idx="1"/>
          </p:nvPr>
        </p:nvSpPr>
        <p:spPr>
          <a:xfrm>
            <a:off x="228600" y="1371600"/>
            <a:ext cx="4267200" cy="4953000"/>
          </a:xfrm>
        </p:spPr>
        <p:txBody>
          <a:bodyPr>
            <a:normAutofit fontScale="77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void </a:t>
            </a:r>
            <a:r>
              <a:rPr lang="en-US" dirty="0" err="1" smtClean="0"/>
              <a:t>calsum</a:t>
            </a:r>
            <a:r>
              <a:rPr lang="en-US" dirty="0" smtClean="0"/>
              <a:t>();</a:t>
            </a:r>
          </a:p>
          <a:p>
            <a:pPr>
              <a:buNone/>
            </a:pPr>
            <a:r>
              <a:rPr lang="en-US" dirty="0" smtClean="0"/>
              <a:t>void main()</a:t>
            </a:r>
          </a:p>
          <a:p>
            <a:pPr>
              <a:buNone/>
            </a:pPr>
            <a:r>
              <a:rPr lang="en-US" dirty="0" smtClean="0"/>
              <a:t>{</a:t>
            </a:r>
          </a:p>
          <a:p>
            <a:pPr lvl="1">
              <a:buNone/>
            </a:pPr>
            <a:r>
              <a:rPr lang="en-US" dirty="0" err="1" smtClean="0"/>
              <a:t>calsum</a:t>
            </a:r>
            <a:r>
              <a:rPr lang="en-US" dirty="0" smtClean="0"/>
              <a:t>();</a:t>
            </a:r>
          </a:p>
          <a:p>
            <a:pPr lvl="1">
              <a:buNone/>
            </a:pPr>
            <a:r>
              <a:rPr lang="en-US" dirty="0" err="1" smtClean="0"/>
              <a:t>getch</a:t>
            </a:r>
            <a:r>
              <a:rPr lang="en-US" dirty="0" smtClean="0"/>
              <a:t>();</a:t>
            </a:r>
          </a:p>
          <a:p>
            <a:pPr>
              <a:buNone/>
            </a:pPr>
            <a:r>
              <a:rPr lang="en-US" dirty="0" smtClean="0"/>
              <a:t>}</a:t>
            </a:r>
          </a:p>
          <a:p>
            <a:pPr>
              <a:buNone/>
            </a:pPr>
            <a:r>
              <a:rPr lang="en-US" dirty="0" smtClean="0"/>
              <a:t>void </a:t>
            </a:r>
            <a:r>
              <a:rPr lang="en-US" dirty="0" err="1" smtClean="0"/>
              <a:t>calsum</a:t>
            </a:r>
            <a:r>
              <a:rPr lang="en-US" dirty="0" smtClean="0"/>
              <a:t>()</a:t>
            </a:r>
          </a:p>
          <a:p>
            <a:pPr>
              <a:buNone/>
            </a:pPr>
            <a:r>
              <a:rPr lang="en-US" dirty="0" smtClean="0"/>
              <a:t>{</a:t>
            </a:r>
          </a:p>
          <a:p>
            <a:pPr lvl="1">
              <a:buNone/>
            </a:pPr>
            <a:r>
              <a:rPr lang="en-US" dirty="0" err="1" smtClean="0"/>
              <a:t>int</a:t>
            </a:r>
            <a:r>
              <a:rPr lang="en-US" dirty="0" smtClean="0"/>
              <a:t> no1, no2, add;</a:t>
            </a:r>
          </a:p>
          <a:p>
            <a:pPr lvl="1">
              <a:buNone/>
            </a:pPr>
            <a:r>
              <a:rPr lang="en-US" dirty="0" err="1" smtClean="0"/>
              <a:t>printf</a:t>
            </a:r>
            <a:r>
              <a:rPr lang="en-US" dirty="0" smtClean="0"/>
              <a:t>("\</a:t>
            </a:r>
            <a:r>
              <a:rPr lang="en-US" dirty="0" err="1" smtClean="0"/>
              <a:t>nEnter</a:t>
            </a:r>
            <a:r>
              <a:rPr lang="en-US" dirty="0" smtClean="0"/>
              <a:t> two numbers: ");</a:t>
            </a:r>
          </a:p>
          <a:p>
            <a:pPr lvl="1">
              <a:buNone/>
            </a:pPr>
            <a:r>
              <a:rPr lang="en-US" dirty="0" err="1" smtClean="0"/>
              <a:t>scanf</a:t>
            </a:r>
            <a:r>
              <a:rPr lang="en-US" dirty="0" smtClean="0"/>
              <a:t>("%</a:t>
            </a:r>
            <a:r>
              <a:rPr lang="en-US" dirty="0" err="1" smtClean="0"/>
              <a:t>d%d</a:t>
            </a:r>
            <a:r>
              <a:rPr lang="en-US" dirty="0" smtClean="0"/>
              <a:t>", &amp;no1, &amp;no2);</a:t>
            </a:r>
          </a:p>
          <a:p>
            <a:pPr lvl="1">
              <a:buNone/>
            </a:pPr>
            <a:r>
              <a:rPr lang="en-US" dirty="0" smtClean="0"/>
              <a:t>add = no1 + no2;</a:t>
            </a:r>
          </a:p>
          <a:p>
            <a:pPr lvl="1">
              <a:buNone/>
            </a:pPr>
            <a:r>
              <a:rPr lang="en-US" dirty="0" err="1" smtClean="0"/>
              <a:t>printf</a:t>
            </a:r>
            <a:r>
              <a:rPr lang="en-US" dirty="0" smtClean="0"/>
              <a:t>("\</a:t>
            </a:r>
            <a:r>
              <a:rPr lang="en-US" dirty="0" err="1" smtClean="0"/>
              <a:t>nThe</a:t>
            </a:r>
            <a:r>
              <a:rPr lang="en-US" dirty="0" smtClean="0"/>
              <a:t> sum is: %d", add);</a:t>
            </a:r>
          </a:p>
          <a:p>
            <a:pPr>
              <a:buNone/>
            </a:pPr>
            <a:r>
              <a:rPr lang="en-US" dirty="0" smtClean="0"/>
              <a:t>}</a:t>
            </a:r>
            <a:endParaRPr lang="en-US" dirty="0"/>
          </a:p>
        </p:txBody>
      </p:sp>
      <p:sp>
        <p:nvSpPr>
          <p:cNvPr id="4" name="Content Placeholder 3"/>
          <p:cNvSpPr>
            <a:spLocks noGrp="1"/>
          </p:cNvSpPr>
          <p:nvPr>
            <p:ph sz="half" idx="2"/>
          </p:nvPr>
        </p:nvSpPr>
        <p:spPr>
          <a:xfrm>
            <a:off x="4648200" y="1371600"/>
            <a:ext cx="4343400" cy="4953000"/>
          </a:xfrm>
        </p:spPr>
        <p:txBody>
          <a:bodyPr>
            <a:normAutofit fontScale="77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void </a:t>
            </a:r>
            <a:r>
              <a:rPr lang="en-US" dirty="0" err="1" smtClean="0"/>
              <a:t>calsum</a:t>
            </a:r>
            <a:r>
              <a:rPr lang="en-US" dirty="0" smtClean="0"/>
              <a:t>(</a:t>
            </a:r>
            <a:r>
              <a:rPr lang="en-US" dirty="0" err="1" smtClean="0"/>
              <a:t>int</a:t>
            </a:r>
            <a:r>
              <a:rPr lang="en-US" dirty="0" smtClean="0"/>
              <a:t>, </a:t>
            </a:r>
            <a:r>
              <a:rPr lang="en-US" dirty="0" err="1" smtClean="0"/>
              <a:t>int</a:t>
            </a:r>
            <a:r>
              <a:rPr lang="en-US" dirty="0" smtClean="0"/>
              <a:t>);</a:t>
            </a:r>
          </a:p>
          <a:p>
            <a:pPr>
              <a:buNone/>
            </a:pPr>
            <a:r>
              <a:rPr lang="en-US" dirty="0" smtClean="0"/>
              <a:t>void main()</a:t>
            </a:r>
          </a:p>
          <a:p>
            <a:pPr>
              <a:buNone/>
            </a:pPr>
            <a:r>
              <a:rPr lang="en-US" dirty="0" smtClean="0"/>
              <a:t>{</a:t>
            </a:r>
          </a:p>
          <a:p>
            <a:pPr lvl="1">
              <a:buNone/>
            </a:pPr>
            <a:r>
              <a:rPr lang="en-US" dirty="0" err="1" smtClean="0"/>
              <a:t>int</a:t>
            </a:r>
            <a:r>
              <a:rPr lang="en-US" dirty="0" smtClean="0"/>
              <a:t> no1, no2;</a:t>
            </a:r>
          </a:p>
          <a:p>
            <a:pPr lvl="1">
              <a:buNone/>
            </a:pPr>
            <a:r>
              <a:rPr lang="en-US" dirty="0" err="1" smtClean="0"/>
              <a:t>printf</a:t>
            </a:r>
            <a:r>
              <a:rPr lang="en-US" dirty="0" smtClean="0"/>
              <a:t>("\</a:t>
            </a:r>
            <a:r>
              <a:rPr lang="en-US" dirty="0" err="1" smtClean="0"/>
              <a:t>nEnter</a:t>
            </a:r>
            <a:r>
              <a:rPr lang="en-US" dirty="0" smtClean="0"/>
              <a:t> two numbers: ");</a:t>
            </a:r>
          </a:p>
          <a:p>
            <a:pPr lvl="1">
              <a:buNone/>
            </a:pPr>
            <a:r>
              <a:rPr lang="en-US" dirty="0" err="1" smtClean="0"/>
              <a:t>scanf</a:t>
            </a:r>
            <a:r>
              <a:rPr lang="en-US" dirty="0" smtClean="0"/>
              <a:t>("%</a:t>
            </a:r>
            <a:r>
              <a:rPr lang="en-US" dirty="0" err="1" smtClean="0"/>
              <a:t>d%d</a:t>
            </a:r>
            <a:r>
              <a:rPr lang="en-US" dirty="0" smtClean="0"/>
              <a:t>", &amp;no1, &amp;no2);</a:t>
            </a:r>
          </a:p>
          <a:p>
            <a:pPr lvl="1">
              <a:buNone/>
            </a:pPr>
            <a:r>
              <a:rPr lang="en-US" dirty="0" err="1" smtClean="0"/>
              <a:t>calsum</a:t>
            </a:r>
            <a:r>
              <a:rPr lang="en-US" dirty="0" smtClean="0"/>
              <a:t>(no1, no2);</a:t>
            </a:r>
          </a:p>
          <a:p>
            <a:pPr lvl="1">
              <a:buNone/>
            </a:pPr>
            <a:r>
              <a:rPr lang="en-US" dirty="0" err="1" smtClean="0"/>
              <a:t>getch</a:t>
            </a:r>
            <a:r>
              <a:rPr lang="en-US" dirty="0" smtClean="0"/>
              <a:t>();</a:t>
            </a:r>
          </a:p>
          <a:p>
            <a:pPr>
              <a:buNone/>
            </a:pPr>
            <a:r>
              <a:rPr lang="en-US" dirty="0" smtClean="0"/>
              <a:t>}</a:t>
            </a:r>
          </a:p>
          <a:p>
            <a:pPr>
              <a:buNone/>
            </a:pPr>
            <a:r>
              <a:rPr lang="en-US" dirty="0" smtClean="0"/>
              <a:t>void </a:t>
            </a:r>
            <a:r>
              <a:rPr lang="en-US" dirty="0" err="1" smtClean="0"/>
              <a:t>calsum</a:t>
            </a:r>
            <a:r>
              <a:rPr lang="en-US" dirty="0" smtClean="0"/>
              <a:t>(</a:t>
            </a:r>
            <a:r>
              <a:rPr lang="en-US" dirty="0" err="1" smtClean="0"/>
              <a:t>int</a:t>
            </a:r>
            <a:r>
              <a:rPr lang="en-US" dirty="0" smtClean="0"/>
              <a:t> a, </a:t>
            </a:r>
            <a:r>
              <a:rPr lang="en-US" dirty="0" err="1" smtClean="0"/>
              <a:t>int</a:t>
            </a:r>
            <a:r>
              <a:rPr lang="en-US" dirty="0" smtClean="0"/>
              <a:t> b)</a:t>
            </a:r>
          </a:p>
          <a:p>
            <a:pPr>
              <a:buNone/>
            </a:pPr>
            <a:r>
              <a:rPr lang="en-US" dirty="0" smtClean="0"/>
              <a:t>{</a:t>
            </a:r>
          </a:p>
          <a:p>
            <a:pPr lvl="1">
              <a:buNone/>
            </a:pPr>
            <a:r>
              <a:rPr lang="en-US" dirty="0" err="1" smtClean="0"/>
              <a:t>int</a:t>
            </a:r>
            <a:r>
              <a:rPr lang="en-US" dirty="0" smtClean="0"/>
              <a:t> add;</a:t>
            </a:r>
          </a:p>
          <a:p>
            <a:pPr lvl="1">
              <a:buNone/>
            </a:pPr>
            <a:r>
              <a:rPr lang="en-US" dirty="0" smtClean="0"/>
              <a:t>add = a + b;</a:t>
            </a:r>
          </a:p>
          <a:p>
            <a:pPr lvl="1">
              <a:buNone/>
            </a:pPr>
            <a:r>
              <a:rPr lang="en-US" dirty="0" err="1" smtClean="0"/>
              <a:t>printf</a:t>
            </a:r>
            <a:r>
              <a:rPr lang="en-US" dirty="0" smtClean="0"/>
              <a:t>("\</a:t>
            </a:r>
            <a:r>
              <a:rPr lang="en-US" dirty="0" err="1" smtClean="0"/>
              <a:t>nThe</a:t>
            </a:r>
            <a:r>
              <a:rPr lang="en-US" dirty="0" smtClean="0"/>
              <a:t> sum is: %d", add);</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Functions (Returning Value)</a:t>
            </a:r>
            <a:endParaRPr lang="en-US" dirty="0"/>
          </a:p>
        </p:txBody>
      </p:sp>
      <p:sp>
        <p:nvSpPr>
          <p:cNvPr id="3" name="Content Placeholder 2"/>
          <p:cNvSpPr>
            <a:spLocks noGrp="1"/>
          </p:cNvSpPr>
          <p:nvPr>
            <p:ph sz="half" idx="1"/>
          </p:nvPr>
        </p:nvSpPr>
        <p:spPr>
          <a:xfrm>
            <a:off x="152400" y="1371600"/>
            <a:ext cx="4343400" cy="4953000"/>
          </a:xfrm>
        </p:spPr>
        <p:txBody>
          <a:bodyPr>
            <a:normAutofit fontScale="70000" lnSpcReduction="20000"/>
          </a:bodyPr>
          <a:lstStyle/>
          <a:p>
            <a:r>
              <a:rPr lang="en-US" dirty="0" smtClean="0"/>
              <a:t>The function can </a:t>
            </a:r>
            <a:r>
              <a:rPr lang="en-US" b="1" dirty="0" err="1" smtClean="0"/>
              <a:t>returna</a:t>
            </a:r>
            <a:r>
              <a:rPr lang="en-US" b="1" dirty="0" smtClean="0"/>
              <a:t> value to a calling function.</a:t>
            </a:r>
          </a:p>
          <a:p>
            <a:endParaRPr lang="en-US" dirty="0" smtClean="0"/>
          </a:p>
          <a:p>
            <a:r>
              <a:rPr lang="en-US" dirty="0" smtClean="0"/>
              <a:t>The function can </a:t>
            </a:r>
            <a:r>
              <a:rPr lang="en-US" b="1" dirty="0" smtClean="0"/>
              <a:t>return only one value at one call.</a:t>
            </a:r>
          </a:p>
          <a:p>
            <a:endParaRPr lang="en-US" dirty="0" smtClean="0"/>
          </a:p>
          <a:p>
            <a:r>
              <a:rPr lang="en-US" dirty="0" smtClean="0"/>
              <a:t>The return statement immediately passes control to the calling function.</a:t>
            </a:r>
          </a:p>
          <a:p>
            <a:endParaRPr lang="en-US" dirty="0" smtClean="0"/>
          </a:p>
          <a:p>
            <a:r>
              <a:rPr lang="en-US" dirty="0" smtClean="0"/>
              <a:t>Replace void before the function definition by </a:t>
            </a:r>
            <a:r>
              <a:rPr lang="en-US" b="1" dirty="0" err="1" smtClean="0"/>
              <a:t>int</a:t>
            </a:r>
            <a:r>
              <a:rPr lang="en-US" b="1" dirty="0" smtClean="0"/>
              <a:t>, </a:t>
            </a:r>
            <a:r>
              <a:rPr lang="en-US" b="1" dirty="0" err="1" smtClean="0"/>
              <a:t>floator</a:t>
            </a:r>
            <a:r>
              <a:rPr lang="en-US" b="1" dirty="0" smtClean="0"/>
              <a:t> char. </a:t>
            </a:r>
          </a:p>
          <a:p>
            <a:endParaRPr lang="en-US" dirty="0" smtClean="0"/>
          </a:p>
          <a:p>
            <a:r>
              <a:rPr lang="en-US" dirty="0" smtClean="0"/>
              <a:t>There can be more than one return statements in a function but at a time only one will get executed.</a:t>
            </a:r>
          </a:p>
        </p:txBody>
      </p:sp>
      <p:sp>
        <p:nvSpPr>
          <p:cNvPr id="4" name="Content Placeholder 3"/>
          <p:cNvSpPr>
            <a:spLocks noGrp="1"/>
          </p:cNvSpPr>
          <p:nvPr>
            <p:ph sz="half" idx="2"/>
          </p:nvPr>
        </p:nvSpPr>
        <p:spPr>
          <a:xfrm>
            <a:off x="4648200" y="1371600"/>
            <a:ext cx="4343400" cy="4953000"/>
          </a:xfrm>
        </p:spPr>
        <p:txBody>
          <a:bodyPr>
            <a:normAutofit fontScale="700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b="1" dirty="0" err="1" smtClean="0"/>
              <a:t>Int</a:t>
            </a:r>
            <a:r>
              <a:rPr lang="en-US" b="1" dirty="0" smtClean="0"/>
              <a:t> </a:t>
            </a:r>
            <a:r>
              <a:rPr lang="en-US" dirty="0" err="1" smtClean="0"/>
              <a:t>calsum</a:t>
            </a:r>
            <a:r>
              <a:rPr lang="en-US" dirty="0" smtClean="0"/>
              <a:t>(</a:t>
            </a:r>
            <a:r>
              <a:rPr lang="en-US" dirty="0" err="1" smtClean="0"/>
              <a:t>int</a:t>
            </a:r>
            <a:r>
              <a:rPr lang="en-US" dirty="0" smtClean="0"/>
              <a:t>, </a:t>
            </a:r>
            <a:r>
              <a:rPr lang="en-US" dirty="0" err="1" smtClean="0"/>
              <a:t>int</a:t>
            </a:r>
            <a:r>
              <a:rPr lang="en-US" dirty="0" smtClean="0"/>
              <a:t>);</a:t>
            </a:r>
          </a:p>
          <a:p>
            <a:pPr>
              <a:buNone/>
            </a:pPr>
            <a:r>
              <a:rPr lang="en-US" dirty="0" smtClean="0"/>
              <a:t>void main()</a:t>
            </a:r>
          </a:p>
          <a:p>
            <a:pPr>
              <a:buNone/>
            </a:pPr>
            <a:r>
              <a:rPr lang="en-US" dirty="0" smtClean="0"/>
              <a:t>{</a:t>
            </a:r>
          </a:p>
          <a:p>
            <a:pPr lvl="1">
              <a:buNone/>
            </a:pPr>
            <a:r>
              <a:rPr lang="en-US" dirty="0" err="1" smtClean="0"/>
              <a:t>int</a:t>
            </a:r>
            <a:r>
              <a:rPr lang="en-US" dirty="0" smtClean="0"/>
              <a:t> no1, no2, sum;</a:t>
            </a:r>
          </a:p>
          <a:p>
            <a:pPr lvl="1">
              <a:buNone/>
            </a:pPr>
            <a:r>
              <a:rPr lang="en-US" dirty="0" err="1" smtClean="0"/>
              <a:t>printf</a:t>
            </a:r>
            <a:r>
              <a:rPr lang="en-US" dirty="0" smtClean="0"/>
              <a:t>("\</a:t>
            </a:r>
            <a:r>
              <a:rPr lang="en-US" dirty="0" err="1" smtClean="0"/>
              <a:t>nEnter</a:t>
            </a:r>
            <a:r>
              <a:rPr lang="en-US" dirty="0" smtClean="0"/>
              <a:t> two numbers: ");</a:t>
            </a:r>
          </a:p>
          <a:p>
            <a:pPr lvl="1">
              <a:buNone/>
            </a:pPr>
            <a:r>
              <a:rPr lang="en-US" dirty="0" err="1" smtClean="0"/>
              <a:t>scanf</a:t>
            </a:r>
            <a:r>
              <a:rPr lang="en-US" dirty="0" smtClean="0"/>
              <a:t>("%</a:t>
            </a:r>
            <a:r>
              <a:rPr lang="en-US" dirty="0" err="1" smtClean="0"/>
              <a:t>d%d</a:t>
            </a:r>
            <a:r>
              <a:rPr lang="en-US" dirty="0" smtClean="0"/>
              <a:t>", &amp;no1, &amp;no2);</a:t>
            </a:r>
          </a:p>
          <a:p>
            <a:pPr lvl="1">
              <a:buNone/>
            </a:pPr>
            <a:r>
              <a:rPr lang="en-US" dirty="0" smtClean="0"/>
              <a:t>sum = </a:t>
            </a:r>
            <a:r>
              <a:rPr lang="en-US" dirty="0" err="1" smtClean="0"/>
              <a:t>calsum</a:t>
            </a:r>
            <a:r>
              <a:rPr lang="en-US" dirty="0" smtClean="0"/>
              <a:t>(no1, no2);</a:t>
            </a:r>
          </a:p>
          <a:p>
            <a:pPr lvl="1">
              <a:buNone/>
            </a:pPr>
            <a:r>
              <a:rPr lang="en-US" dirty="0" err="1" smtClean="0"/>
              <a:t>printf</a:t>
            </a:r>
            <a:r>
              <a:rPr lang="en-US" dirty="0" smtClean="0"/>
              <a:t>("\</a:t>
            </a:r>
            <a:r>
              <a:rPr lang="en-US" dirty="0" err="1" smtClean="0"/>
              <a:t>nThe</a:t>
            </a:r>
            <a:r>
              <a:rPr lang="en-US" dirty="0" smtClean="0"/>
              <a:t> sum is: %d", sum);</a:t>
            </a:r>
          </a:p>
          <a:p>
            <a:pPr lvl="1">
              <a:buNone/>
            </a:pPr>
            <a:r>
              <a:rPr lang="en-US" dirty="0" err="1" smtClean="0"/>
              <a:t>getch</a:t>
            </a:r>
            <a:r>
              <a:rPr lang="en-US" dirty="0" smtClean="0"/>
              <a:t>();</a:t>
            </a:r>
          </a:p>
          <a:p>
            <a:pPr>
              <a:buNone/>
            </a:pPr>
            <a:r>
              <a:rPr lang="en-US" dirty="0" smtClean="0"/>
              <a:t>}</a:t>
            </a:r>
          </a:p>
          <a:p>
            <a:pPr>
              <a:buNone/>
            </a:pPr>
            <a:r>
              <a:rPr lang="en-US" b="1" dirty="0" err="1" smtClean="0"/>
              <a:t>Int</a:t>
            </a:r>
            <a:r>
              <a:rPr lang="en-US" b="1" dirty="0" smtClean="0"/>
              <a:t> </a:t>
            </a:r>
            <a:r>
              <a:rPr lang="en-US" dirty="0" err="1" smtClean="0"/>
              <a:t>calsum</a:t>
            </a:r>
            <a:r>
              <a:rPr lang="en-US" dirty="0" smtClean="0"/>
              <a:t>(</a:t>
            </a:r>
            <a:r>
              <a:rPr lang="en-US" dirty="0" err="1" smtClean="0"/>
              <a:t>int</a:t>
            </a:r>
            <a:r>
              <a:rPr lang="en-US" dirty="0" smtClean="0"/>
              <a:t> a, </a:t>
            </a:r>
            <a:r>
              <a:rPr lang="en-US" dirty="0" err="1" smtClean="0"/>
              <a:t>int</a:t>
            </a:r>
            <a:r>
              <a:rPr lang="en-US" dirty="0" smtClean="0"/>
              <a:t> b)</a:t>
            </a:r>
          </a:p>
          <a:p>
            <a:pPr>
              <a:buNone/>
            </a:pPr>
            <a:r>
              <a:rPr lang="en-US" dirty="0" smtClean="0"/>
              <a:t>{</a:t>
            </a:r>
          </a:p>
          <a:p>
            <a:pPr lvl="1">
              <a:buNone/>
            </a:pPr>
            <a:r>
              <a:rPr lang="en-US" dirty="0" err="1" smtClean="0"/>
              <a:t>int</a:t>
            </a:r>
            <a:r>
              <a:rPr lang="en-US" dirty="0" smtClean="0"/>
              <a:t> add;</a:t>
            </a:r>
          </a:p>
          <a:p>
            <a:pPr lvl="1">
              <a:buNone/>
            </a:pPr>
            <a:r>
              <a:rPr lang="en-US" dirty="0" smtClean="0"/>
              <a:t>add = a + b;</a:t>
            </a:r>
          </a:p>
          <a:p>
            <a:pPr lvl="1">
              <a:buNone/>
            </a:pPr>
            <a:r>
              <a:rPr lang="en-US" b="1" dirty="0" smtClean="0">
                <a:solidFill>
                  <a:schemeClr val="tx1"/>
                </a:solidFill>
              </a:rPr>
              <a:t>return</a:t>
            </a:r>
            <a:r>
              <a:rPr lang="en-US" dirty="0" smtClean="0"/>
              <a:t> add;</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Pointers</a:t>
            </a:r>
            <a:endParaRPr lang="en-US" dirty="0"/>
          </a:p>
        </p:txBody>
      </p:sp>
      <p:sp>
        <p:nvSpPr>
          <p:cNvPr id="3" name="Content Placeholder 2"/>
          <p:cNvSpPr>
            <a:spLocks noGrp="1"/>
          </p:cNvSpPr>
          <p:nvPr>
            <p:ph sz="half" idx="1"/>
          </p:nvPr>
        </p:nvSpPr>
        <p:spPr>
          <a:xfrm>
            <a:off x="152400" y="1371600"/>
            <a:ext cx="4343400" cy="5257800"/>
          </a:xfrm>
        </p:spPr>
        <p:txBody>
          <a:bodyPr>
            <a:noAutofit/>
          </a:bodyPr>
          <a:lstStyle/>
          <a:p>
            <a:r>
              <a:rPr lang="en-US" sz="1600" dirty="0" smtClean="0"/>
              <a:t>Pointer is a variable which can store address of another variable.</a:t>
            </a:r>
          </a:p>
          <a:p>
            <a:pPr lvl="1"/>
            <a:r>
              <a:rPr lang="en-US" sz="1400" b="1" dirty="0" smtClean="0"/>
              <a:t>&amp; = means address of</a:t>
            </a:r>
          </a:p>
          <a:p>
            <a:pPr lvl="1"/>
            <a:r>
              <a:rPr lang="en-US" sz="1400" b="1" dirty="0" smtClean="0"/>
              <a:t>* = means value at that address (except declaration)</a:t>
            </a:r>
          </a:p>
          <a:p>
            <a:pPr lvl="1">
              <a:buNone/>
            </a:pPr>
            <a:endParaRPr lang="en-US" sz="1400" b="1" dirty="0" smtClean="0"/>
          </a:p>
          <a:p>
            <a:pPr>
              <a:buNone/>
            </a:pPr>
            <a:r>
              <a:rPr lang="en-US" sz="1600" dirty="0" smtClean="0"/>
              <a:t>#include&lt;</a:t>
            </a:r>
            <a:r>
              <a:rPr lang="en-US" sz="1600" dirty="0" err="1" smtClean="0"/>
              <a:t>stdio.h</a:t>
            </a:r>
            <a:r>
              <a:rPr lang="en-US" sz="1600" dirty="0" smtClean="0"/>
              <a:t>&gt;</a:t>
            </a:r>
          </a:p>
          <a:p>
            <a:pPr>
              <a:buNone/>
            </a:pPr>
            <a:r>
              <a:rPr lang="en-US" sz="1600" dirty="0" smtClean="0"/>
              <a:t>void main()</a:t>
            </a:r>
          </a:p>
          <a:p>
            <a:pPr>
              <a:buNone/>
            </a:pPr>
            <a:r>
              <a:rPr lang="en-US" sz="1600" dirty="0" smtClean="0"/>
              <a:t>{</a:t>
            </a:r>
          </a:p>
          <a:p>
            <a:pPr lvl="1">
              <a:buNone/>
            </a:pPr>
            <a:r>
              <a:rPr lang="en-US" sz="1400" dirty="0" err="1" smtClean="0"/>
              <a:t>inti</a:t>
            </a:r>
            <a:r>
              <a:rPr lang="en-US" sz="1400" dirty="0" smtClean="0"/>
              <a:t>= 10, *j;</a:t>
            </a:r>
          </a:p>
          <a:p>
            <a:pPr lvl="1">
              <a:buNone/>
            </a:pPr>
            <a:r>
              <a:rPr lang="en-US" sz="1400" dirty="0" smtClean="0"/>
              <a:t>j = &amp;</a:t>
            </a:r>
            <a:r>
              <a:rPr lang="en-US" sz="1400" dirty="0" err="1" smtClean="0"/>
              <a:t>i</a:t>
            </a:r>
            <a:r>
              <a:rPr lang="en-US" sz="1400" dirty="0" smtClean="0"/>
              <a:t>;</a:t>
            </a:r>
          </a:p>
          <a:p>
            <a:pPr lvl="1">
              <a:buNone/>
            </a:pPr>
            <a:r>
              <a:rPr lang="nn-NO" sz="1400" dirty="0" smtClean="0"/>
              <a:t>printf("\nAddress of  i= %u", &amp;i);</a:t>
            </a:r>
          </a:p>
          <a:p>
            <a:pPr lvl="1">
              <a:buNone/>
            </a:pPr>
            <a:r>
              <a:rPr lang="en-US" sz="1400" dirty="0" err="1" smtClean="0"/>
              <a:t>printf</a:t>
            </a:r>
            <a:r>
              <a:rPr lang="en-US" sz="1400" dirty="0" smtClean="0"/>
              <a:t>("\</a:t>
            </a:r>
            <a:r>
              <a:rPr lang="en-US" sz="1400" dirty="0" err="1" smtClean="0"/>
              <a:t>nAddress</a:t>
            </a:r>
            <a:r>
              <a:rPr lang="en-US" sz="1400" dirty="0" smtClean="0"/>
              <a:t> of  </a:t>
            </a:r>
            <a:r>
              <a:rPr lang="en-US" sz="1400" dirty="0" err="1" smtClean="0"/>
              <a:t>i</a:t>
            </a:r>
            <a:r>
              <a:rPr lang="en-US" sz="1400" dirty="0" smtClean="0"/>
              <a:t>= %u", j);</a:t>
            </a:r>
          </a:p>
          <a:p>
            <a:pPr lvl="1">
              <a:buNone/>
            </a:pPr>
            <a:r>
              <a:rPr lang="en-US" sz="1400" dirty="0" err="1" smtClean="0"/>
              <a:t>printf</a:t>
            </a:r>
            <a:r>
              <a:rPr lang="en-US" sz="1400" dirty="0" smtClean="0"/>
              <a:t>("\</a:t>
            </a:r>
            <a:r>
              <a:rPr lang="en-US" sz="1400" dirty="0" err="1" smtClean="0"/>
              <a:t>nAddress</a:t>
            </a:r>
            <a:r>
              <a:rPr lang="en-US" sz="1400" dirty="0" smtClean="0"/>
              <a:t> of  j = %</a:t>
            </a:r>
            <a:r>
              <a:rPr lang="en-US" sz="1400" dirty="0" err="1" smtClean="0"/>
              <a:t>u",&amp;j</a:t>
            </a:r>
            <a:r>
              <a:rPr lang="en-US" sz="1400" dirty="0" smtClean="0"/>
              <a:t>);</a:t>
            </a:r>
          </a:p>
          <a:p>
            <a:pPr lvl="1">
              <a:buNone/>
            </a:pPr>
            <a:r>
              <a:rPr lang="en-US" sz="1400" dirty="0" err="1" smtClean="0"/>
              <a:t>printf</a:t>
            </a:r>
            <a:r>
              <a:rPr lang="en-US" sz="1400" dirty="0" smtClean="0"/>
              <a:t>("\</a:t>
            </a:r>
            <a:r>
              <a:rPr lang="en-US" sz="1400" dirty="0" err="1" smtClean="0"/>
              <a:t>nValue</a:t>
            </a:r>
            <a:r>
              <a:rPr lang="en-US" sz="1400" dirty="0" smtClean="0"/>
              <a:t>  of  j = %u", j);</a:t>
            </a:r>
          </a:p>
          <a:p>
            <a:pPr lvl="1">
              <a:buNone/>
            </a:pPr>
            <a:r>
              <a:rPr lang="en-US" sz="1400" dirty="0" err="1" smtClean="0"/>
              <a:t>printf</a:t>
            </a:r>
            <a:r>
              <a:rPr lang="en-US" sz="1400" dirty="0" smtClean="0"/>
              <a:t>("\</a:t>
            </a:r>
            <a:r>
              <a:rPr lang="en-US" sz="1400" dirty="0" err="1" smtClean="0"/>
              <a:t>nValue</a:t>
            </a:r>
            <a:r>
              <a:rPr lang="en-US" sz="1400" dirty="0" smtClean="0"/>
              <a:t>  of  </a:t>
            </a:r>
            <a:r>
              <a:rPr lang="en-US" sz="1400" dirty="0" err="1" smtClean="0"/>
              <a:t>i</a:t>
            </a:r>
            <a:r>
              <a:rPr lang="en-US" sz="1400" dirty="0" smtClean="0"/>
              <a:t> = %d", </a:t>
            </a:r>
            <a:r>
              <a:rPr lang="en-US" sz="1400" dirty="0" err="1" smtClean="0"/>
              <a:t>i</a:t>
            </a:r>
            <a:r>
              <a:rPr lang="en-US" sz="1400" dirty="0" smtClean="0"/>
              <a:t>);</a:t>
            </a:r>
          </a:p>
          <a:p>
            <a:pPr lvl="1">
              <a:buNone/>
            </a:pPr>
            <a:r>
              <a:rPr lang="en-US" sz="1400" dirty="0" err="1" smtClean="0"/>
              <a:t>printf</a:t>
            </a:r>
            <a:r>
              <a:rPr lang="en-US" sz="1400" dirty="0" smtClean="0"/>
              <a:t>("\</a:t>
            </a:r>
            <a:r>
              <a:rPr lang="en-US" sz="1400" dirty="0" err="1" smtClean="0"/>
              <a:t>nValue</a:t>
            </a:r>
            <a:r>
              <a:rPr lang="en-US" sz="1400" dirty="0" smtClean="0"/>
              <a:t>  of  </a:t>
            </a:r>
            <a:r>
              <a:rPr lang="en-US" sz="1400" dirty="0" err="1" smtClean="0"/>
              <a:t>i</a:t>
            </a:r>
            <a:r>
              <a:rPr lang="en-US" sz="1400" dirty="0" smtClean="0"/>
              <a:t> = %d", *(&amp;</a:t>
            </a:r>
            <a:r>
              <a:rPr lang="en-US" sz="1400" dirty="0" err="1" smtClean="0"/>
              <a:t>i</a:t>
            </a:r>
            <a:r>
              <a:rPr lang="en-US" sz="1400" dirty="0" smtClean="0"/>
              <a:t>));</a:t>
            </a:r>
          </a:p>
          <a:p>
            <a:pPr lvl="1">
              <a:buNone/>
            </a:pPr>
            <a:r>
              <a:rPr lang="en-US" sz="1400" dirty="0" err="1" smtClean="0"/>
              <a:t>printf</a:t>
            </a:r>
            <a:r>
              <a:rPr lang="en-US" sz="1400" dirty="0" smtClean="0"/>
              <a:t>("\</a:t>
            </a:r>
            <a:r>
              <a:rPr lang="en-US" sz="1400" dirty="0" err="1" smtClean="0"/>
              <a:t>nValue</a:t>
            </a:r>
            <a:r>
              <a:rPr lang="en-US" sz="1400" dirty="0" smtClean="0"/>
              <a:t>  of  </a:t>
            </a:r>
            <a:r>
              <a:rPr lang="en-US" sz="1400" dirty="0" err="1" smtClean="0"/>
              <a:t>i</a:t>
            </a:r>
            <a:r>
              <a:rPr lang="en-US" sz="1400" dirty="0" smtClean="0"/>
              <a:t> = %d", *j);</a:t>
            </a:r>
          </a:p>
          <a:p>
            <a:pPr lvl="1">
              <a:buNone/>
            </a:pPr>
            <a:r>
              <a:rPr lang="en-US" sz="1400" dirty="0" err="1" smtClean="0"/>
              <a:t>getch</a:t>
            </a:r>
            <a:r>
              <a:rPr lang="en-US" sz="1400" dirty="0" smtClean="0"/>
              <a:t>();</a:t>
            </a:r>
          </a:p>
          <a:p>
            <a:pPr>
              <a:buNone/>
            </a:pPr>
            <a:r>
              <a:rPr lang="en-US" sz="1600" dirty="0" smtClean="0"/>
              <a:t>}</a:t>
            </a:r>
          </a:p>
        </p:txBody>
      </p:sp>
      <p:sp>
        <p:nvSpPr>
          <p:cNvPr id="4" name="Content Placeholder 3"/>
          <p:cNvSpPr>
            <a:spLocks noGrp="1"/>
          </p:cNvSpPr>
          <p:nvPr>
            <p:ph sz="half" idx="2"/>
          </p:nvPr>
        </p:nvSpPr>
        <p:spPr>
          <a:xfrm>
            <a:off x="4648200" y="1371600"/>
            <a:ext cx="4267200" cy="5029200"/>
          </a:xfrm>
        </p:spPr>
        <p:txBody>
          <a:bodyPr>
            <a:normAutofit fontScale="77500" lnSpcReduction="20000"/>
          </a:bodyPr>
          <a:lstStyle/>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b="1" dirty="0" smtClean="0"/>
              <a:t>The output of above program:</a:t>
            </a:r>
            <a:endParaRPr lang="en-US" dirty="0" smtClean="0"/>
          </a:p>
          <a:p>
            <a:pPr>
              <a:buNone/>
            </a:pPr>
            <a:r>
              <a:rPr lang="en-US" dirty="0" smtClean="0"/>
              <a:t>Address of </a:t>
            </a:r>
            <a:r>
              <a:rPr lang="en-US" dirty="0" err="1" smtClean="0"/>
              <a:t>i</a:t>
            </a:r>
            <a:r>
              <a:rPr lang="en-US" dirty="0" smtClean="0"/>
              <a:t> = 6231</a:t>
            </a:r>
          </a:p>
          <a:p>
            <a:pPr>
              <a:buNone/>
            </a:pPr>
            <a:r>
              <a:rPr lang="en-US" dirty="0" smtClean="0"/>
              <a:t>Address of </a:t>
            </a:r>
            <a:r>
              <a:rPr lang="en-US" dirty="0" err="1" smtClean="0"/>
              <a:t>i</a:t>
            </a:r>
            <a:r>
              <a:rPr lang="en-US" dirty="0" smtClean="0"/>
              <a:t>= 6231</a:t>
            </a:r>
          </a:p>
          <a:p>
            <a:pPr>
              <a:buNone/>
            </a:pPr>
            <a:r>
              <a:rPr lang="en-US" dirty="0" smtClean="0"/>
              <a:t>Address of j = 6233</a:t>
            </a:r>
          </a:p>
          <a:p>
            <a:pPr>
              <a:buNone/>
            </a:pPr>
            <a:r>
              <a:rPr lang="en-US" dirty="0" smtClean="0"/>
              <a:t>Value of j = 6231</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p>
          <a:p>
            <a:pPr>
              <a:buNone/>
            </a:pPr>
            <a:endParaRPr lang="en-US" dirty="0"/>
          </a:p>
        </p:txBody>
      </p:sp>
      <p:pic>
        <p:nvPicPr>
          <p:cNvPr id="2050" name="Picture 2"/>
          <p:cNvPicPr>
            <a:picLocks noChangeAspect="1" noChangeArrowheads="1"/>
          </p:cNvPicPr>
          <p:nvPr/>
        </p:nvPicPr>
        <p:blipFill>
          <a:blip r:embed="rId2"/>
          <a:srcRect l="15294" t="30770" r="18823" b="35165"/>
          <a:stretch>
            <a:fillRect/>
          </a:stretch>
        </p:blipFill>
        <p:spPr bwMode="auto">
          <a:xfrm>
            <a:off x="4648200" y="1600200"/>
            <a:ext cx="426720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Pointers</a:t>
            </a:r>
            <a:endParaRPr lang="en-US" dirty="0"/>
          </a:p>
        </p:txBody>
      </p:sp>
      <p:sp>
        <p:nvSpPr>
          <p:cNvPr id="3" name="Content Placeholder 2"/>
          <p:cNvSpPr>
            <a:spLocks noGrp="1"/>
          </p:cNvSpPr>
          <p:nvPr>
            <p:ph sz="half" idx="1"/>
          </p:nvPr>
        </p:nvSpPr>
        <p:spPr>
          <a:xfrm>
            <a:off x="228600" y="1371600"/>
            <a:ext cx="4267200" cy="5257800"/>
          </a:xfrm>
        </p:spPr>
        <p:txBody>
          <a:bodyPr>
            <a:noAutofit/>
          </a:bodyPr>
          <a:lstStyle/>
          <a:p>
            <a:pPr>
              <a:buNone/>
            </a:pPr>
            <a:r>
              <a:rPr lang="en-US" sz="1600" dirty="0" smtClean="0"/>
              <a:t>#include&lt;</a:t>
            </a:r>
            <a:r>
              <a:rPr lang="en-US" sz="1600" dirty="0" err="1" smtClean="0"/>
              <a:t>stdio.h</a:t>
            </a:r>
            <a:r>
              <a:rPr lang="en-US" sz="1600" dirty="0" smtClean="0"/>
              <a:t>&gt;</a:t>
            </a:r>
          </a:p>
          <a:p>
            <a:pPr>
              <a:buNone/>
            </a:pPr>
            <a:r>
              <a:rPr lang="en-US" sz="1600" dirty="0" smtClean="0"/>
              <a:t>void main()</a:t>
            </a:r>
          </a:p>
          <a:p>
            <a:pPr>
              <a:buNone/>
            </a:pPr>
            <a:r>
              <a:rPr lang="en-US" sz="1600" dirty="0" smtClean="0"/>
              <a:t>{</a:t>
            </a:r>
          </a:p>
          <a:p>
            <a:pPr lvl="1">
              <a:buNone/>
            </a:pPr>
            <a:r>
              <a:rPr lang="en-US" sz="1300" dirty="0" err="1" smtClean="0"/>
              <a:t>int</a:t>
            </a:r>
            <a:r>
              <a:rPr lang="en-US" sz="1300" dirty="0" smtClean="0"/>
              <a:t> </a:t>
            </a:r>
            <a:r>
              <a:rPr lang="en-US" sz="1300" dirty="0" err="1" smtClean="0"/>
              <a:t>i</a:t>
            </a:r>
            <a:r>
              <a:rPr lang="en-US" sz="1300" dirty="0" smtClean="0"/>
              <a:t> = 10, *j, **k;</a:t>
            </a:r>
          </a:p>
          <a:p>
            <a:pPr lvl="1">
              <a:buNone/>
            </a:pPr>
            <a:r>
              <a:rPr lang="en-US" sz="1300" dirty="0" smtClean="0"/>
              <a:t>j = &amp;</a:t>
            </a:r>
            <a:r>
              <a:rPr lang="en-US" sz="1300" dirty="0" err="1" smtClean="0"/>
              <a:t>i</a:t>
            </a:r>
            <a:r>
              <a:rPr lang="en-US" sz="1300" dirty="0" smtClean="0"/>
              <a:t>;</a:t>
            </a:r>
          </a:p>
          <a:p>
            <a:pPr lvl="1">
              <a:buNone/>
            </a:pPr>
            <a:r>
              <a:rPr lang="en-US" sz="1300" dirty="0" smtClean="0"/>
              <a:t>k = &amp;j;</a:t>
            </a:r>
          </a:p>
          <a:p>
            <a:pPr lvl="1">
              <a:buNone/>
            </a:pPr>
            <a:r>
              <a:rPr lang="en-US" sz="1300" dirty="0" err="1" smtClean="0"/>
              <a:t>printf</a:t>
            </a:r>
            <a:r>
              <a:rPr lang="en-US" sz="1300" dirty="0" smtClean="0"/>
              <a:t>("\</a:t>
            </a:r>
            <a:r>
              <a:rPr lang="en-US" sz="1300" dirty="0" err="1" smtClean="0"/>
              <a:t>nAddress</a:t>
            </a:r>
            <a:r>
              <a:rPr lang="en-US" sz="1300" dirty="0" smtClean="0"/>
              <a:t> of </a:t>
            </a:r>
            <a:r>
              <a:rPr lang="en-US" sz="1300" dirty="0" err="1" smtClean="0"/>
              <a:t>i</a:t>
            </a:r>
            <a:r>
              <a:rPr lang="en-US" sz="1300" dirty="0" smtClean="0"/>
              <a:t> = %u", &amp;</a:t>
            </a:r>
            <a:r>
              <a:rPr lang="en-US" sz="1300" dirty="0" err="1" smtClean="0"/>
              <a:t>i</a:t>
            </a:r>
            <a:r>
              <a:rPr lang="en-US" sz="1300" dirty="0" smtClean="0"/>
              <a:t>);</a:t>
            </a:r>
          </a:p>
          <a:p>
            <a:pPr lvl="1">
              <a:buNone/>
            </a:pPr>
            <a:r>
              <a:rPr lang="en-US" sz="1300" dirty="0" err="1" smtClean="0"/>
              <a:t>printf</a:t>
            </a:r>
            <a:r>
              <a:rPr lang="en-US" sz="1300" dirty="0" smtClean="0"/>
              <a:t>("\</a:t>
            </a:r>
            <a:r>
              <a:rPr lang="en-US" sz="1300" dirty="0" err="1" smtClean="0"/>
              <a:t>nAddress</a:t>
            </a:r>
            <a:r>
              <a:rPr lang="en-US" sz="1300" dirty="0" smtClean="0"/>
              <a:t> of </a:t>
            </a:r>
            <a:r>
              <a:rPr lang="en-US" sz="1300" dirty="0" err="1" smtClean="0"/>
              <a:t>i</a:t>
            </a:r>
            <a:r>
              <a:rPr lang="en-US" sz="1300" dirty="0" smtClean="0"/>
              <a:t> = %u", j);</a:t>
            </a:r>
          </a:p>
          <a:p>
            <a:pPr lvl="1">
              <a:buNone/>
            </a:pPr>
            <a:r>
              <a:rPr lang="en-US" sz="1300" dirty="0" err="1" smtClean="0"/>
              <a:t>printf</a:t>
            </a:r>
            <a:r>
              <a:rPr lang="en-US" sz="1300" dirty="0" smtClean="0"/>
              <a:t>("\</a:t>
            </a:r>
            <a:r>
              <a:rPr lang="en-US" sz="1300" dirty="0" err="1" smtClean="0"/>
              <a:t>nAddress</a:t>
            </a:r>
            <a:r>
              <a:rPr lang="en-US" sz="1300" dirty="0" smtClean="0"/>
              <a:t> of </a:t>
            </a:r>
            <a:r>
              <a:rPr lang="en-US" sz="1300" dirty="0" err="1" smtClean="0"/>
              <a:t>i</a:t>
            </a:r>
            <a:r>
              <a:rPr lang="en-US" sz="1300" dirty="0" smtClean="0"/>
              <a:t> = %u", *k);</a:t>
            </a:r>
          </a:p>
          <a:p>
            <a:pPr lvl="1">
              <a:buNone/>
            </a:pPr>
            <a:r>
              <a:rPr lang="en-US" sz="1300" dirty="0" err="1" smtClean="0"/>
              <a:t>printf</a:t>
            </a:r>
            <a:r>
              <a:rPr lang="en-US" sz="1300" dirty="0" smtClean="0"/>
              <a:t>("\</a:t>
            </a:r>
            <a:r>
              <a:rPr lang="en-US" sz="1300" dirty="0" err="1" smtClean="0"/>
              <a:t>nAddress</a:t>
            </a:r>
            <a:r>
              <a:rPr lang="en-US" sz="1300" dirty="0" smtClean="0"/>
              <a:t> of j = %u", &amp;j);</a:t>
            </a:r>
          </a:p>
          <a:p>
            <a:pPr lvl="1">
              <a:buNone/>
            </a:pPr>
            <a:r>
              <a:rPr lang="en-US" sz="1300" dirty="0" err="1" smtClean="0"/>
              <a:t>printf</a:t>
            </a:r>
            <a:r>
              <a:rPr lang="en-US" sz="1300" dirty="0" smtClean="0"/>
              <a:t>("\</a:t>
            </a:r>
            <a:r>
              <a:rPr lang="en-US" sz="1300" dirty="0" err="1" smtClean="0"/>
              <a:t>nAddress</a:t>
            </a:r>
            <a:r>
              <a:rPr lang="en-US" sz="1300" dirty="0" smtClean="0"/>
              <a:t> of j = %u", k);</a:t>
            </a:r>
          </a:p>
          <a:p>
            <a:pPr lvl="1">
              <a:buNone/>
            </a:pPr>
            <a:r>
              <a:rPr lang="en-US" sz="1300" dirty="0" err="1" smtClean="0"/>
              <a:t>printf</a:t>
            </a:r>
            <a:r>
              <a:rPr lang="en-US" sz="1300" dirty="0" smtClean="0"/>
              <a:t>("\</a:t>
            </a:r>
            <a:r>
              <a:rPr lang="en-US" sz="1300" dirty="0" err="1" smtClean="0"/>
              <a:t>nAddress</a:t>
            </a:r>
            <a:r>
              <a:rPr lang="en-US" sz="1300" dirty="0" smtClean="0"/>
              <a:t> of k = %u", &amp;k);</a:t>
            </a:r>
          </a:p>
          <a:p>
            <a:pPr lvl="1">
              <a:buNone/>
            </a:pPr>
            <a:r>
              <a:rPr lang="en-US" sz="1300" dirty="0" err="1" smtClean="0"/>
              <a:t>printf</a:t>
            </a:r>
            <a:r>
              <a:rPr lang="en-US" sz="1300" dirty="0" smtClean="0"/>
              <a:t>("\</a:t>
            </a:r>
            <a:r>
              <a:rPr lang="en-US" sz="1300" dirty="0" err="1" smtClean="0"/>
              <a:t>nValue</a:t>
            </a:r>
            <a:r>
              <a:rPr lang="en-US" sz="1300" dirty="0" smtClean="0"/>
              <a:t> of j = %u", j);</a:t>
            </a:r>
          </a:p>
          <a:p>
            <a:pPr lvl="1">
              <a:buNone/>
            </a:pPr>
            <a:r>
              <a:rPr lang="en-US" sz="1300" dirty="0" err="1" smtClean="0"/>
              <a:t>printf</a:t>
            </a:r>
            <a:r>
              <a:rPr lang="en-US" sz="1300" dirty="0" smtClean="0"/>
              <a:t>("\</a:t>
            </a:r>
            <a:r>
              <a:rPr lang="en-US" sz="1300" dirty="0" err="1" smtClean="0"/>
              <a:t>nValue</a:t>
            </a:r>
            <a:r>
              <a:rPr lang="en-US" sz="1300" dirty="0" smtClean="0"/>
              <a:t> of k = %u, k);</a:t>
            </a:r>
          </a:p>
          <a:p>
            <a:pPr lvl="1">
              <a:buNone/>
            </a:pPr>
            <a:r>
              <a:rPr lang="en-US" sz="1300" dirty="0" err="1" smtClean="0"/>
              <a:t>printf</a:t>
            </a:r>
            <a:r>
              <a:rPr lang="en-US" sz="1300" dirty="0" smtClean="0"/>
              <a:t>("\</a:t>
            </a:r>
            <a:r>
              <a:rPr lang="en-US" sz="1300" dirty="0" err="1" smtClean="0"/>
              <a:t>nValue</a:t>
            </a:r>
            <a:r>
              <a:rPr lang="en-US" sz="1300" dirty="0" smtClean="0"/>
              <a:t> of </a:t>
            </a:r>
            <a:r>
              <a:rPr lang="en-US" sz="1300" dirty="0" err="1" smtClean="0"/>
              <a:t>i</a:t>
            </a:r>
            <a:r>
              <a:rPr lang="en-US" sz="1300" dirty="0" smtClean="0"/>
              <a:t> = %d", </a:t>
            </a:r>
            <a:r>
              <a:rPr lang="en-US" sz="1300" dirty="0" err="1" smtClean="0"/>
              <a:t>i</a:t>
            </a:r>
            <a:r>
              <a:rPr lang="en-US" sz="1300" dirty="0" smtClean="0"/>
              <a:t>);</a:t>
            </a:r>
          </a:p>
          <a:p>
            <a:pPr lvl="1">
              <a:buNone/>
            </a:pPr>
            <a:r>
              <a:rPr lang="en-US" sz="1300" dirty="0" err="1" smtClean="0"/>
              <a:t>printf</a:t>
            </a:r>
            <a:r>
              <a:rPr lang="en-US" sz="1300" dirty="0" smtClean="0"/>
              <a:t>("\</a:t>
            </a:r>
            <a:r>
              <a:rPr lang="en-US" sz="1300" dirty="0" err="1" smtClean="0"/>
              <a:t>nValue</a:t>
            </a:r>
            <a:r>
              <a:rPr lang="en-US" sz="1300" dirty="0" smtClean="0"/>
              <a:t> of </a:t>
            </a:r>
            <a:r>
              <a:rPr lang="en-US" sz="1300" dirty="0" err="1" smtClean="0"/>
              <a:t>i</a:t>
            </a:r>
            <a:r>
              <a:rPr lang="en-US" sz="1300" dirty="0" smtClean="0"/>
              <a:t> = %d", *(&amp;</a:t>
            </a:r>
            <a:r>
              <a:rPr lang="en-US" sz="1300" dirty="0" err="1" smtClean="0"/>
              <a:t>i</a:t>
            </a:r>
            <a:r>
              <a:rPr lang="en-US" sz="1300" dirty="0" smtClean="0"/>
              <a:t>));</a:t>
            </a:r>
          </a:p>
          <a:p>
            <a:pPr lvl="1">
              <a:buNone/>
            </a:pPr>
            <a:r>
              <a:rPr lang="en-US" sz="1300" dirty="0" err="1" smtClean="0"/>
              <a:t>printf</a:t>
            </a:r>
            <a:r>
              <a:rPr lang="en-US" sz="1300" dirty="0" smtClean="0"/>
              <a:t>("\</a:t>
            </a:r>
            <a:r>
              <a:rPr lang="en-US" sz="1300" dirty="0" err="1" smtClean="0"/>
              <a:t>nValue</a:t>
            </a:r>
            <a:r>
              <a:rPr lang="en-US" sz="1300" dirty="0" smtClean="0"/>
              <a:t> of </a:t>
            </a:r>
            <a:r>
              <a:rPr lang="en-US" sz="1300" dirty="0" err="1" smtClean="0"/>
              <a:t>i</a:t>
            </a:r>
            <a:r>
              <a:rPr lang="en-US" sz="1300" dirty="0" smtClean="0"/>
              <a:t> = %d", *j);</a:t>
            </a:r>
          </a:p>
          <a:p>
            <a:pPr lvl="1">
              <a:buNone/>
            </a:pPr>
            <a:r>
              <a:rPr lang="en-US" sz="1300" dirty="0" err="1" smtClean="0"/>
              <a:t>printf</a:t>
            </a:r>
            <a:r>
              <a:rPr lang="en-US" sz="1300" dirty="0" smtClean="0"/>
              <a:t>("\</a:t>
            </a:r>
            <a:r>
              <a:rPr lang="en-US" sz="1300" dirty="0" err="1" smtClean="0"/>
              <a:t>nValue</a:t>
            </a:r>
            <a:r>
              <a:rPr lang="en-US" sz="1300" dirty="0" smtClean="0"/>
              <a:t> of </a:t>
            </a:r>
            <a:r>
              <a:rPr lang="en-US" sz="1300" dirty="0" err="1" smtClean="0"/>
              <a:t>i</a:t>
            </a:r>
            <a:r>
              <a:rPr lang="en-US" sz="1300" dirty="0" smtClean="0"/>
              <a:t> = %d", **k);</a:t>
            </a:r>
          </a:p>
          <a:p>
            <a:pPr lvl="1">
              <a:buNone/>
            </a:pPr>
            <a:r>
              <a:rPr lang="en-US" sz="1300" dirty="0" err="1" smtClean="0"/>
              <a:t>getch</a:t>
            </a:r>
            <a:r>
              <a:rPr lang="en-US" sz="1300" dirty="0" smtClean="0"/>
              <a:t>();</a:t>
            </a:r>
          </a:p>
          <a:p>
            <a:pPr>
              <a:buNone/>
            </a:pPr>
            <a:r>
              <a:rPr lang="en-US" sz="1600" dirty="0" smtClean="0"/>
              <a:t>}</a:t>
            </a:r>
          </a:p>
        </p:txBody>
      </p:sp>
      <p:sp>
        <p:nvSpPr>
          <p:cNvPr id="4" name="Content Placeholder 3"/>
          <p:cNvSpPr>
            <a:spLocks noGrp="1"/>
          </p:cNvSpPr>
          <p:nvPr>
            <p:ph sz="half" idx="2"/>
          </p:nvPr>
        </p:nvSpPr>
        <p:spPr>
          <a:xfrm>
            <a:off x="4648200" y="1371600"/>
            <a:ext cx="4343400" cy="5029200"/>
          </a:xfrm>
        </p:spPr>
        <p:txBody>
          <a:bodyPr>
            <a:normAutofit fontScale="55000" lnSpcReduction="20000"/>
          </a:bodyPr>
          <a:lstStyle/>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b="1" dirty="0" smtClean="0"/>
          </a:p>
          <a:p>
            <a:r>
              <a:rPr lang="en-US" b="1" dirty="0" smtClean="0"/>
              <a:t>The output of above program:</a:t>
            </a:r>
            <a:endParaRPr lang="en-US" dirty="0" smtClean="0"/>
          </a:p>
          <a:p>
            <a:pPr>
              <a:buNone/>
            </a:pPr>
            <a:r>
              <a:rPr lang="en-US" dirty="0" smtClean="0"/>
              <a:t>Address of </a:t>
            </a:r>
            <a:r>
              <a:rPr lang="en-US" dirty="0" err="1" smtClean="0"/>
              <a:t>i</a:t>
            </a:r>
            <a:r>
              <a:rPr lang="en-US" dirty="0" smtClean="0"/>
              <a:t> = 6231</a:t>
            </a:r>
          </a:p>
          <a:p>
            <a:pPr>
              <a:buNone/>
            </a:pPr>
            <a:r>
              <a:rPr lang="en-US" dirty="0" smtClean="0"/>
              <a:t>Address of </a:t>
            </a:r>
            <a:r>
              <a:rPr lang="en-US" dirty="0" err="1" smtClean="0"/>
              <a:t>i</a:t>
            </a:r>
            <a:r>
              <a:rPr lang="en-US" dirty="0" smtClean="0"/>
              <a:t> = 6231</a:t>
            </a:r>
          </a:p>
          <a:p>
            <a:pPr>
              <a:buNone/>
            </a:pPr>
            <a:r>
              <a:rPr lang="en-US" dirty="0" smtClean="0"/>
              <a:t>Address of </a:t>
            </a:r>
            <a:r>
              <a:rPr lang="en-US" dirty="0" err="1" smtClean="0"/>
              <a:t>i</a:t>
            </a:r>
            <a:r>
              <a:rPr lang="en-US" dirty="0" smtClean="0"/>
              <a:t> = 6231</a:t>
            </a:r>
          </a:p>
          <a:p>
            <a:pPr>
              <a:buNone/>
            </a:pPr>
            <a:r>
              <a:rPr lang="en-US" dirty="0" smtClean="0"/>
              <a:t>Address of j = 6233</a:t>
            </a:r>
          </a:p>
          <a:p>
            <a:pPr>
              <a:buNone/>
            </a:pPr>
            <a:r>
              <a:rPr lang="en-US" dirty="0" smtClean="0"/>
              <a:t>Address of j = 6233</a:t>
            </a:r>
          </a:p>
          <a:p>
            <a:pPr>
              <a:buNone/>
            </a:pPr>
            <a:r>
              <a:rPr lang="en-US" dirty="0" smtClean="0"/>
              <a:t>Address of k =6235</a:t>
            </a:r>
          </a:p>
          <a:p>
            <a:pPr>
              <a:buNone/>
            </a:pPr>
            <a:r>
              <a:rPr lang="en-US" dirty="0" smtClean="0"/>
              <a:t>Value of j = 6231</a:t>
            </a:r>
          </a:p>
          <a:p>
            <a:pPr>
              <a:buNone/>
            </a:pPr>
            <a:r>
              <a:rPr lang="en-US" dirty="0" smtClean="0"/>
              <a:t>Value of k = 6233</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endParaRPr lang="en-US" dirty="0"/>
          </a:p>
        </p:txBody>
      </p:sp>
      <p:pic>
        <p:nvPicPr>
          <p:cNvPr id="3074" name="Picture 2"/>
          <p:cNvPicPr>
            <a:picLocks noChangeAspect="1" noChangeArrowheads="1"/>
          </p:cNvPicPr>
          <p:nvPr/>
        </p:nvPicPr>
        <p:blipFill>
          <a:blip r:embed="rId2"/>
          <a:srcRect l="11176" t="20879" r="7647" b="31868"/>
          <a:stretch>
            <a:fillRect/>
          </a:stretch>
        </p:blipFill>
        <p:spPr bwMode="auto">
          <a:xfrm>
            <a:off x="4724400" y="1524000"/>
            <a:ext cx="41910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Call By Reference Functions</a:t>
            </a:r>
            <a:endParaRPr lang="en-US" dirty="0"/>
          </a:p>
        </p:txBody>
      </p:sp>
      <p:sp>
        <p:nvSpPr>
          <p:cNvPr id="3" name="Content Placeholder 2"/>
          <p:cNvSpPr>
            <a:spLocks noGrp="1"/>
          </p:cNvSpPr>
          <p:nvPr>
            <p:ph sz="half" idx="1"/>
          </p:nvPr>
        </p:nvSpPr>
        <p:spPr>
          <a:xfrm>
            <a:off x="152400" y="1371600"/>
            <a:ext cx="4343400" cy="5029200"/>
          </a:xfrm>
        </p:spPr>
        <p:txBody>
          <a:bodyPr>
            <a:noAutofit/>
          </a:bodyPr>
          <a:lstStyle/>
          <a:p>
            <a:r>
              <a:rPr lang="en-US" sz="1700" dirty="0" smtClean="0"/>
              <a:t>We have already seen the call by value type of functions. The disadvantage of call by value is you can return only one value and only once.</a:t>
            </a:r>
          </a:p>
          <a:p>
            <a:endParaRPr lang="en-US" sz="1700" dirty="0" smtClean="0"/>
          </a:p>
          <a:p>
            <a:r>
              <a:rPr lang="en-US" sz="1700" dirty="0" smtClean="0"/>
              <a:t>To overcome the disadvantage of call by value we can use call by reference type of functions.</a:t>
            </a:r>
          </a:p>
          <a:p>
            <a:endParaRPr lang="en-US" sz="1700" dirty="0" smtClean="0"/>
          </a:p>
          <a:p>
            <a:r>
              <a:rPr lang="en-US" sz="1700" dirty="0" smtClean="0"/>
              <a:t>When you pass address of a variable to function that time the function is called as call by reference.</a:t>
            </a:r>
          </a:p>
          <a:p>
            <a:endParaRPr lang="en-US" sz="1700" dirty="0" smtClean="0"/>
          </a:p>
          <a:p>
            <a:r>
              <a:rPr lang="en-US" sz="1700" dirty="0" smtClean="0"/>
              <a:t>In the below example though we have not returned the value back to calling function, we get the value back to sum variable due to pointer.</a:t>
            </a:r>
          </a:p>
        </p:txBody>
      </p:sp>
      <p:sp>
        <p:nvSpPr>
          <p:cNvPr id="4" name="Content Placeholder 3"/>
          <p:cNvSpPr>
            <a:spLocks noGrp="1"/>
          </p:cNvSpPr>
          <p:nvPr>
            <p:ph sz="half" idx="2"/>
          </p:nvPr>
        </p:nvSpPr>
        <p:spPr>
          <a:xfrm>
            <a:off x="4648200" y="1371600"/>
            <a:ext cx="4267200" cy="4953000"/>
          </a:xfrm>
        </p:spPr>
        <p:txBody>
          <a:bodyPr>
            <a:noAutofit/>
          </a:bodyPr>
          <a:lstStyle/>
          <a:p>
            <a:pPr>
              <a:buNone/>
            </a:pPr>
            <a:r>
              <a:rPr lang="en-US" sz="1800" dirty="0" smtClean="0"/>
              <a:t>#include&lt;</a:t>
            </a:r>
            <a:r>
              <a:rPr lang="en-US" sz="1800" dirty="0" err="1" smtClean="0"/>
              <a:t>stdio.h</a:t>
            </a:r>
            <a:r>
              <a:rPr lang="en-US" sz="1800" dirty="0" smtClean="0"/>
              <a:t>&gt;</a:t>
            </a:r>
          </a:p>
          <a:p>
            <a:pPr>
              <a:buNone/>
            </a:pPr>
            <a:r>
              <a:rPr lang="en-US" sz="1800" dirty="0" smtClean="0"/>
              <a:t>#include&lt;</a:t>
            </a:r>
            <a:r>
              <a:rPr lang="en-US" sz="1800" dirty="0" err="1" smtClean="0"/>
              <a:t>conio.h</a:t>
            </a:r>
            <a:r>
              <a:rPr lang="en-US" sz="1800" dirty="0" smtClean="0"/>
              <a:t>&gt;</a:t>
            </a:r>
          </a:p>
          <a:p>
            <a:pPr>
              <a:buNone/>
            </a:pPr>
            <a:r>
              <a:rPr lang="en-US" sz="1800" b="1" dirty="0" smtClean="0"/>
              <a:t>void </a:t>
            </a:r>
            <a:r>
              <a:rPr lang="en-US" sz="1800" b="1" dirty="0" err="1" smtClean="0"/>
              <a:t>calsum</a:t>
            </a:r>
            <a:r>
              <a:rPr lang="en-US" sz="1800" b="1" dirty="0" smtClean="0"/>
              <a:t>(</a:t>
            </a:r>
            <a:r>
              <a:rPr lang="en-US" sz="1800" b="1" dirty="0" err="1" smtClean="0"/>
              <a:t>int</a:t>
            </a:r>
            <a:r>
              <a:rPr lang="en-US" sz="1800" b="1" dirty="0" smtClean="0"/>
              <a:t>, </a:t>
            </a:r>
            <a:r>
              <a:rPr lang="en-US" sz="1800" b="1" dirty="0" err="1" smtClean="0"/>
              <a:t>int</a:t>
            </a:r>
            <a:r>
              <a:rPr lang="en-US" sz="1800" b="1" dirty="0" smtClean="0"/>
              <a:t>, </a:t>
            </a:r>
            <a:r>
              <a:rPr lang="en-US" sz="1800" b="1" dirty="0" err="1" smtClean="0"/>
              <a:t>int</a:t>
            </a:r>
            <a:r>
              <a:rPr lang="en-US" sz="1800" b="1" dirty="0" smtClean="0"/>
              <a:t> *);</a:t>
            </a:r>
          </a:p>
          <a:p>
            <a:pPr>
              <a:buNone/>
            </a:pPr>
            <a:r>
              <a:rPr lang="en-US" sz="1800" dirty="0" smtClean="0"/>
              <a:t>void main()</a:t>
            </a:r>
          </a:p>
          <a:p>
            <a:pPr>
              <a:buNone/>
            </a:pPr>
            <a:r>
              <a:rPr lang="en-US" sz="1800" dirty="0" smtClean="0"/>
              <a:t>{</a:t>
            </a:r>
          </a:p>
          <a:p>
            <a:pPr lvl="1">
              <a:buNone/>
            </a:pPr>
            <a:r>
              <a:rPr lang="en-US" sz="1600" dirty="0" err="1" smtClean="0"/>
              <a:t>int</a:t>
            </a:r>
            <a:r>
              <a:rPr lang="en-US" sz="1600" dirty="0" smtClean="0"/>
              <a:t> no1, no2, sum;</a:t>
            </a:r>
          </a:p>
          <a:p>
            <a:pPr lvl="1">
              <a:buNone/>
            </a:pPr>
            <a:r>
              <a:rPr lang="en-US" sz="1600" dirty="0" err="1" smtClean="0"/>
              <a:t>printf</a:t>
            </a:r>
            <a:r>
              <a:rPr lang="en-US" sz="1600" dirty="0" smtClean="0"/>
              <a:t>("\</a:t>
            </a:r>
            <a:r>
              <a:rPr lang="en-US" sz="1600" dirty="0" err="1" smtClean="0"/>
              <a:t>nEnter</a:t>
            </a:r>
            <a:r>
              <a:rPr lang="en-US" sz="1600" dirty="0" smtClean="0"/>
              <a:t> two numbers:");</a:t>
            </a:r>
          </a:p>
          <a:p>
            <a:pPr lvl="1">
              <a:buNone/>
            </a:pPr>
            <a:r>
              <a:rPr lang="en-US" sz="1600" dirty="0" err="1" smtClean="0"/>
              <a:t>scanf</a:t>
            </a:r>
            <a:r>
              <a:rPr lang="en-US" sz="1600" dirty="0" smtClean="0"/>
              <a:t>("%</a:t>
            </a:r>
            <a:r>
              <a:rPr lang="en-US" sz="1600" dirty="0" err="1" smtClean="0"/>
              <a:t>d%d</a:t>
            </a:r>
            <a:r>
              <a:rPr lang="en-US" sz="1600" dirty="0" smtClean="0"/>
              <a:t>", &amp;no1, &amp;no2);</a:t>
            </a:r>
          </a:p>
          <a:p>
            <a:pPr lvl="1">
              <a:buNone/>
            </a:pPr>
            <a:r>
              <a:rPr lang="en-US" sz="1600" dirty="0" err="1" smtClean="0"/>
              <a:t>calsum</a:t>
            </a:r>
            <a:r>
              <a:rPr lang="en-US" sz="1600" dirty="0" smtClean="0"/>
              <a:t>(no1, no2, &amp;sum);</a:t>
            </a:r>
          </a:p>
          <a:p>
            <a:pPr lvl="1">
              <a:buNone/>
            </a:pPr>
            <a:r>
              <a:rPr lang="en-US" sz="1600" dirty="0" err="1" smtClean="0"/>
              <a:t>printf</a:t>
            </a:r>
            <a:r>
              <a:rPr lang="en-US" sz="1600" dirty="0" smtClean="0"/>
              <a:t>("\</a:t>
            </a:r>
            <a:r>
              <a:rPr lang="en-US" sz="1600" dirty="0" err="1" smtClean="0"/>
              <a:t>nSum</a:t>
            </a:r>
            <a:r>
              <a:rPr lang="en-US" sz="1600" dirty="0" smtClean="0"/>
              <a:t> = %d");</a:t>
            </a:r>
          </a:p>
          <a:p>
            <a:pPr lvl="1">
              <a:buNone/>
            </a:pPr>
            <a:r>
              <a:rPr lang="en-US" sz="1600" dirty="0" err="1" smtClean="0"/>
              <a:t>getch</a:t>
            </a:r>
            <a:r>
              <a:rPr lang="en-US" sz="1600" dirty="0" smtClean="0"/>
              <a:t>( );</a:t>
            </a:r>
          </a:p>
          <a:p>
            <a:pPr>
              <a:buNone/>
            </a:pPr>
            <a:r>
              <a:rPr lang="en-US" sz="1800" dirty="0" smtClean="0"/>
              <a:t>}</a:t>
            </a:r>
          </a:p>
          <a:p>
            <a:pPr>
              <a:buNone/>
            </a:pPr>
            <a:r>
              <a:rPr lang="en-US" sz="1800" b="1" dirty="0" smtClean="0"/>
              <a:t>void </a:t>
            </a:r>
            <a:r>
              <a:rPr lang="en-US" sz="1800" b="1" dirty="0" err="1" smtClean="0"/>
              <a:t>calsum</a:t>
            </a:r>
            <a:r>
              <a:rPr lang="en-US" sz="1800" b="1" dirty="0" smtClean="0"/>
              <a:t>(</a:t>
            </a:r>
            <a:r>
              <a:rPr lang="en-US" sz="1800" b="1" dirty="0" err="1" smtClean="0"/>
              <a:t>int</a:t>
            </a:r>
            <a:r>
              <a:rPr lang="en-US" sz="1800" b="1" dirty="0" smtClean="0"/>
              <a:t> x, </a:t>
            </a:r>
            <a:r>
              <a:rPr lang="en-US" sz="1800" b="1" dirty="0" err="1" smtClean="0"/>
              <a:t>int</a:t>
            </a:r>
            <a:r>
              <a:rPr lang="en-US" sz="1800" b="1" dirty="0" smtClean="0"/>
              <a:t> y, </a:t>
            </a:r>
            <a:r>
              <a:rPr lang="en-US" sz="1800" b="1" dirty="0" err="1" smtClean="0"/>
              <a:t>int</a:t>
            </a:r>
            <a:r>
              <a:rPr lang="en-US" sz="1800" b="1" dirty="0" smtClean="0"/>
              <a:t> *add)</a:t>
            </a:r>
          </a:p>
          <a:p>
            <a:pPr>
              <a:buNone/>
            </a:pPr>
            <a:r>
              <a:rPr lang="en-US" sz="1800" dirty="0" smtClean="0"/>
              <a:t>{</a:t>
            </a:r>
          </a:p>
          <a:p>
            <a:pPr lvl="1">
              <a:buNone/>
            </a:pPr>
            <a:r>
              <a:rPr lang="en-US" sz="1600" dirty="0" smtClean="0"/>
              <a:t>*add = x + y;</a:t>
            </a:r>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Recursive Functions</a:t>
            </a:r>
            <a:endParaRPr lang="en-US" dirty="0"/>
          </a:p>
        </p:txBody>
      </p:sp>
      <p:sp>
        <p:nvSpPr>
          <p:cNvPr id="3" name="Content Placeholder 2"/>
          <p:cNvSpPr>
            <a:spLocks noGrp="1"/>
          </p:cNvSpPr>
          <p:nvPr>
            <p:ph sz="half" idx="1"/>
          </p:nvPr>
        </p:nvSpPr>
        <p:spPr>
          <a:xfrm>
            <a:off x="152400" y="1371600"/>
            <a:ext cx="4343400" cy="5029200"/>
          </a:xfrm>
        </p:spPr>
        <p:txBody>
          <a:bodyPr>
            <a:normAutofit fontScale="77500" lnSpcReduction="20000"/>
          </a:bodyPr>
          <a:lstStyle/>
          <a:p>
            <a:r>
              <a:rPr lang="en-US" dirty="0" smtClean="0"/>
              <a:t>You can give a call to a function from the same function it is called as recursive function.</a:t>
            </a:r>
          </a:p>
          <a:p>
            <a:endParaRPr lang="en-US" dirty="0" smtClean="0"/>
          </a:p>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err="1" smtClean="0"/>
              <a:t>int</a:t>
            </a:r>
            <a:r>
              <a:rPr lang="en-US" dirty="0" smtClean="0"/>
              <a:t> factorial(</a:t>
            </a:r>
            <a:r>
              <a:rPr lang="en-US" dirty="0" err="1" smtClean="0"/>
              <a:t>int</a:t>
            </a:r>
            <a:r>
              <a:rPr lang="en-US" dirty="0" smtClean="0"/>
              <a:t> );</a:t>
            </a:r>
          </a:p>
          <a:p>
            <a:pPr>
              <a:buNone/>
            </a:pPr>
            <a:r>
              <a:rPr lang="en-US" dirty="0" smtClean="0"/>
              <a:t>void main()</a:t>
            </a:r>
          </a:p>
          <a:p>
            <a:pPr>
              <a:buNone/>
            </a:pPr>
            <a:r>
              <a:rPr lang="en-US" dirty="0" smtClean="0"/>
              <a:t>{</a:t>
            </a:r>
          </a:p>
          <a:p>
            <a:pPr lvl="1">
              <a:buNone/>
            </a:pPr>
            <a:r>
              <a:rPr lang="en-US" dirty="0" err="1" smtClean="0"/>
              <a:t>int</a:t>
            </a:r>
            <a:r>
              <a:rPr lang="en-US" dirty="0" smtClean="0"/>
              <a:t> no, fact;</a:t>
            </a:r>
          </a:p>
          <a:p>
            <a:pPr lvl="1">
              <a:buNone/>
            </a:pPr>
            <a:r>
              <a:rPr lang="en-US" dirty="0" err="1" smtClean="0"/>
              <a:t>printf</a:t>
            </a:r>
            <a:r>
              <a:rPr lang="en-US" dirty="0" smtClean="0"/>
              <a:t>("\</a:t>
            </a:r>
            <a:r>
              <a:rPr lang="en-US" dirty="0" err="1" smtClean="0"/>
              <a:t>nEnter</a:t>
            </a:r>
            <a:r>
              <a:rPr lang="en-US" dirty="0" smtClean="0"/>
              <a:t> any number: ");</a:t>
            </a:r>
          </a:p>
          <a:p>
            <a:pPr lvl="1">
              <a:buNone/>
            </a:pPr>
            <a:r>
              <a:rPr lang="en-US" dirty="0" err="1" smtClean="0"/>
              <a:t>scanf</a:t>
            </a:r>
            <a:r>
              <a:rPr lang="en-US" dirty="0" smtClean="0"/>
              <a:t>("%d", &amp;no);</a:t>
            </a:r>
          </a:p>
          <a:p>
            <a:pPr lvl="1">
              <a:buNone/>
            </a:pPr>
            <a:r>
              <a:rPr lang="en-US" dirty="0" smtClean="0"/>
              <a:t>fact = </a:t>
            </a:r>
            <a:r>
              <a:rPr lang="en-US" b="1" dirty="0" smtClean="0"/>
              <a:t>factorial(no);</a:t>
            </a:r>
          </a:p>
          <a:p>
            <a:pPr lvl="1">
              <a:buNone/>
            </a:pPr>
            <a:r>
              <a:rPr lang="en-US" dirty="0" err="1" smtClean="0"/>
              <a:t>printf</a:t>
            </a:r>
            <a:r>
              <a:rPr lang="en-US" dirty="0" smtClean="0"/>
              <a:t>("\</a:t>
            </a:r>
            <a:r>
              <a:rPr lang="en-US" dirty="0" err="1" smtClean="0"/>
              <a:t>nThe</a:t>
            </a:r>
            <a:r>
              <a:rPr lang="en-US" dirty="0" smtClean="0"/>
              <a:t> factorial is: %d", fact);</a:t>
            </a:r>
          </a:p>
          <a:p>
            <a:pPr lvl="1">
              <a:buNone/>
            </a:pPr>
            <a:r>
              <a:rPr lang="en-US" dirty="0" err="1" smtClean="0"/>
              <a:t>getch</a:t>
            </a:r>
            <a:r>
              <a:rPr lang="en-US" dirty="0" smtClean="0"/>
              <a:t>();</a:t>
            </a:r>
          </a:p>
          <a:p>
            <a:pPr>
              <a:buNone/>
            </a:pPr>
            <a:r>
              <a:rPr lang="en-US" dirty="0" smtClean="0"/>
              <a:t>}</a:t>
            </a:r>
            <a:endParaRPr lang="en-US" dirty="0"/>
          </a:p>
        </p:txBody>
      </p:sp>
      <p:sp>
        <p:nvSpPr>
          <p:cNvPr id="4" name="Content Placeholder 3"/>
          <p:cNvSpPr>
            <a:spLocks noGrp="1"/>
          </p:cNvSpPr>
          <p:nvPr>
            <p:ph sz="half" idx="2"/>
          </p:nvPr>
        </p:nvSpPr>
        <p:spPr>
          <a:xfrm>
            <a:off x="4648200" y="1371600"/>
            <a:ext cx="4267200" cy="4953000"/>
          </a:xfrm>
        </p:spPr>
        <p:txBody>
          <a:bodyPr>
            <a:normAutofit fontScale="77500" lnSpcReduction="20000"/>
          </a:bodyPr>
          <a:lstStyle/>
          <a:p>
            <a:pPr>
              <a:buNone/>
            </a:pPr>
            <a:r>
              <a:rPr lang="en-US" dirty="0" err="1" smtClean="0"/>
              <a:t>int</a:t>
            </a:r>
            <a:r>
              <a:rPr lang="en-US" dirty="0" smtClean="0"/>
              <a:t> </a:t>
            </a:r>
            <a:r>
              <a:rPr lang="en-US" b="1" dirty="0" smtClean="0"/>
              <a:t>factorial</a:t>
            </a:r>
            <a:r>
              <a:rPr lang="en-US" dirty="0" smtClean="0"/>
              <a:t> (</a:t>
            </a:r>
            <a:r>
              <a:rPr lang="en-US" dirty="0" err="1" smtClean="0"/>
              <a:t>int</a:t>
            </a:r>
            <a:r>
              <a:rPr lang="en-US" dirty="0" smtClean="0"/>
              <a:t> no)</a:t>
            </a:r>
          </a:p>
          <a:p>
            <a:pPr>
              <a:buNone/>
            </a:pPr>
            <a:r>
              <a:rPr lang="en-US" dirty="0" smtClean="0"/>
              <a:t>{</a:t>
            </a:r>
          </a:p>
          <a:p>
            <a:pPr lvl="1">
              <a:buNone/>
            </a:pPr>
            <a:r>
              <a:rPr lang="en-US" dirty="0" err="1" smtClean="0"/>
              <a:t>int</a:t>
            </a:r>
            <a:r>
              <a:rPr lang="en-US" dirty="0" smtClean="0"/>
              <a:t> f;</a:t>
            </a:r>
          </a:p>
          <a:p>
            <a:pPr lvl="1">
              <a:buNone/>
            </a:pPr>
            <a:r>
              <a:rPr lang="en-US" dirty="0" smtClean="0"/>
              <a:t>if( no == 1)</a:t>
            </a:r>
          </a:p>
          <a:p>
            <a:pPr lvl="1">
              <a:buNone/>
            </a:pPr>
            <a:r>
              <a:rPr lang="en-US" dirty="0" smtClean="0"/>
              <a:t>	return(1);</a:t>
            </a:r>
          </a:p>
          <a:p>
            <a:pPr lvl="1">
              <a:buNone/>
            </a:pPr>
            <a:r>
              <a:rPr lang="en-US" dirty="0" smtClean="0"/>
              <a:t>else</a:t>
            </a:r>
          </a:p>
          <a:p>
            <a:pPr lvl="1">
              <a:buNone/>
            </a:pPr>
            <a:r>
              <a:rPr lang="en-US" dirty="0" smtClean="0"/>
              <a:t>	f = no * </a:t>
            </a:r>
            <a:r>
              <a:rPr lang="en-US" b="1" dirty="0" smtClean="0"/>
              <a:t>factorial (no –1);</a:t>
            </a:r>
          </a:p>
          <a:p>
            <a:pPr lvl="1">
              <a:buNone/>
            </a:pPr>
            <a:r>
              <a:rPr lang="en-US" dirty="0" smtClean="0"/>
              <a:t>return(f);</a:t>
            </a:r>
          </a:p>
          <a:p>
            <a:pPr>
              <a:buNone/>
            </a:pPr>
            <a:r>
              <a:rPr lang="en-US" dirty="0" smtClean="0"/>
              <a:t>}</a:t>
            </a:r>
          </a:p>
          <a:p>
            <a:endParaRPr lang="en-US" dirty="0" smtClean="0"/>
          </a:p>
          <a:p>
            <a:r>
              <a:rPr lang="en-US" b="1" dirty="0" smtClean="0"/>
              <a:t>Make sure that the recursive call is conditional. An unconditional recursive call will result to a infinite call.</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Working of Recursive Functions</a:t>
            </a:r>
            <a:endParaRPr lang="en-US" dirty="0"/>
          </a:p>
        </p:txBody>
      </p:sp>
      <p:sp>
        <p:nvSpPr>
          <p:cNvPr id="5" name="Content Placeholder 4"/>
          <p:cNvSpPr>
            <a:spLocks noGrp="1"/>
          </p:cNvSpPr>
          <p:nvPr>
            <p:ph sz="quarter" idx="1"/>
          </p:nvPr>
        </p:nvSpPr>
        <p:spPr/>
        <p:txBody>
          <a:bodyPr/>
          <a:lstStyle/>
          <a:p>
            <a:endParaRPr lang="en-US" dirty="0"/>
          </a:p>
        </p:txBody>
      </p:sp>
      <p:pic>
        <p:nvPicPr>
          <p:cNvPr id="1028" name="Picture 4"/>
          <p:cNvPicPr>
            <a:picLocks noChangeAspect="1" noChangeArrowheads="1"/>
          </p:cNvPicPr>
          <p:nvPr/>
        </p:nvPicPr>
        <p:blipFill>
          <a:blip r:embed="rId2"/>
          <a:srcRect l="17059" t="14286" r="17059" b="8791"/>
          <a:stretch>
            <a:fillRect/>
          </a:stretch>
        </p:blipFill>
        <p:spPr bwMode="auto">
          <a:xfrm>
            <a:off x="304800" y="1524000"/>
            <a:ext cx="86106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 using Function</a:t>
            </a:r>
            <a:endParaRPr lang="en-US" dirty="0"/>
          </a:p>
        </p:txBody>
      </p:sp>
      <p:sp>
        <p:nvSpPr>
          <p:cNvPr id="3" name="Content Placeholder 2"/>
          <p:cNvSpPr>
            <a:spLocks noGrp="1"/>
          </p:cNvSpPr>
          <p:nvPr>
            <p:ph sz="quarter" idx="1"/>
          </p:nvPr>
        </p:nvSpPr>
        <p:spPr>
          <a:xfrm>
            <a:off x="301752" y="1527048"/>
            <a:ext cx="8613648" cy="5102352"/>
          </a:xfrm>
        </p:spPr>
        <p:txBody>
          <a:bodyPr>
            <a:normAutofit fontScale="55000" lnSpcReduction="20000"/>
          </a:bodyPr>
          <a:lstStyle/>
          <a:p>
            <a:pPr marL="514350" indent="-514350">
              <a:buFont typeface="+mj-lt"/>
              <a:buAutoNum type="arabicPeriod"/>
            </a:pPr>
            <a:r>
              <a:rPr lang="en-US" dirty="0" smtClean="0"/>
              <a:t>Write a general-purpose function to convert any given year into its roman equivalent. The following table shows the roman equivalents of decimal numbers:</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788670" lvl="1" indent="-514350">
              <a:buNone/>
            </a:pPr>
            <a:r>
              <a:rPr lang="en-US" b="1" dirty="0" smtClean="0"/>
              <a:t>Example:</a:t>
            </a:r>
          </a:p>
          <a:p>
            <a:pPr marL="788670" lvl="1" indent="-514350">
              <a:buNone/>
            </a:pPr>
            <a:r>
              <a:rPr lang="en-US" dirty="0" smtClean="0"/>
              <a:t>Roman equivalent of 1988 is </a:t>
            </a:r>
            <a:r>
              <a:rPr lang="en-US" dirty="0" err="1" smtClean="0"/>
              <a:t>mdcccclxxxviii</a:t>
            </a:r>
            <a:endParaRPr lang="en-US" dirty="0" smtClean="0"/>
          </a:p>
          <a:p>
            <a:pPr marL="788670" lvl="1" indent="-514350">
              <a:buNone/>
            </a:pPr>
            <a:r>
              <a:rPr lang="en-US" dirty="0" smtClean="0"/>
              <a:t>Roman equivalent of 1525 is </a:t>
            </a:r>
            <a:r>
              <a:rPr lang="en-US" dirty="0" err="1" smtClean="0"/>
              <a:t>mdxxv</a:t>
            </a:r>
            <a:endParaRPr lang="en-US" dirty="0" smtClean="0"/>
          </a:p>
          <a:p>
            <a:pPr marL="514350" indent="-514350">
              <a:buFont typeface="+mj-lt"/>
              <a:buAutoNum type="arabicPeriod"/>
            </a:pPr>
            <a:r>
              <a:rPr lang="en-US" dirty="0" smtClean="0"/>
              <a:t>Write a function that receives 5 integers and returns the sum, average and standard deviation of these numbers. Call this function from </a:t>
            </a:r>
            <a:r>
              <a:rPr lang="en-US" b="1" dirty="0" smtClean="0"/>
              <a:t>main( ) </a:t>
            </a:r>
            <a:r>
              <a:rPr lang="en-US" dirty="0" smtClean="0"/>
              <a:t>and print the results in </a:t>
            </a:r>
            <a:r>
              <a:rPr lang="en-US" b="1" dirty="0" smtClean="0"/>
              <a:t>main( ).</a:t>
            </a:r>
          </a:p>
          <a:p>
            <a:pPr marL="514350" indent="-514350">
              <a:buFont typeface="+mj-lt"/>
              <a:buAutoNum type="arabicPeriod"/>
            </a:pPr>
            <a:r>
              <a:rPr lang="en-US" dirty="0" smtClean="0"/>
              <a:t>Write a function that receives marks received by a student in 3 subjects and returns the average and percentage of these marks. Call this function from </a:t>
            </a:r>
            <a:r>
              <a:rPr lang="en-US" b="1" dirty="0" smtClean="0"/>
              <a:t>main( ) </a:t>
            </a:r>
            <a:r>
              <a:rPr lang="en-US" dirty="0" smtClean="0"/>
              <a:t>and print the results in </a:t>
            </a:r>
            <a:r>
              <a:rPr lang="en-US" b="1" dirty="0" smtClean="0"/>
              <a:t>main( ).</a:t>
            </a:r>
          </a:p>
          <a:p>
            <a:pPr marL="514350" indent="-514350">
              <a:buFont typeface="+mj-lt"/>
              <a:buAutoNum type="arabicPeriod"/>
            </a:pPr>
            <a:r>
              <a:rPr lang="en-US" dirty="0" smtClean="0"/>
              <a:t>Write a recursive function to obtain the running sum of first 25 natural numbers.</a:t>
            </a:r>
          </a:p>
          <a:p>
            <a:pPr marL="514350" indent="-514350">
              <a:buFont typeface="+mj-lt"/>
              <a:buAutoNum type="arabicPeriod"/>
            </a:pPr>
            <a:r>
              <a:rPr lang="en-US" dirty="0" smtClean="0"/>
              <a:t>If the lengths of the sides of a triangle are denoted by </a:t>
            </a:r>
            <a:r>
              <a:rPr lang="en-US" b="1" dirty="0" smtClean="0"/>
              <a:t>a, b, </a:t>
            </a:r>
            <a:r>
              <a:rPr lang="en-US" dirty="0" smtClean="0"/>
              <a:t>and </a:t>
            </a:r>
            <a:r>
              <a:rPr lang="en-US" b="1" dirty="0" smtClean="0"/>
              <a:t>c, </a:t>
            </a:r>
            <a:r>
              <a:rPr lang="en-US" dirty="0" smtClean="0"/>
              <a:t>then area of triangle is given by</a:t>
            </a:r>
            <a:r>
              <a:rPr lang="en-US" b="1" dirty="0" smtClean="0"/>
              <a:t> </a:t>
            </a:r>
          </a:p>
          <a:p>
            <a:pPr marL="788670" lvl="1" indent="-514350">
              <a:buNone/>
            </a:pPr>
            <a:r>
              <a:rPr lang="en-US" i="1" dirty="0" smtClean="0"/>
              <a:t>area = √ S(S − a)(S − b)(S − c)</a:t>
            </a:r>
          </a:p>
          <a:p>
            <a:pPr marL="788670" lvl="1" indent="-514350">
              <a:buNone/>
            </a:pPr>
            <a:r>
              <a:rPr lang="en-US" dirty="0" smtClean="0"/>
              <a:t>where, S = ( a + b + c ) / 2</a:t>
            </a:r>
            <a:endParaRPr lang="en-US" dirty="0"/>
          </a:p>
        </p:txBody>
      </p:sp>
      <p:graphicFrame>
        <p:nvGraphicFramePr>
          <p:cNvPr id="4" name="Table 3"/>
          <p:cNvGraphicFramePr>
            <a:graphicFrameLocks noGrp="1"/>
          </p:cNvGraphicFramePr>
          <p:nvPr/>
        </p:nvGraphicFramePr>
        <p:xfrm>
          <a:off x="762000" y="1981200"/>
          <a:ext cx="6248400" cy="1600200"/>
        </p:xfrm>
        <a:graphic>
          <a:graphicData uri="http://schemas.openxmlformats.org/drawingml/2006/table">
            <a:tbl>
              <a:tblPr firstRow="1" bandRow="1">
                <a:tableStyleId>{5C22544A-7EE6-4342-B048-85BDC9FD1C3A}</a:tableStyleId>
              </a:tblPr>
              <a:tblGrid>
                <a:gridCol w="1562100"/>
                <a:gridCol w="1562100"/>
                <a:gridCol w="1562100"/>
                <a:gridCol w="1562100"/>
              </a:tblGrid>
              <a:tr h="314960">
                <a:tc>
                  <a:txBody>
                    <a:bodyPr/>
                    <a:lstStyle/>
                    <a:p>
                      <a:pPr algn="ctr"/>
                      <a:r>
                        <a:rPr lang="en-US" sz="1500" b="1" dirty="0" smtClean="0"/>
                        <a:t>Decimal </a:t>
                      </a:r>
                      <a:endParaRPr lang="en-US" sz="1500" dirty="0"/>
                    </a:p>
                  </a:txBody>
                  <a:tcPr/>
                </a:tc>
                <a:tc>
                  <a:txBody>
                    <a:bodyPr/>
                    <a:lstStyle/>
                    <a:p>
                      <a:pPr algn="ctr"/>
                      <a:r>
                        <a:rPr lang="en-US" sz="1500" b="1" dirty="0" smtClean="0"/>
                        <a:t>Roman </a:t>
                      </a:r>
                      <a:endParaRPr lang="en-US" sz="1500" dirty="0"/>
                    </a:p>
                  </a:txBody>
                  <a:tcPr/>
                </a:tc>
                <a:tc>
                  <a:txBody>
                    <a:bodyPr/>
                    <a:lstStyle/>
                    <a:p>
                      <a:pPr algn="ctr"/>
                      <a:r>
                        <a:rPr lang="en-US" sz="1500" b="1" dirty="0" smtClean="0"/>
                        <a:t>Decimal </a:t>
                      </a:r>
                      <a:endParaRPr lang="en-US" sz="1500" dirty="0"/>
                    </a:p>
                  </a:txBody>
                  <a:tcPr/>
                </a:tc>
                <a:tc>
                  <a:txBody>
                    <a:bodyPr/>
                    <a:lstStyle/>
                    <a:p>
                      <a:pPr algn="ctr"/>
                      <a:r>
                        <a:rPr lang="en-US" sz="1500" b="1" dirty="0" smtClean="0"/>
                        <a:t>Roman</a:t>
                      </a:r>
                      <a:endParaRPr lang="en-US" sz="1500" dirty="0"/>
                    </a:p>
                  </a:txBody>
                  <a:tcPr/>
                </a:tc>
              </a:tr>
              <a:tr h="314960">
                <a:tc>
                  <a:txBody>
                    <a:bodyPr/>
                    <a:lstStyle/>
                    <a:p>
                      <a:pPr algn="ctr"/>
                      <a:r>
                        <a:rPr lang="en-US" sz="1500" dirty="0" smtClean="0"/>
                        <a:t>1</a:t>
                      </a:r>
                      <a:endParaRPr lang="en-US" sz="1500" dirty="0"/>
                    </a:p>
                  </a:txBody>
                  <a:tcPr/>
                </a:tc>
                <a:tc>
                  <a:txBody>
                    <a:bodyPr/>
                    <a:lstStyle/>
                    <a:p>
                      <a:pPr algn="ctr"/>
                      <a:r>
                        <a:rPr lang="en-US" sz="1500" dirty="0" err="1" smtClean="0"/>
                        <a:t>i</a:t>
                      </a:r>
                      <a:endParaRPr lang="en-US" sz="1500" dirty="0"/>
                    </a:p>
                  </a:txBody>
                  <a:tcPr/>
                </a:tc>
                <a:tc>
                  <a:txBody>
                    <a:bodyPr/>
                    <a:lstStyle/>
                    <a:p>
                      <a:pPr algn="ctr"/>
                      <a:r>
                        <a:rPr lang="en-US" sz="1500" dirty="0" smtClean="0"/>
                        <a:t>100</a:t>
                      </a:r>
                      <a:endParaRPr lang="en-US" sz="1500" dirty="0"/>
                    </a:p>
                  </a:txBody>
                  <a:tcPr/>
                </a:tc>
                <a:tc>
                  <a:txBody>
                    <a:bodyPr/>
                    <a:lstStyle/>
                    <a:p>
                      <a:pPr algn="ctr"/>
                      <a:r>
                        <a:rPr lang="en-US" sz="1500" dirty="0" smtClean="0"/>
                        <a:t>c</a:t>
                      </a:r>
                      <a:endParaRPr lang="en-US" sz="1500" dirty="0"/>
                    </a:p>
                  </a:txBody>
                  <a:tcPr/>
                </a:tc>
              </a:tr>
              <a:tr h="314960">
                <a:tc>
                  <a:txBody>
                    <a:bodyPr/>
                    <a:lstStyle/>
                    <a:p>
                      <a:pPr algn="ctr"/>
                      <a:r>
                        <a:rPr lang="en-US" sz="1500" dirty="0" smtClean="0"/>
                        <a:t>5</a:t>
                      </a:r>
                      <a:endParaRPr lang="en-US" sz="1500" dirty="0"/>
                    </a:p>
                  </a:txBody>
                  <a:tcPr/>
                </a:tc>
                <a:tc>
                  <a:txBody>
                    <a:bodyPr/>
                    <a:lstStyle/>
                    <a:p>
                      <a:pPr algn="ctr"/>
                      <a:r>
                        <a:rPr lang="en-US" sz="1500" dirty="0" smtClean="0"/>
                        <a:t>v</a:t>
                      </a:r>
                      <a:endParaRPr lang="en-US" sz="1500" dirty="0"/>
                    </a:p>
                  </a:txBody>
                  <a:tcPr/>
                </a:tc>
                <a:tc>
                  <a:txBody>
                    <a:bodyPr/>
                    <a:lstStyle/>
                    <a:p>
                      <a:pPr algn="ctr"/>
                      <a:r>
                        <a:rPr lang="en-US" sz="1500" dirty="0" smtClean="0"/>
                        <a:t>500</a:t>
                      </a:r>
                      <a:endParaRPr lang="en-US" sz="1500" dirty="0"/>
                    </a:p>
                  </a:txBody>
                  <a:tcPr/>
                </a:tc>
                <a:tc>
                  <a:txBody>
                    <a:bodyPr/>
                    <a:lstStyle/>
                    <a:p>
                      <a:pPr algn="ctr"/>
                      <a:r>
                        <a:rPr lang="en-US" sz="1500" dirty="0" smtClean="0"/>
                        <a:t>d</a:t>
                      </a:r>
                      <a:endParaRPr lang="en-US" sz="1500" dirty="0"/>
                    </a:p>
                  </a:txBody>
                  <a:tcPr/>
                </a:tc>
              </a:tr>
              <a:tr h="314960">
                <a:tc>
                  <a:txBody>
                    <a:bodyPr/>
                    <a:lstStyle/>
                    <a:p>
                      <a:pPr algn="ctr"/>
                      <a:r>
                        <a:rPr lang="en-US" sz="1500" dirty="0" smtClean="0"/>
                        <a:t>10</a:t>
                      </a:r>
                      <a:endParaRPr lang="en-US" sz="1500" dirty="0"/>
                    </a:p>
                  </a:txBody>
                  <a:tcPr/>
                </a:tc>
                <a:tc>
                  <a:txBody>
                    <a:bodyPr/>
                    <a:lstStyle/>
                    <a:p>
                      <a:pPr algn="ctr"/>
                      <a:r>
                        <a:rPr lang="en-US" sz="1500" dirty="0" smtClean="0"/>
                        <a:t>x</a:t>
                      </a:r>
                      <a:endParaRPr lang="en-US" sz="1500" dirty="0"/>
                    </a:p>
                  </a:txBody>
                  <a:tcPr/>
                </a:tc>
                <a:tc>
                  <a:txBody>
                    <a:bodyPr/>
                    <a:lstStyle/>
                    <a:p>
                      <a:pPr algn="ctr"/>
                      <a:r>
                        <a:rPr lang="en-US" sz="1500" dirty="0" smtClean="0"/>
                        <a:t>1000</a:t>
                      </a:r>
                      <a:endParaRPr lang="en-US" sz="1500" dirty="0"/>
                    </a:p>
                  </a:txBody>
                  <a:tcPr/>
                </a:tc>
                <a:tc>
                  <a:txBody>
                    <a:bodyPr/>
                    <a:lstStyle/>
                    <a:p>
                      <a:pPr algn="ctr"/>
                      <a:r>
                        <a:rPr lang="en-US" sz="1500" dirty="0" smtClean="0"/>
                        <a:t>m</a:t>
                      </a:r>
                      <a:endParaRPr lang="en-US" sz="1500" dirty="0"/>
                    </a:p>
                  </a:txBody>
                  <a:tcPr/>
                </a:tc>
              </a:tr>
              <a:tr h="314960">
                <a:tc>
                  <a:txBody>
                    <a:bodyPr/>
                    <a:lstStyle/>
                    <a:p>
                      <a:pPr algn="ctr"/>
                      <a:r>
                        <a:rPr lang="en-US" sz="1500" dirty="0" smtClean="0"/>
                        <a:t>50</a:t>
                      </a:r>
                      <a:endParaRPr lang="en-US" sz="1500" dirty="0"/>
                    </a:p>
                  </a:txBody>
                  <a:tcPr/>
                </a:tc>
                <a:tc>
                  <a:txBody>
                    <a:bodyPr/>
                    <a:lstStyle/>
                    <a:p>
                      <a:pPr algn="ctr"/>
                      <a:r>
                        <a:rPr lang="en-US" sz="1500" dirty="0" smtClean="0"/>
                        <a:t>l</a:t>
                      </a:r>
                      <a:endParaRPr lang="en-US" sz="1500" dirty="0"/>
                    </a:p>
                  </a:txBody>
                  <a:tcPr/>
                </a:tc>
                <a:tc>
                  <a:txBody>
                    <a:bodyPr/>
                    <a:lstStyle/>
                    <a:p>
                      <a:pPr algn="ctr"/>
                      <a:endParaRPr lang="en-US" sz="1500"/>
                    </a:p>
                  </a:txBody>
                  <a:tcPr/>
                </a:tc>
                <a:tc>
                  <a:txBody>
                    <a:bodyPr/>
                    <a:lstStyle/>
                    <a:p>
                      <a:pPr algn="ctr"/>
                      <a:endParaRPr lang="en-US" sz="1500" dirty="0"/>
                    </a:p>
                  </a:txBody>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Data Types Revisited</a:t>
            </a:r>
            <a:endParaRPr lang="en-US" dirty="0"/>
          </a:p>
        </p:txBody>
      </p:sp>
      <p:pic>
        <p:nvPicPr>
          <p:cNvPr id="1026" name="Picture 2"/>
          <p:cNvPicPr>
            <a:picLocks noGrp="1" noChangeAspect="1" noChangeArrowheads="1"/>
          </p:cNvPicPr>
          <p:nvPr>
            <p:ph sz="quarter" idx="1"/>
          </p:nvPr>
        </p:nvPicPr>
        <p:blipFill>
          <a:blip r:embed="rId2"/>
          <a:srcRect l="5049" r="4598"/>
          <a:stretch>
            <a:fillRect/>
          </a:stretch>
        </p:blipFill>
        <p:spPr bwMode="auto">
          <a:xfrm>
            <a:off x="228600" y="1447801"/>
            <a:ext cx="8686800" cy="48577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Storage Classes in C</a:t>
            </a:r>
            <a:endParaRPr lang="en-US" dirty="0"/>
          </a:p>
        </p:txBody>
      </p:sp>
      <p:sp>
        <p:nvSpPr>
          <p:cNvPr id="3" name="Content Placeholder 2"/>
          <p:cNvSpPr>
            <a:spLocks noGrp="1"/>
          </p:cNvSpPr>
          <p:nvPr>
            <p:ph sz="quarter" idx="1"/>
          </p:nvPr>
        </p:nvSpPr>
        <p:spPr>
          <a:xfrm>
            <a:off x="301752" y="1527048"/>
            <a:ext cx="8503920" cy="4949952"/>
          </a:xfrm>
        </p:spPr>
        <p:txBody>
          <a:bodyPr>
            <a:normAutofit/>
          </a:bodyPr>
          <a:lstStyle/>
          <a:p>
            <a:pPr>
              <a:buNone/>
            </a:pPr>
            <a:r>
              <a:rPr lang="en-US" sz="1400" dirty="0" smtClean="0"/>
              <a:t>Not only do all variables have a data type, they also have a ‘storage class’. If we don’t specify the storage class of a variable in its declaration, the compiler will assume a storage class depending on the context in which the variable is used.</a:t>
            </a:r>
          </a:p>
          <a:p>
            <a:pPr>
              <a:buNone/>
            </a:pPr>
            <a:r>
              <a:rPr lang="en-US" sz="1400" dirty="0" smtClean="0"/>
              <a:t>From C compiler’s point of view, a variable name identifies some physical location within the computer where the string of bits representing the variable’s value is stored. There are basically two kinds of locations in a computer where such a value may be kept</a:t>
            </a:r>
            <a:r>
              <a:rPr lang="en-US" sz="1400" b="1" dirty="0" smtClean="0"/>
              <a:t>— Memory </a:t>
            </a:r>
            <a:r>
              <a:rPr lang="en-US" sz="1400" dirty="0" smtClean="0"/>
              <a:t>and</a:t>
            </a:r>
            <a:r>
              <a:rPr lang="en-US" sz="1400" b="1" dirty="0" smtClean="0"/>
              <a:t> CPU registers</a:t>
            </a:r>
            <a:r>
              <a:rPr lang="en-US" sz="1400" dirty="0" smtClean="0"/>
              <a:t>.</a:t>
            </a:r>
          </a:p>
          <a:p>
            <a:endParaRPr lang="en-US" sz="1400" dirty="0" smtClean="0"/>
          </a:p>
          <a:p>
            <a:pPr>
              <a:buNone/>
            </a:pPr>
            <a:r>
              <a:rPr lang="en-US" sz="1400" dirty="0" smtClean="0"/>
              <a:t>A variable’s storage class tells us:</a:t>
            </a:r>
          </a:p>
          <a:p>
            <a:pPr marL="514350" indent="-514350">
              <a:buFont typeface="+mj-lt"/>
              <a:buAutoNum type="alphaUcPeriod"/>
            </a:pPr>
            <a:r>
              <a:rPr lang="en-US" sz="1400" dirty="0" smtClean="0"/>
              <a:t>Where the variable would be stored.</a:t>
            </a:r>
          </a:p>
          <a:p>
            <a:pPr marL="514350" indent="-514350">
              <a:buFont typeface="+mj-lt"/>
              <a:buAutoNum type="alphaUcPeriod"/>
            </a:pPr>
            <a:r>
              <a:rPr lang="en-US" sz="1400" dirty="0" smtClean="0"/>
              <a:t>What will be the initial value of the variable, if initial value is not specifically assigned.(i.e. the default initial value).</a:t>
            </a:r>
          </a:p>
          <a:p>
            <a:pPr marL="514350" indent="-514350">
              <a:buFont typeface="+mj-lt"/>
              <a:buAutoNum type="alphaUcPeriod"/>
            </a:pPr>
            <a:r>
              <a:rPr lang="en-US" sz="1400" dirty="0" smtClean="0"/>
              <a:t>What is the scope of the variable; i.e. in which functions the value of the variable would be available.</a:t>
            </a:r>
          </a:p>
          <a:p>
            <a:pPr marL="514350" indent="-514350">
              <a:buFont typeface="+mj-lt"/>
              <a:buAutoNum type="alphaUcPeriod"/>
            </a:pPr>
            <a:r>
              <a:rPr lang="en-US" sz="1400" dirty="0" smtClean="0"/>
              <a:t>What is the life of the variable; i.e. how long would the variable exist.</a:t>
            </a:r>
          </a:p>
          <a:p>
            <a:pPr>
              <a:buNone/>
            </a:pPr>
            <a:endParaRPr lang="en-US" sz="1400" dirty="0" smtClean="0"/>
          </a:p>
          <a:p>
            <a:pPr>
              <a:buNone/>
            </a:pPr>
            <a:r>
              <a:rPr lang="en-US" sz="1400" dirty="0" smtClean="0"/>
              <a:t>There are four storage classes in C:</a:t>
            </a:r>
          </a:p>
          <a:p>
            <a:pPr marL="514350" indent="-514350">
              <a:buFont typeface="+mj-lt"/>
              <a:buAutoNum type="alphaUcPeriod"/>
            </a:pPr>
            <a:r>
              <a:rPr lang="en-US" sz="1400" dirty="0" smtClean="0"/>
              <a:t>Automatic storage class</a:t>
            </a:r>
          </a:p>
          <a:p>
            <a:pPr marL="514350" indent="-514350">
              <a:buFont typeface="+mj-lt"/>
              <a:buAutoNum type="alphaUcPeriod"/>
            </a:pPr>
            <a:r>
              <a:rPr lang="en-US" sz="1400" dirty="0" smtClean="0"/>
              <a:t>Register storage class</a:t>
            </a:r>
          </a:p>
          <a:p>
            <a:pPr marL="514350" indent="-514350">
              <a:buFont typeface="+mj-lt"/>
              <a:buAutoNum type="alphaUcPeriod"/>
            </a:pPr>
            <a:r>
              <a:rPr lang="en-US" sz="1400" dirty="0" smtClean="0"/>
              <a:t>Static storage class</a:t>
            </a:r>
          </a:p>
          <a:p>
            <a:pPr marL="514350" indent="-514350">
              <a:buFont typeface="+mj-lt"/>
              <a:buAutoNum type="alphaUcPeriod"/>
            </a:pPr>
            <a:r>
              <a:rPr lang="en-US" sz="1400" dirty="0" smtClean="0"/>
              <a:t>External storage class</a:t>
            </a: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sz="quarter" idx="1"/>
          </p:nvPr>
        </p:nvSpPr>
        <p:spPr>
          <a:xfrm>
            <a:off x="457200" y="1600201"/>
            <a:ext cx="8229600" cy="1371600"/>
          </a:xfrm>
        </p:spPr>
        <p:txBody>
          <a:bodyPr>
            <a:normAutofit/>
          </a:bodyPr>
          <a:lstStyle/>
          <a:p>
            <a:pPr>
              <a:buNone/>
            </a:pPr>
            <a:r>
              <a:rPr lang="en-US" b="1" dirty="0" smtClean="0"/>
              <a:t>'C' Constants:</a:t>
            </a:r>
          </a:p>
          <a:p>
            <a:r>
              <a:rPr lang="en-US" sz="1800" dirty="0" smtClean="0"/>
              <a:t>A constant is an entity that never changes. There are two type of C Constants – </a:t>
            </a:r>
            <a:r>
              <a:rPr lang="en-US" sz="1800" b="1" dirty="0" smtClean="0"/>
              <a:t>Primary Constants, Secondary Constants.</a:t>
            </a:r>
          </a:p>
          <a:p>
            <a:pPr>
              <a:buNone/>
            </a:pPr>
            <a:endParaRPr lang="en-US" sz="1800" dirty="0"/>
          </a:p>
        </p:txBody>
      </p:sp>
      <p:pic>
        <p:nvPicPr>
          <p:cNvPr id="2053" name="Picture 5"/>
          <p:cNvPicPr>
            <a:picLocks noChangeAspect="1" noChangeArrowheads="1"/>
          </p:cNvPicPr>
          <p:nvPr/>
        </p:nvPicPr>
        <p:blipFill>
          <a:blip r:embed="rId2"/>
          <a:srcRect/>
          <a:stretch>
            <a:fillRect/>
          </a:stretch>
        </p:blipFill>
        <p:spPr bwMode="auto">
          <a:xfrm>
            <a:off x="2057400" y="2971800"/>
            <a:ext cx="5067300" cy="33718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Automatic Storage Class</a:t>
            </a:r>
            <a:endParaRPr lang="en-US" dirty="0"/>
          </a:p>
        </p:txBody>
      </p:sp>
      <p:sp>
        <p:nvSpPr>
          <p:cNvPr id="3" name="Content Placeholder 2"/>
          <p:cNvSpPr>
            <a:spLocks noGrp="1"/>
          </p:cNvSpPr>
          <p:nvPr>
            <p:ph sz="half" idx="1"/>
          </p:nvPr>
        </p:nvSpPr>
        <p:spPr>
          <a:xfrm>
            <a:off x="301752" y="1371600"/>
            <a:ext cx="4038600" cy="5029200"/>
          </a:xfrm>
        </p:spPr>
        <p:txBody>
          <a:bodyPr>
            <a:normAutofit fontScale="70000" lnSpcReduction="20000"/>
          </a:bodyPr>
          <a:lstStyle/>
          <a:p>
            <a:pPr>
              <a:buNone/>
            </a:pPr>
            <a:r>
              <a:rPr lang="en-US" dirty="0" smtClean="0"/>
              <a:t>The features of a variable defined to have an automatic storage class are as under:</a:t>
            </a:r>
          </a:p>
          <a:p>
            <a:pPr>
              <a:buNone/>
            </a:pPr>
            <a:endParaRPr lang="en-US" b="1" dirty="0" smtClean="0"/>
          </a:p>
          <a:p>
            <a:pPr>
              <a:buNone/>
            </a:pPr>
            <a:r>
              <a:rPr lang="en-US" b="1" dirty="0" smtClean="0"/>
              <a:t>Storage</a:t>
            </a:r>
            <a:r>
              <a:rPr lang="en-US" dirty="0" smtClean="0"/>
              <a:t> − Memory.</a:t>
            </a:r>
          </a:p>
          <a:p>
            <a:pPr>
              <a:buNone/>
            </a:pPr>
            <a:endParaRPr lang="en-US" dirty="0" smtClean="0"/>
          </a:p>
          <a:p>
            <a:pPr>
              <a:buNone/>
            </a:pPr>
            <a:r>
              <a:rPr lang="en-US" b="1" dirty="0" smtClean="0"/>
              <a:t>Default initial value </a:t>
            </a:r>
            <a:r>
              <a:rPr lang="en-US" dirty="0" smtClean="0"/>
              <a:t>− An unpredictable value, which is often called a garbage value.</a:t>
            </a:r>
          </a:p>
          <a:p>
            <a:pPr>
              <a:buNone/>
            </a:pPr>
            <a:endParaRPr lang="en-US" b="1" dirty="0" smtClean="0"/>
          </a:p>
          <a:p>
            <a:pPr>
              <a:buNone/>
            </a:pPr>
            <a:r>
              <a:rPr lang="en-US" b="1" dirty="0" smtClean="0"/>
              <a:t>Scope</a:t>
            </a:r>
            <a:r>
              <a:rPr lang="en-US" dirty="0" smtClean="0"/>
              <a:t> − Local to the block in which the variable is defined.</a:t>
            </a:r>
          </a:p>
          <a:p>
            <a:pPr>
              <a:buNone/>
            </a:pPr>
            <a:endParaRPr lang="en-US" b="1" dirty="0" smtClean="0"/>
          </a:p>
          <a:p>
            <a:pPr>
              <a:buNone/>
            </a:pPr>
            <a:r>
              <a:rPr lang="en-US" b="1" dirty="0" smtClean="0"/>
              <a:t>Life</a:t>
            </a:r>
            <a:r>
              <a:rPr lang="en-US" dirty="0" smtClean="0"/>
              <a:t> − Till the control remains within the block in which the variable is defined.</a:t>
            </a:r>
          </a:p>
          <a:p>
            <a:pPr>
              <a:buNone/>
            </a:pPr>
            <a:endParaRPr lang="en-US" b="1" dirty="0" smtClean="0"/>
          </a:p>
          <a:p>
            <a:pPr>
              <a:buNone/>
            </a:pPr>
            <a:r>
              <a:rPr lang="en-US" b="1" dirty="0" smtClean="0"/>
              <a:t>Note</a:t>
            </a:r>
            <a:r>
              <a:rPr lang="en-US" dirty="0" smtClean="0"/>
              <a:t> that the keyword for this storage class is </a:t>
            </a:r>
            <a:r>
              <a:rPr lang="en-US" b="1" dirty="0" smtClean="0"/>
              <a:t>auto, </a:t>
            </a:r>
            <a:r>
              <a:rPr lang="en-US" dirty="0" smtClean="0"/>
              <a:t>and not automatic.</a:t>
            </a:r>
            <a:endParaRPr lang="en-US" dirty="0"/>
          </a:p>
        </p:txBody>
      </p:sp>
      <p:sp>
        <p:nvSpPr>
          <p:cNvPr id="4" name="Content Placeholder 3"/>
          <p:cNvSpPr>
            <a:spLocks noGrp="1"/>
          </p:cNvSpPr>
          <p:nvPr>
            <p:ph sz="half" idx="2"/>
          </p:nvPr>
        </p:nvSpPr>
        <p:spPr>
          <a:xfrm>
            <a:off x="4800600" y="1371600"/>
            <a:ext cx="4038600" cy="5029200"/>
          </a:xfrm>
        </p:spPr>
        <p:txBody>
          <a:bodyPr>
            <a:noAutofit/>
          </a:bodyPr>
          <a:lstStyle/>
          <a:p>
            <a:pPr>
              <a:buNone/>
            </a:pPr>
            <a:r>
              <a:rPr lang="en-US" sz="2000" dirty="0" smtClean="0"/>
              <a:t>main( )</a:t>
            </a:r>
          </a:p>
          <a:p>
            <a:pPr>
              <a:buNone/>
            </a:pPr>
            <a:r>
              <a:rPr lang="en-US" sz="2000" dirty="0" smtClean="0"/>
              <a:t>{</a:t>
            </a:r>
          </a:p>
          <a:p>
            <a:pPr lvl="1">
              <a:buNone/>
            </a:pPr>
            <a:r>
              <a:rPr lang="en-US" sz="1600" dirty="0" smtClean="0"/>
              <a:t>auto </a:t>
            </a:r>
            <a:r>
              <a:rPr lang="en-US" sz="1600" dirty="0" err="1" smtClean="0"/>
              <a:t>int</a:t>
            </a:r>
            <a:r>
              <a:rPr lang="en-US" sz="1600" dirty="0" smtClean="0"/>
              <a:t> </a:t>
            </a:r>
            <a:r>
              <a:rPr lang="en-US" sz="1600" dirty="0" err="1" smtClean="0"/>
              <a:t>i</a:t>
            </a:r>
            <a:r>
              <a:rPr lang="en-US" sz="1600" dirty="0" smtClean="0"/>
              <a:t> = 1 ;</a:t>
            </a:r>
          </a:p>
          <a:p>
            <a:pPr lvl="1">
              <a:buNone/>
            </a:pPr>
            <a:r>
              <a:rPr lang="en-US" sz="1600" dirty="0" smtClean="0"/>
              <a:t>{</a:t>
            </a:r>
          </a:p>
          <a:p>
            <a:pPr lvl="2">
              <a:buNone/>
            </a:pPr>
            <a:r>
              <a:rPr lang="en-US" sz="1600" dirty="0" smtClean="0"/>
              <a:t>auto </a:t>
            </a:r>
            <a:r>
              <a:rPr lang="en-US" sz="1600" dirty="0" err="1" smtClean="0"/>
              <a:t>int</a:t>
            </a:r>
            <a:r>
              <a:rPr lang="en-US" sz="1600" dirty="0" smtClean="0"/>
              <a:t> </a:t>
            </a:r>
            <a:r>
              <a:rPr lang="en-US" sz="1600" dirty="0" err="1" smtClean="0"/>
              <a:t>i</a:t>
            </a:r>
            <a:r>
              <a:rPr lang="en-US" sz="1600" dirty="0" smtClean="0"/>
              <a:t> = 2 ;</a:t>
            </a:r>
          </a:p>
          <a:p>
            <a:pPr lvl="2">
              <a:buNone/>
            </a:pPr>
            <a:r>
              <a:rPr lang="en-US" sz="1600" dirty="0" smtClean="0"/>
              <a:t>{</a:t>
            </a:r>
          </a:p>
          <a:p>
            <a:pPr lvl="3">
              <a:buNone/>
            </a:pPr>
            <a:r>
              <a:rPr lang="en-US" sz="1600" dirty="0" smtClean="0"/>
              <a:t>auto </a:t>
            </a:r>
            <a:r>
              <a:rPr lang="en-US" sz="1600" dirty="0" err="1" smtClean="0"/>
              <a:t>int</a:t>
            </a:r>
            <a:r>
              <a:rPr lang="en-US" sz="1600" dirty="0" smtClean="0"/>
              <a:t> </a:t>
            </a:r>
            <a:r>
              <a:rPr lang="en-US" sz="1600" dirty="0" err="1" smtClean="0"/>
              <a:t>i</a:t>
            </a:r>
            <a:r>
              <a:rPr lang="en-US" sz="1600" dirty="0" smtClean="0"/>
              <a:t> = 3 ;</a:t>
            </a:r>
          </a:p>
          <a:p>
            <a:pPr lvl="3">
              <a:buNone/>
            </a:pPr>
            <a:r>
              <a:rPr lang="en-US" sz="1600" dirty="0" err="1" smtClean="0"/>
              <a:t>printf</a:t>
            </a:r>
            <a:r>
              <a:rPr lang="en-US" sz="1600" dirty="0" smtClean="0"/>
              <a:t> ( "\</a:t>
            </a:r>
            <a:r>
              <a:rPr lang="en-US" sz="1600" dirty="0" err="1" smtClean="0"/>
              <a:t>n%d</a:t>
            </a:r>
            <a:r>
              <a:rPr lang="en-US" sz="1600" dirty="0" smtClean="0"/>
              <a:t> ", </a:t>
            </a:r>
            <a:r>
              <a:rPr lang="en-US" sz="1600" dirty="0" err="1" smtClean="0"/>
              <a:t>i</a:t>
            </a:r>
            <a:r>
              <a:rPr lang="en-US" sz="1600" dirty="0" smtClean="0"/>
              <a:t> ) ;</a:t>
            </a:r>
          </a:p>
          <a:p>
            <a:pPr lvl="2">
              <a:buNone/>
            </a:pPr>
            <a:r>
              <a:rPr lang="en-US" sz="1600" dirty="0" smtClean="0"/>
              <a:t>}</a:t>
            </a:r>
          </a:p>
          <a:p>
            <a:pPr lvl="2">
              <a:buNone/>
            </a:pPr>
            <a:r>
              <a:rPr lang="en-US" sz="1600" dirty="0" err="1" smtClean="0"/>
              <a:t>printf</a:t>
            </a:r>
            <a:r>
              <a:rPr lang="en-US" sz="1600" dirty="0" smtClean="0"/>
              <a:t> ( "%d ", </a:t>
            </a:r>
            <a:r>
              <a:rPr lang="en-US" sz="1600" dirty="0" err="1" smtClean="0"/>
              <a:t>i</a:t>
            </a:r>
            <a:r>
              <a:rPr lang="en-US" sz="1600" dirty="0" smtClean="0"/>
              <a:t> ) ;</a:t>
            </a:r>
          </a:p>
          <a:p>
            <a:pPr lvl="1">
              <a:buNone/>
            </a:pPr>
            <a:r>
              <a:rPr lang="en-US" sz="1600" dirty="0" smtClean="0"/>
              <a:t>}</a:t>
            </a:r>
          </a:p>
          <a:p>
            <a:pPr lvl="1">
              <a:buNone/>
            </a:pPr>
            <a:r>
              <a:rPr lang="en-US" sz="1600" dirty="0" err="1" smtClean="0"/>
              <a:t>printf</a:t>
            </a:r>
            <a:r>
              <a:rPr lang="en-US" sz="1600" dirty="0" smtClean="0"/>
              <a:t> ( "%d", </a:t>
            </a:r>
            <a:r>
              <a:rPr lang="en-US" sz="1600" dirty="0" err="1" smtClean="0"/>
              <a:t>i</a:t>
            </a:r>
            <a:r>
              <a:rPr lang="en-US" sz="1600" dirty="0" smtClean="0"/>
              <a:t> ) ;</a:t>
            </a:r>
          </a:p>
          <a:p>
            <a:pPr>
              <a:buNone/>
            </a:pPr>
            <a:r>
              <a:rPr lang="en-US" sz="2000" dirty="0" smtClean="0"/>
              <a:t>}</a:t>
            </a:r>
          </a:p>
          <a:p>
            <a:pPr>
              <a:buNone/>
            </a:pPr>
            <a:r>
              <a:rPr lang="en-US" sz="2000" dirty="0" smtClean="0"/>
              <a:t>The output of the above program would be:</a:t>
            </a:r>
          </a:p>
          <a:p>
            <a:pPr>
              <a:buNone/>
            </a:pPr>
            <a:r>
              <a:rPr lang="en-US" sz="2000" dirty="0" smtClean="0"/>
              <a:t>3 2 1</a:t>
            </a:r>
            <a:endParaRPr lang="en-US" sz="2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Register Storage Class</a:t>
            </a:r>
            <a:endParaRPr lang="en-US" dirty="0"/>
          </a:p>
        </p:txBody>
      </p:sp>
      <p:sp>
        <p:nvSpPr>
          <p:cNvPr id="3" name="Content Placeholder 2"/>
          <p:cNvSpPr>
            <a:spLocks noGrp="1"/>
          </p:cNvSpPr>
          <p:nvPr>
            <p:ph sz="half" idx="1"/>
          </p:nvPr>
        </p:nvSpPr>
        <p:spPr>
          <a:xfrm>
            <a:off x="301752" y="1371600"/>
            <a:ext cx="4038600" cy="5029200"/>
          </a:xfrm>
        </p:spPr>
        <p:txBody>
          <a:bodyPr>
            <a:noAutofit/>
          </a:bodyPr>
          <a:lstStyle/>
          <a:p>
            <a:pPr>
              <a:buNone/>
            </a:pPr>
            <a:r>
              <a:rPr lang="en-US" sz="2000" dirty="0" smtClean="0"/>
              <a:t>The features of a variable defined to be of </a:t>
            </a:r>
            <a:r>
              <a:rPr lang="en-US" sz="2000" b="1" dirty="0" smtClean="0"/>
              <a:t>register </a:t>
            </a:r>
            <a:r>
              <a:rPr lang="en-US" sz="2000" dirty="0" smtClean="0"/>
              <a:t>storage class are as under:</a:t>
            </a:r>
          </a:p>
          <a:p>
            <a:pPr>
              <a:buNone/>
            </a:pPr>
            <a:endParaRPr lang="en-US" sz="2000" dirty="0" smtClean="0"/>
          </a:p>
          <a:p>
            <a:pPr>
              <a:buNone/>
            </a:pPr>
            <a:r>
              <a:rPr lang="en-US" sz="2000" b="1" dirty="0" smtClean="0"/>
              <a:t>Storage</a:t>
            </a:r>
            <a:r>
              <a:rPr lang="en-US" sz="2000" dirty="0" smtClean="0"/>
              <a:t> - CPU registers.</a:t>
            </a:r>
          </a:p>
          <a:p>
            <a:pPr>
              <a:buNone/>
            </a:pPr>
            <a:endParaRPr lang="en-US" sz="2000" b="1" dirty="0" smtClean="0"/>
          </a:p>
          <a:p>
            <a:pPr>
              <a:buNone/>
            </a:pPr>
            <a:r>
              <a:rPr lang="en-US" sz="2000" b="1" dirty="0" smtClean="0"/>
              <a:t>Default initial value </a:t>
            </a:r>
            <a:r>
              <a:rPr lang="en-US" sz="2000" dirty="0" smtClean="0"/>
              <a:t>- Garbage value.</a:t>
            </a:r>
          </a:p>
          <a:p>
            <a:pPr>
              <a:buNone/>
            </a:pPr>
            <a:endParaRPr lang="en-US" sz="2000" b="1" dirty="0" smtClean="0"/>
          </a:p>
          <a:p>
            <a:pPr>
              <a:buNone/>
            </a:pPr>
            <a:r>
              <a:rPr lang="en-US" sz="2000" b="1" dirty="0" smtClean="0"/>
              <a:t>Scope</a:t>
            </a:r>
            <a:r>
              <a:rPr lang="en-US" sz="2000" dirty="0" smtClean="0"/>
              <a:t> - Local to the block in which the variable is defined.</a:t>
            </a:r>
          </a:p>
          <a:p>
            <a:pPr>
              <a:buNone/>
            </a:pPr>
            <a:endParaRPr lang="en-US" sz="2000" b="1" dirty="0" smtClean="0"/>
          </a:p>
          <a:p>
            <a:pPr>
              <a:buNone/>
            </a:pPr>
            <a:r>
              <a:rPr lang="en-US" sz="2000" b="1" dirty="0" smtClean="0"/>
              <a:t>Life</a:t>
            </a:r>
            <a:r>
              <a:rPr lang="en-US" sz="2000" dirty="0" smtClean="0"/>
              <a:t> - Till the control remains within the block in which the variable is defined.</a:t>
            </a:r>
            <a:endParaRPr lang="en-US" sz="2000" dirty="0"/>
          </a:p>
        </p:txBody>
      </p:sp>
      <p:sp>
        <p:nvSpPr>
          <p:cNvPr id="4" name="Content Placeholder 3"/>
          <p:cNvSpPr>
            <a:spLocks noGrp="1"/>
          </p:cNvSpPr>
          <p:nvPr>
            <p:ph sz="half" idx="2"/>
          </p:nvPr>
        </p:nvSpPr>
        <p:spPr>
          <a:xfrm>
            <a:off x="4800600" y="1371600"/>
            <a:ext cx="4038600" cy="4953000"/>
          </a:xfrm>
        </p:spPr>
        <p:txBody>
          <a:bodyPr>
            <a:normAutofit fontScale="70000" lnSpcReduction="20000"/>
          </a:bodyPr>
          <a:lstStyle/>
          <a:p>
            <a:pPr>
              <a:buNone/>
            </a:pPr>
            <a:r>
              <a:rPr lang="en-US" dirty="0" smtClean="0"/>
              <a:t>main( )</a:t>
            </a:r>
          </a:p>
          <a:p>
            <a:pPr>
              <a:buNone/>
            </a:pPr>
            <a:r>
              <a:rPr lang="en-US" dirty="0" smtClean="0"/>
              <a:t>{</a:t>
            </a:r>
          </a:p>
          <a:p>
            <a:pPr lvl="1">
              <a:buNone/>
            </a:pPr>
            <a:r>
              <a:rPr lang="en-US" dirty="0" smtClean="0"/>
              <a:t>register </a:t>
            </a:r>
            <a:r>
              <a:rPr lang="en-US" dirty="0" err="1" smtClean="0"/>
              <a:t>int</a:t>
            </a:r>
            <a:r>
              <a:rPr lang="en-US" dirty="0" smtClean="0"/>
              <a:t> </a:t>
            </a:r>
            <a:r>
              <a:rPr lang="en-US" dirty="0" err="1" smtClean="0"/>
              <a:t>i</a:t>
            </a:r>
            <a:r>
              <a:rPr lang="en-US" dirty="0" smtClean="0"/>
              <a:t> ;</a:t>
            </a:r>
          </a:p>
          <a:p>
            <a:pPr lvl="1">
              <a:buNone/>
            </a:pPr>
            <a:r>
              <a:rPr lang="nn-NO" dirty="0" smtClean="0"/>
              <a:t>for ( i = 1 ; i &lt;= 10 ; i++ )</a:t>
            </a:r>
          </a:p>
          <a:p>
            <a:pPr lvl="1">
              <a:buNone/>
            </a:pPr>
            <a:r>
              <a:rPr lang="en-US" dirty="0" err="1" smtClean="0"/>
              <a:t>printf</a:t>
            </a:r>
            <a:r>
              <a:rPr lang="en-US" dirty="0" smtClean="0"/>
              <a:t> ( "\</a:t>
            </a:r>
            <a:r>
              <a:rPr lang="en-US" dirty="0" err="1" smtClean="0"/>
              <a:t>n%d</a:t>
            </a:r>
            <a:r>
              <a:rPr lang="en-US" dirty="0" smtClean="0"/>
              <a:t>", </a:t>
            </a:r>
            <a:r>
              <a:rPr lang="en-US" dirty="0" err="1" smtClean="0"/>
              <a:t>i</a:t>
            </a:r>
            <a:r>
              <a:rPr lang="en-US" dirty="0" smtClean="0"/>
              <a:t> ) ;</a:t>
            </a:r>
          </a:p>
          <a:p>
            <a:pPr>
              <a:buNone/>
            </a:pPr>
            <a:r>
              <a:rPr lang="en-US" dirty="0" smtClean="0"/>
              <a:t>}</a:t>
            </a:r>
          </a:p>
          <a:p>
            <a:pPr>
              <a:buNone/>
            </a:pPr>
            <a:r>
              <a:rPr lang="en-US" b="1" dirty="0" smtClean="0"/>
              <a:t>Note:-</a:t>
            </a:r>
            <a:r>
              <a:rPr lang="en-US" dirty="0" smtClean="0"/>
              <a:t> we cannot say for sure that the value of </a:t>
            </a:r>
            <a:r>
              <a:rPr lang="en-US" b="1" dirty="0" err="1" smtClean="0"/>
              <a:t>i</a:t>
            </a:r>
            <a:r>
              <a:rPr lang="en-US" b="1" dirty="0" smtClean="0"/>
              <a:t> </a:t>
            </a:r>
            <a:r>
              <a:rPr lang="en-US" dirty="0" smtClean="0"/>
              <a:t>would be stored in a CPU register. Why? Because the number of CPU registers are limited, and they may be busy doing some other task. What happens in such an event... the variable works as if its storage class is </a:t>
            </a:r>
            <a:r>
              <a:rPr lang="en-US" b="1" dirty="0" smtClean="0"/>
              <a:t>auto.</a:t>
            </a:r>
          </a:p>
          <a:p>
            <a:pPr>
              <a:buNone/>
            </a:pPr>
            <a:r>
              <a:rPr lang="en-US" dirty="0" smtClean="0"/>
              <a:t>Not every type of variable can be stored in a CPU register. if the microprocessor has 16-bit registers then they cannot hold a </a:t>
            </a:r>
            <a:r>
              <a:rPr lang="en-US" b="1" dirty="0" smtClean="0"/>
              <a:t>float </a:t>
            </a:r>
            <a:r>
              <a:rPr lang="en-US" dirty="0" smtClean="0"/>
              <a:t>value</a:t>
            </a:r>
            <a:r>
              <a:rPr lang="en-US" b="1" dirty="0" smtClean="0"/>
              <a:t> </a:t>
            </a:r>
            <a:r>
              <a:rPr lang="en-US" dirty="0" smtClean="0"/>
              <a:t>or a</a:t>
            </a:r>
            <a:r>
              <a:rPr lang="en-US" b="1" dirty="0" smtClean="0"/>
              <a:t> double </a:t>
            </a:r>
            <a:r>
              <a:rPr lang="en-US" dirty="0" smtClean="0"/>
              <a:t>value.</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Static Storage Class</a:t>
            </a:r>
            <a:endParaRPr lang="en-US" dirty="0"/>
          </a:p>
        </p:txBody>
      </p:sp>
      <p:sp>
        <p:nvSpPr>
          <p:cNvPr id="3" name="Content Placeholder 2"/>
          <p:cNvSpPr>
            <a:spLocks noGrp="1"/>
          </p:cNvSpPr>
          <p:nvPr>
            <p:ph sz="half" idx="1"/>
          </p:nvPr>
        </p:nvSpPr>
        <p:spPr/>
        <p:txBody>
          <a:bodyPr>
            <a:normAutofit fontScale="85000" lnSpcReduction="10000"/>
          </a:bodyPr>
          <a:lstStyle/>
          <a:p>
            <a:pPr>
              <a:buNone/>
            </a:pPr>
            <a:r>
              <a:rPr lang="en-US" dirty="0" smtClean="0"/>
              <a:t>The features of a variable defined to have a </a:t>
            </a:r>
            <a:r>
              <a:rPr lang="en-US" b="1" dirty="0" smtClean="0"/>
              <a:t>static </a:t>
            </a:r>
            <a:r>
              <a:rPr lang="en-US" dirty="0" smtClean="0"/>
              <a:t>storage class are as under:</a:t>
            </a:r>
          </a:p>
          <a:p>
            <a:pPr>
              <a:buNone/>
            </a:pPr>
            <a:endParaRPr lang="en-US" dirty="0" smtClean="0"/>
          </a:p>
          <a:p>
            <a:pPr>
              <a:buNone/>
            </a:pPr>
            <a:r>
              <a:rPr lang="en-US" b="1" dirty="0" smtClean="0"/>
              <a:t>Storage</a:t>
            </a:r>
            <a:r>
              <a:rPr lang="en-US" dirty="0" smtClean="0"/>
              <a:t> − Memory.</a:t>
            </a:r>
          </a:p>
          <a:p>
            <a:pPr>
              <a:buNone/>
            </a:pPr>
            <a:endParaRPr lang="en-US" dirty="0" smtClean="0"/>
          </a:p>
          <a:p>
            <a:pPr>
              <a:buNone/>
            </a:pPr>
            <a:r>
              <a:rPr lang="en-US" b="1" dirty="0" smtClean="0"/>
              <a:t>Default initial value </a:t>
            </a:r>
            <a:r>
              <a:rPr lang="en-US" dirty="0" smtClean="0"/>
              <a:t>− Zero.</a:t>
            </a:r>
          </a:p>
          <a:p>
            <a:pPr>
              <a:buNone/>
            </a:pPr>
            <a:endParaRPr lang="en-US" dirty="0" smtClean="0"/>
          </a:p>
          <a:p>
            <a:pPr>
              <a:buNone/>
            </a:pPr>
            <a:r>
              <a:rPr lang="en-US" b="1" dirty="0" smtClean="0"/>
              <a:t>Scope</a:t>
            </a:r>
            <a:r>
              <a:rPr lang="en-US" dirty="0" smtClean="0"/>
              <a:t> − Local to the block in which the variable is defined.</a:t>
            </a:r>
          </a:p>
          <a:p>
            <a:pPr>
              <a:buNone/>
            </a:pPr>
            <a:endParaRPr lang="en-US" dirty="0" smtClean="0"/>
          </a:p>
          <a:p>
            <a:pPr>
              <a:buNone/>
            </a:pPr>
            <a:r>
              <a:rPr lang="en-US" b="1" dirty="0" smtClean="0"/>
              <a:t>Life </a:t>
            </a:r>
            <a:r>
              <a:rPr lang="en-US" dirty="0" smtClean="0"/>
              <a:t>− Value of the variable persists between different function calls.</a:t>
            </a:r>
            <a:endParaRPr lang="en-US" dirty="0"/>
          </a:p>
        </p:txBody>
      </p:sp>
      <p:graphicFrame>
        <p:nvGraphicFramePr>
          <p:cNvPr id="5" name="Content Placeholder 4"/>
          <p:cNvGraphicFramePr>
            <a:graphicFrameLocks noGrp="1"/>
          </p:cNvGraphicFramePr>
          <p:nvPr>
            <p:ph sz="half" idx="2"/>
          </p:nvPr>
        </p:nvGraphicFramePr>
        <p:xfrm>
          <a:off x="4572000" y="1371601"/>
          <a:ext cx="4572000" cy="5173168"/>
        </p:xfrm>
        <a:graphic>
          <a:graphicData uri="http://schemas.openxmlformats.org/drawingml/2006/table">
            <a:tbl>
              <a:tblPr firstRow="1" bandRow="1">
                <a:tableStyleId>{2D5ABB26-0587-4C30-8999-92F81FD0307C}</a:tableStyleId>
              </a:tblPr>
              <a:tblGrid>
                <a:gridCol w="2286000"/>
                <a:gridCol w="2286000"/>
              </a:tblGrid>
              <a:tr h="3505200">
                <a:tc>
                  <a:txBody>
                    <a:bodyPr/>
                    <a:lstStyle/>
                    <a:p>
                      <a:r>
                        <a:rPr kumimoji="0" lang="en-US" sz="1900" kern="1200" baseline="0" dirty="0" smtClean="0">
                          <a:solidFill>
                            <a:schemeClr val="tx1"/>
                          </a:solidFill>
                          <a:latin typeface="+mn-lt"/>
                          <a:ea typeface="+mn-ea"/>
                          <a:cs typeface="+mn-cs"/>
                        </a:rPr>
                        <a:t>main( )</a:t>
                      </a:r>
                    </a:p>
                    <a:p>
                      <a:r>
                        <a:rPr kumimoji="0" lang="en-US" sz="1900" kern="1200" baseline="0" dirty="0" smtClean="0">
                          <a:solidFill>
                            <a:schemeClr val="tx1"/>
                          </a:solidFill>
                          <a:latin typeface="+mn-lt"/>
                          <a:ea typeface="+mn-ea"/>
                          <a:cs typeface="+mn-cs"/>
                        </a:rPr>
                        <a:t>{</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a:t>
                      </a:r>
                    </a:p>
                    <a:p>
                      <a:r>
                        <a:rPr kumimoji="0" lang="en-US" sz="1900" kern="1200" baseline="0" dirty="0" smtClean="0">
                          <a:solidFill>
                            <a:schemeClr val="tx1"/>
                          </a:solidFill>
                          <a:latin typeface="+mn-lt"/>
                          <a:ea typeface="+mn-ea"/>
                          <a:cs typeface="+mn-cs"/>
                        </a:rPr>
                        <a:t>increment( )</a:t>
                      </a:r>
                    </a:p>
                    <a:p>
                      <a:r>
                        <a:rPr kumimoji="0" lang="en-US" sz="1900" kern="1200" baseline="0" dirty="0" smtClean="0">
                          <a:solidFill>
                            <a:schemeClr val="tx1"/>
                          </a:solidFill>
                          <a:latin typeface="+mn-lt"/>
                          <a:ea typeface="+mn-ea"/>
                          <a:cs typeface="+mn-cs"/>
                        </a:rPr>
                        <a:t>{</a:t>
                      </a:r>
                    </a:p>
                    <a:p>
                      <a:r>
                        <a:rPr kumimoji="0" lang="en-US" sz="1900" b="1" kern="1200" baseline="0" dirty="0" smtClean="0">
                          <a:solidFill>
                            <a:schemeClr val="tx1"/>
                          </a:solidFill>
                          <a:latin typeface="+mn-lt"/>
                          <a:ea typeface="+mn-ea"/>
                          <a:cs typeface="+mn-cs"/>
                        </a:rPr>
                        <a:t>auto</a:t>
                      </a:r>
                      <a:r>
                        <a:rPr kumimoji="0" lang="en-US" sz="1900" kern="1200" baseline="0" dirty="0" smtClean="0">
                          <a:solidFill>
                            <a:schemeClr val="tx1"/>
                          </a:solidFill>
                          <a:latin typeface="+mn-lt"/>
                          <a:ea typeface="+mn-ea"/>
                          <a:cs typeface="+mn-cs"/>
                        </a:rPr>
                        <a:t> </a:t>
                      </a:r>
                      <a:r>
                        <a:rPr kumimoji="0" lang="en-US" sz="1900" kern="1200" baseline="0" dirty="0" err="1" smtClean="0">
                          <a:solidFill>
                            <a:schemeClr val="tx1"/>
                          </a:solidFill>
                          <a:latin typeface="+mn-lt"/>
                          <a:ea typeface="+mn-ea"/>
                          <a:cs typeface="+mn-cs"/>
                        </a:rPr>
                        <a:t>int</a:t>
                      </a:r>
                      <a:r>
                        <a:rPr kumimoji="0" lang="en-US" sz="1900" kern="1200" baseline="0" dirty="0" smtClean="0">
                          <a:solidFill>
                            <a:schemeClr val="tx1"/>
                          </a:solidFill>
                          <a:latin typeface="+mn-lt"/>
                          <a:ea typeface="+mn-ea"/>
                          <a:cs typeface="+mn-cs"/>
                        </a:rPr>
                        <a:t>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1 ;</a:t>
                      </a:r>
                    </a:p>
                    <a:p>
                      <a:r>
                        <a:rPr kumimoji="0" lang="en-US" sz="1900" kern="1200" baseline="0" dirty="0" err="1" smtClean="0">
                          <a:solidFill>
                            <a:schemeClr val="tx1"/>
                          </a:solidFill>
                          <a:latin typeface="+mn-lt"/>
                          <a:ea typeface="+mn-ea"/>
                          <a:cs typeface="+mn-cs"/>
                        </a:rPr>
                        <a:t>printf</a:t>
                      </a:r>
                      <a:r>
                        <a:rPr kumimoji="0" lang="en-US" sz="1900" kern="1200" baseline="0" dirty="0" smtClean="0">
                          <a:solidFill>
                            <a:schemeClr val="tx1"/>
                          </a:solidFill>
                          <a:latin typeface="+mn-lt"/>
                          <a:ea typeface="+mn-ea"/>
                          <a:cs typeface="+mn-cs"/>
                        </a:rPr>
                        <a:t> ( "%d\n",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a:t>
                      </a:r>
                    </a:p>
                    <a:p>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+ 1 ;</a:t>
                      </a:r>
                    </a:p>
                    <a:p>
                      <a:r>
                        <a:rPr kumimoji="0" lang="en-US" sz="1900" kern="1200" baseline="0" dirty="0" smtClean="0">
                          <a:solidFill>
                            <a:schemeClr val="tx1"/>
                          </a:solidFill>
                          <a:latin typeface="+mn-lt"/>
                          <a:ea typeface="+mn-ea"/>
                          <a:cs typeface="+mn-cs"/>
                        </a:rPr>
                        <a:t>}</a:t>
                      </a:r>
                      <a:endParaRPr lang="en-US" sz="1900" dirty="0"/>
                    </a:p>
                  </a:txBody>
                  <a:tcPr/>
                </a:tc>
                <a:tc>
                  <a:txBody>
                    <a:bodyPr/>
                    <a:lstStyle/>
                    <a:p>
                      <a:r>
                        <a:rPr kumimoji="0" lang="en-US" sz="1900" kern="1200" baseline="0" dirty="0" smtClean="0">
                          <a:solidFill>
                            <a:schemeClr val="tx1"/>
                          </a:solidFill>
                          <a:latin typeface="+mn-lt"/>
                          <a:ea typeface="+mn-ea"/>
                          <a:cs typeface="+mn-cs"/>
                        </a:rPr>
                        <a:t>main( )</a:t>
                      </a:r>
                    </a:p>
                    <a:p>
                      <a:r>
                        <a:rPr kumimoji="0" lang="en-US" sz="1900" kern="1200" baseline="0" dirty="0" smtClean="0">
                          <a:solidFill>
                            <a:schemeClr val="tx1"/>
                          </a:solidFill>
                          <a:latin typeface="+mn-lt"/>
                          <a:ea typeface="+mn-ea"/>
                          <a:cs typeface="+mn-cs"/>
                        </a:rPr>
                        <a:t>{</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a:t>
                      </a:r>
                    </a:p>
                    <a:p>
                      <a:r>
                        <a:rPr kumimoji="0" lang="en-US" sz="1900" kern="1200" baseline="0" dirty="0" smtClean="0">
                          <a:solidFill>
                            <a:schemeClr val="tx1"/>
                          </a:solidFill>
                          <a:latin typeface="+mn-lt"/>
                          <a:ea typeface="+mn-ea"/>
                          <a:cs typeface="+mn-cs"/>
                        </a:rPr>
                        <a:t>increment( )</a:t>
                      </a:r>
                    </a:p>
                    <a:p>
                      <a:r>
                        <a:rPr kumimoji="0" lang="en-US" sz="1900" kern="1200" baseline="0" dirty="0" smtClean="0">
                          <a:solidFill>
                            <a:schemeClr val="tx1"/>
                          </a:solidFill>
                          <a:latin typeface="+mn-lt"/>
                          <a:ea typeface="+mn-ea"/>
                          <a:cs typeface="+mn-cs"/>
                        </a:rPr>
                        <a:t>{</a:t>
                      </a:r>
                    </a:p>
                    <a:p>
                      <a:r>
                        <a:rPr kumimoji="0" lang="en-US" sz="1900" b="1" kern="1200" baseline="0" dirty="0" smtClean="0">
                          <a:solidFill>
                            <a:schemeClr val="tx1"/>
                          </a:solidFill>
                          <a:latin typeface="+mn-lt"/>
                          <a:ea typeface="+mn-ea"/>
                          <a:cs typeface="+mn-cs"/>
                        </a:rPr>
                        <a:t>static</a:t>
                      </a:r>
                      <a:r>
                        <a:rPr kumimoji="0" lang="en-US" sz="1900" kern="1200" baseline="0" dirty="0" smtClean="0">
                          <a:solidFill>
                            <a:schemeClr val="tx1"/>
                          </a:solidFill>
                          <a:latin typeface="+mn-lt"/>
                          <a:ea typeface="+mn-ea"/>
                          <a:cs typeface="+mn-cs"/>
                        </a:rPr>
                        <a:t> </a:t>
                      </a:r>
                      <a:r>
                        <a:rPr kumimoji="0" lang="en-US" sz="1900" kern="1200" baseline="0" dirty="0" err="1" smtClean="0">
                          <a:solidFill>
                            <a:schemeClr val="tx1"/>
                          </a:solidFill>
                          <a:latin typeface="+mn-lt"/>
                          <a:ea typeface="+mn-ea"/>
                          <a:cs typeface="+mn-cs"/>
                        </a:rPr>
                        <a:t>int</a:t>
                      </a:r>
                      <a:r>
                        <a:rPr kumimoji="0" lang="en-US" sz="1900" kern="1200" baseline="0" dirty="0" smtClean="0">
                          <a:solidFill>
                            <a:schemeClr val="tx1"/>
                          </a:solidFill>
                          <a:latin typeface="+mn-lt"/>
                          <a:ea typeface="+mn-ea"/>
                          <a:cs typeface="+mn-cs"/>
                        </a:rPr>
                        <a:t>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1 ;</a:t>
                      </a:r>
                    </a:p>
                    <a:p>
                      <a:r>
                        <a:rPr kumimoji="0" lang="en-US" sz="1900" kern="1200" baseline="0" dirty="0" err="1" smtClean="0">
                          <a:solidFill>
                            <a:schemeClr val="tx1"/>
                          </a:solidFill>
                          <a:latin typeface="+mn-lt"/>
                          <a:ea typeface="+mn-ea"/>
                          <a:cs typeface="+mn-cs"/>
                        </a:rPr>
                        <a:t>printf</a:t>
                      </a:r>
                      <a:r>
                        <a:rPr kumimoji="0" lang="en-US" sz="1900" kern="1200" baseline="0" dirty="0" smtClean="0">
                          <a:solidFill>
                            <a:schemeClr val="tx1"/>
                          </a:solidFill>
                          <a:latin typeface="+mn-lt"/>
                          <a:ea typeface="+mn-ea"/>
                          <a:cs typeface="+mn-cs"/>
                        </a:rPr>
                        <a:t> ( "%d\n",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a:t>
                      </a:r>
                    </a:p>
                    <a:p>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+ 1 ;</a:t>
                      </a:r>
                    </a:p>
                    <a:p>
                      <a:r>
                        <a:rPr kumimoji="0" lang="en-US" sz="1900" kern="1200" baseline="0" dirty="0" smtClean="0">
                          <a:solidFill>
                            <a:schemeClr val="tx1"/>
                          </a:solidFill>
                          <a:latin typeface="+mn-lt"/>
                          <a:ea typeface="+mn-ea"/>
                          <a:cs typeface="+mn-cs"/>
                        </a:rPr>
                        <a:t>}</a:t>
                      </a:r>
                      <a:endParaRPr lang="en-US" sz="1900" dirty="0"/>
                    </a:p>
                  </a:txBody>
                  <a:tcPr/>
                </a:tc>
              </a:tr>
              <a:tr h="474723">
                <a:tc gridSpan="2">
                  <a:txBody>
                    <a:bodyPr/>
                    <a:lstStyle/>
                    <a:p>
                      <a:r>
                        <a:rPr lang="en-US" sz="1900" b="1" dirty="0" smtClean="0"/>
                        <a:t>Output:-</a:t>
                      </a:r>
                      <a:endParaRPr lang="en-US" sz="1900" b="1" dirty="0"/>
                    </a:p>
                  </a:txBody>
                  <a:tcPr/>
                </a:tc>
                <a:tc hMerge="1">
                  <a:txBody>
                    <a:bodyPr/>
                    <a:lstStyle/>
                    <a:p>
                      <a:endParaRPr lang="en-US" dirty="0"/>
                    </a:p>
                  </a:txBody>
                  <a:tcPr/>
                </a:tc>
              </a:tr>
              <a:tr h="1132285">
                <a:tc>
                  <a:txBody>
                    <a:bodyPr/>
                    <a:lstStyle/>
                    <a:p>
                      <a:r>
                        <a:rPr kumimoji="0" lang="en-US" sz="1900" kern="1200" baseline="0" dirty="0" smtClean="0">
                          <a:solidFill>
                            <a:schemeClr val="tx1"/>
                          </a:solidFill>
                          <a:latin typeface="+mn-lt"/>
                          <a:ea typeface="+mn-ea"/>
                          <a:cs typeface="+mn-cs"/>
                        </a:rPr>
                        <a:t>1</a:t>
                      </a:r>
                    </a:p>
                    <a:p>
                      <a:r>
                        <a:rPr kumimoji="0" lang="en-US" sz="1900" kern="1200" baseline="0" dirty="0" smtClean="0">
                          <a:solidFill>
                            <a:schemeClr val="tx1"/>
                          </a:solidFill>
                          <a:latin typeface="+mn-lt"/>
                          <a:ea typeface="+mn-ea"/>
                          <a:cs typeface="+mn-cs"/>
                        </a:rPr>
                        <a:t>1</a:t>
                      </a:r>
                    </a:p>
                    <a:p>
                      <a:r>
                        <a:rPr kumimoji="0" lang="en-US" sz="1900" kern="1200" baseline="0" dirty="0" smtClean="0">
                          <a:solidFill>
                            <a:schemeClr val="tx1"/>
                          </a:solidFill>
                          <a:latin typeface="+mn-lt"/>
                          <a:ea typeface="+mn-ea"/>
                          <a:cs typeface="+mn-cs"/>
                        </a:rPr>
                        <a:t>1</a:t>
                      </a:r>
                      <a:endParaRPr lang="en-US" sz="1900" dirty="0"/>
                    </a:p>
                  </a:txBody>
                  <a:tcPr/>
                </a:tc>
                <a:tc>
                  <a:txBody>
                    <a:bodyPr/>
                    <a:lstStyle/>
                    <a:p>
                      <a:r>
                        <a:rPr kumimoji="0" lang="en-US" sz="1900" kern="1200" baseline="0" dirty="0" smtClean="0">
                          <a:solidFill>
                            <a:schemeClr val="tx1"/>
                          </a:solidFill>
                          <a:latin typeface="+mn-lt"/>
                          <a:ea typeface="+mn-ea"/>
                          <a:cs typeface="+mn-cs"/>
                        </a:rPr>
                        <a:t>1</a:t>
                      </a:r>
                    </a:p>
                    <a:p>
                      <a:r>
                        <a:rPr kumimoji="0" lang="en-US" sz="1900" kern="1200" baseline="0" dirty="0" smtClean="0">
                          <a:solidFill>
                            <a:schemeClr val="tx1"/>
                          </a:solidFill>
                          <a:latin typeface="+mn-lt"/>
                          <a:ea typeface="+mn-ea"/>
                          <a:cs typeface="+mn-cs"/>
                        </a:rPr>
                        <a:t>2</a:t>
                      </a:r>
                    </a:p>
                    <a:p>
                      <a:r>
                        <a:rPr kumimoji="0" lang="en-US" sz="1900" kern="1200" baseline="0" dirty="0" smtClean="0">
                          <a:solidFill>
                            <a:schemeClr val="tx1"/>
                          </a:solidFill>
                          <a:latin typeface="+mn-lt"/>
                          <a:ea typeface="+mn-ea"/>
                          <a:cs typeface="+mn-cs"/>
                        </a:rPr>
                        <a:t>3</a:t>
                      </a:r>
                      <a:endParaRPr lang="en-US" sz="1900" dirty="0"/>
                    </a:p>
                  </a:txBody>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Storage Class</a:t>
            </a:r>
            <a:endParaRPr lang="en-US" dirty="0"/>
          </a:p>
        </p:txBody>
      </p:sp>
      <p:sp>
        <p:nvSpPr>
          <p:cNvPr id="3" name="Content Placeholder 2"/>
          <p:cNvSpPr>
            <a:spLocks noGrp="1"/>
          </p:cNvSpPr>
          <p:nvPr>
            <p:ph sz="half" idx="1"/>
          </p:nvPr>
        </p:nvSpPr>
        <p:spPr>
          <a:xfrm>
            <a:off x="301752" y="1371600"/>
            <a:ext cx="4038600" cy="4953000"/>
          </a:xfrm>
        </p:spPr>
        <p:txBody>
          <a:bodyPr>
            <a:noAutofit/>
          </a:bodyPr>
          <a:lstStyle/>
          <a:p>
            <a:pPr>
              <a:buNone/>
            </a:pPr>
            <a:r>
              <a:rPr lang="en-US" sz="2000" dirty="0" smtClean="0"/>
              <a:t>The features of a variable whose storage class has been defined as external are as follows:</a:t>
            </a:r>
          </a:p>
          <a:p>
            <a:pPr>
              <a:buNone/>
            </a:pPr>
            <a:endParaRPr lang="en-US" sz="2000" dirty="0" smtClean="0"/>
          </a:p>
          <a:p>
            <a:pPr>
              <a:buNone/>
            </a:pPr>
            <a:r>
              <a:rPr lang="en-US" sz="2000" b="1" dirty="0" smtClean="0"/>
              <a:t>Storage</a:t>
            </a:r>
            <a:r>
              <a:rPr lang="en-US" sz="2000" dirty="0" smtClean="0"/>
              <a:t> − Memory.</a:t>
            </a:r>
          </a:p>
          <a:p>
            <a:pPr>
              <a:buNone/>
            </a:pPr>
            <a:endParaRPr lang="en-US" sz="2000" dirty="0" smtClean="0"/>
          </a:p>
          <a:p>
            <a:pPr>
              <a:buNone/>
            </a:pPr>
            <a:r>
              <a:rPr lang="en-US" sz="2000" b="1" dirty="0" smtClean="0"/>
              <a:t>Default initial value </a:t>
            </a:r>
            <a:r>
              <a:rPr lang="en-US" sz="2000" dirty="0" smtClean="0"/>
              <a:t>− Zero.</a:t>
            </a:r>
          </a:p>
          <a:p>
            <a:pPr>
              <a:buNone/>
            </a:pPr>
            <a:endParaRPr lang="en-US" sz="2000" dirty="0" smtClean="0"/>
          </a:p>
          <a:p>
            <a:pPr>
              <a:buNone/>
            </a:pPr>
            <a:r>
              <a:rPr lang="en-US" sz="2000" b="1" dirty="0" smtClean="0"/>
              <a:t>Scope</a:t>
            </a:r>
            <a:r>
              <a:rPr lang="en-US" sz="2000" dirty="0" smtClean="0"/>
              <a:t> − Global.</a:t>
            </a:r>
          </a:p>
          <a:p>
            <a:pPr>
              <a:buNone/>
            </a:pPr>
            <a:endParaRPr lang="en-US" sz="2000" dirty="0" smtClean="0"/>
          </a:p>
          <a:p>
            <a:pPr>
              <a:buNone/>
            </a:pPr>
            <a:r>
              <a:rPr lang="en-US" sz="2000" b="1" dirty="0" smtClean="0"/>
              <a:t>Life</a:t>
            </a:r>
            <a:r>
              <a:rPr lang="en-US" sz="2000" dirty="0" smtClean="0"/>
              <a:t> − As long as the program’s execution doesn’t come to an end.</a:t>
            </a:r>
            <a:endParaRPr lang="en-US" sz="2000" dirty="0"/>
          </a:p>
        </p:txBody>
      </p:sp>
      <p:sp>
        <p:nvSpPr>
          <p:cNvPr id="4" name="Content Placeholder 3"/>
          <p:cNvSpPr>
            <a:spLocks noGrp="1"/>
          </p:cNvSpPr>
          <p:nvPr>
            <p:ph sz="half" idx="2"/>
          </p:nvPr>
        </p:nvSpPr>
        <p:spPr>
          <a:xfrm>
            <a:off x="4800600" y="1371600"/>
            <a:ext cx="4038600" cy="5334000"/>
          </a:xfrm>
        </p:spPr>
        <p:txBody>
          <a:bodyPr>
            <a:noAutofit/>
          </a:bodyPr>
          <a:lstStyle/>
          <a:p>
            <a:pPr>
              <a:buNone/>
            </a:pPr>
            <a:r>
              <a:rPr lang="en-US" sz="1200" dirty="0" err="1" smtClean="0"/>
              <a:t>int</a:t>
            </a:r>
            <a:r>
              <a:rPr lang="en-US" sz="1200" dirty="0" smtClean="0"/>
              <a:t> </a:t>
            </a:r>
            <a:r>
              <a:rPr lang="en-US" sz="1200" dirty="0" err="1" smtClean="0"/>
              <a:t>i</a:t>
            </a:r>
            <a:r>
              <a:rPr lang="en-US" sz="1200" dirty="0" smtClean="0"/>
              <a:t> ;</a:t>
            </a:r>
          </a:p>
          <a:p>
            <a:pPr>
              <a:buNone/>
            </a:pPr>
            <a:r>
              <a:rPr lang="en-US" sz="1200" dirty="0" smtClean="0"/>
              <a:t>main( )</a:t>
            </a:r>
          </a:p>
          <a:p>
            <a:pPr>
              <a:buNone/>
            </a:pPr>
            <a:r>
              <a:rPr lang="en-US" sz="1200" dirty="0" smtClean="0"/>
              <a:t>{</a:t>
            </a:r>
          </a:p>
          <a:p>
            <a:pPr lvl="1">
              <a:buNone/>
            </a:pPr>
            <a:r>
              <a:rPr lang="en-US" sz="1200" dirty="0" err="1" smtClean="0"/>
              <a:t>printf</a:t>
            </a:r>
            <a:r>
              <a:rPr lang="en-US" sz="1200" dirty="0" smtClean="0"/>
              <a:t> ( "\</a:t>
            </a:r>
            <a:r>
              <a:rPr lang="en-US" sz="1200" dirty="0" err="1" smtClean="0"/>
              <a:t>ni</a:t>
            </a:r>
            <a:r>
              <a:rPr lang="en-US" sz="1200" dirty="0" smtClean="0"/>
              <a:t> = %d", </a:t>
            </a:r>
            <a:r>
              <a:rPr lang="en-US" sz="1200" dirty="0" err="1" smtClean="0"/>
              <a:t>i</a:t>
            </a:r>
            <a:r>
              <a:rPr lang="en-US" sz="1200" dirty="0" smtClean="0"/>
              <a:t> ) ;</a:t>
            </a:r>
          </a:p>
          <a:p>
            <a:pPr lvl="1">
              <a:buNone/>
            </a:pPr>
            <a:r>
              <a:rPr lang="en-US" sz="1200" dirty="0" smtClean="0"/>
              <a:t>increment( ) ;</a:t>
            </a:r>
          </a:p>
          <a:p>
            <a:pPr lvl="1">
              <a:buNone/>
            </a:pPr>
            <a:r>
              <a:rPr lang="en-US" sz="1200" dirty="0" smtClean="0"/>
              <a:t>increment( ) ;</a:t>
            </a:r>
          </a:p>
          <a:p>
            <a:pPr lvl="1">
              <a:buNone/>
            </a:pPr>
            <a:r>
              <a:rPr lang="en-US" sz="1200" dirty="0" smtClean="0"/>
              <a:t>decrement( ) ;</a:t>
            </a:r>
          </a:p>
          <a:p>
            <a:pPr lvl="1">
              <a:buNone/>
            </a:pPr>
            <a:r>
              <a:rPr lang="en-US" sz="1200" dirty="0" smtClean="0"/>
              <a:t>decrement( ) ;</a:t>
            </a:r>
          </a:p>
          <a:p>
            <a:pPr>
              <a:buNone/>
            </a:pPr>
            <a:r>
              <a:rPr lang="en-US" sz="1200" dirty="0" smtClean="0"/>
              <a:t>}</a:t>
            </a:r>
          </a:p>
          <a:p>
            <a:pPr>
              <a:buNone/>
            </a:pPr>
            <a:r>
              <a:rPr lang="en-US" sz="1200" dirty="0" smtClean="0"/>
              <a:t>increment( )</a:t>
            </a:r>
          </a:p>
          <a:p>
            <a:pPr>
              <a:buNone/>
            </a:pPr>
            <a:r>
              <a:rPr lang="en-US" sz="1200" dirty="0" smtClean="0"/>
              <a:t>{</a:t>
            </a:r>
          </a:p>
          <a:p>
            <a:pPr lvl="1">
              <a:buNone/>
            </a:pPr>
            <a:r>
              <a:rPr lang="en-US" sz="1200" dirty="0" err="1" smtClean="0"/>
              <a:t>i</a:t>
            </a:r>
            <a:r>
              <a:rPr lang="en-US" sz="1200" dirty="0" smtClean="0"/>
              <a:t> = </a:t>
            </a:r>
            <a:r>
              <a:rPr lang="en-US" sz="1200" dirty="0" err="1" smtClean="0"/>
              <a:t>i</a:t>
            </a:r>
            <a:r>
              <a:rPr lang="en-US" sz="1200" dirty="0" smtClean="0"/>
              <a:t> + 1 ;</a:t>
            </a:r>
          </a:p>
          <a:p>
            <a:pPr lvl="1">
              <a:buNone/>
            </a:pPr>
            <a:r>
              <a:rPr lang="it-IT" sz="1200" dirty="0" smtClean="0"/>
              <a:t>printf ( "\non incrementing i = %d", i ) ;</a:t>
            </a:r>
          </a:p>
          <a:p>
            <a:pPr>
              <a:buNone/>
            </a:pPr>
            <a:r>
              <a:rPr lang="en-US" sz="1200" dirty="0" smtClean="0"/>
              <a:t>}</a:t>
            </a:r>
          </a:p>
          <a:p>
            <a:pPr>
              <a:buNone/>
            </a:pPr>
            <a:r>
              <a:rPr lang="en-US" sz="1200" dirty="0" smtClean="0"/>
              <a:t>decrement( )</a:t>
            </a:r>
          </a:p>
          <a:p>
            <a:pPr>
              <a:buNone/>
            </a:pPr>
            <a:r>
              <a:rPr lang="en-US" sz="1200" dirty="0" smtClean="0"/>
              <a:t>{</a:t>
            </a:r>
          </a:p>
          <a:p>
            <a:pPr lvl="1">
              <a:buNone/>
            </a:pPr>
            <a:r>
              <a:rPr lang="en-US" sz="1200" dirty="0" err="1" smtClean="0"/>
              <a:t>i</a:t>
            </a:r>
            <a:r>
              <a:rPr lang="en-US" sz="1200" dirty="0" smtClean="0"/>
              <a:t> = </a:t>
            </a:r>
            <a:r>
              <a:rPr lang="en-US" sz="1200" dirty="0" err="1" smtClean="0"/>
              <a:t>i</a:t>
            </a:r>
            <a:r>
              <a:rPr lang="en-US" sz="1200" dirty="0" smtClean="0"/>
              <a:t> - 1 ;</a:t>
            </a:r>
          </a:p>
          <a:p>
            <a:pPr lvl="1">
              <a:buNone/>
            </a:pPr>
            <a:r>
              <a:rPr lang="it-IT" sz="1200" dirty="0" smtClean="0"/>
              <a:t>printf ( "\non decrementing i = %d", i ) ;</a:t>
            </a:r>
          </a:p>
          <a:p>
            <a:pPr>
              <a:buNone/>
            </a:pPr>
            <a:r>
              <a:rPr lang="en-US" sz="1200" dirty="0" smtClean="0"/>
              <a:t>}</a:t>
            </a:r>
          </a:p>
          <a:p>
            <a:pPr>
              <a:buNone/>
            </a:pPr>
            <a:r>
              <a:rPr lang="en-US" sz="1200" b="1" dirty="0" smtClean="0"/>
              <a:t>The output would be:</a:t>
            </a:r>
          </a:p>
          <a:p>
            <a:pPr>
              <a:buNone/>
            </a:pPr>
            <a:r>
              <a:rPr lang="en-US" sz="1050" dirty="0" err="1" smtClean="0"/>
              <a:t>i</a:t>
            </a:r>
            <a:r>
              <a:rPr lang="en-US" sz="1050" dirty="0" smtClean="0"/>
              <a:t> = 0</a:t>
            </a:r>
          </a:p>
          <a:p>
            <a:pPr>
              <a:buNone/>
            </a:pPr>
            <a:r>
              <a:rPr lang="en-US" sz="1050" dirty="0" smtClean="0"/>
              <a:t>on incrementing </a:t>
            </a:r>
            <a:r>
              <a:rPr lang="en-US" sz="1050" dirty="0" err="1" smtClean="0"/>
              <a:t>i</a:t>
            </a:r>
            <a:r>
              <a:rPr lang="en-US" sz="1050" dirty="0" smtClean="0"/>
              <a:t> = 1</a:t>
            </a:r>
          </a:p>
          <a:p>
            <a:pPr>
              <a:buNone/>
            </a:pPr>
            <a:r>
              <a:rPr lang="en-US" sz="1050" dirty="0" smtClean="0"/>
              <a:t>on incrementing </a:t>
            </a:r>
            <a:r>
              <a:rPr lang="en-US" sz="1050" dirty="0" err="1" smtClean="0"/>
              <a:t>i</a:t>
            </a:r>
            <a:r>
              <a:rPr lang="en-US" sz="1050" dirty="0" smtClean="0"/>
              <a:t> = 2</a:t>
            </a:r>
          </a:p>
          <a:p>
            <a:pPr>
              <a:buNone/>
            </a:pPr>
            <a:r>
              <a:rPr lang="en-US" sz="1050" dirty="0" smtClean="0"/>
              <a:t>on decrementing </a:t>
            </a:r>
            <a:r>
              <a:rPr lang="en-US" sz="1050" dirty="0" err="1" smtClean="0"/>
              <a:t>i</a:t>
            </a:r>
            <a:r>
              <a:rPr lang="en-US" sz="1050" dirty="0" smtClean="0"/>
              <a:t> = 1</a:t>
            </a:r>
          </a:p>
          <a:p>
            <a:pPr>
              <a:buNone/>
            </a:pPr>
            <a:r>
              <a:rPr lang="en-US" sz="1050" dirty="0" smtClean="0"/>
              <a:t>on decrementing </a:t>
            </a:r>
            <a:r>
              <a:rPr lang="en-US" sz="1050" dirty="0" err="1" smtClean="0"/>
              <a:t>i</a:t>
            </a:r>
            <a:r>
              <a:rPr lang="en-US" sz="1050" dirty="0" smtClean="0"/>
              <a:t> = 0</a:t>
            </a:r>
            <a:endParaRPr lang="en-US" sz="105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Which to Use When</a:t>
            </a:r>
            <a:endParaRPr lang="en-US" dirty="0"/>
          </a:p>
        </p:txBody>
      </p:sp>
      <p:sp>
        <p:nvSpPr>
          <p:cNvPr id="3" name="Content Placeholder 2"/>
          <p:cNvSpPr>
            <a:spLocks noGrp="1"/>
          </p:cNvSpPr>
          <p:nvPr>
            <p:ph sz="quarter" idx="1"/>
          </p:nvPr>
        </p:nvSpPr>
        <p:spPr>
          <a:xfrm>
            <a:off x="152400" y="1447800"/>
            <a:ext cx="8839200" cy="5410200"/>
          </a:xfrm>
        </p:spPr>
        <p:txBody>
          <a:bodyPr>
            <a:noAutofit/>
          </a:bodyPr>
          <a:lstStyle/>
          <a:p>
            <a:pPr>
              <a:buNone/>
            </a:pPr>
            <a:r>
              <a:rPr lang="en-US" sz="1500" dirty="0" smtClean="0"/>
              <a:t>We can make a few ground rules for usage of different storage classes in different programming situations with a view to:</a:t>
            </a:r>
          </a:p>
          <a:p>
            <a:pPr marL="514350" indent="-514350">
              <a:buFont typeface="+mj-lt"/>
              <a:buAutoNum type="alphaUcPeriod"/>
            </a:pPr>
            <a:r>
              <a:rPr lang="en-US" sz="1500" dirty="0" err="1" smtClean="0"/>
              <a:t>economise</a:t>
            </a:r>
            <a:r>
              <a:rPr lang="en-US" sz="1500" dirty="0" smtClean="0"/>
              <a:t> the memory space consumed by the variables</a:t>
            </a:r>
          </a:p>
          <a:p>
            <a:pPr marL="514350" indent="-514350">
              <a:buFont typeface="+mj-lt"/>
              <a:buAutoNum type="alphaUcPeriod"/>
            </a:pPr>
            <a:r>
              <a:rPr lang="en-US" sz="1500" dirty="0" smtClean="0"/>
              <a:t>improve the speed of execution of the program</a:t>
            </a:r>
          </a:p>
          <a:p>
            <a:pPr marL="514350" indent="-514350">
              <a:buFont typeface="+mj-lt"/>
              <a:buAutoNum type="alphaUcPeriod"/>
            </a:pPr>
            <a:endParaRPr lang="en-US" sz="1500" dirty="0" smtClean="0"/>
          </a:p>
          <a:p>
            <a:pPr>
              <a:buNone/>
            </a:pPr>
            <a:r>
              <a:rPr lang="en-US" sz="1500" dirty="0" smtClean="0"/>
              <a:t>The rules are as under:</a:t>
            </a:r>
          </a:p>
          <a:p>
            <a:pPr marL="514350" indent="-514350">
              <a:buFont typeface="+mj-lt"/>
              <a:buAutoNum type="arabicPeriod"/>
            </a:pPr>
            <a:r>
              <a:rPr lang="en-US" sz="1500" dirty="0" smtClean="0"/>
              <a:t>Use </a:t>
            </a:r>
            <a:r>
              <a:rPr lang="en-US" sz="1500" b="1" dirty="0" smtClean="0"/>
              <a:t>static </a:t>
            </a:r>
            <a:r>
              <a:rPr lang="en-US" sz="1500" dirty="0" smtClean="0"/>
              <a:t>storage class only if you want the value of a variable to persist between different function calls.</a:t>
            </a:r>
          </a:p>
          <a:p>
            <a:pPr marL="514350" indent="-514350">
              <a:buFont typeface="+mj-lt"/>
              <a:buAutoNum type="arabicPeriod"/>
            </a:pPr>
            <a:r>
              <a:rPr lang="en-US" sz="1500" dirty="0" smtClean="0"/>
              <a:t>Use </a:t>
            </a:r>
            <a:r>
              <a:rPr lang="en-US" sz="1500" b="1" dirty="0" smtClean="0"/>
              <a:t>register </a:t>
            </a:r>
            <a:r>
              <a:rPr lang="en-US" sz="1500" dirty="0" smtClean="0"/>
              <a:t>storage class for only those variables that are being used very often in a program. Reason is, there are very few CPU registers at our disposal and many of them might be busy doing something else. Make careful utilization of the scarce resources. A typical application of </a:t>
            </a:r>
            <a:r>
              <a:rPr lang="en-US" sz="1500" b="1" dirty="0" smtClean="0"/>
              <a:t>register </a:t>
            </a:r>
            <a:r>
              <a:rPr lang="en-US" sz="1500" dirty="0" smtClean="0"/>
              <a:t>storage class is loop counters, which get used a number of times in a program.</a:t>
            </a:r>
          </a:p>
          <a:p>
            <a:pPr marL="514350" indent="-514350">
              <a:buFont typeface="+mj-lt"/>
              <a:buAutoNum type="arabicPeriod"/>
            </a:pPr>
            <a:r>
              <a:rPr lang="en-US" sz="1500" dirty="0" smtClean="0"/>
              <a:t>Use </a:t>
            </a:r>
            <a:r>
              <a:rPr lang="en-US" sz="1500" b="1" dirty="0" smtClean="0"/>
              <a:t>extern </a:t>
            </a:r>
            <a:r>
              <a:rPr lang="en-US" sz="1500" dirty="0" smtClean="0"/>
              <a:t>storage class for only those variables that are being used by almost all the functions in the program. This would avoid unnecessary passing of these variables as arguments when making a function call. Declaring all the variables as </a:t>
            </a:r>
            <a:r>
              <a:rPr lang="en-US" sz="1500" b="1" dirty="0" smtClean="0"/>
              <a:t>extern </a:t>
            </a:r>
            <a:r>
              <a:rPr lang="en-US" sz="1500" dirty="0" smtClean="0"/>
              <a:t>would amount to a lot of wastage of memory space because these variables would remain active throughout the life of the program.</a:t>
            </a:r>
          </a:p>
          <a:p>
            <a:pPr marL="514350" indent="-514350">
              <a:buFont typeface="+mj-lt"/>
              <a:buAutoNum type="arabicPeriod"/>
            </a:pPr>
            <a:r>
              <a:rPr lang="en-US" sz="1500" dirty="0" smtClean="0"/>
              <a:t>If you don’t have any of the express needs mentioned above, then use the </a:t>
            </a:r>
            <a:r>
              <a:rPr lang="en-US" sz="1500" b="1" dirty="0" smtClean="0"/>
              <a:t>auto </a:t>
            </a:r>
            <a:r>
              <a:rPr lang="en-US" sz="1500" dirty="0" smtClean="0"/>
              <a:t>storage class. In fact most of the times we end up using the </a:t>
            </a:r>
            <a:r>
              <a:rPr lang="en-US" sz="1500" b="1" dirty="0" smtClean="0"/>
              <a:t>auto </a:t>
            </a:r>
            <a:r>
              <a:rPr lang="en-US" sz="1500" dirty="0" smtClean="0"/>
              <a:t>variables, because often it so happens that once we have used the variables in a function we don’t mind loosing them.</a:t>
            </a:r>
            <a:endParaRPr lang="en-US" sz="15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 Preprocessor </a:t>
            </a:r>
            <a:endParaRPr lang="en-US" dirty="0"/>
          </a:p>
        </p:txBody>
      </p:sp>
      <p:sp>
        <p:nvSpPr>
          <p:cNvPr id="4" name="Content Placeholder 3"/>
          <p:cNvSpPr>
            <a:spLocks noGrp="1"/>
          </p:cNvSpPr>
          <p:nvPr>
            <p:ph sz="half" idx="1"/>
          </p:nvPr>
        </p:nvSpPr>
        <p:spPr>
          <a:xfrm>
            <a:off x="301752" y="1371600"/>
            <a:ext cx="4038600" cy="4953000"/>
          </a:xfrm>
        </p:spPr>
        <p:txBody>
          <a:bodyPr>
            <a:noAutofit/>
          </a:bodyPr>
          <a:lstStyle/>
          <a:p>
            <a:r>
              <a:rPr lang="en-US" sz="1700" dirty="0" smtClean="0"/>
              <a:t>There are several steps involved from the stage of writing a C Program to the stage of getting it executed. The combination of these steps is known as the '</a:t>
            </a:r>
            <a:r>
              <a:rPr lang="en-US" sz="1700" b="1" dirty="0" smtClean="0"/>
              <a:t>Build Process'.</a:t>
            </a:r>
          </a:p>
          <a:p>
            <a:endParaRPr lang="en-US" sz="1700" dirty="0" smtClean="0"/>
          </a:p>
          <a:p>
            <a:r>
              <a:rPr lang="en-US" sz="1700" dirty="0" smtClean="0"/>
              <a:t>Before the C Program is compiled it is passed through another program called as '</a:t>
            </a:r>
            <a:r>
              <a:rPr lang="en-US" sz="1700" b="1" dirty="0" smtClean="0"/>
              <a:t>Preprocessor'.</a:t>
            </a:r>
          </a:p>
          <a:p>
            <a:endParaRPr lang="en-US" sz="1700" dirty="0" smtClean="0"/>
          </a:p>
          <a:p>
            <a:r>
              <a:rPr lang="en-US" sz="1700" dirty="0" smtClean="0"/>
              <a:t>C program is often known as '</a:t>
            </a:r>
            <a:r>
              <a:rPr lang="en-US" sz="1700" b="1" dirty="0" smtClean="0"/>
              <a:t>Source Code</a:t>
            </a:r>
            <a:r>
              <a:rPr lang="en-US" sz="1700" dirty="0" smtClean="0"/>
              <a:t>'. The Preprocessor works on Source Code and creates </a:t>
            </a:r>
            <a:r>
              <a:rPr lang="en-US" sz="1700" b="1" dirty="0" smtClean="0"/>
              <a:t>'Expanded Source Code</a:t>
            </a:r>
            <a:r>
              <a:rPr lang="en-US" sz="1700" dirty="0" smtClean="0"/>
              <a:t>'. If source file is Prog01.C, the expanded source code is stored in file Prog01.I. The expanded source code is sent for compilation.</a:t>
            </a:r>
          </a:p>
        </p:txBody>
      </p:sp>
      <p:sp>
        <p:nvSpPr>
          <p:cNvPr id="5" name="Content Placeholder 4"/>
          <p:cNvSpPr>
            <a:spLocks noGrp="1"/>
          </p:cNvSpPr>
          <p:nvPr>
            <p:ph sz="half" idx="2"/>
          </p:nvPr>
        </p:nvSpPr>
        <p:spPr>
          <a:xfrm>
            <a:off x="4800600" y="1371600"/>
            <a:ext cx="4038600" cy="5029200"/>
          </a:xfrm>
        </p:spPr>
        <p:txBody>
          <a:bodyPr>
            <a:normAutofit fontScale="62500" lnSpcReduction="20000"/>
          </a:bodyPr>
          <a:lstStyle/>
          <a:p>
            <a:r>
              <a:rPr lang="en-US" sz="2900" dirty="0" smtClean="0"/>
              <a:t>The preprocessor directives begin with # symbol. Generally they are placed at the start of the program, before function definitions.</a:t>
            </a:r>
          </a:p>
          <a:p>
            <a:endParaRPr lang="en-US" sz="2900" dirty="0" smtClean="0"/>
          </a:p>
          <a:p>
            <a:r>
              <a:rPr lang="en-US" sz="2900" dirty="0" smtClean="0"/>
              <a:t>Following are the preprocessor directives –</a:t>
            </a:r>
          </a:p>
          <a:p>
            <a:endParaRPr lang="en-US" sz="2900" dirty="0" smtClean="0"/>
          </a:p>
          <a:p>
            <a:pPr lvl="1"/>
            <a:r>
              <a:rPr lang="en-US" sz="2600" dirty="0" smtClean="0"/>
              <a:t>Macro Expansion</a:t>
            </a:r>
          </a:p>
          <a:p>
            <a:pPr lvl="1"/>
            <a:endParaRPr lang="en-US" sz="2600" dirty="0" smtClean="0"/>
          </a:p>
          <a:p>
            <a:pPr lvl="2"/>
            <a:r>
              <a:rPr lang="en-US" sz="2200" dirty="0" smtClean="0"/>
              <a:t>Simple Macros</a:t>
            </a:r>
          </a:p>
          <a:p>
            <a:pPr lvl="2"/>
            <a:endParaRPr lang="en-US" sz="2200" dirty="0" smtClean="0"/>
          </a:p>
          <a:p>
            <a:pPr lvl="2"/>
            <a:r>
              <a:rPr lang="en-US" sz="2200" dirty="0" smtClean="0"/>
              <a:t>Macros with Arguments</a:t>
            </a:r>
          </a:p>
          <a:p>
            <a:pPr lvl="1"/>
            <a:endParaRPr lang="en-US" sz="2600" dirty="0" smtClean="0"/>
          </a:p>
          <a:p>
            <a:pPr lvl="1"/>
            <a:r>
              <a:rPr lang="en-US" sz="2600" dirty="0" smtClean="0"/>
              <a:t>File Inclusion</a:t>
            </a:r>
          </a:p>
          <a:p>
            <a:pPr lvl="1"/>
            <a:endParaRPr lang="en-US" sz="2600" dirty="0" smtClean="0"/>
          </a:p>
          <a:p>
            <a:pPr lvl="1"/>
            <a:r>
              <a:rPr lang="en-US" sz="2600" dirty="0" smtClean="0"/>
              <a:t>Conditional Compilation</a:t>
            </a:r>
          </a:p>
          <a:p>
            <a:pPr lvl="1"/>
            <a:endParaRPr lang="en-US" sz="2600" dirty="0" smtClean="0"/>
          </a:p>
          <a:p>
            <a:pPr lvl="1"/>
            <a:r>
              <a:rPr lang="en-US" sz="2600" dirty="0" smtClean="0"/>
              <a:t>Miscellaneous Directives</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 Preprocessor</a:t>
            </a:r>
            <a:endParaRPr lang="en-US" dirty="0"/>
          </a:p>
        </p:txBody>
      </p:sp>
      <p:sp>
        <p:nvSpPr>
          <p:cNvPr id="3" name="Content Placeholder 2"/>
          <p:cNvSpPr>
            <a:spLocks noGrp="1"/>
          </p:cNvSpPr>
          <p:nvPr>
            <p:ph sz="half" idx="1"/>
          </p:nvPr>
        </p:nvSpPr>
        <p:spPr>
          <a:xfrm>
            <a:off x="301752" y="1371600"/>
            <a:ext cx="4038600" cy="4953000"/>
          </a:xfrm>
        </p:spPr>
        <p:txBody>
          <a:bodyPr>
            <a:normAutofit fontScale="70000" lnSpcReduction="20000"/>
          </a:bodyPr>
          <a:lstStyle/>
          <a:p>
            <a:pPr>
              <a:buNone/>
            </a:pPr>
            <a:r>
              <a:rPr lang="en-US" sz="2900" b="1" dirty="0" smtClean="0">
                <a:solidFill>
                  <a:schemeClr val="accent3">
                    <a:lumMod val="75000"/>
                  </a:schemeClr>
                </a:solidFill>
              </a:rPr>
              <a:t>Macro Expansion</a:t>
            </a:r>
          </a:p>
          <a:p>
            <a:pPr>
              <a:buNone/>
            </a:pPr>
            <a:r>
              <a:rPr lang="en-US" b="1" dirty="0" smtClean="0"/>
              <a:t>#define PI 3.142</a:t>
            </a:r>
          </a:p>
          <a:p>
            <a:endParaRPr lang="en-US" dirty="0" smtClean="0"/>
          </a:p>
          <a:p>
            <a:r>
              <a:rPr lang="en-US" dirty="0" smtClean="0"/>
              <a:t>The above expression is called as '</a:t>
            </a:r>
            <a:r>
              <a:rPr lang="en-US" b="1" dirty="0" smtClean="0"/>
              <a:t>macro definition'. </a:t>
            </a:r>
            <a:r>
              <a:rPr lang="en-US" dirty="0" smtClean="0"/>
              <a:t>During the preprocessing PI will be replaced with 3.142.</a:t>
            </a:r>
          </a:p>
          <a:p>
            <a:endParaRPr lang="en-US" dirty="0" smtClean="0"/>
          </a:p>
          <a:p>
            <a:r>
              <a:rPr lang="en-US" b="1" dirty="0" smtClean="0"/>
              <a:t>PI </a:t>
            </a:r>
            <a:r>
              <a:rPr lang="en-US" dirty="0" smtClean="0"/>
              <a:t>in above example is called as </a:t>
            </a:r>
            <a:r>
              <a:rPr lang="en-US" b="1" dirty="0" smtClean="0"/>
              <a:t>'macro template' </a:t>
            </a:r>
            <a:r>
              <a:rPr lang="en-US" dirty="0" smtClean="0"/>
              <a:t>and 3.142 is called as </a:t>
            </a:r>
            <a:r>
              <a:rPr lang="en-US" b="1" dirty="0" smtClean="0"/>
              <a:t>'macro expansion'.</a:t>
            </a:r>
          </a:p>
          <a:p>
            <a:endParaRPr lang="en-US" dirty="0" smtClean="0"/>
          </a:p>
          <a:p>
            <a:r>
              <a:rPr lang="en-US" dirty="0" smtClean="0"/>
              <a:t>When we compile the program, before the source code passes to the compiler, it is examined by C preprocessor for macro definitions. And when it finds the macro templates they replace it with appropriate macro expansion.</a:t>
            </a:r>
          </a:p>
          <a:p>
            <a:endParaRPr lang="en-US" dirty="0"/>
          </a:p>
        </p:txBody>
      </p:sp>
      <p:sp>
        <p:nvSpPr>
          <p:cNvPr id="4" name="Content Placeholder 3"/>
          <p:cNvSpPr>
            <a:spLocks noGrp="1"/>
          </p:cNvSpPr>
          <p:nvPr>
            <p:ph sz="half" idx="2"/>
          </p:nvPr>
        </p:nvSpPr>
        <p:spPr/>
        <p:txBody>
          <a:bodyPr>
            <a:normAutofit fontScale="70000" lnSpcReduction="20000"/>
          </a:bodyPr>
          <a:lstStyle/>
          <a:p>
            <a:pPr>
              <a:buNone/>
            </a:pPr>
            <a:r>
              <a:rPr lang="en-US" b="1" dirty="0" smtClean="0"/>
              <a:t>Some examples –</a:t>
            </a:r>
          </a:p>
          <a:p>
            <a:pPr>
              <a:buNone/>
            </a:pPr>
            <a:endParaRPr lang="en-US" b="1" dirty="0" smtClean="0"/>
          </a:p>
          <a:p>
            <a:pPr>
              <a:buNone/>
            </a:pPr>
            <a:r>
              <a:rPr lang="en-US" dirty="0" smtClean="0"/>
              <a:t>#define AND &amp;&amp;</a:t>
            </a:r>
          </a:p>
          <a:p>
            <a:pPr>
              <a:buNone/>
            </a:pPr>
            <a:r>
              <a:rPr lang="en-US" b="1" dirty="0" smtClean="0"/>
              <a:t>We can use AND instead of &amp;&amp;</a:t>
            </a:r>
          </a:p>
          <a:p>
            <a:endParaRPr lang="en-US" dirty="0" smtClean="0"/>
          </a:p>
          <a:p>
            <a:pPr>
              <a:buNone/>
            </a:pPr>
            <a:r>
              <a:rPr lang="en-US" dirty="0" smtClean="0"/>
              <a:t>#define OR ||</a:t>
            </a:r>
          </a:p>
          <a:p>
            <a:pPr>
              <a:buNone/>
            </a:pPr>
            <a:r>
              <a:rPr lang="en-US" b="1" dirty="0" smtClean="0"/>
              <a:t>We can use OR instead of ||</a:t>
            </a:r>
          </a:p>
          <a:p>
            <a:endParaRPr lang="en-US" dirty="0" smtClean="0"/>
          </a:p>
          <a:p>
            <a:pPr>
              <a:buNone/>
            </a:pPr>
            <a:r>
              <a:rPr lang="en-US" dirty="0" smtClean="0"/>
              <a:t>#define RANGE ( a &gt; 25 &amp;&amp; a &lt; 50)</a:t>
            </a:r>
          </a:p>
          <a:p>
            <a:pPr>
              <a:buNone/>
            </a:pPr>
            <a:r>
              <a:rPr lang="en-US" b="1" dirty="0" smtClean="0"/>
              <a:t>We can use RANGE instead of (a&gt;25 &amp;&amp; a &lt; 50)</a:t>
            </a:r>
          </a:p>
          <a:p>
            <a:endParaRPr lang="en-US" dirty="0" smtClean="0"/>
          </a:p>
          <a:p>
            <a:pPr>
              <a:buNone/>
            </a:pPr>
            <a:r>
              <a:rPr lang="en-US" dirty="0" smtClean="0"/>
              <a:t>#define FOUND </a:t>
            </a:r>
            <a:r>
              <a:rPr lang="en-US" dirty="0" err="1" smtClean="0"/>
              <a:t>printf</a:t>
            </a:r>
            <a:r>
              <a:rPr lang="en-US" dirty="0" smtClean="0"/>
              <a:t>("Location Found");</a:t>
            </a:r>
          </a:p>
          <a:p>
            <a:pPr>
              <a:buNone/>
            </a:pPr>
            <a:r>
              <a:rPr lang="en-US" b="1" dirty="0" smtClean="0"/>
              <a:t>We can use FOUND instead of </a:t>
            </a:r>
            <a:r>
              <a:rPr lang="en-US" b="1" dirty="0" err="1" smtClean="0"/>
              <a:t>printf</a:t>
            </a:r>
            <a:r>
              <a:rPr lang="en-US" b="1" dirty="0" smtClean="0"/>
              <a:t>("Location Found")</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Macros with Arguments</a:t>
            </a:r>
            <a:endParaRPr lang="en-US" dirty="0"/>
          </a:p>
        </p:txBody>
      </p:sp>
      <p:sp>
        <p:nvSpPr>
          <p:cNvPr id="3" name="Content Placeholder 2"/>
          <p:cNvSpPr>
            <a:spLocks noGrp="1"/>
          </p:cNvSpPr>
          <p:nvPr>
            <p:ph sz="half" idx="1"/>
          </p:nvPr>
        </p:nvSpPr>
        <p:spPr>
          <a:xfrm>
            <a:off x="228600" y="1371600"/>
            <a:ext cx="4267200" cy="5257800"/>
          </a:xfrm>
        </p:spPr>
        <p:txBody>
          <a:bodyPr>
            <a:normAutofit fontScale="85000" lnSpcReduction="20000"/>
          </a:bodyPr>
          <a:lstStyle/>
          <a:p>
            <a:pPr>
              <a:buNone/>
            </a:pPr>
            <a:r>
              <a:rPr lang="en-US" dirty="0" smtClean="0"/>
              <a:t>We can pass arguments to macros.</a:t>
            </a:r>
          </a:p>
          <a:p>
            <a:pPr>
              <a:buNone/>
            </a:pPr>
            <a:r>
              <a:rPr lang="en-US" dirty="0" smtClean="0"/>
              <a:t>#include&lt;</a:t>
            </a:r>
            <a:r>
              <a:rPr lang="en-US" dirty="0" err="1" smtClean="0"/>
              <a:t>stdio.h</a:t>
            </a:r>
            <a:r>
              <a:rPr lang="en-US" dirty="0" smtClean="0"/>
              <a:t>&gt;</a:t>
            </a:r>
          </a:p>
          <a:p>
            <a:pPr>
              <a:buNone/>
            </a:pPr>
            <a:r>
              <a:rPr lang="en-US" b="1" dirty="0" smtClean="0"/>
              <a:t>#define AREA(x) (3.142 * x * x)</a:t>
            </a:r>
          </a:p>
          <a:p>
            <a:pPr>
              <a:buNone/>
            </a:pPr>
            <a:r>
              <a:rPr lang="en-US" dirty="0" smtClean="0"/>
              <a:t>void main()</a:t>
            </a:r>
          </a:p>
          <a:p>
            <a:pPr>
              <a:buNone/>
            </a:pPr>
            <a:r>
              <a:rPr lang="en-US" dirty="0" smtClean="0"/>
              <a:t>{</a:t>
            </a:r>
          </a:p>
          <a:p>
            <a:pPr lvl="1">
              <a:buNone/>
            </a:pPr>
            <a:r>
              <a:rPr lang="en-US" dirty="0" smtClean="0"/>
              <a:t>float r = 5.25, a;</a:t>
            </a:r>
          </a:p>
          <a:p>
            <a:pPr lvl="1">
              <a:buNone/>
            </a:pPr>
            <a:r>
              <a:rPr lang="en-US" dirty="0" smtClean="0"/>
              <a:t>a = AREA(r);</a:t>
            </a:r>
          </a:p>
          <a:p>
            <a:pPr lvl="1">
              <a:buNone/>
            </a:pPr>
            <a:r>
              <a:rPr lang="en-US" dirty="0" err="1" smtClean="0"/>
              <a:t>printf</a:t>
            </a:r>
            <a:r>
              <a:rPr lang="en-US" dirty="0" smtClean="0"/>
              <a:t>("\</a:t>
            </a:r>
            <a:r>
              <a:rPr lang="en-US" dirty="0" err="1" smtClean="0"/>
              <a:t>nThe</a:t>
            </a:r>
            <a:r>
              <a:rPr lang="en-US" dirty="0" smtClean="0"/>
              <a:t> area is : %f", a);</a:t>
            </a:r>
          </a:p>
          <a:p>
            <a:pPr>
              <a:buNone/>
            </a:pPr>
            <a:r>
              <a:rPr lang="en-US" dirty="0" smtClean="0"/>
              <a:t>}</a:t>
            </a:r>
          </a:p>
          <a:p>
            <a:pPr>
              <a:buNone/>
            </a:pPr>
            <a:endParaRPr lang="en-US" dirty="0" smtClean="0"/>
          </a:p>
          <a:p>
            <a:pPr>
              <a:buNone/>
            </a:pPr>
            <a:r>
              <a:rPr lang="en-US" dirty="0" smtClean="0"/>
              <a:t>When the above code is passed to preprocessor –</a:t>
            </a:r>
          </a:p>
          <a:p>
            <a:pPr>
              <a:buNone/>
            </a:pPr>
            <a:r>
              <a:rPr lang="en-US" b="1" dirty="0" smtClean="0"/>
              <a:t>a = AREA(r);</a:t>
            </a:r>
          </a:p>
          <a:p>
            <a:pPr>
              <a:buNone/>
            </a:pPr>
            <a:r>
              <a:rPr lang="en-US" dirty="0" smtClean="0"/>
              <a:t>will get converted to –</a:t>
            </a:r>
          </a:p>
          <a:p>
            <a:pPr>
              <a:buNone/>
            </a:pPr>
            <a:r>
              <a:rPr lang="en-US" b="1" dirty="0" smtClean="0"/>
              <a:t>a = 3.142 * r * r;</a:t>
            </a:r>
            <a:endParaRPr lang="en-US" dirty="0"/>
          </a:p>
        </p:txBody>
      </p:sp>
      <p:sp>
        <p:nvSpPr>
          <p:cNvPr id="4" name="Content Placeholder 3"/>
          <p:cNvSpPr>
            <a:spLocks noGrp="1"/>
          </p:cNvSpPr>
          <p:nvPr>
            <p:ph sz="half" idx="2"/>
          </p:nvPr>
        </p:nvSpPr>
        <p:spPr>
          <a:xfrm>
            <a:off x="4648200" y="1371600"/>
            <a:ext cx="4343400" cy="5334000"/>
          </a:xfrm>
        </p:spPr>
        <p:txBody>
          <a:bodyPr>
            <a:noAutofit/>
          </a:bodyPr>
          <a:lstStyle/>
          <a:p>
            <a:pPr>
              <a:buNone/>
            </a:pPr>
            <a:r>
              <a:rPr lang="en-US" sz="1600" b="1" dirty="0" smtClean="0">
                <a:solidFill>
                  <a:schemeClr val="accent3">
                    <a:lumMod val="75000"/>
                  </a:schemeClr>
                </a:solidFill>
              </a:rPr>
              <a:t>Multiline Macros</a:t>
            </a:r>
            <a:endParaRPr lang="en-US" sz="1600" dirty="0" smtClean="0">
              <a:solidFill>
                <a:schemeClr val="accent3">
                  <a:lumMod val="75000"/>
                </a:schemeClr>
              </a:solidFill>
            </a:endParaRPr>
          </a:p>
          <a:p>
            <a:pPr>
              <a:buNone/>
            </a:pPr>
            <a:r>
              <a:rPr lang="en-US" sz="1600" dirty="0" smtClean="0"/>
              <a:t>Macros can be split into multiple lines with a '\' (back slash) present at the end of each line.</a:t>
            </a:r>
          </a:p>
          <a:p>
            <a:pPr>
              <a:buNone/>
            </a:pPr>
            <a:r>
              <a:rPr lang="en-US" sz="1600" dirty="0" smtClean="0"/>
              <a:t>#include&lt;</a:t>
            </a:r>
            <a:r>
              <a:rPr lang="en-US" sz="1600" dirty="0" err="1" smtClean="0"/>
              <a:t>stdio.h</a:t>
            </a:r>
            <a:r>
              <a:rPr lang="en-US" sz="1600" dirty="0" smtClean="0"/>
              <a:t>&gt;</a:t>
            </a:r>
          </a:p>
          <a:p>
            <a:pPr>
              <a:buNone/>
            </a:pPr>
            <a:r>
              <a:rPr lang="en-US" sz="1600" dirty="0" smtClean="0"/>
              <a:t>#define HLINE for(</a:t>
            </a:r>
            <a:r>
              <a:rPr lang="en-US" sz="1600" dirty="0" err="1" smtClean="0"/>
              <a:t>i</a:t>
            </a:r>
            <a:r>
              <a:rPr lang="en-US" sz="1600" dirty="0" smtClean="0"/>
              <a:t>=0; </a:t>
            </a:r>
            <a:r>
              <a:rPr lang="en-US" sz="1600" dirty="0" err="1" smtClean="0"/>
              <a:t>i</a:t>
            </a:r>
            <a:r>
              <a:rPr lang="en-US" sz="1600" dirty="0" smtClean="0"/>
              <a:t>&lt;79; </a:t>
            </a:r>
            <a:r>
              <a:rPr lang="en-US" sz="1600" dirty="0" err="1" smtClean="0"/>
              <a:t>i</a:t>
            </a:r>
            <a:r>
              <a:rPr lang="en-US" sz="1600" dirty="0" smtClean="0"/>
              <a:t>++) \</a:t>
            </a:r>
          </a:p>
          <a:p>
            <a:pPr>
              <a:buNone/>
            </a:pPr>
            <a:r>
              <a:rPr lang="en-US" sz="1600" dirty="0" smtClean="0"/>
              <a:t>			</a:t>
            </a:r>
            <a:r>
              <a:rPr lang="en-US" sz="1600" dirty="0" err="1" smtClean="0"/>
              <a:t>printf</a:t>
            </a:r>
            <a:r>
              <a:rPr lang="en-US" sz="1600" dirty="0" smtClean="0"/>
              <a:t>("%c", 196);</a:t>
            </a:r>
          </a:p>
          <a:p>
            <a:pPr>
              <a:buNone/>
            </a:pPr>
            <a:r>
              <a:rPr lang="en-US" sz="1600" dirty="0" smtClean="0"/>
              <a:t>#define VLINE(X, Y) { \</a:t>
            </a:r>
          </a:p>
          <a:p>
            <a:pPr>
              <a:buNone/>
            </a:pPr>
            <a:r>
              <a:rPr lang="en-US" sz="1600" dirty="0" smtClean="0"/>
              <a:t>		</a:t>
            </a:r>
            <a:r>
              <a:rPr lang="en-US" sz="1600" dirty="0" err="1" smtClean="0"/>
              <a:t>gotoxy</a:t>
            </a:r>
            <a:r>
              <a:rPr lang="en-US" sz="1600" dirty="0" smtClean="0"/>
              <a:t>(X, Y); \</a:t>
            </a:r>
          </a:p>
          <a:p>
            <a:pPr>
              <a:buNone/>
            </a:pPr>
            <a:r>
              <a:rPr lang="en-US" sz="1600" dirty="0" smtClean="0"/>
              <a:t>		</a:t>
            </a:r>
            <a:r>
              <a:rPr lang="en-US" sz="1600" dirty="0" err="1" smtClean="0"/>
              <a:t>printf</a:t>
            </a:r>
            <a:r>
              <a:rPr lang="en-US" sz="1600" dirty="0" smtClean="0"/>
              <a:t>("%c", 179); }</a:t>
            </a:r>
          </a:p>
          <a:p>
            <a:pPr>
              <a:buNone/>
            </a:pPr>
            <a:r>
              <a:rPr lang="en-US" sz="1600" dirty="0" smtClean="0"/>
              <a:t>void main()</a:t>
            </a:r>
          </a:p>
          <a:p>
            <a:pPr>
              <a:buNone/>
            </a:pPr>
            <a:r>
              <a:rPr lang="en-US" sz="1600" dirty="0" smtClean="0"/>
              <a:t>{</a:t>
            </a:r>
          </a:p>
          <a:p>
            <a:pPr lvl="1">
              <a:buNone/>
            </a:pPr>
            <a:r>
              <a:rPr lang="en-US" sz="1400" dirty="0" err="1" smtClean="0"/>
              <a:t>int</a:t>
            </a:r>
            <a:r>
              <a:rPr lang="en-US" sz="1400" dirty="0" smtClean="0"/>
              <a:t> </a:t>
            </a:r>
            <a:r>
              <a:rPr lang="en-US" sz="1400" dirty="0" err="1" smtClean="0"/>
              <a:t>i</a:t>
            </a:r>
            <a:r>
              <a:rPr lang="en-US" sz="1400" dirty="0" smtClean="0"/>
              <a:t>, y;</a:t>
            </a:r>
          </a:p>
          <a:p>
            <a:pPr lvl="1">
              <a:buNone/>
            </a:pPr>
            <a:r>
              <a:rPr lang="en-US" sz="1400" dirty="0" err="1" smtClean="0"/>
              <a:t>gotoxy</a:t>
            </a:r>
            <a:r>
              <a:rPr lang="en-US" sz="1400" dirty="0" smtClean="0"/>
              <a:t>(1, 12);</a:t>
            </a:r>
          </a:p>
          <a:p>
            <a:pPr lvl="1">
              <a:buNone/>
            </a:pPr>
            <a:r>
              <a:rPr lang="en-US" sz="1400" dirty="0" smtClean="0"/>
              <a:t>HLINE;</a:t>
            </a:r>
          </a:p>
          <a:p>
            <a:pPr lvl="1">
              <a:buNone/>
            </a:pPr>
            <a:r>
              <a:rPr lang="es-ES" sz="1400" dirty="0" err="1" smtClean="0"/>
              <a:t>for</a:t>
            </a:r>
            <a:r>
              <a:rPr lang="es-ES" sz="1400" dirty="0" smtClean="0"/>
              <a:t> (y = 1; y &lt; 25; y++)</a:t>
            </a:r>
          </a:p>
          <a:p>
            <a:pPr lvl="1">
              <a:buNone/>
            </a:pPr>
            <a:r>
              <a:rPr lang="en-US" sz="1400" dirty="0" smtClean="0"/>
              <a:t>	VLINE(39, y);</a:t>
            </a:r>
          </a:p>
          <a:p>
            <a:pPr>
              <a:buNone/>
            </a:pPr>
            <a:r>
              <a:rPr lang="en-US" sz="1600" dirty="0" smtClean="0"/>
              <a:t>}</a:t>
            </a:r>
            <a:endParaRPr lang="en-US" sz="16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File Inclusion</a:t>
            </a:r>
            <a:endParaRPr lang="en-US" dirty="0"/>
          </a:p>
        </p:txBody>
      </p:sp>
      <p:sp>
        <p:nvSpPr>
          <p:cNvPr id="3" name="Content Placeholder 2"/>
          <p:cNvSpPr>
            <a:spLocks noGrp="1"/>
          </p:cNvSpPr>
          <p:nvPr>
            <p:ph sz="half" idx="1"/>
          </p:nvPr>
        </p:nvSpPr>
        <p:spPr>
          <a:xfrm>
            <a:off x="301752" y="1371600"/>
            <a:ext cx="4038600" cy="5257800"/>
          </a:xfrm>
        </p:spPr>
        <p:txBody>
          <a:bodyPr>
            <a:normAutofit fontScale="77500" lnSpcReduction="20000"/>
          </a:bodyPr>
          <a:lstStyle/>
          <a:p>
            <a:r>
              <a:rPr lang="en-US" dirty="0" smtClean="0"/>
              <a:t>This preprocessor directive allows us to include one file into other.</a:t>
            </a:r>
          </a:p>
          <a:p>
            <a:endParaRPr lang="en-US" dirty="0" smtClean="0"/>
          </a:p>
          <a:p>
            <a:r>
              <a:rPr lang="en-US" dirty="0" smtClean="0"/>
              <a:t>The large programs can be divided into different files, each containing a set of functions. These files can be included at the beginning of main program file.</a:t>
            </a:r>
          </a:p>
          <a:p>
            <a:endParaRPr lang="en-US" dirty="0" smtClean="0"/>
          </a:p>
          <a:p>
            <a:r>
              <a:rPr lang="en-US" dirty="0" smtClean="0"/>
              <a:t>The files to be included should have .h extension. This extension stands for a '</a:t>
            </a:r>
            <a:r>
              <a:rPr lang="en-US" b="1" dirty="0" smtClean="0"/>
              <a:t>header file'.</a:t>
            </a:r>
          </a:p>
          <a:p>
            <a:endParaRPr lang="en-US" dirty="0" smtClean="0"/>
          </a:p>
          <a:p>
            <a:r>
              <a:rPr lang="en-US" dirty="0" smtClean="0"/>
              <a:t>Each header file generally contains related set of functions.</a:t>
            </a:r>
          </a:p>
          <a:p>
            <a:endParaRPr lang="en-US" dirty="0" smtClean="0"/>
          </a:p>
          <a:p>
            <a:pPr lvl="1"/>
            <a:r>
              <a:rPr lang="en-US" dirty="0" smtClean="0"/>
              <a:t>e.g. </a:t>
            </a:r>
            <a:r>
              <a:rPr lang="en-US" b="1" dirty="0" err="1" smtClean="0"/>
              <a:t>math.h</a:t>
            </a:r>
            <a:r>
              <a:rPr lang="en-US" b="1" dirty="0" smtClean="0"/>
              <a:t> will contain all functions related to mathematics.</a:t>
            </a:r>
          </a:p>
          <a:p>
            <a:endParaRPr lang="en-US" dirty="0"/>
          </a:p>
        </p:txBody>
      </p:sp>
      <p:sp>
        <p:nvSpPr>
          <p:cNvPr id="4" name="Content Placeholder 3"/>
          <p:cNvSpPr>
            <a:spLocks noGrp="1"/>
          </p:cNvSpPr>
          <p:nvPr>
            <p:ph sz="half" idx="2"/>
          </p:nvPr>
        </p:nvSpPr>
        <p:spPr>
          <a:xfrm>
            <a:off x="4800600" y="1371600"/>
            <a:ext cx="4038600" cy="5334000"/>
          </a:xfrm>
        </p:spPr>
        <p:txBody>
          <a:bodyPr>
            <a:normAutofit fontScale="77500" lnSpcReduction="20000"/>
          </a:bodyPr>
          <a:lstStyle/>
          <a:p>
            <a:r>
              <a:rPr lang="en-US" dirty="0" smtClean="0"/>
              <a:t>You can include these files into main using </a:t>
            </a:r>
            <a:r>
              <a:rPr lang="en-US" b="1" dirty="0" smtClean="0"/>
              <a:t>#include statement.</a:t>
            </a:r>
          </a:p>
          <a:p>
            <a:endParaRPr lang="en-US" dirty="0" smtClean="0"/>
          </a:p>
          <a:p>
            <a:pPr lvl="1"/>
            <a:r>
              <a:rPr lang="en-US" dirty="0" smtClean="0"/>
              <a:t>#include "filename"</a:t>
            </a:r>
          </a:p>
          <a:p>
            <a:pPr lvl="1"/>
            <a:endParaRPr lang="en-US" dirty="0" smtClean="0"/>
          </a:p>
          <a:p>
            <a:pPr lvl="1"/>
            <a:r>
              <a:rPr lang="en-US" dirty="0" smtClean="0"/>
              <a:t>#include&lt;filename&gt;</a:t>
            </a:r>
          </a:p>
          <a:p>
            <a:endParaRPr lang="en-US" dirty="0" smtClean="0"/>
          </a:p>
          <a:p>
            <a:r>
              <a:rPr lang="en-US" b="1" dirty="0" smtClean="0"/>
              <a:t>#include "filename" </a:t>
            </a:r>
            <a:r>
              <a:rPr lang="en-US" dirty="0" smtClean="0"/>
              <a:t>will search filename into current directory as well as specified list of directories mentioned in the include search path.</a:t>
            </a:r>
          </a:p>
          <a:p>
            <a:endParaRPr lang="en-US" dirty="0" smtClean="0"/>
          </a:p>
          <a:p>
            <a:r>
              <a:rPr lang="en-US" dirty="0" smtClean="0"/>
              <a:t>•</a:t>
            </a:r>
            <a:r>
              <a:rPr lang="en-US" b="1" dirty="0" smtClean="0"/>
              <a:t>#include &lt;filename&gt; </a:t>
            </a:r>
            <a:r>
              <a:rPr lang="en-US" dirty="0" smtClean="0"/>
              <a:t>will search the filename into specified list of directories only.</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more preprocessor</a:t>
            </a:r>
            <a:endParaRPr lang="en-US" dirty="0"/>
          </a:p>
        </p:txBody>
      </p:sp>
      <p:sp>
        <p:nvSpPr>
          <p:cNvPr id="3" name="Content Placeholder 2"/>
          <p:cNvSpPr>
            <a:spLocks noGrp="1"/>
          </p:cNvSpPr>
          <p:nvPr>
            <p:ph sz="half" idx="1"/>
          </p:nvPr>
        </p:nvSpPr>
        <p:spPr/>
        <p:txBody>
          <a:bodyPr>
            <a:normAutofit/>
          </a:bodyPr>
          <a:lstStyle/>
          <a:p>
            <a:r>
              <a:rPr lang="en-US" dirty="0" smtClean="0"/>
              <a:t>We can make use of various preprocessor directives such as</a:t>
            </a:r>
          </a:p>
          <a:p>
            <a:r>
              <a:rPr lang="en-US" b="1" dirty="0" smtClean="0"/>
              <a:t>#</a:t>
            </a:r>
            <a:r>
              <a:rPr lang="en-US" b="1" dirty="0" err="1" smtClean="0"/>
              <a:t>ifdef</a:t>
            </a:r>
            <a:r>
              <a:rPr lang="en-US" b="1" dirty="0" smtClean="0"/>
              <a:t> - #else - #</a:t>
            </a:r>
            <a:r>
              <a:rPr lang="en-US" b="1" dirty="0" err="1" smtClean="0"/>
              <a:t>endif</a:t>
            </a:r>
            <a:r>
              <a:rPr lang="en-US" b="1" dirty="0" smtClean="0"/>
              <a:t>, #if and #</a:t>
            </a:r>
            <a:r>
              <a:rPr lang="en-US" b="1" dirty="0" err="1" smtClean="0"/>
              <a:t>elif</a:t>
            </a:r>
            <a:r>
              <a:rPr lang="en-US" b="1" dirty="0" smtClean="0"/>
              <a:t> </a:t>
            </a:r>
            <a:r>
              <a:rPr lang="en-US" dirty="0" smtClean="0"/>
              <a:t>in our program.</a:t>
            </a:r>
          </a:p>
          <a:p>
            <a:r>
              <a:rPr lang="en-US" dirty="0" smtClean="0"/>
              <a:t>The directives like </a:t>
            </a:r>
            <a:r>
              <a:rPr lang="en-US" b="1" dirty="0" smtClean="0"/>
              <a:t>#</a:t>
            </a:r>
            <a:r>
              <a:rPr lang="en-US" b="1" dirty="0" err="1" smtClean="0"/>
              <a:t>undef</a:t>
            </a:r>
            <a:r>
              <a:rPr lang="en-US" b="1" dirty="0" smtClean="0"/>
              <a:t> </a:t>
            </a:r>
            <a:r>
              <a:rPr lang="en-US" dirty="0" smtClean="0"/>
              <a:t>and</a:t>
            </a:r>
            <a:r>
              <a:rPr lang="en-US" b="1" dirty="0" smtClean="0"/>
              <a:t> #</a:t>
            </a:r>
            <a:r>
              <a:rPr lang="en-US" b="1" dirty="0" err="1" smtClean="0"/>
              <a:t>pragma</a:t>
            </a:r>
            <a:r>
              <a:rPr lang="en-US" b="1" dirty="0" smtClean="0"/>
              <a:t> </a:t>
            </a:r>
            <a:r>
              <a:rPr lang="en-US" dirty="0" smtClean="0"/>
              <a:t>are also useful although they are seldom used.</a:t>
            </a:r>
            <a:endParaRPr lang="en-US" dirty="0"/>
          </a:p>
        </p:txBody>
      </p:sp>
      <p:graphicFrame>
        <p:nvGraphicFramePr>
          <p:cNvPr id="5" name="Content Placeholder 4"/>
          <p:cNvGraphicFramePr>
            <a:graphicFrameLocks noGrp="1"/>
          </p:cNvGraphicFramePr>
          <p:nvPr>
            <p:ph sz="half" idx="2"/>
          </p:nvPr>
        </p:nvGraphicFramePr>
        <p:xfrm>
          <a:off x="4572000" y="1554480"/>
          <a:ext cx="4343400" cy="4724400"/>
        </p:xfrm>
        <a:graphic>
          <a:graphicData uri="http://schemas.openxmlformats.org/drawingml/2006/table">
            <a:tbl>
              <a:tblPr firstRow="1" bandRow="1">
                <a:tableStyleId>{2D5ABB26-0587-4C30-8999-92F81FD0307C}</a:tableStyleId>
              </a:tblPr>
              <a:tblGrid>
                <a:gridCol w="2171700"/>
                <a:gridCol w="2171700"/>
              </a:tblGrid>
              <a:tr h="4724400">
                <a:tc>
                  <a:txBody>
                    <a:bodyPr/>
                    <a:lstStyle/>
                    <a:p>
                      <a:pPr>
                        <a:buNone/>
                      </a:pPr>
                      <a:r>
                        <a:rPr lang="en-US" sz="1900" b="1" dirty="0" smtClean="0"/>
                        <a:t>#if </a:t>
                      </a:r>
                      <a:r>
                        <a:rPr lang="en-US" sz="1900" dirty="0" smtClean="0"/>
                        <a:t>ADAPTER == VGA</a:t>
                      </a:r>
                    </a:p>
                    <a:p>
                      <a:pPr>
                        <a:buNone/>
                      </a:pPr>
                      <a:r>
                        <a:rPr lang="en-US" sz="1900" dirty="0" smtClean="0"/>
                        <a:t>code for video graphics array</a:t>
                      </a:r>
                    </a:p>
                    <a:p>
                      <a:pPr>
                        <a:buNone/>
                      </a:pPr>
                      <a:endParaRPr lang="en-US" sz="1900" b="1" dirty="0" smtClean="0"/>
                    </a:p>
                    <a:p>
                      <a:pPr>
                        <a:buNone/>
                      </a:pPr>
                      <a:r>
                        <a:rPr lang="en-US" sz="1900" b="1" dirty="0" smtClean="0"/>
                        <a:t>#</a:t>
                      </a:r>
                      <a:r>
                        <a:rPr lang="en-US" sz="1900" b="1" dirty="0" err="1" smtClean="0"/>
                        <a:t>elif</a:t>
                      </a:r>
                      <a:r>
                        <a:rPr lang="en-US" sz="1900" b="1" dirty="0" smtClean="0"/>
                        <a:t> </a:t>
                      </a:r>
                      <a:r>
                        <a:rPr lang="en-US" sz="1900" dirty="0" smtClean="0"/>
                        <a:t>ADAPTER == SVGA</a:t>
                      </a:r>
                    </a:p>
                    <a:p>
                      <a:pPr>
                        <a:buNone/>
                      </a:pPr>
                      <a:r>
                        <a:rPr lang="en-US" sz="1900" dirty="0" smtClean="0"/>
                        <a:t>code for super video graphics array</a:t>
                      </a:r>
                    </a:p>
                    <a:p>
                      <a:pPr>
                        <a:buNone/>
                      </a:pPr>
                      <a:endParaRPr lang="en-US" sz="1900" b="1" dirty="0" smtClean="0"/>
                    </a:p>
                    <a:p>
                      <a:pPr>
                        <a:buNone/>
                      </a:pPr>
                      <a:r>
                        <a:rPr lang="en-US" sz="1900" b="1" dirty="0" smtClean="0"/>
                        <a:t>#else</a:t>
                      </a:r>
                    </a:p>
                    <a:p>
                      <a:pPr>
                        <a:buNone/>
                      </a:pPr>
                      <a:r>
                        <a:rPr lang="en-US" sz="1900" dirty="0" smtClean="0"/>
                        <a:t>code for extended graphics adapter</a:t>
                      </a:r>
                    </a:p>
                    <a:p>
                      <a:pPr>
                        <a:buNone/>
                      </a:pPr>
                      <a:endParaRPr lang="en-US" sz="1900" b="1" dirty="0" smtClean="0"/>
                    </a:p>
                    <a:p>
                      <a:pPr>
                        <a:buNone/>
                      </a:pPr>
                      <a:r>
                        <a:rPr lang="en-US" sz="1900" b="1" dirty="0" smtClean="0"/>
                        <a:t>#</a:t>
                      </a:r>
                      <a:r>
                        <a:rPr lang="en-US" sz="1900" b="1" dirty="0" err="1" smtClean="0"/>
                        <a:t>endif</a:t>
                      </a:r>
                      <a:endParaRPr lang="en-US" sz="19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None/>
                      </a:pPr>
                      <a:r>
                        <a:rPr lang="en-US" sz="1600" dirty="0" smtClean="0"/>
                        <a:t>void fun1( ) ;</a:t>
                      </a:r>
                    </a:p>
                    <a:p>
                      <a:pPr>
                        <a:buNone/>
                      </a:pPr>
                      <a:r>
                        <a:rPr lang="en-US" sz="1600" dirty="0" smtClean="0"/>
                        <a:t>void fun2( ) ;</a:t>
                      </a:r>
                    </a:p>
                    <a:p>
                      <a:pPr>
                        <a:buNone/>
                      </a:pPr>
                      <a:r>
                        <a:rPr lang="en-US" sz="1600" dirty="0" smtClean="0"/>
                        <a:t>#</a:t>
                      </a:r>
                      <a:r>
                        <a:rPr lang="en-US" sz="1600" dirty="0" err="1" smtClean="0"/>
                        <a:t>pragma</a:t>
                      </a:r>
                      <a:r>
                        <a:rPr lang="en-US" sz="1600" dirty="0" smtClean="0"/>
                        <a:t> startup fun1</a:t>
                      </a:r>
                    </a:p>
                    <a:p>
                      <a:pPr>
                        <a:buNone/>
                      </a:pPr>
                      <a:r>
                        <a:rPr lang="en-US" sz="1600" dirty="0" smtClean="0"/>
                        <a:t>#</a:t>
                      </a:r>
                      <a:r>
                        <a:rPr lang="en-US" sz="1600" dirty="0" err="1" smtClean="0"/>
                        <a:t>pragma</a:t>
                      </a:r>
                      <a:r>
                        <a:rPr lang="en-US" sz="1600" dirty="0" smtClean="0"/>
                        <a:t> exit fun2</a:t>
                      </a:r>
                    </a:p>
                    <a:p>
                      <a:pPr>
                        <a:buNone/>
                      </a:pPr>
                      <a:r>
                        <a:rPr lang="en-US" sz="1600" dirty="0" smtClean="0"/>
                        <a:t>main( )</a:t>
                      </a:r>
                    </a:p>
                    <a:p>
                      <a:pPr>
                        <a:buNone/>
                      </a:pPr>
                      <a:r>
                        <a:rPr lang="en-US" sz="1600" dirty="0" smtClean="0"/>
                        <a:t>{</a:t>
                      </a:r>
                    </a:p>
                    <a:p>
                      <a:pPr>
                        <a:buNone/>
                      </a:pPr>
                      <a:r>
                        <a:rPr lang="en-US" sz="1600" dirty="0" err="1" smtClean="0"/>
                        <a:t>printf</a:t>
                      </a:r>
                      <a:r>
                        <a:rPr lang="en-US" sz="1600" dirty="0" smtClean="0"/>
                        <a:t> ( "\</a:t>
                      </a:r>
                      <a:r>
                        <a:rPr lang="en-US" sz="1600" dirty="0" err="1" smtClean="0"/>
                        <a:t>nInside</a:t>
                      </a:r>
                      <a:r>
                        <a:rPr lang="en-US" sz="1600" dirty="0" smtClean="0"/>
                        <a:t> maim" ) ;</a:t>
                      </a:r>
                    </a:p>
                    <a:p>
                      <a:pPr>
                        <a:buNone/>
                      </a:pPr>
                      <a:r>
                        <a:rPr lang="en-US" sz="1600" dirty="0" smtClean="0"/>
                        <a:t>}</a:t>
                      </a:r>
                    </a:p>
                    <a:p>
                      <a:pPr>
                        <a:buNone/>
                      </a:pPr>
                      <a:r>
                        <a:rPr lang="en-US" sz="1600" dirty="0" smtClean="0"/>
                        <a:t>void fun1( )</a:t>
                      </a:r>
                    </a:p>
                    <a:p>
                      <a:pPr>
                        <a:buNone/>
                      </a:pPr>
                      <a:r>
                        <a:rPr lang="en-US" sz="1600" dirty="0" smtClean="0"/>
                        <a:t>{</a:t>
                      </a:r>
                    </a:p>
                    <a:p>
                      <a:pPr>
                        <a:buNone/>
                      </a:pPr>
                      <a:r>
                        <a:rPr lang="en-US" sz="1600" dirty="0" err="1" smtClean="0"/>
                        <a:t>printf</a:t>
                      </a:r>
                      <a:r>
                        <a:rPr lang="en-US" sz="1600" dirty="0" smtClean="0"/>
                        <a:t> ( "\</a:t>
                      </a:r>
                      <a:r>
                        <a:rPr lang="en-US" sz="1600" dirty="0" err="1" smtClean="0"/>
                        <a:t>nInside</a:t>
                      </a:r>
                      <a:r>
                        <a:rPr lang="en-US" sz="1600" dirty="0" smtClean="0"/>
                        <a:t> fun1" ) ;</a:t>
                      </a:r>
                    </a:p>
                    <a:p>
                      <a:pPr>
                        <a:buNone/>
                      </a:pPr>
                      <a:r>
                        <a:rPr lang="en-US" sz="1600" dirty="0" smtClean="0"/>
                        <a:t>}</a:t>
                      </a:r>
                    </a:p>
                    <a:p>
                      <a:pPr>
                        <a:buNone/>
                      </a:pPr>
                      <a:r>
                        <a:rPr lang="en-US" sz="1600" dirty="0" smtClean="0"/>
                        <a:t>void fun2( )</a:t>
                      </a:r>
                    </a:p>
                    <a:p>
                      <a:pPr>
                        <a:buNone/>
                      </a:pPr>
                      <a:r>
                        <a:rPr lang="en-US" sz="1600" dirty="0" smtClean="0"/>
                        <a:t>{</a:t>
                      </a:r>
                    </a:p>
                    <a:p>
                      <a:pPr>
                        <a:buNone/>
                      </a:pPr>
                      <a:r>
                        <a:rPr lang="en-US" sz="1600" dirty="0" err="1" smtClean="0"/>
                        <a:t>printf</a:t>
                      </a:r>
                      <a:r>
                        <a:rPr lang="en-US" sz="1600" dirty="0" smtClean="0"/>
                        <a:t> ( "\</a:t>
                      </a:r>
                      <a:r>
                        <a:rPr lang="en-US" sz="1600" dirty="0" err="1" smtClean="0"/>
                        <a:t>nInside</a:t>
                      </a:r>
                      <a:r>
                        <a:rPr lang="en-US" sz="1600" dirty="0" smtClean="0"/>
                        <a:t> fun2" ) ;</a:t>
                      </a:r>
                    </a:p>
                    <a:p>
                      <a:pPr>
                        <a:buNone/>
                      </a:pPr>
                      <a:r>
                        <a:rPr lang="en-US" sz="16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sz="quarter" idx="1"/>
          </p:nvPr>
        </p:nvSpPr>
        <p:spPr>
          <a:xfrm>
            <a:off x="457200" y="1600200"/>
            <a:ext cx="8229600" cy="4953000"/>
          </a:xfrm>
        </p:spPr>
        <p:txBody>
          <a:bodyPr>
            <a:normAutofit fontScale="77500" lnSpcReduction="20000"/>
          </a:bodyPr>
          <a:lstStyle/>
          <a:p>
            <a:r>
              <a:rPr lang="en-US" b="1" dirty="0" smtClean="0"/>
              <a:t>Rules for Constructing Integer Constants:</a:t>
            </a:r>
          </a:p>
          <a:p>
            <a:pPr lvl="1"/>
            <a:r>
              <a:rPr lang="en-US" dirty="0" smtClean="0"/>
              <a:t>An Integer Constant must have at least one digit.</a:t>
            </a:r>
          </a:p>
          <a:p>
            <a:pPr lvl="1"/>
            <a:r>
              <a:rPr lang="en-US" dirty="0" smtClean="0"/>
              <a:t>It must not have a decimal point.</a:t>
            </a:r>
          </a:p>
          <a:p>
            <a:pPr lvl="1"/>
            <a:r>
              <a:rPr lang="en-US" dirty="0" smtClean="0"/>
              <a:t>It can be either positive or negative.</a:t>
            </a:r>
          </a:p>
          <a:p>
            <a:pPr lvl="1"/>
            <a:r>
              <a:rPr lang="en-US" dirty="0" smtClean="0"/>
              <a:t>If no sign precedes an Integer Constant, it is assumed to be positive.</a:t>
            </a:r>
          </a:p>
          <a:p>
            <a:pPr lvl="1"/>
            <a:r>
              <a:rPr lang="en-US" dirty="0" smtClean="0"/>
              <a:t>No commas or blanks are allowed in integer constant.</a:t>
            </a:r>
          </a:p>
          <a:p>
            <a:pPr lvl="1"/>
            <a:r>
              <a:rPr lang="en-US" dirty="0" smtClean="0"/>
              <a:t>The allowable range is: </a:t>
            </a:r>
            <a:r>
              <a:rPr lang="en-US" b="1" dirty="0" smtClean="0"/>
              <a:t>-2,14,74,83,648 to 2,14,74,83,647.</a:t>
            </a:r>
          </a:p>
          <a:p>
            <a:r>
              <a:rPr lang="en-US" b="1" dirty="0" smtClean="0"/>
              <a:t>Rules for Constructing Real Constants:</a:t>
            </a:r>
          </a:p>
          <a:p>
            <a:pPr lvl="1"/>
            <a:r>
              <a:rPr lang="en-US" dirty="0" smtClean="0"/>
              <a:t>A Real Constant must have at least one digit.</a:t>
            </a:r>
          </a:p>
          <a:p>
            <a:pPr lvl="1"/>
            <a:r>
              <a:rPr lang="en-US" dirty="0" smtClean="0"/>
              <a:t>It must have at least one decimal point.</a:t>
            </a:r>
          </a:p>
          <a:p>
            <a:pPr lvl="1"/>
            <a:r>
              <a:rPr lang="en-US" dirty="0" smtClean="0"/>
              <a:t>It can be either positive or negative.</a:t>
            </a:r>
          </a:p>
          <a:p>
            <a:pPr lvl="1"/>
            <a:r>
              <a:rPr lang="en-US" dirty="0" smtClean="0"/>
              <a:t>Default sign is positive.</a:t>
            </a:r>
          </a:p>
          <a:p>
            <a:pPr lvl="1"/>
            <a:r>
              <a:rPr lang="en-US" dirty="0" smtClean="0"/>
              <a:t>No commas or blanks are allowed within Real Constants.</a:t>
            </a:r>
          </a:p>
          <a:p>
            <a:pPr lvl="1"/>
            <a:r>
              <a:rPr lang="en-US" dirty="0" smtClean="0"/>
              <a:t>It's range is</a:t>
            </a:r>
            <a:r>
              <a:rPr lang="en-US" b="1" dirty="0" smtClean="0"/>
              <a:t>: 3.4e-38 to 3.4e38.</a:t>
            </a:r>
          </a:p>
          <a:p>
            <a:r>
              <a:rPr lang="en-US" b="1" dirty="0" smtClean="0"/>
              <a:t>Rules for Constructing Character Constants:</a:t>
            </a:r>
          </a:p>
          <a:p>
            <a:pPr lvl="1"/>
            <a:r>
              <a:rPr lang="en-US" dirty="0" smtClean="0"/>
              <a:t>A character constant is a single alphabet, a single digit or a single special symbol enclosed within single inverted commas. Both the inverted commas should point to the left.</a:t>
            </a:r>
            <a:endParaRPr lang="en-US" b="1"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Build Process</a:t>
            </a:r>
            <a:endParaRPr lang="en-US" dirty="0"/>
          </a:p>
        </p:txBody>
      </p:sp>
      <p:sp>
        <p:nvSpPr>
          <p:cNvPr id="4" name="Content Placeholder 3"/>
          <p:cNvSpPr>
            <a:spLocks noGrp="1"/>
          </p:cNvSpPr>
          <p:nvPr>
            <p:ph sz="half" idx="2"/>
          </p:nvPr>
        </p:nvSpPr>
        <p:spPr>
          <a:xfrm>
            <a:off x="4800600" y="1371600"/>
            <a:ext cx="4038600" cy="5029200"/>
          </a:xfrm>
        </p:spPr>
        <p:txBody>
          <a:bodyPr>
            <a:noAutofit/>
          </a:bodyPr>
          <a:lstStyle/>
          <a:p>
            <a:r>
              <a:rPr lang="en-US" sz="1400" b="1" dirty="0" smtClean="0"/>
              <a:t>Preprocessing: </a:t>
            </a:r>
            <a:r>
              <a:rPr lang="en-US" sz="1400" dirty="0" smtClean="0"/>
              <a:t>The C code is expanded on preprocessor directives like #define, #include etc. </a:t>
            </a:r>
          </a:p>
          <a:p>
            <a:endParaRPr lang="en-US" sz="1400" dirty="0" smtClean="0"/>
          </a:p>
          <a:p>
            <a:r>
              <a:rPr lang="en-US" sz="1400" b="1" dirty="0" smtClean="0"/>
              <a:t>Compilation:</a:t>
            </a:r>
            <a:r>
              <a:rPr lang="en-US" sz="1400" dirty="0" smtClean="0"/>
              <a:t> If expanded source code is error free then compiler translates the expanded source code into equivalent assembly language program.</a:t>
            </a:r>
          </a:p>
          <a:p>
            <a:endParaRPr lang="en-US" sz="1400" dirty="0" smtClean="0"/>
          </a:p>
          <a:p>
            <a:r>
              <a:rPr lang="en-US" sz="1400" b="1" dirty="0" smtClean="0"/>
              <a:t>Assembling: </a:t>
            </a:r>
            <a:r>
              <a:rPr lang="en-US" sz="1400" dirty="0" smtClean="0"/>
              <a:t>The job of Assembler is to translate .</a:t>
            </a:r>
            <a:r>
              <a:rPr lang="en-US" sz="1400" dirty="0" err="1" smtClean="0"/>
              <a:t>asm</a:t>
            </a:r>
            <a:r>
              <a:rPr lang="en-US" sz="1400" dirty="0" smtClean="0"/>
              <a:t> code into </a:t>
            </a:r>
            <a:r>
              <a:rPr lang="en-US" sz="1400" dirty="0" err="1" smtClean="0"/>
              <a:t>relocatable</a:t>
            </a:r>
            <a:r>
              <a:rPr lang="en-US" sz="1400" dirty="0" smtClean="0"/>
              <a:t> object code. Thus a .</a:t>
            </a:r>
            <a:r>
              <a:rPr lang="en-US" sz="1400" b="1" dirty="0" err="1" smtClean="0"/>
              <a:t>asm</a:t>
            </a:r>
            <a:r>
              <a:rPr lang="en-US" sz="1400" dirty="0" smtClean="0"/>
              <a:t> file gets converted to .</a:t>
            </a:r>
            <a:r>
              <a:rPr lang="en-US" sz="1400" b="1" dirty="0" err="1" smtClean="0"/>
              <a:t>obj</a:t>
            </a:r>
            <a:r>
              <a:rPr lang="en-US" sz="1400" dirty="0" smtClean="0"/>
              <a:t> file. </a:t>
            </a:r>
          </a:p>
          <a:p>
            <a:endParaRPr lang="en-US" sz="1400" dirty="0" smtClean="0"/>
          </a:p>
          <a:p>
            <a:r>
              <a:rPr lang="en-US" sz="1400" b="1" dirty="0" smtClean="0"/>
              <a:t>Linking: </a:t>
            </a:r>
            <a:r>
              <a:rPr lang="en-US" sz="1400" dirty="0" smtClean="0"/>
              <a:t>Linking creates an executable program. It finds the definitions of all external functions, finds definitions of all global variables, combines data sections into a single data section and combines code sections into single code section. And finally .</a:t>
            </a:r>
            <a:r>
              <a:rPr lang="en-US" sz="1400" b="1" dirty="0" smtClean="0"/>
              <a:t>exe</a:t>
            </a:r>
            <a:r>
              <a:rPr lang="en-US" sz="1400" dirty="0" smtClean="0"/>
              <a:t> file is created.</a:t>
            </a:r>
          </a:p>
        </p:txBody>
      </p:sp>
      <p:pic>
        <p:nvPicPr>
          <p:cNvPr id="1026" name="Picture 2"/>
          <p:cNvPicPr>
            <a:picLocks noGrp="1" noChangeAspect="1" noChangeArrowheads="1"/>
          </p:cNvPicPr>
          <p:nvPr>
            <p:ph sz="half" idx="1"/>
          </p:nvPr>
        </p:nvPicPr>
        <p:blipFill>
          <a:blip r:embed="rId2"/>
          <a:srcRect l="11399" t="10845" r="48978" b="5625"/>
          <a:stretch>
            <a:fillRect/>
          </a:stretch>
        </p:blipFill>
        <p:spPr bwMode="auto">
          <a:xfrm>
            <a:off x="304800" y="1447800"/>
            <a:ext cx="4032504"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Programs </a:t>
            </a:r>
            <a:r>
              <a:rPr lang="en-US" smtClean="0"/>
              <a:t>using </a:t>
            </a:r>
            <a:r>
              <a:rPr lang="en-US" sz="3600" smtClean="0"/>
              <a:t>macro </a:t>
            </a:r>
            <a:endParaRPr lang="en-US" dirty="0"/>
          </a:p>
        </p:txBody>
      </p:sp>
      <p:sp>
        <p:nvSpPr>
          <p:cNvPr id="6" name="Content Placeholder 5"/>
          <p:cNvSpPr>
            <a:spLocks noGrp="1"/>
          </p:cNvSpPr>
          <p:nvPr>
            <p:ph sz="quarter" idx="1"/>
          </p:nvPr>
        </p:nvSpPr>
        <p:spPr>
          <a:xfrm>
            <a:off x="301752" y="1527048"/>
            <a:ext cx="8503920" cy="4797552"/>
          </a:xfrm>
        </p:spPr>
        <p:txBody>
          <a:bodyPr>
            <a:noAutofit/>
          </a:bodyPr>
          <a:lstStyle/>
          <a:p>
            <a:pPr marL="514350" indent="-514350">
              <a:buFont typeface="+mj-lt"/>
              <a:buAutoNum type="arabicPeriod"/>
            </a:pPr>
            <a:r>
              <a:rPr lang="en-US" sz="1500" dirty="0" smtClean="0"/>
              <a:t>Write down macro definitions for the following:</a:t>
            </a:r>
          </a:p>
          <a:p>
            <a:pPr marL="788670" lvl="1" indent="-514350">
              <a:buFont typeface="+mj-lt"/>
              <a:buAutoNum type="arabicPeriod"/>
            </a:pPr>
            <a:r>
              <a:rPr lang="en-US" sz="1500" dirty="0" smtClean="0"/>
              <a:t>To test whether a character entered is a small case letter or not.</a:t>
            </a:r>
          </a:p>
          <a:p>
            <a:pPr marL="788670" lvl="1" indent="-514350">
              <a:buFont typeface="+mj-lt"/>
              <a:buAutoNum type="arabicPeriod"/>
            </a:pPr>
            <a:r>
              <a:rPr lang="en-US" sz="1500" dirty="0" smtClean="0"/>
              <a:t>To test whether a character entered is a upper case letter or not.</a:t>
            </a:r>
          </a:p>
          <a:p>
            <a:pPr marL="788670" lvl="1" indent="-514350">
              <a:buFont typeface="+mj-lt"/>
              <a:buAutoNum type="arabicPeriod"/>
            </a:pPr>
            <a:r>
              <a:rPr lang="en-US" sz="1500" dirty="0" smtClean="0"/>
              <a:t>To test whether a character is an alphabet or not. Make use of the macros you defined in (1) and (2) above.</a:t>
            </a:r>
          </a:p>
          <a:p>
            <a:pPr marL="788670" lvl="1" indent="-514350">
              <a:buFont typeface="+mj-lt"/>
              <a:buAutoNum type="arabicPeriod"/>
            </a:pPr>
            <a:r>
              <a:rPr lang="en-US" sz="1500" dirty="0" smtClean="0"/>
              <a:t>To obtain the bigger of two numbers.</a:t>
            </a:r>
          </a:p>
          <a:p>
            <a:pPr marL="514350" indent="-514350">
              <a:buFont typeface="+mj-lt"/>
              <a:buAutoNum type="arabicPeriod"/>
            </a:pPr>
            <a:r>
              <a:rPr lang="en-US" sz="1500" dirty="0" smtClean="0"/>
              <a:t>Write macro definitions with arguments for calculation of area and perimeter of a triangle, a square and a circle. Store these macro definitions in a file called “</a:t>
            </a:r>
            <a:r>
              <a:rPr lang="en-US" sz="1500" dirty="0" err="1" smtClean="0"/>
              <a:t>areaperi.h</a:t>
            </a:r>
            <a:r>
              <a:rPr lang="en-US" sz="1500" dirty="0" smtClean="0"/>
              <a:t>”. Include this file in your program, and call the macro definitions for calculating area and perimeter for different squares, triangles and circles.</a:t>
            </a:r>
          </a:p>
          <a:p>
            <a:pPr marL="514350" indent="-514350">
              <a:buFont typeface="+mj-lt"/>
              <a:buAutoNum type="arabicPeriod"/>
            </a:pPr>
            <a:r>
              <a:rPr lang="en-US" sz="1500" dirty="0" smtClean="0"/>
              <a:t>Write down macro definitions for the following:</a:t>
            </a:r>
          </a:p>
          <a:p>
            <a:pPr marL="788670" lvl="1" indent="-514350">
              <a:buFont typeface="+mj-lt"/>
              <a:buAutoNum type="arabicPeriod"/>
            </a:pPr>
            <a:r>
              <a:rPr lang="en-US" sz="1500" dirty="0" smtClean="0"/>
              <a:t>To find arithmetic mean of two numbers.</a:t>
            </a:r>
          </a:p>
          <a:p>
            <a:pPr marL="788670" lvl="1" indent="-514350">
              <a:buFont typeface="+mj-lt"/>
              <a:buAutoNum type="arabicPeriod"/>
            </a:pPr>
            <a:r>
              <a:rPr lang="en-US" sz="1500" dirty="0" smtClean="0"/>
              <a:t>To find absolute value of a number.</a:t>
            </a:r>
          </a:p>
          <a:p>
            <a:pPr marL="788670" lvl="1" indent="-514350">
              <a:buFont typeface="+mj-lt"/>
              <a:buAutoNum type="arabicPeriod"/>
            </a:pPr>
            <a:r>
              <a:rPr lang="en-US" sz="1500" dirty="0" smtClean="0"/>
              <a:t>To convert a uppercase alphabet to lowercase.</a:t>
            </a:r>
          </a:p>
          <a:p>
            <a:pPr marL="788670" lvl="1" indent="-514350">
              <a:buFont typeface="+mj-lt"/>
              <a:buAutoNum type="arabicPeriod"/>
            </a:pPr>
            <a:r>
              <a:rPr lang="en-US" sz="1500" dirty="0" smtClean="0"/>
              <a:t>To obtain the bigger of two numbers.</a:t>
            </a:r>
          </a:p>
          <a:p>
            <a:pPr marL="514350" indent="-514350">
              <a:buFont typeface="+mj-lt"/>
              <a:buAutoNum type="arabicPeriod"/>
            </a:pPr>
            <a:r>
              <a:rPr lang="en-US" sz="1500" dirty="0" smtClean="0"/>
              <a:t>Write macro definitions with arguments for calculation of Simple Interest and Amount. Store these macro definitions in a file called “</a:t>
            </a:r>
            <a:r>
              <a:rPr lang="en-US" sz="1500" dirty="0" err="1" smtClean="0"/>
              <a:t>interest.h</a:t>
            </a:r>
            <a:r>
              <a:rPr lang="en-US" sz="1500" dirty="0" smtClean="0"/>
              <a:t>”. Include this file in your program, and use the macro definitions for calculating simple interest and amount.</a:t>
            </a:r>
            <a:endParaRPr lang="en-US" sz="15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Arrays</a:t>
            </a:r>
            <a:endParaRPr lang="en-US" dirty="0"/>
          </a:p>
        </p:txBody>
      </p:sp>
      <p:sp>
        <p:nvSpPr>
          <p:cNvPr id="3" name="Content Placeholder 2"/>
          <p:cNvSpPr>
            <a:spLocks noGrp="1"/>
          </p:cNvSpPr>
          <p:nvPr>
            <p:ph sz="half" idx="1"/>
          </p:nvPr>
        </p:nvSpPr>
        <p:spPr>
          <a:xfrm>
            <a:off x="301752" y="1371600"/>
            <a:ext cx="4038600" cy="5257800"/>
          </a:xfrm>
        </p:spPr>
        <p:txBody>
          <a:bodyPr>
            <a:normAutofit fontScale="40000" lnSpcReduction="20000"/>
          </a:bodyPr>
          <a:lstStyle/>
          <a:p>
            <a:r>
              <a:rPr lang="en-US" sz="4500" dirty="0" smtClean="0"/>
              <a:t>Array is a collection of variables of same data type.</a:t>
            </a:r>
          </a:p>
          <a:p>
            <a:pPr lvl="1"/>
            <a:r>
              <a:rPr lang="en-US" sz="4500" dirty="0" smtClean="0"/>
              <a:t>E.g. if we want to store roll numbers of 100 students, then you have to define 100 variables and which is very difficult to manage. Instead you can define one array which can hold 100 variables.</a:t>
            </a:r>
          </a:p>
          <a:p>
            <a:endParaRPr lang="en-US" sz="4500" dirty="0" smtClean="0"/>
          </a:p>
          <a:p>
            <a:r>
              <a:rPr lang="en-US" sz="4500" dirty="0" smtClean="0"/>
              <a:t>Declare Array:</a:t>
            </a:r>
          </a:p>
          <a:p>
            <a:pPr lvl="1">
              <a:buNone/>
            </a:pPr>
            <a:r>
              <a:rPr lang="en-US" sz="4500" b="1" dirty="0" err="1" smtClean="0"/>
              <a:t>int</a:t>
            </a:r>
            <a:r>
              <a:rPr lang="en-US" sz="4500" b="1" dirty="0" smtClean="0"/>
              <a:t> </a:t>
            </a:r>
            <a:r>
              <a:rPr lang="en-US" sz="4500" b="1" dirty="0" err="1" smtClean="0"/>
              <a:t>arr</a:t>
            </a:r>
            <a:r>
              <a:rPr lang="en-US" sz="4500" b="1" dirty="0" smtClean="0"/>
              <a:t>[5];</a:t>
            </a:r>
          </a:p>
          <a:p>
            <a:pPr lvl="1">
              <a:buNone/>
            </a:pPr>
            <a:r>
              <a:rPr lang="en-US" sz="4500" b="1" dirty="0" err="1" smtClean="0"/>
              <a:t>intarr</a:t>
            </a:r>
            <a:r>
              <a:rPr lang="en-US" sz="4500" b="1" dirty="0" smtClean="0"/>
              <a:t>[5] = {10,20,30,40,50};</a:t>
            </a:r>
          </a:p>
          <a:p>
            <a:pPr lvl="1">
              <a:buNone/>
            </a:pPr>
            <a:r>
              <a:rPr lang="en-US" sz="4500" b="1" dirty="0" err="1" smtClean="0"/>
              <a:t>int</a:t>
            </a:r>
            <a:r>
              <a:rPr lang="en-US" sz="4500" b="1" dirty="0" smtClean="0"/>
              <a:t> </a:t>
            </a:r>
            <a:r>
              <a:rPr lang="en-US" sz="4500" b="1" dirty="0" err="1" smtClean="0"/>
              <a:t>arr</a:t>
            </a:r>
            <a:r>
              <a:rPr lang="en-US" sz="4500" b="1" dirty="0" smtClean="0"/>
              <a:t>[ ] = {10,20,30,40,50};</a:t>
            </a:r>
          </a:p>
          <a:p>
            <a:endParaRPr lang="en-US" sz="4500" dirty="0" smtClean="0"/>
          </a:p>
          <a:p>
            <a:r>
              <a:rPr lang="en-US" sz="4500" dirty="0" smtClean="0"/>
              <a:t>When you declare an array a consecutive memory allocation is done for 5 integers.</a:t>
            </a:r>
          </a:p>
          <a:p>
            <a:endParaRPr lang="en-US" dirty="0"/>
          </a:p>
        </p:txBody>
      </p:sp>
      <p:sp>
        <p:nvSpPr>
          <p:cNvPr id="4" name="Content Placeholder 3"/>
          <p:cNvSpPr>
            <a:spLocks noGrp="1"/>
          </p:cNvSpPr>
          <p:nvPr>
            <p:ph sz="half" idx="2"/>
          </p:nvPr>
        </p:nvSpPr>
        <p:spPr>
          <a:xfrm>
            <a:off x="4800600" y="1371600"/>
            <a:ext cx="4038600" cy="2971800"/>
          </a:xfrm>
        </p:spPr>
        <p:txBody>
          <a:bodyPr>
            <a:normAutofit fontScale="40000" lnSpcReduction="20000"/>
          </a:bodyPr>
          <a:lstStyle/>
          <a:p>
            <a:r>
              <a:rPr lang="en-US" sz="4000" dirty="0" smtClean="0"/>
              <a:t>You can </a:t>
            </a:r>
            <a:r>
              <a:rPr lang="en-US" sz="4000" b="1" dirty="0" smtClean="0"/>
              <a:t>initialize </a:t>
            </a:r>
            <a:r>
              <a:rPr lang="en-US" sz="4000" dirty="0" smtClean="0"/>
              <a:t>the array only at the time of </a:t>
            </a:r>
            <a:r>
              <a:rPr lang="en-US" sz="4000" b="1" dirty="0" smtClean="0"/>
              <a:t>declaration</a:t>
            </a:r>
            <a:r>
              <a:rPr lang="en-US" sz="4000" dirty="0" smtClean="0"/>
              <a:t>.</a:t>
            </a:r>
          </a:p>
          <a:p>
            <a:endParaRPr lang="en-US" sz="4000" dirty="0" smtClean="0"/>
          </a:p>
          <a:p>
            <a:r>
              <a:rPr lang="en-US" sz="4000" dirty="0" smtClean="0"/>
              <a:t>Array index always starts from </a:t>
            </a:r>
            <a:r>
              <a:rPr lang="en-US" sz="4000" b="1" dirty="0" smtClean="0"/>
              <a:t>zero.</a:t>
            </a:r>
          </a:p>
          <a:p>
            <a:endParaRPr lang="en-US" sz="4000" dirty="0" smtClean="0"/>
          </a:p>
          <a:p>
            <a:r>
              <a:rPr lang="en-US" sz="4000" dirty="0" smtClean="0"/>
              <a:t>If you want to refer array elements you can use </a:t>
            </a:r>
            <a:r>
              <a:rPr lang="en-US" sz="4000" b="1" dirty="0" err="1" smtClean="0"/>
              <a:t>arr</a:t>
            </a:r>
            <a:r>
              <a:rPr lang="en-US" sz="4000" b="1" dirty="0" smtClean="0"/>
              <a:t>[0], </a:t>
            </a:r>
            <a:r>
              <a:rPr lang="en-US" sz="4000" b="1" dirty="0" err="1" smtClean="0"/>
              <a:t>arr</a:t>
            </a:r>
            <a:r>
              <a:rPr lang="en-US" sz="4000" b="1" dirty="0" smtClean="0"/>
              <a:t>[1], </a:t>
            </a:r>
            <a:r>
              <a:rPr lang="en-US" sz="4000" b="1" dirty="0" err="1" smtClean="0"/>
              <a:t>arr</a:t>
            </a:r>
            <a:r>
              <a:rPr lang="en-US" sz="4000" b="1" dirty="0" smtClean="0"/>
              <a:t>[2] </a:t>
            </a:r>
            <a:r>
              <a:rPr lang="en-US" sz="4000" dirty="0" smtClean="0"/>
              <a:t>etc.</a:t>
            </a:r>
          </a:p>
          <a:p>
            <a:endParaRPr lang="en-US" sz="4000" dirty="0" smtClean="0"/>
          </a:p>
          <a:p>
            <a:r>
              <a:rPr lang="en-US" sz="4000" dirty="0" smtClean="0"/>
              <a:t>In the following array 10 is a value at array index 0 having address 6231.</a:t>
            </a:r>
          </a:p>
          <a:p>
            <a:endParaRPr lang="en-US" sz="4000" dirty="0" smtClean="0"/>
          </a:p>
          <a:p>
            <a:r>
              <a:rPr lang="en-US" sz="4000" dirty="0" smtClean="0"/>
              <a:t>Memory Map of Array:</a:t>
            </a:r>
          </a:p>
          <a:p>
            <a:endParaRPr lang="en-US" dirty="0"/>
          </a:p>
        </p:txBody>
      </p:sp>
      <p:pic>
        <p:nvPicPr>
          <p:cNvPr id="1026" name="Picture 2"/>
          <p:cNvPicPr>
            <a:picLocks noChangeAspect="1" noChangeArrowheads="1"/>
          </p:cNvPicPr>
          <p:nvPr/>
        </p:nvPicPr>
        <p:blipFill>
          <a:blip r:embed="rId2"/>
          <a:srcRect l="40000" t="38542" r="5882" b="30208"/>
          <a:stretch>
            <a:fillRect/>
          </a:stretch>
        </p:blipFill>
        <p:spPr bwMode="auto">
          <a:xfrm>
            <a:off x="4648200" y="4495800"/>
            <a:ext cx="4267200" cy="13914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Arrays</a:t>
            </a:r>
            <a:endParaRPr lang="en-US" dirty="0"/>
          </a:p>
        </p:txBody>
      </p:sp>
      <p:sp>
        <p:nvSpPr>
          <p:cNvPr id="3" name="Content Placeholder 2"/>
          <p:cNvSpPr>
            <a:spLocks noGrp="1"/>
          </p:cNvSpPr>
          <p:nvPr>
            <p:ph sz="half" idx="1"/>
          </p:nvPr>
        </p:nvSpPr>
        <p:spPr>
          <a:xfrm>
            <a:off x="301752" y="1371600"/>
            <a:ext cx="4038600" cy="5257800"/>
          </a:xfrm>
        </p:spPr>
        <p:txBody>
          <a:bodyPr>
            <a:normAutofit fontScale="92500" lnSpcReduction="20000"/>
          </a:bodyPr>
          <a:lstStyle/>
          <a:p>
            <a:pPr>
              <a:buNone/>
            </a:pPr>
            <a:r>
              <a:rPr lang="en-US" b="1" dirty="0" smtClean="0">
                <a:solidFill>
                  <a:schemeClr val="accent3">
                    <a:lumMod val="75000"/>
                  </a:schemeClr>
                </a:solidFill>
              </a:rPr>
              <a:t>Accept and Print Array:</a:t>
            </a:r>
          </a:p>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void main()</a:t>
            </a:r>
          </a:p>
          <a:p>
            <a:pPr>
              <a:buNone/>
            </a:pPr>
            <a:r>
              <a:rPr lang="en-US" dirty="0" smtClean="0"/>
              <a:t>{</a:t>
            </a:r>
          </a:p>
          <a:p>
            <a:pPr lvl="1">
              <a:buNone/>
            </a:pPr>
            <a:r>
              <a:rPr lang="en-US" dirty="0" err="1" smtClean="0"/>
              <a:t>int</a:t>
            </a:r>
            <a:r>
              <a:rPr lang="en-US" dirty="0" smtClean="0"/>
              <a:t> </a:t>
            </a:r>
            <a:r>
              <a:rPr lang="en-US" dirty="0" err="1" smtClean="0"/>
              <a:t>arr</a:t>
            </a:r>
            <a:r>
              <a:rPr lang="en-US" dirty="0" smtClean="0"/>
              <a:t>[5], </a:t>
            </a:r>
            <a:r>
              <a:rPr lang="en-US" dirty="0" err="1" smtClean="0"/>
              <a:t>i</a:t>
            </a:r>
            <a:r>
              <a:rPr lang="en-US" dirty="0" smtClean="0"/>
              <a:t>;</a:t>
            </a:r>
          </a:p>
          <a:p>
            <a:pPr lvl="1">
              <a:buNone/>
            </a:pPr>
            <a:r>
              <a:rPr lang="en-US" dirty="0" err="1" smtClean="0"/>
              <a:t>printf</a:t>
            </a:r>
            <a:r>
              <a:rPr lang="en-US" dirty="0" smtClean="0"/>
              <a:t>("\</a:t>
            </a:r>
            <a:r>
              <a:rPr lang="en-US" dirty="0" err="1" smtClean="0"/>
              <a:t>nEnter</a:t>
            </a:r>
            <a:r>
              <a:rPr lang="en-US" dirty="0" smtClean="0"/>
              <a:t> five numbers: ");</a:t>
            </a:r>
          </a:p>
          <a:p>
            <a:pPr lvl="1">
              <a:buNone/>
            </a:pPr>
            <a:r>
              <a:rPr lang="nn-NO" dirty="0" smtClean="0"/>
              <a:t>for(i = 0; i &lt; 5; i++)</a:t>
            </a:r>
          </a:p>
          <a:p>
            <a:pPr lvl="1">
              <a:buNone/>
            </a:pPr>
            <a:r>
              <a:rPr lang="en-US" dirty="0" smtClean="0"/>
              <a:t>	</a:t>
            </a:r>
            <a:r>
              <a:rPr lang="en-US" dirty="0" err="1" smtClean="0"/>
              <a:t>scanf</a:t>
            </a:r>
            <a:r>
              <a:rPr lang="en-US" dirty="0" smtClean="0"/>
              <a:t>("%d", &amp;</a:t>
            </a:r>
            <a:r>
              <a:rPr lang="en-US" dirty="0" err="1" smtClean="0"/>
              <a:t>arr</a:t>
            </a:r>
            <a:r>
              <a:rPr lang="en-US" dirty="0" smtClean="0"/>
              <a:t>[</a:t>
            </a:r>
            <a:r>
              <a:rPr lang="en-US" dirty="0" err="1" smtClean="0"/>
              <a:t>i</a:t>
            </a:r>
            <a:r>
              <a:rPr lang="en-US" dirty="0" smtClean="0"/>
              <a:t>]);</a:t>
            </a:r>
          </a:p>
          <a:p>
            <a:pPr lvl="1">
              <a:buNone/>
            </a:pPr>
            <a:r>
              <a:rPr lang="en-US" dirty="0" err="1" smtClean="0"/>
              <a:t>printf</a:t>
            </a:r>
            <a:r>
              <a:rPr lang="en-US" dirty="0" smtClean="0"/>
              <a:t>("\</a:t>
            </a:r>
            <a:r>
              <a:rPr lang="en-US" dirty="0" err="1" smtClean="0"/>
              <a:t>nYou</a:t>
            </a:r>
            <a:r>
              <a:rPr lang="en-US" dirty="0" smtClean="0"/>
              <a:t> have entered: ");</a:t>
            </a:r>
          </a:p>
          <a:p>
            <a:pPr lvl="1">
              <a:buNone/>
            </a:pPr>
            <a:r>
              <a:rPr lang="nn-NO" dirty="0" smtClean="0"/>
              <a:t>for(i = 0; i &lt; 5; i++)</a:t>
            </a:r>
          </a:p>
          <a:p>
            <a:pPr lvl="1">
              <a:buNone/>
            </a:pPr>
            <a:r>
              <a:rPr lang="en-US" dirty="0" smtClean="0"/>
              <a:t>	</a:t>
            </a:r>
            <a:r>
              <a:rPr lang="en-US" dirty="0" err="1" smtClean="0"/>
              <a:t>printf</a:t>
            </a:r>
            <a:r>
              <a:rPr lang="en-US" dirty="0" smtClean="0"/>
              <a:t>(" %d", </a:t>
            </a:r>
            <a:r>
              <a:rPr lang="en-US" dirty="0" err="1" smtClean="0"/>
              <a:t>arr</a:t>
            </a:r>
            <a:r>
              <a:rPr lang="en-US" dirty="0" smtClean="0"/>
              <a:t>[</a:t>
            </a:r>
            <a:r>
              <a:rPr lang="en-US" dirty="0" err="1" smtClean="0"/>
              <a:t>i</a:t>
            </a:r>
            <a:r>
              <a:rPr lang="en-US" dirty="0" smtClean="0"/>
              <a:t>]);</a:t>
            </a:r>
          </a:p>
          <a:p>
            <a:pPr lvl="1">
              <a:buNone/>
            </a:pPr>
            <a:r>
              <a:rPr lang="en-US" dirty="0" err="1" smtClean="0"/>
              <a:t>getch</a:t>
            </a:r>
            <a:r>
              <a:rPr lang="en-US" dirty="0" smtClean="0"/>
              <a:t>();</a:t>
            </a:r>
          </a:p>
          <a:p>
            <a:pPr>
              <a:buNone/>
            </a:pPr>
            <a:r>
              <a:rPr lang="en-US" dirty="0" smtClean="0"/>
              <a:t>}</a:t>
            </a:r>
            <a:endParaRPr lang="en-US" dirty="0"/>
          </a:p>
        </p:txBody>
      </p:sp>
      <p:sp>
        <p:nvSpPr>
          <p:cNvPr id="4" name="Content Placeholder 3"/>
          <p:cNvSpPr>
            <a:spLocks noGrp="1"/>
          </p:cNvSpPr>
          <p:nvPr>
            <p:ph sz="half" idx="2"/>
          </p:nvPr>
        </p:nvSpPr>
        <p:spPr>
          <a:xfrm>
            <a:off x="4800600" y="1371600"/>
            <a:ext cx="4038600" cy="5257800"/>
          </a:xfrm>
        </p:spPr>
        <p:txBody>
          <a:bodyPr>
            <a:noAutofit/>
          </a:bodyPr>
          <a:lstStyle/>
          <a:p>
            <a:r>
              <a:rPr lang="en-US" sz="1800" dirty="0" smtClean="0"/>
              <a:t>As array holds multiple locations you have to use for loop while accepting and printing the array.</a:t>
            </a:r>
          </a:p>
          <a:p>
            <a:endParaRPr lang="en-US" sz="1800" dirty="0" smtClean="0"/>
          </a:p>
          <a:p>
            <a:r>
              <a:rPr lang="en-US" sz="1800" dirty="0" smtClean="0"/>
              <a:t>You can define an array of bigger size and accept the required no. of values from user. e.g. you can define an array of </a:t>
            </a:r>
            <a:r>
              <a:rPr lang="en-US" sz="1800" dirty="0" err="1" smtClean="0"/>
              <a:t>arr</a:t>
            </a:r>
            <a:r>
              <a:rPr lang="en-US" sz="1800" dirty="0" smtClean="0"/>
              <a:t>[100] and use only 10 locations.</a:t>
            </a:r>
          </a:p>
          <a:p>
            <a:endParaRPr lang="en-US" sz="1800" dirty="0" smtClean="0"/>
          </a:p>
          <a:p>
            <a:r>
              <a:rPr lang="en-US" sz="1800" dirty="0" smtClean="0"/>
              <a:t>In C Language the </a:t>
            </a:r>
            <a:r>
              <a:rPr lang="en-US" sz="1800" b="1" dirty="0" smtClean="0"/>
              <a:t>bounds checking </a:t>
            </a:r>
            <a:r>
              <a:rPr lang="en-US" sz="1800" dirty="0" smtClean="0"/>
              <a:t>for array is not done. So the programmer has to be very careful while accepting or printing the values from array.</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 And Pointer</a:t>
            </a:r>
            <a:endParaRPr lang="en-US" dirty="0"/>
          </a:p>
        </p:txBody>
      </p:sp>
      <p:sp>
        <p:nvSpPr>
          <p:cNvPr id="3" name="Content Placeholder 2"/>
          <p:cNvSpPr>
            <a:spLocks noGrp="1"/>
          </p:cNvSpPr>
          <p:nvPr>
            <p:ph sz="half" idx="1"/>
          </p:nvPr>
        </p:nvSpPr>
        <p:spPr>
          <a:xfrm>
            <a:off x="152400" y="1371600"/>
            <a:ext cx="4419600" cy="5334000"/>
          </a:xfrm>
        </p:spPr>
        <p:txBody>
          <a:bodyPr>
            <a:normAutofit/>
          </a:bodyPr>
          <a:lstStyle/>
          <a:p>
            <a:pPr>
              <a:buNone/>
            </a:pPr>
            <a:r>
              <a:rPr lang="en-US" sz="1800" dirty="0" smtClean="0"/>
              <a:t>main( )</a:t>
            </a:r>
          </a:p>
          <a:p>
            <a:pPr>
              <a:buNone/>
            </a:pPr>
            <a:r>
              <a:rPr lang="en-US" sz="1800" dirty="0" smtClean="0"/>
              <a:t>{</a:t>
            </a:r>
          </a:p>
          <a:p>
            <a:pPr lvl="1">
              <a:buNone/>
            </a:pPr>
            <a:r>
              <a:rPr lang="pt-BR" sz="1800" dirty="0" smtClean="0"/>
              <a:t>int num[ ] = { 24, 34, 12, 44, 56, 17 } ;</a:t>
            </a:r>
          </a:p>
          <a:p>
            <a:pPr lvl="1">
              <a:buNone/>
            </a:pPr>
            <a:r>
              <a:rPr lang="en-US" sz="1800" dirty="0" err="1" smtClean="0"/>
              <a:t>int</a:t>
            </a:r>
            <a:r>
              <a:rPr lang="en-US" sz="1800" dirty="0" smtClean="0"/>
              <a:t> </a:t>
            </a:r>
            <a:r>
              <a:rPr lang="en-US" sz="1800" dirty="0" err="1" smtClean="0"/>
              <a:t>i</a:t>
            </a:r>
            <a:r>
              <a:rPr lang="en-US" sz="1800" dirty="0" smtClean="0"/>
              <a:t> ;</a:t>
            </a:r>
          </a:p>
          <a:p>
            <a:pPr lvl="1">
              <a:buNone/>
            </a:pPr>
            <a:r>
              <a:rPr lang="nn-NO" sz="1800" dirty="0" smtClean="0"/>
              <a:t>for ( i = 0 ; i &lt;= 5 ; i++ )</a:t>
            </a:r>
          </a:p>
          <a:p>
            <a:pPr lvl="1">
              <a:buNone/>
            </a:pPr>
            <a:r>
              <a:rPr lang="en-US" sz="1800" dirty="0" smtClean="0"/>
              <a:t>{</a:t>
            </a:r>
          </a:p>
          <a:p>
            <a:pPr lvl="2">
              <a:buNone/>
            </a:pPr>
            <a:r>
              <a:rPr lang="pt-BR" sz="1800" dirty="0" smtClean="0"/>
              <a:t>printf ( "\naddress = %u %u ", </a:t>
            </a:r>
            <a:r>
              <a:rPr lang="pt-BR" sz="1800" b="1" dirty="0" smtClean="0"/>
              <a:t>&amp;num[i]</a:t>
            </a:r>
            <a:r>
              <a:rPr lang="pt-BR" sz="1800" dirty="0" smtClean="0"/>
              <a:t>, </a:t>
            </a:r>
            <a:r>
              <a:rPr lang="pt-BR" sz="1800" b="1" dirty="0" smtClean="0"/>
              <a:t>num+i</a:t>
            </a:r>
            <a:r>
              <a:rPr lang="pt-BR" sz="1800" dirty="0" smtClean="0"/>
              <a:t>) ;</a:t>
            </a:r>
          </a:p>
          <a:p>
            <a:pPr lvl="2">
              <a:buNone/>
            </a:pPr>
            <a:r>
              <a:rPr lang="pt-BR" sz="1800" dirty="0" smtClean="0"/>
              <a:t>printf ( "element = %d %d ", </a:t>
            </a:r>
            <a:r>
              <a:rPr lang="pt-BR" sz="1800" b="1" dirty="0" smtClean="0"/>
              <a:t>num[i]</a:t>
            </a:r>
            <a:r>
              <a:rPr lang="pt-BR" sz="1800" dirty="0" smtClean="0"/>
              <a:t>, </a:t>
            </a:r>
            <a:r>
              <a:rPr lang="pt-BR" sz="1800" b="1" dirty="0" smtClean="0"/>
              <a:t>*( num + i )</a:t>
            </a:r>
            <a:r>
              <a:rPr lang="pt-BR" sz="1800" dirty="0" smtClean="0"/>
              <a:t> ) ;</a:t>
            </a:r>
          </a:p>
          <a:p>
            <a:pPr lvl="2">
              <a:buNone/>
            </a:pPr>
            <a:r>
              <a:rPr lang="pt-BR" sz="1800" dirty="0" smtClean="0"/>
              <a:t>printf ( "%d %d", </a:t>
            </a:r>
            <a:r>
              <a:rPr lang="pt-BR" sz="1800" b="1" dirty="0" smtClean="0"/>
              <a:t>*( i + num )</a:t>
            </a:r>
            <a:r>
              <a:rPr lang="pt-BR" sz="1800" dirty="0" smtClean="0"/>
              <a:t>, </a:t>
            </a:r>
            <a:r>
              <a:rPr lang="pt-BR" sz="1800" b="1" dirty="0" smtClean="0"/>
              <a:t>i[num] </a:t>
            </a:r>
            <a:r>
              <a:rPr lang="pt-BR" sz="1800" dirty="0" smtClean="0"/>
              <a:t>) ;</a:t>
            </a:r>
          </a:p>
          <a:p>
            <a:pPr lvl="1">
              <a:buNone/>
            </a:pPr>
            <a:r>
              <a:rPr lang="en-US" sz="1800" dirty="0" smtClean="0"/>
              <a:t>}</a:t>
            </a:r>
          </a:p>
          <a:p>
            <a:pPr>
              <a:buNone/>
            </a:pPr>
            <a:r>
              <a:rPr lang="en-US" sz="1800" dirty="0" smtClean="0"/>
              <a:t>}</a:t>
            </a:r>
            <a:endParaRPr lang="en-US" sz="1800" dirty="0"/>
          </a:p>
        </p:txBody>
      </p:sp>
      <p:sp>
        <p:nvSpPr>
          <p:cNvPr id="4" name="Content Placeholder 3"/>
          <p:cNvSpPr>
            <a:spLocks noGrp="1"/>
          </p:cNvSpPr>
          <p:nvPr>
            <p:ph sz="half" idx="2"/>
          </p:nvPr>
        </p:nvSpPr>
        <p:spPr>
          <a:xfrm>
            <a:off x="4572000" y="1371600"/>
            <a:ext cx="4419600" cy="5029200"/>
          </a:xfrm>
        </p:spPr>
        <p:txBody>
          <a:bodyPr>
            <a:normAutofit/>
          </a:bodyPr>
          <a:lstStyle/>
          <a:p>
            <a:pPr>
              <a:buNone/>
            </a:pPr>
            <a:r>
              <a:rPr lang="en-US" sz="1400" b="1" dirty="0" smtClean="0"/>
              <a:t>Output:-</a:t>
            </a:r>
          </a:p>
          <a:p>
            <a:pPr>
              <a:buNone/>
            </a:pPr>
            <a:r>
              <a:rPr lang="en-US" sz="1400" dirty="0" smtClean="0"/>
              <a:t>address = 1439576 1439576 element = 24 24 24 24</a:t>
            </a:r>
          </a:p>
          <a:p>
            <a:pPr>
              <a:buNone/>
            </a:pPr>
            <a:r>
              <a:rPr lang="en-US" sz="1400" dirty="0" smtClean="0"/>
              <a:t>address = 1439580 1439580 element = 34 34 34 34</a:t>
            </a:r>
          </a:p>
          <a:p>
            <a:pPr>
              <a:buNone/>
            </a:pPr>
            <a:r>
              <a:rPr lang="en-US" sz="1400" dirty="0" smtClean="0"/>
              <a:t>address = 1439584 1439584 element = 12 12 12 12</a:t>
            </a:r>
          </a:p>
          <a:p>
            <a:pPr>
              <a:buNone/>
            </a:pPr>
            <a:r>
              <a:rPr lang="en-US" sz="1400" dirty="0" smtClean="0"/>
              <a:t>address = 1439588 1439588 element = 44 44 44 44</a:t>
            </a:r>
          </a:p>
          <a:p>
            <a:pPr>
              <a:buNone/>
            </a:pPr>
            <a:r>
              <a:rPr lang="en-US" sz="1400" dirty="0" smtClean="0"/>
              <a:t>address = 1439592 1439592 element = 56 56 56 56</a:t>
            </a:r>
          </a:p>
          <a:p>
            <a:pPr>
              <a:buNone/>
            </a:pPr>
            <a:r>
              <a:rPr lang="en-US" sz="1400" dirty="0" smtClean="0"/>
              <a:t>address = 1439596 1439596 element = 17 17 17 17</a:t>
            </a:r>
            <a:endParaRPr lang="en-US" sz="1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Array to a Function</a:t>
            </a:r>
            <a:endParaRPr lang="en-US" dirty="0"/>
          </a:p>
        </p:txBody>
      </p:sp>
      <p:sp>
        <p:nvSpPr>
          <p:cNvPr id="3" name="Content Placeholder 2"/>
          <p:cNvSpPr>
            <a:spLocks noGrp="1"/>
          </p:cNvSpPr>
          <p:nvPr>
            <p:ph sz="half" idx="1"/>
          </p:nvPr>
        </p:nvSpPr>
        <p:spPr>
          <a:xfrm>
            <a:off x="301752" y="1371600"/>
            <a:ext cx="4038600" cy="5257800"/>
          </a:xfrm>
        </p:spPr>
        <p:txBody>
          <a:bodyPr>
            <a:normAutofit/>
          </a:bodyPr>
          <a:lstStyle/>
          <a:p>
            <a:pPr>
              <a:buNone/>
            </a:pPr>
            <a:r>
              <a:rPr lang="en-US" sz="2000" dirty="0" smtClean="0"/>
              <a:t>#include&lt;</a:t>
            </a:r>
            <a:r>
              <a:rPr lang="en-US" sz="2000" dirty="0" err="1" smtClean="0"/>
              <a:t>stdio.h</a:t>
            </a:r>
            <a:r>
              <a:rPr lang="en-US" sz="2000" dirty="0" smtClean="0"/>
              <a:t>&gt;</a:t>
            </a:r>
          </a:p>
          <a:p>
            <a:pPr>
              <a:buNone/>
            </a:pPr>
            <a:r>
              <a:rPr lang="en-US" sz="2000" dirty="0" smtClean="0"/>
              <a:t>#include&lt;</a:t>
            </a:r>
            <a:r>
              <a:rPr lang="en-US" sz="2000" dirty="0" err="1" smtClean="0"/>
              <a:t>conio.h</a:t>
            </a:r>
            <a:r>
              <a:rPr lang="en-US" sz="2000" dirty="0" smtClean="0"/>
              <a:t>&gt;</a:t>
            </a:r>
          </a:p>
          <a:p>
            <a:pPr>
              <a:buNone/>
            </a:pPr>
            <a:r>
              <a:rPr lang="en-US" sz="2000" b="1" dirty="0" smtClean="0"/>
              <a:t>void display(</a:t>
            </a:r>
            <a:r>
              <a:rPr lang="en-US" sz="2000" b="1" dirty="0" err="1" smtClean="0"/>
              <a:t>int</a:t>
            </a:r>
            <a:r>
              <a:rPr lang="en-US" sz="2000" b="1" dirty="0" smtClean="0"/>
              <a:t> [ ], </a:t>
            </a:r>
            <a:r>
              <a:rPr lang="en-US" sz="2000" b="1" dirty="0" err="1" smtClean="0"/>
              <a:t>int</a:t>
            </a:r>
            <a:r>
              <a:rPr lang="en-US" sz="2000" b="1" dirty="0" smtClean="0"/>
              <a:t>);</a:t>
            </a:r>
          </a:p>
          <a:p>
            <a:pPr>
              <a:buNone/>
            </a:pPr>
            <a:r>
              <a:rPr lang="en-US" sz="2000" dirty="0" smtClean="0"/>
              <a:t>void main()</a:t>
            </a:r>
          </a:p>
          <a:p>
            <a:pPr>
              <a:buNone/>
            </a:pPr>
            <a:r>
              <a:rPr lang="en-US" sz="2000" dirty="0" smtClean="0"/>
              <a:t>{</a:t>
            </a:r>
          </a:p>
          <a:p>
            <a:pPr lvl="1">
              <a:buNone/>
            </a:pPr>
            <a:r>
              <a:rPr lang="en-US" sz="2000" dirty="0" err="1" smtClean="0"/>
              <a:t>int</a:t>
            </a:r>
            <a:r>
              <a:rPr lang="en-US" sz="2000" dirty="0" smtClean="0"/>
              <a:t> </a:t>
            </a:r>
            <a:r>
              <a:rPr lang="en-US" sz="2000" dirty="0" err="1" smtClean="0"/>
              <a:t>arr</a:t>
            </a:r>
            <a:r>
              <a:rPr lang="en-US" sz="2000" dirty="0" smtClean="0"/>
              <a:t>[5], </a:t>
            </a:r>
            <a:r>
              <a:rPr lang="en-US" sz="2000" dirty="0" err="1" smtClean="0"/>
              <a:t>i</a:t>
            </a:r>
            <a:r>
              <a:rPr lang="en-US" sz="2000" dirty="0" smtClean="0"/>
              <a:t>;</a:t>
            </a:r>
          </a:p>
          <a:p>
            <a:pPr lvl="1">
              <a:buNone/>
            </a:pPr>
            <a:r>
              <a:rPr lang="en-US" sz="2000" dirty="0" err="1" smtClean="0"/>
              <a:t>printf</a:t>
            </a:r>
            <a:r>
              <a:rPr lang="en-US" sz="2000" dirty="0" smtClean="0"/>
              <a:t>("Enter five numbers: ");</a:t>
            </a:r>
          </a:p>
          <a:p>
            <a:pPr lvl="1">
              <a:buNone/>
            </a:pPr>
            <a:r>
              <a:rPr lang="nn-NO" sz="2000" dirty="0" smtClean="0"/>
              <a:t>for(i = 0; i &lt; 5; i++)</a:t>
            </a:r>
          </a:p>
          <a:p>
            <a:pPr lvl="1">
              <a:buNone/>
            </a:pPr>
            <a:r>
              <a:rPr lang="en-US" sz="2000" dirty="0" smtClean="0"/>
              <a:t>	</a:t>
            </a:r>
            <a:r>
              <a:rPr lang="en-US" sz="2000" dirty="0" err="1" smtClean="0"/>
              <a:t>scanf</a:t>
            </a:r>
            <a:r>
              <a:rPr lang="en-US" sz="2000" dirty="0" smtClean="0"/>
              <a:t>("%d", &amp;</a:t>
            </a:r>
            <a:r>
              <a:rPr lang="en-US" sz="2000" dirty="0" err="1" smtClean="0"/>
              <a:t>arr</a:t>
            </a:r>
            <a:r>
              <a:rPr lang="en-US" sz="2000" dirty="0" smtClean="0"/>
              <a:t>[</a:t>
            </a:r>
            <a:r>
              <a:rPr lang="en-US" sz="2000" dirty="0" err="1" smtClean="0"/>
              <a:t>i</a:t>
            </a:r>
            <a:r>
              <a:rPr lang="en-US" sz="2000" dirty="0" smtClean="0"/>
              <a:t>]);</a:t>
            </a:r>
          </a:p>
          <a:p>
            <a:pPr lvl="1">
              <a:buNone/>
            </a:pPr>
            <a:r>
              <a:rPr lang="en-US" sz="2000" b="1" dirty="0" smtClean="0"/>
              <a:t>display(</a:t>
            </a:r>
            <a:r>
              <a:rPr lang="en-US" sz="2000" b="1" dirty="0" err="1" smtClean="0"/>
              <a:t>arr</a:t>
            </a:r>
            <a:r>
              <a:rPr lang="en-US" sz="2000" b="1" dirty="0" smtClean="0"/>
              <a:t>, 5);</a:t>
            </a:r>
          </a:p>
          <a:p>
            <a:pPr lvl="1">
              <a:buNone/>
            </a:pPr>
            <a:r>
              <a:rPr lang="en-US" sz="2000" dirty="0" err="1" smtClean="0"/>
              <a:t>getch</a:t>
            </a:r>
            <a:r>
              <a:rPr lang="en-US" sz="2000" dirty="0" smtClean="0"/>
              <a:t>();</a:t>
            </a:r>
          </a:p>
          <a:p>
            <a:pPr>
              <a:buNone/>
            </a:pPr>
            <a:r>
              <a:rPr lang="en-US" sz="2000" dirty="0" smtClean="0"/>
              <a:t>}</a:t>
            </a:r>
            <a:endParaRPr lang="en-US" sz="2000" dirty="0"/>
          </a:p>
        </p:txBody>
      </p:sp>
      <p:sp>
        <p:nvSpPr>
          <p:cNvPr id="4" name="Content Placeholder 3"/>
          <p:cNvSpPr>
            <a:spLocks noGrp="1"/>
          </p:cNvSpPr>
          <p:nvPr>
            <p:ph sz="half" idx="2"/>
          </p:nvPr>
        </p:nvSpPr>
        <p:spPr/>
        <p:txBody>
          <a:bodyPr>
            <a:normAutofit/>
          </a:bodyPr>
          <a:lstStyle/>
          <a:p>
            <a:pPr>
              <a:buNone/>
            </a:pPr>
            <a:r>
              <a:rPr lang="en-US" sz="2000" b="1" dirty="0" smtClean="0"/>
              <a:t>void display (</a:t>
            </a:r>
            <a:r>
              <a:rPr lang="en-US" sz="2000" b="1" dirty="0" err="1" smtClean="0"/>
              <a:t>int</a:t>
            </a:r>
            <a:r>
              <a:rPr lang="en-US" sz="2000" b="1" dirty="0" smtClean="0"/>
              <a:t> a[ ], </a:t>
            </a:r>
            <a:r>
              <a:rPr lang="en-US" sz="2000" b="1" dirty="0" err="1" smtClean="0"/>
              <a:t>int</a:t>
            </a:r>
            <a:r>
              <a:rPr lang="en-US" sz="2000" b="1" dirty="0" smtClean="0"/>
              <a:t> s)</a:t>
            </a:r>
          </a:p>
          <a:p>
            <a:pPr>
              <a:buNone/>
            </a:pPr>
            <a:r>
              <a:rPr lang="en-US" sz="2000" dirty="0" smtClean="0"/>
              <a:t>{</a:t>
            </a:r>
          </a:p>
          <a:p>
            <a:pPr lvl="1">
              <a:buNone/>
            </a:pPr>
            <a:r>
              <a:rPr lang="en-US" sz="2000" dirty="0" err="1" smtClean="0"/>
              <a:t>int</a:t>
            </a:r>
            <a:r>
              <a:rPr lang="en-US" sz="2000" dirty="0" smtClean="0"/>
              <a:t> </a:t>
            </a:r>
            <a:r>
              <a:rPr lang="en-US" sz="2000" dirty="0" err="1" smtClean="0"/>
              <a:t>i</a:t>
            </a:r>
            <a:r>
              <a:rPr lang="en-US" sz="2000" dirty="0" smtClean="0"/>
              <a:t>;</a:t>
            </a:r>
          </a:p>
          <a:p>
            <a:pPr lvl="1">
              <a:buNone/>
            </a:pPr>
            <a:r>
              <a:rPr lang="en-US" sz="2000" dirty="0" err="1" smtClean="0"/>
              <a:t>printf</a:t>
            </a:r>
            <a:r>
              <a:rPr lang="en-US" sz="2000" dirty="0" smtClean="0"/>
              <a:t>("\</a:t>
            </a:r>
            <a:r>
              <a:rPr lang="en-US" sz="2000" dirty="0" err="1" smtClean="0"/>
              <a:t>nYou</a:t>
            </a:r>
            <a:r>
              <a:rPr lang="en-US" sz="2000" dirty="0" smtClean="0"/>
              <a:t> have entered: ");</a:t>
            </a:r>
          </a:p>
          <a:p>
            <a:pPr lvl="1">
              <a:buNone/>
            </a:pPr>
            <a:r>
              <a:rPr lang="nn-NO" sz="2000" dirty="0" smtClean="0"/>
              <a:t>for(i = 0; i &lt; s; i++)</a:t>
            </a:r>
          </a:p>
          <a:p>
            <a:pPr lvl="1">
              <a:buNone/>
            </a:pPr>
            <a:r>
              <a:rPr lang="en-US" sz="2000" dirty="0" err="1" smtClean="0"/>
              <a:t>printf</a:t>
            </a:r>
            <a:r>
              <a:rPr lang="en-US" sz="2000" dirty="0" smtClean="0"/>
              <a:t>(" %d", a[</a:t>
            </a:r>
            <a:r>
              <a:rPr lang="en-US" sz="2000" dirty="0" err="1" smtClean="0"/>
              <a:t>i</a:t>
            </a:r>
            <a:r>
              <a:rPr lang="en-US" sz="2000" dirty="0" smtClean="0"/>
              <a:t>]);</a:t>
            </a:r>
          </a:p>
          <a:p>
            <a:pPr>
              <a:buNone/>
            </a:pPr>
            <a:r>
              <a:rPr lang="en-US" sz="2000" dirty="0" smtClean="0"/>
              <a:t>}</a:t>
            </a:r>
            <a:endParaRPr lang="en-US" sz="2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Passing Array to Function using Pointers</a:t>
            </a:r>
            <a:endParaRPr lang="en-US" dirty="0"/>
          </a:p>
        </p:txBody>
      </p:sp>
      <p:sp>
        <p:nvSpPr>
          <p:cNvPr id="3" name="Content Placeholder 2"/>
          <p:cNvSpPr>
            <a:spLocks noGrp="1"/>
          </p:cNvSpPr>
          <p:nvPr>
            <p:ph sz="half" idx="1"/>
          </p:nvPr>
        </p:nvSpPr>
        <p:spPr>
          <a:xfrm>
            <a:off x="301752" y="1371600"/>
            <a:ext cx="4038600" cy="5334000"/>
          </a:xfrm>
        </p:spPr>
        <p:txBody>
          <a:bodyPr>
            <a:normAutofit fontScale="77500" lnSpcReduction="20000"/>
          </a:bodyPr>
          <a:lstStyle/>
          <a:p>
            <a:r>
              <a:rPr lang="en-US" dirty="0" smtClean="0"/>
              <a:t>When we want to pass the array to function using pointers we pass it as </a:t>
            </a:r>
            <a:r>
              <a:rPr lang="en-US" b="1" dirty="0" smtClean="0"/>
              <a:t>display(</a:t>
            </a:r>
            <a:r>
              <a:rPr lang="en-US" b="1" dirty="0" err="1" smtClean="0"/>
              <a:t>arr</a:t>
            </a:r>
            <a:r>
              <a:rPr lang="en-US" b="1" dirty="0" smtClean="0"/>
              <a:t>, size) </a:t>
            </a:r>
            <a:r>
              <a:rPr lang="en-US" dirty="0" smtClean="0"/>
              <a:t>and catch it in function using </a:t>
            </a:r>
            <a:r>
              <a:rPr lang="en-US" b="1" dirty="0" smtClean="0"/>
              <a:t>void display(</a:t>
            </a:r>
            <a:r>
              <a:rPr lang="en-US" b="1" dirty="0" err="1" smtClean="0"/>
              <a:t>int</a:t>
            </a:r>
            <a:r>
              <a:rPr lang="en-US" b="1" dirty="0" smtClean="0"/>
              <a:t> *b, </a:t>
            </a:r>
            <a:r>
              <a:rPr lang="en-US" b="1" dirty="0" err="1" smtClean="0"/>
              <a:t>int</a:t>
            </a:r>
            <a:r>
              <a:rPr lang="en-US" b="1" dirty="0" smtClean="0"/>
              <a:t> s).</a:t>
            </a:r>
          </a:p>
          <a:p>
            <a:endParaRPr lang="en-US" dirty="0" smtClean="0"/>
          </a:p>
          <a:p>
            <a:r>
              <a:rPr lang="en-US" dirty="0" smtClean="0"/>
              <a:t>So if </a:t>
            </a:r>
            <a:r>
              <a:rPr lang="en-US" dirty="0" err="1" smtClean="0"/>
              <a:t>arr</a:t>
            </a:r>
            <a:r>
              <a:rPr lang="en-US" dirty="0" smtClean="0"/>
              <a:t> is as follows–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b="1" dirty="0" smtClean="0"/>
              <a:t>	</a:t>
            </a:r>
            <a:r>
              <a:rPr lang="en-US" dirty="0" smtClean="0"/>
              <a:t>So the base address of </a:t>
            </a:r>
            <a:r>
              <a:rPr lang="en-US" dirty="0" err="1" smtClean="0"/>
              <a:t>arr</a:t>
            </a:r>
            <a:r>
              <a:rPr lang="en-US" dirty="0" smtClean="0"/>
              <a:t> will be stored in b. So </a:t>
            </a:r>
            <a:r>
              <a:rPr lang="en-US" dirty="0" err="1" smtClean="0"/>
              <a:t>bwill</a:t>
            </a:r>
            <a:r>
              <a:rPr lang="en-US" dirty="0" smtClean="0"/>
              <a:t> hold 6231.</a:t>
            </a:r>
          </a:p>
          <a:p>
            <a:endParaRPr lang="en-US" dirty="0" smtClean="0"/>
          </a:p>
          <a:p>
            <a:r>
              <a:rPr lang="en-US" dirty="0" smtClean="0"/>
              <a:t>When you do pointer++ it will be increased by no. of bytes of it's </a:t>
            </a:r>
            <a:r>
              <a:rPr lang="en-US" dirty="0" err="1" smtClean="0"/>
              <a:t>datatype</a:t>
            </a:r>
            <a:r>
              <a:rPr lang="en-US" dirty="0" smtClean="0"/>
              <a:t>.</a:t>
            </a:r>
          </a:p>
          <a:p>
            <a:endParaRPr lang="en-US" dirty="0"/>
          </a:p>
        </p:txBody>
      </p:sp>
      <p:sp>
        <p:nvSpPr>
          <p:cNvPr id="4" name="Content Placeholder 3"/>
          <p:cNvSpPr>
            <a:spLocks noGrp="1"/>
          </p:cNvSpPr>
          <p:nvPr>
            <p:ph sz="half" idx="2"/>
          </p:nvPr>
        </p:nvSpPr>
        <p:spPr>
          <a:xfrm>
            <a:off x="4800600" y="1371600"/>
            <a:ext cx="4038600" cy="5105400"/>
          </a:xfrm>
        </p:spPr>
        <p:txBody>
          <a:bodyPr>
            <a:normAutofit fontScale="77500" lnSpcReduction="20000"/>
          </a:bodyPr>
          <a:lstStyle/>
          <a:p>
            <a:pPr>
              <a:buNone/>
            </a:pPr>
            <a:r>
              <a:rPr lang="en-US" dirty="0" smtClean="0"/>
              <a:t>#include&lt;</a:t>
            </a:r>
            <a:r>
              <a:rPr lang="en-US" dirty="0" err="1" smtClean="0"/>
              <a:t>stdio.h</a:t>
            </a:r>
            <a:r>
              <a:rPr lang="en-US" dirty="0" smtClean="0"/>
              <a:t>&gt;</a:t>
            </a:r>
          </a:p>
          <a:p>
            <a:pPr>
              <a:buNone/>
            </a:pPr>
            <a:r>
              <a:rPr lang="en-US" b="1" dirty="0" smtClean="0"/>
              <a:t>void display (</a:t>
            </a:r>
            <a:r>
              <a:rPr lang="en-US" b="1" dirty="0" err="1" smtClean="0"/>
              <a:t>int</a:t>
            </a:r>
            <a:r>
              <a:rPr lang="en-US" b="1" dirty="0" smtClean="0"/>
              <a:t> *, </a:t>
            </a:r>
            <a:r>
              <a:rPr lang="en-US" b="1" dirty="0" err="1" smtClean="0"/>
              <a:t>int</a:t>
            </a:r>
            <a:r>
              <a:rPr lang="en-US" b="1" dirty="0" smtClean="0"/>
              <a:t>);</a:t>
            </a:r>
          </a:p>
          <a:p>
            <a:pPr>
              <a:buNone/>
            </a:pPr>
            <a:r>
              <a:rPr lang="en-US" dirty="0" smtClean="0"/>
              <a:t>void main()</a:t>
            </a:r>
          </a:p>
          <a:p>
            <a:pPr>
              <a:buNone/>
            </a:pPr>
            <a:r>
              <a:rPr lang="en-US" dirty="0" smtClean="0"/>
              <a:t>{</a:t>
            </a:r>
          </a:p>
          <a:p>
            <a:pPr lvl="1">
              <a:buNone/>
            </a:pPr>
            <a:r>
              <a:rPr lang="en-US" dirty="0" err="1" smtClean="0"/>
              <a:t>int</a:t>
            </a:r>
            <a:r>
              <a:rPr lang="en-US" dirty="0" smtClean="0"/>
              <a:t> </a:t>
            </a:r>
            <a:r>
              <a:rPr lang="en-US" dirty="0" err="1" smtClean="0"/>
              <a:t>arr</a:t>
            </a:r>
            <a:r>
              <a:rPr lang="en-US" dirty="0" smtClean="0"/>
              <a:t>[5], </a:t>
            </a:r>
            <a:r>
              <a:rPr lang="en-US" dirty="0" err="1" smtClean="0"/>
              <a:t>i</a:t>
            </a:r>
            <a:r>
              <a:rPr lang="en-US" dirty="0" smtClean="0"/>
              <a:t>;</a:t>
            </a:r>
          </a:p>
          <a:p>
            <a:pPr lvl="1">
              <a:buNone/>
            </a:pPr>
            <a:r>
              <a:rPr lang="en-US" dirty="0" err="1" smtClean="0"/>
              <a:t>printf</a:t>
            </a:r>
            <a:r>
              <a:rPr lang="en-US" dirty="0" smtClean="0"/>
              <a:t>("\</a:t>
            </a:r>
            <a:r>
              <a:rPr lang="en-US" dirty="0" err="1" smtClean="0"/>
              <a:t>nEnter</a:t>
            </a:r>
            <a:r>
              <a:rPr lang="en-US" dirty="0" smtClean="0"/>
              <a:t> five numbers: ");</a:t>
            </a:r>
          </a:p>
          <a:p>
            <a:pPr lvl="1">
              <a:buNone/>
            </a:pPr>
            <a:r>
              <a:rPr lang="nn-NO" dirty="0" smtClean="0"/>
              <a:t>for(i = 0; i &lt; 5; i++)</a:t>
            </a:r>
          </a:p>
          <a:p>
            <a:pPr lvl="1">
              <a:buNone/>
            </a:pPr>
            <a:r>
              <a:rPr lang="en-US" dirty="0" err="1" smtClean="0"/>
              <a:t>scanf</a:t>
            </a:r>
            <a:r>
              <a:rPr lang="en-US" dirty="0" smtClean="0"/>
              <a:t>("%d", &amp;</a:t>
            </a:r>
            <a:r>
              <a:rPr lang="en-US" dirty="0" err="1" smtClean="0"/>
              <a:t>arr</a:t>
            </a:r>
            <a:r>
              <a:rPr lang="en-US" dirty="0" smtClean="0"/>
              <a:t>[</a:t>
            </a:r>
            <a:r>
              <a:rPr lang="en-US" dirty="0" err="1" smtClean="0"/>
              <a:t>i</a:t>
            </a:r>
            <a:r>
              <a:rPr lang="en-US" dirty="0" smtClean="0"/>
              <a:t>]);</a:t>
            </a:r>
          </a:p>
          <a:p>
            <a:pPr lvl="1">
              <a:buNone/>
            </a:pPr>
            <a:r>
              <a:rPr lang="en-US" b="1" dirty="0" smtClean="0"/>
              <a:t>display(</a:t>
            </a:r>
            <a:r>
              <a:rPr lang="en-US" b="1" dirty="0" err="1" smtClean="0"/>
              <a:t>arr</a:t>
            </a:r>
            <a:r>
              <a:rPr lang="en-US" b="1" dirty="0" smtClean="0"/>
              <a:t>, 5);</a:t>
            </a:r>
          </a:p>
          <a:p>
            <a:pPr lvl="1">
              <a:buNone/>
            </a:pPr>
            <a:r>
              <a:rPr lang="en-US" dirty="0" err="1" smtClean="0"/>
              <a:t>getch</a:t>
            </a:r>
            <a:r>
              <a:rPr lang="en-US" dirty="0" smtClean="0"/>
              <a:t>();</a:t>
            </a:r>
          </a:p>
          <a:p>
            <a:pPr>
              <a:buNone/>
            </a:pPr>
            <a:r>
              <a:rPr lang="en-US" dirty="0" smtClean="0"/>
              <a:t>}</a:t>
            </a:r>
          </a:p>
          <a:p>
            <a:pPr>
              <a:buNone/>
            </a:pPr>
            <a:r>
              <a:rPr lang="en-US" b="1" dirty="0" smtClean="0"/>
              <a:t>void display (</a:t>
            </a:r>
            <a:r>
              <a:rPr lang="en-US" b="1" dirty="0" err="1" smtClean="0"/>
              <a:t>int</a:t>
            </a:r>
            <a:r>
              <a:rPr lang="en-US" b="1" dirty="0" smtClean="0"/>
              <a:t> *b, </a:t>
            </a:r>
            <a:r>
              <a:rPr lang="en-US" b="1" dirty="0" err="1" smtClean="0"/>
              <a:t>int</a:t>
            </a:r>
            <a:r>
              <a:rPr lang="en-US" b="1" dirty="0" smtClean="0"/>
              <a:t> s)</a:t>
            </a:r>
          </a:p>
          <a:p>
            <a:pPr>
              <a:buNone/>
            </a:pPr>
            <a:r>
              <a:rPr lang="en-US" dirty="0" smtClean="0"/>
              <a:t>{</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printf</a:t>
            </a:r>
            <a:r>
              <a:rPr lang="en-US" dirty="0" smtClean="0"/>
              <a:t>("\</a:t>
            </a:r>
            <a:r>
              <a:rPr lang="en-US" dirty="0" err="1" smtClean="0"/>
              <a:t>nYou</a:t>
            </a:r>
            <a:r>
              <a:rPr lang="en-US" dirty="0" smtClean="0"/>
              <a:t> have entered: ");</a:t>
            </a:r>
          </a:p>
          <a:p>
            <a:pPr lvl="1">
              <a:buNone/>
            </a:pPr>
            <a:r>
              <a:rPr lang="nn-NO" dirty="0" smtClean="0"/>
              <a:t>for(i = 0; i &lt; s; i++)</a:t>
            </a:r>
          </a:p>
          <a:p>
            <a:pPr lvl="1">
              <a:buNone/>
            </a:pPr>
            <a:r>
              <a:rPr lang="en-US" dirty="0" err="1" smtClean="0"/>
              <a:t>printf</a:t>
            </a:r>
            <a:r>
              <a:rPr lang="en-US" dirty="0" smtClean="0"/>
              <a:t>(" %d", *(</a:t>
            </a:r>
            <a:r>
              <a:rPr lang="en-US" dirty="0" err="1" smtClean="0"/>
              <a:t>b+i</a:t>
            </a:r>
            <a:r>
              <a:rPr lang="en-US" dirty="0" smtClean="0"/>
              <a:t>));</a:t>
            </a:r>
          </a:p>
          <a:p>
            <a:pPr>
              <a:buNone/>
            </a:pPr>
            <a:r>
              <a:rPr lang="en-US" dirty="0" smtClean="0"/>
              <a:t>}</a:t>
            </a:r>
            <a:endParaRPr lang="en-US" dirty="0"/>
          </a:p>
        </p:txBody>
      </p:sp>
      <p:pic>
        <p:nvPicPr>
          <p:cNvPr id="1026" name="Picture 2"/>
          <p:cNvPicPr>
            <a:picLocks noChangeAspect="1" noChangeArrowheads="1"/>
          </p:cNvPicPr>
          <p:nvPr/>
        </p:nvPicPr>
        <p:blipFill>
          <a:blip r:embed="rId2"/>
          <a:srcRect l="8824" t="32292" r="38235" b="37500"/>
          <a:stretch>
            <a:fillRect/>
          </a:stretch>
        </p:blipFill>
        <p:spPr bwMode="auto">
          <a:xfrm>
            <a:off x="381000" y="3429000"/>
            <a:ext cx="4038600" cy="137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Two Dimensional Arrays</a:t>
            </a:r>
            <a:endParaRPr lang="en-US" dirty="0"/>
          </a:p>
        </p:txBody>
      </p:sp>
      <p:sp>
        <p:nvSpPr>
          <p:cNvPr id="3" name="Content Placeholder 2"/>
          <p:cNvSpPr>
            <a:spLocks noGrp="1"/>
          </p:cNvSpPr>
          <p:nvPr>
            <p:ph sz="half" idx="1"/>
          </p:nvPr>
        </p:nvSpPr>
        <p:spPr>
          <a:xfrm>
            <a:off x="301752" y="1371600"/>
            <a:ext cx="4038600" cy="3352800"/>
          </a:xfrm>
        </p:spPr>
        <p:txBody>
          <a:bodyPr>
            <a:normAutofit fontScale="85000" lnSpcReduction="20000"/>
          </a:bodyPr>
          <a:lstStyle/>
          <a:p>
            <a:r>
              <a:rPr lang="en-US" dirty="0" smtClean="0"/>
              <a:t>Array can have two or more dimensions.</a:t>
            </a:r>
          </a:p>
          <a:p>
            <a:endParaRPr lang="en-US" dirty="0" smtClean="0"/>
          </a:p>
          <a:p>
            <a:r>
              <a:rPr lang="en-US" dirty="0" smtClean="0"/>
              <a:t>Declare 2D-Array:</a:t>
            </a:r>
          </a:p>
          <a:p>
            <a:pPr lvl="1">
              <a:buNone/>
            </a:pPr>
            <a:r>
              <a:rPr lang="en-US" b="1" dirty="0" err="1" smtClean="0"/>
              <a:t>int</a:t>
            </a:r>
            <a:r>
              <a:rPr lang="en-US" b="1" dirty="0" smtClean="0"/>
              <a:t> a[2][2];</a:t>
            </a:r>
          </a:p>
          <a:p>
            <a:pPr lvl="1">
              <a:buNone/>
            </a:pPr>
            <a:r>
              <a:rPr lang="en-US" b="1" dirty="0" err="1" smtClean="0"/>
              <a:t>int</a:t>
            </a:r>
            <a:r>
              <a:rPr lang="en-US" b="1" dirty="0" smtClean="0"/>
              <a:t> a[ ][2] = {10,20,30,40};</a:t>
            </a:r>
          </a:p>
          <a:p>
            <a:pPr lvl="1">
              <a:buNone/>
            </a:pPr>
            <a:r>
              <a:rPr lang="en-US" b="1" dirty="0" err="1" smtClean="0"/>
              <a:t>int</a:t>
            </a:r>
            <a:r>
              <a:rPr lang="en-US" b="1" dirty="0" smtClean="0"/>
              <a:t> a[ ][2] = {{10,20},{30,40}};</a:t>
            </a:r>
          </a:p>
          <a:p>
            <a:endParaRPr lang="en-US" dirty="0" smtClean="0"/>
          </a:p>
          <a:p>
            <a:r>
              <a:rPr lang="en-US" dirty="0" smtClean="0"/>
              <a:t>Memory Map of 2D-Array:</a:t>
            </a:r>
          </a:p>
          <a:p>
            <a:endParaRPr lang="en-US" dirty="0"/>
          </a:p>
        </p:txBody>
      </p:sp>
      <p:sp>
        <p:nvSpPr>
          <p:cNvPr id="4" name="Content Placeholder 3"/>
          <p:cNvSpPr>
            <a:spLocks noGrp="1"/>
          </p:cNvSpPr>
          <p:nvPr>
            <p:ph sz="half" idx="2"/>
          </p:nvPr>
        </p:nvSpPr>
        <p:spPr/>
        <p:txBody>
          <a:bodyPr>
            <a:normAutofit fontScale="850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void main()</a:t>
            </a:r>
          </a:p>
          <a:p>
            <a:pPr>
              <a:buNone/>
            </a:pPr>
            <a:r>
              <a:rPr lang="en-US" dirty="0" smtClean="0"/>
              <a:t>{</a:t>
            </a:r>
          </a:p>
          <a:p>
            <a:pPr lvl="1">
              <a:buNone/>
            </a:pPr>
            <a:r>
              <a:rPr lang="en-US" dirty="0" err="1" smtClean="0"/>
              <a:t>int</a:t>
            </a:r>
            <a:r>
              <a:rPr lang="en-US" dirty="0" smtClean="0"/>
              <a:t> </a:t>
            </a:r>
            <a:r>
              <a:rPr lang="en-US" dirty="0" err="1" smtClean="0"/>
              <a:t>arr</a:t>
            </a:r>
            <a:r>
              <a:rPr lang="en-US" dirty="0" smtClean="0"/>
              <a:t>[3][3], </a:t>
            </a:r>
            <a:r>
              <a:rPr lang="en-US" dirty="0" err="1" smtClean="0"/>
              <a:t>i</a:t>
            </a:r>
            <a:r>
              <a:rPr lang="en-US" dirty="0" smtClean="0"/>
              <a:t>, j;</a:t>
            </a:r>
          </a:p>
          <a:p>
            <a:pPr lvl="1">
              <a:buNone/>
            </a:pPr>
            <a:r>
              <a:rPr lang="en-US" dirty="0" err="1" smtClean="0"/>
              <a:t>printf</a:t>
            </a:r>
            <a:r>
              <a:rPr lang="en-US" dirty="0" smtClean="0"/>
              <a:t>("\</a:t>
            </a:r>
            <a:r>
              <a:rPr lang="en-US" dirty="0" err="1" smtClean="0"/>
              <a:t>nEnter</a:t>
            </a:r>
            <a:r>
              <a:rPr lang="en-US" dirty="0" smtClean="0"/>
              <a:t> nine numbers: ");</a:t>
            </a:r>
          </a:p>
          <a:p>
            <a:pPr lvl="1">
              <a:buNone/>
            </a:pPr>
            <a:r>
              <a:rPr lang="nn-NO" dirty="0" smtClean="0"/>
              <a:t>for(i = 0; i &lt; 3; i++)</a:t>
            </a:r>
          </a:p>
          <a:p>
            <a:pPr lvl="2">
              <a:buNone/>
            </a:pPr>
            <a:r>
              <a:rPr lang="en-US" dirty="0" smtClean="0"/>
              <a:t>for(j = 0; j &lt; 3; j++)</a:t>
            </a:r>
          </a:p>
          <a:p>
            <a:pPr lvl="3">
              <a:buNone/>
            </a:pPr>
            <a:r>
              <a:rPr lang="en-US" dirty="0" err="1" smtClean="0"/>
              <a:t>scanf</a:t>
            </a:r>
            <a:r>
              <a:rPr lang="en-US" dirty="0" smtClean="0"/>
              <a:t>("%d", &amp;</a:t>
            </a:r>
            <a:r>
              <a:rPr lang="en-US" dirty="0" err="1" smtClean="0"/>
              <a:t>arr</a:t>
            </a:r>
            <a:r>
              <a:rPr lang="en-US" dirty="0" smtClean="0"/>
              <a:t>[</a:t>
            </a:r>
            <a:r>
              <a:rPr lang="en-US" dirty="0" err="1" smtClean="0"/>
              <a:t>i</a:t>
            </a:r>
            <a:r>
              <a:rPr lang="en-US" dirty="0" smtClean="0"/>
              <a:t>][j]);</a:t>
            </a:r>
          </a:p>
          <a:p>
            <a:pPr lvl="1">
              <a:buNone/>
            </a:pPr>
            <a:r>
              <a:rPr lang="en-US" dirty="0" err="1" smtClean="0"/>
              <a:t>printf</a:t>
            </a:r>
            <a:r>
              <a:rPr lang="en-US" dirty="0" smtClean="0"/>
              <a:t>("\</a:t>
            </a:r>
            <a:r>
              <a:rPr lang="en-US" dirty="0" err="1" smtClean="0"/>
              <a:t>nYou</a:t>
            </a:r>
            <a:r>
              <a:rPr lang="en-US" dirty="0" smtClean="0"/>
              <a:t> have entered: ");</a:t>
            </a:r>
          </a:p>
          <a:p>
            <a:pPr lvl="1">
              <a:buNone/>
            </a:pPr>
            <a:r>
              <a:rPr lang="nn-NO" dirty="0" smtClean="0"/>
              <a:t>for(i = 0; i &lt; 3; i++)</a:t>
            </a:r>
          </a:p>
          <a:p>
            <a:pPr lvl="2">
              <a:buNone/>
            </a:pPr>
            <a:r>
              <a:rPr lang="en-US" dirty="0" smtClean="0"/>
              <a:t>for(j = 0; j &lt; 3; j++)</a:t>
            </a:r>
          </a:p>
          <a:p>
            <a:pPr lvl="3">
              <a:buNone/>
            </a:pPr>
            <a:r>
              <a:rPr lang="en-US" dirty="0" err="1" smtClean="0"/>
              <a:t>printf</a:t>
            </a:r>
            <a:r>
              <a:rPr lang="en-US" dirty="0" smtClean="0"/>
              <a:t>(" %d", </a:t>
            </a:r>
            <a:r>
              <a:rPr lang="en-US" dirty="0" err="1" smtClean="0"/>
              <a:t>arr</a:t>
            </a:r>
            <a:r>
              <a:rPr lang="en-US" dirty="0" smtClean="0"/>
              <a:t>[</a:t>
            </a:r>
            <a:r>
              <a:rPr lang="en-US" dirty="0" err="1" smtClean="0"/>
              <a:t>i</a:t>
            </a:r>
            <a:r>
              <a:rPr lang="en-US" dirty="0" smtClean="0"/>
              <a:t>][j]);</a:t>
            </a:r>
          </a:p>
          <a:p>
            <a:pPr lvl="1">
              <a:buNone/>
            </a:pPr>
            <a:r>
              <a:rPr lang="en-US" dirty="0" err="1" smtClean="0"/>
              <a:t>getch</a:t>
            </a:r>
            <a:r>
              <a:rPr lang="en-US" dirty="0" smtClean="0"/>
              <a:t>();</a:t>
            </a:r>
          </a:p>
          <a:p>
            <a:pPr>
              <a:buNone/>
            </a:pPr>
            <a:r>
              <a:rPr lang="en-US" dirty="0" smtClean="0"/>
              <a:t>}</a:t>
            </a:r>
            <a:endParaRPr lang="en-US" dirty="0"/>
          </a:p>
        </p:txBody>
      </p:sp>
      <p:pic>
        <p:nvPicPr>
          <p:cNvPr id="2050" name="Picture 2"/>
          <p:cNvPicPr>
            <a:picLocks noChangeAspect="1" noChangeArrowheads="1"/>
          </p:cNvPicPr>
          <p:nvPr/>
        </p:nvPicPr>
        <p:blipFill>
          <a:blip r:embed="rId2"/>
          <a:srcRect l="10000" t="45833" r="42353" b="23958"/>
          <a:stretch>
            <a:fillRect/>
          </a:stretch>
        </p:blipFill>
        <p:spPr bwMode="auto">
          <a:xfrm>
            <a:off x="375746" y="4495800"/>
            <a:ext cx="4043855"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2D Array And Pointer</a:t>
            </a:r>
            <a:endParaRPr lang="en-US" dirty="0"/>
          </a:p>
        </p:txBody>
      </p:sp>
      <p:sp>
        <p:nvSpPr>
          <p:cNvPr id="3" name="Content Placeholder 2"/>
          <p:cNvSpPr>
            <a:spLocks noGrp="1"/>
          </p:cNvSpPr>
          <p:nvPr>
            <p:ph sz="half" idx="1"/>
          </p:nvPr>
        </p:nvSpPr>
        <p:spPr>
          <a:xfrm>
            <a:off x="152400" y="1371600"/>
            <a:ext cx="4419600" cy="5257800"/>
          </a:xfrm>
        </p:spPr>
        <p:txBody>
          <a:bodyPr>
            <a:noAutofit/>
          </a:bodyPr>
          <a:lstStyle/>
          <a:p>
            <a:pPr>
              <a:buNone/>
            </a:pPr>
            <a:r>
              <a:rPr lang="en-US" sz="1800" dirty="0" smtClean="0"/>
              <a:t>main( )</a:t>
            </a:r>
          </a:p>
          <a:p>
            <a:pPr>
              <a:buNone/>
            </a:pPr>
            <a:r>
              <a:rPr lang="en-US" sz="1800" dirty="0" smtClean="0"/>
              <a:t>{</a:t>
            </a:r>
          </a:p>
          <a:p>
            <a:pPr lvl="1">
              <a:buNone/>
            </a:pPr>
            <a:r>
              <a:rPr lang="pt-BR" sz="1800" dirty="0" smtClean="0"/>
              <a:t>int num[3][2] = { 24, 34, 12, 44, 56, 17 } ;</a:t>
            </a:r>
          </a:p>
          <a:p>
            <a:pPr lvl="1">
              <a:buNone/>
            </a:pPr>
            <a:r>
              <a:rPr lang="en-US" sz="1800" dirty="0" err="1" smtClean="0"/>
              <a:t>int</a:t>
            </a:r>
            <a:r>
              <a:rPr lang="en-US" sz="1800" dirty="0" smtClean="0"/>
              <a:t> </a:t>
            </a:r>
            <a:r>
              <a:rPr lang="en-US" sz="1800" dirty="0" err="1" smtClean="0"/>
              <a:t>i</a:t>
            </a:r>
            <a:r>
              <a:rPr lang="en-US" sz="1800" dirty="0" smtClean="0"/>
              <a:t>, j, </a:t>
            </a:r>
            <a:r>
              <a:rPr lang="en-US" sz="1800" dirty="0" err="1" smtClean="0"/>
              <a:t>col</a:t>
            </a:r>
            <a:r>
              <a:rPr lang="en-US" sz="1800" dirty="0" smtClean="0"/>
              <a:t>=2;</a:t>
            </a:r>
          </a:p>
          <a:p>
            <a:pPr lvl="1">
              <a:buNone/>
            </a:pPr>
            <a:r>
              <a:rPr lang="nn-NO" sz="1800" dirty="0" smtClean="0"/>
              <a:t>for ( i = 0 ; i &lt; 3 ; i++ )</a:t>
            </a:r>
          </a:p>
          <a:p>
            <a:pPr lvl="2">
              <a:buNone/>
            </a:pPr>
            <a:r>
              <a:rPr lang="en-US" sz="1800" dirty="0" smtClean="0"/>
              <a:t>for( j=0 ; j &lt; 2 ; j++ )</a:t>
            </a:r>
          </a:p>
          <a:p>
            <a:pPr lvl="2">
              <a:buNone/>
            </a:pPr>
            <a:r>
              <a:rPr lang="en-US" sz="1800" dirty="0" smtClean="0"/>
              <a:t>{</a:t>
            </a:r>
          </a:p>
          <a:p>
            <a:pPr lvl="3">
              <a:buNone/>
            </a:pPr>
            <a:r>
              <a:rPr lang="en-US" sz="1800" dirty="0" err="1" smtClean="0"/>
              <a:t>printf</a:t>
            </a:r>
            <a:r>
              <a:rPr lang="en-US" sz="1800" dirty="0" smtClean="0"/>
              <a:t> ( "address = %u %u %u ", </a:t>
            </a:r>
            <a:r>
              <a:rPr lang="en-US" sz="1800" b="1" dirty="0" smtClean="0"/>
              <a:t>&amp;num[</a:t>
            </a:r>
            <a:r>
              <a:rPr lang="en-US" sz="1800" b="1" dirty="0" err="1" smtClean="0"/>
              <a:t>i</a:t>
            </a:r>
            <a:r>
              <a:rPr lang="en-US" sz="1800" b="1" dirty="0" smtClean="0"/>
              <a:t>][j], *(</a:t>
            </a:r>
            <a:r>
              <a:rPr lang="en-US" sz="1800" b="1" dirty="0" err="1" smtClean="0"/>
              <a:t>num+i</a:t>
            </a:r>
            <a:r>
              <a:rPr lang="en-US" sz="1800" b="1" dirty="0" smtClean="0"/>
              <a:t>)+j,*num + </a:t>
            </a:r>
            <a:r>
              <a:rPr lang="en-US" sz="1800" b="1" dirty="0" err="1" smtClean="0"/>
              <a:t>i</a:t>
            </a:r>
            <a:r>
              <a:rPr lang="en-US" sz="1800" b="1" dirty="0" smtClean="0"/>
              <a:t> * </a:t>
            </a:r>
            <a:r>
              <a:rPr lang="en-US" sz="1800" b="1" dirty="0" err="1" smtClean="0"/>
              <a:t>col</a:t>
            </a:r>
            <a:r>
              <a:rPr lang="en-US" sz="1800" b="1" dirty="0" smtClean="0"/>
              <a:t> + j)</a:t>
            </a:r>
            <a:r>
              <a:rPr lang="en-US" sz="1800" dirty="0" smtClean="0"/>
              <a:t> ;</a:t>
            </a:r>
          </a:p>
          <a:p>
            <a:pPr lvl="3">
              <a:buNone/>
            </a:pPr>
            <a:r>
              <a:rPr lang="pt-BR" sz="1800" dirty="0" smtClean="0"/>
              <a:t>printf ( "element = %d %d %d", num[i][j], *(*( num + i )+j), *(*num + i * col + j) ) ;</a:t>
            </a:r>
          </a:p>
          <a:p>
            <a:pPr lvl="2">
              <a:buNone/>
            </a:pPr>
            <a:r>
              <a:rPr lang="en-US" sz="1800" dirty="0" smtClean="0"/>
              <a:t>}</a:t>
            </a:r>
          </a:p>
          <a:p>
            <a:pPr>
              <a:buNone/>
            </a:pPr>
            <a:r>
              <a:rPr lang="en-US" sz="1800" dirty="0" smtClean="0"/>
              <a:t>}</a:t>
            </a:r>
            <a:endParaRPr lang="en-US" sz="1800" dirty="0"/>
          </a:p>
        </p:txBody>
      </p:sp>
      <p:sp>
        <p:nvSpPr>
          <p:cNvPr id="4" name="Content Placeholder 3"/>
          <p:cNvSpPr>
            <a:spLocks noGrp="1"/>
          </p:cNvSpPr>
          <p:nvPr>
            <p:ph sz="half" idx="2"/>
          </p:nvPr>
        </p:nvSpPr>
        <p:spPr>
          <a:xfrm>
            <a:off x="4572000" y="1371600"/>
            <a:ext cx="4419600" cy="4681728"/>
          </a:xfrm>
        </p:spPr>
        <p:txBody>
          <a:bodyPr>
            <a:normAutofit/>
          </a:bodyPr>
          <a:lstStyle/>
          <a:p>
            <a:pPr>
              <a:buNone/>
            </a:pPr>
            <a:r>
              <a:rPr lang="en-US" sz="1800" dirty="0" smtClean="0"/>
              <a:t>Output</a:t>
            </a:r>
          </a:p>
          <a:p>
            <a:pPr>
              <a:buNone/>
            </a:pPr>
            <a:r>
              <a:rPr lang="en-US" sz="1800" dirty="0" smtClean="0"/>
              <a:t>address = </a:t>
            </a:r>
            <a:r>
              <a:rPr lang="en-US" sz="1800" b="1" dirty="0" smtClean="0"/>
              <a:t>2293168</a:t>
            </a:r>
            <a:r>
              <a:rPr lang="en-US" sz="1800" dirty="0" smtClean="0"/>
              <a:t> 2293168 2293168 element = 24 24 24</a:t>
            </a:r>
          </a:p>
          <a:p>
            <a:pPr>
              <a:buNone/>
            </a:pPr>
            <a:r>
              <a:rPr lang="en-US" sz="1800" dirty="0" smtClean="0"/>
              <a:t>address = </a:t>
            </a:r>
            <a:r>
              <a:rPr lang="en-US" sz="1800" b="1" dirty="0" smtClean="0"/>
              <a:t>2293172</a:t>
            </a:r>
            <a:r>
              <a:rPr lang="en-US" sz="1800" dirty="0" smtClean="0"/>
              <a:t> 2293172 2293172 element = 34 34 34</a:t>
            </a:r>
          </a:p>
          <a:p>
            <a:pPr>
              <a:buNone/>
            </a:pPr>
            <a:r>
              <a:rPr lang="en-US" sz="1800" dirty="0" smtClean="0"/>
              <a:t>address = </a:t>
            </a:r>
            <a:r>
              <a:rPr lang="en-US" sz="1800" b="1" dirty="0" smtClean="0"/>
              <a:t>2293176</a:t>
            </a:r>
            <a:r>
              <a:rPr lang="en-US" sz="1800" dirty="0" smtClean="0"/>
              <a:t> 2293176 2293176 element = 12 12 12</a:t>
            </a:r>
          </a:p>
          <a:p>
            <a:pPr>
              <a:buNone/>
            </a:pPr>
            <a:r>
              <a:rPr lang="en-US" sz="1800" dirty="0" smtClean="0"/>
              <a:t>address = </a:t>
            </a:r>
            <a:r>
              <a:rPr lang="en-US" sz="1800" b="1" dirty="0" smtClean="0"/>
              <a:t>2293180</a:t>
            </a:r>
            <a:r>
              <a:rPr lang="en-US" sz="1800" dirty="0" smtClean="0"/>
              <a:t> 2293180 2293180 element = 44 44 44</a:t>
            </a:r>
          </a:p>
          <a:p>
            <a:pPr>
              <a:buNone/>
            </a:pPr>
            <a:r>
              <a:rPr lang="en-US" sz="1800" dirty="0" smtClean="0"/>
              <a:t>address = </a:t>
            </a:r>
            <a:r>
              <a:rPr lang="en-US" sz="1800" b="1" dirty="0" smtClean="0"/>
              <a:t>2293184</a:t>
            </a:r>
            <a:r>
              <a:rPr lang="en-US" sz="1800" dirty="0" smtClean="0"/>
              <a:t> 2293184 2293184 element = 56 56 56</a:t>
            </a:r>
          </a:p>
          <a:p>
            <a:pPr>
              <a:buNone/>
            </a:pPr>
            <a:r>
              <a:rPr lang="en-US" sz="1800" dirty="0" smtClean="0"/>
              <a:t>address = </a:t>
            </a:r>
            <a:r>
              <a:rPr lang="en-US" sz="1800" b="1" dirty="0" smtClean="0"/>
              <a:t>2293188</a:t>
            </a:r>
            <a:r>
              <a:rPr lang="en-US" sz="1800" dirty="0" smtClean="0"/>
              <a:t> 2293188 2293188 element = 17 17 17</a:t>
            </a:r>
            <a:endParaRPr lang="en-US" sz="18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2D-Array to a Function</a:t>
            </a:r>
            <a:endParaRPr lang="en-US" dirty="0"/>
          </a:p>
        </p:txBody>
      </p:sp>
      <p:sp>
        <p:nvSpPr>
          <p:cNvPr id="3" name="Content Placeholder 2"/>
          <p:cNvSpPr>
            <a:spLocks noGrp="1"/>
          </p:cNvSpPr>
          <p:nvPr>
            <p:ph sz="half" idx="1"/>
          </p:nvPr>
        </p:nvSpPr>
        <p:spPr>
          <a:xfrm>
            <a:off x="301752" y="1371600"/>
            <a:ext cx="4038600" cy="5029200"/>
          </a:xfrm>
        </p:spPr>
        <p:txBody>
          <a:bodyPr>
            <a:noAutofit/>
          </a:bodyPr>
          <a:lstStyle/>
          <a:p>
            <a:pPr>
              <a:buNone/>
            </a:pPr>
            <a:r>
              <a:rPr lang="en-US" sz="2000" dirty="0" smtClean="0"/>
              <a:t>#include&lt;</a:t>
            </a:r>
            <a:r>
              <a:rPr lang="en-US" sz="2000" dirty="0" err="1" smtClean="0"/>
              <a:t>stdio.h</a:t>
            </a:r>
            <a:r>
              <a:rPr lang="en-US" sz="2000" dirty="0" smtClean="0"/>
              <a:t>&gt;</a:t>
            </a:r>
          </a:p>
          <a:p>
            <a:pPr>
              <a:buNone/>
            </a:pPr>
            <a:r>
              <a:rPr lang="en-US" sz="2000" dirty="0" smtClean="0"/>
              <a:t>#include&lt;</a:t>
            </a:r>
            <a:r>
              <a:rPr lang="en-US" sz="2000" dirty="0" err="1" smtClean="0"/>
              <a:t>conio.h</a:t>
            </a:r>
            <a:r>
              <a:rPr lang="en-US" sz="2000" dirty="0" smtClean="0"/>
              <a:t>&gt;</a:t>
            </a:r>
          </a:p>
          <a:p>
            <a:pPr>
              <a:buNone/>
            </a:pPr>
            <a:r>
              <a:rPr lang="en-US" sz="1800" b="1" dirty="0" smtClean="0"/>
              <a:t>void display(</a:t>
            </a:r>
            <a:r>
              <a:rPr lang="en-US" sz="1800" b="1" dirty="0" err="1" smtClean="0"/>
              <a:t>int</a:t>
            </a:r>
            <a:r>
              <a:rPr lang="en-US" sz="1800" b="1" dirty="0" smtClean="0"/>
              <a:t> [ ][3], </a:t>
            </a:r>
            <a:r>
              <a:rPr lang="en-US" sz="1800" b="1" dirty="0" err="1" smtClean="0"/>
              <a:t>int</a:t>
            </a:r>
            <a:r>
              <a:rPr lang="en-US" sz="1800" b="1" dirty="0" smtClean="0"/>
              <a:t>, </a:t>
            </a:r>
            <a:r>
              <a:rPr lang="en-US" sz="1800" b="1" dirty="0" err="1" smtClean="0"/>
              <a:t>int</a:t>
            </a:r>
            <a:r>
              <a:rPr lang="en-US" sz="1800" b="1" dirty="0" smtClean="0"/>
              <a:t>);</a:t>
            </a:r>
          </a:p>
          <a:p>
            <a:pPr>
              <a:buNone/>
            </a:pPr>
            <a:r>
              <a:rPr lang="en-US" sz="2000" dirty="0" smtClean="0"/>
              <a:t>void main()</a:t>
            </a:r>
          </a:p>
          <a:p>
            <a:pPr>
              <a:buNone/>
            </a:pPr>
            <a:r>
              <a:rPr lang="en-US" sz="2000" dirty="0" smtClean="0"/>
              <a:t>{</a:t>
            </a:r>
          </a:p>
          <a:p>
            <a:pPr lvl="1">
              <a:buNone/>
            </a:pPr>
            <a:r>
              <a:rPr lang="en-US" sz="2000" dirty="0" err="1" smtClean="0"/>
              <a:t>int</a:t>
            </a:r>
            <a:r>
              <a:rPr lang="en-US" sz="2000" dirty="0" smtClean="0"/>
              <a:t> </a:t>
            </a:r>
            <a:r>
              <a:rPr lang="en-US" sz="2000" dirty="0" err="1" smtClean="0"/>
              <a:t>arr</a:t>
            </a:r>
            <a:r>
              <a:rPr lang="en-US" sz="2000" dirty="0" smtClean="0"/>
              <a:t>[3][3], </a:t>
            </a:r>
            <a:r>
              <a:rPr lang="en-US" sz="2000" dirty="0" err="1" smtClean="0"/>
              <a:t>i</a:t>
            </a:r>
            <a:r>
              <a:rPr lang="en-US" sz="2000" dirty="0" smtClean="0"/>
              <a:t>, j;</a:t>
            </a:r>
          </a:p>
          <a:p>
            <a:pPr lvl="1">
              <a:buNone/>
            </a:pPr>
            <a:r>
              <a:rPr lang="en-US" sz="2000" dirty="0" err="1" smtClean="0"/>
              <a:t>printf</a:t>
            </a:r>
            <a:r>
              <a:rPr lang="en-US" sz="2000" dirty="0" smtClean="0"/>
              <a:t>("\</a:t>
            </a:r>
            <a:r>
              <a:rPr lang="en-US" sz="2000" dirty="0" err="1" smtClean="0"/>
              <a:t>nEnter</a:t>
            </a:r>
            <a:r>
              <a:rPr lang="en-US" sz="2000" dirty="0" smtClean="0"/>
              <a:t> nine numbers: ");</a:t>
            </a:r>
          </a:p>
          <a:p>
            <a:pPr lvl="1">
              <a:buNone/>
            </a:pPr>
            <a:r>
              <a:rPr lang="nn-NO" sz="2000" dirty="0" smtClean="0"/>
              <a:t>for(i = 0; i &lt; 3; i++)</a:t>
            </a:r>
          </a:p>
          <a:p>
            <a:pPr lvl="2">
              <a:buNone/>
            </a:pPr>
            <a:r>
              <a:rPr lang="en-US" dirty="0" smtClean="0"/>
              <a:t>for(j = 0; j &lt; 3; j++)</a:t>
            </a:r>
          </a:p>
          <a:p>
            <a:pPr lvl="3">
              <a:buNone/>
            </a:pPr>
            <a:r>
              <a:rPr lang="en-US" dirty="0" err="1" smtClean="0"/>
              <a:t>scanf</a:t>
            </a:r>
            <a:r>
              <a:rPr lang="en-US" dirty="0" smtClean="0"/>
              <a:t>("%d", &amp;</a:t>
            </a:r>
            <a:r>
              <a:rPr lang="en-US" dirty="0" err="1" smtClean="0"/>
              <a:t>arr</a:t>
            </a:r>
            <a:r>
              <a:rPr lang="en-US" dirty="0" smtClean="0"/>
              <a:t>[</a:t>
            </a:r>
            <a:r>
              <a:rPr lang="en-US" dirty="0" err="1" smtClean="0"/>
              <a:t>i</a:t>
            </a:r>
            <a:r>
              <a:rPr lang="en-US" dirty="0" smtClean="0"/>
              <a:t>][j]);</a:t>
            </a:r>
          </a:p>
          <a:p>
            <a:pPr lvl="1">
              <a:buNone/>
            </a:pPr>
            <a:r>
              <a:rPr lang="en-US" sz="2000" b="1" dirty="0" smtClean="0"/>
              <a:t>display(</a:t>
            </a:r>
            <a:r>
              <a:rPr lang="en-US" sz="2000" b="1" dirty="0" err="1" smtClean="0"/>
              <a:t>arr</a:t>
            </a:r>
            <a:r>
              <a:rPr lang="en-US" sz="2000" b="1" dirty="0" smtClean="0"/>
              <a:t>, 3, 3);</a:t>
            </a:r>
          </a:p>
          <a:p>
            <a:pPr lvl="1">
              <a:buNone/>
            </a:pPr>
            <a:r>
              <a:rPr lang="en-US" sz="2000" dirty="0" err="1" smtClean="0"/>
              <a:t>getch</a:t>
            </a:r>
            <a:r>
              <a:rPr lang="en-US" sz="2000" dirty="0" smtClean="0"/>
              <a:t>();</a:t>
            </a:r>
          </a:p>
          <a:p>
            <a:pPr>
              <a:buNone/>
            </a:pPr>
            <a:r>
              <a:rPr lang="en-US" sz="2000" dirty="0" smtClean="0"/>
              <a:t>}</a:t>
            </a:r>
            <a:endParaRPr lang="en-US" sz="2000" dirty="0"/>
          </a:p>
        </p:txBody>
      </p:sp>
      <p:sp>
        <p:nvSpPr>
          <p:cNvPr id="4" name="Content Placeholder 3"/>
          <p:cNvSpPr>
            <a:spLocks noGrp="1"/>
          </p:cNvSpPr>
          <p:nvPr>
            <p:ph sz="half" idx="2"/>
          </p:nvPr>
        </p:nvSpPr>
        <p:spPr/>
        <p:txBody>
          <a:bodyPr>
            <a:normAutofit/>
          </a:bodyPr>
          <a:lstStyle/>
          <a:p>
            <a:pPr>
              <a:buNone/>
            </a:pPr>
            <a:r>
              <a:rPr lang="en-US" sz="1600" b="1" dirty="0" smtClean="0"/>
              <a:t>void display (</a:t>
            </a:r>
            <a:r>
              <a:rPr lang="en-US" sz="1600" b="1" dirty="0" err="1" smtClean="0"/>
              <a:t>int</a:t>
            </a:r>
            <a:r>
              <a:rPr lang="en-US" sz="1600" b="1" dirty="0" smtClean="0"/>
              <a:t> a[ ][3], </a:t>
            </a:r>
            <a:r>
              <a:rPr lang="en-US" sz="1600" b="1" dirty="0" err="1" smtClean="0"/>
              <a:t>int</a:t>
            </a:r>
            <a:r>
              <a:rPr lang="en-US" sz="1600" b="1" dirty="0" smtClean="0"/>
              <a:t> r, </a:t>
            </a:r>
            <a:r>
              <a:rPr lang="en-US" sz="1600" b="1" dirty="0" err="1" smtClean="0"/>
              <a:t>int</a:t>
            </a:r>
            <a:r>
              <a:rPr lang="en-US" sz="1600" b="1" dirty="0" smtClean="0"/>
              <a:t> c)</a:t>
            </a:r>
          </a:p>
          <a:p>
            <a:pPr>
              <a:buNone/>
            </a:pPr>
            <a:r>
              <a:rPr lang="en-US" sz="2000" dirty="0" smtClean="0"/>
              <a:t>{</a:t>
            </a:r>
          </a:p>
          <a:p>
            <a:pPr>
              <a:buNone/>
            </a:pPr>
            <a:r>
              <a:rPr lang="en-US" sz="2000" dirty="0" err="1" smtClean="0"/>
              <a:t>int</a:t>
            </a:r>
            <a:r>
              <a:rPr lang="en-US" sz="2000" dirty="0" smtClean="0"/>
              <a:t> </a:t>
            </a:r>
            <a:r>
              <a:rPr lang="en-US" sz="2000" dirty="0" err="1" smtClean="0"/>
              <a:t>i</a:t>
            </a:r>
            <a:r>
              <a:rPr lang="en-US" sz="2000" dirty="0" smtClean="0"/>
              <a:t>, j;</a:t>
            </a:r>
          </a:p>
          <a:p>
            <a:pPr>
              <a:buNone/>
            </a:pPr>
            <a:r>
              <a:rPr lang="en-US" sz="2000" dirty="0" err="1" smtClean="0"/>
              <a:t>printf</a:t>
            </a:r>
            <a:r>
              <a:rPr lang="en-US" sz="2000" dirty="0" smtClean="0"/>
              <a:t>("\</a:t>
            </a:r>
            <a:r>
              <a:rPr lang="en-US" sz="2000" dirty="0" err="1" smtClean="0"/>
              <a:t>nYou</a:t>
            </a:r>
            <a:r>
              <a:rPr lang="en-US" sz="2000" dirty="0" smtClean="0"/>
              <a:t> have entered: ");</a:t>
            </a:r>
          </a:p>
          <a:p>
            <a:pPr>
              <a:buNone/>
            </a:pPr>
            <a:r>
              <a:rPr lang="nn-NO" sz="2000" dirty="0" smtClean="0"/>
              <a:t>for(i = 0; i &lt; r; i++)</a:t>
            </a:r>
          </a:p>
          <a:p>
            <a:pPr lvl="1">
              <a:buNone/>
            </a:pPr>
            <a:r>
              <a:rPr lang="en-US" sz="2000" dirty="0" smtClean="0"/>
              <a:t>for(j = 0; j &lt; c; j++)</a:t>
            </a:r>
          </a:p>
          <a:p>
            <a:pPr lvl="2">
              <a:buNone/>
            </a:pPr>
            <a:r>
              <a:rPr lang="en-US" dirty="0" err="1" smtClean="0"/>
              <a:t>printf</a:t>
            </a:r>
            <a:r>
              <a:rPr lang="en-US" dirty="0" smtClean="0"/>
              <a:t>(" %d", a[</a:t>
            </a:r>
            <a:r>
              <a:rPr lang="en-US" dirty="0" err="1" smtClean="0"/>
              <a:t>i</a:t>
            </a:r>
            <a:r>
              <a:rPr lang="en-US" dirty="0" smtClean="0"/>
              <a:t>][j]);</a:t>
            </a:r>
          </a:p>
          <a:p>
            <a:pPr>
              <a:buNone/>
            </a:pPr>
            <a:r>
              <a:rPr lang="en-US" sz="2000" dirty="0" smtClean="0"/>
              <a:t>}</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'C' Variables:</a:t>
            </a:r>
          </a:p>
          <a:p>
            <a:r>
              <a:rPr lang="en-US" dirty="0" smtClean="0"/>
              <a:t>An entity that </a:t>
            </a:r>
            <a:r>
              <a:rPr lang="en-US" b="1" dirty="0" smtClean="0"/>
              <a:t>may vary </a:t>
            </a:r>
            <a:r>
              <a:rPr lang="en-US" dirty="0" smtClean="0"/>
              <a:t>during the program execution is called as </a:t>
            </a:r>
            <a:r>
              <a:rPr lang="en-US" b="1" dirty="0" smtClean="0"/>
              <a:t>Variable.</a:t>
            </a:r>
          </a:p>
          <a:p>
            <a:r>
              <a:rPr lang="en-US" dirty="0" smtClean="0"/>
              <a:t>Variable names are names given to the memory locations.</a:t>
            </a:r>
          </a:p>
          <a:p>
            <a:r>
              <a:rPr lang="en-US" dirty="0" smtClean="0"/>
              <a:t>These locations can hold integer, real or character constants.</a:t>
            </a:r>
          </a:p>
          <a:p>
            <a:r>
              <a:rPr lang="en-US" dirty="0" smtClean="0"/>
              <a:t>The </a:t>
            </a:r>
            <a:r>
              <a:rPr lang="en-US" b="1" dirty="0" smtClean="0"/>
              <a:t>integer </a:t>
            </a:r>
            <a:r>
              <a:rPr lang="en-US" dirty="0" smtClean="0"/>
              <a:t>variable needs </a:t>
            </a:r>
            <a:r>
              <a:rPr lang="en-US" b="1" dirty="0" smtClean="0"/>
              <a:t>4 bytes, float </a:t>
            </a:r>
            <a:r>
              <a:rPr lang="en-US" dirty="0" smtClean="0"/>
              <a:t>variable needs</a:t>
            </a:r>
            <a:r>
              <a:rPr lang="en-US" b="1" dirty="0" smtClean="0"/>
              <a:t> 4 bytes, double </a:t>
            </a:r>
            <a:r>
              <a:rPr lang="en-US" dirty="0" smtClean="0"/>
              <a:t>variable needs </a:t>
            </a:r>
            <a:r>
              <a:rPr lang="en-US" b="1" dirty="0" smtClean="0"/>
              <a:t>8 bytes and char </a:t>
            </a:r>
            <a:r>
              <a:rPr lang="en-US" dirty="0" smtClean="0"/>
              <a:t>variable</a:t>
            </a:r>
            <a:r>
              <a:rPr lang="en-US" b="1" dirty="0" smtClean="0"/>
              <a:t> </a:t>
            </a:r>
            <a:r>
              <a:rPr lang="en-US" dirty="0" smtClean="0"/>
              <a:t>needs </a:t>
            </a:r>
            <a:r>
              <a:rPr lang="en-US" b="1" dirty="0" smtClean="0"/>
              <a:t>1 byte </a:t>
            </a:r>
            <a:r>
              <a:rPr lang="en-US" dirty="0" smtClean="0"/>
              <a:t>memory space</a:t>
            </a:r>
            <a:r>
              <a:rPr lang="en-US" b="1" dirty="0" smtClean="0"/>
              <a: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Three-Dimensional Array</a:t>
            </a:r>
            <a:endParaRPr lang="en-US" dirty="0"/>
          </a:p>
        </p:txBody>
      </p:sp>
      <p:sp>
        <p:nvSpPr>
          <p:cNvPr id="3" name="Content Placeholder 2"/>
          <p:cNvSpPr>
            <a:spLocks noGrp="1"/>
          </p:cNvSpPr>
          <p:nvPr>
            <p:ph sz="half" idx="1"/>
          </p:nvPr>
        </p:nvSpPr>
        <p:spPr>
          <a:xfrm>
            <a:off x="301752" y="1371600"/>
            <a:ext cx="4038600" cy="5181600"/>
          </a:xfrm>
        </p:spPr>
        <p:txBody>
          <a:bodyPr>
            <a:noAutofit/>
          </a:bodyPr>
          <a:lstStyle/>
          <a:p>
            <a:pPr>
              <a:buNone/>
            </a:pPr>
            <a:r>
              <a:rPr lang="en-US" sz="1400" dirty="0" err="1" smtClean="0"/>
              <a:t>int</a:t>
            </a:r>
            <a:r>
              <a:rPr lang="en-US" sz="1400" dirty="0" smtClean="0"/>
              <a:t> </a:t>
            </a:r>
            <a:r>
              <a:rPr lang="en-US" sz="1400" dirty="0" err="1" smtClean="0"/>
              <a:t>arr</a:t>
            </a:r>
            <a:r>
              <a:rPr lang="en-US" sz="1400" dirty="0" smtClean="0"/>
              <a:t>[3][4][2] = {</a:t>
            </a:r>
          </a:p>
          <a:p>
            <a:pPr lvl="1">
              <a:buNone/>
            </a:pPr>
            <a:r>
              <a:rPr lang="en-US" sz="1400" dirty="0" smtClean="0"/>
              <a:t>{</a:t>
            </a:r>
          </a:p>
          <a:p>
            <a:pPr lvl="2">
              <a:buNone/>
            </a:pPr>
            <a:r>
              <a:rPr lang="en-US" sz="1400" dirty="0" smtClean="0"/>
              <a:t>{ 2, 4 },</a:t>
            </a:r>
          </a:p>
          <a:p>
            <a:pPr lvl="2">
              <a:buNone/>
            </a:pPr>
            <a:r>
              <a:rPr lang="en-US" sz="1400" dirty="0" smtClean="0"/>
              <a:t>{ 7, 8 },</a:t>
            </a:r>
          </a:p>
          <a:p>
            <a:pPr lvl="2">
              <a:buNone/>
            </a:pPr>
            <a:r>
              <a:rPr lang="en-US" sz="1400" dirty="0" smtClean="0"/>
              <a:t>{ 3, 4 },</a:t>
            </a:r>
          </a:p>
          <a:p>
            <a:pPr lvl="2">
              <a:buNone/>
            </a:pPr>
            <a:r>
              <a:rPr lang="en-US" sz="1400" dirty="0" smtClean="0"/>
              <a:t>{ 5, 6 }</a:t>
            </a:r>
          </a:p>
          <a:p>
            <a:pPr lvl="1">
              <a:buNone/>
            </a:pPr>
            <a:r>
              <a:rPr lang="en-US" sz="1400" dirty="0" smtClean="0"/>
              <a:t>},</a:t>
            </a:r>
          </a:p>
          <a:p>
            <a:pPr lvl="1">
              <a:buNone/>
            </a:pPr>
            <a:r>
              <a:rPr lang="en-US" sz="1400" dirty="0" smtClean="0"/>
              <a:t>{</a:t>
            </a:r>
          </a:p>
          <a:p>
            <a:pPr lvl="2">
              <a:buNone/>
            </a:pPr>
            <a:r>
              <a:rPr lang="en-US" sz="1400" dirty="0" smtClean="0"/>
              <a:t>{ 7, 6 },</a:t>
            </a:r>
          </a:p>
          <a:p>
            <a:pPr lvl="2">
              <a:buNone/>
            </a:pPr>
            <a:r>
              <a:rPr lang="en-US" sz="1400" dirty="0" smtClean="0"/>
              <a:t>{ 3, 4 },</a:t>
            </a:r>
          </a:p>
          <a:p>
            <a:pPr lvl="2">
              <a:buNone/>
            </a:pPr>
            <a:r>
              <a:rPr lang="en-US" sz="1400" dirty="0" smtClean="0"/>
              <a:t>{ 5, 3 },</a:t>
            </a:r>
          </a:p>
          <a:p>
            <a:pPr lvl="2">
              <a:buNone/>
            </a:pPr>
            <a:r>
              <a:rPr lang="en-US" sz="1400" dirty="0" smtClean="0"/>
              <a:t>{ 2, 3 }</a:t>
            </a:r>
          </a:p>
          <a:p>
            <a:pPr lvl="1">
              <a:buNone/>
            </a:pPr>
            <a:r>
              <a:rPr lang="en-US" sz="1400" dirty="0" smtClean="0"/>
              <a:t>},</a:t>
            </a:r>
          </a:p>
          <a:p>
            <a:pPr lvl="1">
              <a:buNone/>
            </a:pPr>
            <a:r>
              <a:rPr lang="en-US" sz="1400" dirty="0" smtClean="0"/>
              <a:t>{</a:t>
            </a:r>
          </a:p>
          <a:p>
            <a:pPr lvl="2">
              <a:buNone/>
            </a:pPr>
            <a:r>
              <a:rPr lang="en-US" sz="1400" dirty="0" smtClean="0"/>
              <a:t>{ 8, 9 },</a:t>
            </a:r>
          </a:p>
          <a:p>
            <a:pPr lvl="2">
              <a:buNone/>
            </a:pPr>
            <a:r>
              <a:rPr lang="en-US" sz="1400" dirty="0" smtClean="0"/>
              <a:t>{ 7, 2 },</a:t>
            </a:r>
          </a:p>
          <a:p>
            <a:pPr lvl="2">
              <a:buNone/>
            </a:pPr>
            <a:r>
              <a:rPr lang="en-US" sz="1400" dirty="0" smtClean="0"/>
              <a:t>{ 3, 4 },</a:t>
            </a:r>
          </a:p>
          <a:p>
            <a:pPr lvl="2">
              <a:buNone/>
            </a:pPr>
            <a:r>
              <a:rPr lang="en-US" sz="1400" dirty="0" smtClean="0"/>
              <a:t>{ 5, 1 },</a:t>
            </a:r>
          </a:p>
          <a:p>
            <a:pPr lvl="1">
              <a:buNone/>
            </a:pPr>
            <a:r>
              <a:rPr lang="en-US" sz="1400" dirty="0" smtClean="0"/>
              <a:t>}</a:t>
            </a:r>
          </a:p>
          <a:p>
            <a:pPr>
              <a:buNone/>
            </a:pPr>
            <a:r>
              <a:rPr lang="en-US" sz="1400" dirty="0" smtClean="0"/>
              <a:t>} ;</a:t>
            </a:r>
            <a:endParaRPr lang="en-US" sz="1400" dirty="0"/>
          </a:p>
        </p:txBody>
      </p:sp>
      <p:sp>
        <p:nvSpPr>
          <p:cNvPr id="4" name="Content Placeholder 3"/>
          <p:cNvSpPr>
            <a:spLocks noGrp="1"/>
          </p:cNvSpPr>
          <p:nvPr>
            <p:ph sz="half" idx="2"/>
          </p:nvPr>
        </p:nvSpPr>
        <p:spPr>
          <a:xfrm>
            <a:off x="4572000" y="1371600"/>
            <a:ext cx="4419600" cy="5105400"/>
          </a:xfrm>
        </p:spPr>
        <p:txBody>
          <a:bodyPr>
            <a:normAutofit/>
          </a:bodyPr>
          <a:lstStyle/>
          <a:p>
            <a:endParaRPr lang="en-US" dirty="0" smtClean="0"/>
          </a:p>
          <a:p>
            <a:endParaRPr lang="en-US" dirty="0" smtClean="0"/>
          </a:p>
          <a:p>
            <a:endParaRPr lang="en-US" dirty="0" smtClean="0"/>
          </a:p>
          <a:p>
            <a:endParaRPr lang="en-US" dirty="0" smtClean="0"/>
          </a:p>
          <a:p>
            <a:pPr>
              <a:buNone/>
            </a:pPr>
            <a:r>
              <a:rPr lang="en-US" sz="1800" dirty="0" smtClean="0"/>
              <a:t>remember that the arrangement shown above is only conceptually true. In memory the same array elements are stored linearly.</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err="1" smtClean="0"/>
              <a:t>arr</a:t>
            </a:r>
            <a:r>
              <a:rPr lang="en-US" sz="1800" dirty="0" smtClean="0"/>
              <a:t>[0][1][1]</a:t>
            </a:r>
          </a:p>
          <a:p>
            <a:pPr>
              <a:buNone/>
            </a:pPr>
            <a:r>
              <a:rPr lang="en-US" sz="1800" dirty="0" smtClean="0"/>
              <a:t>*( *( *( </a:t>
            </a:r>
            <a:r>
              <a:rPr lang="en-US" sz="1800" dirty="0" err="1" smtClean="0"/>
              <a:t>arr</a:t>
            </a:r>
            <a:r>
              <a:rPr lang="en-US" sz="1800" dirty="0" smtClean="0"/>
              <a:t> + 0 ) + 1 ) + 1 )</a:t>
            </a:r>
            <a:endParaRPr lang="en-US" sz="1800" dirty="0"/>
          </a:p>
        </p:txBody>
      </p:sp>
      <p:pic>
        <p:nvPicPr>
          <p:cNvPr id="1026" name="Picture 2"/>
          <p:cNvPicPr>
            <a:picLocks noChangeAspect="1" noChangeArrowheads="1"/>
          </p:cNvPicPr>
          <p:nvPr/>
        </p:nvPicPr>
        <p:blipFill>
          <a:blip r:embed="rId2"/>
          <a:srcRect l="21765" t="11458" r="8235" b="34375"/>
          <a:stretch>
            <a:fillRect/>
          </a:stretch>
        </p:blipFill>
        <p:spPr bwMode="auto">
          <a:xfrm>
            <a:off x="4648202" y="1295400"/>
            <a:ext cx="4329289" cy="1981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21765" t="19792" r="8235" b="42708"/>
          <a:stretch>
            <a:fillRect/>
          </a:stretch>
        </p:blipFill>
        <p:spPr bwMode="auto">
          <a:xfrm>
            <a:off x="4648200" y="4343400"/>
            <a:ext cx="4282016"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Accepting and printing element of 3D Array</a:t>
            </a:r>
            <a:endParaRPr lang="en-US" dirty="0"/>
          </a:p>
        </p:txBody>
      </p:sp>
      <p:sp>
        <p:nvSpPr>
          <p:cNvPr id="3" name="Content Placeholder 2"/>
          <p:cNvSpPr>
            <a:spLocks noGrp="1"/>
          </p:cNvSpPr>
          <p:nvPr>
            <p:ph sz="half" idx="1"/>
          </p:nvPr>
        </p:nvSpPr>
        <p:spPr>
          <a:xfrm>
            <a:off x="152400" y="1295400"/>
            <a:ext cx="4343400" cy="5562600"/>
          </a:xfrm>
        </p:spPr>
        <p:txBody>
          <a:bodyPr>
            <a:noAutofit/>
          </a:bodyPr>
          <a:lstStyle/>
          <a:p>
            <a:pPr>
              <a:buNone/>
            </a:pPr>
            <a:r>
              <a:rPr lang="en-US" sz="1800" dirty="0" smtClean="0"/>
              <a:t>#include &lt;</a:t>
            </a:r>
            <a:r>
              <a:rPr lang="en-US" sz="1800" dirty="0" err="1" smtClean="0"/>
              <a:t>stdio.h</a:t>
            </a:r>
            <a:r>
              <a:rPr lang="en-US" sz="1800" dirty="0" smtClean="0"/>
              <a:t>&gt; </a:t>
            </a:r>
          </a:p>
          <a:p>
            <a:pPr>
              <a:buNone/>
            </a:pPr>
            <a:r>
              <a:rPr lang="en-US" sz="1800" dirty="0" smtClean="0"/>
              <a:t>void main() </a:t>
            </a:r>
          </a:p>
          <a:p>
            <a:pPr>
              <a:buNone/>
            </a:pPr>
            <a:r>
              <a:rPr lang="en-US" sz="1800" dirty="0" smtClean="0"/>
              <a:t>{</a:t>
            </a:r>
          </a:p>
          <a:p>
            <a:pPr lvl="1">
              <a:buNone/>
            </a:pPr>
            <a:r>
              <a:rPr lang="en-US" sz="1800" dirty="0" err="1" smtClean="0"/>
              <a:t>int</a:t>
            </a:r>
            <a:r>
              <a:rPr lang="en-US" sz="1800" dirty="0" smtClean="0"/>
              <a:t> </a:t>
            </a:r>
            <a:r>
              <a:rPr lang="en-US" sz="1800" dirty="0" err="1" smtClean="0"/>
              <a:t>i</a:t>
            </a:r>
            <a:r>
              <a:rPr lang="en-US" sz="1800" dirty="0" smtClean="0"/>
              <a:t>, j, k, test[2][3][2];</a:t>
            </a:r>
          </a:p>
          <a:p>
            <a:pPr lvl="1">
              <a:buNone/>
            </a:pPr>
            <a:r>
              <a:rPr lang="en-US" sz="1800" dirty="0" err="1" smtClean="0"/>
              <a:t>printf</a:t>
            </a:r>
            <a:r>
              <a:rPr lang="en-US" sz="1800" dirty="0" smtClean="0"/>
              <a:t>("Enter 12 values: \n");</a:t>
            </a:r>
          </a:p>
          <a:p>
            <a:pPr lvl="1">
              <a:buNone/>
            </a:pPr>
            <a:r>
              <a:rPr lang="en-US" sz="1800" dirty="0" smtClean="0"/>
              <a:t>for(</a:t>
            </a:r>
            <a:r>
              <a:rPr lang="en-US" sz="1800" dirty="0" err="1" smtClean="0"/>
              <a:t>i</a:t>
            </a:r>
            <a:r>
              <a:rPr lang="en-US" sz="1800" dirty="0" smtClean="0"/>
              <a:t> = 0; </a:t>
            </a:r>
            <a:r>
              <a:rPr lang="en-US" sz="1800" dirty="0" err="1" smtClean="0"/>
              <a:t>i</a:t>
            </a:r>
            <a:r>
              <a:rPr lang="en-US" sz="1800" dirty="0" smtClean="0"/>
              <a:t> &lt; 2; ++</a:t>
            </a:r>
            <a:r>
              <a:rPr lang="en-US" sz="1800" dirty="0" err="1" smtClean="0"/>
              <a:t>i</a:t>
            </a:r>
            <a:r>
              <a:rPr lang="en-US" sz="1800" dirty="0" smtClean="0"/>
              <a:t>)</a:t>
            </a:r>
          </a:p>
          <a:p>
            <a:pPr lvl="2">
              <a:buNone/>
            </a:pPr>
            <a:r>
              <a:rPr lang="en-US" sz="1800" dirty="0" smtClean="0"/>
              <a:t>for (j = 0; j &lt; 3; ++j) </a:t>
            </a:r>
          </a:p>
          <a:p>
            <a:pPr lvl="3">
              <a:buNone/>
            </a:pPr>
            <a:r>
              <a:rPr lang="en-US" sz="1800" dirty="0" smtClean="0"/>
              <a:t>for(k = 0; k &lt; 2; ++k ) </a:t>
            </a:r>
          </a:p>
          <a:p>
            <a:pPr lvl="4">
              <a:buNone/>
            </a:pPr>
            <a:r>
              <a:rPr lang="en-US" dirty="0" smtClean="0"/>
              <a:t> </a:t>
            </a:r>
            <a:r>
              <a:rPr lang="en-US" dirty="0" err="1" smtClean="0"/>
              <a:t>scanf</a:t>
            </a:r>
            <a:r>
              <a:rPr lang="en-US" dirty="0" smtClean="0"/>
              <a:t>("%d", &amp;test[</a:t>
            </a:r>
            <a:r>
              <a:rPr lang="en-US" dirty="0" err="1" smtClean="0"/>
              <a:t>i</a:t>
            </a:r>
            <a:r>
              <a:rPr lang="en-US" dirty="0" smtClean="0"/>
              <a:t>][j][k]); </a:t>
            </a:r>
          </a:p>
          <a:p>
            <a:pPr lvl="1">
              <a:buNone/>
            </a:pPr>
            <a:r>
              <a:rPr lang="en-US" sz="1800" dirty="0" err="1" smtClean="0"/>
              <a:t>printf</a:t>
            </a:r>
            <a:r>
              <a:rPr lang="en-US" sz="1800" dirty="0" smtClean="0"/>
              <a:t>("\</a:t>
            </a:r>
            <a:r>
              <a:rPr lang="en-US" sz="1800" dirty="0" err="1" smtClean="0"/>
              <a:t>nDisplaying</a:t>
            </a:r>
            <a:r>
              <a:rPr lang="en-US" sz="1800" dirty="0" smtClean="0"/>
              <a:t> values:\n"); </a:t>
            </a:r>
          </a:p>
          <a:p>
            <a:pPr lvl="1">
              <a:buNone/>
            </a:pPr>
            <a:r>
              <a:rPr lang="en-US" sz="1800" dirty="0" smtClean="0"/>
              <a:t>for(</a:t>
            </a:r>
            <a:r>
              <a:rPr lang="en-US" sz="1800" dirty="0" err="1" smtClean="0"/>
              <a:t>i</a:t>
            </a:r>
            <a:r>
              <a:rPr lang="en-US" sz="1800" dirty="0" smtClean="0"/>
              <a:t> = 0; </a:t>
            </a:r>
            <a:r>
              <a:rPr lang="en-US" sz="1800" dirty="0" err="1" smtClean="0"/>
              <a:t>i</a:t>
            </a:r>
            <a:r>
              <a:rPr lang="en-US" sz="1800" dirty="0" smtClean="0"/>
              <a:t> &lt; 2; ++</a:t>
            </a:r>
            <a:r>
              <a:rPr lang="en-US" sz="1800" dirty="0" err="1" smtClean="0"/>
              <a:t>i</a:t>
            </a:r>
            <a:r>
              <a:rPr lang="en-US" sz="1800" dirty="0" smtClean="0"/>
              <a:t>) </a:t>
            </a:r>
          </a:p>
          <a:p>
            <a:pPr lvl="2">
              <a:buNone/>
            </a:pPr>
            <a:r>
              <a:rPr lang="en-US" sz="1800" dirty="0" smtClean="0"/>
              <a:t>for (j = 0; j &lt; 3; ++j) </a:t>
            </a:r>
          </a:p>
          <a:p>
            <a:pPr lvl="3">
              <a:buNone/>
            </a:pPr>
            <a:r>
              <a:rPr lang="en-US" sz="1800" dirty="0" smtClean="0"/>
              <a:t>for(k = 0; k &lt; 2; ++k ) </a:t>
            </a:r>
          </a:p>
          <a:p>
            <a:pPr lvl="4">
              <a:buNone/>
            </a:pPr>
            <a:r>
              <a:rPr lang="en-US" dirty="0" err="1" smtClean="0"/>
              <a:t>printf</a:t>
            </a:r>
            <a:r>
              <a:rPr lang="en-US" dirty="0" smtClean="0"/>
              <a:t>("test[%d][%d][%d] = %d\n", </a:t>
            </a:r>
            <a:r>
              <a:rPr lang="en-US" dirty="0" err="1" smtClean="0"/>
              <a:t>i</a:t>
            </a:r>
            <a:r>
              <a:rPr lang="en-US" dirty="0" smtClean="0"/>
              <a:t>, j, k, test[</a:t>
            </a:r>
            <a:r>
              <a:rPr lang="en-US" dirty="0" err="1" smtClean="0"/>
              <a:t>i</a:t>
            </a:r>
            <a:r>
              <a:rPr lang="en-US" dirty="0" smtClean="0"/>
              <a:t>][j][k]);</a:t>
            </a:r>
          </a:p>
          <a:p>
            <a:pPr>
              <a:buNone/>
            </a:pPr>
            <a:r>
              <a:rPr lang="en-US" sz="1800" dirty="0" smtClean="0"/>
              <a:t>}</a:t>
            </a:r>
            <a:endParaRPr lang="en-US" sz="1800" dirty="0"/>
          </a:p>
        </p:txBody>
      </p:sp>
      <p:sp>
        <p:nvSpPr>
          <p:cNvPr id="4" name="Content Placeholder 3"/>
          <p:cNvSpPr>
            <a:spLocks noGrp="1"/>
          </p:cNvSpPr>
          <p:nvPr>
            <p:ph sz="half" idx="2"/>
          </p:nvPr>
        </p:nvSpPr>
        <p:spPr>
          <a:xfrm>
            <a:off x="4800600" y="1371600"/>
            <a:ext cx="4038600" cy="4953000"/>
          </a:xfrm>
        </p:spPr>
        <p:txBody>
          <a:bodyPr>
            <a:normAutofit fontScale="85000" lnSpcReduction="20000"/>
          </a:bodyPr>
          <a:lstStyle/>
          <a:p>
            <a:pPr>
              <a:buNone/>
            </a:pPr>
            <a:r>
              <a:rPr lang="en-US" dirty="0" smtClean="0"/>
              <a:t>Enter 12 values: 1 2 3 4 5 6 7 8 9 10 11 12 </a:t>
            </a:r>
          </a:p>
          <a:p>
            <a:pPr>
              <a:buNone/>
            </a:pPr>
            <a:r>
              <a:rPr lang="en-US" dirty="0" smtClean="0"/>
              <a:t>Displaying Values: </a:t>
            </a:r>
          </a:p>
          <a:p>
            <a:pPr>
              <a:buNone/>
            </a:pPr>
            <a:r>
              <a:rPr lang="en-US" dirty="0" smtClean="0"/>
              <a:t>test[0][0][0] = 1 </a:t>
            </a:r>
          </a:p>
          <a:p>
            <a:pPr>
              <a:buNone/>
            </a:pPr>
            <a:r>
              <a:rPr lang="en-US" dirty="0" smtClean="0"/>
              <a:t>test[0][0][1] = 2 </a:t>
            </a:r>
          </a:p>
          <a:p>
            <a:pPr>
              <a:buNone/>
            </a:pPr>
            <a:r>
              <a:rPr lang="en-US" dirty="0" smtClean="0"/>
              <a:t>test[0][1][0] = 3 </a:t>
            </a:r>
          </a:p>
          <a:p>
            <a:pPr>
              <a:buNone/>
            </a:pPr>
            <a:r>
              <a:rPr lang="en-US" dirty="0" smtClean="0"/>
              <a:t>test[0][1][1] = 4 </a:t>
            </a:r>
          </a:p>
          <a:p>
            <a:pPr>
              <a:buNone/>
            </a:pPr>
            <a:r>
              <a:rPr lang="en-US" dirty="0" smtClean="0"/>
              <a:t>test[0][2][0] = 5 </a:t>
            </a:r>
          </a:p>
          <a:p>
            <a:pPr>
              <a:buNone/>
            </a:pPr>
            <a:r>
              <a:rPr lang="en-US" dirty="0" smtClean="0"/>
              <a:t>test[0][2][1] = 6 </a:t>
            </a:r>
          </a:p>
          <a:p>
            <a:pPr>
              <a:buNone/>
            </a:pPr>
            <a:r>
              <a:rPr lang="en-US" dirty="0" smtClean="0"/>
              <a:t>test[1][0][0] = 7 </a:t>
            </a:r>
          </a:p>
          <a:p>
            <a:pPr>
              <a:buNone/>
            </a:pPr>
            <a:r>
              <a:rPr lang="en-US" dirty="0" smtClean="0"/>
              <a:t>test[1][0][1] = 8 </a:t>
            </a:r>
          </a:p>
          <a:p>
            <a:pPr>
              <a:buNone/>
            </a:pPr>
            <a:r>
              <a:rPr lang="en-US" dirty="0" smtClean="0"/>
              <a:t>test[1][1][0] = 9 </a:t>
            </a:r>
          </a:p>
          <a:p>
            <a:pPr>
              <a:buNone/>
            </a:pPr>
            <a:r>
              <a:rPr lang="en-US" dirty="0" smtClean="0"/>
              <a:t>test[1][1][1] = 10 </a:t>
            </a:r>
          </a:p>
          <a:p>
            <a:pPr>
              <a:buNone/>
            </a:pPr>
            <a:r>
              <a:rPr lang="en-US" dirty="0" smtClean="0"/>
              <a:t>test[1][2][0] = 11 </a:t>
            </a:r>
          </a:p>
          <a:p>
            <a:pPr>
              <a:buNone/>
            </a:pPr>
            <a:r>
              <a:rPr lang="en-US" dirty="0" smtClean="0"/>
              <a:t>test[1][2][1] = 12</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using Function</a:t>
            </a:r>
            <a:endParaRPr lang="en-US" dirty="0"/>
          </a:p>
        </p:txBody>
      </p:sp>
      <p:sp>
        <p:nvSpPr>
          <p:cNvPr id="3" name="Content Placeholder 2"/>
          <p:cNvSpPr>
            <a:spLocks noGrp="1"/>
          </p:cNvSpPr>
          <p:nvPr>
            <p:ph sz="quarter" idx="1"/>
          </p:nvPr>
        </p:nvSpPr>
        <p:spPr/>
        <p:txBody>
          <a:bodyPr>
            <a:normAutofit lnSpcReduction="10000"/>
          </a:bodyPr>
          <a:lstStyle/>
          <a:p>
            <a:pPr marL="514350" indent="-514350">
              <a:buFont typeface="+mj-lt"/>
              <a:buAutoNum type="arabicPeriod"/>
            </a:pPr>
            <a:r>
              <a:rPr lang="en-US" dirty="0" smtClean="0"/>
              <a:t>Twenty-five numbers are entered from the keyboard into an array. The number to be searched is entered through the keyboard by the user. Write a program to find if the number to be searched is present in the array and if it is present, display the number of times it appears in the array.</a:t>
            </a:r>
          </a:p>
          <a:p>
            <a:pPr marL="514350" indent="-514350">
              <a:buFont typeface="+mj-lt"/>
              <a:buAutoNum type="arabicPeriod"/>
            </a:pPr>
            <a:r>
              <a:rPr lang="en-US" dirty="0" smtClean="0"/>
              <a:t>Twenty-five numbers are entered from the keyboard into an array. Write a program to find out how many of them are positive, how many are negative, how many are even and how many odd.</a:t>
            </a:r>
          </a:p>
          <a:p>
            <a:pPr marL="514350" indent="-514350">
              <a:buFont typeface="+mj-lt"/>
              <a:buAutoNum type="arabicPeriod"/>
            </a:pPr>
            <a:r>
              <a:rPr lang="en-US" dirty="0" smtClean="0"/>
              <a:t>Write a C program to Sort array of 25 numbers.</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Strings</a:t>
            </a:r>
            <a:endParaRPr lang="en-US" dirty="0"/>
          </a:p>
        </p:txBody>
      </p:sp>
      <p:sp>
        <p:nvSpPr>
          <p:cNvPr id="3" name="Content Placeholder 2"/>
          <p:cNvSpPr>
            <a:spLocks noGrp="1"/>
          </p:cNvSpPr>
          <p:nvPr>
            <p:ph sz="half" idx="1"/>
          </p:nvPr>
        </p:nvSpPr>
        <p:spPr>
          <a:xfrm>
            <a:off x="301752" y="1371600"/>
            <a:ext cx="4038600" cy="4953000"/>
          </a:xfrm>
        </p:spPr>
        <p:txBody>
          <a:bodyPr>
            <a:normAutofit fontScale="55000" lnSpcReduction="20000"/>
          </a:bodyPr>
          <a:lstStyle/>
          <a:p>
            <a:r>
              <a:rPr lang="en-US" dirty="0" smtClean="0"/>
              <a:t>String is a collection of character variables. Sometimes you need to store name, address where you have to store more than one characters, you need strings.</a:t>
            </a:r>
          </a:p>
          <a:p>
            <a:endParaRPr lang="en-US" dirty="0" smtClean="0"/>
          </a:p>
          <a:p>
            <a:r>
              <a:rPr lang="en-US" dirty="0" smtClean="0"/>
              <a:t>Declare String:</a:t>
            </a:r>
          </a:p>
          <a:p>
            <a:pPr lvl="1">
              <a:buNone/>
            </a:pPr>
            <a:r>
              <a:rPr lang="en-US" b="1" dirty="0" smtClean="0"/>
              <a:t>char s[50];</a:t>
            </a:r>
          </a:p>
          <a:p>
            <a:pPr lvl="1">
              <a:buNone/>
            </a:pPr>
            <a:r>
              <a:rPr lang="en-US" b="1" dirty="0" smtClean="0"/>
              <a:t>char s[ ] = {'</a:t>
            </a:r>
            <a:r>
              <a:rPr lang="en-US" b="1" dirty="0" err="1" smtClean="0"/>
              <a:t>P','a','r','a','g</a:t>
            </a:r>
            <a:r>
              <a:rPr lang="en-US" b="1" dirty="0" smtClean="0"/>
              <a:t>','\0'};</a:t>
            </a:r>
          </a:p>
          <a:p>
            <a:pPr lvl="1">
              <a:buNone/>
            </a:pPr>
            <a:r>
              <a:rPr lang="en-US" b="1" dirty="0" smtClean="0"/>
              <a:t>char s[ ] = "</a:t>
            </a:r>
            <a:r>
              <a:rPr lang="en-US" b="1" dirty="0" err="1" smtClean="0"/>
              <a:t>Parag</a:t>
            </a:r>
            <a:r>
              <a:rPr lang="en-US" b="1" dirty="0" smtClean="0"/>
              <a:t>";</a:t>
            </a:r>
          </a:p>
          <a:p>
            <a:endParaRPr lang="en-US" dirty="0" smtClean="0"/>
          </a:p>
          <a:p>
            <a:r>
              <a:rPr lang="en-US" dirty="0" smtClean="0"/>
              <a:t>Memory Map of a String:</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1" smtClean="0"/>
          </a:p>
          <a:p>
            <a:r>
              <a:rPr lang="en-US" b="1" smtClean="0"/>
              <a:t>'\</a:t>
            </a:r>
            <a:r>
              <a:rPr lang="en-US" b="1" dirty="0" smtClean="0"/>
              <a:t>0' character is automatically appended at the end while accepting the string.</a:t>
            </a:r>
          </a:p>
          <a:p>
            <a:endParaRPr lang="en-US" dirty="0" smtClean="0"/>
          </a:p>
          <a:p>
            <a:endParaRPr lang="en-US" dirty="0"/>
          </a:p>
        </p:txBody>
      </p:sp>
      <p:sp>
        <p:nvSpPr>
          <p:cNvPr id="4" name="Content Placeholder 3"/>
          <p:cNvSpPr>
            <a:spLocks noGrp="1"/>
          </p:cNvSpPr>
          <p:nvPr>
            <p:ph sz="half" idx="2"/>
          </p:nvPr>
        </p:nvSpPr>
        <p:spPr>
          <a:xfrm>
            <a:off x="4800600" y="1371600"/>
            <a:ext cx="4038600" cy="4953000"/>
          </a:xfrm>
        </p:spPr>
        <p:txBody>
          <a:bodyPr>
            <a:noAutofit/>
          </a:bodyPr>
          <a:lstStyle/>
          <a:p>
            <a:pPr>
              <a:buNone/>
            </a:pPr>
            <a:r>
              <a:rPr lang="en-US" sz="1800" dirty="0" smtClean="0"/>
              <a:t>#include&lt;</a:t>
            </a:r>
            <a:r>
              <a:rPr lang="en-US" sz="1800" dirty="0" err="1" smtClean="0"/>
              <a:t>stdio.h</a:t>
            </a:r>
            <a:r>
              <a:rPr lang="en-US" sz="1800" dirty="0" smtClean="0"/>
              <a:t>&gt;</a:t>
            </a:r>
          </a:p>
          <a:p>
            <a:pPr>
              <a:buNone/>
            </a:pPr>
            <a:r>
              <a:rPr lang="en-US" sz="1800" dirty="0" smtClean="0"/>
              <a:t>#include&lt;</a:t>
            </a:r>
            <a:r>
              <a:rPr lang="en-US" sz="1800" dirty="0" err="1" smtClean="0"/>
              <a:t>conio.h</a:t>
            </a:r>
            <a:r>
              <a:rPr lang="en-US" sz="1800" dirty="0" smtClean="0"/>
              <a:t>&gt;</a:t>
            </a:r>
          </a:p>
          <a:p>
            <a:pPr>
              <a:buNone/>
            </a:pPr>
            <a:r>
              <a:rPr lang="en-US" sz="1800" dirty="0" smtClean="0"/>
              <a:t>void main()</a:t>
            </a:r>
          </a:p>
          <a:p>
            <a:pPr>
              <a:buNone/>
            </a:pPr>
            <a:r>
              <a:rPr lang="en-US" sz="1800" dirty="0" smtClean="0"/>
              <a:t>{</a:t>
            </a:r>
          </a:p>
          <a:p>
            <a:pPr lvl="1">
              <a:buNone/>
            </a:pPr>
            <a:r>
              <a:rPr lang="en-US" sz="1800" dirty="0" smtClean="0"/>
              <a:t>char name[50];</a:t>
            </a:r>
          </a:p>
          <a:p>
            <a:pPr lvl="1">
              <a:buNone/>
            </a:pPr>
            <a:r>
              <a:rPr lang="en-US" sz="1800" dirty="0" err="1" smtClean="0"/>
              <a:t>int</a:t>
            </a:r>
            <a:r>
              <a:rPr lang="en-US" sz="1800" dirty="0" smtClean="0"/>
              <a:t> </a:t>
            </a:r>
            <a:r>
              <a:rPr lang="en-US" sz="1800" dirty="0" err="1" smtClean="0"/>
              <a:t>i</a:t>
            </a:r>
            <a:r>
              <a:rPr lang="en-US" sz="1800" dirty="0" smtClean="0"/>
              <a:t>;</a:t>
            </a:r>
          </a:p>
          <a:p>
            <a:pPr lvl="1">
              <a:buNone/>
            </a:pPr>
            <a:r>
              <a:rPr lang="en-US" sz="1800" dirty="0" err="1" smtClean="0"/>
              <a:t>printf</a:t>
            </a:r>
            <a:r>
              <a:rPr lang="en-US" sz="1800" dirty="0" smtClean="0"/>
              <a:t>("\</a:t>
            </a:r>
            <a:r>
              <a:rPr lang="en-US" sz="1800" dirty="0" err="1" smtClean="0"/>
              <a:t>nEnter</a:t>
            </a:r>
            <a:r>
              <a:rPr lang="en-US" sz="1800" dirty="0" smtClean="0"/>
              <a:t> your name: ");</a:t>
            </a:r>
          </a:p>
          <a:p>
            <a:pPr lvl="1">
              <a:buNone/>
            </a:pPr>
            <a:r>
              <a:rPr lang="en-US" sz="1800" dirty="0" err="1" smtClean="0"/>
              <a:t>scanf</a:t>
            </a:r>
            <a:r>
              <a:rPr lang="en-US" sz="1800" dirty="0" smtClean="0"/>
              <a:t>("%s", name);</a:t>
            </a:r>
          </a:p>
          <a:p>
            <a:pPr lvl="1">
              <a:buNone/>
            </a:pPr>
            <a:r>
              <a:rPr lang="en-US" sz="1800" dirty="0" err="1" smtClean="0"/>
              <a:t>printf</a:t>
            </a:r>
            <a:r>
              <a:rPr lang="en-US" sz="1800" dirty="0" smtClean="0"/>
              <a:t>("\</a:t>
            </a:r>
            <a:r>
              <a:rPr lang="en-US" sz="1800" dirty="0" err="1" smtClean="0"/>
              <a:t>nYour</a:t>
            </a:r>
            <a:r>
              <a:rPr lang="en-US" sz="1800" dirty="0" smtClean="0"/>
              <a:t> name is: </a:t>
            </a:r>
            <a:r>
              <a:rPr lang="en-US" sz="1800" b="1" dirty="0" smtClean="0"/>
              <a:t>%s", name);</a:t>
            </a:r>
          </a:p>
          <a:p>
            <a:pPr lvl="1">
              <a:buNone/>
            </a:pPr>
            <a:r>
              <a:rPr lang="en-US" sz="1800" dirty="0" err="1" smtClean="0"/>
              <a:t>printf</a:t>
            </a:r>
            <a:r>
              <a:rPr lang="en-US" sz="1800" dirty="0" smtClean="0"/>
              <a:t>("\</a:t>
            </a:r>
            <a:r>
              <a:rPr lang="en-US" sz="1800" dirty="0" err="1" smtClean="0"/>
              <a:t>nYour</a:t>
            </a:r>
            <a:r>
              <a:rPr lang="en-US" sz="1800" dirty="0" smtClean="0"/>
              <a:t> name is: ");</a:t>
            </a:r>
          </a:p>
          <a:p>
            <a:pPr lvl="1">
              <a:buNone/>
            </a:pPr>
            <a:r>
              <a:rPr lang="nn-NO" sz="1800" b="1" dirty="0" smtClean="0"/>
              <a:t>for(i = 0; name[i] != '\0'; i++)</a:t>
            </a:r>
          </a:p>
          <a:p>
            <a:pPr lvl="2">
              <a:buNone/>
            </a:pPr>
            <a:r>
              <a:rPr lang="en-US" sz="1600" dirty="0" err="1" smtClean="0"/>
              <a:t>printf</a:t>
            </a:r>
            <a:r>
              <a:rPr lang="en-US" sz="1600" dirty="0" smtClean="0"/>
              <a:t>("%c", name[</a:t>
            </a:r>
            <a:r>
              <a:rPr lang="en-US" sz="1600" dirty="0" err="1" smtClean="0"/>
              <a:t>i</a:t>
            </a:r>
            <a:r>
              <a:rPr lang="en-US" sz="1600" dirty="0" smtClean="0"/>
              <a:t>]);</a:t>
            </a:r>
          </a:p>
          <a:p>
            <a:pPr lvl="1">
              <a:buNone/>
            </a:pPr>
            <a:r>
              <a:rPr lang="en-US" sz="1800" dirty="0" err="1" smtClean="0"/>
              <a:t>getch</a:t>
            </a:r>
            <a:r>
              <a:rPr lang="en-US" sz="1800" dirty="0" smtClean="0"/>
              <a:t>();</a:t>
            </a:r>
          </a:p>
          <a:p>
            <a:pPr>
              <a:buNone/>
            </a:pPr>
            <a:r>
              <a:rPr lang="en-US" sz="1800" dirty="0" smtClean="0"/>
              <a:t>}</a:t>
            </a:r>
            <a:endParaRPr lang="en-US" sz="1800" dirty="0"/>
          </a:p>
        </p:txBody>
      </p:sp>
      <p:pic>
        <p:nvPicPr>
          <p:cNvPr id="1026" name="Picture 2"/>
          <p:cNvPicPr>
            <a:picLocks noChangeAspect="1" noChangeArrowheads="1"/>
          </p:cNvPicPr>
          <p:nvPr/>
        </p:nvPicPr>
        <p:blipFill>
          <a:blip r:embed="rId2"/>
          <a:srcRect l="7059" t="46154" r="22353" b="15385"/>
          <a:stretch>
            <a:fillRect/>
          </a:stretch>
        </p:blipFill>
        <p:spPr bwMode="auto">
          <a:xfrm>
            <a:off x="457200" y="3581400"/>
            <a:ext cx="3886200"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Strings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%s is special format </a:t>
            </a:r>
            <a:r>
              <a:rPr lang="en-US" dirty="0" err="1" smtClean="0"/>
              <a:t>specifier</a:t>
            </a:r>
            <a:r>
              <a:rPr lang="en-US" dirty="0" smtClean="0"/>
              <a:t> to accept the strings. But it cannot accept string with spaces. So use </a:t>
            </a:r>
            <a:r>
              <a:rPr lang="en-US" b="1" dirty="0" smtClean="0"/>
              <a:t>gets(string-name) </a:t>
            </a:r>
            <a:r>
              <a:rPr lang="en-US" dirty="0" smtClean="0"/>
              <a:t>function to accept string.</a:t>
            </a:r>
          </a:p>
          <a:p>
            <a:endParaRPr lang="en-US" dirty="0" smtClean="0"/>
          </a:p>
          <a:p>
            <a:r>
              <a:rPr lang="en-US" dirty="0" smtClean="0"/>
              <a:t>You can print the string using </a:t>
            </a:r>
            <a:r>
              <a:rPr lang="en-US" b="1" dirty="0" smtClean="0"/>
              <a:t>puts(string-name) </a:t>
            </a:r>
            <a:r>
              <a:rPr lang="en-US" dirty="0" smtClean="0"/>
              <a:t>function.</a:t>
            </a:r>
          </a:p>
          <a:p>
            <a:endParaRPr lang="en-US" dirty="0" smtClean="0"/>
          </a:p>
          <a:p>
            <a:r>
              <a:rPr lang="en-US" dirty="0" smtClean="0"/>
              <a:t>You are not needed to accept the size of strings as you require in case of arrays because C automatically appends the '\0' character at the end of the string. Hence you know when a '\0' character appears, that is the end of the string.</a:t>
            </a:r>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4294967295"/>
          </p:nvPr>
        </p:nvGraphicFramePr>
        <p:xfrm>
          <a:off x="0" y="0"/>
          <a:ext cx="9144001" cy="6858000"/>
        </p:xfrm>
        <a:graphic>
          <a:graphicData uri="http://schemas.openxmlformats.org/drawingml/2006/table">
            <a:tbl>
              <a:tblPr firstRow="1" bandRow="1">
                <a:tableStyleId>{F5AB1C69-6EDB-4FF4-983F-18BD219EF322}</a:tableStyleId>
              </a:tblPr>
              <a:tblGrid>
                <a:gridCol w="1182414"/>
                <a:gridCol w="5596759"/>
                <a:gridCol w="2364828"/>
              </a:tblGrid>
              <a:tr h="554349">
                <a:tc>
                  <a:txBody>
                    <a:bodyPr/>
                    <a:lstStyle/>
                    <a:p>
                      <a:pPr algn="ctr">
                        <a:lnSpc>
                          <a:spcPct val="100000"/>
                        </a:lnSpc>
                        <a:spcBef>
                          <a:spcPts val="0"/>
                        </a:spcBef>
                        <a:spcAft>
                          <a:spcPts val="0"/>
                        </a:spcAft>
                      </a:pPr>
                      <a:r>
                        <a:rPr kumimoji="0" lang="en-US" sz="1400" kern="1200" baseline="0" dirty="0" smtClean="0"/>
                        <a:t>Function </a:t>
                      </a:r>
                      <a:endParaRPr kumimoji="0" lang="en-US" sz="1400" b="1" kern="1200" baseline="0" dirty="0" smtClean="0">
                        <a:solidFill>
                          <a:schemeClr val="lt1"/>
                        </a:solidFill>
                        <a:latin typeface="+mn-lt"/>
                        <a:ea typeface="+mn-ea"/>
                        <a:cs typeface="+mn-cs"/>
                      </a:endParaRPr>
                    </a:p>
                  </a:txBody>
                  <a:tcPr marL="91117" marR="91117" anchor="ctr"/>
                </a:tc>
                <a:tc>
                  <a:txBody>
                    <a:bodyPr/>
                    <a:lstStyle/>
                    <a:p>
                      <a:pPr algn="ctr">
                        <a:lnSpc>
                          <a:spcPct val="100000"/>
                        </a:lnSpc>
                        <a:spcBef>
                          <a:spcPts val="0"/>
                        </a:spcBef>
                        <a:spcAft>
                          <a:spcPts val="0"/>
                        </a:spcAft>
                      </a:pPr>
                      <a:r>
                        <a:rPr kumimoji="0" lang="en-US" sz="1400" kern="1200" baseline="0" dirty="0" smtClean="0"/>
                        <a:t>Use</a:t>
                      </a:r>
                      <a:endParaRPr lang="en-US" sz="1400" dirty="0"/>
                    </a:p>
                  </a:txBody>
                  <a:tcPr marL="91117" marR="91117" anchor="ctr"/>
                </a:tc>
                <a:tc>
                  <a:txBody>
                    <a:bodyPr/>
                    <a:lstStyle/>
                    <a:p>
                      <a:pPr algn="ctr">
                        <a:lnSpc>
                          <a:spcPct val="100000"/>
                        </a:lnSpc>
                        <a:spcBef>
                          <a:spcPts val="0"/>
                        </a:spcBef>
                        <a:spcAft>
                          <a:spcPts val="0"/>
                        </a:spcAft>
                      </a:pPr>
                      <a:r>
                        <a:rPr lang="en-US" sz="1400" dirty="0" smtClean="0"/>
                        <a:t>Call</a:t>
                      </a:r>
                      <a:endParaRPr lang="en-US" sz="1400" dirty="0"/>
                    </a:p>
                  </a:txBody>
                  <a:tcPr marL="91117" marR="91117" anchor="ctr"/>
                </a:tc>
              </a:tr>
              <a:tr h="318668">
                <a:tc>
                  <a:txBody>
                    <a:bodyPr/>
                    <a:lstStyle/>
                    <a:p>
                      <a:pPr algn="l">
                        <a:lnSpc>
                          <a:spcPct val="100000"/>
                        </a:lnSpc>
                        <a:spcBef>
                          <a:spcPts val="0"/>
                        </a:spcBef>
                        <a:spcAft>
                          <a:spcPts val="0"/>
                        </a:spcAft>
                      </a:pPr>
                      <a:r>
                        <a:rPr kumimoji="0" lang="en-US" sz="1400" kern="1200" baseline="0" dirty="0" err="1" smtClean="0"/>
                        <a:t>strlen</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Finds the length of the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strlen</a:t>
                      </a:r>
                      <a:r>
                        <a:rPr kumimoji="0" lang="en-US" sz="1400" kern="1200" dirty="0" smtClean="0">
                          <a:solidFill>
                            <a:schemeClr val="dk1"/>
                          </a:solidFill>
                          <a:latin typeface="+mn-lt"/>
                          <a:ea typeface="+mn-ea"/>
                          <a:cs typeface="+mn-cs"/>
                        </a:rPr>
                        <a:t>(str1)</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t>strlwr</a:t>
                      </a:r>
                      <a:endParaRPr lang="en-US" sz="1400" b="0" dirty="0" smtClean="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Converts string to lowercase</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strlwr</a:t>
                      </a:r>
                      <a:r>
                        <a:rPr kumimoji="0" lang="en-US" sz="1400" kern="1200" dirty="0" smtClean="0">
                          <a:solidFill>
                            <a:schemeClr val="dk1"/>
                          </a:solidFill>
                          <a:latin typeface="+mn-lt"/>
                          <a:ea typeface="+mn-ea"/>
                          <a:cs typeface="+mn-cs"/>
                        </a:rPr>
                        <a:t>(str1)</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t>strupr</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Converts string to uppercase</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strupr</a:t>
                      </a:r>
                      <a:r>
                        <a:rPr kumimoji="0" lang="en-US" sz="1400" kern="1200" dirty="0" smtClean="0">
                          <a:solidFill>
                            <a:schemeClr val="dk1"/>
                          </a:solidFill>
                          <a:latin typeface="+mn-lt"/>
                          <a:ea typeface="+mn-ea"/>
                          <a:cs typeface="+mn-cs"/>
                        </a:rPr>
                        <a:t>(str1)</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t>strcpy</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Copies string to another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strcpy</a:t>
                      </a:r>
                      <a:r>
                        <a:rPr kumimoji="0" lang="en-US" sz="1400" kern="1200" dirty="0" smtClean="0">
                          <a:solidFill>
                            <a:schemeClr val="dk1"/>
                          </a:solidFill>
                          <a:latin typeface="+mn-lt"/>
                          <a:ea typeface="+mn-ea"/>
                          <a:cs typeface="+mn-cs"/>
                        </a:rPr>
                        <a:t>(</a:t>
                      </a:r>
                      <a:r>
                        <a:rPr kumimoji="0" lang="en-US" sz="1400" kern="1200" dirty="0" err="1" smtClean="0">
                          <a:solidFill>
                            <a:schemeClr val="dk1"/>
                          </a:solidFill>
                          <a:latin typeface="+mn-lt"/>
                          <a:ea typeface="+mn-ea"/>
                          <a:cs typeface="+mn-cs"/>
                        </a:rPr>
                        <a:t>dest,source</a:t>
                      </a:r>
                      <a:r>
                        <a:rPr kumimoji="0" lang="en-US" sz="1400" kern="1200" dirty="0" smtClean="0">
                          <a:solidFill>
                            <a:schemeClr val="dk1"/>
                          </a:solidFill>
                          <a:latin typeface="+mn-lt"/>
                          <a:ea typeface="+mn-ea"/>
                          <a:cs typeface="+mn-cs"/>
                        </a:rPr>
                        <a:t>)</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Strncpy</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Copies first n characters of one string into another</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strncpy</a:t>
                      </a:r>
                      <a:r>
                        <a:rPr kumimoji="0" lang="en-US" sz="1400" kern="1200" dirty="0" smtClean="0">
                          <a:solidFill>
                            <a:schemeClr val="dk1"/>
                          </a:solidFill>
                          <a:latin typeface="+mn-lt"/>
                          <a:ea typeface="+mn-ea"/>
                          <a:cs typeface="+mn-cs"/>
                        </a:rPr>
                        <a:t>(dest,source,4)</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t>Strcat</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Appends one string at the end of another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strcat</a:t>
                      </a:r>
                      <a:r>
                        <a:rPr kumimoji="0" lang="en-US" sz="1400" kern="1200" dirty="0" smtClean="0">
                          <a:solidFill>
                            <a:schemeClr val="dk1"/>
                          </a:solidFill>
                          <a:latin typeface="+mn-lt"/>
                          <a:ea typeface="+mn-ea"/>
                          <a:cs typeface="+mn-cs"/>
                        </a:rPr>
                        <a:t>(</a:t>
                      </a:r>
                      <a:r>
                        <a:rPr kumimoji="0" lang="en-US" sz="1400" kern="1200" dirty="0" err="1" smtClean="0">
                          <a:solidFill>
                            <a:schemeClr val="dk1"/>
                          </a:solidFill>
                          <a:latin typeface="+mn-lt"/>
                          <a:ea typeface="+mn-ea"/>
                          <a:cs typeface="+mn-cs"/>
                        </a:rPr>
                        <a:t>dest,source</a:t>
                      </a:r>
                      <a:r>
                        <a:rPr kumimoji="0" lang="en-US" sz="1400" kern="1200" dirty="0" smtClean="0">
                          <a:solidFill>
                            <a:schemeClr val="dk1"/>
                          </a:solidFill>
                          <a:latin typeface="+mn-lt"/>
                          <a:ea typeface="+mn-ea"/>
                          <a:cs typeface="+mn-cs"/>
                        </a:rPr>
                        <a:t>)</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strncat</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Appends first n characters of a string at the end of Another</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solidFill>
                            <a:schemeClr val="dk1"/>
                          </a:solidFill>
                          <a:latin typeface="+mn-lt"/>
                          <a:ea typeface="+mn-ea"/>
                          <a:cs typeface="+mn-cs"/>
                        </a:rPr>
                        <a:t>strncat</a:t>
                      </a:r>
                      <a:r>
                        <a:rPr kumimoji="0" lang="en-US" sz="1400" kern="1200" dirty="0" smtClean="0">
                          <a:solidFill>
                            <a:schemeClr val="dk1"/>
                          </a:solidFill>
                          <a:latin typeface="+mn-lt"/>
                          <a:ea typeface="+mn-ea"/>
                          <a:cs typeface="+mn-cs"/>
                        </a:rPr>
                        <a:t>(dest,source,4)</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t>strcmp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Compares two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strcmp</a:t>
                      </a:r>
                      <a:r>
                        <a:rPr kumimoji="0" lang="en-US" sz="1400" kern="1200" dirty="0" smtClean="0">
                          <a:solidFill>
                            <a:schemeClr val="dk1"/>
                          </a:solidFill>
                          <a:latin typeface="+mn-lt"/>
                          <a:ea typeface="+mn-ea"/>
                          <a:cs typeface="+mn-cs"/>
                        </a:rPr>
                        <a:t>(str1,str2)</a:t>
                      </a:r>
                      <a:endParaRPr kumimoji="0" lang="en-US" sz="1400" b="0" kern="1200" baseline="0" dirty="0" smtClean="0">
                        <a:solidFill>
                          <a:schemeClr val="tx1"/>
                        </a:solidFill>
                        <a:latin typeface="+mn-lt"/>
                        <a:ea typeface="+mn-ea"/>
                        <a:cs typeface="+mn-cs"/>
                      </a:endParaRPr>
                    </a:p>
                  </a:txBody>
                  <a:tcPr marL="91117" marR="91117"/>
                </a:tc>
              </a:tr>
              <a:tr h="321987">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strncmp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Compares first n characters of two strings</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solidFill>
                            <a:schemeClr val="dk1"/>
                          </a:solidFill>
                          <a:latin typeface="+mn-lt"/>
                          <a:ea typeface="+mn-ea"/>
                          <a:cs typeface="+mn-cs"/>
                        </a:rPr>
                        <a:t>strncmp</a:t>
                      </a:r>
                      <a:r>
                        <a:rPr kumimoji="0" lang="en-US" sz="1400" kern="1200" dirty="0" smtClean="0">
                          <a:solidFill>
                            <a:schemeClr val="dk1"/>
                          </a:solidFill>
                          <a:latin typeface="+mn-lt"/>
                          <a:ea typeface="+mn-ea"/>
                          <a:cs typeface="+mn-cs"/>
                        </a:rPr>
                        <a:t>(str1,str2,4)</a:t>
                      </a:r>
                      <a:endParaRPr kumimoji="0" lang="en-US" sz="1400" b="0" kern="1200" baseline="0" dirty="0" smtClean="0">
                        <a:solidFill>
                          <a:schemeClr val="tx1"/>
                        </a:solidFill>
                        <a:latin typeface="+mn-lt"/>
                        <a:ea typeface="+mn-ea"/>
                        <a:cs typeface="+mn-cs"/>
                      </a:endParaRPr>
                    </a:p>
                  </a:txBody>
                  <a:tcPr marL="91117" marR="91117"/>
                </a:tc>
              </a:tr>
              <a:tr h="541736">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strcmpi</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Compares two strings without regard to case ("</a:t>
                      </a:r>
                      <a:r>
                        <a:rPr kumimoji="0" lang="en-US" sz="1400" kern="1200" baseline="0" dirty="0" err="1" smtClean="0">
                          <a:solidFill>
                            <a:schemeClr val="dk1"/>
                          </a:solidFill>
                          <a:latin typeface="+mn-lt"/>
                          <a:ea typeface="+mn-ea"/>
                          <a:cs typeface="+mn-cs"/>
                        </a:rPr>
                        <a:t>i</a:t>
                      </a:r>
                      <a:r>
                        <a:rPr kumimoji="0" lang="en-US" sz="1400" kern="1200" baseline="0" dirty="0" smtClean="0">
                          <a:solidFill>
                            <a:schemeClr val="dk1"/>
                          </a:solidFill>
                          <a:latin typeface="+mn-lt"/>
                          <a:ea typeface="+mn-ea"/>
                          <a:cs typeface="+mn-cs"/>
                        </a:rPr>
                        <a:t>" denotes that this function ignores case)</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solidFill>
                            <a:schemeClr val="dk1"/>
                          </a:solidFill>
                          <a:latin typeface="+mn-lt"/>
                          <a:ea typeface="+mn-ea"/>
                          <a:cs typeface="+mn-cs"/>
                        </a:rPr>
                        <a:t>strcmpi</a:t>
                      </a:r>
                      <a:r>
                        <a:rPr kumimoji="0" lang="en-US" sz="1400" kern="1200" dirty="0" smtClean="0">
                          <a:solidFill>
                            <a:schemeClr val="dk1"/>
                          </a:solidFill>
                          <a:latin typeface="+mn-lt"/>
                          <a:ea typeface="+mn-ea"/>
                          <a:cs typeface="+mn-cs"/>
                        </a:rPr>
                        <a:t>(str1,str2)</a:t>
                      </a:r>
                      <a:endParaRPr kumimoji="0" lang="en-US" sz="1400" b="0" kern="1200" baseline="0" dirty="0" smtClean="0">
                        <a:solidFill>
                          <a:schemeClr val="tx1"/>
                        </a:solidFill>
                        <a:latin typeface="+mn-lt"/>
                        <a:ea typeface="+mn-ea"/>
                        <a:cs typeface="+mn-cs"/>
                      </a:endParaRPr>
                    </a:p>
                  </a:txBody>
                  <a:tcPr marL="91117" marR="91117"/>
                </a:tc>
              </a:tr>
              <a:tr h="337921">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stricmp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Compares two strings without regard to case (identical to </a:t>
                      </a:r>
                      <a:r>
                        <a:rPr kumimoji="0" lang="en-US" sz="1400" kern="1200" baseline="0" dirty="0" err="1" smtClean="0">
                          <a:solidFill>
                            <a:schemeClr val="dk1"/>
                          </a:solidFill>
                          <a:latin typeface="+mn-lt"/>
                          <a:ea typeface="+mn-ea"/>
                          <a:cs typeface="+mn-cs"/>
                        </a:rPr>
                        <a:t>strcmpi</a:t>
                      </a:r>
                      <a:r>
                        <a:rPr kumimoji="0" lang="en-US" sz="1400" kern="1200" baseline="0" dirty="0" smtClean="0">
                          <a:solidFill>
                            <a:schemeClr val="dk1"/>
                          </a:solidFill>
                          <a:latin typeface="+mn-lt"/>
                          <a:ea typeface="+mn-ea"/>
                          <a:cs typeface="+mn-cs"/>
                        </a:rPr>
                        <a:t>)</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solidFill>
                            <a:schemeClr val="dk1"/>
                          </a:solidFill>
                          <a:latin typeface="+mn-lt"/>
                          <a:ea typeface="+mn-ea"/>
                          <a:cs typeface="+mn-cs"/>
                        </a:rPr>
                        <a:t>stricmp</a:t>
                      </a:r>
                      <a:r>
                        <a:rPr kumimoji="0" lang="en-US" sz="1400" kern="1200" dirty="0" smtClean="0">
                          <a:solidFill>
                            <a:schemeClr val="dk1"/>
                          </a:solidFill>
                          <a:latin typeface="+mn-lt"/>
                          <a:ea typeface="+mn-ea"/>
                          <a:cs typeface="+mn-cs"/>
                        </a:rPr>
                        <a:t>(str1,str2)</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strnicmp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Compares first n characters of two strings without regard to case</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solidFill>
                            <a:schemeClr val="dk1"/>
                          </a:solidFill>
                          <a:latin typeface="+mn-lt"/>
                          <a:ea typeface="+mn-ea"/>
                          <a:cs typeface="+mn-cs"/>
                        </a:rPr>
                        <a:t>strnicmp</a:t>
                      </a:r>
                      <a:r>
                        <a:rPr kumimoji="0" lang="en-US" sz="1400" kern="1200" dirty="0" smtClean="0">
                          <a:solidFill>
                            <a:schemeClr val="dk1"/>
                          </a:solidFill>
                          <a:latin typeface="+mn-lt"/>
                          <a:ea typeface="+mn-ea"/>
                          <a:cs typeface="+mn-cs"/>
                        </a:rPr>
                        <a:t>(str1,str2,4)</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strdup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Duplicates a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strdup</a:t>
                      </a:r>
                      <a:r>
                        <a:rPr kumimoji="0" lang="en-US" sz="1400" kern="1200" dirty="0" smtClean="0">
                          <a:solidFill>
                            <a:schemeClr val="dk1"/>
                          </a:solidFill>
                          <a:latin typeface="+mn-lt"/>
                          <a:ea typeface="+mn-ea"/>
                          <a:cs typeface="+mn-cs"/>
                        </a:rPr>
                        <a:t>(str1)</a:t>
                      </a:r>
                      <a:endParaRPr kumimoji="0" lang="en-US" sz="1400" b="0" kern="1200" baseline="0" dirty="0" smtClean="0">
                        <a:solidFill>
                          <a:schemeClr val="tx1"/>
                        </a:solidFill>
                        <a:latin typeface="+mn-lt"/>
                        <a:ea typeface="+mn-ea"/>
                        <a:cs typeface="+mn-cs"/>
                      </a:endParaRPr>
                    </a:p>
                  </a:txBody>
                  <a:tcPr marL="91117" marR="91117"/>
                </a:tc>
              </a:tr>
              <a:tr h="321987">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strchr</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Finds first occurrence of a given character in a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strchr</a:t>
                      </a:r>
                      <a:r>
                        <a:rPr kumimoji="0" lang="en-US" sz="1400" kern="1200" dirty="0" smtClean="0">
                          <a:solidFill>
                            <a:schemeClr val="dk1"/>
                          </a:solidFill>
                          <a:latin typeface="+mn-lt"/>
                          <a:ea typeface="+mn-ea"/>
                          <a:cs typeface="+mn-cs"/>
                        </a:rPr>
                        <a:t>(str1,'s')</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strrchr</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Finds last occurrence of a given character in a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strrchr</a:t>
                      </a:r>
                      <a:r>
                        <a:rPr kumimoji="0" lang="en-US" sz="1400" kern="1200" dirty="0" smtClean="0">
                          <a:solidFill>
                            <a:schemeClr val="dk1"/>
                          </a:solidFill>
                          <a:latin typeface="+mn-lt"/>
                          <a:ea typeface="+mn-ea"/>
                          <a:cs typeface="+mn-cs"/>
                        </a:rPr>
                        <a:t>(str1,'s')</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strstr</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Finds first occurrence of a given string in another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strstr</a:t>
                      </a:r>
                      <a:r>
                        <a:rPr kumimoji="0" lang="en-US" sz="1400" kern="1200" dirty="0" smtClean="0">
                          <a:solidFill>
                            <a:schemeClr val="dk1"/>
                          </a:solidFill>
                          <a:latin typeface="+mn-lt"/>
                          <a:ea typeface="+mn-ea"/>
                          <a:cs typeface="+mn-cs"/>
                        </a:rPr>
                        <a:t>(str1,"sh")</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strset</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Sets all characters of string to a given character</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strset</a:t>
                      </a:r>
                      <a:r>
                        <a:rPr kumimoji="0" lang="en-US" sz="1400" kern="1200" dirty="0" smtClean="0">
                          <a:solidFill>
                            <a:schemeClr val="dk1"/>
                          </a:solidFill>
                          <a:latin typeface="+mn-lt"/>
                          <a:ea typeface="+mn-ea"/>
                          <a:cs typeface="+mn-cs"/>
                        </a:rPr>
                        <a:t>(str1,'#')</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algn="l">
                        <a:lnSpc>
                          <a:spcPct val="100000"/>
                        </a:lnSpc>
                        <a:spcBef>
                          <a:spcPts val="0"/>
                        </a:spcBef>
                        <a:spcAft>
                          <a:spcPts val="0"/>
                        </a:spcAft>
                      </a:pPr>
                      <a:r>
                        <a:rPr kumimoji="0" lang="en-US" sz="1400" kern="1200" baseline="0" dirty="0" err="1" smtClean="0">
                          <a:solidFill>
                            <a:schemeClr val="dk1"/>
                          </a:solidFill>
                          <a:latin typeface="+mn-lt"/>
                          <a:ea typeface="+mn-ea"/>
                          <a:cs typeface="+mn-cs"/>
                        </a:rPr>
                        <a:t>strnset</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solidFill>
                            <a:schemeClr val="dk1"/>
                          </a:solidFill>
                          <a:latin typeface="+mn-lt"/>
                          <a:ea typeface="+mn-ea"/>
                          <a:cs typeface="+mn-cs"/>
                        </a:rPr>
                        <a:t>Sets first n characters of a string to a given character</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solidFill>
                            <a:schemeClr val="dk1"/>
                          </a:solidFill>
                          <a:latin typeface="+mn-lt"/>
                          <a:ea typeface="+mn-ea"/>
                          <a:cs typeface="+mn-cs"/>
                        </a:rPr>
                        <a:t>strnset</a:t>
                      </a:r>
                      <a:r>
                        <a:rPr kumimoji="0" lang="en-US" sz="1400" kern="1200" dirty="0" smtClean="0">
                          <a:solidFill>
                            <a:schemeClr val="dk1"/>
                          </a:solidFill>
                          <a:latin typeface="+mn-lt"/>
                          <a:ea typeface="+mn-ea"/>
                          <a:cs typeface="+mn-cs"/>
                        </a:rPr>
                        <a:t>(str1,'$',3)</a:t>
                      </a:r>
                      <a:endParaRPr kumimoji="0" lang="en-US" sz="1400" b="0" kern="1200" baseline="0" dirty="0" smtClean="0">
                        <a:solidFill>
                          <a:schemeClr val="tx1"/>
                        </a:solidFill>
                        <a:latin typeface="+mn-lt"/>
                        <a:ea typeface="+mn-ea"/>
                        <a:cs typeface="+mn-cs"/>
                      </a:endParaRPr>
                    </a:p>
                  </a:txBody>
                  <a:tcPr marL="91117" marR="91117"/>
                </a:tc>
              </a:tr>
              <a:tr h="3186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err="1" smtClean="0"/>
                        <a:t>strrev</a:t>
                      </a:r>
                      <a:endParaRPr lang="en-US" sz="1400" b="0" dirty="0">
                        <a:solidFill>
                          <a:schemeClr val="tx1"/>
                        </a:solidFill>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smtClean="0"/>
                        <a:t>Reverses the string</a:t>
                      </a:r>
                      <a:endParaRPr lang="en-US" sz="1400" b="0" dirty="0" smtClean="0">
                        <a:solidFill>
                          <a:schemeClr val="tx1"/>
                        </a:solidFill>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solidFill>
                            <a:schemeClr val="dk1"/>
                          </a:solidFill>
                          <a:latin typeface="+mn-lt"/>
                          <a:ea typeface="+mn-ea"/>
                          <a:cs typeface="+mn-cs"/>
                        </a:rPr>
                        <a:t>strrev</a:t>
                      </a:r>
                      <a:r>
                        <a:rPr kumimoji="0" lang="en-US" sz="1400" kern="1200" dirty="0" smtClean="0">
                          <a:solidFill>
                            <a:schemeClr val="dk1"/>
                          </a:solidFill>
                          <a:latin typeface="+mn-lt"/>
                          <a:ea typeface="+mn-ea"/>
                          <a:cs typeface="+mn-cs"/>
                        </a:rPr>
                        <a:t>(str1)</a:t>
                      </a:r>
                      <a:endParaRPr lang="en-US" sz="1400" b="0" dirty="0" smtClean="0">
                        <a:solidFill>
                          <a:schemeClr val="tx1"/>
                        </a:solidFill>
                      </a:endParaRPr>
                    </a:p>
                  </a:txBody>
                  <a:tcPr marL="91117" marR="91117"/>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String to Function</a:t>
            </a:r>
            <a:endParaRPr lang="en-US" dirty="0"/>
          </a:p>
        </p:txBody>
      </p:sp>
      <p:sp>
        <p:nvSpPr>
          <p:cNvPr id="3" name="Content Placeholder 2"/>
          <p:cNvSpPr>
            <a:spLocks noGrp="1"/>
          </p:cNvSpPr>
          <p:nvPr>
            <p:ph sz="half" idx="1"/>
          </p:nvPr>
        </p:nvSpPr>
        <p:spPr/>
        <p:txBody>
          <a:bodyPr>
            <a:normAutofit fontScale="92500" lnSpcReduction="1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b="1" dirty="0" smtClean="0"/>
              <a:t>void display(char [ ]);</a:t>
            </a:r>
          </a:p>
          <a:p>
            <a:pPr>
              <a:buNone/>
            </a:pPr>
            <a:r>
              <a:rPr lang="en-US" dirty="0" smtClean="0"/>
              <a:t>void main()</a:t>
            </a:r>
          </a:p>
          <a:p>
            <a:pPr>
              <a:buNone/>
            </a:pPr>
            <a:r>
              <a:rPr lang="en-US" dirty="0" smtClean="0"/>
              <a:t>{</a:t>
            </a:r>
          </a:p>
          <a:p>
            <a:pPr lvl="1">
              <a:buNone/>
            </a:pPr>
            <a:r>
              <a:rPr lang="en-US" dirty="0" err="1" smtClean="0"/>
              <a:t>int</a:t>
            </a:r>
            <a:r>
              <a:rPr lang="en-US" dirty="0" smtClean="0"/>
              <a:t> name[50], </a:t>
            </a:r>
            <a:r>
              <a:rPr lang="en-US" dirty="0" err="1" smtClean="0"/>
              <a:t>i</a:t>
            </a:r>
            <a:r>
              <a:rPr lang="en-US" dirty="0" smtClean="0"/>
              <a:t>;</a:t>
            </a:r>
          </a:p>
          <a:p>
            <a:pPr lvl="1">
              <a:buNone/>
            </a:pPr>
            <a:r>
              <a:rPr lang="en-US" dirty="0" err="1" smtClean="0"/>
              <a:t>printf</a:t>
            </a:r>
            <a:r>
              <a:rPr lang="en-US" dirty="0" smtClean="0"/>
              <a:t>("\</a:t>
            </a:r>
            <a:r>
              <a:rPr lang="en-US" dirty="0" err="1" smtClean="0"/>
              <a:t>nEnter</a:t>
            </a:r>
            <a:r>
              <a:rPr lang="en-US" dirty="0" smtClean="0"/>
              <a:t> your name: ");</a:t>
            </a:r>
          </a:p>
          <a:p>
            <a:pPr lvl="1">
              <a:buNone/>
            </a:pPr>
            <a:r>
              <a:rPr lang="en-US" dirty="0" smtClean="0"/>
              <a:t>gets(name);</a:t>
            </a:r>
          </a:p>
          <a:p>
            <a:pPr lvl="1">
              <a:buNone/>
            </a:pPr>
            <a:r>
              <a:rPr lang="en-US" b="1" dirty="0" smtClean="0"/>
              <a:t>display(name);</a:t>
            </a:r>
          </a:p>
          <a:p>
            <a:pPr lvl="1">
              <a:buNone/>
            </a:pPr>
            <a:r>
              <a:rPr lang="en-US" dirty="0" err="1" smtClean="0"/>
              <a:t>getch</a:t>
            </a:r>
            <a:r>
              <a:rPr lang="en-US" dirty="0" smtClean="0"/>
              <a:t>();</a:t>
            </a:r>
          </a:p>
          <a:p>
            <a:pPr>
              <a:buNone/>
            </a:pPr>
            <a:r>
              <a:rPr lang="en-US" dirty="0" smtClean="0"/>
              <a:t>}</a:t>
            </a:r>
            <a:endParaRPr lang="en-US" dirty="0"/>
          </a:p>
        </p:txBody>
      </p:sp>
      <p:sp>
        <p:nvSpPr>
          <p:cNvPr id="4" name="Content Placeholder 3"/>
          <p:cNvSpPr>
            <a:spLocks noGrp="1"/>
          </p:cNvSpPr>
          <p:nvPr>
            <p:ph sz="half" idx="2"/>
          </p:nvPr>
        </p:nvSpPr>
        <p:spPr/>
        <p:txBody>
          <a:bodyPr>
            <a:normAutofit fontScale="92500" lnSpcReduction="10000"/>
          </a:bodyPr>
          <a:lstStyle/>
          <a:p>
            <a:pPr>
              <a:buNone/>
            </a:pPr>
            <a:r>
              <a:rPr lang="en-US" b="1" dirty="0" smtClean="0"/>
              <a:t>void display (char </a:t>
            </a:r>
            <a:r>
              <a:rPr lang="en-US" b="1" dirty="0" err="1" smtClean="0"/>
              <a:t>str</a:t>
            </a:r>
            <a:r>
              <a:rPr lang="en-US" b="1" dirty="0" smtClean="0"/>
              <a:t>[ ])</a:t>
            </a:r>
          </a:p>
          <a:p>
            <a:pPr>
              <a:buNone/>
            </a:pPr>
            <a:r>
              <a:rPr lang="en-US" dirty="0" smtClean="0"/>
              <a:t>{</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printf</a:t>
            </a:r>
            <a:r>
              <a:rPr lang="en-US" dirty="0" smtClean="0"/>
              <a:t>("\</a:t>
            </a:r>
            <a:r>
              <a:rPr lang="en-US" dirty="0" err="1" smtClean="0"/>
              <a:t>nYour</a:t>
            </a:r>
            <a:r>
              <a:rPr lang="en-US" dirty="0" smtClean="0"/>
              <a:t> name is: %s", </a:t>
            </a:r>
            <a:r>
              <a:rPr lang="en-US" dirty="0" err="1" smtClean="0"/>
              <a:t>str</a:t>
            </a:r>
            <a:r>
              <a:rPr lang="en-US" dirty="0" smtClean="0"/>
              <a:t>);</a:t>
            </a:r>
          </a:p>
          <a:p>
            <a:pPr lvl="1">
              <a:buNone/>
            </a:pPr>
            <a:r>
              <a:rPr lang="en-US" dirty="0" err="1" smtClean="0"/>
              <a:t>printf</a:t>
            </a:r>
            <a:r>
              <a:rPr lang="en-US" dirty="0" smtClean="0"/>
              <a:t>("\</a:t>
            </a:r>
            <a:r>
              <a:rPr lang="en-US" dirty="0" err="1" smtClean="0"/>
              <a:t>nYour</a:t>
            </a:r>
            <a:r>
              <a:rPr lang="en-US" dirty="0" smtClean="0"/>
              <a:t> name is: ");</a:t>
            </a:r>
          </a:p>
          <a:p>
            <a:pPr lvl="1">
              <a:buNone/>
            </a:pPr>
            <a:r>
              <a:rPr lang="nn-NO" dirty="0" smtClean="0"/>
              <a:t>for(i = 0; str[i] != '\0' ; i++)</a:t>
            </a:r>
          </a:p>
          <a:p>
            <a:pPr lvl="1">
              <a:buNone/>
            </a:pPr>
            <a:r>
              <a:rPr lang="en-US" dirty="0" smtClean="0"/>
              <a:t>	</a:t>
            </a:r>
            <a:r>
              <a:rPr lang="en-US" dirty="0" err="1" smtClean="0"/>
              <a:t>printf</a:t>
            </a:r>
            <a:r>
              <a:rPr lang="en-US" dirty="0" smtClean="0"/>
              <a:t>("%c", </a:t>
            </a:r>
            <a:r>
              <a:rPr lang="en-US" dirty="0" err="1" smtClean="0"/>
              <a:t>str</a:t>
            </a:r>
            <a:r>
              <a:rPr lang="en-US" dirty="0" smtClean="0"/>
              <a:t>[</a:t>
            </a:r>
            <a:r>
              <a:rPr lang="en-US" dirty="0" err="1" smtClean="0"/>
              <a:t>i</a:t>
            </a:r>
            <a:r>
              <a:rPr lang="en-US" dirty="0" smtClean="0"/>
              <a:t>]);</a:t>
            </a:r>
          </a:p>
          <a:p>
            <a:pPr>
              <a:buNone/>
            </a:pPr>
            <a:r>
              <a:rPr lang="en-US" dirty="0" smtClean="0"/>
              <a:t>}</a:t>
            </a:r>
          </a:p>
          <a:p>
            <a:pPr>
              <a:buNone/>
            </a:pPr>
            <a:r>
              <a:rPr lang="en-US" b="1" dirty="0" smtClean="0"/>
              <a:t>Output:</a:t>
            </a:r>
          </a:p>
          <a:p>
            <a:pPr>
              <a:buNone/>
            </a:pPr>
            <a:r>
              <a:rPr lang="en-US" dirty="0" smtClean="0"/>
              <a:t>Enter your name: </a:t>
            </a:r>
            <a:r>
              <a:rPr lang="en-US" dirty="0" err="1" smtClean="0"/>
              <a:t>Rohit</a:t>
            </a:r>
            <a:endParaRPr lang="en-US" dirty="0" smtClean="0"/>
          </a:p>
          <a:p>
            <a:pPr>
              <a:buNone/>
            </a:pPr>
            <a:r>
              <a:rPr lang="en-US" dirty="0" smtClean="0"/>
              <a:t>Your name is: </a:t>
            </a:r>
            <a:r>
              <a:rPr lang="en-US" dirty="0" err="1" smtClean="0"/>
              <a:t>Rohit</a:t>
            </a:r>
            <a:endParaRPr lang="en-US" dirty="0" smtClean="0"/>
          </a:p>
          <a:p>
            <a:pPr>
              <a:buNone/>
            </a:pPr>
            <a:r>
              <a:rPr lang="en-US" dirty="0" smtClean="0"/>
              <a:t>Your name is: </a:t>
            </a:r>
            <a:r>
              <a:rPr lang="en-US" dirty="0" err="1" smtClean="0"/>
              <a:t>Rohit</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Passing String to Function using Pointers</a:t>
            </a:r>
            <a:endParaRPr lang="en-US" dirty="0"/>
          </a:p>
        </p:txBody>
      </p:sp>
      <p:sp>
        <p:nvSpPr>
          <p:cNvPr id="3" name="Content Placeholder 2"/>
          <p:cNvSpPr>
            <a:spLocks noGrp="1"/>
          </p:cNvSpPr>
          <p:nvPr>
            <p:ph sz="half" idx="1"/>
          </p:nvPr>
        </p:nvSpPr>
        <p:spPr>
          <a:xfrm>
            <a:off x="301752" y="1371600"/>
            <a:ext cx="4038600" cy="5181600"/>
          </a:xfrm>
        </p:spPr>
        <p:txBody>
          <a:bodyPr>
            <a:normAutofit fontScale="70000" lnSpcReduction="20000"/>
          </a:bodyPr>
          <a:lstStyle/>
          <a:p>
            <a:r>
              <a:rPr lang="en-US" dirty="0" smtClean="0"/>
              <a:t>When we want to pass the string to function using pointers we pass it as </a:t>
            </a:r>
            <a:r>
              <a:rPr lang="en-US" b="1" dirty="0" smtClean="0"/>
              <a:t>display(</a:t>
            </a:r>
            <a:r>
              <a:rPr lang="en-US" b="1" dirty="0" err="1" smtClean="0"/>
              <a:t>str</a:t>
            </a:r>
            <a:r>
              <a:rPr lang="en-US" b="1" dirty="0" smtClean="0"/>
              <a:t>) </a:t>
            </a:r>
            <a:r>
              <a:rPr lang="en-US" dirty="0" smtClean="0"/>
              <a:t>and catch it in function using </a:t>
            </a:r>
            <a:r>
              <a:rPr lang="en-US" b="1" dirty="0" smtClean="0"/>
              <a:t>void display(char *s).</a:t>
            </a:r>
          </a:p>
          <a:p>
            <a:endParaRPr lang="en-US" dirty="0" smtClean="0"/>
          </a:p>
          <a:p>
            <a:r>
              <a:rPr lang="en-US" dirty="0" smtClean="0"/>
              <a:t>So if string is as follows–</a:t>
            </a:r>
          </a:p>
          <a:p>
            <a:endParaRPr lang="en-US" dirty="0" smtClean="0"/>
          </a:p>
          <a:p>
            <a:endParaRPr lang="en-US" dirty="0" smtClean="0"/>
          </a:p>
          <a:p>
            <a:endParaRPr lang="en-US" dirty="0" smtClean="0"/>
          </a:p>
          <a:p>
            <a:endParaRPr lang="en-US" dirty="0" smtClean="0"/>
          </a:p>
          <a:p>
            <a:endParaRPr lang="en-US" dirty="0" smtClean="0"/>
          </a:p>
          <a:p>
            <a:r>
              <a:rPr lang="en-US" dirty="0" smtClean="0"/>
              <a:t>So the base address of </a:t>
            </a:r>
            <a:r>
              <a:rPr lang="en-US" dirty="0" err="1" smtClean="0"/>
              <a:t>str</a:t>
            </a:r>
            <a:r>
              <a:rPr lang="en-US" dirty="0" smtClean="0"/>
              <a:t> will be stored in s. So swill hold 6231.</a:t>
            </a:r>
          </a:p>
          <a:p>
            <a:endParaRPr lang="en-US" dirty="0" smtClean="0"/>
          </a:p>
          <a:p>
            <a:r>
              <a:rPr lang="en-US" smtClean="0"/>
              <a:t>There </a:t>
            </a:r>
            <a:r>
              <a:rPr lang="en-US" dirty="0" smtClean="0"/>
              <a:t>is no need to pass size of the string as the end character of string holds '\0';</a:t>
            </a:r>
          </a:p>
          <a:p>
            <a:endParaRPr lang="en-US" dirty="0"/>
          </a:p>
        </p:txBody>
      </p:sp>
      <p:sp>
        <p:nvSpPr>
          <p:cNvPr id="4" name="Content Placeholder 3"/>
          <p:cNvSpPr>
            <a:spLocks noGrp="1"/>
          </p:cNvSpPr>
          <p:nvPr>
            <p:ph sz="half" idx="2"/>
          </p:nvPr>
        </p:nvSpPr>
        <p:spPr/>
        <p:txBody>
          <a:bodyPr>
            <a:normAutofit fontScale="700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b="1" dirty="0" smtClean="0"/>
              <a:t>void display (char *);</a:t>
            </a:r>
          </a:p>
          <a:p>
            <a:pPr>
              <a:buNone/>
            </a:pPr>
            <a:r>
              <a:rPr lang="en-US" dirty="0" smtClean="0"/>
              <a:t>void main()</a:t>
            </a:r>
          </a:p>
          <a:p>
            <a:pPr>
              <a:buNone/>
            </a:pPr>
            <a:r>
              <a:rPr lang="en-US" dirty="0" smtClean="0"/>
              <a:t>{</a:t>
            </a:r>
          </a:p>
          <a:p>
            <a:pPr lvl="1">
              <a:buNone/>
            </a:pPr>
            <a:r>
              <a:rPr lang="en-US" dirty="0" smtClean="0"/>
              <a:t>char </a:t>
            </a:r>
            <a:r>
              <a:rPr lang="en-US" dirty="0" err="1" smtClean="0"/>
              <a:t>str</a:t>
            </a:r>
            <a:r>
              <a:rPr lang="en-US" dirty="0" smtClean="0"/>
              <a:t>[50];</a:t>
            </a:r>
          </a:p>
          <a:p>
            <a:pPr lvl="1">
              <a:buNone/>
            </a:pPr>
            <a:r>
              <a:rPr lang="en-US" dirty="0" err="1" smtClean="0"/>
              <a:t>printf</a:t>
            </a:r>
            <a:r>
              <a:rPr lang="en-US" dirty="0" smtClean="0"/>
              <a:t>("\</a:t>
            </a:r>
            <a:r>
              <a:rPr lang="en-US" dirty="0" err="1" smtClean="0"/>
              <a:t>nEnter</a:t>
            </a:r>
            <a:r>
              <a:rPr lang="en-US" dirty="0" smtClean="0"/>
              <a:t> your name: ");</a:t>
            </a:r>
          </a:p>
          <a:p>
            <a:pPr lvl="1">
              <a:buNone/>
            </a:pPr>
            <a:r>
              <a:rPr lang="en-US" dirty="0" smtClean="0"/>
              <a:t>gets(</a:t>
            </a:r>
            <a:r>
              <a:rPr lang="en-US" dirty="0" err="1" smtClean="0"/>
              <a:t>str</a:t>
            </a:r>
            <a:r>
              <a:rPr lang="en-US" dirty="0" smtClean="0"/>
              <a:t>);</a:t>
            </a:r>
          </a:p>
          <a:p>
            <a:pPr lvl="1">
              <a:buNone/>
            </a:pPr>
            <a:r>
              <a:rPr lang="en-US" b="1" dirty="0" smtClean="0"/>
              <a:t>display(</a:t>
            </a:r>
            <a:r>
              <a:rPr lang="en-US" b="1" dirty="0" err="1" smtClean="0"/>
              <a:t>str</a:t>
            </a:r>
            <a:r>
              <a:rPr lang="en-US" b="1" dirty="0" smtClean="0"/>
              <a:t>);</a:t>
            </a:r>
          </a:p>
          <a:p>
            <a:pPr lvl="1">
              <a:buNone/>
            </a:pPr>
            <a:r>
              <a:rPr lang="en-US" dirty="0" err="1" smtClean="0"/>
              <a:t>getch</a:t>
            </a:r>
            <a:r>
              <a:rPr lang="en-US" dirty="0" smtClean="0"/>
              <a:t>();</a:t>
            </a:r>
          </a:p>
          <a:p>
            <a:pPr>
              <a:buNone/>
            </a:pPr>
            <a:r>
              <a:rPr lang="en-US" dirty="0" smtClean="0"/>
              <a:t>}</a:t>
            </a:r>
          </a:p>
          <a:p>
            <a:pPr>
              <a:buNone/>
            </a:pPr>
            <a:r>
              <a:rPr lang="en-US" b="1" dirty="0" smtClean="0"/>
              <a:t>void display (char *s)</a:t>
            </a:r>
          </a:p>
          <a:p>
            <a:pPr>
              <a:buNone/>
            </a:pPr>
            <a:r>
              <a:rPr lang="en-US" dirty="0" smtClean="0"/>
              <a:t>{</a:t>
            </a:r>
          </a:p>
          <a:p>
            <a:pPr lvl="1">
              <a:buNone/>
            </a:pPr>
            <a:r>
              <a:rPr lang="en-US" dirty="0" err="1" smtClean="0"/>
              <a:t>printf</a:t>
            </a:r>
            <a:r>
              <a:rPr lang="en-US" dirty="0" smtClean="0"/>
              <a:t>("\</a:t>
            </a:r>
            <a:r>
              <a:rPr lang="en-US" dirty="0" err="1" smtClean="0"/>
              <a:t>nYou</a:t>
            </a:r>
            <a:r>
              <a:rPr lang="en-US" dirty="0" smtClean="0"/>
              <a:t> have entered: %s", s);</a:t>
            </a:r>
          </a:p>
          <a:p>
            <a:pPr lvl="1">
              <a:buNone/>
            </a:pPr>
            <a:r>
              <a:rPr lang="en-US" dirty="0" err="1" smtClean="0"/>
              <a:t>printf</a:t>
            </a:r>
            <a:r>
              <a:rPr lang="en-US" dirty="0" smtClean="0"/>
              <a:t>("\</a:t>
            </a:r>
            <a:r>
              <a:rPr lang="en-US" dirty="0" err="1" smtClean="0"/>
              <a:t>nYou</a:t>
            </a:r>
            <a:r>
              <a:rPr lang="en-US" dirty="0" smtClean="0"/>
              <a:t> have entered: ");</a:t>
            </a:r>
          </a:p>
          <a:p>
            <a:pPr lvl="1">
              <a:buNone/>
            </a:pPr>
            <a:r>
              <a:rPr lang="en-US" dirty="0" smtClean="0"/>
              <a:t>for( ; *s != '\0'; s</a:t>
            </a:r>
            <a:r>
              <a:rPr lang="en-US" b="1" dirty="0" smtClean="0"/>
              <a:t>++)</a:t>
            </a:r>
          </a:p>
          <a:p>
            <a:pPr lvl="1">
              <a:buNone/>
            </a:pPr>
            <a:r>
              <a:rPr lang="en-US" dirty="0" smtClean="0"/>
              <a:t>	</a:t>
            </a:r>
            <a:r>
              <a:rPr lang="en-US" dirty="0" err="1" smtClean="0"/>
              <a:t>printf</a:t>
            </a:r>
            <a:r>
              <a:rPr lang="en-US" dirty="0" smtClean="0"/>
              <a:t>("%c", *s);</a:t>
            </a:r>
          </a:p>
          <a:p>
            <a:pPr>
              <a:buNone/>
            </a:pPr>
            <a:r>
              <a:rPr lang="en-US" dirty="0" smtClean="0"/>
              <a:t>}</a:t>
            </a:r>
            <a:endParaRPr lang="en-US" dirty="0"/>
          </a:p>
        </p:txBody>
      </p:sp>
      <p:pic>
        <p:nvPicPr>
          <p:cNvPr id="2050" name="Picture 2"/>
          <p:cNvPicPr>
            <a:picLocks noChangeAspect="1" noChangeArrowheads="1"/>
          </p:cNvPicPr>
          <p:nvPr/>
        </p:nvPicPr>
        <p:blipFill>
          <a:blip r:embed="rId2"/>
          <a:srcRect l="8235" t="32292" r="38824" b="38541"/>
          <a:stretch>
            <a:fillRect/>
          </a:stretch>
        </p:blipFill>
        <p:spPr bwMode="auto">
          <a:xfrm>
            <a:off x="533400" y="3048000"/>
            <a:ext cx="373380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Two Dimensional Strings</a:t>
            </a:r>
            <a:endParaRPr lang="en-US" dirty="0"/>
          </a:p>
        </p:txBody>
      </p:sp>
      <p:sp>
        <p:nvSpPr>
          <p:cNvPr id="3" name="Content Placeholder 2"/>
          <p:cNvSpPr>
            <a:spLocks noGrp="1"/>
          </p:cNvSpPr>
          <p:nvPr>
            <p:ph sz="half" idx="1"/>
          </p:nvPr>
        </p:nvSpPr>
        <p:spPr>
          <a:xfrm>
            <a:off x="301752" y="1371600"/>
            <a:ext cx="4038600" cy="3581400"/>
          </a:xfrm>
        </p:spPr>
        <p:txBody>
          <a:bodyPr>
            <a:normAutofit fontScale="85000" lnSpcReduction="20000"/>
          </a:bodyPr>
          <a:lstStyle/>
          <a:p>
            <a:r>
              <a:rPr lang="en-US" dirty="0" smtClean="0"/>
              <a:t>Strings also can have 2 or more dimensions. When you want to store multiple names, addresses that time you need 2-D string.</a:t>
            </a:r>
          </a:p>
          <a:p>
            <a:endParaRPr lang="en-US" dirty="0" smtClean="0"/>
          </a:p>
          <a:p>
            <a:r>
              <a:rPr lang="en-US" dirty="0" smtClean="0"/>
              <a:t>Declare 2D-String:</a:t>
            </a:r>
          </a:p>
          <a:p>
            <a:pPr>
              <a:buNone/>
            </a:pPr>
            <a:r>
              <a:rPr lang="en-US" b="1" dirty="0" smtClean="0"/>
              <a:t>char s[2][10];</a:t>
            </a:r>
          </a:p>
          <a:p>
            <a:pPr>
              <a:buNone/>
            </a:pPr>
            <a:r>
              <a:rPr lang="pt-BR" b="1" dirty="0" smtClean="0"/>
              <a:t>char s[ ][10] = {"Parag", "Pooja", "Sarang"};</a:t>
            </a:r>
          </a:p>
          <a:p>
            <a:endParaRPr lang="en-US" dirty="0" smtClean="0"/>
          </a:p>
          <a:p>
            <a:r>
              <a:rPr lang="en-US" dirty="0" smtClean="0"/>
              <a:t>Memory Map of 2D-String:</a:t>
            </a:r>
          </a:p>
          <a:p>
            <a:endParaRPr lang="en-US" dirty="0"/>
          </a:p>
        </p:txBody>
      </p:sp>
      <p:sp>
        <p:nvSpPr>
          <p:cNvPr id="4" name="Content Placeholder 3"/>
          <p:cNvSpPr>
            <a:spLocks noGrp="1"/>
          </p:cNvSpPr>
          <p:nvPr>
            <p:ph sz="half" idx="2"/>
          </p:nvPr>
        </p:nvSpPr>
        <p:spPr/>
        <p:txBody>
          <a:bodyPr>
            <a:normAutofit fontScale="850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void main()</a:t>
            </a:r>
          </a:p>
          <a:p>
            <a:pPr>
              <a:buNone/>
            </a:pPr>
            <a:r>
              <a:rPr lang="en-US" dirty="0" smtClean="0"/>
              <a:t>{</a:t>
            </a:r>
          </a:p>
          <a:p>
            <a:pPr lvl="1">
              <a:buNone/>
            </a:pPr>
            <a:r>
              <a:rPr lang="en-US" dirty="0" smtClean="0"/>
              <a:t>char name[3][50];</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printf</a:t>
            </a:r>
            <a:r>
              <a:rPr lang="en-US" dirty="0" smtClean="0"/>
              <a:t>("\</a:t>
            </a:r>
            <a:r>
              <a:rPr lang="en-US" dirty="0" err="1" smtClean="0"/>
              <a:t>nEnter</a:t>
            </a:r>
            <a:r>
              <a:rPr lang="en-US" dirty="0" smtClean="0"/>
              <a:t> three names: ");</a:t>
            </a:r>
          </a:p>
          <a:p>
            <a:pPr lvl="1">
              <a:buNone/>
            </a:pPr>
            <a:r>
              <a:rPr lang="nn-NO" b="1" dirty="0" smtClean="0"/>
              <a:t>for(i = 0; i &lt; 3; i++)</a:t>
            </a:r>
          </a:p>
          <a:p>
            <a:pPr lvl="1">
              <a:buNone/>
            </a:pPr>
            <a:r>
              <a:rPr lang="en-US" b="1" dirty="0" smtClean="0"/>
              <a:t>	gets(name[</a:t>
            </a:r>
            <a:r>
              <a:rPr lang="en-US" b="1" dirty="0" err="1" smtClean="0"/>
              <a:t>i</a:t>
            </a:r>
            <a:r>
              <a:rPr lang="en-US" b="1" dirty="0" smtClean="0"/>
              <a:t>]);</a:t>
            </a:r>
          </a:p>
          <a:p>
            <a:pPr lvl="1">
              <a:buNone/>
            </a:pPr>
            <a:r>
              <a:rPr lang="en-US" dirty="0" err="1" smtClean="0"/>
              <a:t>printf</a:t>
            </a:r>
            <a:r>
              <a:rPr lang="en-US" dirty="0" smtClean="0"/>
              <a:t>("\</a:t>
            </a:r>
            <a:r>
              <a:rPr lang="en-US" dirty="0" err="1" smtClean="0"/>
              <a:t>nThe</a:t>
            </a:r>
            <a:r>
              <a:rPr lang="en-US" dirty="0" smtClean="0"/>
              <a:t> names are: ");</a:t>
            </a:r>
          </a:p>
          <a:p>
            <a:pPr lvl="1">
              <a:buNone/>
            </a:pPr>
            <a:r>
              <a:rPr lang="nn-NO" b="1" dirty="0" smtClean="0"/>
              <a:t>for(i = 0; i &lt; 3; i++)</a:t>
            </a:r>
          </a:p>
          <a:p>
            <a:pPr lvl="1">
              <a:buNone/>
            </a:pPr>
            <a:r>
              <a:rPr lang="en-US" b="1" dirty="0" smtClean="0"/>
              <a:t>	puts(name[</a:t>
            </a:r>
            <a:r>
              <a:rPr lang="en-US" b="1" dirty="0" err="1" smtClean="0"/>
              <a:t>i</a:t>
            </a:r>
            <a:r>
              <a:rPr lang="en-US" b="1" dirty="0" smtClean="0"/>
              <a:t>]);</a:t>
            </a:r>
          </a:p>
          <a:p>
            <a:pPr lvl="1">
              <a:buNone/>
            </a:pPr>
            <a:r>
              <a:rPr lang="en-US" dirty="0" err="1" smtClean="0"/>
              <a:t>getch</a:t>
            </a:r>
            <a:r>
              <a:rPr lang="en-US" dirty="0" smtClean="0"/>
              <a:t>();</a:t>
            </a:r>
          </a:p>
          <a:p>
            <a:pPr>
              <a:buNone/>
            </a:pPr>
            <a:r>
              <a:rPr lang="en-US" dirty="0" smtClean="0"/>
              <a:t>}</a:t>
            </a:r>
            <a:endParaRPr lang="en-US" dirty="0"/>
          </a:p>
        </p:txBody>
      </p:sp>
      <p:pic>
        <p:nvPicPr>
          <p:cNvPr id="3074" name="Picture 2"/>
          <p:cNvPicPr>
            <a:picLocks noChangeAspect="1" noChangeArrowheads="1"/>
          </p:cNvPicPr>
          <p:nvPr/>
        </p:nvPicPr>
        <p:blipFill>
          <a:blip r:embed="rId2"/>
          <a:srcRect l="10588" t="50000" r="34706" b="18750"/>
          <a:stretch>
            <a:fillRect/>
          </a:stretch>
        </p:blipFill>
        <p:spPr bwMode="auto">
          <a:xfrm>
            <a:off x="304800" y="4876800"/>
            <a:ext cx="4114800"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2D-String to a Function</a:t>
            </a:r>
            <a:endParaRPr lang="en-US" dirty="0"/>
          </a:p>
        </p:txBody>
      </p:sp>
      <p:sp>
        <p:nvSpPr>
          <p:cNvPr id="3" name="Content Placeholder 2"/>
          <p:cNvSpPr>
            <a:spLocks noGrp="1"/>
          </p:cNvSpPr>
          <p:nvPr>
            <p:ph sz="half" idx="1"/>
          </p:nvPr>
        </p:nvSpPr>
        <p:spPr/>
        <p:txBody>
          <a:bodyPr>
            <a:normAutofit fontScale="92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sz="2100" b="1" dirty="0" smtClean="0"/>
              <a:t>void display(char [ ][50], </a:t>
            </a:r>
            <a:r>
              <a:rPr lang="en-US" sz="2100" b="1" dirty="0" err="1" smtClean="0"/>
              <a:t>int</a:t>
            </a:r>
            <a:r>
              <a:rPr lang="en-US" sz="2100" b="1" dirty="0" smtClean="0"/>
              <a:t>);</a:t>
            </a:r>
          </a:p>
          <a:p>
            <a:pPr>
              <a:buNone/>
            </a:pPr>
            <a:r>
              <a:rPr lang="en-US" dirty="0" smtClean="0"/>
              <a:t>void main()</a:t>
            </a:r>
          </a:p>
          <a:p>
            <a:pPr>
              <a:buNone/>
            </a:pPr>
            <a:r>
              <a:rPr lang="en-US" dirty="0" smtClean="0"/>
              <a:t>{</a:t>
            </a:r>
          </a:p>
          <a:p>
            <a:pPr lvl="1">
              <a:buNone/>
            </a:pPr>
            <a:r>
              <a:rPr lang="en-US" dirty="0" smtClean="0"/>
              <a:t>char name[3][50];</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printf</a:t>
            </a:r>
            <a:r>
              <a:rPr lang="en-US" dirty="0" smtClean="0"/>
              <a:t>("\</a:t>
            </a:r>
            <a:r>
              <a:rPr lang="en-US" dirty="0" err="1" smtClean="0"/>
              <a:t>nEnter</a:t>
            </a:r>
            <a:r>
              <a:rPr lang="en-US" dirty="0" smtClean="0"/>
              <a:t> three names: ");</a:t>
            </a:r>
          </a:p>
          <a:p>
            <a:pPr lvl="1">
              <a:buNone/>
            </a:pPr>
            <a:r>
              <a:rPr lang="nn-NO" b="1" dirty="0" smtClean="0"/>
              <a:t>for(i = 0; i &lt; 3; i++)</a:t>
            </a:r>
          </a:p>
          <a:p>
            <a:pPr lvl="1">
              <a:buNone/>
            </a:pPr>
            <a:r>
              <a:rPr lang="en-US" b="1" dirty="0" smtClean="0"/>
              <a:t>	gets(name[</a:t>
            </a:r>
            <a:r>
              <a:rPr lang="en-US" b="1" dirty="0" err="1" smtClean="0"/>
              <a:t>i</a:t>
            </a:r>
            <a:r>
              <a:rPr lang="en-US" b="1" dirty="0" smtClean="0"/>
              <a:t>]);</a:t>
            </a:r>
          </a:p>
          <a:p>
            <a:pPr lvl="1">
              <a:buNone/>
            </a:pPr>
            <a:r>
              <a:rPr lang="en-US" b="1" dirty="0" smtClean="0"/>
              <a:t>display(name, 3);</a:t>
            </a:r>
          </a:p>
          <a:p>
            <a:pPr lvl="1">
              <a:buNone/>
            </a:pPr>
            <a:r>
              <a:rPr lang="en-US" dirty="0" err="1" smtClean="0"/>
              <a:t>getch</a:t>
            </a:r>
            <a:r>
              <a:rPr lang="en-US" dirty="0" smtClean="0"/>
              <a:t>();</a:t>
            </a:r>
          </a:p>
          <a:p>
            <a:pPr>
              <a:buNone/>
            </a:pPr>
            <a:r>
              <a:rPr lang="en-US" dirty="0" smtClean="0"/>
              <a:t>}</a:t>
            </a:r>
            <a:endParaRPr lang="en-US" dirty="0"/>
          </a:p>
        </p:txBody>
      </p:sp>
      <p:sp>
        <p:nvSpPr>
          <p:cNvPr id="4" name="Content Placeholder 3"/>
          <p:cNvSpPr>
            <a:spLocks noGrp="1"/>
          </p:cNvSpPr>
          <p:nvPr>
            <p:ph sz="half" idx="2"/>
          </p:nvPr>
        </p:nvSpPr>
        <p:spPr/>
        <p:txBody>
          <a:bodyPr>
            <a:normAutofit fontScale="92500" lnSpcReduction="20000"/>
          </a:bodyPr>
          <a:lstStyle/>
          <a:p>
            <a:pPr>
              <a:buNone/>
            </a:pPr>
            <a:r>
              <a:rPr lang="en-US" sz="1900" b="1" dirty="0" smtClean="0"/>
              <a:t>void display (char n[ ][50], </a:t>
            </a:r>
            <a:r>
              <a:rPr lang="en-US" sz="1900" b="1" dirty="0" err="1" smtClean="0"/>
              <a:t>int</a:t>
            </a:r>
            <a:r>
              <a:rPr lang="en-US" sz="1900" b="1" dirty="0" smtClean="0"/>
              <a:t> s)</a:t>
            </a:r>
          </a:p>
          <a:p>
            <a:pPr>
              <a:buNone/>
            </a:pPr>
            <a:r>
              <a:rPr lang="en-US" dirty="0" smtClean="0"/>
              <a:t>{</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printf</a:t>
            </a:r>
            <a:r>
              <a:rPr lang="en-US" dirty="0" smtClean="0"/>
              <a:t>("\</a:t>
            </a:r>
            <a:r>
              <a:rPr lang="en-US" dirty="0" err="1" smtClean="0"/>
              <a:t>nThe</a:t>
            </a:r>
            <a:r>
              <a:rPr lang="en-US" dirty="0" smtClean="0"/>
              <a:t> names are: ");</a:t>
            </a:r>
          </a:p>
          <a:p>
            <a:pPr lvl="1">
              <a:buNone/>
            </a:pPr>
            <a:r>
              <a:rPr lang="nn-NO" b="1" dirty="0" smtClean="0"/>
              <a:t>for(i = 0; i &lt; s; i++)</a:t>
            </a:r>
          </a:p>
          <a:p>
            <a:pPr lvl="1">
              <a:buNone/>
            </a:pPr>
            <a:r>
              <a:rPr lang="en-US" b="1" dirty="0" smtClean="0"/>
              <a:t>	puts(n[</a:t>
            </a:r>
            <a:r>
              <a:rPr lang="en-US" b="1" dirty="0" err="1" smtClean="0"/>
              <a:t>i</a:t>
            </a:r>
            <a:r>
              <a:rPr lang="en-US" b="1" dirty="0" smtClean="0"/>
              <a:t>]);</a:t>
            </a:r>
          </a:p>
          <a:p>
            <a:pPr>
              <a:buNone/>
            </a:pPr>
            <a:r>
              <a:rPr lang="en-US" b="1"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sz="quarter" idx="1"/>
          </p:nvPr>
        </p:nvSpPr>
        <p:spPr>
          <a:xfrm>
            <a:off x="228600" y="1527048"/>
            <a:ext cx="8686800" cy="4572000"/>
          </a:xfrm>
        </p:spPr>
        <p:txBody>
          <a:bodyPr>
            <a:normAutofit/>
          </a:bodyPr>
          <a:lstStyle/>
          <a:p>
            <a:r>
              <a:rPr lang="en-US" b="1" dirty="0" smtClean="0"/>
              <a:t>Rules for Constructing a Variable Name:</a:t>
            </a:r>
          </a:p>
          <a:p>
            <a:pPr lvl="1"/>
            <a:r>
              <a:rPr lang="en-US" dirty="0" smtClean="0"/>
              <a:t>The variable name </a:t>
            </a:r>
            <a:r>
              <a:rPr lang="en-US" b="1" dirty="0" smtClean="0"/>
              <a:t>should not exceed 30 characters. Some </a:t>
            </a:r>
            <a:r>
              <a:rPr lang="en-US" dirty="0" smtClean="0"/>
              <a:t>compilers allow variable names </a:t>
            </a:r>
            <a:r>
              <a:rPr lang="en-US" dirty="0" err="1" smtClean="0"/>
              <a:t>upto</a:t>
            </a:r>
            <a:r>
              <a:rPr lang="en-US" dirty="0" smtClean="0"/>
              <a:t> 247 characters. But restrict variable name, as it adds to the typing effort.</a:t>
            </a:r>
          </a:p>
          <a:p>
            <a:pPr lvl="1"/>
            <a:r>
              <a:rPr lang="en-US" dirty="0" smtClean="0"/>
              <a:t>The variable name can be </a:t>
            </a:r>
            <a:r>
              <a:rPr lang="en-US" b="1" dirty="0" smtClean="0"/>
              <a:t>Alpha-numeric </a:t>
            </a:r>
            <a:r>
              <a:rPr lang="en-US" dirty="0" smtClean="0"/>
              <a:t>e.g. no1</a:t>
            </a:r>
          </a:p>
          <a:p>
            <a:pPr lvl="1"/>
            <a:r>
              <a:rPr lang="en-US" dirty="0" smtClean="0"/>
              <a:t>But it should start with an alphabet.</a:t>
            </a:r>
          </a:p>
          <a:p>
            <a:pPr lvl="1"/>
            <a:r>
              <a:rPr lang="en-US" dirty="0" smtClean="0"/>
              <a:t>It should not contain any spaces in between.</a:t>
            </a:r>
          </a:p>
          <a:p>
            <a:pPr lvl="1"/>
            <a:r>
              <a:rPr lang="en-US" dirty="0" smtClean="0"/>
              <a:t>It should not contain any special symbols except underscore (_) in between e.g. </a:t>
            </a:r>
            <a:r>
              <a:rPr lang="en-US" dirty="0" err="1" smtClean="0"/>
              <a:t>area_circle</a:t>
            </a:r>
            <a:endParaRPr lang="en-US" dirty="0" smtClean="0"/>
          </a:p>
          <a:p>
            <a:pPr lvl="1"/>
            <a:r>
              <a:rPr lang="en-US" dirty="0" smtClean="0"/>
              <a:t>It should not contain any Keyword.</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Limitation of Array of Pointers to Strings</a:t>
            </a:r>
            <a:endParaRPr lang="en-US" dirty="0"/>
          </a:p>
        </p:txBody>
      </p:sp>
      <p:sp>
        <p:nvSpPr>
          <p:cNvPr id="3" name="Content Placeholder 2"/>
          <p:cNvSpPr>
            <a:spLocks noGrp="1"/>
          </p:cNvSpPr>
          <p:nvPr>
            <p:ph sz="half" idx="1"/>
          </p:nvPr>
        </p:nvSpPr>
        <p:spPr>
          <a:xfrm>
            <a:off x="152400" y="1371600"/>
            <a:ext cx="4419600" cy="5334000"/>
          </a:xfrm>
        </p:spPr>
        <p:txBody>
          <a:bodyPr>
            <a:normAutofit fontScale="77500" lnSpcReduction="20000"/>
          </a:bodyPr>
          <a:lstStyle/>
          <a:p>
            <a:pPr>
              <a:buNone/>
            </a:pPr>
            <a:r>
              <a:rPr lang="en-US" dirty="0" smtClean="0"/>
              <a:t>main( )</a:t>
            </a:r>
          </a:p>
          <a:p>
            <a:pPr>
              <a:buNone/>
            </a:pPr>
            <a:r>
              <a:rPr lang="en-US" dirty="0" smtClean="0"/>
              <a:t>{</a:t>
            </a:r>
          </a:p>
          <a:p>
            <a:pPr lvl="1">
              <a:buNone/>
            </a:pPr>
            <a:r>
              <a:rPr lang="en-US" dirty="0" smtClean="0"/>
              <a:t>char *names[6] ;</a:t>
            </a:r>
          </a:p>
          <a:p>
            <a:pPr lvl="1">
              <a:buNone/>
            </a:pPr>
            <a:r>
              <a:rPr lang="en-US" dirty="0" err="1" smtClean="0"/>
              <a:t>int</a:t>
            </a:r>
            <a:r>
              <a:rPr lang="en-US" dirty="0" smtClean="0"/>
              <a:t> </a:t>
            </a:r>
            <a:r>
              <a:rPr lang="en-US" dirty="0" err="1" smtClean="0"/>
              <a:t>i</a:t>
            </a:r>
            <a:r>
              <a:rPr lang="en-US" dirty="0" smtClean="0"/>
              <a:t> ;</a:t>
            </a:r>
          </a:p>
          <a:p>
            <a:pPr lvl="1">
              <a:buNone/>
            </a:pPr>
            <a:r>
              <a:rPr lang="nn-NO" dirty="0" smtClean="0"/>
              <a:t>for ( i = 0 ; i &lt;= 5 ; i++ )</a:t>
            </a:r>
          </a:p>
          <a:p>
            <a:pPr lvl="1">
              <a:buNone/>
            </a:pPr>
            <a:r>
              <a:rPr lang="en-US" dirty="0" smtClean="0"/>
              <a:t>{</a:t>
            </a:r>
          </a:p>
          <a:p>
            <a:pPr lvl="2">
              <a:buNone/>
            </a:pPr>
            <a:r>
              <a:rPr lang="en-US" dirty="0" err="1" smtClean="0"/>
              <a:t>printf</a:t>
            </a:r>
            <a:r>
              <a:rPr lang="en-US" dirty="0" smtClean="0"/>
              <a:t> ( "\</a:t>
            </a:r>
            <a:r>
              <a:rPr lang="en-US" dirty="0" err="1" smtClean="0"/>
              <a:t>nEnter</a:t>
            </a:r>
            <a:r>
              <a:rPr lang="en-US" dirty="0" smtClean="0"/>
              <a:t> name " ) ;</a:t>
            </a:r>
          </a:p>
          <a:p>
            <a:pPr lvl="2">
              <a:buNone/>
            </a:pPr>
            <a:r>
              <a:rPr lang="en-US" dirty="0" err="1" smtClean="0"/>
              <a:t>scanf</a:t>
            </a:r>
            <a:r>
              <a:rPr lang="en-US" dirty="0" smtClean="0"/>
              <a:t> ( "%s", names[</a:t>
            </a:r>
            <a:r>
              <a:rPr lang="en-US" dirty="0" err="1" smtClean="0"/>
              <a:t>i</a:t>
            </a:r>
            <a:r>
              <a:rPr lang="en-US" dirty="0" smtClean="0"/>
              <a:t>] ) ;</a:t>
            </a:r>
          </a:p>
          <a:p>
            <a:pPr lvl="1">
              <a:buNone/>
            </a:pPr>
            <a:r>
              <a:rPr lang="en-US" dirty="0" smtClean="0"/>
              <a:t>}</a:t>
            </a:r>
          </a:p>
          <a:p>
            <a:pPr>
              <a:buNone/>
            </a:pPr>
            <a:r>
              <a:rPr lang="en-US" dirty="0" smtClean="0"/>
              <a:t>}</a:t>
            </a:r>
          </a:p>
          <a:p>
            <a:pPr>
              <a:buNone/>
            </a:pPr>
            <a:endParaRPr lang="en-US" dirty="0" smtClean="0"/>
          </a:p>
          <a:p>
            <a:pPr>
              <a:buNone/>
            </a:pPr>
            <a:r>
              <a:rPr lang="en-US" dirty="0" smtClean="0"/>
              <a:t>The program doesn’t work because; when we are declaring the array it is containing garbage values. And it would be definitely wrong to send these garbage values to </a:t>
            </a:r>
            <a:r>
              <a:rPr lang="en-US" b="1" dirty="0" err="1" smtClean="0"/>
              <a:t>scanf</a:t>
            </a:r>
            <a:r>
              <a:rPr lang="en-US" b="1" dirty="0" smtClean="0"/>
              <a:t>( ) </a:t>
            </a:r>
            <a:r>
              <a:rPr lang="en-US" dirty="0" smtClean="0"/>
              <a:t>as the addresses where it should keep the strings received from the keyboard.</a:t>
            </a:r>
          </a:p>
          <a:p>
            <a:pPr>
              <a:buNone/>
            </a:pPr>
            <a:endParaRPr lang="en-US" dirty="0"/>
          </a:p>
        </p:txBody>
      </p:sp>
      <p:sp>
        <p:nvSpPr>
          <p:cNvPr id="4" name="Content Placeholder 3"/>
          <p:cNvSpPr>
            <a:spLocks noGrp="1"/>
          </p:cNvSpPr>
          <p:nvPr>
            <p:ph sz="half" idx="2"/>
          </p:nvPr>
        </p:nvSpPr>
        <p:spPr>
          <a:xfrm>
            <a:off x="4648200" y="1371600"/>
            <a:ext cx="4495800" cy="5257800"/>
          </a:xfrm>
        </p:spPr>
        <p:txBody>
          <a:bodyPr>
            <a:noAutofit/>
          </a:bodyPr>
          <a:lstStyle/>
          <a:p>
            <a:pPr>
              <a:buNone/>
            </a:pPr>
            <a:r>
              <a:rPr lang="en-US" sz="1500" dirty="0" smtClean="0"/>
              <a:t>#include "</a:t>
            </a:r>
            <a:r>
              <a:rPr lang="en-US" sz="1500" dirty="0" err="1" smtClean="0"/>
              <a:t>alloc.h</a:t>
            </a:r>
            <a:r>
              <a:rPr lang="en-US" sz="1500" dirty="0" smtClean="0"/>
              <a:t>"</a:t>
            </a:r>
          </a:p>
          <a:p>
            <a:pPr>
              <a:buNone/>
            </a:pPr>
            <a:r>
              <a:rPr lang="en-US" sz="1500" dirty="0" smtClean="0"/>
              <a:t>main( )</a:t>
            </a:r>
          </a:p>
          <a:p>
            <a:pPr>
              <a:buNone/>
            </a:pPr>
            <a:r>
              <a:rPr lang="en-US" sz="1500" dirty="0" smtClean="0"/>
              <a:t>{</a:t>
            </a:r>
          </a:p>
          <a:p>
            <a:pPr lvl="1">
              <a:buNone/>
            </a:pPr>
            <a:r>
              <a:rPr lang="en-US" sz="1500" dirty="0" smtClean="0"/>
              <a:t>char *names[6] ;</a:t>
            </a:r>
          </a:p>
          <a:p>
            <a:pPr lvl="1">
              <a:buNone/>
            </a:pPr>
            <a:r>
              <a:rPr lang="en-US" sz="1500" dirty="0" smtClean="0"/>
              <a:t>char n[50] ;</a:t>
            </a:r>
          </a:p>
          <a:p>
            <a:pPr lvl="1">
              <a:buNone/>
            </a:pPr>
            <a:r>
              <a:rPr lang="en-US" sz="1500" dirty="0" err="1" smtClean="0"/>
              <a:t>int</a:t>
            </a:r>
            <a:r>
              <a:rPr lang="en-US" sz="1500" dirty="0" smtClean="0"/>
              <a:t> </a:t>
            </a:r>
            <a:r>
              <a:rPr lang="en-US" sz="1500" dirty="0" err="1" smtClean="0"/>
              <a:t>len</a:t>
            </a:r>
            <a:r>
              <a:rPr lang="en-US" sz="1500" dirty="0" smtClean="0"/>
              <a:t>, </a:t>
            </a:r>
            <a:r>
              <a:rPr lang="en-US" sz="1500" dirty="0" err="1" smtClean="0"/>
              <a:t>i</a:t>
            </a:r>
            <a:r>
              <a:rPr lang="en-US" sz="1500" dirty="0" smtClean="0"/>
              <a:t> ;</a:t>
            </a:r>
          </a:p>
          <a:p>
            <a:pPr lvl="1">
              <a:buNone/>
            </a:pPr>
            <a:r>
              <a:rPr lang="en-US" sz="1500" dirty="0" smtClean="0"/>
              <a:t>char *p ;</a:t>
            </a:r>
          </a:p>
          <a:p>
            <a:pPr lvl="1">
              <a:buNone/>
            </a:pPr>
            <a:r>
              <a:rPr lang="nn-NO" sz="1500" dirty="0" smtClean="0"/>
              <a:t>for ( i = 0 ; i &lt;= 5 ; i++ )</a:t>
            </a:r>
          </a:p>
          <a:p>
            <a:pPr lvl="1">
              <a:buNone/>
            </a:pPr>
            <a:r>
              <a:rPr lang="en-US" sz="1500" dirty="0" smtClean="0"/>
              <a:t>{</a:t>
            </a:r>
          </a:p>
          <a:p>
            <a:pPr lvl="2">
              <a:buNone/>
            </a:pPr>
            <a:r>
              <a:rPr lang="en-US" sz="1500" dirty="0" err="1" smtClean="0"/>
              <a:t>printf</a:t>
            </a:r>
            <a:r>
              <a:rPr lang="en-US" sz="1500" dirty="0" smtClean="0"/>
              <a:t> ( "\</a:t>
            </a:r>
            <a:r>
              <a:rPr lang="en-US" sz="1500" dirty="0" err="1" smtClean="0"/>
              <a:t>nEnter</a:t>
            </a:r>
            <a:r>
              <a:rPr lang="en-US" sz="1500" dirty="0" smtClean="0"/>
              <a:t> name " ) ;</a:t>
            </a:r>
          </a:p>
          <a:p>
            <a:pPr lvl="2">
              <a:buNone/>
            </a:pPr>
            <a:r>
              <a:rPr lang="en-US" sz="1500" dirty="0" err="1" smtClean="0"/>
              <a:t>scanf</a:t>
            </a:r>
            <a:r>
              <a:rPr lang="en-US" sz="1500" dirty="0" smtClean="0"/>
              <a:t> ( "%s", n ) ;</a:t>
            </a:r>
          </a:p>
          <a:p>
            <a:pPr lvl="2">
              <a:buNone/>
            </a:pPr>
            <a:r>
              <a:rPr lang="en-US" sz="1500" dirty="0" err="1" smtClean="0"/>
              <a:t>len</a:t>
            </a:r>
            <a:r>
              <a:rPr lang="en-US" sz="1500" dirty="0" smtClean="0"/>
              <a:t> = </a:t>
            </a:r>
            <a:r>
              <a:rPr lang="en-US" sz="1500" dirty="0" err="1" smtClean="0"/>
              <a:t>strlen</a:t>
            </a:r>
            <a:r>
              <a:rPr lang="en-US" sz="1500" dirty="0" smtClean="0"/>
              <a:t> ( n ) ;</a:t>
            </a:r>
          </a:p>
          <a:p>
            <a:pPr lvl="2">
              <a:buNone/>
            </a:pPr>
            <a:r>
              <a:rPr lang="en-US" sz="1500" dirty="0" smtClean="0"/>
              <a:t>p = </a:t>
            </a:r>
            <a:r>
              <a:rPr lang="en-US" sz="1500" dirty="0" err="1" smtClean="0"/>
              <a:t>malloc</a:t>
            </a:r>
            <a:r>
              <a:rPr lang="en-US" sz="1500" dirty="0" smtClean="0"/>
              <a:t> ( </a:t>
            </a:r>
            <a:r>
              <a:rPr lang="en-US" sz="1500" dirty="0" err="1" smtClean="0"/>
              <a:t>len</a:t>
            </a:r>
            <a:r>
              <a:rPr lang="en-US" sz="1500" dirty="0" smtClean="0"/>
              <a:t> + 1 ) ;</a:t>
            </a:r>
          </a:p>
          <a:p>
            <a:pPr lvl="2">
              <a:buNone/>
            </a:pPr>
            <a:r>
              <a:rPr lang="en-US" sz="1500" dirty="0" err="1" smtClean="0"/>
              <a:t>strcpy</a:t>
            </a:r>
            <a:r>
              <a:rPr lang="en-US" sz="1500" dirty="0" smtClean="0"/>
              <a:t> ( p, n ) ;</a:t>
            </a:r>
          </a:p>
          <a:p>
            <a:pPr lvl="2">
              <a:buNone/>
            </a:pPr>
            <a:r>
              <a:rPr lang="en-US" sz="1500" dirty="0" smtClean="0"/>
              <a:t>names[</a:t>
            </a:r>
            <a:r>
              <a:rPr lang="en-US" sz="1500" dirty="0" err="1" smtClean="0"/>
              <a:t>i</a:t>
            </a:r>
            <a:r>
              <a:rPr lang="en-US" sz="1500" dirty="0" smtClean="0"/>
              <a:t>] = p ;</a:t>
            </a:r>
          </a:p>
          <a:p>
            <a:pPr lvl="1">
              <a:buNone/>
            </a:pPr>
            <a:r>
              <a:rPr lang="en-US" sz="1500" dirty="0" smtClean="0"/>
              <a:t>}</a:t>
            </a:r>
          </a:p>
          <a:p>
            <a:pPr lvl="1">
              <a:buNone/>
            </a:pPr>
            <a:r>
              <a:rPr lang="nn-NO" sz="1500" dirty="0" smtClean="0"/>
              <a:t>for ( i = 0 ; i &lt;= 5 ; i++ )</a:t>
            </a:r>
          </a:p>
          <a:p>
            <a:pPr lvl="2">
              <a:buNone/>
            </a:pPr>
            <a:r>
              <a:rPr lang="en-US" sz="1500" dirty="0" err="1" smtClean="0"/>
              <a:t>printf</a:t>
            </a:r>
            <a:r>
              <a:rPr lang="en-US" sz="1500" dirty="0" smtClean="0"/>
              <a:t> ( "\</a:t>
            </a:r>
            <a:r>
              <a:rPr lang="en-US" sz="1500" dirty="0" err="1" smtClean="0"/>
              <a:t>n%s</a:t>
            </a:r>
            <a:r>
              <a:rPr lang="en-US" sz="1500" dirty="0" smtClean="0"/>
              <a:t>", names[</a:t>
            </a:r>
            <a:r>
              <a:rPr lang="en-US" sz="1500" dirty="0" err="1" smtClean="0"/>
              <a:t>i</a:t>
            </a:r>
            <a:r>
              <a:rPr lang="en-US" sz="1500" dirty="0" smtClean="0"/>
              <a:t>] ) ;</a:t>
            </a:r>
          </a:p>
          <a:p>
            <a:pPr>
              <a:buNone/>
            </a:pPr>
            <a:r>
              <a:rPr lang="en-US" sz="1500" dirty="0" smtClean="0"/>
              <a:t>}</a:t>
            </a:r>
            <a:endParaRPr lang="en-US" sz="15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 for String</a:t>
            </a:r>
            <a:endParaRPr lang="en-US" dirty="0"/>
          </a:p>
        </p:txBody>
      </p:sp>
      <p:sp>
        <p:nvSpPr>
          <p:cNvPr id="3" name="Content Placeholder 2"/>
          <p:cNvSpPr>
            <a:spLocks noGrp="1"/>
          </p:cNvSpPr>
          <p:nvPr>
            <p:ph sz="quarter" idx="1"/>
          </p:nvPr>
        </p:nvSpPr>
        <p:spPr>
          <a:xfrm>
            <a:off x="152400" y="1527048"/>
            <a:ext cx="8839200" cy="5178552"/>
          </a:xfrm>
        </p:spPr>
        <p:txBody>
          <a:bodyPr>
            <a:normAutofit fontScale="62500" lnSpcReduction="20000"/>
          </a:bodyPr>
          <a:lstStyle/>
          <a:p>
            <a:pPr marL="514350" indent="-514350">
              <a:buFont typeface="+mj-lt"/>
              <a:buAutoNum type="arabicPeriod"/>
            </a:pPr>
            <a:r>
              <a:rPr lang="en-US" dirty="0" smtClean="0"/>
              <a:t>Write a following function without using </a:t>
            </a:r>
            <a:r>
              <a:rPr lang="en-US" dirty="0" err="1" smtClean="0"/>
              <a:t>liabrary</a:t>
            </a:r>
            <a:r>
              <a:rPr lang="en-US" dirty="0" smtClean="0"/>
              <a:t> function.</a:t>
            </a:r>
          </a:p>
          <a:p>
            <a:pPr marL="731520" lvl="1" indent="-457200">
              <a:buFont typeface="+mj-lt"/>
              <a:buAutoNum type="arabicPeriod"/>
            </a:pPr>
            <a:r>
              <a:rPr lang="en-US" dirty="0" err="1" smtClean="0"/>
              <a:t>Strlen</a:t>
            </a:r>
            <a:endParaRPr lang="en-US" dirty="0" smtClean="0"/>
          </a:p>
          <a:p>
            <a:pPr marL="731520" lvl="1" indent="-457200">
              <a:buFont typeface="+mj-lt"/>
              <a:buAutoNum type="arabicPeriod"/>
            </a:pPr>
            <a:r>
              <a:rPr lang="en-US" dirty="0" err="1" smtClean="0"/>
              <a:t>Strcpy</a:t>
            </a:r>
            <a:endParaRPr lang="en-US" dirty="0" smtClean="0"/>
          </a:p>
          <a:p>
            <a:pPr marL="731520" lvl="1" indent="-457200">
              <a:buFont typeface="+mj-lt"/>
              <a:buAutoNum type="arabicPeriod"/>
            </a:pPr>
            <a:r>
              <a:rPr lang="en-US" dirty="0" err="1" smtClean="0"/>
              <a:t>Strcmp</a:t>
            </a:r>
            <a:endParaRPr lang="en-US" dirty="0" smtClean="0"/>
          </a:p>
          <a:p>
            <a:pPr marL="731520" lvl="1" indent="-457200">
              <a:buFont typeface="+mj-lt"/>
              <a:buAutoNum type="arabicPeriod"/>
            </a:pPr>
            <a:r>
              <a:rPr lang="en-US" dirty="0" err="1" smtClean="0"/>
              <a:t>Strlwr</a:t>
            </a:r>
            <a:endParaRPr lang="en-US" dirty="0" smtClean="0"/>
          </a:p>
          <a:p>
            <a:pPr marL="731520" lvl="1" indent="-457200">
              <a:buFont typeface="+mj-lt"/>
              <a:buAutoNum type="arabicPeriod"/>
            </a:pPr>
            <a:r>
              <a:rPr lang="en-US" dirty="0" err="1" smtClean="0"/>
              <a:t>Strstr</a:t>
            </a:r>
            <a:endParaRPr lang="en-US" dirty="0" smtClean="0"/>
          </a:p>
          <a:p>
            <a:pPr marL="514350" indent="-514350">
              <a:buFont typeface="+mj-lt"/>
              <a:buAutoNum type="arabicPeriod"/>
            </a:pPr>
            <a:r>
              <a:rPr lang="en-US" dirty="0" smtClean="0"/>
              <a:t>Write a program that extracts part of the given string from the specified position. For example, if the sting is "Working with strings is fun", then if from position 4, 4 characters are to be extracted then the program should return string as "king". Moreover, if the position from where the string is to be extracted is given and the number of characters to be extracted is 0 then the program should extract entire string from the specified position.</a:t>
            </a:r>
          </a:p>
          <a:p>
            <a:pPr marL="514350" indent="-514350">
              <a:buFont typeface="+mj-lt"/>
              <a:buAutoNum type="arabicPeriod"/>
            </a:pPr>
            <a:r>
              <a:rPr lang="en-US" dirty="0" smtClean="0"/>
              <a:t>Write a program that replaces two or more consecutive blanks in a string by a single blank. For example, if the input is</a:t>
            </a:r>
          </a:p>
          <a:p>
            <a:pPr marL="731520" lvl="1" indent="-457200">
              <a:buNone/>
            </a:pPr>
            <a:r>
              <a:rPr lang="en-US" dirty="0" smtClean="0"/>
              <a:t>Grim    return     to    the    planet    of     apes!! </a:t>
            </a:r>
          </a:p>
          <a:p>
            <a:pPr marL="731520" lvl="1" indent="-457200">
              <a:buNone/>
            </a:pPr>
            <a:r>
              <a:rPr lang="en-US" dirty="0" smtClean="0"/>
              <a:t>the output should be</a:t>
            </a:r>
          </a:p>
          <a:p>
            <a:pPr marL="731520" lvl="1" indent="-457200">
              <a:buNone/>
            </a:pPr>
            <a:r>
              <a:rPr lang="en-US" dirty="0" smtClean="0"/>
              <a:t>Grim return to the planet of apes!!</a:t>
            </a:r>
          </a:p>
          <a:p>
            <a:pPr marL="514350" indent="-514350">
              <a:buFont typeface="+mj-lt"/>
              <a:buAutoNum type="arabicPeriod"/>
            </a:pPr>
            <a:r>
              <a:rPr lang="en-US" sz="2800" dirty="0" smtClean="0"/>
              <a:t>Write a program to delete all vowels from a sentence. Assume that the sentence is not more than 80 characters long.</a:t>
            </a:r>
          </a:p>
          <a:p>
            <a:pPr marL="514350" indent="-514350">
              <a:buFont typeface="+mj-lt"/>
              <a:buAutoNum type="arabicPeriod"/>
            </a:pPr>
            <a:r>
              <a:rPr lang="en-US" dirty="0" smtClean="0"/>
              <a:t>Write a program to count the number of occurrences of any two vowels in succession in a line of text. For example, in the sentence</a:t>
            </a:r>
          </a:p>
          <a:p>
            <a:pPr marL="788670" lvl="1" indent="-514350">
              <a:buNone/>
            </a:pPr>
            <a:r>
              <a:rPr lang="en-US" dirty="0" smtClean="0"/>
              <a:t>“Pleases read this application and give me gratuity” </a:t>
            </a:r>
          </a:p>
          <a:p>
            <a:pPr marL="788670" lvl="1" indent="-514350">
              <a:buNone/>
            </a:pPr>
            <a:r>
              <a:rPr lang="en-US" dirty="0" smtClean="0"/>
              <a:t>such occurrences are ea, ea, </a:t>
            </a:r>
            <a:r>
              <a:rPr lang="en-US" dirty="0" err="1" smtClean="0"/>
              <a:t>ui</a:t>
            </a:r>
            <a:r>
              <a:rPr lang="en-US" dirty="0" smtClean="0"/>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Structures</a:t>
            </a:r>
            <a:endParaRPr lang="en-US" dirty="0"/>
          </a:p>
        </p:txBody>
      </p:sp>
      <p:sp>
        <p:nvSpPr>
          <p:cNvPr id="3" name="Content Placeholder 2"/>
          <p:cNvSpPr>
            <a:spLocks noGrp="1"/>
          </p:cNvSpPr>
          <p:nvPr>
            <p:ph sz="half" idx="1"/>
          </p:nvPr>
        </p:nvSpPr>
        <p:spPr>
          <a:xfrm>
            <a:off x="152400" y="1371600"/>
            <a:ext cx="4343400" cy="5029200"/>
          </a:xfrm>
        </p:spPr>
        <p:txBody>
          <a:bodyPr>
            <a:normAutofit fontScale="92500" lnSpcReduction="10000"/>
          </a:bodyPr>
          <a:lstStyle/>
          <a:p>
            <a:r>
              <a:rPr lang="en-US" dirty="0" smtClean="0"/>
              <a:t>If we see real world data it is a combination of integers, characters, floats, arrays, strings etc. So we can call it as a </a:t>
            </a:r>
            <a:r>
              <a:rPr lang="en-US" b="1" dirty="0" smtClean="0"/>
              <a:t>heterogeneous data. </a:t>
            </a:r>
          </a:p>
          <a:p>
            <a:r>
              <a:rPr lang="en-US" dirty="0" smtClean="0"/>
              <a:t>If we want to store data of a student then we need to store her/ his Roll Number, Name, Address, Age, Gender, Phone No., E-mail etc. So to store this kind of data we can use structures.</a:t>
            </a:r>
          </a:p>
          <a:p>
            <a:r>
              <a:rPr lang="en-US" dirty="0" smtClean="0"/>
              <a:t>Structure is also called as </a:t>
            </a:r>
            <a:r>
              <a:rPr lang="en-US" b="1" dirty="0" smtClean="0"/>
              <a:t>User Defined </a:t>
            </a:r>
            <a:r>
              <a:rPr lang="en-US" b="1" dirty="0" err="1" smtClean="0"/>
              <a:t>Datatype</a:t>
            </a:r>
            <a:r>
              <a:rPr lang="en-US" b="1" dirty="0" smtClean="0"/>
              <a:t>.</a:t>
            </a:r>
          </a:p>
          <a:p>
            <a:endParaRPr lang="en-US" dirty="0"/>
          </a:p>
        </p:txBody>
      </p:sp>
      <p:sp>
        <p:nvSpPr>
          <p:cNvPr id="4" name="Content Placeholder 3"/>
          <p:cNvSpPr>
            <a:spLocks noGrp="1"/>
          </p:cNvSpPr>
          <p:nvPr>
            <p:ph sz="half" idx="2"/>
          </p:nvPr>
        </p:nvSpPr>
        <p:spPr>
          <a:xfrm>
            <a:off x="4648200" y="1371600"/>
            <a:ext cx="4267200" cy="5029200"/>
          </a:xfrm>
        </p:spPr>
        <p:txBody>
          <a:bodyPr>
            <a:normAutofit fontScale="92500" lnSpcReduction="10000"/>
          </a:bodyPr>
          <a:lstStyle/>
          <a:p>
            <a:pPr>
              <a:buNone/>
            </a:pPr>
            <a:r>
              <a:rPr lang="en-US" b="1" dirty="0" err="1" smtClean="0"/>
              <a:t>struct</a:t>
            </a:r>
            <a:r>
              <a:rPr lang="en-US" b="1" dirty="0" smtClean="0"/>
              <a:t> stud </a:t>
            </a:r>
          </a:p>
          <a:p>
            <a:pPr>
              <a:buNone/>
            </a:pPr>
            <a:r>
              <a:rPr lang="en-US" b="1" dirty="0" smtClean="0"/>
              <a:t>{</a:t>
            </a:r>
          </a:p>
          <a:p>
            <a:pPr>
              <a:buNone/>
            </a:pPr>
            <a:r>
              <a:rPr lang="en-US" b="1" dirty="0" err="1" smtClean="0"/>
              <a:t>int</a:t>
            </a:r>
            <a:r>
              <a:rPr lang="en-US" b="1" dirty="0" smtClean="0"/>
              <a:t> </a:t>
            </a:r>
            <a:r>
              <a:rPr lang="en-US" b="1" dirty="0" err="1" smtClean="0"/>
              <a:t>roll_no</a:t>
            </a:r>
            <a:r>
              <a:rPr lang="en-US" b="1" dirty="0" smtClean="0"/>
              <a:t>;</a:t>
            </a:r>
          </a:p>
          <a:p>
            <a:pPr>
              <a:buNone/>
            </a:pPr>
            <a:r>
              <a:rPr lang="en-US" b="1" dirty="0" smtClean="0"/>
              <a:t>char name[20];</a:t>
            </a:r>
          </a:p>
          <a:p>
            <a:pPr>
              <a:buNone/>
            </a:pPr>
            <a:r>
              <a:rPr lang="en-US" b="1" dirty="0" smtClean="0"/>
              <a:t>char gender;</a:t>
            </a:r>
          </a:p>
          <a:p>
            <a:pPr>
              <a:buNone/>
            </a:pPr>
            <a:r>
              <a:rPr lang="en-US" b="1" dirty="0" smtClean="0"/>
              <a:t>};</a:t>
            </a:r>
            <a:endParaRPr lang="en-US" dirty="0" smtClean="0"/>
          </a:p>
          <a:p>
            <a:r>
              <a:rPr lang="en-US" dirty="0" smtClean="0"/>
              <a:t>Above syntax is used to define a structure.</a:t>
            </a:r>
          </a:p>
          <a:p>
            <a:r>
              <a:rPr lang="en-US" dirty="0" smtClean="0"/>
              <a:t>Memory Map of Structure:</a:t>
            </a:r>
          </a:p>
          <a:p>
            <a:endParaRPr lang="en-US" dirty="0"/>
          </a:p>
        </p:txBody>
      </p:sp>
      <p:pic>
        <p:nvPicPr>
          <p:cNvPr id="1026" name="Picture 2"/>
          <p:cNvPicPr>
            <a:picLocks noChangeAspect="1" noChangeArrowheads="1"/>
          </p:cNvPicPr>
          <p:nvPr/>
        </p:nvPicPr>
        <p:blipFill>
          <a:blip r:embed="rId2"/>
          <a:srcRect l="35882" t="55208" r="8235" b="13542"/>
          <a:stretch>
            <a:fillRect/>
          </a:stretch>
        </p:blipFill>
        <p:spPr bwMode="auto">
          <a:xfrm>
            <a:off x="4572000" y="4953000"/>
            <a:ext cx="4419600"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Structures</a:t>
            </a:r>
            <a:endParaRPr lang="en-US" dirty="0"/>
          </a:p>
        </p:txBody>
      </p:sp>
      <p:sp>
        <p:nvSpPr>
          <p:cNvPr id="3" name="Content Placeholder 2"/>
          <p:cNvSpPr>
            <a:spLocks noGrp="1"/>
          </p:cNvSpPr>
          <p:nvPr>
            <p:ph sz="half" idx="1"/>
          </p:nvPr>
        </p:nvSpPr>
        <p:spPr>
          <a:xfrm>
            <a:off x="152400" y="1371600"/>
            <a:ext cx="4419600" cy="5029200"/>
          </a:xfrm>
        </p:spPr>
        <p:txBody>
          <a:bodyPr>
            <a:normAutofit fontScale="850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b="1" dirty="0" err="1" smtClean="0"/>
              <a:t>struct</a:t>
            </a:r>
            <a:r>
              <a:rPr lang="en-US" b="1" dirty="0" smtClean="0"/>
              <a:t> stud</a:t>
            </a:r>
          </a:p>
          <a:p>
            <a:pPr>
              <a:buNone/>
            </a:pPr>
            <a:r>
              <a:rPr lang="en-US" dirty="0" smtClean="0"/>
              <a:t>{</a:t>
            </a:r>
          </a:p>
          <a:p>
            <a:pPr lvl="1">
              <a:buNone/>
            </a:pPr>
            <a:r>
              <a:rPr lang="en-US" dirty="0" err="1" smtClean="0"/>
              <a:t>int</a:t>
            </a:r>
            <a:r>
              <a:rPr lang="en-US" dirty="0" smtClean="0"/>
              <a:t> </a:t>
            </a:r>
            <a:r>
              <a:rPr lang="en-US" dirty="0" err="1" smtClean="0"/>
              <a:t>roll_no</a:t>
            </a:r>
            <a:r>
              <a:rPr lang="en-US" dirty="0" smtClean="0"/>
              <a:t>;</a:t>
            </a:r>
          </a:p>
          <a:p>
            <a:pPr lvl="1">
              <a:buNone/>
            </a:pPr>
            <a:r>
              <a:rPr lang="en-US" dirty="0" smtClean="0"/>
              <a:t>char name[50], address[100];</a:t>
            </a:r>
          </a:p>
          <a:p>
            <a:pPr lvl="1">
              <a:buNone/>
            </a:pPr>
            <a:r>
              <a:rPr lang="en-US" dirty="0" smtClean="0"/>
              <a:t>char gender;</a:t>
            </a:r>
          </a:p>
          <a:p>
            <a:pPr>
              <a:buNone/>
            </a:pPr>
            <a:r>
              <a:rPr lang="en-US" dirty="0" smtClean="0"/>
              <a:t>};</a:t>
            </a:r>
          </a:p>
          <a:p>
            <a:pPr>
              <a:buNone/>
            </a:pPr>
            <a:r>
              <a:rPr lang="en-US" dirty="0" smtClean="0"/>
              <a:t>void main()</a:t>
            </a:r>
          </a:p>
          <a:p>
            <a:pPr>
              <a:buNone/>
            </a:pPr>
            <a:r>
              <a:rPr lang="en-US" dirty="0" smtClean="0"/>
              <a:t>{</a:t>
            </a:r>
          </a:p>
          <a:p>
            <a:pPr lvl="1">
              <a:buNone/>
            </a:pPr>
            <a:r>
              <a:rPr lang="en-US" b="1" dirty="0" err="1" smtClean="0"/>
              <a:t>struct</a:t>
            </a:r>
            <a:r>
              <a:rPr lang="en-US" b="1" dirty="0" smtClean="0"/>
              <a:t> studs;</a:t>
            </a:r>
          </a:p>
          <a:p>
            <a:pPr lvl="1">
              <a:buNone/>
            </a:pPr>
            <a:r>
              <a:rPr lang="en-US" dirty="0" err="1" smtClean="0"/>
              <a:t>printf</a:t>
            </a:r>
            <a:r>
              <a:rPr lang="en-US" dirty="0" smtClean="0"/>
              <a:t>("\</a:t>
            </a:r>
            <a:r>
              <a:rPr lang="en-US" dirty="0" err="1" smtClean="0"/>
              <a:t>nEnter</a:t>
            </a:r>
            <a:r>
              <a:rPr lang="en-US" dirty="0" smtClean="0"/>
              <a:t> roll number:");</a:t>
            </a:r>
          </a:p>
          <a:p>
            <a:pPr lvl="1">
              <a:buNone/>
            </a:pPr>
            <a:r>
              <a:rPr lang="en-US" dirty="0" err="1" smtClean="0"/>
              <a:t>scanf</a:t>
            </a:r>
            <a:r>
              <a:rPr lang="en-US" dirty="0" smtClean="0"/>
              <a:t>("%d", </a:t>
            </a:r>
            <a:r>
              <a:rPr lang="en-US" b="1" dirty="0" smtClean="0"/>
              <a:t>&amp;</a:t>
            </a:r>
            <a:r>
              <a:rPr lang="en-US" b="1" dirty="0" err="1" smtClean="0"/>
              <a:t>s.roll_no</a:t>
            </a:r>
            <a:r>
              <a:rPr lang="en-US" b="1" dirty="0" smtClean="0"/>
              <a:t>);</a:t>
            </a:r>
          </a:p>
          <a:p>
            <a:pPr lvl="1">
              <a:buNone/>
            </a:pPr>
            <a:r>
              <a:rPr lang="en-US" dirty="0" err="1" smtClean="0"/>
              <a:t>printf</a:t>
            </a:r>
            <a:r>
              <a:rPr lang="en-US" dirty="0" smtClean="0"/>
              <a:t>("\</a:t>
            </a:r>
            <a:r>
              <a:rPr lang="en-US" dirty="0" err="1" smtClean="0"/>
              <a:t>nEnter</a:t>
            </a:r>
            <a:r>
              <a:rPr lang="en-US" dirty="0" smtClean="0"/>
              <a:t> name: ");</a:t>
            </a:r>
          </a:p>
          <a:p>
            <a:pPr lvl="1">
              <a:buNone/>
            </a:pPr>
            <a:r>
              <a:rPr lang="en-US" dirty="0" err="1" smtClean="0"/>
              <a:t>flushall</a:t>
            </a:r>
            <a:r>
              <a:rPr lang="en-US" dirty="0" smtClean="0"/>
              <a:t>( );</a:t>
            </a:r>
          </a:p>
          <a:p>
            <a:pPr lvl="1">
              <a:buNone/>
            </a:pPr>
            <a:r>
              <a:rPr lang="en-US" dirty="0" smtClean="0"/>
              <a:t>gets(</a:t>
            </a:r>
            <a:r>
              <a:rPr lang="en-US" b="1" dirty="0" smtClean="0"/>
              <a:t>s.name);</a:t>
            </a:r>
            <a:endParaRPr lang="en-US" dirty="0"/>
          </a:p>
        </p:txBody>
      </p:sp>
      <p:sp>
        <p:nvSpPr>
          <p:cNvPr id="4" name="Content Placeholder 3"/>
          <p:cNvSpPr>
            <a:spLocks noGrp="1"/>
          </p:cNvSpPr>
          <p:nvPr>
            <p:ph sz="half" idx="2"/>
          </p:nvPr>
        </p:nvSpPr>
        <p:spPr>
          <a:xfrm>
            <a:off x="4572000" y="1371600"/>
            <a:ext cx="4419600" cy="5029200"/>
          </a:xfrm>
        </p:spPr>
        <p:txBody>
          <a:bodyPr>
            <a:normAutofit fontScale="85000" lnSpcReduction="20000"/>
          </a:bodyPr>
          <a:lstStyle/>
          <a:p>
            <a:pPr lvl="1">
              <a:buNone/>
            </a:pPr>
            <a:r>
              <a:rPr lang="en-US" dirty="0" err="1" smtClean="0"/>
              <a:t>printf</a:t>
            </a:r>
            <a:r>
              <a:rPr lang="en-US" dirty="0" smtClean="0"/>
              <a:t>("\</a:t>
            </a:r>
            <a:r>
              <a:rPr lang="en-US" dirty="0" err="1" smtClean="0"/>
              <a:t>nEnter</a:t>
            </a:r>
            <a:r>
              <a:rPr lang="en-US" dirty="0" smtClean="0"/>
              <a:t> address: ");</a:t>
            </a:r>
          </a:p>
          <a:p>
            <a:pPr lvl="1">
              <a:buNone/>
            </a:pPr>
            <a:r>
              <a:rPr lang="en-US" dirty="0" err="1" smtClean="0"/>
              <a:t>flushall</a:t>
            </a:r>
            <a:r>
              <a:rPr lang="en-US" dirty="0" smtClean="0"/>
              <a:t>();</a:t>
            </a:r>
          </a:p>
          <a:p>
            <a:pPr lvl="1">
              <a:buNone/>
            </a:pPr>
            <a:r>
              <a:rPr lang="en-US" dirty="0" smtClean="0"/>
              <a:t>gets(</a:t>
            </a:r>
            <a:r>
              <a:rPr lang="en-US" b="1" dirty="0" err="1" smtClean="0"/>
              <a:t>s.address</a:t>
            </a:r>
            <a:r>
              <a:rPr lang="en-US" b="1" dirty="0" smtClean="0"/>
              <a:t>);</a:t>
            </a:r>
          </a:p>
          <a:p>
            <a:pPr lvl="1">
              <a:buNone/>
            </a:pPr>
            <a:r>
              <a:rPr lang="en-US" dirty="0" err="1" smtClean="0"/>
              <a:t>printf</a:t>
            </a:r>
            <a:r>
              <a:rPr lang="en-US" dirty="0" smtClean="0"/>
              <a:t>("\</a:t>
            </a:r>
            <a:r>
              <a:rPr lang="en-US" dirty="0" err="1" smtClean="0"/>
              <a:t>nEnter</a:t>
            </a:r>
            <a:r>
              <a:rPr lang="en-US" dirty="0" smtClean="0"/>
              <a:t> gender &lt;y/n&gt;: ");</a:t>
            </a:r>
          </a:p>
          <a:p>
            <a:pPr lvl="1">
              <a:buNone/>
            </a:pPr>
            <a:r>
              <a:rPr lang="en-US" dirty="0" err="1" smtClean="0"/>
              <a:t>flushall</a:t>
            </a:r>
            <a:r>
              <a:rPr lang="en-US" dirty="0" smtClean="0"/>
              <a:t>( );</a:t>
            </a:r>
          </a:p>
          <a:p>
            <a:pPr lvl="1">
              <a:buNone/>
            </a:pPr>
            <a:r>
              <a:rPr lang="en-US" dirty="0" err="1" smtClean="0"/>
              <a:t>scanf</a:t>
            </a:r>
            <a:r>
              <a:rPr lang="en-US" dirty="0" smtClean="0"/>
              <a:t>("%c", </a:t>
            </a:r>
            <a:r>
              <a:rPr lang="en-US" b="1" dirty="0" smtClean="0"/>
              <a:t>&amp;</a:t>
            </a:r>
            <a:r>
              <a:rPr lang="en-US" b="1" dirty="0" err="1" smtClean="0"/>
              <a:t>s.gender</a:t>
            </a:r>
            <a:r>
              <a:rPr lang="en-US" b="1" dirty="0" smtClean="0"/>
              <a:t>);</a:t>
            </a:r>
          </a:p>
          <a:p>
            <a:pPr lvl="1">
              <a:buNone/>
            </a:pPr>
            <a:r>
              <a:rPr lang="en-US" dirty="0" err="1" smtClean="0"/>
              <a:t>printf</a:t>
            </a:r>
            <a:r>
              <a:rPr lang="en-US" dirty="0" smtClean="0"/>
              <a:t>("\</a:t>
            </a:r>
            <a:r>
              <a:rPr lang="en-US" dirty="0" err="1" smtClean="0"/>
              <a:t>nRoll</a:t>
            </a:r>
            <a:r>
              <a:rPr lang="en-US" dirty="0" smtClean="0"/>
              <a:t> No. is: %d", </a:t>
            </a:r>
            <a:r>
              <a:rPr lang="en-US" b="1" dirty="0" err="1" smtClean="0"/>
              <a:t>s.roll_no</a:t>
            </a:r>
            <a:r>
              <a:rPr lang="en-US" b="1" dirty="0" smtClean="0"/>
              <a:t>);</a:t>
            </a:r>
          </a:p>
          <a:p>
            <a:pPr lvl="1">
              <a:buNone/>
            </a:pPr>
            <a:r>
              <a:rPr lang="en-US" dirty="0" err="1" smtClean="0"/>
              <a:t>printf</a:t>
            </a:r>
            <a:r>
              <a:rPr lang="en-US" dirty="0" smtClean="0"/>
              <a:t>("\</a:t>
            </a:r>
            <a:r>
              <a:rPr lang="en-US" dirty="0" err="1" smtClean="0"/>
              <a:t>nName</a:t>
            </a:r>
            <a:r>
              <a:rPr lang="en-US" dirty="0" smtClean="0"/>
              <a:t> is: %s", </a:t>
            </a:r>
            <a:r>
              <a:rPr lang="en-US" b="1" dirty="0" smtClean="0"/>
              <a:t>s.name);</a:t>
            </a:r>
          </a:p>
          <a:p>
            <a:pPr lvl="1">
              <a:buNone/>
            </a:pPr>
            <a:r>
              <a:rPr lang="en-US" dirty="0" err="1" smtClean="0"/>
              <a:t>printf</a:t>
            </a:r>
            <a:r>
              <a:rPr lang="en-US" dirty="0" smtClean="0"/>
              <a:t>("\</a:t>
            </a:r>
            <a:r>
              <a:rPr lang="en-US" dirty="0" err="1" smtClean="0"/>
              <a:t>nAddress</a:t>
            </a:r>
            <a:r>
              <a:rPr lang="en-US" dirty="0" smtClean="0"/>
              <a:t> is: %s", </a:t>
            </a:r>
            <a:r>
              <a:rPr lang="en-US" b="1" dirty="0" err="1" smtClean="0"/>
              <a:t>s.address</a:t>
            </a:r>
            <a:r>
              <a:rPr lang="en-US" b="1" dirty="0" smtClean="0"/>
              <a:t>);</a:t>
            </a:r>
          </a:p>
          <a:p>
            <a:pPr lvl="1">
              <a:buNone/>
            </a:pPr>
            <a:r>
              <a:rPr lang="en-US" dirty="0" err="1" smtClean="0"/>
              <a:t>printf</a:t>
            </a:r>
            <a:r>
              <a:rPr lang="en-US" dirty="0" smtClean="0"/>
              <a:t>("\</a:t>
            </a:r>
            <a:r>
              <a:rPr lang="en-US" dirty="0" err="1" smtClean="0"/>
              <a:t>nGender</a:t>
            </a:r>
            <a:r>
              <a:rPr lang="en-US" dirty="0" smtClean="0"/>
              <a:t> is: %c", </a:t>
            </a:r>
            <a:r>
              <a:rPr lang="en-US" b="1" dirty="0" err="1" smtClean="0"/>
              <a:t>s.gender</a:t>
            </a:r>
            <a:r>
              <a:rPr lang="en-US" b="1" dirty="0" smtClean="0"/>
              <a:t>);</a:t>
            </a:r>
          </a:p>
          <a:p>
            <a:pPr lvl="1">
              <a:buNone/>
            </a:pPr>
            <a:r>
              <a:rPr lang="en-US" dirty="0" err="1" smtClean="0"/>
              <a:t>getch</a:t>
            </a: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Nested Structures</a:t>
            </a:r>
            <a:endParaRPr lang="en-US" dirty="0"/>
          </a:p>
        </p:txBody>
      </p:sp>
      <p:sp>
        <p:nvSpPr>
          <p:cNvPr id="3" name="Content Placeholder 2"/>
          <p:cNvSpPr>
            <a:spLocks noGrp="1"/>
          </p:cNvSpPr>
          <p:nvPr>
            <p:ph sz="half" idx="1"/>
          </p:nvPr>
        </p:nvSpPr>
        <p:spPr>
          <a:xfrm>
            <a:off x="228600" y="1371600"/>
            <a:ext cx="4267200" cy="5029200"/>
          </a:xfrm>
        </p:spPr>
        <p:txBody>
          <a:bodyPr>
            <a:noAutofit/>
          </a:bodyPr>
          <a:lstStyle/>
          <a:p>
            <a:pPr>
              <a:buNone/>
            </a:pPr>
            <a:r>
              <a:rPr lang="en-US" sz="1500" dirty="0" smtClean="0"/>
              <a:t>#include&lt;</a:t>
            </a:r>
            <a:r>
              <a:rPr lang="en-US" sz="1500" dirty="0" err="1" smtClean="0"/>
              <a:t>stdio.h</a:t>
            </a:r>
            <a:r>
              <a:rPr lang="en-US" sz="1500" dirty="0" smtClean="0"/>
              <a:t>&gt;</a:t>
            </a:r>
          </a:p>
          <a:p>
            <a:pPr>
              <a:buNone/>
            </a:pPr>
            <a:r>
              <a:rPr lang="en-US" sz="1500" dirty="0" smtClean="0"/>
              <a:t>#include&lt;</a:t>
            </a:r>
            <a:r>
              <a:rPr lang="en-US" sz="1500" dirty="0" err="1" smtClean="0"/>
              <a:t>conio.h</a:t>
            </a:r>
            <a:r>
              <a:rPr lang="en-US" sz="1500" dirty="0" smtClean="0"/>
              <a:t>&gt;</a:t>
            </a:r>
          </a:p>
          <a:p>
            <a:pPr>
              <a:buNone/>
            </a:pPr>
            <a:r>
              <a:rPr lang="en-US" sz="1500" b="1" dirty="0" err="1" smtClean="0"/>
              <a:t>structp_details</a:t>
            </a:r>
            <a:endParaRPr lang="en-US" sz="1500" b="1" dirty="0" smtClean="0"/>
          </a:p>
          <a:p>
            <a:pPr>
              <a:buNone/>
            </a:pPr>
            <a:r>
              <a:rPr lang="en-US" sz="1500" dirty="0" smtClean="0"/>
              <a:t>{</a:t>
            </a:r>
          </a:p>
          <a:p>
            <a:pPr lvl="1">
              <a:buNone/>
            </a:pPr>
            <a:r>
              <a:rPr lang="en-US" sz="1500" dirty="0" err="1" smtClean="0"/>
              <a:t>introll_no</a:t>
            </a:r>
            <a:r>
              <a:rPr lang="en-US" sz="1500" dirty="0" smtClean="0"/>
              <a:t>;</a:t>
            </a:r>
          </a:p>
          <a:p>
            <a:pPr lvl="1">
              <a:buNone/>
            </a:pPr>
            <a:r>
              <a:rPr lang="en-US" sz="1500" dirty="0" smtClean="0"/>
              <a:t>char name[50];</a:t>
            </a:r>
          </a:p>
          <a:p>
            <a:pPr lvl="1">
              <a:buNone/>
            </a:pPr>
            <a:r>
              <a:rPr lang="en-US" sz="1500" dirty="0" smtClean="0"/>
              <a:t>char gender;</a:t>
            </a:r>
          </a:p>
          <a:p>
            <a:pPr lvl="1">
              <a:buNone/>
            </a:pPr>
            <a:r>
              <a:rPr lang="en-US" sz="1500" dirty="0" smtClean="0"/>
              <a:t>char email[50];</a:t>
            </a:r>
          </a:p>
          <a:p>
            <a:pPr>
              <a:buNone/>
            </a:pPr>
            <a:r>
              <a:rPr lang="en-US" sz="1500" dirty="0" smtClean="0"/>
              <a:t>};</a:t>
            </a:r>
          </a:p>
          <a:p>
            <a:pPr>
              <a:buNone/>
            </a:pPr>
            <a:r>
              <a:rPr lang="en-US" sz="1500" b="1" dirty="0" err="1" smtClean="0"/>
              <a:t>structe_student</a:t>
            </a:r>
            <a:endParaRPr lang="en-US" sz="1500" b="1" dirty="0" smtClean="0"/>
          </a:p>
          <a:p>
            <a:pPr>
              <a:buNone/>
            </a:pPr>
            <a:r>
              <a:rPr lang="en-US" sz="1500" dirty="0" smtClean="0"/>
              <a:t>{</a:t>
            </a:r>
          </a:p>
          <a:p>
            <a:pPr lvl="1">
              <a:buNone/>
            </a:pPr>
            <a:r>
              <a:rPr lang="en-US" sz="1500" dirty="0" err="1" smtClean="0"/>
              <a:t>Int</a:t>
            </a:r>
            <a:r>
              <a:rPr lang="en-US" sz="1500" dirty="0" smtClean="0"/>
              <a:t> m1, m2;</a:t>
            </a:r>
          </a:p>
          <a:p>
            <a:pPr lvl="1">
              <a:buNone/>
            </a:pPr>
            <a:r>
              <a:rPr lang="en-US" sz="1500" b="1" dirty="0" err="1" smtClean="0"/>
              <a:t>structp_details</a:t>
            </a:r>
            <a:r>
              <a:rPr lang="en-US" sz="1500" b="1" dirty="0" smtClean="0"/>
              <a:t> p;</a:t>
            </a:r>
          </a:p>
          <a:p>
            <a:pPr>
              <a:buNone/>
            </a:pPr>
            <a:r>
              <a:rPr lang="en-US" sz="1500" dirty="0" smtClean="0"/>
              <a:t>};</a:t>
            </a:r>
          </a:p>
          <a:p>
            <a:pPr>
              <a:buNone/>
            </a:pPr>
            <a:r>
              <a:rPr lang="en-US" sz="1500" dirty="0" smtClean="0"/>
              <a:t>void main()</a:t>
            </a:r>
          </a:p>
          <a:p>
            <a:pPr>
              <a:buNone/>
            </a:pPr>
            <a:r>
              <a:rPr lang="en-US" sz="1500" dirty="0" smtClean="0"/>
              <a:t>{</a:t>
            </a:r>
          </a:p>
          <a:p>
            <a:pPr lvl="1">
              <a:buNone/>
            </a:pPr>
            <a:r>
              <a:rPr lang="en-US" sz="1500" dirty="0" err="1" smtClean="0"/>
              <a:t>struct</a:t>
            </a:r>
            <a:r>
              <a:rPr lang="en-US" sz="1500" dirty="0" smtClean="0"/>
              <a:t> </a:t>
            </a:r>
            <a:r>
              <a:rPr lang="en-US" sz="1500" dirty="0" err="1" smtClean="0"/>
              <a:t>e_student</a:t>
            </a:r>
            <a:r>
              <a:rPr lang="en-US" sz="1500" dirty="0" smtClean="0"/>
              <a:t> e;</a:t>
            </a:r>
          </a:p>
          <a:p>
            <a:pPr lvl="1">
              <a:buNone/>
            </a:pPr>
            <a:r>
              <a:rPr lang="en-US" sz="1500" dirty="0" err="1" smtClean="0"/>
              <a:t>printf</a:t>
            </a:r>
            <a:r>
              <a:rPr lang="en-US" sz="1500" dirty="0" smtClean="0"/>
              <a:t>("\</a:t>
            </a:r>
            <a:r>
              <a:rPr lang="en-US" sz="1500" dirty="0" err="1" smtClean="0"/>
              <a:t>nEnterroll</a:t>
            </a:r>
            <a:r>
              <a:rPr lang="en-US" sz="1500" dirty="0" smtClean="0"/>
              <a:t> number:");</a:t>
            </a:r>
            <a:endParaRPr lang="en-US" sz="1500" dirty="0"/>
          </a:p>
        </p:txBody>
      </p:sp>
      <p:sp>
        <p:nvSpPr>
          <p:cNvPr id="4" name="Content Placeholder 3"/>
          <p:cNvSpPr>
            <a:spLocks noGrp="1"/>
          </p:cNvSpPr>
          <p:nvPr>
            <p:ph sz="half" idx="2"/>
          </p:nvPr>
        </p:nvSpPr>
        <p:spPr>
          <a:xfrm>
            <a:off x="4572000" y="1371600"/>
            <a:ext cx="4419600" cy="5029200"/>
          </a:xfrm>
        </p:spPr>
        <p:txBody>
          <a:bodyPr>
            <a:noAutofit/>
          </a:bodyPr>
          <a:lstStyle/>
          <a:p>
            <a:pPr lvl="1">
              <a:buNone/>
            </a:pPr>
            <a:r>
              <a:rPr lang="en-US" sz="1500" dirty="0" err="1" smtClean="0"/>
              <a:t>scanf</a:t>
            </a:r>
            <a:r>
              <a:rPr lang="en-US" sz="1500" dirty="0" smtClean="0"/>
              <a:t>("%d", &amp;</a:t>
            </a:r>
            <a:r>
              <a:rPr lang="en-US" sz="1500" dirty="0" err="1" smtClean="0"/>
              <a:t>e.p.roll_no</a:t>
            </a:r>
            <a:r>
              <a:rPr lang="en-US" sz="1500" dirty="0" smtClean="0"/>
              <a:t>);</a:t>
            </a:r>
          </a:p>
          <a:p>
            <a:pPr lvl="1">
              <a:buNone/>
            </a:pPr>
            <a:r>
              <a:rPr lang="en-US" sz="1500" dirty="0" err="1" smtClean="0"/>
              <a:t>printf</a:t>
            </a:r>
            <a:r>
              <a:rPr lang="en-US" sz="1500" dirty="0" smtClean="0"/>
              <a:t>("\</a:t>
            </a:r>
            <a:r>
              <a:rPr lang="en-US" sz="1500" dirty="0" err="1" smtClean="0"/>
              <a:t>nEnter</a:t>
            </a:r>
            <a:r>
              <a:rPr lang="en-US" sz="1500" dirty="0" smtClean="0"/>
              <a:t> Name: ");</a:t>
            </a:r>
          </a:p>
          <a:p>
            <a:pPr lvl="1">
              <a:buNone/>
            </a:pPr>
            <a:r>
              <a:rPr lang="en-US" sz="1500" dirty="0" err="1" smtClean="0"/>
              <a:t>flushall</a:t>
            </a:r>
            <a:r>
              <a:rPr lang="en-US" sz="1500" dirty="0" smtClean="0"/>
              <a:t>( );</a:t>
            </a:r>
          </a:p>
          <a:p>
            <a:pPr lvl="1">
              <a:buNone/>
            </a:pPr>
            <a:r>
              <a:rPr lang="en-US" sz="1500" dirty="0" smtClean="0"/>
              <a:t>gets(e.p.name);</a:t>
            </a:r>
          </a:p>
          <a:p>
            <a:pPr lvl="1">
              <a:buNone/>
            </a:pPr>
            <a:r>
              <a:rPr lang="en-US" sz="1500" dirty="0" err="1" smtClean="0"/>
              <a:t>printf</a:t>
            </a:r>
            <a:r>
              <a:rPr lang="en-US" sz="1500" dirty="0" smtClean="0"/>
              <a:t>("\</a:t>
            </a:r>
            <a:r>
              <a:rPr lang="en-US" sz="1500" dirty="0" err="1" smtClean="0"/>
              <a:t>nEnter</a:t>
            </a:r>
            <a:r>
              <a:rPr lang="en-US" sz="1500" dirty="0" smtClean="0"/>
              <a:t> Gender &lt;y/n&gt;: ");</a:t>
            </a:r>
          </a:p>
          <a:p>
            <a:pPr lvl="1">
              <a:buNone/>
            </a:pPr>
            <a:r>
              <a:rPr lang="en-US" sz="1500" dirty="0" err="1" smtClean="0"/>
              <a:t>flushall</a:t>
            </a:r>
            <a:r>
              <a:rPr lang="en-US" sz="1500" dirty="0" smtClean="0"/>
              <a:t>( );</a:t>
            </a:r>
          </a:p>
          <a:p>
            <a:pPr lvl="1">
              <a:buNone/>
            </a:pPr>
            <a:r>
              <a:rPr lang="en-US" sz="1500" dirty="0" err="1" smtClean="0"/>
              <a:t>scanf</a:t>
            </a:r>
            <a:r>
              <a:rPr lang="en-US" sz="1500" dirty="0" smtClean="0"/>
              <a:t>("%c", &amp;</a:t>
            </a:r>
            <a:r>
              <a:rPr lang="en-US" sz="1500" dirty="0" err="1" smtClean="0"/>
              <a:t>e.p.gender</a:t>
            </a:r>
            <a:r>
              <a:rPr lang="en-US" sz="1500" dirty="0" smtClean="0"/>
              <a:t>);</a:t>
            </a:r>
          </a:p>
          <a:p>
            <a:pPr lvl="1">
              <a:buNone/>
            </a:pPr>
            <a:r>
              <a:rPr lang="en-US" sz="1500" dirty="0" err="1" smtClean="0"/>
              <a:t>printf</a:t>
            </a:r>
            <a:r>
              <a:rPr lang="en-US" sz="1500" dirty="0" smtClean="0"/>
              <a:t>("\</a:t>
            </a:r>
            <a:r>
              <a:rPr lang="en-US" sz="1500" dirty="0" err="1" smtClean="0"/>
              <a:t>nEnter</a:t>
            </a:r>
            <a:r>
              <a:rPr lang="en-US" sz="1500" dirty="0" smtClean="0"/>
              <a:t> E-mail: ");</a:t>
            </a:r>
          </a:p>
          <a:p>
            <a:pPr lvl="1">
              <a:buNone/>
            </a:pPr>
            <a:r>
              <a:rPr lang="en-US" sz="1500" dirty="0" err="1" smtClean="0"/>
              <a:t>flushall</a:t>
            </a:r>
            <a:r>
              <a:rPr lang="en-US" sz="1500" dirty="0" smtClean="0"/>
              <a:t>( );</a:t>
            </a:r>
          </a:p>
          <a:p>
            <a:pPr lvl="1">
              <a:buNone/>
            </a:pPr>
            <a:r>
              <a:rPr lang="en-US" sz="1500" dirty="0" smtClean="0"/>
              <a:t>gets(</a:t>
            </a:r>
            <a:r>
              <a:rPr lang="en-US" sz="1500" dirty="0" err="1" smtClean="0"/>
              <a:t>e.p.email</a:t>
            </a:r>
            <a:r>
              <a:rPr lang="en-US" sz="1500" dirty="0" smtClean="0"/>
              <a:t>);</a:t>
            </a:r>
          </a:p>
          <a:p>
            <a:pPr lvl="1">
              <a:buNone/>
            </a:pPr>
            <a:r>
              <a:rPr lang="en-US" sz="1500" dirty="0" err="1" smtClean="0"/>
              <a:t>printf</a:t>
            </a:r>
            <a:r>
              <a:rPr lang="en-US" sz="1500" dirty="0" smtClean="0"/>
              <a:t>("Enter marks of three subjects:");</a:t>
            </a:r>
          </a:p>
          <a:p>
            <a:pPr lvl="1">
              <a:buNone/>
            </a:pPr>
            <a:r>
              <a:rPr lang="en-US" sz="1500" dirty="0" err="1" smtClean="0"/>
              <a:t>scanf</a:t>
            </a:r>
            <a:r>
              <a:rPr lang="en-US" sz="1500" dirty="0" smtClean="0"/>
              <a:t>("%</a:t>
            </a:r>
            <a:r>
              <a:rPr lang="en-US" sz="1500" dirty="0" err="1" smtClean="0"/>
              <a:t>d%d</a:t>
            </a:r>
            <a:r>
              <a:rPr lang="en-US" sz="1500" dirty="0" smtClean="0"/>
              <a:t>", &amp;e.m1, &amp;e.m2);</a:t>
            </a:r>
          </a:p>
          <a:p>
            <a:pPr lvl="1">
              <a:buNone/>
            </a:pPr>
            <a:r>
              <a:rPr lang="en-US" sz="1500" dirty="0" err="1" smtClean="0"/>
              <a:t>printf</a:t>
            </a:r>
            <a:r>
              <a:rPr lang="en-US" sz="1500" dirty="0" smtClean="0"/>
              <a:t>("\</a:t>
            </a:r>
            <a:r>
              <a:rPr lang="en-US" sz="1500" dirty="0" err="1" smtClean="0"/>
              <a:t>nName</a:t>
            </a:r>
            <a:r>
              <a:rPr lang="en-US" sz="1500" dirty="0" smtClean="0"/>
              <a:t> = %s", e.p.name);</a:t>
            </a:r>
          </a:p>
          <a:p>
            <a:pPr lvl="1">
              <a:buNone/>
            </a:pPr>
            <a:r>
              <a:rPr lang="en-US" sz="1500" dirty="0" err="1" smtClean="0"/>
              <a:t>printf</a:t>
            </a:r>
            <a:r>
              <a:rPr lang="en-US" sz="1500" dirty="0" smtClean="0"/>
              <a:t>("\</a:t>
            </a:r>
            <a:r>
              <a:rPr lang="en-US" sz="1500" dirty="0" err="1" smtClean="0"/>
              <a:t>nRoll</a:t>
            </a:r>
            <a:r>
              <a:rPr lang="en-US" sz="1500" dirty="0" smtClean="0"/>
              <a:t> No. = %d", </a:t>
            </a:r>
            <a:r>
              <a:rPr lang="en-US" sz="1500" dirty="0" err="1" smtClean="0"/>
              <a:t>e.p.roll_no</a:t>
            </a:r>
            <a:r>
              <a:rPr lang="en-US" sz="1500" dirty="0" smtClean="0"/>
              <a:t>);</a:t>
            </a:r>
          </a:p>
          <a:p>
            <a:pPr lvl="1">
              <a:buNone/>
            </a:pPr>
            <a:r>
              <a:rPr lang="en-US" sz="1500" dirty="0" err="1" smtClean="0"/>
              <a:t>printf</a:t>
            </a:r>
            <a:r>
              <a:rPr lang="en-US" sz="1500" dirty="0" smtClean="0"/>
              <a:t>("\</a:t>
            </a:r>
            <a:r>
              <a:rPr lang="en-US" sz="1500" dirty="0" err="1" smtClean="0"/>
              <a:t>nGender</a:t>
            </a:r>
            <a:r>
              <a:rPr lang="en-US" sz="1500" dirty="0" smtClean="0"/>
              <a:t> = %c", </a:t>
            </a:r>
            <a:r>
              <a:rPr lang="en-US" sz="1500" dirty="0" err="1" smtClean="0"/>
              <a:t>e.p.gender</a:t>
            </a:r>
            <a:r>
              <a:rPr lang="en-US" sz="1500" dirty="0" smtClean="0"/>
              <a:t>);</a:t>
            </a:r>
          </a:p>
          <a:p>
            <a:pPr lvl="1">
              <a:buNone/>
            </a:pPr>
            <a:r>
              <a:rPr lang="en-US" sz="1500" dirty="0" err="1" smtClean="0"/>
              <a:t>printf</a:t>
            </a:r>
            <a:r>
              <a:rPr lang="en-US" sz="1500" dirty="0" smtClean="0"/>
              <a:t>("\</a:t>
            </a:r>
            <a:r>
              <a:rPr lang="en-US" sz="1500" dirty="0" err="1" smtClean="0"/>
              <a:t>nEmail</a:t>
            </a:r>
            <a:r>
              <a:rPr lang="en-US" sz="1500" dirty="0" smtClean="0"/>
              <a:t> = %s", </a:t>
            </a:r>
            <a:r>
              <a:rPr lang="en-US" sz="1500" dirty="0" err="1" smtClean="0"/>
              <a:t>e.p.email</a:t>
            </a:r>
            <a:r>
              <a:rPr lang="en-US" sz="1500" dirty="0" smtClean="0"/>
              <a:t>);</a:t>
            </a:r>
          </a:p>
          <a:p>
            <a:pPr lvl="1">
              <a:buNone/>
            </a:pPr>
            <a:r>
              <a:rPr lang="en-US" sz="1500" dirty="0" err="1" smtClean="0"/>
              <a:t>printf</a:t>
            </a:r>
            <a:r>
              <a:rPr lang="en-US" sz="1500" dirty="0" smtClean="0"/>
              <a:t>("Marks = %d %d", e.m1, 2.m2);</a:t>
            </a:r>
          </a:p>
          <a:p>
            <a:pPr lvl="1">
              <a:buNone/>
            </a:pPr>
            <a:r>
              <a:rPr lang="en-US" sz="1500" dirty="0" err="1" smtClean="0"/>
              <a:t>getch</a:t>
            </a:r>
            <a:r>
              <a:rPr lang="en-US" sz="1500" dirty="0" smtClean="0"/>
              <a:t>( );</a:t>
            </a:r>
          </a:p>
          <a:p>
            <a:pPr>
              <a:buNone/>
            </a:pPr>
            <a:r>
              <a:rPr lang="en-US" sz="1500" dirty="0" smtClean="0"/>
              <a:t>}</a:t>
            </a:r>
            <a:endParaRPr lang="en-US" sz="15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 of Structures</a:t>
            </a:r>
            <a:endParaRPr lang="en-US" dirty="0"/>
          </a:p>
        </p:txBody>
      </p:sp>
      <p:sp>
        <p:nvSpPr>
          <p:cNvPr id="3" name="Content Placeholder 2"/>
          <p:cNvSpPr>
            <a:spLocks noGrp="1"/>
          </p:cNvSpPr>
          <p:nvPr>
            <p:ph sz="half" idx="1"/>
          </p:nvPr>
        </p:nvSpPr>
        <p:spPr>
          <a:xfrm>
            <a:off x="152400" y="1371600"/>
            <a:ext cx="4343400" cy="5029200"/>
          </a:xfrm>
        </p:spPr>
        <p:txBody>
          <a:bodyPr>
            <a:normAutofit fontScale="92500" lnSpcReduction="20000"/>
          </a:bodyPr>
          <a:lstStyle/>
          <a:p>
            <a:pPr>
              <a:buNone/>
            </a:pPr>
            <a:r>
              <a:rPr lang="en-US" sz="2100" dirty="0" smtClean="0"/>
              <a:t>#include&lt;</a:t>
            </a:r>
            <a:r>
              <a:rPr lang="en-US" sz="2100" dirty="0" err="1" smtClean="0"/>
              <a:t>stdio.h</a:t>
            </a:r>
            <a:r>
              <a:rPr lang="en-US" sz="2100" dirty="0" smtClean="0"/>
              <a:t>&gt;</a:t>
            </a:r>
          </a:p>
          <a:p>
            <a:pPr>
              <a:buNone/>
            </a:pPr>
            <a:r>
              <a:rPr lang="en-US" sz="2100" dirty="0" smtClean="0"/>
              <a:t>#include&lt;</a:t>
            </a:r>
            <a:r>
              <a:rPr lang="en-US" sz="2100" dirty="0" err="1" smtClean="0"/>
              <a:t>conio.h</a:t>
            </a:r>
            <a:r>
              <a:rPr lang="en-US" sz="2100" dirty="0" smtClean="0"/>
              <a:t>&gt;</a:t>
            </a:r>
          </a:p>
          <a:p>
            <a:pPr>
              <a:buNone/>
            </a:pPr>
            <a:r>
              <a:rPr lang="en-US" sz="2100" b="1" dirty="0" err="1" smtClean="0"/>
              <a:t>struct</a:t>
            </a:r>
            <a:r>
              <a:rPr lang="en-US" sz="2100" b="1" dirty="0" smtClean="0"/>
              <a:t> student</a:t>
            </a:r>
          </a:p>
          <a:p>
            <a:pPr>
              <a:buNone/>
            </a:pPr>
            <a:r>
              <a:rPr lang="en-US" sz="2100" dirty="0" smtClean="0"/>
              <a:t>{</a:t>
            </a:r>
          </a:p>
          <a:p>
            <a:pPr lvl="1">
              <a:buNone/>
            </a:pPr>
            <a:r>
              <a:rPr lang="en-US" sz="2100" dirty="0" err="1" smtClean="0"/>
              <a:t>introll_no</a:t>
            </a:r>
            <a:r>
              <a:rPr lang="en-US" sz="2100" dirty="0" smtClean="0"/>
              <a:t>;</a:t>
            </a:r>
          </a:p>
          <a:p>
            <a:pPr lvl="1">
              <a:buNone/>
            </a:pPr>
            <a:r>
              <a:rPr lang="en-US" sz="2100" dirty="0" smtClean="0"/>
              <a:t>char name[50];</a:t>
            </a:r>
          </a:p>
          <a:p>
            <a:pPr lvl="1">
              <a:buNone/>
            </a:pPr>
            <a:r>
              <a:rPr lang="en-US" sz="2100" dirty="0" smtClean="0"/>
              <a:t>intm1, m2;</a:t>
            </a:r>
          </a:p>
          <a:p>
            <a:pPr>
              <a:buNone/>
            </a:pPr>
            <a:r>
              <a:rPr lang="en-US" sz="2100" dirty="0" smtClean="0"/>
              <a:t>};</a:t>
            </a:r>
          </a:p>
          <a:p>
            <a:pPr>
              <a:buNone/>
            </a:pPr>
            <a:r>
              <a:rPr lang="en-US" sz="2100" b="1" dirty="0" err="1" smtClean="0"/>
              <a:t>typedef</a:t>
            </a:r>
            <a:r>
              <a:rPr lang="en-US" sz="2100" b="1" dirty="0" smtClean="0"/>
              <a:t> </a:t>
            </a:r>
            <a:r>
              <a:rPr lang="en-US" sz="2100" b="1" dirty="0" err="1" smtClean="0"/>
              <a:t>struct</a:t>
            </a:r>
            <a:r>
              <a:rPr lang="en-US" sz="2100" b="1" dirty="0" smtClean="0"/>
              <a:t> student STUD;</a:t>
            </a:r>
          </a:p>
          <a:p>
            <a:pPr>
              <a:buNone/>
            </a:pPr>
            <a:r>
              <a:rPr lang="en-US" sz="2100" dirty="0" smtClean="0"/>
              <a:t>void main()</a:t>
            </a:r>
          </a:p>
          <a:p>
            <a:pPr>
              <a:buNone/>
            </a:pPr>
            <a:r>
              <a:rPr lang="en-US" sz="2100" dirty="0" smtClean="0"/>
              <a:t>{</a:t>
            </a:r>
          </a:p>
          <a:p>
            <a:pPr lvl="1">
              <a:buNone/>
            </a:pPr>
            <a:r>
              <a:rPr lang="en-US" sz="2100" b="1" dirty="0" smtClean="0"/>
              <a:t>STUD s[50];</a:t>
            </a:r>
          </a:p>
          <a:p>
            <a:pPr lvl="1">
              <a:buNone/>
            </a:pPr>
            <a:r>
              <a:rPr lang="en-US" sz="2100" dirty="0" err="1" smtClean="0"/>
              <a:t>int</a:t>
            </a:r>
            <a:r>
              <a:rPr lang="en-US" sz="2100" dirty="0" smtClean="0"/>
              <a:t> </a:t>
            </a:r>
            <a:r>
              <a:rPr lang="en-US" sz="2100" dirty="0" err="1" smtClean="0"/>
              <a:t>i</a:t>
            </a:r>
            <a:r>
              <a:rPr lang="en-US" sz="2100" dirty="0" smtClean="0"/>
              <a:t>, size;</a:t>
            </a:r>
          </a:p>
          <a:p>
            <a:pPr lvl="1">
              <a:buNone/>
            </a:pPr>
            <a:r>
              <a:rPr lang="en-US" sz="2100" dirty="0" err="1" smtClean="0"/>
              <a:t>printf</a:t>
            </a:r>
            <a:r>
              <a:rPr lang="en-US" sz="2100" dirty="0" smtClean="0"/>
              <a:t>("\</a:t>
            </a:r>
            <a:r>
              <a:rPr lang="en-US" sz="2100" dirty="0" err="1" smtClean="0"/>
              <a:t>nEnter</a:t>
            </a:r>
            <a:r>
              <a:rPr lang="en-US" sz="2100" dirty="0" smtClean="0"/>
              <a:t> no. of records: ");</a:t>
            </a:r>
          </a:p>
          <a:p>
            <a:pPr lvl="1">
              <a:buNone/>
            </a:pPr>
            <a:r>
              <a:rPr lang="en-US" sz="2100" dirty="0" err="1" smtClean="0"/>
              <a:t>scanf</a:t>
            </a:r>
            <a:r>
              <a:rPr lang="en-US" sz="2100" dirty="0" smtClean="0"/>
              <a:t>("%d", &amp;size);</a:t>
            </a:r>
          </a:p>
          <a:p>
            <a:pPr lvl="1">
              <a:buNone/>
            </a:pPr>
            <a:r>
              <a:rPr lang="en-US" sz="2100" dirty="0" err="1" smtClean="0"/>
              <a:t>printf</a:t>
            </a:r>
            <a:r>
              <a:rPr lang="en-US" sz="2100" dirty="0" smtClean="0"/>
              <a:t>("\</a:t>
            </a:r>
            <a:r>
              <a:rPr lang="en-US" sz="2100" dirty="0" err="1" smtClean="0"/>
              <a:t>nEnter</a:t>
            </a:r>
            <a:r>
              <a:rPr lang="en-US" sz="2100" dirty="0" smtClean="0"/>
              <a:t> %d records:", size</a:t>
            </a:r>
            <a:r>
              <a:rPr lang="en-US" dirty="0" smtClean="0"/>
              <a:t>);</a:t>
            </a:r>
            <a:endParaRPr lang="en-US" dirty="0"/>
          </a:p>
        </p:txBody>
      </p:sp>
      <p:sp>
        <p:nvSpPr>
          <p:cNvPr id="4" name="Content Placeholder 3"/>
          <p:cNvSpPr>
            <a:spLocks noGrp="1"/>
          </p:cNvSpPr>
          <p:nvPr>
            <p:ph sz="half" idx="2"/>
          </p:nvPr>
        </p:nvSpPr>
        <p:spPr>
          <a:xfrm>
            <a:off x="4572000" y="1371600"/>
            <a:ext cx="4419600" cy="5029200"/>
          </a:xfrm>
        </p:spPr>
        <p:txBody>
          <a:bodyPr>
            <a:noAutofit/>
          </a:bodyPr>
          <a:lstStyle/>
          <a:p>
            <a:pPr lvl="1">
              <a:buNone/>
            </a:pPr>
            <a:r>
              <a:rPr lang="en-US" sz="1500" dirty="0" smtClean="0"/>
              <a:t>for(</a:t>
            </a:r>
            <a:r>
              <a:rPr lang="en-US" sz="1500" dirty="0" err="1" smtClean="0"/>
              <a:t>i</a:t>
            </a:r>
            <a:r>
              <a:rPr lang="en-US" sz="1500" dirty="0" smtClean="0"/>
              <a:t>=0; </a:t>
            </a:r>
            <a:r>
              <a:rPr lang="en-US" sz="1500" dirty="0" err="1" smtClean="0"/>
              <a:t>i</a:t>
            </a:r>
            <a:r>
              <a:rPr lang="en-US" sz="1500" dirty="0" smtClean="0"/>
              <a:t>&lt;size; </a:t>
            </a:r>
            <a:r>
              <a:rPr lang="en-US" sz="1500" dirty="0" err="1" smtClean="0"/>
              <a:t>i</a:t>
            </a:r>
            <a:r>
              <a:rPr lang="en-US" sz="1500" dirty="0" smtClean="0"/>
              <a:t>++)</a:t>
            </a:r>
          </a:p>
          <a:p>
            <a:pPr lvl="1">
              <a:buNone/>
            </a:pPr>
            <a:r>
              <a:rPr lang="en-US" sz="1500" dirty="0" smtClean="0"/>
              <a:t>{</a:t>
            </a:r>
          </a:p>
          <a:p>
            <a:pPr lvl="2">
              <a:buNone/>
            </a:pPr>
            <a:r>
              <a:rPr lang="en-US" sz="1500" dirty="0" err="1" smtClean="0"/>
              <a:t>printf</a:t>
            </a:r>
            <a:r>
              <a:rPr lang="en-US" sz="1500" dirty="0" smtClean="0"/>
              <a:t>("\</a:t>
            </a:r>
            <a:r>
              <a:rPr lang="en-US" sz="1500" dirty="0" err="1" smtClean="0"/>
              <a:t>nEnter</a:t>
            </a:r>
            <a:r>
              <a:rPr lang="en-US" sz="1500" dirty="0" smtClean="0"/>
              <a:t> roll no.:");</a:t>
            </a:r>
          </a:p>
          <a:p>
            <a:pPr lvl="2">
              <a:buNone/>
            </a:pPr>
            <a:r>
              <a:rPr lang="en-US" sz="1500" dirty="0" err="1" smtClean="0"/>
              <a:t>scanf</a:t>
            </a:r>
            <a:r>
              <a:rPr lang="en-US" sz="1500" dirty="0" smtClean="0"/>
              <a:t>("%d", &amp;s[</a:t>
            </a:r>
            <a:r>
              <a:rPr lang="en-US" sz="1500" dirty="0" err="1" smtClean="0"/>
              <a:t>i</a:t>
            </a:r>
            <a:r>
              <a:rPr lang="en-US" sz="1500" dirty="0" smtClean="0"/>
              <a:t>].</a:t>
            </a:r>
            <a:r>
              <a:rPr lang="en-US" sz="1500" dirty="0" err="1" smtClean="0"/>
              <a:t>roll_no</a:t>
            </a:r>
            <a:r>
              <a:rPr lang="en-US" sz="1500" dirty="0" smtClean="0"/>
              <a:t>);</a:t>
            </a:r>
          </a:p>
          <a:p>
            <a:pPr lvl="2">
              <a:buNone/>
            </a:pPr>
            <a:r>
              <a:rPr lang="en-US" sz="1500" dirty="0" err="1" smtClean="0"/>
              <a:t>printf</a:t>
            </a:r>
            <a:r>
              <a:rPr lang="en-US" sz="1500" dirty="0" smtClean="0"/>
              <a:t>("\</a:t>
            </a:r>
            <a:r>
              <a:rPr lang="en-US" sz="1500" dirty="0" err="1" smtClean="0"/>
              <a:t>nEnter</a:t>
            </a:r>
            <a:r>
              <a:rPr lang="en-US" sz="1500" dirty="0" smtClean="0"/>
              <a:t> Name: ");</a:t>
            </a:r>
          </a:p>
          <a:p>
            <a:pPr lvl="2">
              <a:buNone/>
            </a:pPr>
            <a:r>
              <a:rPr lang="en-US" sz="1500" dirty="0" err="1" smtClean="0"/>
              <a:t>flushall</a:t>
            </a:r>
            <a:r>
              <a:rPr lang="en-US" sz="1500" dirty="0" smtClean="0"/>
              <a:t>( );</a:t>
            </a:r>
          </a:p>
          <a:p>
            <a:pPr lvl="2">
              <a:buNone/>
            </a:pPr>
            <a:r>
              <a:rPr lang="en-US" sz="1500" dirty="0" smtClean="0"/>
              <a:t>gets(s[</a:t>
            </a:r>
            <a:r>
              <a:rPr lang="en-US" sz="1500" dirty="0" err="1" smtClean="0"/>
              <a:t>i</a:t>
            </a:r>
            <a:r>
              <a:rPr lang="en-US" sz="1500" dirty="0" smtClean="0"/>
              <a:t>].name);</a:t>
            </a:r>
          </a:p>
          <a:p>
            <a:pPr lvl="2">
              <a:buNone/>
            </a:pPr>
            <a:r>
              <a:rPr lang="en-US" sz="1500" dirty="0" err="1" smtClean="0"/>
              <a:t>printf</a:t>
            </a:r>
            <a:r>
              <a:rPr lang="en-US" sz="1500" dirty="0" smtClean="0"/>
              <a:t>("\</a:t>
            </a:r>
            <a:r>
              <a:rPr lang="en-US" sz="1500" dirty="0" err="1" smtClean="0"/>
              <a:t>nEnter</a:t>
            </a:r>
            <a:r>
              <a:rPr lang="en-US" sz="1500" dirty="0" smtClean="0"/>
              <a:t> marks:");</a:t>
            </a:r>
          </a:p>
          <a:p>
            <a:pPr lvl="2">
              <a:buNone/>
            </a:pPr>
            <a:r>
              <a:rPr lang="en-US" sz="1500" dirty="0" err="1" smtClean="0"/>
              <a:t>scanf</a:t>
            </a:r>
            <a:r>
              <a:rPr lang="en-US" sz="1500" dirty="0" smtClean="0"/>
              <a:t>("%</a:t>
            </a:r>
            <a:r>
              <a:rPr lang="en-US" sz="1500" dirty="0" err="1" smtClean="0"/>
              <a:t>d%d</a:t>
            </a:r>
            <a:r>
              <a:rPr lang="en-US" sz="1500" dirty="0" smtClean="0"/>
              <a:t>", &amp;s[</a:t>
            </a:r>
            <a:r>
              <a:rPr lang="en-US" sz="1500" dirty="0" err="1" smtClean="0"/>
              <a:t>i</a:t>
            </a:r>
            <a:r>
              <a:rPr lang="en-US" sz="1500" dirty="0" smtClean="0"/>
              <a:t>].m1, s[</a:t>
            </a:r>
            <a:r>
              <a:rPr lang="en-US" sz="1500" dirty="0" err="1" smtClean="0"/>
              <a:t>i</a:t>
            </a:r>
            <a:r>
              <a:rPr lang="en-US" sz="1500" dirty="0" smtClean="0"/>
              <a:t>].m2);</a:t>
            </a:r>
          </a:p>
          <a:p>
            <a:pPr lvl="1">
              <a:buNone/>
            </a:pPr>
            <a:r>
              <a:rPr lang="en-US" sz="1500" dirty="0" smtClean="0"/>
              <a:t>}</a:t>
            </a:r>
          </a:p>
          <a:p>
            <a:pPr lvl="1">
              <a:buNone/>
            </a:pPr>
            <a:r>
              <a:rPr lang="en-US" sz="1500" dirty="0" err="1" smtClean="0"/>
              <a:t>printf</a:t>
            </a:r>
            <a:r>
              <a:rPr lang="en-US" sz="1500" dirty="0" smtClean="0"/>
              <a:t>("\n\n\</a:t>
            </a:r>
            <a:r>
              <a:rPr lang="en-US" sz="1500" dirty="0" err="1" smtClean="0"/>
              <a:t>nRecords</a:t>
            </a:r>
            <a:r>
              <a:rPr lang="en-US" sz="1500" dirty="0" smtClean="0"/>
              <a:t> are:");</a:t>
            </a:r>
          </a:p>
          <a:p>
            <a:pPr lvl="1">
              <a:buNone/>
            </a:pPr>
            <a:r>
              <a:rPr lang="en-US" sz="1500" dirty="0" smtClean="0"/>
              <a:t>for(</a:t>
            </a:r>
            <a:r>
              <a:rPr lang="en-US" sz="1500" dirty="0" err="1" smtClean="0"/>
              <a:t>i</a:t>
            </a:r>
            <a:r>
              <a:rPr lang="en-US" sz="1500" dirty="0" smtClean="0"/>
              <a:t>=0; </a:t>
            </a:r>
            <a:r>
              <a:rPr lang="en-US" sz="1500" dirty="0" err="1" smtClean="0"/>
              <a:t>i</a:t>
            </a:r>
            <a:r>
              <a:rPr lang="en-US" sz="1500" dirty="0" smtClean="0"/>
              <a:t>&lt;size; </a:t>
            </a:r>
            <a:r>
              <a:rPr lang="en-US" sz="1500" dirty="0" err="1" smtClean="0"/>
              <a:t>i</a:t>
            </a:r>
            <a:r>
              <a:rPr lang="en-US" sz="1500" dirty="0" smtClean="0"/>
              <a:t>++)</a:t>
            </a:r>
          </a:p>
          <a:p>
            <a:pPr lvl="1">
              <a:buNone/>
            </a:pPr>
            <a:r>
              <a:rPr lang="en-US" sz="1500" dirty="0" smtClean="0"/>
              <a:t>{</a:t>
            </a:r>
          </a:p>
          <a:p>
            <a:pPr lvl="2">
              <a:buNone/>
            </a:pPr>
            <a:r>
              <a:rPr lang="en-US" sz="1500" dirty="0" err="1" smtClean="0"/>
              <a:t>printf</a:t>
            </a:r>
            <a:r>
              <a:rPr lang="en-US" sz="1500" dirty="0" smtClean="0"/>
              <a:t>("\</a:t>
            </a:r>
            <a:r>
              <a:rPr lang="en-US" sz="1500" dirty="0" err="1" smtClean="0"/>
              <a:t>nRoll</a:t>
            </a:r>
            <a:r>
              <a:rPr lang="en-US" sz="1500" dirty="0" smtClean="0"/>
              <a:t> no.: %d", s[</a:t>
            </a:r>
            <a:r>
              <a:rPr lang="en-US" sz="1500" dirty="0" err="1" smtClean="0"/>
              <a:t>i</a:t>
            </a:r>
            <a:r>
              <a:rPr lang="en-US" sz="1500" dirty="0" smtClean="0"/>
              <a:t>].</a:t>
            </a:r>
            <a:r>
              <a:rPr lang="en-US" sz="1500" dirty="0" err="1" smtClean="0"/>
              <a:t>roll_no</a:t>
            </a:r>
            <a:r>
              <a:rPr lang="en-US" sz="1500" dirty="0" smtClean="0"/>
              <a:t>);</a:t>
            </a:r>
          </a:p>
          <a:p>
            <a:pPr lvl="2">
              <a:buNone/>
            </a:pPr>
            <a:r>
              <a:rPr lang="en-US" sz="1500" dirty="0" err="1" smtClean="0"/>
              <a:t>printf</a:t>
            </a:r>
            <a:r>
              <a:rPr lang="en-US" sz="1500" dirty="0" smtClean="0"/>
              <a:t>("\</a:t>
            </a:r>
            <a:r>
              <a:rPr lang="en-US" sz="1500" dirty="0" err="1" smtClean="0"/>
              <a:t>nName</a:t>
            </a:r>
            <a:r>
              <a:rPr lang="en-US" sz="1500" dirty="0" smtClean="0"/>
              <a:t>: %s", s[</a:t>
            </a:r>
            <a:r>
              <a:rPr lang="en-US" sz="1500" dirty="0" err="1" smtClean="0"/>
              <a:t>i</a:t>
            </a:r>
            <a:r>
              <a:rPr lang="en-US" sz="1500" dirty="0" smtClean="0"/>
              <a:t>].name);</a:t>
            </a:r>
          </a:p>
          <a:p>
            <a:pPr lvl="2">
              <a:buNone/>
            </a:pPr>
            <a:r>
              <a:rPr lang="en-US" sz="1500" dirty="0" err="1" smtClean="0"/>
              <a:t>printf</a:t>
            </a:r>
            <a:r>
              <a:rPr lang="en-US" sz="1500" dirty="0" smtClean="0"/>
              <a:t>("\</a:t>
            </a:r>
            <a:r>
              <a:rPr lang="en-US" sz="1500" dirty="0" err="1" smtClean="0"/>
              <a:t>nMarks</a:t>
            </a:r>
            <a:r>
              <a:rPr lang="en-US" sz="1500" dirty="0" smtClean="0"/>
              <a:t>:%d %d", s[</a:t>
            </a:r>
            <a:r>
              <a:rPr lang="en-US" sz="1500" dirty="0" err="1" smtClean="0"/>
              <a:t>i</a:t>
            </a:r>
            <a:r>
              <a:rPr lang="en-US" sz="1500" dirty="0" smtClean="0"/>
              <a:t>].m1, s[</a:t>
            </a:r>
            <a:r>
              <a:rPr lang="en-US" sz="1500" dirty="0" err="1" smtClean="0"/>
              <a:t>i</a:t>
            </a:r>
            <a:r>
              <a:rPr lang="en-US" sz="1500" dirty="0" smtClean="0"/>
              <a:t>].m2);</a:t>
            </a:r>
          </a:p>
          <a:p>
            <a:pPr lvl="1">
              <a:buNone/>
            </a:pPr>
            <a:r>
              <a:rPr lang="en-US" sz="1500" dirty="0" smtClean="0"/>
              <a:t>}</a:t>
            </a:r>
          </a:p>
          <a:p>
            <a:pPr lvl="1">
              <a:buNone/>
            </a:pPr>
            <a:r>
              <a:rPr lang="en-US" sz="1500" dirty="0" err="1" smtClean="0"/>
              <a:t>getch</a:t>
            </a:r>
            <a:r>
              <a:rPr lang="en-US" sz="1500" dirty="0" smtClean="0"/>
              <a:t>( );</a:t>
            </a:r>
          </a:p>
          <a:p>
            <a:pPr>
              <a:buNone/>
            </a:pPr>
            <a:r>
              <a:rPr lang="en-US" sz="1500" dirty="0" smtClean="0"/>
              <a:t>}</a:t>
            </a:r>
            <a:endParaRPr lang="en-US" sz="15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Passing Structure to Function</a:t>
            </a:r>
            <a:endParaRPr lang="en-US" dirty="0"/>
          </a:p>
        </p:txBody>
      </p:sp>
      <p:sp>
        <p:nvSpPr>
          <p:cNvPr id="3" name="Content Placeholder 2"/>
          <p:cNvSpPr>
            <a:spLocks noGrp="1"/>
          </p:cNvSpPr>
          <p:nvPr>
            <p:ph sz="half" idx="1"/>
          </p:nvPr>
        </p:nvSpPr>
        <p:spPr>
          <a:xfrm>
            <a:off x="152400" y="1371600"/>
            <a:ext cx="4343400" cy="5105400"/>
          </a:xfrm>
        </p:spPr>
        <p:txBody>
          <a:bodyPr>
            <a:normAutofit/>
          </a:bodyPr>
          <a:lstStyle/>
          <a:p>
            <a:pPr>
              <a:buNone/>
            </a:pPr>
            <a:r>
              <a:rPr lang="en-US" sz="1500" dirty="0" smtClean="0"/>
              <a:t>#include&lt;</a:t>
            </a:r>
            <a:r>
              <a:rPr lang="en-US" sz="1500" dirty="0" err="1" smtClean="0"/>
              <a:t>stdio.h</a:t>
            </a:r>
            <a:r>
              <a:rPr lang="en-US" sz="1500" dirty="0" smtClean="0"/>
              <a:t>&gt;</a:t>
            </a:r>
          </a:p>
          <a:p>
            <a:pPr>
              <a:buNone/>
            </a:pPr>
            <a:r>
              <a:rPr lang="en-US" sz="1500" dirty="0" smtClean="0"/>
              <a:t>#include&lt;</a:t>
            </a:r>
            <a:r>
              <a:rPr lang="en-US" sz="1500" dirty="0" err="1" smtClean="0"/>
              <a:t>conio.h</a:t>
            </a:r>
            <a:r>
              <a:rPr lang="en-US" sz="1500" dirty="0" smtClean="0"/>
              <a:t>&gt;</a:t>
            </a:r>
          </a:p>
          <a:p>
            <a:pPr>
              <a:buNone/>
            </a:pPr>
            <a:r>
              <a:rPr lang="en-US" sz="1500" b="1" dirty="0" err="1" smtClean="0"/>
              <a:t>typedef</a:t>
            </a:r>
            <a:r>
              <a:rPr lang="en-US" sz="1500" b="1" dirty="0" smtClean="0"/>
              <a:t> </a:t>
            </a:r>
            <a:r>
              <a:rPr lang="en-US" sz="1500" b="1" dirty="0" err="1" smtClean="0"/>
              <a:t>struct</a:t>
            </a:r>
            <a:r>
              <a:rPr lang="en-US" sz="1500" b="1" dirty="0" smtClean="0"/>
              <a:t> stud</a:t>
            </a:r>
          </a:p>
          <a:p>
            <a:pPr>
              <a:buNone/>
            </a:pPr>
            <a:r>
              <a:rPr lang="en-US" sz="1500" dirty="0" smtClean="0"/>
              <a:t>{</a:t>
            </a:r>
          </a:p>
          <a:p>
            <a:pPr lvl="1">
              <a:buNone/>
            </a:pPr>
            <a:r>
              <a:rPr lang="en-US" sz="1500" dirty="0" err="1" smtClean="0"/>
              <a:t>int</a:t>
            </a:r>
            <a:r>
              <a:rPr lang="en-US" sz="1500" dirty="0" smtClean="0"/>
              <a:t> </a:t>
            </a:r>
            <a:r>
              <a:rPr lang="en-US" sz="1500" dirty="0" err="1" smtClean="0"/>
              <a:t>roll_no</a:t>
            </a:r>
            <a:r>
              <a:rPr lang="en-US" sz="1500" dirty="0" smtClean="0"/>
              <a:t>;</a:t>
            </a:r>
          </a:p>
          <a:p>
            <a:pPr lvl="1">
              <a:buNone/>
            </a:pPr>
            <a:r>
              <a:rPr lang="en-US" sz="1500" dirty="0" smtClean="0"/>
              <a:t>char name[50];</a:t>
            </a:r>
          </a:p>
          <a:p>
            <a:pPr lvl="1">
              <a:buNone/>
            </a:pPr>
            <a:r>
              <a:rPr lang="en-US" sz="1500" dirty="0" err="1" smtClean="0"/>
              <a:t>int</a:t>
            </a:r>
            <a:r>
              <a:rPr lang="en-US" sz="1500" dirty="0" smtClean="0"/>
              <a:t> m1, m2;</a:t>
            </a:r>
          </a:p>
          <a:p>
            <a:pPr>
              <a:buNone/>
            </a:pPr>
            <a:r>
              <a:rPr lang="en-US" sz="1500" dirty="0" smtClean="0"/>
              <a:t>}STUD;</a:t>
            </a:r>
          </a:p>
          <a:p>
            <a:pPr>
              <a:buNone/>
            </a:pPr>
            <a:r>
              <a:rPr lang="en-US" sz="1500" b="1" dirty="0" smtClean="0"/>
              <a:t>void display(STUD);</a:t>
            </a:r>
          </a:p>
          <a:p>
            <a:pPr>
              <a:buNone/>
            </a:pPr>
            <a:r>
              <a:rPr lang="en-US" sz="1500" dirty="0" smtClean="0"/>
              <a:t>void main( )</a:t>
            </a:r>
          </a:p>
          <a:p>
            <a:pPr>
              <a:buNone/>
            </a:pPr>
            <a:r>
              <a:rPr lang="en-US" sz="1500" dirty="0" smtClean="0"/>
              <a:t>{</a:t>
            </a:r>
          </a:p>
          <a:p>
            <a:pPr lvl="1">
              <a:buNone/>
            </a:pPr>
            <a:r>
              <a:rPr lang="en-US" sz="1500" b="1" dirty="0" smtClean="0"/>
              <a:t>STUD s;</a:t>
            </a:r>
          </a:p>
          <a:p>
            <a:pPr lvl="1">
              <a:buNone/>
            </a:pPr>
            <a:r>
              <a:rPr lang="en-US" sz="1500" dirty="0" err="1" smtClean="0"/>
              <a:t>printf</a:t>
            </a:r>
            <a:r>
              <a:rPr lang="en-US" sz="1500" dirty="0" smtClean="0"/>
              <a:t>("\</a:t>
            </a:r>
            <a:r>
              <a:rPr lang="en-US" sz="1500" dirty="0" err="1" smtClean="0"/>
              <a:t>nEnter</a:t>
            </a:r>
            <a:r>
              <a:rPr lang="en-US" sz="1500" dirty="0" smtClean="0"/>
              <a:t> Roll Number: ");</a:t>
            </a:r>
          </a:p>
          <a:p>
            <a:pPr lvl="1">
              <a:buNone/>
            </a:pPr>
            <a:r>
              <a:rPr lang="en-US" sz="1500" dirty="0" err="1" smtClean="0"/>
              <a:t>scanf</a:t>
            </a:r>
            <a:r>
              <a:rPr lang="en-US" sz="1500" dirty="0" smtClean="0"/>
              <a:t>("%d", &amp;</a:t>
            </a:r>
            <a:r>
              <a:rPr lang="en-US" sz="1500" dirty="0" err="1" smtClean="0"/>
              <a:t>s.roll_no</a:t>
            </a:r>
            <a:r>
              <a:rPr lang="en-US" sz="1500" dirty="0" smtClean="0"/>
              <a:t>);</a:t>
            </a:r>
          </a:p>
          <a:p>
            <a:pPr lvl="1">
              <a:buNone/>
            </a:pPr>
            <a:r>
              <a:rPr lang="en-US" sz="1500" dirty="0" err="1" smtClean="0"/>
              <a:t>printf</a:t>
            </a:r>
            <a:r>
              <a:rPr lang="en-US" sz="1500" dirty="0" smtClean="0"/>
              <a:t>("\</a:t>
            </a:r>
            <a:r>
              <a:rPr lang="en-US" sz="1500" dirty="0" err="1" smtClean="0"/>
              <a:t>nEnter</a:t>
            </a:r>
            <a:r>
              <a:rPr lang="en-US" sz="1500" dirty="0" smtClean="0"/>
              <a:t> Name: ");</a:t>
            </a:r>
          </a:p>
          <a:p>
            <a:pPr lvl="1">
              <a:buNone/>
            </a:pPr>
            <a:r>
              <a:rPr lang="en-US" sz="1500" dirty="0" err="1" smtClean="0"/>
              <a:t>flushall</a:t>
            </a:r>
            <a:r>
              <a:rPr lang="en-US" sz="1500" dirty="0" smtClean="0"/>
              <a:t>( );</a:t>
            </a:r>
          </a:p>
          <a:p>
            <a:pPr lvl="1">
              <a:buNone/>
            </a:pPr>
            <a:r>
              <a:rPr lang="en-US" sz="1500" dirty="0" smtClean="0"/>
              <a:t>gets(s.name);</a:t>
            </a:r>
            <a:endParaRPr lang="en-US" sz="1500" dirty="0"/>
          </a:p>
        </p:txBody>
      </p:sp>
      <p:sp>
        <p:nvSpPr>
          <p:cNvPr id="4" name="Content Placeholder 3"/>
          <p:cNvSpPr>
            <a:spLocks noGrp="1"/>
          </p:cNvSpPr>
          <p:nvPr>
            <p:ph sz="half" idx="2"/>
          </p:nvPr>
        </p:nvSpPr>
        <p:spPr>
          <a:xfrm>
            <a:off x="4572000" y="1371600"/>
            <a:ext cx="4419600" cy="5029200"/>
          </a:xfrm>
        </p:spPr>
        <p:txBody>
          <a:bodyPr>
            <a:normAutofit/>
          </a:bodyPr>
          <a:lstStyle/>
          <a:p>
            <a:pPr lvl="1">
              <a:buNone/>
            </a:pPr>
            <a:r>
              <a:rPr lang="en-US" sz="1500" dirty="0" err="1" smtClean="0"/>
              <a:t>printf</a:t>
            </a:r>
            <a:r>
              <a:rPr lang="en-US" sz="1500" dirty="0" smtClean="0"/>
              <a:t>("\</a:t>
            </a:r>
            <a:r>
              <a:rPr lang="en-US" sz="1500" dirty="0" err="1" smtClean="0"/>
              <a:t>nEnter</a:t>
            </a:r>
            <a:r>
              <a:rPr lang="en-US" sz="1500" dirty="0" smtClean="0"/>
              <a:t> Marks:");</a:t>
            </a:r>
          </a:p>
          <a:p>
            <a:pPr lvl="1">
              <a:buNone/>
            </a:pPr>
            <a:r>
              <a:rPr lang="en-US" sz="1500" dirty="0" err="1" smtClean="0"/>
              <a:t>scanf</a:t>
            </a:r>
            <a:r>
              <a:rPr lang="en-US" sz="1500" dirty="0" smtClean="0"/>
              <a:t>("%</a:t>
            </a:r>
            <a:r>
              <a:rPr lang="en-US" sz="1500" dirty="0" err="1" smtClean="0"/>
              <a:t>d%d</a:t>
            </a:r>
            <a:r>
              <a:rPr lang="en-US" sz="1500" dirty="0" smtClean="0"/>
              <a:t>", &amp;s.m1, &amp;s.m2);</a:t>
            </a:r>
          </a:p>
          <a:p>
            <a:pPr lvl="1">
              <a:buNone/>
            </a:pPr>
            <a:r>
              <a:rPr lang="en-US" sz="1500" b="1" dirty="0" smtClean="0"/>
              <a:t>display(s);</a:t>
            </a:r>
          </a:p>
          <a:p>
            <a:pPr lvl="1">
              <a:buNone/>
            </a:pPr>
            <a:r>
              <a:rPr lang="en-US" sz="1500" dirty="0" err="1" smtClean="0"/>
              <a:t>getch</a:t>
            </a:r>
            <a:r>
              <a:rPr lang="en-US" sz="1500" dirty="0" smtClean="0"/>
              <a:t>( );</a:t>
            </a:r>
          </a:p>
          <a:p>
            <a:pPr>
              <a:buNone/>
            </a:pPr>
            <a:r>
              <a:rPr lang="en-US" sz="1500" dirty="0" smtClean="0"/>
              <a:t>}</a:t>
            </a:r>
          </a:p>
          <a:p>
            <a:pPr>
              <a:buNone/>
            </a:pPr>
            <a:r>
              <a:rPr lang="en-US" sz="1500" b="1" dirty="0" smtClean="0"/>
              <a:t>void display(STUD s1)</a:t>
            </a:r>
          </a:p>
          <a:p>
            <a:pPr>
              <a:buNone/>
            </a:pPr>
            <a:r>
              <a:rPr lang="en-US" sz="1500" dirty="0" smtClean="0"/>
              <a:t>{</a:t>
            </a:r>
          </a:p>
          <a:p>
            <a:pPr lvl="1">
              <a:buNone/>
            </a:pPr>
            <a:r>
              <a:rPr lang="en-US" sz="1500" dirty="0" err="1" smtClean="0"/>
              <a:t>printf</a:t>
            </a:r>
            <a:r>
              <a:rPr lang="en-US" sz="1500" dirty="0" smtClean="0"/>
              <a:t>("\</a:t>
            </a:r>
            <a:r>
              <a:rPr lang="en-US" sz="1500" dirty="0" err="1" smtClean="0"/>
              <a:t>nRoll</a:t>
            </a:r>
            <a:r>
              <a:rPr lang="en-US" sz="1500" dirty="0" smtClean="0"/>
              <a:t> No.: %d", s1.roll_no);</a:t>
            </a:r>
          </a:p>
          <a:p>
            <a:pPr lvl="1">
              <a:buNone/>
            </a:pPr>
            <a:r>
              <a:rPr lang="en-US" sz="1500" dirty="0" err="1" smtClean="0"/>
              <a:t>printf</a:t>
            </a:r>
            <a:r>
              <a:rPr lang="en-US" sz="1500" dirty="0" smtClean="0"/>
              <a:t>("\</a:t>
            </a:r>
            <a:r>
              <a:rPr lang="en-US" sz="1500" dirty="0" err="1" smtClean="0"/>
              <a:t>nName</a:t>
            </a:r>
            <a:r>
              <a:rPr lang="en-US" sz="1500" dirty="0" smtClean="0"/>
              <a:t>: %s", s1.name);</a:t>
            </a:r>
          </a:p>
          <a:p>
            <a:pPr lvl="1">
              <a:buNone/>
            </a:pPr>
            <a:r>
              <a:rPr lang="en-US" sz="1500" dirty="0" err="1" smtClean="0"/>
              <a:t>printf</a:t>
            </a:r>
            <a:r>
              <a:rPr lang="en-US" sz="1500" dirty="0" smtClean="0"/>
              <a:t>("\</a:t>
            </a:r>
            <a:r>
              <a:rPr lang="en-US" sz="1500" dirty="0" err="1" smtClean="0"/>
              <a:t>nMarks</a:t>
            </a:r>
            <a:r>
              <a:rPr lang="en-US" sz="1500" dirty="0" smtClean="0"/>
              <a:t>: %d %d", s1.m1, s1.m2);</a:t>
            </a:r>
          </a:p>
          <a:p>
            <a:pPr>
              <a:buNone/>
            </a:pPr>
            <a:r>
              <a:rPr lang="en-US" sz="1500" dirty="0" smtClean="0"/>
              <a:t>}</a:t>
            </a:r>
            <a:endParaRPr lang="en-US" sz="15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Passing Array of Structures to Function</a:t>
            </a:r>
            <a:endParaRPr lang="en-US" dirty="0"/>
          </a:p>
        </p:txBody>
      </p:sp>
      <p:sp>
        <p:nvSpPr>
          <p:cNvPr id="3" name="Content Placeholder 2"/>
          <p:cNvSpPr>
            <a:spLocks noGrp="1"/>
          </p:cNvSpPr>
          <p:nvPr>
            <p:ph sz="half" idx="1"/>
          </p:nvPr>
        </p:nvSpPr>
        <p:spPr>
          <a:xfrm>
            <a:off x="228600" y="1371600"/>
            <a:ext cx="4267200" cy="5105400"/>
          </a:xfrm>
        </p:spPr>
        <p:txBody>
          <a:bodyPr>
            <a:normAutofit fontScale="77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b="1" dirty="0" err="1" smtClean="0"/>
              <a:t>struct</a:t>
            </a:r>
            <a:r>
              <a:rPr lang="en-US" b="1" dirty="0" smtClean="0"/>
              <a:t> stud</a:t>
            </a:r>
          </a:p>
          <a:p>
            <a:pPr>
              <a:buNone/>
            </a:pPr>
            <a:r>
              <a:rPr lang="en-US" dirty="0" smtClean="0"/>
              <a:t>{</a:t>
            </a:r>
          </a:p>
          <a:p>
            <a:pPr>
              <a:buNone/>
            </a:pPr>
            <a:r>
              <a:rPr lang="en-US" dirty="0" err="1" smtClean="0"/>
              <a:t>int</a:t>
            </a:r>
            <a:r>
              <a:rPr lang="en-US" dirty="0" smtClean="0"/>
              <a:t> </a:t>
            </a:r>
            <a:r>
              <a:rPr lang="en-US" dirty="0" err="1" smtClean="0"/>
              <a:t>roll_no</a:t>
            </a:r>
            <a:r>
              <a:rPr lang="en-US" dirty="0" smtClean="0"/>
              <a:t>;</a:t>
            </a:r>
          </a:p>
          <a:p>
            <a:pPr>
              <a:buNone/>
            </a:pPr>
            <a:r>
              <a:rPr lang="en-US" dirty="0" smtClean="0"/>
              <a:t>char name[50];</a:t>
            </a:r>
          </a:p>
          <a:p>
            <a:pPr>
              <a:buNone/>
            </a:pPr>
            <a:r>
              <a:rPr lang="en-US" dirty="0" err="1" smtClean="0"/>
              <a:t>int</a:t>
            </a:r>
            <a:r>
              <a:rPr lang="en-US" dirty="0" smtClean="0"/>
              <a:t> m1, m2;</a:t>
            </a:r>
          </a:p>
          <a:p>
            <a:pPr>
              <a:buNone/>
            </a:pPr>
            <a:r>
              <a:rPr lang="en-US" dirty="0" smtClean="0"/>
              <a:t>};</a:t>
            </a:r>
          </a:p>
          <a:p>
            <a:pPr>
              <a:buNone/>
            </a:pPr>
            <a:r>
              <a:rPr lang="en-US" b="1" dirty="0" smtClean="0"/>
              <a:t>void display(</a:t>
            </a:r>
            <a:r>
              <a:rPr lang="en-US" b="1" dirty="0" err="1" smtClean="0"/>
              <a:t>struct</a:t>
            </a:r>
            <a:r>
              <a:rPr lang="en-US" b="1" dirty="0" smtClean="0"/>
              <a:t> stud[ ] );</a:t>
            </a:r>
          </a:p>
          <a:p>
            <a:pPr>
              <a:buNone/>
            </a:pPr>
            <a:r>
              <a:rPr lang="en-US" dirty="0" smtClean="0"/>
              <a:t>void main( )</a:t>
            </a:r>
          </a:p>
          <a:p>
            <a:pPr>
              <a:buNone/>
            </a:pPr>
            <a:r>
              <a:rPr lang="en-US" dirty="0" smtClean="0"/>
              <a:t>{</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struct</a:t>
            </a:r>
            <a:r>
              <a:rPr lang="en-US" dirty="0" smtClean="0"/>
              <a:t> stud s[5];</a:t>
            </a:r>
          </a:p>
          <a:p>
            <a:pPr lvl="1">
              <a:buNone/>
            </a:pPr>
            <a:r>
              <a:rPr lang="en-US" dirty="0" smtClean="0"/>
              <a:t>for(</a:t>
            </a:r>
            <a:r>
              <a:rPr lang="en-US" dirty="0" err="1" smtClean="0"/>
              <a:t>i</a:t>
            </a:r>
            <a:r>
              <a:rPr lang="en-US" dirty="0" smtClean="0"/>
              <a:t>=0;i&lt;5;i++)</a:t>
            </a:r>
          </a:p>
          <a:p>
            <a:pPr lvl="1">
              <a:buNone/>
            </a:pPr>
            <a:r>
              <a:rPr lang="en-US" dirty="0" smtClean="0"/>
              <a:t>{</a:t>
            </a:r>
          </a:p>
          <a:p>
            <a:pPr lvl="2">
              <a:buNone/>
            </a:pPr>
            <a:r>
              <a:rPr lang="en-US" dirty="0" err="1" smtClean="0"/>
              <a:t>printf</a:t>
            </a:r>
            <a:r>
              <a:rPr lang="en-US" dirty="0" smtClean="0"/>
              <a:t>("\</a:t>
            </a:r>
            <a:r>
              <a:rPr lang="en-US" dirty="0" err="1" smtClean="0"/>
              <a:t>nEnter</a:t>
            </a:r>
            <a:r>
              <a:rPr lang="en-US" dirty="0" smtClean="0"/>
              <a:t> Roll Number: ");</a:t>
            </a:r>
          </a:p>
          <a:p>
            <a:pPr lvl="2">
              <a:buNone/>
            </a:pPr>
            <a:r>
              <a:rPr lang="en-US" dirty="0" err="1" smtClean="0"/>
              <a:t>scanf</a:t>
            </a:r>
            <a:r>
              <a:rPr lang="en-US" dirty="0" smtClean="0"/>
              <a:t>("%d", &amp;s[</a:t>
            </a:r>
            <a:r>
              <a:rPr lang="en-US" dirty="0" err="1" smtClean="0"/>
              <a:t>i</a:t>
            </a:r>
            <a:r>
              <a:rPr lang="en-US" dirty="0" smtClean="0"/>
              <a:t>].</a:t>
            </a:r>
            <a:r>
              <a:rPr lang="en-US" dirty="0" err="1" smtClean="0"/>
              <a:t>roll_no</a:t>
            </a:r>
            <a:r>
              <a:rPr lang="en-US" dirty="0" smtClean="0"/>
              <a:t>);</a:t>
            </a:r>
            <a:endParaRPr lang="en-US" dirty="0"/>
          </a:p>
        </p:txBody>
      </p:sp>
      <p:sp>
        <p:nvSpPr>
          <p:cNvPr id="4" name="Content Placeholder 3"/>
          <p:cNvSpPr>
            <a:spLocks noGrp="1"/>
          </p:cNvSpPr>
          <p:nvPr>
            <p:ph sz="half" idx="2"/>
          </p:nvPr>
        </p:nvSpPr>
        <p:spPr>
          <a:xfrm>
            <a:off x="4648200" y="1371600"/>
            <a:ext cx="4267200" cy="5029200"/>
          </a:xfrm>
        </p:spPr>
        <p:txBody>
          <a:bodyPr>
            <a:normAutofit fontScale="77500" lnSpcReduction="20000"/>
          </a:bodyPr>
          <a:lstStyle/>
          <a:p>
            <a:pPr lvl="2">
              <a:buNone/>
            </a:pPr>
            <a:r>
              <a:rPr lang="en-US" dirty="0" err="1" smtClean="0"/>
              <a:t>printf</a:t>
            </a:r>
            <a:r>
              <a:rPr lang="en-US" dirty="0" smtClean="0"/>
              <a:t>("\</a:t>
            </a:r>
            <a:r>
              <a:rPr lang="en-US" dirty="0" err="1" smtClean="0"/>
              <a:t>nEnter</a:t>
            </a:r>
            <a:r>
              <a:rPr lang="en-US" dirty="0" smtClean="0"/>
              <a:t> Name: ");</a:t>
            </a:r>
          </a:p>
          <a:p>
            <a:pPr lvl="2">
              <a:buNone/>
            </a:pPr>
            <a:r>
              <a:rPr lang="en-US" dirty="0" err="1" smtClean="0"/>
              <a:t>flushall</a:t>
            </a:r>
            <a:r>
              <a:rPr lang="en-US" dirty="0" smtClean="0"/>
              <a:t>( );</a:t>
            </a:r>
          </a:p>
          <a:p>
            <a:pPr lvl="2">
              <a:buNone/>
            </a:pPr>
            <a:r>
              <a:rPr lang="en-US" dirty="0" smtClean="0"/>
              <a:t>gets(s[</a:t>
            </a:r>
            <a:r>
              <a:rPr lang="en-US" dirty="0" err="1" smtClean="0"/>
              <a:t>i</a:t>
            </a:r>
            <a:r>
              <a:rPr lang="en-US" dirty="0" smtClean="0"/>
              <a:t>].name);</a:t>
            </a:r>
          </a:p>
          <a:p>
            <a:pPr lvl="2">
              <a:buNone/>
            </a:pPr>
            <a:r>
              <a:rPr lang="en-US" dirty="0" err="1" smtClean="0"/>
              <a:t>printf</a:t>
            </a:r>
            <a:r>
              <a:rPr lang="en-US" dirty="0" smtClean="0"/>
              <a:t>("\</a:t>
            </a:r>
            <a:r>
              <a:rPr lang="en-US" dirty="0" err="1" smtClean="0"/>
              <a:t>nEnter</a:t>
            </a:r>
            <a:r>
              <a:rPr lang="en-US" dirty="0" smtClean="0"/>
              <a:t> Marks:");</a:t>
            </a:r>
          </a:p>
          <a:p>
            <a:pPr lvl="2">
              <a:buNone/>
            </a:pPr>
            <a:r>
              <a:rPr lang="en-US" dirty="0" err="1" smtClean="0"/>
              <a:t>scanf</a:t>
            </a:r>
            <a:r>
              <a:rPr lang="en-US" dirty="0" smtClean="0"/>
              <a:t>("%</a:t>
            </a:r>
            <a:r>
              <a:rPr lang="en-US" dirty="0" err="1" smtClean="0"/>
              <a:t>d%d</a:t>
            </a:r>
            <a:r>
              <a:rPr lang="en-US" dirty="0" smtClean="0"/>
              <a:t>", &amp;s[</a:t>
            </a:r>
            <a:r>
              <a:rPr lang="en-US" dirty="0" err="1" smtClean="0"/>
              <a:t>i</a:t>
            </a:r>
            <a:r>
              <a:rPr lang="en-US" dirty="0" smtClean="0"/>
              <a:t>].m1, &amp;s[</a:t>
            </a:r>
            <a:r>
              <a:rPr lang="en-US" dirty="0" err="1" smtClean="0"/>
              <a:t>i</a:t>
            </a:r>
            <a:r>
              <a:rPr lang="en-US" dirty="0" smtClean="0"/>
              <a:t>].m2);</a:t>
            </a:r>
          </a:p>
          <a:p>
            <a:pPr lvl="1">
              <a:buNone/>
            </a:pPr>
            <a:r>
              <a:rPr lang="en-US" dirty="0" smtClean="0"/>
              <a:t>}</a:t>
            </a:r>
          </a:p>
          <a:p>
            <a:pPr lvl="1">
              <a:buNone/>
            </a:pPr>
            <a:r>
              <a:rPr lang="en-US" b="1" dirty="0" smtClean="0"/>
              <a:t>display(s);</a:t>
            </a:r>
          </a:p>
          <a:p>
            <a:pPr lvl="1">
              <a:buNone/>
            </a:pPr>
            <a:r>
              <a:rPr lang="en-US" dirty="0" err="1" smtClean="0"/>
              <a:t>getch</a:t>
            </a:r>
            <a:r>
              <a:rPr lang="en-US" dirty="0" smtClean="0"/>
              <a:t>( );</a:t>
            </a:r>
          </a:p>
          <a:p>
            <a:pPr>
              <a:buNone/>
            </a:pPr>
            <a:r>
              <a:rPr lang="en-US" dirty="0" smtClean="0"/>
              <a:t>}</a:t>
            </a:r>
          </a:p>
          <a:p>
            <a:pPr>
              <a:buNone/>
            </a:pPr>
            <a:r>
              <a:rPr lang="en-US" b="1" dirty="0" smtClean="0"/>
              <a:t>void display(</a:t>
            </a:r>
            <a:r>
              <a:rPr lang="en-US" b="1" dirty="0" err="1" smtClean="0"/>
              <a:t>struct</a:t>
            </a:r>
            <a:r>
              <a:rPr lang="en-US" b="1" dirty="0" smtClean="0"/>
              <a:t> stud s1[ ])</a:t>
            </a:r>
          </a:p>
          <a:p>
            <a:pPr>
              <a:buNone/>
            </a:pPr>
            <a:r>
              <a:rPr lang="en-US" dirty="0" smtClean="0"/>
              <a:t>{</a:t>
            </a:r>
          </a:p>
          <a:p>
            <a:pPr lvl="1">
              <a:buNone/>
            </a:pPr>
            <a:r>
              <a:rPr lang="en-US" dirty="0" smtClean="0"/>
              <a:t>for(</a:t>
            </a:r>
            <a:r>
              <a:rPr lang="en-US" dirty="0" err="1" smtClean="0"/>
              <a:t>int</a:t>
            </a:r>
            <a:r>
              <a:rPr lang="en-US" dirty="0" smtClean="0"/>
              <a:t> </a:t>
            </a:r>
            <a:r>
              <a:rPr lang="en-US" dirty="0" err="1" smtClean="0"/>
              <a:t>i</a:t>
            </a:r>
            <a:r>
              <a:rPr lang="en-US" dirty="0" smtClean="0"/>
              <a:t>=0;i&lt;5;i++)</a:t>
            </a:r>
          </a:p>
          <a:p>
            <a:pPr lvl="1">
              <a:buNone/>
            </a:pPr>
            <a:r>
              <a:rPr lang="en-US" dirty="0" smtClean="0"/>
              <a:t>{</a:t>
            </a:r>
          </a:p>
          <a:p>
            <a:pPr lvl="2">
              <a:buNone/>
            </a:pPr>
            <a:r>
              <a:rPr lang="en-US" dirty="0" err="1" smtClean="0"/>
              <a:t>printf</a:t>
            </a:r>
            <a:r>
              <a:rPr lang="en-US" dirty="0" smtClean="0"/>
              <a:t>("\</a:t>
            </a:r>
            <a:r>
              <a:rPr lang="en-US" dirty="0" err="1" smtClean="0"/>
              <a:t>nRoll</a:t>
            </a:r>
            <a:r>
              <a:rPr lang="en-US" dirty="0" smtClean="0"/>
              <a:t> No.: %d", s1[</a:t>
            </a:r>
            <a:r>
              <a:rPr lang="en-US" dirty="0" err="1" smtClean="0"/>
              <a:t>i</a:t>
            </a:r>
            <a:r>
              <a:rPr lang="en-US" dirty="0" smtClean="0"/>
              <a:t>].</a:t>
            </a:r>
            <a:r>
              <a:rPr lang="en-US" dirty="0" err="1" smtClean="0"/>
              <a:t>roll_no</a:t>
            </a:r>
            <a:r>
              <a:rPr lang="en-US" dirty="0" smtClean="0"/>
              <a:t>);</a:t>
            </a:r>
          </a:p>
          <a:p>
            <a:pPr lvl="2">
              <a:buNone/>
            </a:pPr>
            <a:r>
              <a:rPr lang="en-US" dirty="0" err="1" smtClean="0"/>
              <a:t>printf</a:t>
            </a:r>
            <a:r>
              <a:rPr lang="en-US" dirty="0" smtClean="0"/>
              <a:t>("\</a:t>
            </a:r>
            <a:r>
              <a:rPr lang="en-US" dirty="0" err="1" smtClean="0"/>
              <a:t>nName</a:t>
            </a:r>
            <a:r>
              <a:rPr lang="en-US" dirty="0" smtClean="0"/>
              <a:t>: %s", s1[</a:t>
            </a:r>
            <a:r>
              <a:rPr lang="en-US" dirty="0" err="1" smtClean="0"/>
              <a:t>i</a:t>
            </a:r>
            <a:r>
              <a:rPr lang="en-US" dirty="0" smtClean="0"/>
              <a:t>].name);</a:t>
            </a:r>
          </a:p>
          <a:p>
            <a:pPr lvl="2">
              <a:buNone/>
            </a:pPr>
            <a:r>
              <a:rPr lang="en-US" dirty="0" err="1" smtClean="0"/>
              <a:t>printf</a:t>
            </a:r>
            <a:r>
              <a:rPr lang="en-US" dirty="0" smtClean="0"/>
              <a:t>("\</a:t>
            </a:r>
            <a:r>
              <a:rPr lang="en-US" dirty="0" err="1" smtClean="0"/>
              <a:t>nMarks</a:t>
            </a:r>
            <a:r>
              <a:rPr lang="en-US" dirty="0" smtClean="0"/>
              <a:t>: %d %d", s1[</a:t>
            </a:r>
            <a:r>
              <a:rPr lang="en-US" dirty="0" err="1" smtClean="0"/>
              <a:t>i</a:t>
            </a:r>
            <a:r>
              <a:rPr lang="en-US" dirty="0" smtClean="0"/>
              <a:t>].m1, s1[</a:t>
            </a:r>
            <a:r>
              <a:rPr lang="en-US" dirty="0" err="1" smtClean="0"/>
              <a:t>i</a:t>
            </a:r>
            <a:r>
              <a:rPr lang="en-US" dirty="0" smtClean="0"/>
              <a:t>].m2);</a:t>
            </a:r>
          </a:p>
          <a:p>
            <a:pPr lvl="1">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to Pointer</a:t>
            </a:r>
            <a:endParaRPr lang="en-US" dirty="0"/>
          </a:p>
        </p:txBody>
      </p:sp>
      <p:sp>
        <p:nvSpPr>
          <p:cNvPr id="3" name="Content Placeholder 2"/>
          <p:cNvSpPr>
            <a:spLocks noGrp="1"/>
          </p:cNvSpPr>
          <p:nvPr>
            <p:ph sz="half" idx="1"/>
          </p:nvPr>
        </p:nvSpPr>
        <p:spPr>
          <a:xfrm>
            <a:off x="152400" y="1371600"/>
            <a:ext cx="4343400" cy="5029200"/>
          </a:xfrm>
        </p:spPr>
        <p:txBody>
          <a:bodyPr>
            <a:normAutofit fontScale="77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b="1" dirty="0" err="1" smtClean="0"/>
              <a:t>struct</a:t>
            </a:r>
            <a:r>
              <a:rPr lang="en-US" b="1" dirty="0" smtClean="0"/>
              <a:t> stud</a:t>
            </a:r>
          </a:p>
          <a:p>
            <a:pPr>
              <a:buNone/>
            </a:pPr>
            <a:r>
              <a:rPr lang="en-US" dirty="0" smtClean="0"/>
              <a:t>{</a:t>
            </a:r>
          </a:p>
          <a:p>
            <a:pPr lvl="1">
              <a:buNone/>
            </a:pPr>
            <a:r>
              <a:rPr lang="en-US" dirty="0" err="1" smtClean="0"/>
              <a:t>int</a:t>
            </a:r>
            <a:r>
              <a:rPr lang="en-US" dirty="0" smtClean="0"/>
              <a:t> </a:t>
            </a:r>
            <a:r>
              <a:rPr lang="en-US" dirty="0" err="1" smtClean="0"/>
              <a:t>roll_no</a:t>
            </a:r>
            <a:r>
              <a:rPr lang="en-US" dirty="0" smtClean="0"/>
              <a:t>;</a:t>
            </a:r>
          </a:p>
          <a:p>
            <a:pPr lvl="1">
              <a:buNone/>
            </a:pPr>
            <a:r>
              <a:rPr lang="en-US" dirty="0" smtClean="0"/>
              <a:t>char name[50];</a:t>
            </a:r>
          </a:p>
          <a:p>
            <a:pPr lvl="1">
              <a:buNone/>
            </a:pPr>
            <a:r>
              <a:rPr lang="en-US" dirty="0" err="1" smtClean="0"/>
              <a:t>int</a:t>
            </a:r>
            <a:r>
              <a:rPr lang="en-US" dirty="0" smtClean="0"/>
              <a:t> m1, m2;</a:t>
            </a:r>
          </a:p>
          <a:p>
            <a:pPr>
              <a:buNone/>
            </a:pPr>
            <a:r>
              <a:rPr lang="en-US" dirty="0" smtClean="0"/>
              <a:t>};</a:t>
            </a:r>
          </a:p>
          <a:p>
            <a:pPr>
              <a:buNone/>
            </a:pPr>
            <a:r>
              <a:rPr lang="en-US" b="1" dirty="0" smtClean="0"/>
              <a:t>void display(</a:t>
            </a:r>
            <a:r>
              <a:rPr lang="en-US" b="1" dirty="0" err="1" smtClean="0"/>
              <a:t>struct</a:t>
            </a:r>
            <a:r>
              <a:rPr lang="en-US" b="1" dirty="0" smtClean="0"/>
              <a:t> stud *);</a:t>
            </a:r>
          </a:p>
          <a:p>
            <a:pPr>
              <a:buNone/>
            </a:pPr>
            <a:r>
              <a:rPr lang="en-US" dirty="0" smtClean="0"/>
              <a:t>void main( )</a:t>
            </a:r>
          </a:p>
          <a:p>
            <a:pPr>
              <a:buNone/>
            </a:pPr>
            <a:r>
              <a:rPr lang="en-US" dirty="0" smtClean="0"/>
              <a:t>{</a:t>
            </a:r>
          </a:p>
          <a:p>
            <a:pPr lvl="1">
              <a:buNone/>
            </a:pPr>
            <a:r>
              <a:rPr lang="en-US" dirty="0" err="1" smtClean="0"/>
              <a:t>struct</a:t>
            </a:r>
            <a:r>
              <a:rPr lang="en-US" dirty="0" smtClean="0"/>
              <a:t> stud s;</a:t>
            </a:r>
          </a:p>
          <a:p>
            <a:pPr lvl="1">
              <a:buNone/>
            </a:pPr>
            <a:r>
              <a:rPr lang="en-US" dirty="0" err="1" smtClean="0"/>
              <a:t>printf</a:t>
            </a:r>
            <a:r>
              <a:rPr lang="en-US" dirty="0" smtClean="0"/>
              <a:t>("\</a:t>
            </a:r>
            <a:r>
              <a:rPr lang="en-US" dirty="0" err="1" smtClean="0"/>
              <a:t>nEnter</a:t>
            </a:r>
            <a:r>
              <a:rPr lang="en-US" dirty="0" smtClean="0"/>
              <a:t> Roll Number: ");</a:t>
            </a:r>
          </a:p>
          <a:p>
            <a:pPr lvl="1">
              <a:buNone/>
            </a:pPr>
            <a:r>
              <a:rPr lang="en-US" dirty="0" err="1" smtClean="0"/>
              <a:t>scanf</a:t>
            </a:r>
            <a:r>
              <a:rPr lang="en-US" dirty="0" smtClean="0"/>
              <a:t>("%d", &amp;</a:t>
            </a:r>
            <a:r>
              <a:rPr lang="en-US" dirty="0" err="1" smtClean="0"/>
              <a:t>s.roll_no</a:t>
            </a:r>
            <a:r>
              <a:rPr lang="en-US" dirty="0" smtClean="0"/>
              <a:t>);</a:t>
            </a:r>
          </a:p>
          <a:p>
            <a:pPr lvl="1">
              <a:buNone/>
            </a:pPr>
            <a:r>
              <a:rPr lang="en-US" dirty="0" err="1" smtClean="0"/>
              <a:t>printf</a:t>
            </a:r>
            <a:r>
              <a:rPr lang="en-US" dirty="0" smtClean="0"/>
              <a:t>("\</a:t>
            </a:r>
            <a:r>
              <a:rPr lang="en-US" dirty="0" err="1" smtClean="0"/>
              <a:t>nEnter</a:t>
            </a:r>
            <a:r>
              <a:rPr lang="en-US" dirty="0" smtClean="0"/>
              <a:t> Name: ");</a:t>
            </a:r>
          </a:p>
          <a:p>
            <a:pPr lvl="1">
              <a:buNone/>
            </a:pPr>
            <a:r>
              <a:rPr lang="en-US" dirty="0" err="1" smtClean="0"/>
              <a:t>flushall</a:t>
            </a:r>
            <a:r>
              <a:rPr lang="en-US" dirty="0" smtClean="0"/>
              <a:t>( );</a:t>
            </a:r>
          </a:p>
          <a:p>
            <a:pPr lvl="1">
              <a:buNone/>
            </a:pPr>
            <a:r>
              <a:rPr lang="en-US" dirty="0" smtClean="0"/>
              <a:t>gets(s.name);</a:t>
            </a:r>
            <a:endParaRPr lang="en-US" dirty="0"/>
          </a:p>
        </p:txBody>
      </p:sp>
      <p:sp>
        <p:nvSpPr>
          <p:cNvPr id="4" name="Content Placeholder 3"/>
          <p:cNvSpPr>
            <a:spLocks noGrp="1"/>
          </p:cNvSpPr>
          <p:nvPr>
            <p:ph sz="half" idx="2"/>
          </p:nvPr>
        </p:nvSpPr>
        <p:spPr>
          <a:xfrm>
            <a:off x="4572000" y="1371600"/>
            <a:ext cx="4419600" cy="5029200"/>
          </a:xfrm>
        </p:spPr>
        <p:txBody>
          <a:bodyPr>
            <a:normAutofit fontScale="77500" lnSpcReduction="20000"/>
          </a:bodyPr>
          <a:lstStyle/>
          <a:p>
            <a:pPr lvl="1">
              <a:buNone/>
            </a:pPr>
            <a:r>
              <a:rPr lang="en-US" dirty="0" err="1" smtClean="0"/>
              <a:t>printf</a:t>
            </a:r>
            <a:r>
              <a:rPr lang="en-US" dirty="0" smtClean="0"/>
              <a:t>("\</a:t>
            </a:r>
            <a:r>
              <a:rPr lang="en-US" dirty="0" err="1" smtClean="0"/>
              <a:t>nEnter</a:t>
            </a:r>
            <a:r>
              <a:rPr lang="en-US" dirty="0" smtClean="0"/>
              <a:t> Marks:");</a:t>
            </a:r>
          </a:p>
          <a:p>
            <a:pPr lvl="1">
              <a:buNone/>
            </a:pPr>
            <a:r>
              <a:rPr lang="en-US" dirty="0" err="1" smtClean="0"/>
              <a:t>scanf</a:t>
            </a:r>
            <a:r>
              <a:rPr lang="en-US" dirty="0" smtClean="0"/>
              <a:t>("%</a:t>
            </a:r>
            <a:r>
              <a:rPr lang="en-US" dirty="0" err="1" smtClean="0"/>
              <a:t>d%d</a:t>
            </a:r>
            <a:r>
              <a:rPr lang="en-US" dirty="0" smtClean="0"/>
              <a:t>", &amp;s.m1, &amp;s.m2);</a:t>
            </a:r>
          </a:p>
          <a:p>
            <a:pPr lvl="1">
              <a:buNone/>
            </a:pPr>
            <a:r>
              <a:rPr lang="en-US" b="1" dirty="0" smtClean="0"/>
              <a:t>display(&amp;s);</a:t>
            </a:r>
          </a:p>
          <a:p>
            <a:pPr lvl="1">
              <a:buNone/>
            </a:pPr>
            <a:r>
              <a:rPr lang="en-US" dirty="0" err="1" smtClean="0"/>
              <a:t>getch</a:t>
            </a:r>
            <a:r>
              <a:rPr lang="en-US" dirty="0" smtClean="0"/>
              <a:t>( );</a:t>
            </a:r>
          </a:p>
          <a:p>
            <a:pPr>
              <a:buNone/>
            </a:pPr>
            <a:r>
              <a:rPr lang="en-US" dirty="0" smtClean="0"/>
              <a:t>}</a:t>
            </a:r>
          </a:p>
          <a:p>
            <a:pPr>
              <a:buNone/>
            </a:pPr>
            <a:r>
              <a:rPr lang="en-US" b="1" dirty="0" smtClean="0"/>
              <a:t>void display(</a:t>
            </a:r>
            <a:r>
              <a:rPr lang="en-US" b="1" dirty="0" err="1" smtClean="0"/>
              <a:t>struct</a:t>
            </a:r>
            <a:r>
              <a:rPr lang="en-US" b="1" dirty="0" smtClean="0"/>
              <a:t> stud *s1)</a:t>
            </a:r>
          </a:p>
          <a:p>
            <a:pPr>
              <a:buNone/>
            </a:pPr>
            <a:r>
              <a:rPr lang="en-US" dirty="0" smtClean="0"/>
              <a:t>{</a:t>
            </a:r>
          </a:p>
          <a:p>
            <a:pPr lvl="1">
              <a:buNone/>
            </a:pPr>
            <a:r>
              <a:rPr lang="en-US" dirty="0" err="1" smtClean="0"/>
              <a:t>printf</a:t>
            </a:r>
            <a:r>
              <a:rPr lang="en-US" dirty="0" smtClean="0"/>
              <a:t>("\</a:t>
            </a:r>
            <a:r>
              <a:rPr lang="en-US" dirty="0" err="1" smtClean="0"/>
              <a:t>nRoll</a:t>
            </a:r>
            <a:r>
              <a:rPr lang="en-US" dirty="0" smtClean="0"/>
              <a:t> No.: %d", s1-&gt;</a:t>
            </a:r>
            <a:r>
              <a:rPr lang="en-US" dirty="0" err="1" smtClean="0"/>
              <a:t>roll_no</a:t>
            </a:r>
            <a:r>
              <a:rPr lang="en-US" dirty="0" smtClean="0"/>
              <a:t>);</a:t>
            </a:r>
          </a:p>
          <a:p>
            <a:pPr lvl="1">
              <a:buNone/>
            </a:pPr>
            <a:r>
              <a:rPr lang="en-US" dirty="0" err="1" smtClean="0"/>
              <a:t>printf</a:t>
            </a:r>
            <a:r>
              <a:rPr lang="en-US" dirty="0" smtClean="0"/>
              <a:t>("\</a:t>
            </a:r>
            <a:r>
              <a:rPr lang="en-US" dirty="0" err="1" smtClean="0"/>
              <a:t>nName</a:t>
            </a:r>
            <a:r>
              <a:rPr lang="en-US" dirty="0" smtClean="0"/>
              <a:t>: %s", s1-&gt;name);</a:t>
            </a:r>
          </a:p>
          <a:p>
            <a:pPr lvl="1">
              <a:buNone/>
            </a:pPr>
            <a:r>
              <a:rPr lang="en-US" dirty="0" err="1" smtClean="0"/>
              <a:t>printf</a:t>
            </a:r>
            <a:r>
              <a:rPr lang="en-US" dirty="0" smtClean="0"/>
              <a:t>("\</a:t>
            </a:r>
            <a:r>
              <a:rPr lang="en-US" dirty="0" err="1" smtClean="0"/>
              <a:t>nMarks</a:t>
            </a:r>
            <a:r>
              <a:rPr lang="en-US" dirty="0" smtClean="0"/>
              <a:t>: %d %d", s1-&gt;m1, s1-&gt;m2);</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Passing Array of Structures to Pointer</a:t>
            </a:r>
            <a:endParaRPr lang="en-US" dirty="0"/>
          </a:p>
        </p:txBody>
      </p:sp>
      <p:sp>
        <p:nvSpPr>
          <p:cNvPr id="3" name="Content Placeholder 2"/>
          <p:cNvSpPr>
            <a:spLocks noGrp="1"/>
          </p:cNvSpPr>
          <p:nvPr>
            <p:ph sz="half" idx="1"/>
          </p:nvPr>
        </p:nvSpPr>
        <p:spPr>
          <a:xfrm>
            <a:off x="152400" y="1371600"/>
            <a:ext cx="4343400" cy="4953000"/>
          </a:xfrm>
        </p:spPr>
        <p:txBody>
          <a:bodyPr>
            <a:noAutofit/>
          </a:bodyPr>
          <a:lstStyle/>
          <a:p>
            <a:pPr>
              <a:buNone/>
            </a:pPr>
            <a:r>
              <a:rPr lang="en-US" sz="1200" dirty="0" smtClean="0"/>
              <a:t>#include&lt;</a:t>
            </a:r>
            <a:r>
              <a:rPr lang="en-US" sz="1200" dirty="0" err="1" smtClean="0"/>
              <a:t>stdio.h</a:t>
            </a:r>
            <a:r>
              <a:rPr lang="en-US" sz="1200" dirty="0" smtClean="0"/>
              <a:t>&gt;</a:t>
            </a:r>
          </a:p>
          <a:p>
            <a:pPr>
              <a:buNone/>
            </a:pPr>
            <a:r>
              <a:rPr lang="en-US" sz="1200" dirty="0" smtClean="0"/>
              <a:t>#include&lt;</a:t>
            </a:r>
            <a:r>
              <a:rPr lang="en-US" sz="1200" dirty="0" err="1" smtClean="0"/>
              <a:t>conio.h</a:t>
            </a:r>
            <a:r>
              <a:rPr lang="en-US" sz="1200" dirty="0" smtClean="0"/>
              <a:t>&gt;</a:t>
            </a:r>
          </a:p>
          <a:p>
            <a:pPr>
              <a:buNone/>
            </a:pPr>
            <a:r>
              <a:rPr lang="en-US" sz="1200" dirty="0" err="1" smtClean="0"/>
              <a:t>struct</a:t>
            </a:r>
            <a:r>
              <a:rPr lang="en-US" sz="1200" dirty="0" smtClean="0"/>
              <a:t> stud</a:t>
            </a:r>
          </a:p>
          <a:p>
            <a:pPr>
              <a:buNone/>
            </a:pPr>
            <a:r>
              <a:rPr lang="en-US" sz="1200" dirty="0" smtClean="0"/>
              <a:t>{</a:t>
            </a:r>
          </a:p>
          <a:p>
            <a:pPr lvl="1">
              <a:buNone/>
            </a:pPr>
            <a:r>
              <a:rPr lang="en-US" sz="1200" dirty="0" err="1" smtClean="0"/>
              <a:t>int</a:t>
            </a:r>
            <a:r>
              <a:rPr lang="en-US" sz="1200" dirty="0" smtClean="0"/>
              <a:t> </a:t>
            </a:r>
            <a:r>
              <a:rPr lang="en-US" sz="1200" dirty="0" err="1" smtClean="0"/>
              <a:t>roll_no</a:t>
            </a:r>
            <a:r>
              <a:rPr lang="en-US" sz="1200" dirty="0" smtClean="0"/>
              <a:t>;</a:t>
            </a:r>
          </a:p>
          <a:p>
            <a:pPr lvl="1">
              <a:buNone/>
            </a:pPr>
            <a:r>
              <a:rPr lang="en-US" sz="1200" dirty="0" smtClean="0"/>
              <a:t>char name[50];</a:t>
            </a:r>
          </a:p>
          <a:p>
            <a:pPr>
              <a:buNone/>
            </a:pPr>
            <a:r>
              <a:rPr lang="en-US" sz="1200" dirty="0" smtClean="0"/>
              <a:t>};</a:t>
            </a:r>
          </a:p>
          <a:p>
            <a:pPr>
              <a:buNone/>
            </a:pPr>
            <a:r>
              <a:rPr lang="en-US" sz="1200" b="1" dirty="0" smtClean="0"/>
              <a:t>void display(</a:t>
            </a:r>
            <a:r>
              <a:rPr lang="en-US" sz="1200" b="1" dirty="0" err="1" smtClean="0"/>
              <a:t>struct</a:t>
            </a:r>
            <a:r>
              <a:rPr lang="en-US" sz="1200" b="1" dirty="0" smtClean="0"/>
              <a:t> stud *, </a:t>
            </a:r>
            <a:r>
              <a:rPr lang="en-US" sz="1200" b="1" dirty="0" err="1" smtClean="0"/>
              <a:t>int</a:t>
            </a:r>
            <a:r>
              <a:rPr lang="en-US" sz="1200" b="1" dirty="0" smtClean="0"/>
              <a:t>);</a:t>
            </a:r>
          </a:p>
          <a:p>
            <a:pPr>
              <a:buNone/>
            </a:pPr>
            <a:r>
              <a:rPr lang="en-US" sz="1200" dirty="0" smtClean="0"/>
              <a:t>void main()</a:t>
            </a:r>
          </a:p>
          <a:p>
            <a:pPr>
              <a:buNone/>
            </a:pPr>
            <a:r>
              <a:rPr lang="en-US" sz="1200" dirty="0" smtClean="0"/>
              <a:t>{</a:t>
            </a:r>
          </a:p>
          <a:p>
            <a:pPr lvl="1">
              <a:buNone/>
            </a:pPr>
            <a:r>
              <a:rPr lang="en-US" sz="1200" dirty="0" err="1" smtClean="0"/>
              <a:t>struct</a:t>
            </a:r>
            <a:r>
              <a:rPr lang="en-US" sz="1200" dirty="0" smtClean="0"/>
              <a:t> stud s[3];</a:t>
            </a:r>
          </a:p>
          <a:p>
            <a:pPr lvl="1">
              <a:buNone/>
            </a:pPr>
            <a:r>
              <a:rPr lang="en-US" sz="1200" dirty="0" err="1" smtClean="0"/>
              <a:t>int</a:t>
            </a:r>
            <a:r>
              <a:rPr lang="en-US" sz="1200" dirty="0" smtClean="0"/>
              <a:t> </a:t>
            </a:r>
            <a:r>
              <a:rPr lang="en-US" sz="1200" dirty="0" err="1" smtClean="0"/>
              <a:t>i</a:t>
            </a:r>
            <a:r>
              <a:rPr lang="en-US" sz="1200" dirty="0" smtClean="0"/>
              <a:t>;</a:t>
            </a:r>
          </a:p>
          <a:p>
            <a:pPr lvl="1">
              <a:buNone/>
            </a:pPr>
            <a:r>
              <a:rPr lang="pt-BR" sz="1200" dirty="0" smtClean="0"/>
              <a:t>printf("\nEnter 3 records: \n\n");</a:t>
            </a:r>
          </a:p>
          <a:p>
            <a:pPr lvl="1">
              <a:buNone/>
            </a:pPr>
            <a:r>
              <a:rPr lang="en-US" sz="1200" dirty="0" smtClean="0"/>
              <a:t>for(</a:t>
            </a:r>
            <a:r>
              <a:rPr lang="en-US" sz="1200" dirty="0" err="1" smtClean="0"/>
              <a:t>i</a:t>
            </a:r>
            <a:r>
              <a:rPr lang="en-US" sz="1200" dirty="0" smtClean="0"/>
              <a:t>=0; </a:t>
            </a:r>
            <a:r>
              <a:rPr lang="en-US" sz="1200" dirty="0" err="1" smtClean="0"/>
              <a:t>i</a:t>
            </a:r>
            <a:r>
              <a:rPr lang="en-US" sz="1200" dirty="0" smtClean="0"/>
              <a:t>&lt;3; </a:t>
            </a:r>
            <a:r>
              <a:rPr lang="en-US" sz="1200" dirty="0" err="1" smtClean="0"/>
              <a:t>i</a:t>
            </a:r>
            <a:r>
              <a:rPr lang="en-US" sz="1200" dirty="0" smtClean="0"/>
              <a:t>++)</a:t>
            </a:r>
          </a:p>
          <a:p>
            <a:pPr lvl="1">
              <a:buNone/>
            </a:pPr>
            <a:r>
              <a:rPr lang="en-US" sz="1200" dirty="0" smtClean="0"/>
              <a:t>{</a:t>
            </a:r>
          </a:p>
          <a:p>
            <a:pPr lvl="2">
              <a:buNone/>
            </a:pPr>
            <a:r>
              <a:rPr lang="en-US" sz="1200" dirty="0" err="1" smtClean="0"/>
              <a:t>printf</a:t>
            </a:r>
            <a:r>
              <a:rPr lang="en-US" sz="1200" dirty="0" smtClean="0"/>
              <a:t>("\</a:t>
            </a:r>
            <a:r>
              <a:rPr lang="en-US" sz="1200" dirty="0" err="1" smtClean="0"/>
              <a:t>nEnter</a:t>
            </a:r>
            <a:r>
              <a:rPr lang="en-US" sz="1200" dirty="0" smtClean="0"/>
              <a:t> roll no.: ");</a:t>
            </a:r>
          </a:p>
          <a:p>
            <a:pPr lvl="2">
              <a:buNone/>
            </a:pPr>
            <a:r>
              <a:rPr lang="en-US" sz="1200" dirty="0" err="1" smtClean="0"/>
              <a:t>scanf</a:t>
            </a:r>
            <a:r>
              <a:rPr lang="en-US" sz="1200" dirty="0" smtClean="0"/>
              <a:t>("%d", &amp;s[</a:t>
            </a:r>
            <a:r>
              <a:rPr lang="en-US" sz="1200" dirty="0" err="1" smtClean="0"/>
              <a:t>i</a:t>
            </a:r>
            <a:r>
              <a:rPr lang="en-US" sz="1200" dirty="0" smtClean="0"/>
              <a:t>].</a:t>
            </a:r>
            <a:r>
              <a:rPr lang="en-US" sz="1200" dirty="0" err="1" smtClean="0"/>
              <a:t>roll_no</a:t>
            </a:r>
            <a:r>
              <a:rPr lang="en-US" sz="1200" dirty="0" smtClean="0"/>
              <a:t>);</a:t>
            </a:r>
          </a:p>
          <a:p>
            <a:pPr lvl="2">
              <a:buNone/>
            </a:pPr>
            <a:r>
              <a:rPr lang="en-US" sz="1200" dirty="0" err="1" smtClean="0"/>
              <a:t>printf</a:t>
            </a:r>
            <a:r>
              <a:rPr lang="en-US" sz="1200" dirty="0" smtClean="0"/>
              <a:t>("\</a:t>
            </a:r>
            <a:r>
              <a:rPr lang="en-US" sz="1200" dirty="0" err="1" smtClean="0"/>
              <a:t>nEnter</a:t>
            </a:r>
            <a:r>
              <a:rPr lang="en-US" sz="1200" dirty="0" smtClean="0"/>
              <a:t> Name: ");</a:t>
            </a:r>
          </a:p>
          <a:p>
            <a:pPr lvl="2">
              <a:buNone/>
            </a:pPr>
            <a:r>
              <a:rPr lang="en-US" sz="1200" dirty="0" err="1" smtClean="0"/>
              <a:t>flushall</a:t>
            </a:r>
            <a:r>
              <a:rPr lang="en-US" sz="1200" dirty="0" smtClean="0"/>
              <a:t>();</a:t>
            </a:r>
          </a:p>
          <a:p>
            <a:pPr lvl="2">
              <a:buNone/>
            </a:pPr>
            <a:r>
              <a:rPr lang="en-US" sz="1200" dirty="0" smtClean="0"/>
              <a:t>gets(s[</a:t>
            </a:r>
            <a:r>
              <a:rPr lang="en-US" sz="1200" dirty="0" err="1" smtClean="0"/>
              <a:t>i</a:t>
            </a:r>
            <a:r>
              <a:rPr lang="en-US" sz="1200" dirty="0" smtClean="0"/>
              <a:t>].name);</a:t>
            </a:r>
          </a:p>
          <a:p>
            <a:pPr lvl="2">
              <a:buNone/>
            </a:pPr>
            <a:r>
              <a:rPr lang="en-US" sz="1200" dirty="0" err="1" smtClean="0"/>
              <a:t>printf</a:t>
            </a:r>
            <a:r>
              <a:rPr lang="en-US" sz="1200" dirty="0" smtClean="0"/>
              <a:t>("\n\n");</a:t>
            </a:r>
          </a:p>
          <a:p>
            <a:pPr lvl="1">
              <a:buNone/>
            </a:pPr>
            <a:r>
              <a:rPr lang="en-US" sz="1200" dirty="0" smtClean="0"/>
              <a:t>}</a:t>
            </a:r>
            <a:endParaRPr lang="en-US" sz="1200" dirty="0"/>
          </a:p>
        </p:txBody>
      </p:sp>
      <p:sp>
        <p:nvSpPr>
          <p:cNvPr id="4" name="Content Placeholder 3"/>
          <p:cNvSpPr>
            <a:spLocks noGrp="1"/>
          </p:cNvSpPr>
          <p:nvPr>
            <p:ph sz="half" idx="2"/>
          </p:nvPr>
        </p:nvSpPr>
        <p:spPr>
          <a:xfrm>
            <a:off x="4648200" y="1371600"/>
            <a:ext cx="4343400" cy="4953000"/>
          </a:xfrm>
        </p:spPr>
        <p:txBody>
          <a:bodyPr>
            <a:normAutofit/>
          </a:bodyPr>
          <a:lstStyle/>
          <a:p>
            <a:pPr lvl="1">
              <a:buNone/>
            </a:pPr>
            <a:r>
              <a:rPr lang="en-US" sz="1200" b="1" dirty="0" smtClean="0"/>
              <a:t>display(s,3);</a:t>
            </a:r>
          </a:p>
          <a:p>
            <a:pPr lvl="1">
              <a:buNone/>
            </a:pPr>
            <a:r>
              <a:rPr lang="en-US" sz="1200" dirty="0" err="1" smtClean="0"/>
              <a:t>getch</a:t>
            </a:r>
            <a:r>
              <a:rPr lang="en-US" sz="1200" dirty="0" smtClean="0"/>
              <a:t>();</a:t>
            </a:r>
          </a:p>
          <a:p>
            <a:pPr>
              <a:buNone/>
            </a:pPr>
            <a:r>
              <a:rPr lang="en-US" sz="1200" dirty="0" smtClean="0"/>
              <a:t>}</a:t>
            </a:r>
          </a:p>
          <a:p>
            <a:pPr>
              <a:buNone/>
            </a:pPr>
            <a:r>
              <a:rPr lang="en-US" sz="1200" b="1" dirty="0" smtClean="0"/>
              <a:t>void display(</a:t>
            </a:r>
            <a:r>
              <a:rPr lang="en-US" sz="1200" b="1" dirty="0" err="1" smtClean="0"/>
              <a:t>struct</a:t>
            </a:r>
            <a:r>
              <a:rPr lang="en-US" sz="1200" b="1" dirty="0" smtClean="0"/>
              <a:t> stud *s1, </a:t>
            </a:r>
            <a:r>
              <a:rPr lang="en-US" sz="1200" b="1" dirty="0" err="1" smtClean="0"/>
              <a:t>int</a:t>
            </a:r>
            <a:r>
              <a:rPr lang="en-US" sz="1200" b="1" dirty="0" smtClean="0"/>
              <a:t> n)</a:t>
            </a:r>
          </a:p>
          <a:p>
            <a:pPr>
              <a:buNone/>
            </a:pPr>
            <a:r>
              <a:rPr lang="en-US" sz="1200" dirty="0" smtClean="0"/>
              <a:t>{</a:t>
            </a:r>
          </a:p>
          <a:p>
            <a:pPr lvl="1">
              <a:buNone/>
            </a:pPr>
            <a:r>
              <a:rPr lang="en-US" sz="1200" dirty="0" err="1" smtClean="0"/>
              <a:t>int</a:t>
            </a:r>
            <a:r>
              <a:rPr lang="en-US" sz="1200" dirty="0" smtClean="0"/>
              <a:t> </a:t>
            </a:r>
            <a:r>
              <a:rPr lang="en-US" sz="1200" dirty="0" err="1" smtClean="0"/>
              <a:t>i</a:t>
            </a:r>
            <a:r>
              <a:rPr lang="en-US" sz="1200" dirty="0" smtClean="0"/>
              <a:t>;</a:t>
            </a:r>
          </a:p>
          <a:p>
            <a:pPr lvl="1">
              <a:buNone/>
            </a:pPr>
            <a:r>
              <a:rPr lang="en-US" sz="1200" dirty="0" err="1" smtClean="0"/>
              <a:t>printf</a:t>
            </a:r>
            <a:r>
              <a:rPr lang="en-US" sz="1200" dirty="0" smtClean="0"/>
              <a:t>("\</a:t>
            </a:r>
            <a:r>
              <a:rPr lang="en-US" sz="1200" dirty="0" err="1" smtClean="0"/>
              <a:t>nYou</a:t>
            </a:r>
            <a:r>
              <a:rPr lang="en-US" sz="1200" dirty="0" smtClean="0"/>
              <a:t> have entered: \n\n");</a:t>
            </a:r>
          </a:p>
          <a:p>
            <a:pPr lvl="1">
              <a:buNone/>
            </a:pPr>
            <a:r>
              <a:rPr lang="en-US" sz="1200" dirty="0" smtClean="0"/>
              <a:t>for(</a:t>
            </a:r>
            <a:r>
              <a:rPr lang="en-US" sz="1200" dirty="0" err="1" smtClean="0"/>
              <a:t>i</a:t>
            </a:r>
            <a:r>
              <a:rPr lang="en-US" sz="1200" dirty="0" smtClean="0"/>
              <a:t>=0; </a:t>
            </a:r>
            <a:r>
              <a:rPr lang="en-US" sz="1200" dirty="0" err="1" smtClean="0"/>
              <a:t>i</a:t>
            </a:r>
            <a:r>
              <a:rPr lang="en-US" sz="1200" dirty="0" smtClean="0"/>
              <a:t>&lt;n; </a:t>
            </a:r>
            <a:r>
              <a:rPr lang="en-US" sz="1200" dirty="0" err="1" smtClean="0"/>
              <a:t>i</a:t>
            </a:r>
            <a:r>
              <a:rPr lang="en-US" sz="1200" dirty="0" smtClean="0"/>
              <a:t>++, s1++)</a:t>
            </a:r>
          </a:p>
          <a:p>
            <a:pPr lvl="1">
              <a:buNone/>
            </a:pPr>
            <a:r>
              <a:rPr lang="en-US" sz="1200" dirty="0" smtClean="0"/>
              <a:t>{</a:t>
            </a:r>
          </a:p>
          <a:p>
            <a:pPr lvl="2">
              <a:buNone/>
            </a:pPr>
            <a:r>
              <a:rPr lang="en-US" sz="1200" dirty="0" err="1" smtClean="0"/>
              <a:t>printf</a:t>
            </a:r>
            <a:r>
              <a:rPr lang="en-US" sz="1200" dirty="0" smtClean="0"/>
              <a:t>("\</a:t>
            </a:r>
            <a:r>
              <a:rPr lang="en-US" sz="1200" dirty="0" err="1" smtClean="0"/>
              <a:t>nEnter</a:t>
            </a:r>
            <a:r>
              <a:rPr lang="en-US" sz="1200" dirty="0" smtClean="0"/>
              <a:t> roll no.: %d", s1-&gt;</a:t>
            </a:r>
            <a:r>
              <a:rPr lang="en-US" sz="1200" dirty="0" err="1" smtClean="0"/>
              <a:t>roll_no</a:t>
            </a:r>
            <a:r>
              <a:rPr lang="en-US" sz="1200" dirty="0" smtClean="0"/>
              <a:t>);</a:t>
            </a:r>
          </a:p>
          <a:p>
            <a:pPr lvl="2">
              <a:buNone/>
            </a:pPr>
            <a:r>
              <a:rPr lang="en-US" sz="1200" dirty="0" err="1" smtClean="0"/>
              <a:t>printf</a:t>
            </a:r>
            <a:r>
              <a:rPr lang="en-US" sz="1200" dirty="0" smtClean="0"/>
              <a:t>("\</a:t>
            </a:r>
            <a:r>
              <a:rPr lang="en-US" sz="1200" dirty="0" err="1" smtClean="0"/>
              <a:t>nEnter</a:t>
            </a:r>
            <a:r>
              <a:rPr lang="en-US" sz="1200" dirty="0" smtClean="0"/>
              <a:t> Name: %s", s1-&gt;name);</a:t>
            </a:r>
          </a:p>
          <a:p>
            <a:pPr lvl="1">
              <a:buNone/>
            </a:pPr>
            <a:r>
              <a:rPr lang="en-US" sz="1200" dirty="0" smtClean="0"/>
              <a:t>}</a:t>
            </a:r>
          </a:p>
          <a:p>
            <a:pPr>
              <a:buNone/>
            </a:pPr>
            <a:r>
              <a:rPr lang="en-US" sz="1200" dirty="0" smtClean="0"/>
              <a:t>}</a:t>
            </a:r>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Types Revised</a:t>
            </a:r>
            <a:endParaRPr lang="en-US" dirty="0"/>
          </a:p>
        </p:txBody>
      </p:sp>
      <p:sp>
        <p:nvSpPr>
          <p:cNvPr id="5" name="Content Placeholder 4"/>
          <p:cNvSpPr>
            <a:spLocks noGrp="1"/>
          </p:cNvSpPr>
          <p:nvPr>
            <p:ph sz="quarter" idx="1"/>
          </p:nvPr>
        </p:nvSpPr>
        <p:spPr>
          <a:xfrm>
            <a:off x="457200" y="1219200"/>
            <a:ext cx="8229600" cy="685800"/>
          </a:xfrm>
        </p:spPr>
        <p:txBody>
          <a:bodyPr>
            <a:normAutofit/>
          </a:bodyPr>
          <a:lstStyle/>
          <a:p>
            <a:r>
              <a:rPr lang="en-US" b="1" dirty="0" smtClean="0"/>
              <a:t>Basic Data Types</a:t>
            </a:r>
            <a:endParaRPr lang="en-US" dirty="0" smtClean="0"/>
          </a:p>
        </p:txBody>
      </p:sp>
      <p:graphicFrame>
        <p:nvGraphicFramePr>
          <p:cNvPr id="6" name="Table 5"/>
          <p:cNvGraphicFramePr>
            <a:graphicFrameLocks noGrp="1"/>
          </p:cNvGraphicFramePr>
          <p:nvPr/>
        </p:nvGraphicFramePr>
        <p:xfrm>
          <a:off x="152403" y="1752600"/>
          <a:ext cx="8839199" cy="4947920"/>
        </p:xfrm>
        <a:graphic>
          <a:graphicData uri="http://schemas.openxmlformats.org/drawingml/2006/table">
            <a:tbl>
              <a:tblPr firstRow="1" bandRow="1">
                <a:tableStyleId>{5940675A-B579-460E-94D1-54222C63F5DA}</a:tableStyleId>
              </a:tblPr>
              <a:tblGrid>
                <a:gridCol w="2321588"/>
                <a:gridCol w="1086268"/>
                <a:gridCol w="4059743"/>
                <a:gridCol w="1371600"/>
              </a:tblGrid>
              <a:tr h="660400">
                <a:tc>
                  <a:txBody>
                    <a:bodyPr/>
                    <a:lstStyle/>
                    <a:p>
                      <a:pPr algn="ctr"/>
                      <a:r>
                        <a:rPr lang="en-US" sz="1800" b="1" kern="1200" dirty="0" smtClean="0"/>
                        <a:t>Type</a:t>
                      </a:r>
                      <a:endParaRPr lang="en-US" sz="1800" b="1" dirty="0"/>
                    </a:p>
                  </a:txBody>
                  <a:tcPr/>
                </a:tc>
                <a:tc>
                  <a:txBody>
                    <a:bodyPr/>
                    <a:lstStyle/>
                    <a:p>
                      <a:pPr algn="ctr"/>
                      <a:r>
                        <a:rPr lang="en-US" sz="1800" b="1" kern="1200" dirty="0" smtClean="0"/>
                        <a:t>Storage size</a:t>
                      </a:r>
                      <a:endParaRPr lang="en-US" sz="1800" b="1" dirty="0"/>
                    </a:p>
                  </a:txBody>
                  <a:tcPr/>
                </a:tc>
                <a:tc>
                  <a:txBody>
                    <a:bodyPr/>
                    <a:lstStyle/>
                    <a:p>
                      <a:pPr algn="ctr"/>
                      <a:r>
                        <a:rPr lang="en-US" sz="1800" b="1" kern="1200" dirty="0" smtClean="0"/>
                        <a:t>Value range</a:t>
                      </a:r>
                      <a:endParaRPr lang="en-US" sz="1800" b="1" dirty="0"/>
                    </a:p>
                  </a:txBody>
                  <a:tcPr/>
                </a:tc>
                <a:tc>
                  <a:txBody>
                    <a:bodyPr/>
                    <a:lstStyle/>
                    <a:p>
                      <a:r>
                        <a:rPr lang="en-US" sz="1800" b="1" kern="1200" baseline="0" dirty="0" smtClean="0">
                          <a:solidFill>
                            <a:schemeClr val="tx1"/>
                          </a:solidFill>
                          <a:latin typeface="+mn-lt"/>
                          <a:ea typeface="+mn-ea"/>
                          <a:cs typeface="+mn-cs"/>
                        </a:rPr>
                        <a:t>Format </a:t>
                      </a:r>
                      <a:r>
                        <a:rPr lang="en-US" sz="1800" b="1" kern="1200" baseline="0" dirty="0" err="1" smtClean="0">
                          <a:solidFill>
                            <a:schemeClr val="tx1"/>
                          </a:solidFill>
                          <a:latin typeface="+mn-lt"/>
                          <a:ea typeface="+mn-ea"/>
                          <a:cs typeface="+mn-cs"/>
                        </a:rPr>
                        <a:t>Specifiers</a:t>
                      </a:r>
                      <a:endParaRPr lang="en-US" sz="1800" b="1" kern="1200" baseline="0" dirty="0" smtClean="0">
                        <a:solidFill>
                          <a:schemeClr val="tx1"/>
                        </a:solidFill>
                        <a:latin typeface="+mn-lt"/>
                        <a:ea typeface="+mn-ea"/>
                        <a:cs typeface="+mn-cs"/>
                      </a:endParaRPr>
                    </a:p>
                  </a:txBody>
                  <a:tcPr/>
                </a:tc>
              </a:tr>
              <a:tr h="375920">
                <a:tc>
                  <a:txBody>
                    <a:bodyPr/>
                    <a:lstStyle/>
                    <a:p>
                      <a:r>
                        <a:rPr lang="en-US" sz="1800" b="0" i="0" kern="1200" dirty="0" smtClean="0">
                          <a:solidFill>
                            <a:schemeClr val="tx1"/>
                          </a:solidFill>
                          <a:latin typeface="+mn-lt"/>
                          <a:ea typeface="+mn-ea"/>
                          <a:cs typeface="+mn-cs"/>
                        </a:rPr>
                        <a:t>char</a:t>
                      </a:r>
                      <a:endParaRPr lang="en-US" sz="1800" dirty="0"/>
                    </a:p>
                  </a:txBody>
                  <a:tcPr/>
                </a:tc>
                <a:tc>
                  <a:txBody>
                    <a:bodyPr/>
                    <a:lstStyle/>
                    <a:p>
                      <a:pPr algn="ctr"/>
                      <a:r>
                        <a:rPr lang="en-US" sz="1800" b="0" i="0" kern="1200" dirty="0" smtClean="0">
                          <a:solidFill>
                            <a:schemeClr val="tx1"/>
                          </a:solidFill>
                          <a:latin typeface="+mn-lt"/>
                          <a:ea typeface="+mn-ea"/>
                          <a:cs typeface="+mn-cs"/>
                        </a:rPr>
                        <a:t>1 byte</a:t>
                      </a:r>
                      <a:endParaRPr lang="en-US" sz="1800" dirty="0"/>
                    </a:p>
                  </a:txBody>
                  <a:tcPr/>
                </a:tc>
                <a:tc>
                  <a:txBody>
                    <a:bodyPr/>
                    <a:lstStyle/>
                    <a:p>
                      <a:r>
                        <a:rPr lang="en-US" sz="1800" b="0" i="0" kern="1200" dirty="0" smtClean="0">
                          <a:solidFill>
                            <a:schemeClr val="tx1"/>
                          </a:solidFill>
                          <a:latin typeface="+mn-lt"/>
                          <a:ea typeface="+mn-ea"/>
                          <a:cs typeface="+mn-cs"/>
                        </a:rPr>
                        <a:t>-128 to 127 or 0 to 255</a:t>
                      </a:r>
                      <a:endParaRPr lang="en-US" sz="1800" dirty="0"/>
                    </a:p>
                  </a:txBody>
                  <a:tcPr/>
                </a:tc>
                <a:tc>
                  <a:txBody>
                    <a:bodyPr/>
                    <a:lstStyle/>
                    <a:p>
                      <a:r>
                        <a:rPr lang="en-US" sz="1800" kern="1200" baseline="0" dirty="0" smtClean="0">
                          <a:solidFill>
                            <a:schemeClr val="tx1"/>
                          </a:solidFill>
                          <a:latin typeface="+mn-lt"/>
                          <a:ea typeface="+mn-ea"/>
                          <a:cs typeface="+mn-cs"/>
                        </a:rPr>
                        <a:t>%c	</a:t>
                      </a:r>
                    </a:p>
                  </a:txBody>
                  <a:tcPr/>
                </a:tc>
              </a:tr>
              <a:tr h="375920">
                <a:tc>
                  <a:txBody>
                    <a:bodyPr/>
                    <a:lstStyle/>
                    <a:p>
                      <a:r>
                        <a:rPr lang="en-US" sz="1800" b="0" i="0" kern="1200" dirty="0" smtClean="0">
                          <a:solidFill>
                            <a:schemeClr val="tx1"/>
                          </a:solidFill>
                          <a:latin typeface="+mn-lt"/>
                          <a:ea typeface="+mn-ea"/>
                          <a:cs typeface="+mn-cs"/>
                        </a:rPr>
                        <a:t>unsigned char</a:t>
                      </a:r>
                      <a:endParaRPr lang="en-US" sz="1800" dirty="0"/>
                    </a:p>
                  </a:txBody>
                  <a:tcPr/>
                </a:tc>
                <a:tc>
                  <a:txBody>
                    <a:bodyPr/>
                    <a:lstStyle/>
                    <a:p>
                      <a:pPr algn="ctr"/>
                      <a:r>
                        <a:rPr lang="en-US" sz="1800" b="0" i="0" kern="1200" dirty="0" smtClean="0">
                          <a:solidFill>
                            <a:schemeClr val="tx1"/>
                          </a:solidFill>
                          <a:latin typeface="+mn-lt"/>
                          <a:ea typeface="+mn-ea"/>
                          <a:cs typeface="+mn-cs"/>
                        </a:rPr>
                        <a:t>1 byte</a:t>
                      </a:r>
                      <a:endParaRPr lang="en-US" sz="1800" dirty="0"/>
                    </a:p>
                  </a:txBody>
                  <a:tcPr/>
                </a:tc>
                <a:tc>
                  <a:txBody>
                    <a:bodyPr/>
                    <a:lstStyle/>
                    <a:p>
                      <a:r>
                        <a:rPr lang="en-US" sz="1800" b="0" i="0" kern="1200" dirty="0" smtClean="0">
                          <a:solidFill>
                            <a:schemeClr val="tx1"/>
                          </a:solidFill>
                          <a:latin typeface="+mn-lt"/>
                          <a:ea typeface="+mn-ea"/>
                          <a:cs typeface="+mn-cs"/>
                        </a:rPr>
                        <a:t>0 to 255</a:t>
                      </a:r>
                      <a:endParaRPr lang="en-US" sz="1800" dirty="0"/>
                    </a:p>
                  </a:txBody>
                  <a:tcPr/>
                </a:tc>
                <a:tc>
                  <a:txBody>
                    <a:bodyPr/>
                    <a:lstStyle/>
                    <a:p>
                      <a:r>
                        <a:rPr lang="en-US" sz="1800" kern="1200" baseline="0" dirty="0" smtClean="0">
                          <a:solidFill>
                            <a:schemeClr val="tx1"/>
                          </a:solidFill>
                          <a:latin typeface="+mn-lt"/>
                          <a:ea typeface="+mn-ea"/>
                          <a:cs typeface="+mn-cs"/>
                        </a:rPr>
                        <a:t>%c</a:t>
                      </a:r>
                    </a:p>
                  </a:txBody>
                  <a:tcPr/>
                </a:tc>
              </a:tr>
              <a:tr h="375920">
                <a:tc>
                  <a:txBody>
                    <a:bodyPr/>
                    <a:lstStyle/>
                    <a:p>
                      <a:r>
                        <a:rPr lang="en-US" sz="1800" b="0" i="0" kern="1200" dirty="0" err="1" smtClean="0">
                          <a:solidFill>
                            <a:schemeClr val="tx1"/>
                          </a:solidFill>
                          <a:latin typeface="+mn-lt"/>
                          <a:ea typeface="+mn-ea"/>
                          <a:cs typeface="+mn-cs"/>
                        </a:rPr>
                        <a:t>int</a:t>
                      </a:r>
                      <a:endParaRPr lang="en-US" sz="1800" dirty="0"/>
                    </a:p>
                  </a:txBody>
                  <a:tcPr/>
                </a:tc>
                <a:tc>
                  <a:txBody>
                    <a:bodyPr/>
                    <a:lstStyle/>
                    <a:p>
                      <a:pPr algn="ctr"/>
                      <a:r>
                        <a:rPr lang="en-US" sz="1800" b="0" i="0" kern="1200" dirty="0" smtClean="0">
                          <a:solidFill>
                            <a:schemeClr val="tx1"/>
                          </a:solidFill>
                          <a:latin typeface="+mn-lt"/>
                          <a:ea typeface="+mn-ea"/>
                          <a:cs typeface="+mn-cs"/>
                        </a:rPr>
                        <a:t>2 bytes</a:t>
                      </a:r>
                      <a:endParaRPr lang="en-US" sz="1800" dirty="0"/>
                    </a:p>
                  </a:txBody>
                  <a:tcPr/>
                </a:tc>
                <a:tc>
                  <a:txBody>
                    <a:bodyPr/>
                    <a:lstStyle/>
                    <a:p>
                      <a:r>
                        <a:rPr lang="en-US" sz="1800" b="0" i="0" kern="1200" dirty="0" smtClean="0">
                          <a:solidFill>
                            <a:schemeClr val="tx1"/>
                          </a:solidFill>
                          <a:latin typeface="+mn-lt"/>
                          <a:ea typeface="+mn-ea"/>
                          <a:cs typeface="+mn-cs"/>
                        </a:rPr>
                        <a:t>-32,768 to 32,767</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tx1"/>
                          </a:solidFill>
                          <a:latin typeface="+mn-lt"/>
                          <a:ea typeface="+mn-ea"/>
                          <a:cs typeface="+mn-cs"/>
                        </a:rPr>
                        <a:t>%d</a:t>
                      </a:r>
                    </a:p>
                  </a:txBody>
                  <a:tcPr/>
                </a:tc>
              </a:tr>
              <a:tr h="375920">
                <a:tc>
                  <a:txBody>
                    <a:bodyPr/>
                    <a:lstStyle/>
                    <a:p>
                      <a:r>
                        <a:rPr lang="en-US" sz="1800" b="0" i="0" kern="1200" dirty="0" smtClean="0">
                          <a:solidFill>
                            <a:schemeClr val="tx1"/>
                          </a:solidFill>
                          <a:latin typeface="+mn-lt"/>
                          <a:ea typeface="+mn-ea"/>
                          <a:cs typeface="+mn-cs"/>
                        </a:rPr>
                        <a:t>unsigned </a:t>
                      </a:r>
                      <a:r>
                        <a:rPr lang="en-US" sz="1800" b="0" i="0" kern="1200" dirty="0" err="1" smtClean="0">
                          <a:solidFill>
                            <a:schemeClr val="tx1"/>
                          </a:solidFill>
                          <a:latin typeface="+mn-lt"/>
                          <a:ea typeface="+mn-ea"/>
                          <a:cs typeface="+mn-cs"/>
                        </a:rPr>
                        <a:t>int</a:t>
                      </a:r>
                      <a:endParaRPr lang="en-US" sz="1800" dirty="0"/>
                    </a:p>
                  </a:txBody>
                  <a:tcPr/>
                </a:tc>
                <a:tc>
                  <a:txBody>
                    <a:bodyPr/>
                    <a:lstStyle/>
                    <a:p>
                      <a:pPr algn="ctr"/>
                      <a:r>
                        <a:rPr lang="en-US" sz="1800" b="0" i="0" kern="1200" dirty="0" smtClean="0">
                          <a:solidFill>
                            <a:schemeClr val="tx1"/>
                          </a:solidFill>
                          <a:latin typeface="+mn-lt"/>
                          <a:ea typeface="+mn-ea"/>
                          <a:cs typeface="+mn-cs"/>
                        </a:rPr>
                        <a:t>2 bytes</a:t>
                      </a:r>
                      <a:endParaRPr lang="en-US" sz="1800" dirty="0"/>
                    </a:p>
                  </a:txBody>
                  <a:tcPr/>
                </a:tc>
                <a:tc>
                  <a:txBody>
                    <a:bodyPr/>
                    <a:lstStyle/>
                    <a:p>
                      <a:r>
                        <a:rPr lang="en-US" sz="1800" b="0" i="0" kern="1200" dirty="0" smtClean="0">
                          <a:solidFill>
                            <a:schemeClr val="tx1"/>
                          </a:solidFill>
                          <a:latin typeface="+mn-lt"/>
                          <a:ea typeface="+mn-ea"/>
                          <a:cs typeface="+mn-cs"/>
                        </a:rPr>
                        <a:t>0 to 65,535</a:t>
                      </a:r>
                      <a:endParaRPr lang="en-US" sz="1800" dirty="0"/>
                    </a:p>
                  </a:txBody>
                  <a:tcPr/>
                </a:tc>
                <a:tc>
                  <a:txBody>
                    <a:bodyPr/>
                    <a:lstStyle/>
                    <a:p>
                      <a:r>
                        <a:rPr lang="en-US" sz="1800" kern="1200" baseline="0" dirty="0" smtClean="0">
                          <a:solidFill>
                            <a:schemeClr val="tx1"/>
                          </a:solidFill>
                          <a:latin typeface="+mn-lt"/>
                          <a:ea typeface="+mn-ea"/>
                          <a:cs typeface="+mn-cs"/>
                        </a:rPr>
                        <a:t>%u</a:t>
                      </a:r>
                    </a:p>
                  </a:txBody>
                  <a:tcPr/>
                </a:tc>
              </a:tr>
              <a:tr h="375920">
                <a:tc>
                  <a:txBody>
                    <a:bodyPr/>
                    <a:lstStyle/>
                    <a:p>
                      <a:r>
                        <a:rPr lang="en-US" sz="1800" b="0" i="0" kern="1200" dirty="0" smtClean="0">
                          <a:solidFill>
                            <a:schemeClr val="tx1"/>
                          </a:solidFill>
                          <a:latin typeface="+mn-lt"/>
                          <a:ea typeface="+mn-ea"/>
                          <a:cs typeface="+mn-cs"/>
                        </a:rPr>
                        <a:t>short</a:t>
                      </a:r>
                      <a:endParaRPr lang="en-US" sz="1800" dirty="0"/>
                    </a:p>
                  </a:txBody>
                  <a:tcPr/>
                </a:tc>
                <a:tc>
                  <a:txBody>
                    <a:bodyPr/>
                    <a:lstStyle/>
                    <a:p>
                      <a:pPr algn="ctr"/>
                      <a:r>
                        <a:rPr lang="en-US" sz="1800" b="0" i="0" kern="1200" dirty="0" smtClean="0">
                          <a:solidFill>
                            <a:schemeClr val="tx1"/>
                          </a:solidFill>
                          <a:latin typeface="+mn-lt"/>
                          <a:ea typeface="+mn-ea"/>
                          <a:cs typeface="+mn-cs"/>
                        </a:rPr>
                        <a:t>2 bytes</a:t>
                      </a:r>
                      <a:endParaRPr lang="en-US" sz="1800" dirty="0"/>
                    </a:p>
                  </a:txBody>
                  <a:tcPr/>
                </a:tc>
                <a:tc>
                  <a:txBody>
                    <a:bodyPr/>
                    <a:lstStyle/>
                    <a:p>
                      <a:r>
                        <a:rPr lang="en-US" sz="1800" b="0" i="0" kern="1200" dirty="0" smtClean="0">
                          <a:solidFill>
                            <a:schemeClr val="tx1"/>
                          </a:solidFill>
                          <a:latin typeface="+mn-lt"/>
                          <a:ea typeface="+mn-ea"/>
                          <a:cs typeface="+mn-cs"/>
                        </a:rPr>
                        <a:t>-32,768 to 32,767</a:t>
                      </a:r>
                      <a:endParaRPr lang="en-US" sz="1800" dirty="0"/>
                    </a:p>
                  </a:txBody>
                  <a:tcPr/>
                </a:tc>
                <a:tc>
                  <a:txBody>
                    <a:bodyPr/>
                    <a:lstStyle/>
                    <a:p>
                      <a:r>
                        <a:rPr lang="en-US" sz="1800" dirty="0" smtClean="0"/>
                        <a:t>%d</a:t>
                      </a:r>
                      <a:endParaRPr lang="en-US" sz="1800" dirty="0"/>
                    </a:p>
                  </a:txBody>
                  <a:tcPr/>
                </a:tc>
              </a:tr>
              <a:tr h="375920">
                <a:tc>
                  <a:txBody>
                    <a:bodyPr/>
                    <a:lstStyle/>
                    <a:p>
                      <a:r>
                        <a:rPr lang="en-US" sz="1800" b="0" i="0" kern="1200" dirty="0" smtClean="0">
                          <a:solidFill>
                            <a:schemeClr val="tx1"/>
                          </a:solidFill>
                          <a:latin typeface="+mn-lt"/>
                          <a:ea typeface="+mn-ea"/>
                          <a:cs typeface="+mn-cs"/>
                        </a:rPr>
                        <a:t>long</a:t>
                      </a:r>
                      <a:endParaRPr lang="en-US" sz="1800" dirty="0"/>
                    </a:p>
                  </a:txBody>
                  <a:tcPr/>
                </a:tc>
                <a:tc>
                  <a:txBody>
                    <a:bodyPr/>
                    <a:lstStyle/>
                    <a:p>
                      <a:pPr algn="ctr"/>
                      <a:r>
                        <a:rPr lang="en-US" sz="1800" b="0" i="0" kern="1200" dirty="0" smtClean="0">
                          <a:solidFill>
                            <a:schemeClr val="tx1"/>
                          </a:solidFill>
                          <a:latin typeface="+mn-lt"/>
                          <a:ea typeface="+mn-ea"/>
                          <a:cs typeface="+mn-cs"/>
                        </a:rPr>
                        <a:t>4 bytes</a:t>
                      </a:r>
                      <a:endParaRPr lang="en-US" sz="1800" dirty="0"/>
                    </a:p>
                  </a:txBody>
                  <a:tcPr/>
                </a:tc>
                <a:tc>
                  <a:txBody>
                    <a:bodyPr/>
                    <a:lstStyle/>
                    <a:p>
                      <a:r>
                        <a:rPr lang="en-US" sz="1800" b="0" i="0" kern="1200" dirty="0" smtClean="0">
                          <a:solidFill>
                            <a:schemeClr val="tx1"/>
                          </a:solidFill>
                          <a:latin typeface="+mn-lt"/>
                          <a:ea typeface="+mn-ea"/>
                          <a:cs typeface="+mn-cs"/>
                        </a:rPr>
                        <a:t>-2,147,483,648 to 2,147,483,647</a:t>
                      </a:r>
                      <a:endParaRPr lang="en-US" sz="1800" dirty="0"/>
                    </a:p>
                  </a:txBody>
                  <a:tcPr/>
                </a:tc>
                <a:tc>
                  <a:txBody>
                    <a:bodyPr/>
                    <a:lstStyle/>
                    <a:p>
                      <a:r>
                        <a:rPr lang="en-US" sz="1800" dirty="0" smtClean="0"/>
                        <a:t>%ld</a:t>
                      </a:r>
                      <a:endParaRPr lang="en-US" sz="1800" dirty="0"/>
                    </a:p>
                  </a:txBody>
                  <a:tcPr/>
                </a:tc>
              </a:tr>
              <a:tr h="375920">
                <a:tc>
                  <a:txBody>
                    <a:bodyPr/>
                    <a:lstStyle/>
                    <a:p>
                      <a:r>
                        <a:rPr lang="en-US" sz="1800" b="0" i="0" kern="1200" dirty="0" smtClean="0">
                          <a:solidFill>
                            <a:schemeClr val="tx1"/>
                          </a:solidFill>
                          <a:latin typeface="+mn-lt"/>
                          <a:ea typeface="+mn-ea"/>
                          <a:cs typeface="+mn-cs"/>
                        </a:rPr>
                        <a:t>unsigned long</a:t>
                      </a:r>
                      <a:endParaRPr lang="en-US" sz="1800" dirty="0"/>
                    </a:p>
                  </a:txBody>
                  <a:tcPr/>
                </a:tc>
                <a:tc>
                  <a:txBody>
                    <a:bodyPr/>
                    <a:lstStyle/>
                    <a:p>
                      <a:pPr algn="ctr"/>
                      <a:r>
                        <a:rPr lang="en-US" sz="1800" b="0" i="0" kern="1200" dirty="0" smtClean="0">
                          <a:solidFill>
                            <a:schemeClr val="tx1"/>
                          </a:solidFill>
                          <a:latin typeface="+mn-lt"/>
                          <a:ea typeface="+mn-ea"/>
                          <a:cs typeface="+mn-cs"/>
                        </a:rPr>
                        <a:t>4 bytes</a:t>
                      </a:r>
                      <a:endParaRPr lang="en-US" sz="1800" dirty="0"/>
                    </a:p>
                  </a:txBody>
                  <a:tcPr/>
                </a:tc>
                <a:tc>
                  <a:txBody>
                    <a:bodyPr/>
                    <a:lstStyle/>
                    <a:p>
                      <a:r>
                        <a:rPr lang="en-US" sz="1800" b="0" i="0" kern="1200" dirty="0" smtClean="0">
                          <a:solidFill>
                            <a:schemeClr val="tx1"/>
                          </a:solidFill>
                          <a:latin typeface="+mn-lt"/>
                          <a:ea typeface="+mn-ea"/>
                          <a:cs typeface="+mn-cs"/>
                        </a:rPr>
                        <a:t>0 to 4,294,967,295</a:t>
                      </a:r>
                      <a:endParaRPr lang="en-US" sz="1800" dirty="0"/>
                    </a:p>
                  </a:txBody>
                  <a:tcPr/>
                </a:tc>
                <a:tc>
                  <a:txBody>
                    <a:bodyPr/>
                    <a:lstStyle/>
                    <a:p>
                      <a:r>
                        <a:rPr lang="en-US" sz="1800" dirty="0" smtClean="0"/>
                        <a:t>%</a:t>
                      </a:r>
                      <a:r>
                        <a:rPr lang="en-US" sz="1800" dirty="0" err="1" smtClean="0"/>
                        <a:t>lu</a:t>
                      </a:r>
                      <a:endParaRPr lang="en-US" sz="1800" dirty="0"/>
                    </a:p>
                  </a:txBody>
                  <a:tcPr/>
                </a:tc>
              </a:tr>
              <a:tr h="375920">
                <a:tc>
                  <a:txBody>
                    <a:bodyPr/>
                    <a:lstStyle/>
                    <a:p>
                      <a:r>
                        <a:rPr lang="en-US" sz="1800" b="0" i="0" kern="1200" dirty="0" smtClean="0">
                          <a:solidFill>
                            <a:schemeClr val="tx1"/>
                          </a:solidFill>
                          <a:latin typeface="+mn-lt"/>
                          <a:ea typeface="+mn-ea"/>
                          <a:cs typeface="+mn-cs"/>
                        </a:rPr>
                        <a:t>float</a:t>
                      </a:r>
                      <a:endParaRPr lang="en-US" sz="1800" dirty="0"/>
                    </a:p>
                  </a:txBody>
                  <a:tcPr/>
                </a:tc>
                <a:tc>
                  <a:txBody>
                    <a:bodyPr/>
                    <a:lstStyle/>
                    <a:p>
                      <a:pPr algn="ctr"/>
                      <a:r>
                        <a:rPr lang="en-US" sz="1800" b="0" i="0" kern="1200" dirty="0" smtClean="0">
                          <a:solidFill>
                            <a:schemeClr val="tx1"/>
                          </a:solidFill>
                          <a:latin typeface="+mn-lt"/>
                          <a:ea typeface="+mn-ea"/>
                          <a:cs typeface="+mn-cs"/>
                        </a:rPr>
                        <a:t>4 bytes</a:t>
                      </a:r>
                      <a:endParaRPr lang="en-US" sz="1800" dirty="0"/>
                    </a:p>
                  </a:txBody>
                  <a:tcPr/>
                </a:tc>
                <a:tc>
                  <a:txBody>
                    <a:bodyPr/>
                    <a:lstStyle/>
                    <a:p>
                      <a:r>
                        <a:rPr lang="pt-BR" sz="1800" b="0" i="0" kern="1200" dirty="0" smtClean="0">
                          <a:solidFill>
                            <a:schemeClr val="tx1"/>
                          </a:solidFill>
                          <a:latin typeface="+mn-lt"/>
                          <a:ea typeface="+mn-ea"/>
                          <a:cs typeface="+mn-cs"/>
                        </a:rPr>
                        <a:t>1.2E-38 to 3.4E+38 (6 decimal places)</a:t>
                      </a:r>
                      <a:endParaRPr lang="en-US" sz="1800" dirty="0"/>
                    </a:p>
                  </a:txBody>
                  <a:tcPr/>
                </a:tc>
                <a:tc>
                  <a:txBody>
                    <a:bodyPr/>
                    <a:lstStyle/>
                    <a:p>
                      <a:r>
                        <a:rPr lang="en-US" sz="1800" dirty="0" smtClean="0"/>
                        <a:t>%f</a:t>
                      </a:r>
                      <a:endParaRPr lang="en-US" sz="1800" dirty="0"/>
                    </a:p>
                  </a:txBody>
                  <a:tcPr/>
                </a:tc>
              </a:tr>
              <a:tr h="640080">
                <a:tc>
                  <a:txBody>
                    <a:bodyPr/>
                    <a:lstStyle/>
                    <a:p>
                      <a:r>
                        <a:rPr lang="en-US" sz="1800" b="0" i="0" kern="1200" dirty="0" smtClean="0">
                          <a:solidFill>
                            <a:schemeClr val="tx1"/>
                          </a:solidFill>
                          <a:latin typeface="+mn-lt"/>
                          <a:ea typeface="+mn-ea"/>
                          <a:cs typeface="+mn-cs"/>
                        </a:rPr>
                        <a:t>double</a:t>
                      </a:r>
                      <a:endParaRPr lang="en-US" sz="1800" dirty="0"/>
                    </a:p>
                  </a:txBody>
                  <a:tcPr/>
                </a:tc>
                <a:tc>
                  <a:txBody>
                    <a:bodyPr/>
                    <a:lstStyle/>
                    <a:p>
                      <a:pPr algn="ctr"/>
                      <a:r>
                        <a:rPr lang="en-US" sz="1800" b="0" i="0" kern="1200" dirty="0" smtClean="0">
                          <a:solidFill>
                            <a:schemeClr val="tx1"/>
                          </a:solidFill>
                          <a:latin typeface="+mn-lt"/>
                          <a:ea typeface="+mn-ea"/>
                          <a:cs typeface="+mn-cs"/>
                        </a:rPr>
                        <a:t>8 bytes</a:t>
                      </a:r>
                      <a:endParaRPr lang="en-US" sz="1800" dirty="0"/>
                    </a:p>
                  </a:txBody>
                  <a:tcPr/>
                </a:tc>
                <a:tc>
                  <a:txBody>
                    <a:bodyPr/>
                    <a:lstStyle/>
                    <a:p>
                      <a:r>
                        <a:rPr lang="pt-BR" sz="1800" b="0" i="0" kern="1200" dirty="0" smtClean="0">
                          <a:solidFill>
                            <a:schemeClr val="tx1"/>
                          </a:solidFill>
                          <a:latin typeface="+mn-lt"/>
                          <a:ea typeface="+mn-ea"/>
                          <a:cs typeface="+mn-cs"/>
                        </a:rPr>
                        <a:t>2.3E-308 to 1.7E+308 (15 decimal places)</a:t>
                      </a:r>
                      <a:endParaRPr lang="en-US" sz="1800" dirty="0"/>
                    </a:p>
                  </a:txBody>
                  <a:tcPr/>
                </a:tc>
                <a:tc>
                  <a:txBody>
                    <a:bodyPr/>
                    <a:lstStyle/>
                    <a:p>
                      <a:r>
                        <a:rPr lang="en-US" sz="1800" dirty="0" smtClean="0"/>
                        <a:t>%lf</a:t>
                      </a:r>
                      <a:endParaRPr lang="en-US" sz="1800" dirty="0"/>
                    </a:p>
                  </a:txBody>
                  <a:tcPr/>
                </a:tc>
              </a:tr>
              <a:tr h="640080">
                <a:tc>
                  <a:txBody>
                    <a:bodyPr/>
                    <a:lstStyle/>
                    <a:p>
                      <a:r>
                        <a:rPr lang="en-US" sz="1800" b="0" i="0" kern="1200" dirty="0" smtClean="0">
                          <a:solidFill>
                            <a:schemeClr val="tx1"/>
                          </a:solidFill>
                          <a:latin typeface="+mn-lt"/>
                          <a:ea typeface="+mn-ea"/>
                          <a:cs typeface="+mn-cs"/>
                        </a:rPr>
                        <a:t>Long double</a:t>
                      </a:r>
                      <a:endParaRPr lang="en-US" sz="1800" dirty="0"/>
                    </a:p>
                  </a:txBody>
                  <a:tcPr/>
                </a:tc>
                <a:tc>
                  <a:txBody>
                    <a:bodyPr/>
                    <a:lstStyle/>
                    <a:p>
                      <a:pPr algn="ctr"/>
                      <a:r>
                        <a:rPr lang="en-US" sz="1800" b="0" i="0" kern="1200" dirty="0" smtClean="0">
                          <a:solidFill>
                            <a:schemeClr val="tx1"/>
                          </a:solidFill>
                          <a:latin typeface="+mn-lt"/>
                          <a:ea typeface="+mn-ea"/>
                          <a:cs typeface="+mn-cs"/>
                        </a:rPr>
                        <a:t>10 bytes</a:t>
                      </a:r>
                      <a:endParaRPr lang="en-US" sz="1800" dirty="0"/>
                    </a:p>
                  </a:txBody>
                  <a:tcPr/>
                </a:tc>
                <a:tc>
                  <a:txBody>
                    <a:bodyPr/>
                    <a:lstStyle/>
                    <a:p>
                      <a:r>
                        <a:rPr lang="pt-BR" sz="1800" b="0" i="0" kern="1200" dirty="0" smtClean="0">
                          <a:solidFill>
                            <a:schemeClr val="tx1"/>
                          </a:solidFill>
                          <a:latin typeface="+mn-lt"/>
                          <a:ea typeface="+mn-ea"/>
                          <a:cs typeface="+mn-cs"/>
                        </a:rPr>
                        <a:t>3.4E-4932 to 1.1E+4932 (19 decimal places)</a:t>
                      </a:r>
                      <a:endParaRPr lang="en-US" sz="1800" dirty="0"/>
                    </a:p>
                  </a:txBody>
                  <a:tcPr/>
                </a:tc>
                <a:tc>
                  <a:txBody>
                    <a:bodyPr/>
                    <a:lstStyle/>
                    <a:p>
                      <a:r>
                        <a:rPr lang="en-US" sz="1800" dirty="0" smtClean="0"/>
                        <a:t>%Lf</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Programs on structure </a:t>
            </a:r>
            <a:endParaRPr lang="en-US" dirty="0"/>
          </a:p>
        </p:txBody>
      </p:sp>
      <p:sp>
        <p:nvSpPr>
          <p:cNvPr id="6" name="Content Placeholder 5"/>
          <p:cNvSpPr>
            <a:spLocks noGrp="1"/>
          </p:cNvSpPr>
          <p:nvPr>
            <p:ph sz="quarter" idx="1"/>
          </p:nvPr>
        </p:nvSpPr>
        <p:spPr>
          <a:xfrm>
            <a:off x="152400" y="1527048"/>
            <a:ext cx="8763000" cy="4797552"/>
          </a:xfrm>
        </p:spPr>
        <p:txBody>
          <a:bodyPr>
            <a:normAutofit fontScale="77500" lnSpcReduction="20000"/>
          </a:bodyPr>
          <a:lstStyle/>
          <a:p>
            <a:pPr marL="514350" indent="-514350">
              <a:buFont typeface="+mj-lt"/>
              <a:buAutoNum type="arabicPeriod"/>
            </a:pPr>
            <a:r>
              <a:rPr lang="en-US" dirty="0" smtClean="0"/>
              <a:t>Create a structure to specify data on students given </a:t>
            </a:r>
            <a:r>
              <a:rPr lang="en-US" dirty="0" err="1" smtClean="0"/>
              <a:t>below:Roll</a:t>
            </a:r>
            <a:r>
              <a:rPr lang="en-US" dirty="0" smtClean="0"/>
              <a:t> number, Name, Department, Course, Year of joining Assume that there are not more than 450 students in the collage.</a:t>
            </a:r>
          </a:p>
          <a:p>
            <a:pPr marL="731520" lvl="1" indent="-457200">
              <a:buFont typeface="+mj-lt"/>
              <a:buAutoNum type="arabicPeriod"/>
            </a:pPr>
            <a:r>
              <a:rPr lang="en-US" dirty="0" smtClean="0"/>
              <a:t>Write a function to print names of all students who joined in a particular year.</a:t>
            </a:r>
          </a:p>
          <a:p>
            <a:pPr marL="731520" lvl="1" indent="-457200">
              <a:buFont typeface="+mj-lt"/>
              <a:buAutoNum type="arabicPeriod"/>
            </a:pPr>
            <a:r>
              <a:rPr lang="en-US" dirty="0" smtClean="0"/>
              <a:t>Write a function to print the data of a student whose roll number is given.</a:t>
            </a:r>
          </a:p>
          <a:p>
            <a:pPr marL="514350" indent="-514350">
              <a:buFont typeface="+mj-lt"/>
              <a:buAutoNum type="arabicPeriod"/>
            </a:pPr>
            <a:r>
              <a:rPr lang="en-US" dirty="0" smtClean="0"/>
              <a:t>Write a menu driven program that depicts the working of a library. The menu options should be:</a:t>
            </a:r>
          </a:p>
          <a:p>
            <a:pPr marL="731520" lvl="1" indent="-457200">
              <a:buFont typeface="+mj-lt"/>
              <a:buAutoNum type="arabicPeriod"/>
            </a:pPr>
            <a:r>
              <a:rPr lang="en-US" dirty="0" smtClean="0"/>
              <a:t>Add book information</a:t>
            </a:r>
          </a:p>
          <a:p>
            <a:pPr marL="731520" lvl="1" indent="-457200">
              <a:buFont typeface="+mj-lt"/>
              <a:buAutoNum type="arabicPeriod"/>
            </a:pPr>
            <a:r>
              <a:rPr lang="en-US" dirty="0" smtClean="0"/>
              <a:t>Display book information</a:t>
            </a:r>
          </a:p>
          <a:p>
            <a:pPr marL="731520" lvl="1" indent="-457200">
              <a:buFont typeface="+mj-lt"/>
              <a:buAutoNum type="arabicPeriod"/>
            </a:pPr>
            <a:r>
              <a:rPr lang="en-US" dirty="0" smtClean="0"/>
              <a:t>List all books of given author</a:t>
            </a:r>
          </a:p>
          <a:p>
            <a:pPr marL="731520" lvl="1" indent="-457200">
              <a:buFont typeface="+mj-lt"/>
              <a:buAutoNum type="arabicPeriod"/>
            </a:pPr>
            <a:r>
              <a:rPr lang="en-US" dirty="0" smtClean="0"/>
              <a:t>List the title of specified book</a:t>
            </a:r>
          </a:p>
          <a:p>
            <a:pPr marL="731520" lvl="1" indent="-457200">
              <a:buFont typeface="+mj-lt"/>
              <a:buAutoNum type="arabicPeriod"/>
            </a:pPr>
            <a:r>
              <a:rPr lang="en-US" dirty="0" smtClean="0"/>
              <a:t>List the count of books in the library</a:t>
            </a:r>
          </a:p>
          <a:p>
            <a:pPr marL="731520" lvl="1" indent="-457200">
              <a:buFont typeface="+mj-lt"/>
              <a:buAutoNum type="arabicPeriod"/>
            </a:pPr>
            <a:r>
              <a:rPr lang="en-US" dirty="0" smtClean="0"/>
              <a:t>List the books in the order of accession number</a:t>
            </a:r>
          </a:p>
          <a:p>
            <a:pPr marL="731520" lvl="1" indent="-457200">
              <a:buFont typeface="+mj-lt"/>
              <a:buAutoNum type="arabicPeriod"/>
            </a:pPr>
            <a:r>
              <a:rPr lang="en-US" dirty="0" smtClean="0"/>
              <a:t>Exit</a:t>
            </a:r>
          </a:p>
          <a:p>
            <a:pPr marL="731520" lvl="1" indent="-457200">
              <a:buNone/>
            </a:pPr>
            <a:r>
              <a:rPr lang="en-US" dirty="0" smtClean="0"/>
              <a:t>Create a structure called </a:t>
            </a:r>
            <a:r>
              <a:rPr lang="en-US" b="1" dirty="0" smtClean="0"/>
              <a:t>library to hold accession number, </a:t>
            </a:r>
            <a:r>
              <a:rPr lang="en-US" dirty="0" smtClean="0"/>
              <a:t>title of the book, author name, price of the book, and flag indicating whether book is issued or not.</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 Output in C</a:t>
            </a:r>
            <a:endParaRPr lang="en-US" dirty="0"/>
          </a:p>
        </p:txBody>
      </p:sp>
      <p:sp>
        <p:nvSpPr>
          <p:cNvPr id="3" name="Content Placeholder 2"/>
          <p:cNvSpPr>
            <a:spLocks noGrp="1"/>
          </p:cNvSpPr>
          <p:nvPr>
            <p:ph sz="half" idx="1"/>
          </p:nvPr>
        </p:nvSpPr>
        <p:spPr>
          <a:xfrm>
            <a:off x="152400" y="1371600"/>
            <a:ext cx="4343400" cy="5029200"/>
          </a:xfrm>
        </p:spPr>
        <p:txBody>
          <a:bodyPr>
            <a:normAutofit fontScale="92500" lnSpcReduction="10000"/>
          </a:bodyPr>
          <a:lstStyle/>
          <a:p>
            <a:pPr>
              <a:buNone/>
            </a:pPr>
            <a:r>
              <a:rPr lang="en-US" dirty="0" smtClean="0"/>
              <a:t>There are two types of I/O. </a:t>
            </a:r>
          </a:p>
          <a:p>
            <a:pPr lvl="1"/>
            <a:r>
              <a:rPr lang="en-US" dirty="0" smtClean="0"/>
              <a:t>Console I/O</a:t>
            </a:r>
          </a:p>
          <a:p>
            <a:pPr lvl="1"/>
            <a:r>
              <a:rPr lang="en-US" dirty="0" smtClean="0"/>
              <a:t>File I/O</a:t>
            </a:r>
          </a:p>
          <a:p>
            <a:endParaRPr lang="en-US" dirty="0" smtClean="0"/>
          </a:p>
          <a:p>
            <a:r>
              <a:rPr lang="en-US" dirty="0" smtClean="0"/>
              <a:t>When we say </a:t>
            </a:r>
            <a:r>
              <a:rPr lang="en-US" b="1" dirty="0" smtClean="0"/>
              <a:t>Input</a:t>
            </a:r>
            <a:r>
              <a:rPr lang="en-US" dirty="0" smtClean="0"/>
              <a:t>, it means to feed some data into a program. An input can be given in the form of a file or from the command line. C programming provides a set of built-in functions to read the given input and feed it to the program as per requirement.</a:t>
            </a:r>
          </a:p>
          <a:p>
            <a:endParaRPr lang="en-US" dirty="0"/>
          </a:p>
        </p:txBody>
      </p:sp>
      <p:sp>
        <p:nvSpPr>
          <p:cNvPr id="4" name="Content Placeholder 3"/>
          <p:cNvSpPr>
            <a:spLocks noGrp="1"/>
          </p:cNvSpPr>
          <p:nvPr>
            <p:ph sz="half" idx="2"/>
          </p:nvPr>
        </p:nvSpPr>
        <p:spPr>
          <a:xfrm>
            <a:off x="4648200" y="1371600"/>
            <a:ext cx="4267200" cy="5029200"/>
          </a:xfrm>
        </p:spPr>
        <p:txBody>
          <a:bodyPr>
            <a:normAutofit fontScale="92500" lnSpcReduction="10000"/>
          </a:bodyPr>
          <a:lstStyle/>
          <a:p>
            <a:endParaRPr lang="en-US" dirty="0" smtClean="0"/>
          </a:p>
          <a:p>
            <a:r>
              <a:rPr lang="en-US" dirty="0" smtClean="0"/>
              <a:t>When we say </a:t>
            </a:r>
            <a:r>
              <a:rPr lang="en-US" b="1" dirty="0" smtClean="0"/>
              <a:t>Output</a:t>
            </a:r>
            <a:r>
              <a:rPr lang="en-US" dirty="0" smtClean="0"/>
              <a:t>, it means to display some data on screen, printer, or in any file. C programming provides a set of built-in functions to output the data on the computer screen as well as to save it in text or binary files.</a:t>
            </a:r>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Console I/O</a:t>
            </a:r>
            <a:endParaRPr lang="en-US" dirty="0"/>
          </a:p>
        </p:txBody>
      </p:sp>
      <p:sp>
        <p:nvSpPr>
          <p:cNvPr id="5" name="Content Placeholder 4"/>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srcRect l="17188" t="17709" r="14844" b="18750"/>
          <a:stretch>
            <a:fillRect/>
          </a:stretch>
        </p:blipFill>
        <p:spPr bwMode="auto">
          <a:xfrm>
            <a:off x="228600" y="1600200"/>
            <a:ext cx="86868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Unformatted Function </a:t>
            </a:r>
            <a:endParaRPr lang="en-US" dirty="0"/>
          </a:p>
        </p:txBody>
      </p:sp>
      <p:sp>
        <p:nvSpPr>
          <p:cNvPr id="5" name="Content Placeholder 4"/>
          <p:cNvSpPr>
            <a:spLocks noGrp="1"/>
          </p:cNvSpPr>
          <p:nvPr>
            <p:ph sz="half" idx="1"/>
          </p:nvPr>
        </p:nvSpPr>
        <p:spPr>
          <a:xfrm>
            <a:off x="152400" y="1371600"/>
            <a:ext cx="4343400" cy="5029200"/>
          </a:xfrm>
        </p:spPr>
        <p:txBody>
          <a:bodyPr>
            <a:normAutofit fontScale="62500" lnSpcReduction="20000"/>
          </a:bodyPr>
          <a:lstStyle/>
          <a:p>
            <a:r>
              <a:rPr lang="en-US" sz="2700" dirty="0" smtClean="0"/>
              <a:t>The </a:t>
            </a:r>
            <a:r>
              <a:rPr lang="en-US" sz="2700" b="1" dirty="0" err="1" smtClean="0"/>
              <a:t>int</a:t>
            </a:r>
            <a:r>
              <a:rPr lang="en-US" sz="2700" b="1" dirty="0" smtClean="0"/>
              <a:t> </a:t>
            </a:r>
            <a:r>
              <a:rPr lang="en-US" sz="2700" b="1" dirty="0" err="1" smtClean="0"/>
              <a:t>getchar</a:t>
            </a:r>
            <a:r>
              <a:rPr lang="en-US" sz="2700" b="1" dirty="0" smtClean="0"/>
              <a:t>(void)</a:t>
            </a:r>
            <a:r>
              <a:rPr lang="en-US" sz="2700" dirty="0" smtClean="0"/>
              <a:t> function reads the next available character from the screen and returns it as an integer. This function reads only single character at a time. You can use this method in the loop in case you want to read more than one character from the screen.</a:t>
            </a:r>
          </a:p>
          <a:p>
            <a:r>
              <a:rPr lang="en-US" sz="2700" dirty="0" smtClean="0"/>
              <a:t>The </a:t>
            </a:r>
            <a:r>
              <a:rPr lang="en-US" sz="2700" b="1" dirty="0" err="1" smtClean="0"/>
              <a:t>int</a:t>
            </a:r>
            <a:r>
              <a:rPr lang="en-US" sz="2700" b="1" dirty="0" smtClean="0"/>
              <a:t> </a:t>
            </a:r>
            <a:r>
              <a:rPr lang="en-US" sz="2700" b="1" dirty="0" err="1" smtClean="0"/>
              <a:t>putchar</a:t>
            </a:r>
            <a:r>
              <a:rPr lang="en-US" sz="2700" b="1" dirty="0" smtClean="0"/>
              <a:t>(</a:t>
            </a:r>
            <a:r>
              <a:rPr lang="en-US" sz="2700" b="1" dirty="0" err="1" smtClean="0"/>
              <a:t>int</a:t>
            </a:r>
            <a:r>
              <a:rPr lang="en-US" sz="2700" b="1" dirty="0" smtClean="0"/>
              <a:t> c)</a:t>
            </a:r>
            <a:r>
              <a:rPr lang="en-US" sz="2700" dirty="0" smtClean="0"/>
              <a:t> function puts the passed character on the screen and returns the same character. This function puts only single character at a time. You can use this method in the loop in case you want to display more than one character on the screen.</a:t>
            </a:r>
          </a:p>
          <a:p>
            <a:r>
              <a:rPr lang="en-US" sz="2700" dirty="0" smtClean="0"/>
              <a:t>The </a:t>
            </a:r>
            <a:r>
              <a:rPr lang="en-US" sz="2700" b="1" dirty="0" smtClean="0"/>
              <a:t>char *gets(char *s)</a:t>
            </a:r>
            <a:r>
              <a:rPr lang="en-US" sz="2700" dirty="0" smtClean="0"/>
              <a:t> function reads a line from </a:t>
            </a:r>
            <a:r>
              <a:rPr lang="en-US" sz="2700" b="1" dirty="0" err="1" smtClean="0"/>
              <a:t>stdin</a:t>
            </a:r>
            <a:r>
              <a:rPr lang="en-US" sz="2700" dirty="0" smtClean="0"/>
              <a:t> into the buffer pointed to by </a:t>
            </a:r>
            <a:r>
              <a:rPr lang="en-US" sz="2700" b="1" dirty="0" smtClean="0"/>
              <a:t>s</a:t>
            </a:r>
            <a:r>
              <a:rPr lang="en-US" sz="2700" dirty="0" smtClean="0"/>
              <a:t> until either a terminating newline or EOF (End of File).</a:t>
            </a:r>
          </a:p>
          <a:p>
            <a:r>
              <a:rPr lang="en-US" sz="2700" dirty="0" smtClean="0"/>
              <a:t>The </a:t>
            </a:r>
            <a:r>
              <a:rPr lang="en-US" sz="2700" b="1" dirty="0" err="1" smtClean="0"/>
              <a:t>int</a:t>
            </a:r>
            <a:r>
              <a:rPr lang="en-US" sz="2700" b="1" dirty="0" smtClean="0"/>
              <a:t> puts(const char *s)</a:t>
            </a:r>
            <a:r>
              <a:rPr lang="en-US" sz="2700" dirty="0" smtClean="0"/>
              <a:t> function writes the string 's' and 'a' trailing newline to </a:t>
            </a:r>
            <a:r>
              <a:rPr lang="en-US" sz="2700" b="1" dirty="0" err="1" smtClean="0"/>
              <a:t>stdout</a:t>
            </a:r>
            <a:r>
              <a:rPr lang="en-US" sz="2700" dirty="0" smtClean="0"/>
              <a:t>.</a:t>
            </a:r>
          </a:p>
          <a:p>
            <a:endParaRPr lang="en-US" dirty="0"/>
          </a:p>
        </p:txBody>
      </p:sp>
      <p:sp>
        <p:nvSpPr>
          <p:cNvPr id="6" name="Content Placeholder 5"/>
          <p:cNvSpPr>
            <a:spLocks noGrp="1"/>
          </p:cNvSpPr>
          <p:nvPr>
            <p:ph sz="half" idx="2"/>
          </p:nvPr>
        </p:nvSpPr>
        <p:spPr>
          <a:xfrm>
            <a:off x="4648200" y="1371600"/>
            <a:ext cx="4343400" cy="4953000"/>
          </a:xfrm>
        </p:spPr>
        <p:txBody>
          <a:bodyPr>
            <a:noAutofit/>
          </a:bodyPr>
          <a:lstStyle/>
          <a:p>
            <a:pPr>
              <a:buNone/>
            </a:pPr>
            <a:r>
              <a:rPr lang="en-US" sz="2000" dirty="0" smtClean="0"/>
              <a:t>#include &lt;</a:t>
            </a:r>
            <a:r>
              <a:rPr lang="en-US" sz="2000" dirty="0" err="1" smtClean="0"/>
              <a:t>stdio.h</a:t>
            </a:r>
            <a:r>
              <a:rPr lang="en-US" sz="2000" dirty="0" smtClean="0"/>
              <a:t>&gt; </a:t>
            </a:r>
          </a:p>
          <a:p>
            <a:pPr>
              <a:buNone/>
            </a:pPr>
            <a:r>
              <a:rPr lang="en-US" sz="2000" dirty="0" err="1" smtClean="0"/>
              <a:t>int</a:t>
            </a:r>
            <a:r>
              <a:rPr lang="en-US" sz="2000" dirty="0" smtClean="0"/>
              <a:t> main( ) </a:t>
            </a:r>
          </a:p>
          <a:p>
            <a:pPr>
              <a:buNone/>
            </a:pPr>
            <a:r>
              <a:rPr lang="en-US" sz="2000" dirty="0" smtClean="0"/>
              <a:t>{ </a:t>
            </a:r>
          </a:p>
          <a:p>
            <a:pPr lvl="1">
              <a:buNone/>
            </a:pPr>
            <a:r>
              <a:rPr lang="en-US" sz="2000" dirty="0" err="1" smtClean="0"/>
              <a:t>int</a:t>
            </a:r>
            <a:r>
              <a:rPr lang="en-US" sz="2000" dirty="0" smtClean="0"/>
              <a:t> c;  char </a:t>
            </a:r>
            <a:r>
              <a:rPr lang="en-US" sz="2000" dirty="0" err="1" smtClean="0"/>
              <a:t>str</a:t>
            </a:r>
            <a:r>
              <a:rPr lang="en-US" sz="2000" dirty="0" smtClean="0"/>
              <a:t>[100]; </a:t>
            </a:r>
          </a:p>
          <a:p>
            <a:pPr lvl="1">
              <a:buNone/>
            </a:pPr>
            <a:r>
              <a:rPr lang="en-US" sz="2000" dirty="0" err="1" smtClean="0"/>
              <a:t>printf</a:t>
            </a:r>
            <a:r>
              <a:rPr lang="en-US" sz="2000" dirty="0" smtClean="0"/>
              <a:t>( "Enter a value :"); </a:t>
            </a:r>
          </a:p>
          <a:p>
            <a:pPr lvl="1">
              <a:buNone/>
            </a:pPr>
            <a:r>
              <a:rPr lang="en-US" sz="2000" dirty="0" smtClean="0"/>
              <a:t>c = </a:t>
            </a:r>
            <a:r>
              <a:rPr lang="en-US" sz="2000" dirty="0" err="1" smtClean="0"/>
              <a:t>getchar</a:t>
            </a:r>
            <a:r>
              <a:rPr lang="en-US" sz="2000" dirty="0" smtClean="0"/>
              <a:t>( ); </a:t>
            </a:r>
          </a:p>
          <a:p>
            <a:pPr lvl="1">
              <a:buNone/>
            </a:pPr>
            <a:r>
              <a:rPr lang="en-US" sz="2000" dirty="0" err="1" smtClean="0"/>
              <a:t>printf</a:t>
            </a:r>
            <a:r>
              <a:rPr lang="en-US" sz="2000" dirty="0" smtClean="0"/>
              <a:t>( "\</a:t>
            </a:r>
            <a:r>
              <a:rPr lang="en-US" sz="2000" dirty="0" err="1" smtClean="0"/>
              <a:t>nYou</a:t>
            </a:r>
            <a:r>
              <a:rPr lang="en-US" sz="2000" dirty="0" smtClean="0"/>
              <a:t> entered: "); </a:t>
            </a:r>
          </a:p>
          <a:p>
            <a:pPr lvl="1">
              <a:buNone/>
            </a:pPr>
            <a:r>
              <a:rPr lang="en-US" sz="2000" dirty="0" err="1" smtClean="0"/>
              <a:t>putchar</a:t>
            </a:r>
            <a:r>
              <a:rPr lang="en-US" sz="2000" dirty="0" smtClean="0"/>
              <a:t>( c ); </a:t>
            </a:r>
          </a:p>
          <a:p>
            <a:pPr lvl="1">
              <a:buNone/>
            </a:pPr>
            <a:r>
              <a:rPr lang="en-US" sz="2000" dirty="0" err="1" smtClean="0"/>
              <a:t>printf</a:t>
            </a:r>
            <a:r>
              <a:rPr lang="en-US" sz="2000" dirty="0" smtClean="0"/>
              <a:t>( "Enter a value :"); </a:t>
            </a:r>
          </a:p>
          <a:p>
            <a:pPr lvl="1">
              <a:buNone/>
            </a:pPr>
            <a:r>
              <a:rPr lang="en-US" sz="2000" dirty="0" smtClean="0"/>
              <a:t>gets( </a:t>
            </a:r>
            <a:r>
              <a:rPr lang="en-US" sz="2000" dirty="0" err="1" smtClean="0"/>
              <a:t>str</a:t>
            </a:r>
            <a:r>
              <a:rPr lang="en-US" sz="2000" dirty="0" smtClean="0"/>
              <a:t> ); </a:t>
            </a:r>
          </a:p>
          <a:p>
            <a:pPr lvl="1">
              <a:buNone/>
            </a:pPr>
            <a:r>
              <a:rPr lang="en-US" sz="2000" dirty="0" err="1" smtClean="0"/>
              <a:t>printf</a:t>
            </a:r>
            <a:r>
              <a:rPr lang="en-US" sz="2000" dirty="0" smtClean="0"/>
              <a:t>( "\</a:t>
            </a:r>
            <a:r>
              <a:rPr lang="en-US" sz="2000" dirty="0" err="1" smtClean="0"/>
              <a:t>nYou</a:t>
            </a:r>
            <a:r>
              <a:rPr lang="en-US" sz="2000" dirty="0" smtClean="0"/>
              <a:t> entered: "); </a:t>
            </a:r>
          </a:p>
          <a:p>
            <a:pPr lvl="1">
              <a:buNone/>
            </a:pPr>
            <a:r>
              <a:rPr lang="en-US" sz="2000" dirty="0" smtClean="0"/>
              <a:t>puts( </a:t>
            </a:r>
            <a:r>
              <a:rPr lang="en-US" sz="2000" dirty="0" err="1" smtClean="0"/>
              <a:t>str</a:t>
            </a:r>
            <a:r>
              <a:rPr lang="en-US" sz="2000" dirty="0" smtClean="0"/>
              <a:t> ); </a:t>
            </a:r>
          </a:p>
          <a:p>
            <a:pPr lvl="1">
              <a:buNone/>
            </a:pPr>
            <a:r>
              <a:rPr lang="en-US" sz="2000" dirty="0" smtClean="0"/>
              <a:t>return 0;</a:t>
            </a:r>
          </a:p>
          <a:p>
            <a:pPr>
              <a:buNone/>
            </a:pPr>
            <a:r>
              <a:rPr lang="en-US" sz="2000" dirty="0" smtClean="0"/>
              <a:t>}</a:t>
            </a:r>
            <a:endParaRPr lang="en-US" sz="2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Function </a:t>
            </a:r>
            <a:endParaRPr lang="en-US" dirty="0"/>
          </a:p>
        </p:txBody>
      </p:sp>
      <p:sp>
        <p:nvSpPr>
          <p:cNvPr id="3" name="Content Placeholder 2"/>
          <p:cNvSpPr>
            <a:spLocks noGrp="1"/>
          </p:cNvSpPr>
          <p:nvPr>
            <p:ph sz="half" idx="1"/>
          </p:nvPr>
        </p:nvSpPr>
        <p:spPr>
          <a:xfrm>
            <a:off x="152400" y="1371600"/>
            <a:ext cx="4343400" cy="4953000"/>
          </a:xfrm>
        </p:spPr>
        <p:txBody>
          <a:bodyPr>
            <a:normAutofit fontScale="77500" lnSpcReduction="20000"/>
          </a:bodyPr>
          <a:lstStyle/>
          <a:p>
            <a:r>
              <a:rPr lang="en-US" dirty="0" smtClean="0"/>
              <a:t>The </a:t>
            </a:r>
            <a:r>
              <a:rPr lang="en-US" b="1" dirty="0" err="1" smtClean="0"/>
              <a:t>int</a:t>
            </a:r>
            <a:r>
              <a:rPr lang="en-US" b="1" dirty="0" smtClean="0"/>
              <a:t> </a:t>
            </a:r>
            <a:r>
              <a:rPr lang="en-US" b="1" dirty="0" err="1" smtClean="0"/>
              <a:t>scanf</a:t>
            </a:r>
            <a:r>
              <a:rPr lang="en-US" b="1" dirty="0" smtClean="0"/>
              <a:t>(const char *format, ...)</a:t>
            </a:r>
            <a:r>
              <a:rPr lang="en-US" dirty="0" smtClean="0"/>
              <a:t> function reads the input from the standard input stream </a:t>
            </a:r>
            <a:r>
              <a:rPr lang="en-US" b="1" dirty="0" err="1" smtClean="0"/>
              <a:t>stdin</a:t>
            </a:r>
            <a:r>
              <a:rPr lang="en-US" dirty="0" smtClean="0"/>
              <a:t> and scans that input according to the </a:t>
            </a:r>
            <a:r>
              <a:rPr lang="en-US" b="1" dirty="0" smtClean="0"/>
              <a:t>format </a:t>
            </a:r>
            <a:r>
              <a:rPr lang="en-US" dirty="0" smtClean="0"/>
              <a:t>provided.</a:t>
            </a:r>
          </a:p>
          <a:p>
            <a:r>
              <a:rPr lang="en-US" dirty="0" smtClean="0"/>
              <a:t>The </a:t>
            </a:r>
            <a:r>
              <a:rPr lang="en-US" b="1" dirty="0" err="1" smtClean="0"/>
              <a:t>int</a:t>
            </a:r>
            <a:r>
              <a:rPr lang="en-US" b="1" dirty="0" smtClean="0"/>
              <a:t> </a:t>
            </a:r>
            <a:r>
              <a:rPr lang="en-US" b="1" dirty="0" err="1" smtClean="0"/>
              <a:t>printf</a:t>
            </a:r>
            <a:r>
              <a:rPr lang="en-US" b="1" dirty="0" smtClean="0"/>
              <a:t>(const char *format, ...)</a:t>
            </a:r>
            <a:r>
              <a:rPr lang="en-US" dirty="0" smtClean="0"/>
              <a:t> function writes the output to the standard output stream </a:t>
            </a:r>
            <a:r>
              <a:rPr lang="en-US" b="1" dirty="0" err="1" smtClean="0"/>
              <a:t>stdout</a:t>
            </a:r>
            <a:r>
              <a:rPr lang="en-US" dirty="0" smtClean="0"/>
              <a:t> and produces the output according to the format provided.</a:t>
            </a:r>
          </a:p>
          <a:p>
            <a:r>
              <a:rPr lang="en-US" dirty="0" smtClean="0"/>
              <a:t>The </a:t>
            </a:r>
            <a:r>
              <a:rPr lang="en-US" b="1" dirty="0" smtClean="0"/>
              <a:t>format</a:t>
            </a:r>
            <a:r>
              <a:rPr lang="en-US" dirty="0" smtClean="0"/>
              <a:t> can be a simple constant string, but you can specify %s, %d, %c, %f, etc., to print or read strings, integer, character or float respectively. There are many other formatting options available which can be used based on requirements.</a:t>
            </a:r>
          </a:p>
          <a:p>
            <a:endParaRPr lang="en-US" dirty="0"/>
          </a:p>
        </p:txBody>
      </p:sp>
      <p:sp>
        <p:nvSpPr>
          <p:cNvPr id="4" name="Content Placeholder 3"/>
          <p:cNvSpPr>
            <a:spLocks noGrp="1"/>
          </p:cNvSpPr>
          <p:nvPr>
            <p:ph sz="half" idx="2"/>
          </p:nvPr>
        </p:nvSpPr>
        <p:spPr>
          <a:xfrm>
            <a:off x="4572000" y="1371600"/>
            <a:ext cx="4419600" cy="5029200"/>
          </a:xfrm>
        </p:spPr>
        <p:txBody>
          <a:bodyPr>
            <a:normAutofit fontScale="77500" lnSpcReduction="20000"/>
          </a:bodyPr>
          <a:lstStyle/>
          <a:p>
            <a:pPr>
              <a:buNone/>
            </a:pPr>
            <a:r>
              <a:rPr lang="en-US" sz="1800" dirty="0" smtClean="0"/>
              <a:t>#include &lt;</a:t>
            </a:r>
            <a:r>
              <a:rPr lang="en-US" sz="1800" dirty="0" err="1" smtClean="0"/>
              <a:t>stdio.h</a:t>
            </a:r>
            <a:r>
              <a:rPr lang="en-US" sz="1800" dirty="0" smtClean="0"/>
              <a:t>&gt; </a:t>
            </a:r>
          </a:p>
          <a:p>
            <a:pPr>
              <a:buNone/>
            </a:pPr>
            <a:r>
              <a:rPr lang="en-US" sz="1800" dirty="0" err="1" smtClean="0"/>
              <a:t>int</a:t>
            </a:r>
            <a:r>
              <a:rPr lang="en-US" sz="1800" dirty="0" smtClean="0"/>
              <a:t> main( ) </a:t>
            </a:r>
          </a:p>
          <a:p>
            <a:pPr>
              <a:buNone/>
            </a:pPr>
            <a:r>
              <a:rPr lang="en-US" sz="1800" dirty="0" smtClean="0"/>
              <a:t>{ </a:t>
            </a:r>
          </a:p>
          <a:p>
            <a:pPr lvl="1">
              <a:buNone/>
            </a:pPr>
            <a:r>
              <a:rPr lang="en-US" sz="1800" dirty="0" smtClean="0"/>
              <a:t>char </a:t>
            </a:r>
            <a:r>
              <a:rPr lang="en-US" sz="1800" dirty="0" err="1" smtClean="0"/>
              <a:t>str</a:t>
            </a:r>
            <a:r>
              <a:rPr lang="en-US" sz="1800" dirty="0" smtClean="0"/>
              <a:t>[100]; </a:t>
            </a:r>
          </a:p>
          <a:p>
            <a:pPr lvl="1">
              <a:buNone/>
            </a:pPr>
            <a:r>
              <a:rPr lang="en-US" sz="1800" dirty="0" err="1" smtClean="0"/>
              <a:t>int</a:t>
            </a:r>
            <a:r>
              <a:rPr lang="en-US" sz="1800" dirty="0" smtClean="0"/>
              <a:t> </a:t>
            </a:r>
            <a:r>
              <a:rPr lang="en-US" sz="1800" dirty="0" err="1" smtClean="0"/>
              <a:t>i</a:t>
            </a:r>
            <a:r>
              <a:rPr lang="en-US" sz="1800" dirty="0" smtClean="0"/>
              <a:t>; </a:t>
            </a:r>
          </a:p>
          <a:p>
            <a:pPr lvl="1">
              <a:buNone/>
            </a:pPr>
            <a:r>
              <a:rPr lang="en-US" sz="1800" dirty="0" err="1" smtClean="0"/>
              <a:t>printf</a:t>
            </a:r>
            <a:r>
              <a:rPr lang="en-US" sz="1800" dirty="0" smtClean="0"/>
              <a:t>( "Enter a value :"); </a:t>
            </a:r>
          </a:p>
          <a:p>
            <a:pPr lvl="1">
              <a:buNone/>
            </a:pPr>
            <a:r>
              <a:rPr lang="en-US" sz="1800" dirty="0" err="1" smtClean="0"/>
              <a:t>scanf</a:t>
            </a:r>
            <a:r>
              <a:rPr lang="en-US" sz="1800" dirty="0" smtClean="0"/>
              <a:t>("%s %d", </a:t>
            </a:r>
            <a:r>
              <a:rPr lang="en-US" sz="1800" dirty="0" err="1" smtClean="0"/>
              <a:t>str</a:t>
            </a:r>
            <a:r>
              <a:rPr lang="en-US" sz="1800" dirty="0" smtClean="0"/>
              <a:t>, &amp;</a:t>
            </a:r>
            <a:r>
              <a:rPr lang="en-US" sz="1800" dirty="0" err="1" smtClean="0"/>
              <a:t>i</a:t>
            </a:r>
            <a:r>
              <a:rPr lang="en-US" sz="1800" dirty="0" smtClean="0"/>
              <a:t>); </a:t>
            </a:r>
          </a:p>
          <a:p>
            <a:pPr lvl="1">
              <a:buNone/>
            </a:pPr>
            <a:r>
              <a:rPr lang="en-US" sz="1800" dirty="0" err="1" smtClean="0"/>
              <a:t>printf</a:t>
            </a:r>
            <a:r>
              <a:rPr lang="en-US" sz="1800" dirty="0" smtClean="0"/>
              <a:t>( "\</a:t>
            </a:r>
            <a:r>
              <a:rPr lang="en-US" sz="1800" dirty="0" err="1" smtClean="0"/>
              <a:t>nYou</a:t>
            </a:r>
            <a:r>
              <a:rPr lang="en-US" sz="1800" dirty="0" smtClean="0"/>
              <a:t> entered: %s %d ", </a:t>
            </a:r>
            <a:r>
              <a:rPr lang="en-US" sz="1800" dirty="0" err="1" smtClean="0"/>
              <a:t>str</a:t>
            </a:r>
            <a:r>
              <a:rPr lang="en-US" sz="1800" dirty="0" smtClean="0"/>
              <a:t>, </a:t>
            </a:r>
            <a:r>
              <a:rPr lang="en-US" sz="1800" dirty="0" err="1" smtClean="0"/>
              <a:t>i</a:t>
            </a:r>
            <a:r>
              <a:rPr lang="en-US" sz="1800" dirty="0" smtClean="0"/>
              <a:t>); </a:t>
            </a:r>
          </a:p>
          <a:p>
            <a:pPr lvl="1">
              <a:buNone/>
            </a:pPr>
            <a:r>
              <a:rPr lang="en-US" sz="1800" dirty="0" smtClean="0"/>
              <a:t>return 0; </a:t>
            </a:r>
          </a:p>
          <a:p>
            <a:pPr>
              <a:buNone/>
            </a:pPr>
            <a:r>
              <a:rPr lang="en-US" sz="1800" dirty="0" smtClean="0"/>
              <a:t>}</a:t>
            </a:r>
            <a:endParaRPr lang="en-US" sz="18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I/O</a:t>
            </a:r>
            <a:endParaRPr lang="en-US" dirty="0"/>
          </a:p>
        </p:txBody>
      </p:sp>
      <p:sp>
        <p:nvSpPr>
          <p:cNvPr id="3" name="Content Placeholder 2"/>
          <p:cNvSpPr>
            <a:spLocks noGrp="1"/>
          </p:cNvSpPr>
          <p:nvPr>
            <p:ph sz="half" idx="1"/>
          </p:nvPr>
        </p:nvSpPr>
        <p:spPr>
          <a:xfrm>
            <a:off x="152400" y="1371600"/>
            <a:ext cx="4343400" cy="5029200"/>
          </a:xfrm>
        </p:spPr>
        <p:txBody>
          <a:bodyPr>
            <a:normAutofit fontScale="92500" lnSpcReduction="10000"/>
          </a:bodyPr>
          <a:lstStyle/>
          <a:p>
            <a:r>
              <a:rPr lang="en-US" dirty="0" smtClean="0"/>
              <a:t>Till now whatever programs we have seen, in those programs data vanishes when the program ends. So to store the data on the disk we need </a:t>
            </a:r>
            <a:r>
              <a:rPr lang="en-US" b="1" dirty="0" smtClean="0"/>
              <a:t>file I/O operations.</a:t>
            </a:r>
          </a:p>
          <a:p>
            <a:endParaRPr lang="en-US" dirty="0" smtClean="0"/>
          </a:p>
          <a:p>
            <a:r>
              <a:rPr lang="en-US" dirty="0" smtClean="0"/>
              <a:t>All the data on the disk is stored in binary form. But the process of storing data varies from OS to OS. The programmer uses library function in a particular OS to perform I/O.</a:t>
            </a:r>
          </a:p>
          <a:p>
            <a:endParaRPr lang="en-US" dirty="0"/>
          </a:p>
        </p:txBody>
      </p:sp>
      <p:sp>
        <p:nvSpPr>
          <p:cNvPr id="4" name="Content Placeholder 3"/>
          <p:cNvSpPr>
            <a:spLocks noGrp="1"/>
          </p:cNvSpPr>
          <p:nvPr>
            <p:ph sz="half" idx="2"/>
          </p:nvPr>
        </p:nvSpPr>
        <p:spPr>
          <a:xfrm>
            <a:off x="4572000" y="1371600"/>
            <a:ext cx="4419600" cy="5029200"/>
          </a:xfrm>
        </p:spPr>
        <p:txBody>
          <a:bodyPr>
            <a:normAutofit fontScale="92500" lnSpcReduction="10000"/>
          </a:bodyPr>
          <a:lstStyle/>
          <a:p>
            <a:r>
              <a:rPr lang="en-US" dirty="0" smtClean="0"/>
              <a:t>There are different operations that can be carried out on the file:</a:t>
            </a:r>
          </a:p>
          <a:p>
            <a:endParaRPr lang="en-US" dirty="0" smtClean="0"/>
          </a:p>
          <a:p>
            <a:pPr lvl="1"/>
            <a:r>
              <a:rPr lang="en-US" dirty="0" smtClean="0"/>
              <a:t>Creation of new file</a:t>
            </a:r>
          </a:p>
          <a:p>
            <a:pPr lvl="1"/>
            <a:r>
              <a:rPr lang="en-US" dirty="0" smtClean="0"/>
              <a:t>Opening an existing file</a:t>
            </a:r>
          </a:p>
          <a:p>
            <a:pPr lvl="1"/>
            <a:r>
              <a:rPr lang="en-US" dirty="0" smtClean="0"/>
              <a:t>Reading from a file</a:t>
            </a:r>
          </a:p>
          <a:p>
            <a:pPr lvl="1"/>
            <a:r>
              <a:rPr lang="en-US" dirty="0" smtClean="0"/>
              <a:t>Writing to a file</a:t>
            </a:r>
          </a:p>
          <a:p>
            <a:pPr lvl="1"/>
            <a:r>
              <a:rPr lang="en-US" dirty="0" smtClean="0"/>
              <a:t>Moving to a specific location in the file</a:t>
            </a:r>
          </a:p>
          <a:p>
            <a:pPr lvl="1"/>
            <a:r>
              <a:rPr lang="en-US" dirty="0" smtClean="0"/>
              <a:t>Closing a file</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Display Contents of File on Console</a:t>
            </a:r>
            <a:endParaRPr lang="en-US" dirty="0"/>
          </a:p>
        </p:txBody>
      </p:sp>
      <p:sp>
        <p:nvSpPr>
          <p:cNvPr id="3" name="Content Placeholder 2"/>
          <p:cNvSpPr>
            <a:spLocks noGrp="1"/>
          </p:cNvSpPr>
          <p:nvPr>
            <p:ph sz="half" idx="1"/>
          </p:nvPr>
        </p:nvSpPr>
        <p:spPr>
          <a:xfrm>
            <a:off x="228600" y="1295400"/>
            <a:ext cx="4267200" cy="5334000"/>
          </a:xfrm>
        </p:spPr>
        <p:txBody>
          <a:bodyPr>
            <a:noAutofit/>
          </a:bodyPr>
          <a:lstStyle/>
          <a:p>
            <a:pPr>
              <a:buNone/>
            </a:pPr>
            <a:r>
              <a:rPr lang="en-US" sz="1200" dirty="0" smtClean="0"/>
              <a:t>#include&lt;</a:t>
            </a:r>
            <a:r>
              <a:rPr lang="en-US" sz="1200" dirty="0" err="1" smtClean="0"/>
              <a:t>stdio.h</a:t>
            </a:r>
            <a:r>
              <a:rPr lang="en-US" sz="1200" dirty="0" smtClean="0"/>
              <a:t>&gt;</a:t>
            </a:r>
          </a:p>
          <a:p>
            <a:pPr>
              <a:buNone/>
            </a:pPr>
            <a:r>
              <a:rPr lang="en-US" sz="1200" dirty="0" smtClean="0"/>
              <a:t>#include&lt;</a:t>
            </a:r>
            <a:r>
              <a:rPr lang="en-US" sz="1200" dirty="0" err="1" smtClean="0"/>
              <a:t>conio.h</a:t>
            </a:r>
            <a:r>
              <a:rPr lang="en-US" sz="1200" dirty="0" smtClean="0"/>
              <a:t>&gt;</a:t>
            </a:r>
          </a:p>
          <a:p>
            <a:pPr>
              <a:buNone/>
            </a:pPr>
            <a:r>
              <a:rPr lang="en-US" sz="1200" dirty="0" smtClean="0"/>
              <a:t>#include&lt;</a:t>
            </a:r>
            <a:r>
              <a:rPr lang="en-US" sz="1200" dirty="0" err="1" smtClean="0"/>
              <a:t>stdlib.h</a:t>
            </a:r>
            <a:r>
              <a:rPr lang="en-US" sz="1200" dirty="0" smtClean="0"/>
              <a:t>&gt;</a:t>
            </a:r>
          </a:p>
          <a:p>
            <a:pPr>
              <a:buNone/>
            </a:pPr>
            <a:r>
              <a:rPr lang="en-US" sz="1200" dirty="0" smtClean="0"/>
              <a:t>void main( )</a:t>
            </a:r>
          </a:p>
          <a:p>
            <a:pPr>
              <a:buNone/>
            </a:pPr>
            <a:r>
              <a:rPr lang="en-US" sz="1200" dirty="0" smtClean="0"/>
              <a:t>{</a:t>
            </a:r>
          </a:p>
          <a:p>
            <a:pPr lvl="1">
              <a:buNone/>
            </a:pPr>
            <a:r>
              <a:rPr lang="en-US" sz="1200" b="1" dirty="0" smtClean="0"/>
              <a:t>FILE *</a:t>
            </a:r>
            <a:r>
              <a:rPr lang="en-US" sz="1200" b="1" dirty="0" err="1" smtClean="0"/>
              <a:t>fp</a:t>
            </a:r>
            <a:r>
              <a:rPr lang="en-US" sz="1200" b="1" dirty="0" smtClean="0"/>
              <a:t>;</a:t>
            </a:r>
          </a:p>
          <a:p>
            <a:pPr lvl="1">
              <a:buNone/>
            </a:pPr>
            <a:r>
              <a:rPr lang="en-US" sz="1200" dirty="0" smtClean="0"/>
              <a:t>char </a:t>
            </a:r>
            <a:r>
              <a:rPr lang="en-US" sz="1200" dirty="0" err="1" smtClean="0"/>
              <a:t>ch</a:t>
            </a:r>
            <a:r>
              <a:rPr lang="en-US" sz="1200" dirty="0" smtClean="0"/>
              <a:t>;</a:t>
            </a:r>
          </a:p>
          <a:p>
            <a:pPr lvl="1">
              <a:buNone/>
            </a:pPr>
            <a:r>
              <a:rPr lang="en-US" sz="1200" b="1" dirty="0" err="1" smtClean="0"/>
              <a:t>fp</a:t>
            </a:r>
            <a:r>
              <a:rPr lang="en-US" sz="1200" b="1" dirty="0" smtClean="0"/>
              <a:t> = </a:t>
            </a:r>
            <a:r>
              <a:rPr lang="en-US" sz="1200" b="1" dirty="0" err="1" smtClean="0"/>
              <a:t>fopen</a:t>
            </a:r>
            <a:r>
              <a:rPr lang="en-US" sz="1200" b="1" dirty="0" smtClean="0"/>
              <a:t>("Source.txt", "r");</a:t>
            </a:r>
          </a:p>
          <a:p>
            <a:pPr lvl="1">
              <a:buNone/>
            </a:pPr>
            <a:r>
              <a:rPr lang="en-US" sz="1200" dirty="0" smtClean="0"/>
              <a:t>if(</a:t>
            </a:r>
            <a:r>
              <a:rPr lang="en-US" sz="1200" dirty="0" err="1" smtClean="0"/>
              <a:t>fp</a:t>
            </a:r>
            <a:r>
              <a:rPr lang="en-US" sz="1200" dirty="0" smtClean="0"/>
              <a:t> == NULL)</a:t>
            </a:r>
          </a:p>
          <a:p>
            <a:pPr lvl="1">
              <a:buNone/>
            </a:pPr>
            <a:r>
              <a:rPr lang="en-US" sz="1200" dirty="0" smtClean="0"/>
              <a:t>{</a:t>
            </a:r>
          </a:p>
          <a:p>
            <a:pPr lvl="2">
              <a:buNone/>
            </a:pPr>
            <a:r>
              <a:rPr lang="en-US" sz="1200" dirty="0" smtClean="0"/>
              <a:t>puts("Cannot open source file");</a:t>
            </a:r>
          </a:p>
          <a:p>
            <a:pPr lvl="2">
              <a:buNone/>
            </a:pPr>
            <a:r>
              <a:rPr lang="en-US" sz="1200" dirty="0" smtClean="0"/>
              <a:t>exit(1);</a:t>
            </a:r>
          </a:p>
          <a:p>
            <a:pPr lvl="1">
              <a:buNone/>
            </a:pPr>
            <a:r>
              <a:rPr lang="en-US" sz="1200" dirty="0" smtClean="0"/>
              <a:t>}</a:t>
            </a:r>
          </a:p>
          <a:p>
            <a:pPr lvl="1">
              <a:buNone/>
            </a:pPr>
            <a:r>
              <a:rPr lang="en-US" sz="1200" b="1" dirty="0" smtClean="0"/>
              <a:t>while(1)</a:t>
            </a:r>
          </a:p>
          <a:p>
            <a:pPr lvl="1">
              <a:buNone/>
            </a:pPr>
            <a:r>
              <a:rPr lang="en-US" sz="1200" dirty="0" smtClean="0"/>
              <a:t>{</a:t>
            </a:r>
          </a:p>
          <a:p>
            <a:pPr lvl="2">
              <a:buNone/>
            </a:pPr>
            <a:r>
              <a:rPr lang="en-US" sz="1200" b="1" dirty="0" err="1" smtClean="0"/>
              <a:t>ch</a:t>
            </a:r>
            <a:r>
              <a:rPr lang="en-US" sz="1200" b="1" dirty="0" smtClean="0"/>
              <a:t> = </a:t>
            </a:r>
            <a:r>
              <a:rPr lang="en-US" sz="1200" b="1" dirty="0" err="1" smtClean="0"/>
              <a:t>fgetc</a:t>
            </a:r>
            <a:r>
              <a:rPr lang="en-US" sz="1200" b="1" dirty="0" smtClean="0"/>
              <a:t>(</a:t>
            </a:r>
            <a:r>
              <a:rPr lang="en-US" sz="1200" b="1" dirty="0" err="1" smtClean="0"/>
              <a:t>fp</a:t>
            </a:r>
            <a:r>
              <a:rPr lang="en-US" sz="1200" b="1" dirty="0" smtClean="0"/>
              <a:t>);</a:t>
            </a:r>
          </a:p>
          <a:p>
            <a:pPr lvl="2">
              <a:buNone/>
            </a:pPr>
            <a:r>
              <a:rPr lang="en-US" sz="1200" dirty="0" smtClean="0"/>
              <a:t>if(</a:t>
            </a:r>
            <a:r>
              <a:rPr lang="en-US" sz="1200" dirty="0" err="1" smtClean="0"/>
              <a:t>ch</a:t>
            </a:r>
            <a:r>
              <a:rPr lang="en-US" sz="1200" dirty="0" smtClean="0"/>
              <a:t> == EOF)</a:t>
            </a:r>
          </a:p>
          <a:p>
            <a:pPr lvl="2">
              <a:buNone/>
            </a:pPr>
            <a:r>
              <a:rPr lang="en-US" sz="1200" dirty="0" smtClean="0"/>
              <a:t>	break;</a:t>
            </a:r>
          </a:p>
          <a:p>
            <a:pPr lvl="2">
              <a:buNone/>
            </a:pPr>
            <a:r>
              <a:rPr lang="en-US" sz="1200" dirty="0" err="1" smtClean="0"/>
              <a:t>printf</a:t>
            </a:r>
            <a:r>
              <a:rPr lang="en-US" sz="1200" dirty="0" smtClean="0"/>
              <a:t>("%c", </a:t>
            </a:r>
            <a:r>
              <a:rPr lang="en-US" sz="1200" dirty="0" err="1" smtClean="0"/>
              <a:t>ch</a:t>
            </a:r>
            <a:r>
              <a:rPr lang="en-US" sz="1200" dirty="0" smtClean="0"/>
              <a:t>);</a:t>
            </a:r>
          </a:p>
          <a:p>
            <a:pPr lvl="1">
              <a:buNone/>
            </a:pPr>
            <a:r>
              <a:rPr lang="en-US" sz="1200" dirty="0" smtClean="0"/>
              <a:t>}</a:t>
            </a:r>
          </a:p>
          <a:p>
            <a:pPr lvl="1">
              <a:buNone/>
            </a:pPr>
            <a:r>
              <a:rPr lang="en-US" sz="1200" b="1" dirty="0" err="1" smtClean="0"/>
              <a:t>fclose</a:t>
            </a:r>
            <a:r>
              <a:rPr lang="en-US" sz="1200" b="1" dirty="0" smtClean="0"/>
              <a:t>(</a:t>
            </a:r>
            <a:r>
              <a:rPr lang="en-US" sz="1200" b="1" dirty="0" err="1" smtClean="0"/>
              <a:t>fp</a:t>
            </a:r>
            <a:r>
              <a:rPr lang="en-US" sz="1200" b="1" dirty="0" smtClean="0"/>
              <a:t>);</a:t>
            </a:r>
          </a:p>
          <a:p>
            <a:pPr lvl="1">
              <a:buNone/>
            </a:pPr>
            <a:r>
              <a:rPr lang="en-US" sz="1200" dirty="0" err="1" smtClean="0"/>
              <a:t>getch</a:t>
            </a:r>
            <a:r>
              <a:rPr lang="en-US" sz="1200" dirty="0" smtClean="0"/>
              <a:t>();</a:t>
            </a:r>
          </a:p>
          <a:p>
            <a:pPr>
              <a:buNone/>
            </a:pPr>
            <a:r>
              <a:rPr lang="en-US" sz="1200" dirty="0" smtClean="0"/>
              <a:t>}</a:t>
            </a:r>
            <a:endParaRPr lang="en-US" sz="1200" dirty="0"/>
          </a:p>
        </p:txBody>
      </p:sp>
      <p:sp>
        <p:nvSpPr>
          <p:cNvPr id="4" name="Content Placeholder 3"/>
          <p:cNvSpPr>
            <a:spLocks noGrp="1"/>
          </p:cNvSpPr>
          <p:nvPr>
            <p:ph sz="half" idx="2"/>
          </p:nvPr>
        </p:nvSpPr>
        <p:spPr>
          <a:xfrm>
            <a:off x="4648200" y="1371600"/>
            <a:ext cx="4343400" cy="5029200"/>
          </a:xfrm>
        </p:spPr>
        <p:txBody>
          <a:bodyPr>
            <a:normAutofit fontScale="62500" lnSpcReduction="20000"/>
          </a:bodyPr>
          <a:lstStyle/>
          <a:p>
            <a:r>
              <a:rPr lang="en-US" b="1" dirty="0" smtClean="0"/>
              <a:t>FILE </a:t>
            </a:r>
            <a:r>
              <a:rPr lang="en-US" dirty="0" smtClean="0"/>
              <a:t>is a inbuilt structure defined in </a:t>
            </a:r>
            <a:r>
              <a:rPr lang="en-US" dirty="0" err="1" smtClean="0"/>
              <a:t>stdio.h</a:t>
            </a:r>
            <a:r>
              <a:rPr lang="en-US" dirty="0" smtClean="0"/>
              <a:t> header file</a:t>
            </a:r>
            <a:r>
              <a:rPr lang="en-US" b="1" dirty="0" smtClean="0"/>
              <a:t>.</a:t>
            </a:r>
          </a:p>
          <a:p>
            <a:endParaRPr lang="en-US" dirty="0" smtClean="0"/>
          </a:p>
          <a:p>
            <a:r>
              <a:rPr lang="en-US" b="1" dirty="0" err="1" smtClean="0"/>
              <a:t>fopen</a:t>
            </a:r>
            <a:r>
              <a:rPr lang="en-US" b="1" dirty="0" smtClean="0"/>
              <a:t>() </a:t>
            </a:r>
            <a:r>
              <a:rPr lang="en-US" dirty="0" smtClean="0"/>
              <a:t>function searches the file on disk to be opened, if file found it loads it into buffer and it sets up a character pointer that points to the first character of buffer. If file not found it returns NULL.</a:t>
            </a:r>
          </a:p>
          <a:p>
            <a:endParaRPr lang="en-US" dirty="0" smtClean="0"/>
          </a:p>
          <a:p>
            <a:r>
              <a:rPr lang="en-US" b="1" dirty="0" smtClean="0"/>
              <a:t>exit() </a:t>
            </a:r>
            <a:r>
              <a:rPr lang="en-US" dirty="0" smtClean="0"/>
              <a:t>function terminates the program</a:t>
            </a:r>
            <a:r>
              <a:rPr lang="en-US" b="1" dirty="0" smtClean="0"/>
              <a:t>.</a:t>
            </a:r>
          </a:p>
          <a:p>
            <a:endParaRPr lang="en-US" dirty="0" smtClean="0"/>
          </a:p>
          <a:p>
            <a:r>
              <a:rPr lang="en-US" b="1" dirty="0" smtClean="0"/>
              <a:t>while(1) </a:t>
            </a:r>
            <a:r>
              <a:rPr lang="en-US" dirty="0" smtClean="0"/>
              <a:t>is a infinite loop</a:t>
            </a:r>
            <a:r>
              <a:rPr lang="en-US" b="1" dirty="0" smtClean="0"/>
              <a:t>.</a:t>
            </a:r>
          </a:p>
          <a:p>
            <a:endParaRPr lang="en-US" dirty="0" smtClean="0"/>
          </a:p>
          <a:p>
            <a:r>
              <a:rPr lang="en-US" b="1" dirty="0" err="1" smtClean="0"/>
              <a:t>fgetc</a:t>
            </a:r>
            <a:r>
              <a:rPr lang="en-US" b="1" dirty="0" smtClean="0"/>
              <a:t>(</a:t>
            </a:r>
            <a:r>
              <a:rPr lang="en-US" b="1" dirty="0" err="1" smtClean="0"/>
              <a:t>fp</a:t>
            </a:r>
            <a:r>
              <a:rPr lang="en-US" b="1" dirty="0" smtClean="0"/>
              <a:t>) </a:t>
            </a:r>
            <a:r>
              <a:rPr lang="en-US" dirty="0" smtClean="0"/>
              <a:t>function returns the character present at the pointer </a:t>
            </a:r>
            <a:r>
              <a:rPr lang="en-US" dirty="0" err="1" smtClean="0"/>
              <a:t>fp</a:t>
            </a:r>
            <a:r>
              <a:rPr lang="en-US" dirty="0" smtClean="0"/>
              <a:t> and moves the pointer to the next location.</a:t>
            </a:r>
          </a:p>
          <a:p>
            <a:endParaRPr lang="en-US" dirty="0" smtClean="0"/>
          </a:p>
          <a:p>
            <a:r>
              <a:rPr lang="en-US" b="1" dirty="0" smtClean="0"/>
              <a:t>EOF </a:t>
            </a:r>
            <a:r>
              <a:rPr lang="en-US" dirty="0" smtClean="0"/>
              <a:t>stands for End Of File character which indicates the end of file.</a:t>
            </a:r>
          </a:p>
          <a:p>
            <a:endParaRPr lang="en-US" dirty="0" smtClean="0"/>
          </a:p>
          <a:p>
            <a:r>
              <a:rPr lang="en-US" b="1" dirty="0" err="1" smtClean="0"/>
              <a:t>fclose</a:t>
            </a:r>
            <a:r>
              <a:rPr lang="en-US" b="1" dirty="0" smtClean="0"/>
              <a:t>() </a:t>
            </a:r>
            <a:r>
              <a:rPr lang="en-US" dirty="0" smtClean="0"/>
              <a:t>function closes the file.</a:t>
            </a:r>
          </a:p>
          <a:p>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Writing From One File to Another</a:t>
            </a:r>
            <a:endParaRPr lang="en-US" dirty="0"/>
          </a:p>
        </p:txBody>
      </p:sp>
      <p:sp>
        <p:nvSpPr>
          <p:cNvPr id="3" name="Content Placeholder 2"/>
          <p:cNvSpPr>
            <a:spLocks noGrp="1"/>
          </p:cNvSpPr>
          <p:nvPr>
            <p:ph sz="half" idx="1"/>
          </p:nvPr>
        </p:nvSpPr>
        <p:spPr>
          <a:xfrm>
            <a:off x="152400" y="1371600"/>
            <a:ext cx="4343400" cy="5105400"/>
          </a:xfrm>
        </p:spPr>
        <p:txBody>
          <a:bodyPr>
            <a:noAutofit/>
          </a:bodyPr>
          <a:lstStyle/>
          <a:p>
            <a:pPr>
              <a:buNone/>
            </a:pPr>
            <a:r>
              <a:rPr lang="en-US" sz="1400" dirty="0" smtClean="0"/>
              <a:t>#include&lt;</a:t>
            </a:r>
            <a:r>
              <a:rPr lang="en-US" sz="1400" dirty="0" err="1" smtClean="0"/>
              <a:t>stdio.h</a:t>
            </a:r>
            <a:r>
              <a:rPr lang="en-US" sz="1400" dirty="0" smtClean="0"/>
              <a:t>&gt;</a:t>
            </a:r>
          </a:p>
          <a:p>
            <a:pPr>
              <a:buNone/>
            </a:pPr>
            <a:r>
              <a:rPr lang="en-US" sz="1400" dirty="0" smtClean="0"/>
              <a:t>#include&lt;</a:t>
            </a:r>
            <a:r>
              <a:rPr lang="en-US" sz="1400" dirty="0" err="1" smtClean="0"/>
              <a:t>conio.h</a:t>
            </a:r>
            <a:r>
              <a:rPr lang="en-US" sz="1400" dirty="0" smtClean="0"/>
              <a:t>&gt;</a:t>
            </a:r>
          </a:p>
          <a:p>
            <a:pPr>
              <a:buNone/>
            </a:pPr>
            <a:r>
              <a:rPr lang="en-US" sz="1400" dirty="0" smtClean="0"/>
              <a:t>#include&lt;</a:t>
            </a:r>
            <a:r>
              <a:rPr lang="en-US" sz="1400" dirty="0" err="1" smtClean="0"/>
              <a:t>stdlib.h</a:t>
            </a:r>
            <a:r>
              <a:rPr lang="en-US" sz="1400" dirty="0" smtClean="0"/>
              <a:t>&gt;</a:t>
            </a:r>
          </a:p>
          <a:p>
            <a:pPr>
              <a:buNone/>
            </a:pPr>
            <a:r>
              <a:rPr lang="en-US" sz="1400" dirty="0" smtClean="0"/>
              <a:t>void main( )</a:t>
            </a:r>
          </a:p>
          <a:p>
            <a:pPr>
              <a:buNone/>
            </a:pPr>
            <a:r>
              <a:rPr lang="en-US" sz="1400" dirty="0" smtClean="0"/>
              <a:t>{</a:t>
            </a:r>
          </a:p>
          <a:p>
            <a:pPr lvl="1">
              <a:buNone/>
            </a:pPr>
            <a:r>
              <a:rPr lang="en-US" sz="1400" dirty="0" smtClean="0"/>
              <a:t>FILE *</a:t>
            </a:r>
            <a:r>
              <a:rPr lang="en-US" sz="1400" dirty="0" err="1" smtClean="0"/>
              <a:t>fs</a:t>
            </a:r>
            <a:r>
              <a:rPr lang="en-US" sz="1400" dirty="0" smtClean="0"/>
              <a:t>, *ft;</a:t>
            </a:r>
          </a:p>
          <a:p>
            <a:pPr lvl="1">
              <a:buNone/>
            </a:pPr>
            <a:r>
              <a:rPr lang="en-US" sz="1400" dirty="0" smtClean="0"/>
              <a:t>char </a:t>
            </a:r>
            <a:r>
              <a:rPr lang="en-US" sz="1400" dirty="0" err="1" smtClean="0"/>
              <a:t>ch</a:t>
            </a:r>
            <a:r>
              <a:rPr lang="en-US" sz="1400" dirty="0" smtClean="0"/>
              <a:t>;</a:t>
            </a:r>
          </a:p>
          <a:p>
            <a:pPr lvl="1">
              <a:buNone/>
            </a:pPr>
            <a:r>
              <a:rPr lang="en-US" sz="1400" dirty="0" err="1" smtClean="0"/>
              <a:t>fs</a:t>
            </a:r>
            <a:r>
              <a:rPr lang="en-US" sz="1400" dirty="0" smtClean="0"/>
              <a:t> = </a:t>
            </a:r>
            <a:r>
              <a:rPr lang="en-US" sz="1400" dirty="0" err="1" smtClean="0"/>
              <a:t>fopen</a:t>
            </a:r>
            <a:r>
              <a:rPr lang="en-US" sz="1400" dirty="0" smtClean="0"/>
              <a:t>("Source.txt", "r");</a:t>
            </a:r>
          </a:p>
          <a:p>
            <a:pPr lvl="1">
              <a:buNone/>
            </a:pPr>
            <a:r>
              <a:rPr lang="en-US" sz="1400" dirty="0" smtClean="0"/>
              <a:t>if(</a:t>
            </a:r>
            <a:r>
              <a:rPr lang="en-US" sz="1400" dirty="0" err="1" smtClean="0"/>
              <a:t>fs</a:t>
            </a:r>
            <a:r>
              <a:rPr lang="en-US" sz="1400" dirty="0" smtClean="0"/>
              <a:t> == NULL)</a:t>
            </a:r>
          </a:p>
          <a:p>
            <a:pPr lvl="1">
              <a:buNone/>
            </a:pPr>
            <a:r>
              <a:rPr lang="en-US" sz="1400" dirty="0" smtClean="0"/>
              <a:t>{</a:t>
            </a:r>
          </a:p>
          <a:p>
            <a:pPr lvl="2">
              <a:buNone/>
            </a:pPr>
            <a:r>
              <a:rPr lang="en-US" sz="1400" dirty="0" smtClean="0"/>
              <a:t>puts("Cannot open source file");</a:t>
            </a:r>
          </a:p>
          <a:p>
            <a:pPr lvl="2">
              <a:buNone/>
            </a:pPr>
            <a:r>
              <a:rPr lang="en-US" sz="1400" dirty="0" smtClean="0"/>
              <a:t>exit(1);</a:t>
            </a:r>
          </a:p>
          <a:p>
            <a:pPr lvl="1">
              <a:buNone/>
            </a:pPr>
            <a:r>
              <a:rPr lang="en-US" sz="1400" dirty="0" smtClean="0"/>
              <a:t>}</a:t>
            </a:r>
          </a:p>
          <a:p>
            <a:pPr lvl="1">
              <a:buNone/>
            </a:pPr>
            <a:r>
              <a:rPr lang="en-US" sz="1400" dirty="0" smtClean="0"/>
              <a:t>ft = </a:t>
            </a:r>
            <a:r>
              <a:rPr lang="en-US" sz="1400" dirty="0" err="1" smtClean="0"/>
              <a:t>fopen</a:t>
            </a:r>
            <a:r>
              <a:rPr lang="en-US" sz="1400" dirty="0" smtClean="0"/>
              <a:t>("Target.txt", </a:t>
            </a:r>
            <a:r>
              <a:rPr lang="en-US" sz="1400" b="1" dirty="0" smtClean="0"/>
              <a:t>"w");</a:t>
            </a:r>
          </a:p>
          <a:p>
            <a:pPr lvl="1">
              <a:buNone/>
            </a:pPr>
            <a:r>
              <a:rPr lang="en-US" sz="1400" dirty="0" smtClean="0"/>
              <a:t>if(ft == NULL)</a:t>
            </a:r>
          </a:p>
          <a:p>
            <a:pPr lvl="1">
              <a:buNone/>
            </a:pPr>
            <a:r>
              <a:rPr lang="en-US" sz="1400" dirty="0" smtClean="0"/>
              <a:t>{</a:t>
            </a:r>
          </a:p>
          <a:p>
            <a:pPr lvl="2">
              <a:buNone/>
            </a:pPr>
            <a:r>
              <a:rPr lang="en-US" sz="1400" dirty="0" smtClean="0"/>
              <a:t>puts("Cannot open target file");</a:t>
            </a:r>
          </a:p>
          <a:p>
            <a:pPr lvl="2">
              <a:buNone/>
            </a:pPr>
            <a:r>
              <a:rPr lang="en-US" sz="1400" dirty="0" err="1" smtClean="0"/>
              <a:t>fclose</a:t>
            </a:r>
            <a:r>
              <a:rPr lang="en-US" sz="1400" dirty="0" smtClean="0"/>
              <a:t>(</a:t>
            </a:r>
            <a:r>
              <a:rPr lang="en-US" sz="1400" dirty="0" err="1" smtClean="0"/>
              <a:t>fs</a:t>
            </a:r>
            <a:r>
              <a:rPr lang="en-US" sz="1400" dirty="0" smtClean="0"/>
              <a:t>);</a:t>
            </a:r>
          </a:p>
          <a:p>
            <a:pPr lvl="2">
              <a:buNone/>
            </a:pPr>
            <a:r>
              <a:rPr lang="en-US" sz="1400" dirty="0" smtClean="0"/>
              <a:t>exit(2);</a:t>
            </a:r>
          </a:p>
          <a:p>
            <a:pPr lvl="1">
              <a:buNone/>
            </a:pPr>
            <a:r>
              <a:rPr lang="en-US" sz="1400" dirty="0" smtClean="0"/>
              <a:t>}</a:t>
            </a:r>
            <a:endParaRPr lang="en-US" sz="1400" dirty="0"/>
          </a:p>
        </p:txBody>
      </p:sp>
      <p:sp>
        <p:nvSpPr>
          <p:cNvPr id="4" name="Content Placeholder 3"/>
          <p:cNvSpPr>
            <a:spLocks noGrp="1"/>
          </p:cNvSpPr>
          <p:nvPr>
            <p:ph sz="half" idx="2"/>
          </p:nvPr>
        </p:nvSpPr>
        <p:spPr>
          <a:xfrm>
            <a:off x="4572000" y="1371600"/>
            <a:ext cx="4419600" cy="5029200"/>
          </a:xfrm>
        </p:spPr>
        <p:txBody>
          <a:bodyPr>
            <a:normAutofit/>
          </a:bodyPr>
          <a:lstStyle/>
          <a:p>
            <a:pPr lvl="1">
              <a:buNone/>
            </a:pPr>
            <a:r>
              <a:rPr lang="en-US" sz="1400" dirty="0" smtClean="0"/>
              <a:t>while(1)</a:t>
            </a:r>
          </a:p>
          <a:p>
            <a:pPr lvl="1">
              <a:buNone/>
            </a:pPr>
            <a:r>
              <a:rPr lang="en-US" sz="1400" dirty="0" smtClean="0"/>
              <a:t>{</a:t>
            </a:r>
          </a:p>
          <a:p>
            <a:pPr lvl="2">
              <a:buNone/>
            </a:pPr>
            <a:r>
              <a:rPr lang="en-US" sz="1400" dirty="0" err="1" smtClean="0"/>
              <a:t>ch</a:t>
            </a:r>
            <a:r>
              <a:rPr lang="en-US" sz="1400" dirty="0" smtClean="0"/>
              <a:t> = </a:t>
            </a:r>
            <a:r>
              <a:rPr lang="en-US" sz="1400" dirty="0" err="1" smtClean="0"/>
              <a:t>fgetc</a:t>
            </a:r>
            <a:r>
              <a:rPr lang="en-US" sz="1400" dirty="0" smtClean="0"/>
              <a:t>(</a:t>
            </a:r>
            <a:r>
              <a:rPr lang="en-US" sz="1400" dirty="0" err="1" smtClean="0"/>
              <a:t>fs</a:t>
            </a:r>
            <a:r>
              <a:rPr lang="en-US" sz="1400" dirty="0" smtClean="0"/>
              <a:t>);</a:t>
            </a:r>
          </a:p>
          <a:p>
            <a:pPr lvl="2">
              <a:buNone/>
            </a:pPr>
            <a:r>
              <a:rPr lang="en-US" sz="1400" dirty="0" smtClean="0"/>
              <a:t>if(</a:t>
            </a:r>
            <a:r>
              <a:rPr lang="en-US" sz="1400" dirty="0" err="1" smtClean="0"/>
              <a:t>ch</a:t>
            </a:r>
            <a:r>
              <a:rPr lang="en-US" sz="1400" dirty="0" smtClean="0"/>
              <a:t> == EOF)</a:t>
            </a:r>
          </a:p>
          <a:p>
            <a:pPr lvl="2">
              <a:buNone/>
            </a:pPr>
            <a:r>
              <a:rPr lang="en-US" sz="1400" dirty="0" smtClean="0"/>
              <a:t>break;</a:t>
            </a:r>
          </a:p>
          <a:p>
            <a:pPr lvl="2">
              <a:buNone/>
            </a:pPr>
            <a:r>
              <a:rPr lang="en-US" sz="1400" dirty="0" smtClean="0"/>
              <a:t>else</a:t>
            </a:r>
          </a:p>
          <a:p>
            <a:pPr lvl="2">
              <a:buNone/>
            </a:pPr>
            <a:r>
              <a:rPr lang="en-US" sz="1400" b="1" dirty="0" err="1" smtClean="0"/>
              <a:t>fputc</a:t>
            </a:r>
            <a:r>
              <a:rPr lang="en-US" sz="1400" b="1" dirty="0" smtClean="0"/>
              <a:t>(</a:t>
            </a:r>
            <a:r>
              <a:rPr lang="en-US" sz="1400" b="1" dirty="0" err="1" smtClean="0"/>
              <a:t>ch</a:t>
            </a:r>
            <a:r>
              <a:rPr lang="en-US" sz="1400" b="1" dirty="0" smtClean="0"/>
              <a:t>, ft);</a:t>
            </a:r>
          </a:p>
          <a:p>
            <a:pPr lvl="1">
              <a:buNone/>
            </a:pPr>
            <a:r>
              <a:rPr lang="en-US" sz="1400" dirty="0" smtClean="0"/>
              <a:t>}</a:t>
            </a:r>
          </a:p>
          <a:p>
            <a:pPr lvl="1">
              <a:buNone/>
            </a:pPr>
            <a:r>
              <a:rPr lang="en-US" sz="1400" dirty="0" err="1" smtClean="0"/>
              <a:t>fclose</a:t>
            </a:r>
            <a:r>
              <a:rPr lang="en-US" sz="1400" dirty="0" smtClean="0"/>
              <a:t>(</a:t>
            </a:r>
            <a:r>
              <a:rPr lang="en-US" sz="1400" dirty="0" err="1" smtClean="0"/>
              <a:t>fs</a:t>
            </a:r>
            <a:r>
              <a:rPr lang="en-US" sz="1400" dirty="0" smtClean="0"/>
              <a:t>);</a:t>
            </a:r>
          </a:p>
          <a:p>
            <a:pPr lvl="1">
              <a:buNone/>
            </a:pPr>
            <a:r>
              <a:rPr lang="en-US" sz="1400" dirty="0" err="1" smtClean="0"/>
              <a:t>fclose</a:t>
            </a:r>
            <a:r>
              <a:rPr lang="en-US" sz="1400" dirty="0" smtClean="0"/>
              <a:t>(ft);</a:t>
            </a:r>
          </a:p>
          <a:p>
            <a:pPr lvl="1">
              <a:buNone/>
            </a:pPr>
            <a:r>
              <a:rPr lang="en-US" sz="1400" dirty="0" err="1" smtClean="0"/>
              <a:t>printf</a:t>
            </a:r>
            <a:r>
              <a:rPr lang="en-US" sz="1400" dirty="0" smtClean="0"/>
              <a:t>("File copied successfully");</a:t>
            </a:r>
          </a:p>
          <a:p>
            <a:pPr lvl="1">
              <a:buNone/>
            </a:pPr>
            <a:r>
              <a:rPr lang="en-US" sz="1400" dirty="0" err="1" smtClean="0"/>
              <a:t>getch</a:t>
            </a:r>
            <a:r>
              <a:rPr lang="en-US" sz="1400" dirty="0" smtClean="0"/>
              <a:t>();</a:t>
            </a:r>
          </a:p>
          <a:p>
            <a:pPr>
              <a:buNone/>
            </a:pPr>
            <a:r>
              <a:rPr lang="en-US" sz="1400" dirty="0" smtClean="0"/>
              <a:t>}</a:t>
            </a:r>
          </a:p>
          <a:p>
            <a:endParaRPr lang="en-US" sz="1400" dirty="0" smtClean="0"/>
          </a:p>
          <a:p>
            <a:r>
              <a:rPr lang="en-US" sz="1400" b="1" dirty="0" err="1" smtClean="0"/>
              <a:t>fputc</a:t>
            </a:r>
            <a:r>
              <a:rPr lang="en-US" sz="1400" b="1" dirty="0" smtClean="0"/>
              <a:t>(</a:t>
            </a:r>
            <a:r>
              <a:rPr lang="en-US" sz="1400" b="1" dirty="0" err="1" smtClean="0"/>
              <a:t>ch</a:t>
            </a:r>
            <a:r>
              <a:rPr lang="en-US" sz="1400" b="1" dirty="0" smtClean="0"/>
              <a:t>, ft) writes the character </a:t>
            </a:r>
            <a:r>
              <a:rPr lang="en-US" sz="1400" b="1" dirty="0" err="1" smtClean="0"/>
              <a:t>ch</a:t>
            </a:r>
            <a:r>
              <a:rPr lang="en-US" sz="1400" b="1" dirty="0" smtClean="0"/>
              <a:t> to the file location ft and moves pointer ahead to next location.</a:t>
            </a:r>
          </a:p>
          <a:p>
            <a:pPr>
              <a:buNone/>
            </a:pPr>
            <a:endParaRPr lang="en-US" sz="14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rmAutofit fontScale="90000"/>
          </a:bodyPr>
          <a:lstStyle/>
          <a:p>
            <a:r>
              <a:rPr lang="en-US" b="1" dirty="0" smtClean="0"/>
              <a:t>Writing String Received From Keyboard to File</a:t>
            </a:r>
            <a:endParaRPr lang="en-US" dirty="0"/>
          </a:p>
        </p:txBody>
      </p:sp>
      <p:sp>
        <p:nvSpPr>
          <p:cNvPr id="3" name="Content Placeholder 2"/>
          <p:cNvSpPr>
            <a:spLocks noGrp="1"/>
          </p:cNvSpPr>
          <p:nvPr>
            <p:ph sz="half" idx="1"/>
          </p:nvPr>
        </p:nvSpPr>
        <p:spPr>
          <a:xfrm>
            <a:off x="152400" y="1371600"/>
            <a:ext cx="4343400" cy="5029200"/>
          </a:xfrm>
        </p:spPr>
        <p:txBody>
          <a:bodyPr>
            <a:normAutofit fontScale="77500" lnSpcReduction="20000"/>
          </a:bodyPr>
          <a:lstStyle/>
          <a:p>
            <a:pPr>
              <a:buNone/>
            </a:pPr>
            <a:r>
              <a:rPr lang="en-US" dirty="0" smtClean="0"/>
              <a:t>#include&lt;</a:t>
            </a:r>
            <a:r>
              <a:rPr lang="en-US" dirty="0" err="1" smtClean="0"/>
              <a:t>stdio.h</a:t>
            </a:r>
            <a:r>
              <a:rPr lang="en-US" dirty="0" smtClean="0"/>
              <a:t>&gt;</a:t>
            </a:r>
          </a:p>
          <a:p>
            <a:pPr>
              <a:buNone/>
            </a:pPr>
            <a:r>
              <a:rPr lang="en-US" dirty="0" smtClean="0"/>
              <a:t>#include&lt;</a:t>
            </a:r>
            <a:r>
              <a:rPr lang="en-US" dirty="0" err="1" smtClean="0"/>
              <a:t>conio.h</a:t>
            </a:r>
            <a:r>
              <a:rPr lang="en-US" dirty="0" smtClean="0"/>
              <a:t>&gt;</a:t>
            </a:r>
          </a:p>
          <a:p>
            <a:pPr>
              <a:buNone/>
            </a:pPr>
            <a:r>
              <a:rPr lang="en-US" dirty="0" smtClean="0"/>
              <a:t>#include&lt;</a:t>
            </a:r>
            <a:r>
              <a:rPr lang="en-US" dirty="0" err="1" smtClean="0"/>
              <a:t>string.h</a:t>
            </a:r>
            <a:r>
              <a:rPr lang="en-US" dirty="0" smtClean="0"/>
              <a:t>&gt;</a:t>
            </a:r>
          </a:p>
          <a:p>
            <a:pPr>
              <a:buNone/>
            </a:pPr>
            <a:r>
              <a:rPr lang="en-US" dirty="0" smtClean="0"/>
              <a:t>#include&lt;</a:t>
            </a:r>
            <a:r>
              <a:rPr lang="en-US" dirty="0" err="1" smtClean="0"/>
              <a:t>stdlib.h</a:t>
            </a:r>
            <a:r>
              <a:rPr lang="en-US" dirty="0" smtClean="0"/>
              <a:t>&gt;</a:t>
            </a:r>
          </a:p>
          <a:p>
            <a:pPr>
              <a:buNone/>
            </a:pPr>
            <a:r>
              <a:rPr lang="en-US" dirty="0" smtClean="0"/>
              <a:t>void main( )</a:t>
            </a:r>
          </a:p>
          <a:p>
            <a:pPr>
              <a:buNone/>
            </a:pPr>
            <a:r>
              <a:rPr lang="en-US" dirty="0" smtClean="0"/>
              <a:t>{</a:t>
            </a:r>
          </a:p>
          <a:p>
            <a:pPr lvl="1">
              <a:buNone/>
            </a:pPr>
            <a:r>
              <a:rPr lang="en-US" dirty="0" smtClean="0"/>
              <a:t>FILE *</a:t>
            </a:r>
            <a:r>
              <a:rPr lang="en-US" dirty="0" err="1" smtClean="0"/>
              <a:t>fp</a:t>
            </a:r>
            <a:r>
              <a:rPr lang="en-US" dirty="0" smtClean="0"/>
              <a:t>;</a:t>
            </a:r>
          </a:p>
          <a:p>
            <a:pPr lvl="1">
              <a:buNone/>
            </a:pPr>
            <a:r>
              <a:rPr lang="en-US" dirty="0" smtClean="0"/>
              <a:t>char s[80];</a:t>
            </a:r>
          </a:p>
          <a:p>
            <a:pPr lvl="1">
              <a:buNone/>
            </a:pPr>
            <a:r>
              <a:rPr lang="en-US" dirty="0" err="1" smtClean="0"/>
              <a:t>fp</a:t>
            </a:r>
            <a:r>
              <a:rPr lang="en-US" dirty="0" smtClean="0"/>
              <a:t> = </a:t>
            </a:r>
            <a:r>
              <a:rPr lang="en-US" dirty="0" err="1" smtClean="0"/>
              <a:t>fopen</a:t>
            </a:r>
            <a:r>
              <a:rPr lang="en-US" dirty="0" smtClean="0"/>
              <a:t>("Target.txt", "w");</a:t>
            </a:r>
          </a:p>
          <a:p>
            <a:pPr lvl="1">
              <a:buNone/>
            </a:pPr>
            <a:r>
              <a:rPr lang="en-US" dirty="0" smtClean="0"/>
              <a:t>if(</a:t>
            </a:r>
            <a:r>
              <a:rPr lang="en-US" dirty="0" err="1" smtClean="0"/>
              <a:t>fp</a:t>
            </a:r>
            <a:r>
              <a:rPr lang="en-US" dirty="0" smtClean="0"/>
              <a:t> == NULL)</a:t>
            </a:r>
          </a:p>
          <a:p>
            <a:pPr lvl="1">
              <a:buNone/>
            </a:pPr>
            <a:r>
              <a:rPr lang="en-US" dirty="0" smtClean="0"/>
              <a:t>{</a:t>
            </a:r>
          </a:p>
          <a:p>
            <a:pPr lvl="2">
              <a:buNone/>
            </a:pPr>
            <a:r>
              <a:rPr lang="en-US" dirty="0" smtClean="0"/>
              <a:t>puts("Cannot open file");</a:t>
            </a:r>
          </a:p>
          <a:p>
            <a:pPr lvl="2">
              <a:buNone/>
            </a:pPr>
            <a:r>
              <a:rPr lang="en-US" dirty="0" smtClean="0"/>
              <a:t>exit(1);</a:t>
            </a:r>
          </a:p>
          <a:p>
            <a:pPr lvl="1">
              <a:buNone/>
            </a:pPr>
            <a:r>
              <a:rPr lang="en-US" dirty="0" smtClean="0"/>
              <a:t>}</a:t>
            </a:r>
          </a:p>
          <a:p>
            <a:pPr lvl="1">
              <a:buNone/>
            </a:pPr>
            <a:r>
              <a:rPr lang="en-US" dirty="0" err="1" smtClean="0"/>
              <a:t>printf</a:t>
            </a:r>
            <a:r>
              <a:rPr lang="en-US" dirty="0" smtClean="0"/>
              <a:t>("\</a:t>
            </a:r>
            <a:r>
              <a:rPr lang="en-US" dirty="0" err="1" smtClean="0"/>
              <a:t>nEnter</a:t>
            </a:r>
            <a:r>
              <a:rPr lang="en-US" dirty="0" smtClean="0"/>
              <a:t> few lines: ");</a:t>
            </a:r>
          </a:p>
          <a:p>
            <a:pPr lvl="1">
              <a:buNone/>
            </a:pPr>
            <a:r>
              <a:rPr lang="en-US" b="1" dirty="0" smtClean="0"/>
              <a:t>while(</a:t>
            </a:r>
            <a:r>
              <a:rPr lang="en-US" b="1" dirty="0" err="1" smtClean="0"/>
              <a:t>strlen</a:t>
            </a:r>
            <a:r>
              <a:rPr lang="en-US" b="1" dirty="0" smtClean="0"/>
              <a:t>(gets(s)) &gt; 0)</a:t>
            </a:r>
          </a:p>
          <a:p>
            <a:pPr lvl="1">
              <a:buNone/>
            </a:pPr>
            <a:r>
              <a:rPr lang="en-US" dirty="0" smtClean="0"/>
              <a:t>{</a:t>
            </a:r>
          </a:p>
          <a:p>
            <a:pPr lvl="2">
              <a:buNone/>
            </a:pPr>
            <a:r>
              <a:rPr lang="en-US" b="1" dirty="0" err="1" smtClean="0"/>
              <a:t>fputs</a:t>
            </a:r>
            <a:r>
              <a:rPr lang="en-US" b="1" dirty="0" smtClean="0"/>
              <a:t>(s, </a:t>
            </a:r>
            <a:r>
              <a:rPr lang="en-US" b="1" dirty="0" err="1" smtClean="0"/>
              <a:t>fp</a:t>
            </a:r>
            <a:r>
              <a:rPr lang="en-US" b="1" dirty="0" smtClean="0"/>
              <a:t>);</a:t>
            </a:r>
            <a:endParaRPr lang="en-US" dirty="0"/>
          </a:p>
        </p:txBody>
      </p:sp>
      <p:sp>
        <p:nvSpPr>
          <p:cNvPr id="4" name="Content Placeholder 3"/>
          <p:cNvSpPr>
            <a:spLocks noGrp="1"/>
          </p:cNvSpPr>
          <p:nvPr>
            <p:ph sz="half" idx="2"/>
          </p:nvPr>
        </p:nvSpPr>
        <p:spPr>
          <a:xfrm>
            <a:off x="4572000" y="1371600"/>
            <a:ext cx="4343400" cy="5029200"/>
          </a:xfrm>
        </p:spPr>
        <p:txBody>
          <a:bodyPr>
            <a:normAutofit fontScale="77500" lnSpcReduction="20000"/>
          </a:bodyPr>
          <a:lstStyle/>
          <a:p>
            <a:pPr lvl="2">
              <a:buNone/>
            </a:pPr>
            <a:r>
              <a:rPr lang="en-US" sz="2200" dirty="0" err="1" smtClean="0"/>
              <a:t>fputs</a:t>
            </a:r>
            <a:r>
              <a:rPr lang="en-US" sz="2200" dirty="0" smtClean="0"/>
              <a:t>("\n", </a:t>
            </a:r>
            <a:r>
              <a:rPr lang="en-US" sz="2200" dirty="0" err="1" smtClean="0"/>
              <a:t>fp</a:t>
            </a:r>
            <a:r>
              <a:rPr lang="en-US" sz="2200" dirty="0" smtClean="0"/>
              <a:t>);</a:t>
            </a:r>
          </a:p>
          <a:p>
            <a:pPr lvl="1">
              <a:buNone/>
            </a:pPr>
            <a:r>
              <a:rPr lang="en-US" dirty="0" smtClean="0"/>
              <a:t>}</a:t>
            </a:r>
          </a:p>
          <a:p>
            <a:pPr lvl="1">
              <a:buNone/>
            </a:pPr>
            <a:r>
              <a:rPr lang="en-US" dirty="0" err="1" smtClean="0"/>
              <a:t>fclose</a:t>
            </a:r>
            <a:r>
              <a:rPr lang="en-US" dirty="0" smtClean="0"/>
              <a:t>(</a:t>
            </a:r>
            <a:r>
              <a:rPr lang="en-US" dirty="0" err="1" smtClean="0"/>
              <a:t>fp</a:t>
            </a:r>
            <a:r>
              <a:rPr lang="en-US" dirty="0" smtClean="0"/>
              <a:t>);</a:t>
            </a:r>
          </a:p>
          <a:p>
            <a:pPr lvl="1">
              <a:buNone/>
            </a:pPr>
            <a:r>
              <a:rPr lang="en-US" dirty="0" err="1" smtClean="0"/>
              <a:t>printf</a:t>
            </a:r>
            <a:r>
              <a:rPr lang="en-US" dirty="0" smtClean="0"/>
              <a:t>("Data writing successful");</a:t>
            </a:r>
          </a:p>
          <a:p>
            <a:pPr lvl="1">
              <a:buNone/>
            </a:pPr>
            <a:r>
              <a:rPr lang="en-US" dirty="0" err="1" smtClean="0"/>
              <a:t>getch</a:t>
            </a:r>
            <a:r>
              <a:rPr lang="en-US" dirty="0" smtClean="0"/>
              <a:t>();</a:t>
            </a:r>
          </a:p>
          <a:p>
            <a:pPr>
              <a:buNone/>
            </a:pPr>
            <a:r>
              <a:rPr lang="en-US" sz="2200" dirty="0" smtClean="0"/>
              <a:t>}</a:t>
            </a:r>
          </a:p>
          <a:p>
            <a:endParaRPr lang="en-US" sz="2200" dirty="0" smtClean="0"/>
          </a:p>
          <a:p>
            <a:r>
              <a:rPr lang="en-US" sz="2200" dirty="0" smtClean="0"/>
              <a:t>The function </a:t>
            </a:r>
            <a:r>
              <a:rPr lang="en-US" sz="2200" b="1" dirty="0" err="1" smtClean="0"/>
              <a:t>fputs</a:t>
            </a:r>
            <a:r>
              <a:rPr lang="en-US" sz="2200" b="1" dirty="0" smtClean="0"/>
              <a:t>() </a:t>
            </a:r>
            <a:r>
              <a:rPr lang="en-US" sz="2200" dirty="0" smtClean="0"/>
              <a:t>writes the given string to the file. Since </a:t>
            </a:r>
            <a:r>
              <a:rPr lang="en-US" sz="2200" b="1" dirty="0" err="1" smtClean="0"/>
              <a:t>fputs</a:t>
            </a:r>
            <a:r>
              <a:rPr lang="en-US" sz="2200" b="1" dirty="0" smtClean="0"/>
              <a:t>() </a:t>
            </a:r>
            <a:r>
              <a:rPr lang="en-US" sz="2200" dirty="0" smtClean="0"/>
              <a:t>does not add newline character automatically we have to add it explicitly.</a:t>
            </a:r>
          </a:p>
          <a:p>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990600"/>
          </a:xfrm>
        </p:spPr>
        <p:txBody>
          <a:bodyPr>
            <a:normAutofit fontScale="90000"/>
          </a:bodyPr>
          <a:lstStyle/>
          <a:p>
            <a:r>
              <a:rPr lang="en-US" b="1" dirty="0" smtClean="0"/>
              <a:t>Reading String From File and Printing on Console</a:t>
            </a:r>
            <a:endParaRPr lang="en-US" dirty="0"/>
          </a:p>
        </p:txBody>
      </p:sp>
      <p:sp>
        <p:nvSpPr>
          <p:cNvPr id="3" name="Content Placeholder 2"/>
          <p:cNvSpPr>
            <a:spLocks noGrp="1"/>
          </p:cNvSpPr>
          <p:nvPr>
            <p:ph sz="half" idx="1"/>
          </p:nvPr>
        </p:nvSpPr>
        <p:spPr>
          <a:xfrm>
            <a:off x="152400" y="1371600"/>
            <a:ext cx="4343400" cy="4953000"/>
          </a:xfrm>
        </p:spPr>
        <p:txBody>
          <a:bodyPr>
            <a:noAutofit/>
          </a:bodyPr>
          <a:lstStyle/>
          <a:p>
            <a:pPr>
              <a:buNone/>
            </a:pPr>
            <a:r>
              <a:rPr lang="en-US" sz="1600" dirty="0" smtClean="0"/>
              <a:t>#include&lt;</a:t>
            </a:r>
            <a:r>
              <a:rPr lang="en-US" sz="1600" dirty="0" err="1" smtClean="0"/>
              <a:t>stdio.h</a:t>
            </a:r>
            <a:r>
              <a:rPr lang="en-US" sz="1600" dirty="0" smtClean="0"/>
              <a:t>&gt;</a:t>
            </a:r>
          </a:p>
          <a:p>
            <a:pPr>
              <a:buNone/>
            </a:pPr>
            <a:r>
              <a:rPr lang="en-US" sz="1600" dirty="0" smtClean="0"/>
              <a:t>#include&lt;</a:t>
            </a:r>
            <a:r>
              <a:rPr lang="en-US" sz="1600" dirty="0" err="1" smtClean="0"/>
              <a:t>conio.h</a:t>
            </a:r>
            <a:r>
              <a:rPr lang="en-US" sz="1600" dirty="0" smtClean="0"/>
              <a:t>&gt;</a:t>
            </a:r>
          </a:p>
          <a:p>
            <a:pPr>
              <a:buNone/>
            </a:pPr>
            <a:r>
              <a:rPr lang="en-US" sz="1600" dirty="0" smtClean="0"/>
              <a:t>#include&lt;</a:t>
            </a:r>
            <a:r>
              <a:rPr lang="en-US" sz="1600" dirty="0" err="1" smtClean="0"/>
              <a:t>stdlib.h</a:t>
            </a:r>
            <a:r>
              <a:rPr lang="en-US" sz="1600" dirty="0" smtClean="0"/>
              <a:t>&gt;</a:t>
            </a:r>
          </a:p>
          <a:p>
            <a:pPr>
              <a:buNone/>
            </a:pPr>
            <a:r>
              <a:rPr lang="en-US" sz="1600" dirty="0" smtClean="0"/>
              <a:t>void main( )</a:t>
            </a:r>
          </a:p>
          <a:p>
            <a:pPr>
              <a:buNone/>
            </a:pPr>
            <a:r>
              <a:rPr lang="en-US" sz="1600" dirty="0" smtClean="0"/>
              <a:t>{    FILE *</a:t>
            </a:r>
            <a:r>
              <a:rPr lang="en-US" sz="1600" dirty="0" err="1" smtClean="0"/>
              <a:t>fp</a:t>
            </a:r>
            <a:r>
              <a:rPr lang="en-US" sz="1600" dirty="0" smtClean="0"/>
              <a:t>;</a:t>
            </a:r>
          </a:p>
          <a:p>
            <a:pPr lvl="1">
              <a:buNone/>
            </a:pPr>
            <a:r>
              <a:rPr lang="en-US" sz="1600" dirty="0" smtClean="0"/>
              <a:t>char s[80];</a:t>
            </a:r>
          </a:p>
          <a:p>
            <a:pPr lvl="1">
              <a:buNone/>
            </a:pPr>
            <a:r>
              <a:rPr lang="en-US" sz="1600" dirty="0" err="1" smtClean="0"/>
              <a:t>fp</a:t>
            </a:r>
            <a:r>
              <a:rPr lang="en-US" sz="1600" dirty="0" smtClean="0"/>
              <a:t> = </a:t>
            </a:r>
            <a:r>
              <a:rPr lang="en-US" sz="1600" dirty="0" err="1" smtClean="0"/>
              <a:t>fopen</a:t>
            </a:r>
            <a:r>
              <a:rPr lang="en-US" sz="1600" dirty="0" smtClean="0"/>
              <a:t>("Target.txt", "r");</a:t>
            </a:r>
          </a:p>
          <a:p>
            <a:pPr lvl="1">
              <a:buNone/>
            </a:pPr>
            <a:r>
              <a:rPr lang="en-US" sz="1600" dirty="0" smtClean="0"/>
              <a:t>if(</a:t>
            </a:r>
            <a:r>
              <a:rPr lang="en-US" sz="1600" dirty="0" err="1" smtClean="0"/>
              <a:t>fp</a:t>
            </a:r>
            <a:r>
              <a:rPr lang="en-US" sz="1600" dirty="0" smtClean="0"/>
              <a:t> == NULL)</a:t>
            </a:r>
          </a:p>
          <a:p>
            <a:pPr lvl="1">
              <a:buNone/>
            </a:pPr>
            <a:r>
              <a:rPr lang="en-US" sz="1600" dirty="0" smtClean="0"/>
              <a:t>{</a:t>
            </a:r>
          </a:p>
          <a:p>
            <a:pPr lvl="2">
              <a:buNone/>
            </a:pPr>
            <a:r>
              <a:rPr lang="en-US" sz="1600" dirty="0" smtClean="0"/>
              <a:t>puts("Cannot open file");</a:t>
            </a:r>
          </a:p>
          <a:p>
            <a:pPr lvl="2">
              <a:buNone/>
            </a:pPr>
            <a:r>
              <a:rPr lang="en-US" sz="1600" dirty="0" smtClean="0"/>
              <a:t>exit(1);</a:t>
            </a:r>
          </a:p>
          <a:p>
            <a:pPr lvl="1">
              <a:buNone/>
            </a:pPr>
            <a:r>
              <a:rPr lang="en-US" sz="1600" dirty="0" smtClean="0"/>
              <a:t>}</a:t>
            </a:r>
          </a:p>
          <a:p>
            <a:pPr lvl="1">
              <a:buNone/>
            </a:pPr>
            <a:r>
              <a:rPr lang="en-US" sz="1600" dirty="0" err="1" smtClean="0"/>
              <a:t>printf</a:t>
            </a:r>
            <a:r>
              <a:rPr lang="en-US" sz="1600" dirty="0" smtClean="0"/>
              <a:t>("\</a:t>
            </a:r>
            <a:r>
              <a:rPr lang="en-US" sz="1600" dirty="0" err="1" smtClean="0"/>
              <a:t>nThe</a:t>
            </a:r>
            <a:r>
              <a:rPr lang="en-US" sz="1600" dirty="0" smtClean="0"/>
              <a:t> file data is:\n");</a:t>
            </a:r>
          </a:p>
          <a:p>
            <a:pPr lvl="1">
              <a:buNone/>
            </a:pPr>
            <a:r>
              <a:rPr lang="en-US" sz="1600" b="1" dirty="0" smtClean="0"/>
              <a:t>while(</a:t>
            </a:r>
            <a:r>
              <a:rPr lang="en-US" sz="1600" b="1" dirty="0" err="1" smtClean="0"/>
              <a:t>fgets</a:t>
            </a:r>
            <a:r>
              <a:rPr lang="en-US" sz="1600" b="1" dirty="0" smtClean="0"/>
              <a:t> (s, 79, </a:t>
            </a:r>
            <a:r>
              <a:rPr lang="en-US" sz="1600" b="1" dirty="0" err="1" smtClean="0"/>
              <a:t>fp</a:t>
            </a:r>
            <a:r>
              <a:rPr lang="en-US" sz="1600" b="1" dirty="0" smtClean="0"/>
              <a:t>) != NULL)</a:t>
            </a:r>
          </a:p>
          <a:p>
            <a:pPr lvl="2">
              <a:buNone/>
            </a:pPr>
            <a:r>
              <a:rPr lang="en-US" sz="1600" dirty="0" err="1" smtClean="0"/>
              <a:t>printf</a:t>
            </a:r>
            <a:r>
              <a:rPr lang="en-US" sz="1600" dirty="0" smtClean="0"/>
              <a:t>("%s", s);</a:t>
            </a:r>
          </a:p>
          <a:p>
            <a:pPr lvl="1">
              <a:buNone/>
            </a:pPr>
            <a:r>
              <a:rPr lang="en-US" sz="1600" dirty="0" err="1" smtClean="0"/>
              <a:t>fclose</a:t>
            </a:r>
            <a:r>
              <a:rPr lang="en-US" sz="1600" dirty="0" smtClean="0"/>
              <a:t>(</a:t>
            </a:r>
            <a:r>
              <a:rPr lang="en-US" sz="1600" dirty="0" err="1" smtClean="0"/>
              <a:t>fp</a:t>
            </a:r>
            <a:r>
              <a:rPr lang="en-US" sz="1600" dirty="0" smtClean="0"/>
              <a:t>);</a:t>
            </a:r>
          </a:p>
          <a:p>
            <a:pPr lvl="1">
              <a:buNone/>
            </a:pPr>
            <a:r>
              <a:rPr lang="en-US" sz="1600" dirty="0" err="1" smtClean="0"/>
              <a:t>getch</a:t>
            </a:r>
            <a:r>
              <a:rPr lang="en-US" sz="1600" dirty="0" smtClean="0"/>
              <a:t>();</a:t>
            </a:r>
          </a:p>
          <a:p>
            <a:pPr>
              <a:buNone/>
            </a:pPr>
            <a:r>
              <a:rPr lang="en-US" sz="1600" dirty="0" smtClean="0"/>
              <a:t>}</a:t>
            </a:r>
            <a:endParaRPr lang="en-US" sz="1600" dirty="0"/>
          </a:p>
        </p:txBody>
      </p:sp>
      <p:sp>
        <p:nvSpPr>
          <p:cNvPr id="4" name="Content Placeholder 3"/>
          <p:cNvSpPr>
            <a:spLocks noGrp="1"/>
          </p:cNvSpPr>
          <p:nvPr>
            <p:ph sz="half" idx="2"/>
          </p:nvPr>
        </p:nvSpPr>
        <p:spPr>
          <a:xfrm>
            <a:off x="4648200" y="1371600"/>
            <a:ext cx="4267200" cy="4953000"/>
          </a:xfrm>
        </p:spPr>
        <p:txBody>
          <a:bodyPr>
            <a:normAutofit lnSpcReduction="10000"/>
          </a:bodyPr>
          <a:lstStyle/>
          <a:p>
            <a:endParaRPr lang="en-US" dirty="0" smtClean="0"/>
          </a:p>
          <a:p>
            <a:r>
              <a:rPr lang="en-US" dirty="0" smtClean="0"/>
              <a:t>The function </a:t>
            </a:r>
            <a:r>
              <a:rPr lang="en-US" b="1" dirty="0" err="1" smtClean="0"/>
              <a:t>fgets</a:t>
            </a:r>
            <a:r>
              <a:rPr lang="en-US" b="1" dirty="0" smtClean="0"/>
              <a:t>() </a:t>
            </a:r>
            <a:r>
              <a:rPr lang="en-US" dirty="0" smtClean="0"/>
              <a:t>requires three arguments. The first is the address where the string is stored, the second is maximum length of string and the third argument is the pointer to the structure FILE. When all the lines from the file have been read, </a:t>
            </a:r>
            <a:r>
              <a:rPr lang="en-US" b="1" dirty="0" err="1" smtClean="0"/>
              <a:t>fgets</a:t>
            </a:r>
            <a:r>
              <a:rPr lang="en-US" b="1" dirty="0" smtClean="0"/>
              <a:t>() </a:t>
            </a:r>
            <a:r>
              <a:rPr lang="en-US" dirty="0" smtClean="0"/>
              <a:t>returns NULL.</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2466</TotalTime>
  <Words>14167</Words>
  <Application>Microsoft Office PowerPoint</Application>
  <PresentationFormat>On-screen Show (4:3)</PresentationFormat>
  <Paragraphs>2616</Paragraphs>
  <Slides>125</Slides>
  <Notes>0</Notes>
  <HiddenSlides>0</HiddenSlides>
  <MMClips>0</MMClips>
  <ScaleCrop>false</ScaleCrop>
  <HeadingPairs>
    <vt:vector size="4" baseType="variant">
      <vt:variant>
        <vt:lpstr>Theme</vt:lpstr>
      </vt:variant>
      <vt:variant>
        <vt:i4>1</vt:i4>
      </vt:variant>
      <vt:variant>
        <vt:lpstr>Slide Titles</vt:lpstr>
      </vt:variant>
      <vt:variant>
        <vt:i4>125</vt:i4>
      </vt:variant>
    </vt:vector>
  </HeadingPairs>
  <TitlesOfParts>
    <vt:vector size="126" baseType="lpstr">
      <vt:lpstr>Civic</vt:lpstr>
      <vt:lpstr>C Programming</vt:lpstr>
      <vt:lpstr>History of C Programming</vt:lpstr>
      <vt:lpstr>Basics of C Programming</vt:lpstr>
      <vt:lpstr>Basics of C Programming</vt:lpstr>
      <vt:lpstr>Basics of C Programming</vt:lpstr>
      <vt:lpstr>Basics of C Programming</vt:lpstr>
      <vt:lpstr>Basics of C Programming</vt:lpstr>
      <vt:lpstr>Basics of C Programming</vt:lpstr>
      <vt:lpstr>Data Types Revised</vt:lpstr>
      <vt:lpstr>Basics of C Programming</vt:lpstr>
      <vt:lpstr>Basics of C Programming</vt:lpstr>
      <vt:lpstr>Basics of C Programming</vt:lpstr>
      <vt:lpstr>Basics of C Programming</vt:lpstr>
      <vt:lpstr>Rules for Writing a C Program</vt:lpstr>
      <vt:lpstr>First C Program</vt:lpstr>
      <vt:lpstr>Declaring &amp; Assigning Values to Variables</vt:lpstr>
      <vt:lpstr>scanf() Function</vt:lpstr>
      <vt:lpstr>List of Escape Sequences</vt:lpstr>
      <vt:lpstr>The Decision Control Structure</vt:lpstr>
      <vt:lpstr>Forms of if-else Statements</vt:lpstr>
      <vt:lpstr>Nested if-else Statements</vt:lpstr>
      <vt:lpstr>Logical Operators</vt:lpstr>
      <vt:lpstr>The else if Statement</vt:lpstr>
      <vt:lpstr>The Conditional Operators</vt:lpstr>
      <vt:lpstr>Some basic program</vt:lpstr>
      <vt:lpstr>Slide 26</vt:lpstr>
      <vt:lpstr>Slide 27</vt:lpstr>
      <vt:lpstr>Slide 28</vt:lpstr>
      <vt:lpstr>The Loop Control Structure</vt:lpstr>
      <vt:lpstr>More Operators</vt:lpstr>
      <vt:lpstr>Nesting of while loop</vt:lpstr>
      <vt:lpstr>do while Loop</vt:lpstr>
      <vt:lpstr>for Loop</vt:lpstr>
      <vt:lpstr>break, continue Statement</vt:lpstr>
      <vt:lpstr>The goto Keyword</vt:lpstr>
      <vt:lpstr>switch case Control Structure</vt:lpstr>
      <vt:lpstr>Programs using loops</vt:lpstr>
      <vt:lpstr>C Programming Code To Create Pyramid and Structure</vt:lpstr>
      <vt:lpstr>Functions</vt:lpstr>
      <vt:lpstr>Functions (Passing Parameters)</vt:lpstr>
      <vt:lpstr>Functions (Returning Value)</vt:lpstr>
      <vt:lpstr>Pointers</vt:lpstr>
      <vt:lpstr>Pointers</vt:lpstr>
      <vt:lpstr>Call By Reference Functions</vt:lpstr>
      <vt:lpstr>Recursive Functions</vt:lpstr>
      <vt:lpstr>Working of Recursive Functions</vt:lpstr>
      <vt:lpstr>Program using Function</vt:lpstr>
      <vt:lpstr>Data Types Revisited</vt:lpstr>
      <vt:lpstr>Storage Classes in C</vt:lpstr>
      <vt:lpstr>Automatic Storage Class</vt:lpstr>
      <vt:lpstr>Register Storage Class</vt:lpstr>
      <vt:lpstr>Static Storage Class</vt:lpstr>
      <vt:lpstr>External Storage Class</vt:lpstr>
      <vt:lpstr>Which to Use When</vt:lpstr>
      <vt:lpstr>C Preprocessor </vt:lpstr>
      <vt:lpstr>C Preprocessor</vt:lpstr>
      <vt:lpstr>Macros with Arguments</vt:lpstr>
      <vt:lpstr>File Inclusion</vt:lpstr>
      <vt:lpstr>Some more preprocessor</vt:lpstr>
      <vt:lpstr>The Build Process</vt:lpstr>
      <vt:lpstr>Programs using macro </vt:lpstr>
      <vt:lpstr>Arrays</vt:lpstr>
      <vt:lpstr>Arrays</vt:lpstr>
      <vt:lpstr>Array And Pointer</vt:lpstr>
      <vt:lpstr>Passing Array to a Function</vt:lpstr>
      <vt:lpstr>Passing Array to Function using Pointers</vt:lpstr>
      <vt:lpstr>Two Dimensional Arrays</vt:lpstr>
      <vt:lpstr>2D Array And Pointer</vt:lpstr>
      <vt:lpstr>Passing 2D-Array to a Function</vt:lpstr>
      <vt:lpstr>Three-Dimensional Array</vt:lpstr>
      <vt:lpstr>Accepting and printing element of 3D Array</vt:lpstr>
      <vt:lpstr>Program using Function</vt:lpstr>
      <vt:lpstr>Strings</vt:lpstr>
      <vt:lpstr>Strings</vt:lpstr>
      <vt:lpstr>Slide 75</vt:lpstr>
      <vt:lpstr>Passing String to Function</vt:lpstr>
      <vt:lpstr>Passing String to Function using Pointers</vt:lpstr>
      <vt:lpstr>Two Dimensional Strings</vt:lpstr>
      <vt:lpstr>Passing 2D-String to a Function</vt:lpstr>
      <vt:lpstr>Limitation of Array of Pointers to Strings</vt:lpstr>
      <vt:lpstr>Programs for String</vt:lpstr>
      <vt:lpstr>Structures</vt:lpstr>
      <vt:lpstr>Structures</vt:lpstr>
      <vt:lpstr>Nested Structures</vt:lpstr>
      <vt:lpstr>Array of Structures</vt:lpstr>
      <vt:lpstr>Passing Structure to Function</vt:lpstr>
      <vt:lpstr>Passing Array of Structures to Function</vt:lpstr>
      <vt:lpstr>Structure to Pointer</vt:lpstr>
      <vt:lpstr>Passing Array of Structures to Pointer</vt:lpstr>
      <vt:lpstr>Programs on structure </vt:lpstr>
      <vt:lpstr>Input / Output in C</vt:lpstr>
      <vt:lpstr>Console I/O</vt:lpstr>
      <vt:lpstr>Unformatted Function </vt:lpstr>
      <vt:lpstr>Formatted Function </vt:lpstr>
      <vt:lpstr>File I/O</vt:lpstr>
      <vt:lpstr>Display Contents of File on Console</vt:lpstr>
      <vt:lpstr>Writing From One File to Another</vt:lpstr>
      <vt:lpstr>Writing String Received From Keyboard to File</vt:lpstr>
      <vt:lpstr>Reading String From File and Printing on Console</vt:lpstr>
      <vt:lpstr>Write Records to File Using Structure</vt:lpstr>
      <vt:lpstr>Read Records From File Using Structure</vt:lpstr>
      <vt:lpstr>Writing Records Using fwrite()</vt:lpstr>
      <vt:lpstr>Reading Records Using fread()</vt:lpstr>
      <vt:lpstr>Some more function use in file</vt:lpstr>
      <vt:lpstr>File program</vt:lpstr>
      <vt:lpstr>Command Line Arguments</vt:lpstr>
      <vt:lpstr>Command Line Arguments</vt:lpstr>
      <vt:lpstr>Programs using comandline</vt:lpstr>
      <vt:lpstr>Bitwise Numbers</vt:lpstr>
      <vt:lpstr>Bit-wise Operators</vt:lpstr>
      <vt:lpstr>Truth Tables</vt:lpstr>
      <vt:lpstr>Right Shift&gt;&gt;</vt:lpstr>
      <vt:lpstr>Left shift&lt;&lt;</vt:lpstr>
      <vt:lpstr>Miscellaneous Features</vt:lpstr>
      <vt:lpstr>Enumeration (or enum)</vt:lpstr>
      <vt:lpstr>Enumeration (or enum)</vt:lpstr>
      <vt:lpstr>Typedef</vt:lpstr>
      <vt:lpstr>Typecasting</vt:lpstr>
      <vt:lpstr>DIFFERENCE BETWEEN TYPE CASTING AND TYPE CONVERSION</vt:lpstr>
      <vt:lpstr>Unions</vt:lpstr>
      <vt:lpstr>Unions</vt:lpstr>
      <vt:lpstr>Bit Fields</vt:lpstr>
      <vt:lpstr>Pointer to function</vt:lpstr>
      <vt:lpstr>Function with variable number of arguments</vt:lpstr>
      <vt:lpstr>Function with variable number of arguments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Administrator</dc:creator>
  <cp:lastModifiedBy>IET</cp:lastModifiedBy>
  <cp:revision>489</cp:revision>
  <dcterms:created xsi:type="dcterms:W3CDTF">2006-08-16T00:00:00Z</dcterms:created>
  <dcterms:modified xsi:type="dcterms:W3CDTF">2018-09-18T13:11:31Z</dcterms:modified>
</cp:coreProperties>
</file>