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74" r:id="rId2"/>
    <p:sldId id="259" r:id="rId3"/>
    <p:sldId id="260" r:id="rId4"/>
    <p:sldId id="262" r:id="rId5"/>
    <p:sldId id="261" r:id="rId6"/>
    <p:sldId id="263" r:id="rId7"/>
    <p:sldId id="283" r:id="rId8"/>
    <p:sldId id="284" r:id="rId9"/>
    <p:sldId id="280" r:id="rId10"/>
    <p:sldId id="282" r:id="rId11"/>
    <p:sldId id="281" r:id="rId12"/>
    <p:sldId id="265" r:id="rId13"/>
    <p:sldId id="266" r:id="rId14"/>
    <p:sldId id="314" r:id="rId15"/>
    <p:sldId id="268" r:id="rId16"/>
    <p:sldId id="313" r:id="rId17"/>
    <p:sldId id="315" r:id="rId18"/>
    <p:sldId id="257" r:id="rId19"/>
    <p:sldId id="258" r:id="rId20"/>
    <p:sldId id="276" r:id="rId21"/>
    <p:sldId id="277" r:id="rId22"/>
    <p:sldId id="278" r:id="rId23"/>
    <p:sldId id="279" r:id="rId24"/>
    <p:sldId id="269" r:id="rId25"/>
    <p:sldId id="270" r:id="rId26"/>
    <p:sldId id="271" r:id="rId27"/>
    <p:sldId id="272" r:id="rId28"/>
    <p:sldId id="285" r:id="rId29"/>
    <p:sldId id="305" r:id="rId30"/>
    <p:sldId id="306" r:id="rId31"/>
    <p:sldId id="307" r:id="rId32"/>
    <p:sldId id="342" r:id="rId33"/>
    <p:sldId id="308" r:id="rId34"/>
    <p:sldId id="309" r:id="rId35"/>
    <p:sldId id="319" r:id="rId36"/>
    <p:sldId id="310" r:id="rId37"/>
    <p:sldId id="311" r:id="rId38"/>
    <p:sldId id="312" r:id="rId39"/>
    <p:sldId id="318" r:id="rId40"/>
    <p:sldId id="316" r:id="rId41"/>
    <p:sldId id="317" r:id="rId42"/>
    <p:sldId id="320" r:id="rId43"/>
    <p:sldId id="321" r:id="rId44"/>
    <p:sldId id="322" r:id="rId45"/>
    <p:sldId id="323" r:id="rId46"/>
    <p:sldId id="324" r:id="rId47"/>
    <p:sldId id="326" r:id="rId48"/>
    <p:sldId id="325" r:id="rId49"/>
    <p:sldId id="327" r:id="rId50"/>
    <p:sldId id="328" r:id="rId51"/>
    <p:sldId id="329" r:id="rId52"/>
    <p:sldId id="353" r:id="rId53"/>
    <p:sldId id="344" r:id="rId54"/>
    <p:sldId id="348" r:id="rId55"/>
    <p:sldId id="349" r:id="rId56"/>
    <p:sldId id="350" r:id="rId57"/>
    <p:sldId id="351" r:id="rId58"/>
    <p:sldId id="352" r:id="rId59"/>
    <p:sldId id="330" r:id="rId60"/>
    <p:sldId id="331" r:id="rId61"/>
    <p:sldId id="332" r:id="rId62"/>
    <p:sldId id="333" r:id="rId63"/>
    <p:sldId id="334" r:id="rId64"/>
    <p:sldId id="345" r:id="rId65"/>
    <p:sldId id="346" r:id="rId66"/>
    <p:sldId id="335" r:id="rId67"/>
    <p:sldId id="336" r:id="rId68"/>
    <p:sldId id="337" r:id="rId69"/>
    <p:sldId id="338" r:id="rId70"/>
    <p:sldId id="339" r:id="rId71"/>
    <p:sldId id="340" r:id="rId72"/>
    <p:sldId id="341" r:id="rId73"/>
    <p:sldId id="343" r:id="rId74"/>
    <p:sldId id="347"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127" autoAdjust="0"/>
  </p:normalViewPr>
  <p:slideViewPr>
    <p:cSldViewPr>
      <p:cViewPr>
        <p:scale>
          <a:sx n="98" d="100"/>
          <a:sy n="98" d="100"/>
        </p:scale>
        <p:origin x="-57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A657BD-782B-4C22-975E-32937426BA20}" type="datetimeFigureOut">
              <a:rPr lang="en-US" smtClean="0"/>
              <a:t>02/06/2020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A2F3B9-C965-4D8A-9357-338A28239404}" type="slidenum">
              <a:rPr lang="en-US" smtClean="0"/>
              <a:t>‹#›</a:t>
            </a:fld>
            <a:endParaRPr lang="en-US"/>
          </a:p>
        </p:txBody>
      </p:sp>
    </p:spTree>
    <p:extLst>
      <p:ext uri="{BB962C8B-B14F-4D97-AF65-F5344CB8AC3E}">
        <p14:creationId xmlns:p14="http://schemas.microsoft.com/office/powerpoint/2010/main" val="1451787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330EFF-9145-44E1-89BF-F6352DE0FED6}" type="datetimeFigureOut">
              <a:rPr lang="en-US" smtClean="0"/>
              <a:t>02/06/2020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5F9DD2-70ED-46AA-B7B5-B621B10148DB}" type="slidenum">
              <a:rPr lang="en-US" smtClean="0"/>
              <a:t>‹#›</a:t>
            </a:fld>
            <a:endParaRPr lang="en-US"/>
          </a:p>
        </p:txBody>
      </p:sp>
    </p:spTree>
    <p:extLst>
      <p:ext uri="{BB962C8B-B14F-4D97-AF65-F5344CB8AC3E}">
        <p14:creationId xmlns:p14="http://schemas.microsoft.com/office/powerpoint/2010/main" val="2976069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330EFF-9145-44E1-89BF-F6352DE0FED6}" type="datetimeFigureOut">
              <a:rPr lang="en-US" smtClean="0"/>
              <a:t>02/06/2020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5F9DD2-70ED-46AA-B7B5-B621B10148DB}" type="slidenum">
              <a:rPr lang="en-US" smtClean="0"/>
              <a:t>‹#›</a:t>
            </a:fld>
            <a:endParaRPr lang="en-US"/>
          </a:p>
        </p:txBody>
      </p:sp>
    </p:spTree>
    <p:extLst>
      <p:ext uri="{BB962C8B-B14F-4D97-AF65-F5344CB8AC3E}">
        <p14:creationId xmlns:p14="http://schemas.microsoft.com/office/powerpoint/2010/main" val="3338074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330EFF-9145-44E1-89BF-F6352DE0FED6}" type="datetimeFigureOut">
              <a:rPr lang="en-US" smtClean="0"/>
              <a:t>02/06/2020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5F9DD2-70ED-46AA-B7B5-B621B10148DB}" type="slidenum">
              <a:rPr lang="en-US" smtClean="0"/>
              <a:t>‹#›</a:t>
            </a:fld>
            <a:endParaRPr lang="en-US"/>
          </a:p>
        </p:txBody>
      </p:sp>
    </p:spTree>
    <p:extLst>
      <p:ext uri="{BB962C8B-B14F-4D97-AF65-F5344CB8AC3E}">
        <p14:creationId xmlns:p14="http://schemas.microsoft.com/office/powerpoint/2010/main" val="3449467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330EFF-9145-44E1-89BF-F6352DE0FED6}" type="datetimeFigureOut">
              <a:rPr lang="en-US" smtClean="0"/>
              <a:t>02/06/2020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5F9DD2-70ED-46AA-B7B5-B621B10148DB}" type="slidenum">
              <a:rPr lang="en-US" smtClean="0"/>
              <a:t>‹#›</a:t>
            </a:fld>
            <a:endParaRPr lang="en-US"/>
          </a:p>
        </p:txBody>
      </p:sp>
    </p:spTree>
    <p:extLst>
      <p:ext uri="{BB962C8B-B14F-4D97-AF65-F5344CB8AC3E}">
        <p14:creationId xmlns:p14="http://schemas.microsoft.com/office/powerpoint/2010/main" val="2228570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330EFF-9145-44E1-89BF-F6352DE0FED6}" type="datetimeFigureOut">
              <a:rPr lang="en-US" smtClean="0"/>
              <a:t>02/06/2020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5F9DD2-70ED-46AA-B7B5-B621B10148DB}" type="slidenum">
              <a:rPr lang="en-US" smtClean="0"/>
              <a:t>‹#›</a:t>
            </a:fld>
            <a:endParaRPr lang="en-US"/>
          </a:p>
        </p:txBody>
      </p:sp>
    </p:spTree>
    <p:extLst>
      <p:ext uri="{BB962C8B-B14F-4D97-AF65-F5344CB8AC3E}">
        <p14:creationId xmlns:p14="http://schemas.microsoft.com/office/powerpoint/2010/main" val="4069430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330EFF-9145-44E1-89BF-F6352DE0FED6}" type="datetimeFigureOut">
              <a:rPr lang="en-US" smtClean="0"/>
              <a:t>02/06/2020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5F9DD2-70ED-46AA-B7B5-B621B10148DB}" type="slidenum">
              <a:rPr lang="en-US" smtClean="0"/>
              <a:t>‹#›</a:t>
            </a:fld>
            <a:endParaRPr lang="en-US"/>
          </a:p>
        </p:txBody>
      </p:sp>
    </p:spTree>
    <p:extLst>
      <p:ext uri="{BB962C8B-B14F-4D97-AF65-F5344CB8AC3E}">
        <p14:creationId xmlns:p14="http://schemas.microsoft.com/office/powerpoint/2010/main" val="1368208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330EFF-9145-44E1-89BF-F6352DE0FED6}" type="datetimeFigureOut">
              <a:rPr lang="en-US" smtClean="0"/>
              <a:t>02/06/2020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5F9DD2-70ED-46AA-B7B5-B621B10148DB}" type="slidenum">
              <a:rPr lang="en-US" smtClean="0"/>
              <a:t>‹#›</a:t>
            </a:fld>
            <a:endParaRPr lang="en-US"/>
          </a:p>
        </p:txBody>
      </p:sp>
    </p:spTree>
    <p:extLst>
      <p:ext uri="{BB962C8B-B14F-4D97-AF65-F5344CB8AC3E}">
        <p14:creationId xmlns:p14="http://schemas.microsoft.com/office/powerpoint/2010/main" val="3443798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330EFF-9145-44E1-89BF-F6352DE0FED6}" type="datetimeFigureOut">
              <a:rPr lang="en-US" smtClean="0"/>
              <a:t>02/06/2020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5F9DD2-70ED-46AA-B7B5-B621B10148DB}" type="slidenum">
              <a:rPr lang="en-US" smtClean="0"/>
              <a:t>‹#›</a:t>
            </a:fld>
            <a:endParaRPr lang="en-US"/>
          </a:p>
        </p:txBody>
      </p:sp>
    </p:spTree>
    <p:extLst>
      <p:ext uri="{BB962C8B-B14F-4D97-AF65-F5344CB8AC3E}">
        <p14:creationId xmlns:p14="http://schemas.microsoft.com/office/powerpoint/2010/main" val="2192677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330EFF-9145-44E1-89BF-F6352DE0FED6}" type="datetimeFigureOut">
              <a:rPr lang="en-US" smtClean="0"/>
              <a:t>02/06/2020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5F9DD2-70ED-46AA-B7B5-B621B10148DB}" type="slidenum">
              <a:rPr lang="en-US" smtClean="0"/>
              <a:t>‹#›</a:t>
            </a:fld>
            <a:endParaRPr lang="en-US"/>
          </a:p>
        </p:txBody>
      </p:sp>
    </p:spTree>
    <p:extLst>
      <p:ext uri="{BB962C8B-B14F-4D97-AF65-F5344CB8AC3E}">
        <p14:creationId xmlns:p14="http://schemas.microsoft.com/office/powerpoint/2010/main" val="2756522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330EFF-9145-44E1-89BF-F6352DE0FED6}" type="datetimeFigureOut">
              <a:rPr lang="en-US" smtClean="0"/>
              <a:t>02/06/2020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5F9DD2-70ED-46AA-B7B5-B621B10148DB}" type="slidenum">
              <a:rPr lang="en-US" smtClean="0"/>
              <a:t>‹#›</a:t>
            </a:fld>
            <a:endParaRPr lang="en-US"/>
          </a:p>
        </p:txBody>
      </p:sp>
    </p:spTree>
    <p:extLst>
      <p:ext uri="{BB962C8B-B14F-4D97-AF65-F5344CB8AC3E}">
        <p14:creationId xmlns:p14="http://schemas.microsoft.com/office/powerpoint/2010/main" val="2185370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330EFF-9145-44E1-89BF-F6352DE0FED6}" type="datetimeFigureOut">
              <a:rPr lang="en-US" smtClean="0"/>
              <a:t>02/06/2020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5F9DD2-70ED-46AA-B7B5-B621B10148DB}" type="slidenum">
              <a:rPr lang="en-US" smtClean="0"/>
              <a:t>‹#›</a:t>
            </a:fld>
            <a:endParaRPr lang="en-US"/>
          </a:p>
        </p:txBody>
      </p:sp>
    </p:spTree>
    <p:extLst>
      <p:ext uri="{BB962C8B-B14F-4D97-AF65-F5344CB8AC3E}">
        <p14:creationId xmlns:p14="http://schemas.microsoft.com/office/powerpoint/2010/main" val="3627700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330EFF-9145-44E1-89BF-F6352DE0FED6}" type="datetimeFigureOut">
              <a:rPr lang="en-US" smtClean="0"/>
              <a:t>02/06/2020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5F9DD2-70ED-46AA-B7B5-B621B10148DB}" type="slidenum">
              <a:rPr lang="en-US" smtClean="0"/>
              <a:t>‹#›</a:t>
            </a:fld>
            <a:endParaRPr lang="en-US"/>
          </a:p>
        </p:txBody>
      </p:sp>
    </p:spTree>
    <p:extLst>
      <p:ext uri="{BB962C8B-B14F-4D97-AF65-F5344CB8AC3E}">
        <p14:creationId xmlns:p14="http://schemas.microsoft.com/office/powerpoint/2010/main" val="3630552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Unicod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en.cppreference.com/w/cpp/io/ios_base/Init" TargetMode="External"/><Relationship Id="rId2" Type="http://schemas.openxmlformats.org/officeDocument/2006/relationships/hyperlink" Target="https://en.cppreference.com/w/cpp/io"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3" Type="http://schemas.openxmlformats.org/officeDocument/2006/relationships/hyperlink" Target="https://en.cppreference.com/w/cpp/keyword/case" TargetMode="External"/><Relationship Id="rId18" Type="http://schemas.openxmlformats.org/officeDocument/2006/relationships/hyperlink" Target="https://en.cppreference.com/w/cpp/keyword/char32_t" TargetMode="External"/><Relationship Id="rId26" Type="http://schemas.openxmlformats.org/officeDocument/2006/relationships/hyperlink" Target="https://en.cppreference.com/w/cpp/keyword/const_cast" TargetMode="External"/><Relationship Id="rId39" Type="http://schemas.openxmlformats.org/officeDocument/2006/relationships/hyperlink" Target="https://en.cppreference.com/w/cpp/keyword/explicit" TargetMode="External"/><Relationship Id="rId21" Type="http://schemas.openxmlformats.org/officeDocument/2006/relationships/hyperlink" Target="https://en.cppreference.com/w/cpp/keyword/concept" TargetMode="External"/><Relationship Id="rId34" Type="http://schemas.openxmlformats.org/officeDocument/2006/relationships/hyperlink" Target="https://en.cppreference.com/w/cpp/keyword/do" TargetMode="External"/><Relationship Id="rId42" Type="http://schemas.openxmlformats.org/officeDocument/2006/relationships/hyperlink" Target="https://en.cppreference.com/w/cpp/keyword/false" TargetMode="External"/><Relationship Id="rId47" Type="http://schemas.openxmlformats.org/officeDocument/2006/relationships/hyperlink" Target="https://en.cppreference.com/w/cpp/keyword/if" TargetMode="External"/><Relationship Id="rId50" Type="http://schemas.openxmlformats.org/officeDocument/2006/relationships/hyperlink" Target="https://en.cppreference.com/w/cpp/keyword/long" TargetMode="External"/><Relationship Id="rId55" Type="http://schemas.openxmlformats.org/officeDocument/2006/relationships/hyperlink" Target="https://en.cppreference.com/w/cpp/keyword/not" TargetMode="External"/><Relationship Id="rId63" Type="http://schemas.openxmlformats.org/officeDocument/2006/relationships/hyperlink" Target="https://en.cppreference.com/w/cpp/keyword/public" TargetMode="External"/><Relationship Id="rId68" Type="http://schemas.openxmlformats.org/officeDocument/2006/relationships/hyperlink" Target="https://en.cppreference.com/w/cpp/keyword/return" TargetMode="External"/><Relationship Id="rId76" Type="http://schemas.openxmlformats.org/officeDocument/2006/relationships/hyperlink" Target="https://en.cppreference.com/w/cpp/keyword/switch" TargetMode="External"/><Relationship Id="rId84" Type="http://schemas.openxmlformats.org/officeDocument/2006/relationships/hyperlink" Target="https://en.cppreference.com/w/cpp/keyword/typeid" TargetMode="External"/><Relationship Id="rId89" Type="http://schemas.openxmlformats.org/officeDocument/2006/relationships/hyperlink" Target="https://en.cppreference.com/w/cpp/keyword/virtual" TargetMode="External"/><Relationship Id="rId7" Type="http://schemas.openxmlformats.org/officeDocument/2006/relationships/hyperlink" Target="https://en.cppreference.com/w/cpp/language/transactional_memory" TargetMode="External"/><Relationship Id="rId71" Type="http://schemas.openxmlformats.org/officeDocument/2006/relationships/hyperlink" Target="https://en.cppreference.com/w/cpp/keyword/sizeof" TargetMode="External"/><Relationship Id="rId92" Type="http://schemas.openxmlformats.org/officeDocument/2006/relationships/hyperlink" Target="https://en.cppreference.com/w/cpp/keyword/wchar_t" TargetMode="External"/><Relationship Id="rId2" Type="http://schemas.openxmlformats.org/officeDocument/2006/relationships/hyperlink" Target="https://en.cppreference.com/w/cpp/keyword/alignas" TargetMode="External"/><Relationship Id="rId16" Type="http://schemas.openxmlformats.org/officeDocument/2006/relationships/hyperlink" Target="https://en.cppreference.com/w/cpp/keyword/char8_t" TargetMode="External"/><Relationship Id="rId29" Type="http://schemas.openxmlformats.org/officeDocument/2006/relationships/hyperlink" Target="https://en.cppreference.com/w/cpp/keyword/co_return" TargetMode="External"/><Relationship Id="rId11" Type="http://schemas.openxmlformats.org/officeDocument/2006/relationships/hyperlink" Target="https://en.cppreference.com/w/cpp/keyword/bool" TargetMode="External"/><Relationship Id="rId24" Type="http://schemas.openxmlformats.org/officeDocument/2006/relationships/hyperlink" Target="https://en.cppreference.com/w/cpp/keyword/constexpr" TargetMode="External"/><Relationship Id="rId32" Type="http://schemas.openxmlformats.org/officeDocument/2006/relationships/hyperlink" Target="https://en.cppreference.com/w/cpp/keyword/default" TargetMode="External"/><Relationship Id="rId37" Type="http://schemas.openxmlformats.org/officeDocument/2006/relationships/hyperlink" Target="https://en.cppreference.com/w/cpp/keyword/else" TargetMode="External"/><Relationship Id="rId40" Type="http://schemas.openxmlformats.org/officeDocument/2006/relationships/hyperlink" Target="https://en.cppreference.com/w/cpp/keyword/export" TargetMode="External"/><Relationship Id="rId45" Type="http://schemas.openxmlformats.org/officeDocument/2006/relationships/hyperlink" Target="https://en.cppreference.com/w/cpp/keyword/friend" TargetMode="External"/><Relationship Id="rId53" Type="http://schemas.openxmlformats.org/officeDocument/2006/relationships/hyperlink" Target="https://en.cppreference.com/w/cpp/keyword/new" TargetMode="External"/><Relationship Id="rId58" Type="http://schemas.openxmlformats.org/officeDocument/2006/relationships/hyperlink" Target="https://en.cppreference.com/w/cpp/keyword/operator" TargetMode="External"/><Relationship Id="rId66" Type="http://schemas.openxmlformats.org/officeDocument/2006/relationships/hyperlink" Target="https://en.cppreference.com/w/cpp/keyword/reinterpret_cast" TargetMode="External"/><Relationship Id="rId74" Type="http://schemas.openxmlformats.org/officeDocument/2006/relationships/hyperlink" Target="https://en.cppreference.com/w/cpp/keyword/static_cast" TargetMode="External"/><Relationship Id="rId79" Type="http://schemas.openxmlformats.org/officeDocument/2006/relationships/hyperlink" Target="https://en.cppreference.com/w/cpp/keyword/thread_local" TargetMode="External"/><Relationship Id="rId87" Type="http://schemas.openxmlformats.org/officeDocument/2006/relationships/hyperlink" Target="https://en.cppreference.com/w/cpp/keyword/unsigned" TargetMode="External"/><Relationship Id="rId5" Type="http://schemas.openxmlformats.org/officeDocument/2006/relationships/hyperlink" Target="https://en.cppreference.com/w/cpp/keyword/and_eq" TargetMode="External"/><Relationship Id="rId61" Type="http://schemas.openxmlformats.org/officeDocument/2006/relationships/hyperlink" Target="https://en.cppreference.com/w/cpp/keyword/private" TargetMode="External"/><Relationship Id="rId82" Type="http://schemas.openxmlformats.org/officeDocument/2006/relationships/hyperlink" Target="https://en.cppreference.com/w/cpp/keyword/try" TargetMode="External"/><Relationship Id="rId90" Type="http://schemas.openxmlformats.org/officeDocument/2006/relationships/hyperlink" Target="https://en.cppreference.com/w/cpp/keyword/void" TargetMode="External"/><Relationship Id="rId95" Type="http://schemas.openxmlformats.org/officeDocument/2006/relationships/hyperlink" Target="https://en.cppreference.com/w/cpp/keyword/xor_eq" TargetMode="External"/><Relationship Id="rId19" Type="http://schemas.openxmlformats.org/officeDocument/2006/relationships/hyperlink" Target="https://en.cppreference.com/w/cpp/keyword/class" TargetMode="External"/><Relationship Id="rId14" Type="http://schemas.openxmlformats.org/officeDocument/2006/relationships/hyperlink" Target="https://en.cppreference.com/w/cpp/keyword/catch" TargetMode="External"/><Relationship Id="rId22" Type="http://schemas.openxmlformats.org/officeDocument/2006/relationships/hyperlink" Target="https://en.cppreference.com/w/cpp/keyword/const" TargetMode="External"/><Relationship Id="rId27" Type="http://schemas.openxmlformats.org/officeDocument/2006/relationships/hyperlink" Target="https://en.cppreference.com/w/cpp/keyword/continue" TargetMode="External"/><Relationship Id="rId30" Type="http://schemas.openxmlformats.org/officeDocument/2006/relationships/hyperlink" Target="https://en.cppreference.com/w/cpp/keyword/co_yield" TargetMode="External"/><Relationship Id="rId35" Type="http://schemas.openxmlformats.org/officeDocument/2006/relationships/hyperlink" Target="https://en.cppreference.com/w/cpp/keyword/double" TargetMode="External"/><Relationship Id="rId43" Type="http://schemas.openxmlformats.org/officeDocument/2006/relationships/hyperlink" Target="https://en.cppreference.com/w/cpp/keyword/float" TargetMode="External"/><Relationship Id="rId48" Type="http://schemas.openxmlformats.org/officeDocument/2006/relationships/hyperlink" Target="https://en.cppreference.com/w/cpp/keyword/inline" TargetMode="External"/><Relationship Id="rId56" Type="http://schemas.openxmlformats.org/officeDocument/2006/relationships/hyperlink" Target="https://en.cppreference.com/w/cpp/keyword/not_eq" TargetMode="External"/><Relationship Id="rId64" Type="http://schemas.openxmlformats.org/officeDocument/2006/relationships/hyperlink" Target="https://en.cppreference.com/mwiki/index.php?title=cpp/keyword/reflexpr&amp;action=edit&amp;redlink=1" TargetMode="External"/><Relationship Id="rId69" Type="http://schemas.openxmlformats.org/officeDocument/2006/relationships/hyperlink" Target="https://en.cppreference.com/w/cpp/keyword/short" TargetMode="External"/><Relationship Id="rId77" Type="http://schemas.openxmlformats.org/officeDocument/2006/relationships/hyperlink" Target="https://en.cppreference.com/w/cpp/keyword/template" TargetMode="External"/><Relationship Id="rId8" Type="http://schemas.openxmlformats.org/officeDocument/2006/relationships/hyperlink" Target="https://en.cppreference.com/w/cpp/keyword/auto" TargetMode="External"/><Relationship Id="rId51" Type="http://schemas.openxmlformats.org/officeDocument/2006/relationships/hyperlink" Target="https://en.cppreference.com/w/cpp/keyword/mutable" TargetMode="External"/><Relationship Id="rId72" Type="http://schemas.openxmlformats.org/officeDocument/2006/relationships/hyperlink" Target="https://en.cppreference.com/w/cpp/keyword/static" TargetMode="External"/><Relationship Id="rId80" Type="http://schemas.openxmlformats.org/officeDocument/2006/relationships/hyperlink" Target="https://en.cppreference.com/w/cpp/keyword/throw" TargetMode="External"/><Relationship Id="rId85" Type="http://schemas.openxmlformats.org/officeDocument/2006/relationships/hyperlink" Target="https://en.cppreference.com/w/cpp/keyword/typename" TargetMode="External"/><Relationship Id="rId93" Type="http://schemas.openxmlformats.org/officeDocument/2006/relationships/hyperlink" Target="https://en.cppreference.com/w/cpp/keyword/while" TargetMode="External"/><Relationship Id="rId3" Type="http://schemas.openxmlformats.org/officeDocument/2006/relationships/hyperlink" Target="https://en.cppreference.com/w/cpp/keyword/alignof" TargetMode="External"/><Relationship Id="rId12" Type="http://schemas.openxmlformats.org/officeDocument/2006/relationships/hyperlink" Target="https://en.cppreference.com/w/cpp/keyword/break" TargetMode="External"/><Relationship Id="rId17" Type="http://schemas.openxmlformats.org/officeDocument/2006/relationships/hyperlink" Target="https://en.cppreference.com/w/cpp/keyword/char16_t" TargetMode="External"/><Relationship Id="rId25" Type="http://schemas.openxmlformats.org/officeDocument/2006/relationships/hyperlink" Target="https://en.cppreference.com/w/cpp/keyword/constinit" TargetMode="External"/><Relationship Id="rId33" Type="http://schemas.openxmlformats.org/officeDocument/2006/relationships/hyperlink" Target="https://en.cppreference.com/w/cpp/keyword/delete" TargetMode="External"/><Relationship Id="rId38" Type="http://schemas.openxmlformats.org/officeDocument/2006/relationships/hyperlink" Target="https://en.cppreference.com/w/cpp/keyword/enum" TargetMode="External"/><Relationship Id="rId46" Type="http://schemas.openxmlformats.org/officeDocument/2006/relationships/hyperlink" Target="https://en.cppreference.com/w/cpp/keyword/goto" TargetMode="External"/><Relationship Id="rId59" Type="http://schemas.openxmlformats.org/officeDocument/2006/relationships/hyperlink" Target="https://en.cppreference.com/w/cpp/keyword/or" TargetMode="External"/><Relationship Id="rId67" Type="http://schemas.openxmlformats.org/officeDocument/2006/relationships/hyperlink" Target="https://en.cppreference.com/w/cpp/keyword/requires" TargetMode="External"/><Relationship Id="rId20" Type="http://schemas.openxmlformats.org/officeDocument/2006/relationships/hyperlink" Target="https://en.cppreference.com/w/cpp/keyword/compl" TargetMode="External"/><Relationship Id="rId41" Type="http://schemas.openxmlformats.org/officeDocument/2006/relationships/hyperlink" Target="https://en.cppreference.com/w/cpp/keyword/extern" TargetMode="External"/><Relationship Id="rId54" Type="http://schemas.openxmlformats.org/officeDocument/2006/relationships/hyperlink" Target="https://en.cppreference.com/w/cpp/keyword/noexcept" TargetMode="External"/><Relationship Id="rId62" Type="http://schemas.openxmlformats.org/officeDocument/2006/relationships/hyperlink" Target="https://en.cppreference.com/w/cpp/keyword/protected" TargetMode="External"/><Relationship Id="rId70" Type="http://schemas.openxmlformats.org/officeDocument/2006/relationships/hyperlink" Target="https://en.cppreference.com/w/cpp/keyword/signed" TargetMode="External"/><Relationship Id="rId75" Type="http://schemas.openxmlformats.org/officeDocument/2006/relationships/hyperlink" Target="https://en.cppreference.com/w/cpp/keyword/struct" TargetMode="External"/><Relationship Id="rId83" Type="http://schemas.openxmlformats.org/officeDocument/2006/relationships/hyperlink" Target="https://en.cppreference.com/w/cpp/keyword/typedef" TargetMode="External"/><Relationship Id="rId88" Type="http://schemas.openxmlformats.org/officeDocument/2006/relationships/hyperlink" Target="https://en.cppreference.com/w/cpp/keyword/using" TargetMode="External"/><Relationship Id="rId91" Type="http://schemas.openxmlformats.org/officeDocument/2006/relationships/hyperlink" Target="https://en.cppreference.com/w/cpp/keyword/volatile" TargetMode="External"/><Relationship Id="rId1" Type="http://schemas.openxmlformats.org/officeDocument/2006/relationships/slideLayout" Target="../slideLayouts/slideLayout2.xml"/><Relationship Id="rId6" Type="http://schemas.openxmlformats.org/officeDocument/2006/relationships/hyperlink" Target="https://en.cppreference.com/w/cpp/keyword/asm" TargetMode="External"/><Relationship Id="rId15" Type="http://schemas.openxmlformats.org/officeDocument/2006/relationships/hyperlink" Target="https://en.cppreference.com/w/cpp/keyword/char" TargetMode="External"/><Relationship Id="rId23" Type="http://schemas.openxmlformats.org/officeDocument/2006/relationships/hyperlink" Target="https://en.cppreference.com/w/cpp/keyword/consteval" TargetMode="External"/><Relationship Id="rId28" Type="http://schemas.openxmlformats.org/officeDocument/2006/relationships/hyperlink" Target="https://en.cppreference.com/w/cpp/keyword/co_await" TargetMode="External"/><Relationship Id="rId36" Type="http://schemas.openxmlformats.org/officeDocument/2006/relationships/hyperlink" Target="https://en.cppreference.com/w/cpp/keyword/dynamic_cast" TargetMode="External"/><Relationship Id="rId49" Type="http://schemas.openxmlformats.org/officeDocument/2006/relationships/hyperlink" Target="https://en.cppreference.com/w/cpp/keyword/int" TargetMode="External"/><Relationship Id="rId57" Type="http://schemas.openxmlformats.org/officeDocument/2006/relationships/hyperlink" Target="https://en.cppreference.com/w/cpp/keyword/nullptr" TargetMode="External"/><Relationship Id="rId10" Type="http://schemas.openxmlformats.org/officeDocument/2006/relationships/hyperlink" Target="https://en.cppreference.com/w/cpp/keyword/bitor" TargetMode="External"/><Relationship Id="rId31" Type="http://schemas.openxmlformats.org/officeDocument/2006/relationships/hyperlink" Target="https://en.cppreference.com/w/cpp/keyword/decltype" TargetMode="External"/><Relationship Id="rId44" Type="http://schemas.openxmlformats.org/officeDocument/2006/relationships/hyperlink" Target="https://en.cppreference.com/w/cpp/keyword/for" TargetMode="External"/><Relationship Id="rId52" Type="http://schemas.openxmlformats.org/officeDocument/2006/relationships/hyperlink" Target="https://en.cppreference.com/w/cpp/keyword/namespace" TargetMode="External"/><Relationship Id="rId60" Type="http://schemas.openxmlformats.org/officeDocument/2006/relationships/hyperlink" Target="https://en.cppreference.com/w/cpp/keyword/or_eq" TargetMode="External"/><Relationship Id="rId65" Type="http://schemas.openxmlformats.org/officeDocument/2006/relationships/hyperlink" Target="https://en.cppreference.com/w/cpp/keyword/register" TargetMode="External"/><Relationship Id="rId73" Type="http://schemas.openxmlformats.org/officeDocument/2006/relationships/hyperlink" Target="https://en.cppreference.com/w/cpp/keyword/static_assert" TargetMode="External"/><Relationship Id="rId78" Type="http://schemas.openxmlformats.org/officeDocument/2006/relationships/hyperlink" Target="https://en.cppreference.com/w/cpp/keyword/this" TargetMode="External"/><Relationship Id="rId81" Type="http://schemas.openxmlformats.org/officeDocument/2006/relationships/hyperlink" Target="https://en.cppreference.com/w/cpp/keyword/true" TargetMode="External"/><Relationship Id="rId86" Type="http://schemas.openxmlformats.org/officeDocument/2006/relationships/hyperlink" Target="https://en.cppreference.com/w/cpp/keyword/union" TargetMode="External"/><Relationship Id="rId94" Type="http://schemas.openxmlformats.org/officeDocument/2006/relationships/hyperlink" Target="https://en.cppreference.com/w/cpp/keyword/xor" TargetMode="External"/><Relationship Id="rId4" Type="http://schemas.openxmlformats.org/officeDocument/2006/relationships/hyperlink" Target="https://en.cppreference.com/w/cpp/keyword/and" TargetMode="External"/><Relationship Id="rId9" Type="http://schemas.openxmlformats.org/officeDocument/2006/relationships/hyperlink" Target="https://en.cppreference.com/w/cpp/keyword/bitan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248400"/>
          </a:xfrm>
        </p:spPr>
        <p:txBody>
          <a:bodyPr/>
          <a:lstStyle/>
          <a:p>
            <a:r>
              <a:rPr lang="en-US" b="1" dirty="0"/>
              <a:t>Feature of CPP</a:t>
            </a:r>
            <a:r>
              <a:rPr lang="en-US" dirty="0"/>
              <a:t>:</a:t>
            </a:r>
          </a:p>
          <a:p>
            <a:r>
              <a:rPr lang="en-US" dirty="0"/>
              <a:t>General purpose programming</a:t>
            </a:r>
          </a:p>
          <a:p>
            <a:r>
              <a:rPr lang="en-US" dirty="0"/>
              <a:t>Middle level programming </a:t>
            </a:r>
          </a:p>
          <a:p>
            <a:r>
              <a:rPr lang="en-US" dirty="0"/>
              <a:t>Compiled language</a:t>
            </a:r>
          </a:p>
          <a:p>
            <a:r>
              <a:rPr lang="en-US" dirty="0"/>
              <a:t>Object oriented language</a:t>
            </a:r>
          </a:p>
          <a:p>
            <a:r>
              <a:rPr lang="en-US" dirty="0"/>
              <a:t>Generic programming </a:t>
            </a:r>
          </a:p>
          <a:p>
            <a:r>
              <a:rPr lang="en-US" dirty="0"/>
              <a:t>Functional programming </a:t>
            </a:r>
          </a:p>
          <a:p>
            <a:r>
              <a:rPr lang="en-US" dirty="0"/>
              <a:t>Procedural programming </a:t>
            </a:r>
          </a:p>
          <a:p>
            <a:pPr marL="0" indent="0">
              <a:buNone/>
            </a:pPr>
            <a:endParaRPr lang="en-US" dirty="0"/>
          </a:p>
        </p:txBody>
      </p:sp>
    </p:spTree>
    <p:extLst>
      <p:ext uri="{BB962C8B-B14F-4D97-AF65-F5344CB8AC3E}">
        <p14:creationId xmlns:p14="http://schemas.microsoft.com/office/powerpoint/2010/main" val="1201176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lstStyle/>
          <a:p>
            <a:r>
              <a:rPr lang="en-US" dirty="0" smtClean="0"/>
              <a:t>Escape sequences:</a:t>
            </a:r>
          </a:p>
        </p:txBody>
      </p:sp>
      <p:graphicFrame>
        <p:nvGraphicFramePr>
          <p:cNvPr id="5" name="Table 4"/>
          <p:cNvGraphicFramePr>
            <a:graphicFrameLocks noGrp="1"/>
          </p:cNvGraphicFramePr>
          <p:nvPr>
            <p:extLst>
              <p:ext uri="{D42A27DB-BD31-4B8C-83A1-F6EECF244321}">
                <p14:modId xmlns:p14="http://schemas.microsoft.com/office/powerpoint/2010/main" val="2468387649"/>
              </p:ext>
            </p:extLst>
          </p:nvPr>
        </p:nvGraphicFramePr>
        <p:xfrm>
          <a:off x="609600" y="1143000"/>
          <a:ext cx="8229600" cy="3954621"/>
        </p:xfrm>
        <a:graphic>
          <a:graphicData uri="http://schemas.openxmlformats.org/drawingml/2006/table">
            <a:tbl>
              <a:tblPr/>
              <a:tblGrid>
                <a:gridCol w="2743200"/>
                <a:gridCol w="2743200"/>
                <a:gridCol w="2743200"/>
              </a:tblGrid>
              <a:tr h="937101">
                <a:tc>
                  <a:txBody>
                    <a:bodyPr/>
                    <a:lstStyle/>
                    <a:p>
                      <a:r>
                        <a:rPr lang="en-US" b="1" dirty="0" err="1">
                          <a:effectLst/>
                        </a:rPr>
                        <a:t>nnn</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arbitrary octal value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byte nnn</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b="1">
                          <a:effectLst/>
                        </a:rPr>
                        <a:t>\xnn</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arbitrary hexadecimal value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byte nn</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b="1">
                          <a:effectLst/>
                        </a:rPr>
                        <a:t>\unnnn</a:t>
                      </a:r>
                      <a:r>
                        <a:rPr lang="en-US">
                          <a:effectLst/>
                        </a:rPr>
                        <a:t> </a:t>
                      </a:r>
                      <a:r>
                        <a:rPr lang="en-US">
                          <a:solidFill>
                            <a:srgbClr val="008000"/>
                          </a:solidFill>
                          <a:effectLst/>
                        </a:rPr>
                        <a:t>(since C++11)</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universal character name</a:t>
                      </a:r>
                      <a:br>
                        <a:rPr lang="en-US">
                          <a:effectLst/>
                        </a:rPr>
                      </a:br>
                      <a:r>
                        <a:rPr lang="en-US">
                          <a:effectLst/>
                        </a:rPr>
                        <a:t>(arbitrary </a:t>
                      </a:r>
                      <a:r>
                        <a:rPr lang="en-US" u="none" strike="noStrike">
                          <a:solidFill>
                            <a:srgbClr val="663366"/>
                          </a:solidFill>
                          <a:effectLst/>
                          <a:hlinkClick r:id="rId2" tooltip="enwiki:Unicode"/>
                        </a:rPr>
                        <a:t>Unicode</a:t>
                      </a:r>
                      <a:r>
                        <a:rPr lang="en-US">
                          <a:effectLst/>
                        </a:rPr>
                        <a:t> value);</a:t>
                      </a:r>
                      <a:br>
                        <a:rPr lang="en-US">
                          <a:effectLst/>
                        </a:rPr>
                      </a:br>
                      <a:r>
                        <a:rPr lang="en-US">
                          <a:effectLst/>
                        </a:rPr>
                        <a:t>may result in several characters</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code point U+nnnn</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b="1">
                          <a:effectLst/>
                        </a:rPr>
                        <a:t>\Unnnnnnnn</a:t>
                      </a:r>
                      <a:r>
                        <a:rPr lang="en-US">
                          <a:effectLst/>
                        </a:rPr>
                        <a:t> </a:t>
                      </a:r>
                      <a:r>
                        <a:rPr lang="en-US">
                          <a:solidFill>
                            <a:srgbClr val="008000"/>
                          </a:solidFill>
                          <a:effectLst/>
                        </a:rPr>
                        <a:t>(since C++11)</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universal character name</a:t>
                      </a:r>
                      <a:br>
                        <a:rPr lang="en-US">
                          <a:effectLst/>
                        </a:rPr>
                      </a:br>
                      <a:r>
                        <a:rPr lang="en-US">
                          <a:effectLst/>
                        </a:rPr>
                        <a:t>(arbitrary </a:t>
                      </a:r>
                      <a:r>
                        <a:rPr lang="en-US" u="none" strike="noStrike">
                          <a:solidFill>
                            <a:srgbClr val="663366"/>
                          </a:solidFill>
                          <a:effectLst/>
                          <a:hlinkClick r:id="rId2" tooltip="enwiki:Unicode"/>
                        </a:rPr>
                        <a:t>Unicode</a:t>
                      </a:r>
                      <a:r>
                        <a:rPr lang="en-US">
                          <a:effectLst/>
                        </a:rPr>
                        <a:t> value);</a:t>
                      </a:r>
                      <a:br>
                        <a:rPr lang="en-US">
                          <a:effectLst/>
                        </a:rPr>
                      </a:br>
                      <a:r>
                        <a:rPr lang="en-US">
                          <a:effectLst/>
                        </a:rPr>
                        <a:t>may result in several characters</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effectLst/>
                        </a:rPr>
                        <a:t>code point </a:t>
                      </a:r>
                      <a:r>
                        <a:rPr lang="en-US" dirty="0" err="1">
                          <a:effectLst/>
                        </a:rPr>
                        <a:t>U+nnnnnnnn</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2255167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763000" cy="6096000"/>
          </a:xfrm>
        </p:spPr>
        <p:txBody>
          <a:bodyPr>
            <a:normAutofit fontScale="92500" lnSpcReduction="20000"/>
          </a:bodyPr>
          <a:lstStyle/>
          <a:p>
            <a:r>
              <a:rPr lang="en-US" dirty="0" err="1" smtClean="0"/>
              <a:t>Const</a:t>
            </a:r>
            <a:r>
              <a:rPr lang="en-US" dirty="0" smtClean="0"/>
              <a:t>:</a:t>
            </a:r>
          </a:p>
          <a:p>
            <a:r>
              <a:rPr lang="en-US" dirty="0"/>
              <a:t>The </a:t>
            </a:r>
            <a:r>
              <a:rPr lang="en-US" dirty="0" err="1"/>
              <a:t>const</a:t>
            </a:r>
            <a:r>
              <a:rPr lang="en-US" dirty="0"/>
              <a:t> qualifier used on a declaration of a </a:t>
            </a:r>
            <a:r>
              <a:rPr lang="en-US" dirty="0" smtClean="0"/>
              <a:t>non-local, non-volatile,</a:t>
            </a:r>
            <a:r>
              <a:rPr lang="en-US" dirty="0"/>
              <a:t> </a:t>
            </a:r>
            <a:r>
              <a:rPr lang="en-US" dirty="0" smtClean="0"/>
              <a:t>non-template</a:t>
            </a:r>
            <a:r>
              <a:rPr lang="en-US" dirty="0"/>
              <a:t> ,</a:t>
            </a:r>
            <a:r>
              <a:rPr lang="en-US" dirty="0" smtClean="0"/>
              <a:t>non-inline</a:t>
            </a:r>
            <a:r>
              <a:rPr lang="en-US" dirty="0"/>
              <a:t>  variable that is not declared extern gives it internal linkage. This is different from C where </a:t>
            </a:r>
            <a:r>
              <a:rPr lang="en-US" dirty="0" err="1"/>
              <a:t>const</a:t>
            </a:r>
            <a:r>
              <a:rPr lang="en-US" dirty="0"/>
              <a:t> file scope variables have external linkage</a:t>
            </a:r>
            <a:r>
              <a:rPr lang="en-US" dirty="0" smtClean="0"/>
              <a:t>.</a:t>
            </a:r>
          </a:p>
          <a:p>
            <a:r>
              <a:rPr lang="en-US" b="1" dirty="0" err="1"/>
              <a:t>constexpr</a:t>
            </a:r>
            <a:r>
              <a:rPr lang="en-US" dirty="0"/>
              <a:t> - specifies that the value of a variable or function can appear in</a:t>
            </a:r>
            <a:r>
              <a:rPr lang="en-US" i="1" dirty="0"/>
              <a:t> </a:t>
            </a:r>
            <a:r>
              <a:rPr lang="en-US" u="sng" dirty="0"/>
              <a:t>constant </a:t>
            </a:r>
            <a:r>
              <a:rPr lang="en-US" u="sng" dirty="0" smtClean="0"/>
              <a:t>expressions.</a:t>
            </a:r>
          </a:p>
          <a:p>
            <a:r>
              <a:rPr lang="en-US" b="1" dirty="0" err="1"/>
              <a:t>consteval</a:t>
            </a:r>
            <a:r>
              <a:rPr lang="en-US" dirty="0"/>
              <a:t> - specifies that a function is an </a:t>
            </a:r>
            <a:r>
              <a:rPr lang="en-US" i="1" dirty="0"/>
              <a:t>immediate function</a:t>
            </a:r>
            <a:r>
              <a:rPr lang="en-US" dirty="0"/>
              <a:t>, that is, every call to the function must produce a compile-time </a:t>
            </a:r>
            <a:r>
              <a:rPr lang="en-US" dirty="0" smtClean="0"/>
              <a:t>constant</a:t>
            </a:r>
          </a:p>
          <a:p>
            <a:r>
              <a:rPr lang="en-US" b="1" dirty="0" err="1"/>
              <a:t>constinit</a:t>
            </a:r>
            <a:r>
              <a:rPr lang="en-US" dirty="0"/>
              <a:t> - asserts that a variable has static initialization, i.e. zero </a:t>
            </a:r>
            <a:r>
              <a:rPr lang="en-US" dirty="0" smtClean="0"/>
              <a:t>initialization</a:t>
            </a:r>
            <a:r>
              <a:rPr lang="en-US" dirty="0"/>
              <a:t> </a:t>
            </a:r>
            <a:r>
              <a:rPr lang="en-US" dirty="0" smtClean="0"/>
              <a:t>and</a:t>
            </a:r>
            <a:r>
              <a:rPr lang="en-US" dirty="0"/>
              <a:t> constant initialization, otherwise the program is ill-formed.</a:t>
            </a:r>
          </a:p>
        </p:txBody>
      </p:sp>
    </p:spTree>
    <p:extLst>
      <p:ext uri="{BB962C8B-B14F-4D97-AF65-F5344CB8AC3E}">
        <p14:creationId xmlns:p14="http://schemas.microsoft.com/office/powerpoint/2010/main" val="263495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5897563"/>
          </a:xfrm>
        </p:spPr>
        <p:txBody>
          <a:bodyPr>
            <a:normAutofit fontScale="70000" lnSpcReduction="20000"/>
          </a:bodyPr>
          <a:lstStyle/>
          <a:p>
            <a:pPr marL="0" indent="0">
              <a:buNone/>
            </a:pPr>
            <a:r>
              <a:rPr lang="en-US" b="1" dirty="0" err="1" smtClean="0"/>
              <a:t>Cout</a:t>
            </a:r>
            <a:r>
              <a:rPr lang="en-US" b="1" dirty="0" smtClean="0"/>
              <a:t>:</a:t>
            </a:r>
            <a:r>
              <a:rPr lang="en-US" dirty="0" smtClean="0"/>
              <a:t> In C we use </a:t>
            </a:r>
            <a:r>
              <a:rPr lang="en-US" dirty="0" err="1" smtClean="0"/>
              <a:t>printf</a:t>
            </a:r>
            <a:r>
              <a:rPr lang="en-US" dirty="0" smtClean="0"/>
              <a:t>()</a:t>
            </a:r>
            <a:endParaRPr lang="en-US" dirty="0" smtClean="0"/>
          </a:p>
          <a:p>
            <a:pPr marL="0" indent="0">
              <a:buNone/>
            </a:pPr>
            <a:r>
              <a:rPr lang="en-US" dirty="0" err="1"/>
              <a:t>cout</a:t>
            </a:r>
            <a:r>
              <a:rPr lang="en-US" dirty="0"/>
              <a:t> is an object of the output stream that is used to show </a:t>
            </a:r>
            <a:r>
              <a:rPr lang="en-US" dirty="0" smtClean="0"/>
              <a:t>output.</a:t>
            </a:r>
          </a:p>
          <a:p>
            <a:pPr marL="0" indent="0">
              <a:buNone/>
            </a:pPr>
            <a:r>
              <a:rPr lang="en-US" dirty="0" err="1"/>
              <a:t>cout</a:t>
            </a:r>
            <a:r>
              <a:rPr lang="en-US" dirty="0"/>
              <a:t> uses the extraction operator( &lt;&lt; ).</a:t>
            </a:r>
            <a:endParaRPr lang="en-US" dirty="0" smtClean="0"/>
          </a:p>
          <a:p>
            <a:pPr marL="0" indent="0">
              <a:buNone/>
            </a:pPr>
            <a:r>
              <a:rPr lang="en-US" b="1" dirty="0" err="1" smtClean="0"/>
              <a:t>Cin</a:t>
            </a:r>
            <a:r>
              <a:rPr lang="en-US" b="1" dirty="0" smtClean="0"/>
              <a:t>: </a:t>
            </a:r>
            <a:r>
              <a:rPr lang="en-US" dirty="0" smtClean="0"/>
              <a:t>In  C we use </a:t>
            </a:r>
            <a:r>
              <a:rPr lang="en-US" dirty="0" err="1" smtClean="0"/>
              <a:t>scanf</a:t>
            </a:r>
            <a:r>
              <a:rPr lang="en-US" dirty="0" smtClean="0"/>
              <a:t>()</a:t>
            </a:r>
          </a:p>
          <a:p>
            <a:pPr marL="0" indent="0">
              <a:buNone/>
            </a:pPr>
            <a:r>
              <a:rPr lang="en-US" dirty="0" err="1"/>
              <a:t>cin</a:t>
            </a:r>
            <a:r>
              <a:rPr lang="en-US" dirty="0"/>
              <a:t> is an object of the input stream and is used to take input from input streams like files, </a:t>
            </a:r>
            <a:r>
              <a:rPr lang="en-US" dirty="0" smtClean="0"/>
              <a:t>console.</a:t>
            </a:r>
          </a:p>
          <a:p>
            <a:pPr marL="0" indent="0">
              <a:buNone/>
            </a:pPr>
            <a:r>
              <a:rPr lang="en-US" dirty="0" err="1"/>
              <a:t>cin</a:t>
            </a:r>
            <a:r>
              <a:rPr lang="en-US" dirty="0"/>
              <a:t> uses the insertion operator( &gt;&gt; ) </a:t>
            </a:r>
            <a:endParaRPr lang="en-US" dirty="0" smtClean="0"/>
          </a:p>
          <a:p>
            <a:pPr marL="0" indent="0">
              <a:buNone/>
            </a:pPr>
            <a:r>
              <a:rPr lang="en-US" dirty="0" smtClean="0"/>
              <a:t>Example:</a:t>
            </a:r>
          </a:p>
          <a:p>
            <a:pPr marL="0" indent="0">
              <a:buNone/>
            </a:pPr>
            <a:r>
              <a:rPr lang="en-US" dirty="0"/>
              <a:t>#include&lt;</a:t>
            </a:r>
            <a:r>
              <a:rPr lang="en-US" dirty="0" err="1"/>
              <a:t>iostream</a:t>
            </a:r>
            <a:r>
              <a:rPr lang="en-US" dirty="0"/>
              <a:t>&gt; </a:t>
            </a:r>
            <a:endParaRPr lang="en-US" dirty="0" smtClean="0"/>
          </a:p>
          <a:p>
            <a:pPr marL="0" indent="0">
              <a:buNone/>
            </a:pPr>
            <a:r>
              <a:rPr lang="en-US" dirty="0" err="1" smtClean="0"/>
              <a:t>int</a:t>
            </a:r>
            <a:r>
              <a:rPr lang="en-US" dirty="0" smtClean="0"/>
              <a:t> </a:t>
            </a:r>
            <a:r>
              <a:rPr lang="en-US" dirty="0"/>
              <a:t>main() {   </a:t>
            </a:r>
            <a:endParaRPr lang="en-US" dirty="0" smtClean="0"/>
          </a:p>
          <a:p>
            <a:pPr marL="0" indent="0">
              <a:buNone/>
            </a:pPr>
            <a:r>
              <a:rPr lang="en-US" dirty="0"/>
              <a:t> </a:t>
            </a:r>
            <a:r>
              <a:rPr lang="en-US" dirty="0" err="1" smtClean="0"/>
              <a:t>int</a:t>
            </a:r>
            <a:r>
              <a:rPr lang="en-US" dirty="0"/>
              <a:t> </a:t>
            </a:r>
            <a:r>
              <a:rPr lang="en-US" dirty="0" smtClean="0"/>
              <a:t>n; </a:t>
            </a:r>
            <a:r>
              <a:rPr lang="en-US" dirty="0"/>
              <a:t> </a:t>
            </a:r>
            <a:endParaRPr lang="en-US" dirty="0" smtClean="0"/>
          </a:p>
          <a:p>
            <a:pPr marL="0" indent="0">
              <a:buNone/>
            </a:pPr>
            <a:r>
              <a:rPr lang="en-US" dirty="0" smtClean="0"/>
              <a:t> </a:t>
            </a:r>
            <a:r>
              <a:rPr lang="en-US" dirty="0"/>
              <a:t> </a:t>
            </a:r>
            <a:r>
              <a:rPr lang="en-US" dirty="0" err="1"/>
              <a:t>std</a:t>
            </a:r>
            <a:r>
              <a:rPr lang="en-US" dirty="0"/>
              <a:t>::</a:t>
            </a:r>
            <a:r>
              <a:rPr lang="en-US" dirty="0" err="1"/>
              <a:t>cin</a:t>
            </a:r>
            <a:r>
              <a:rPr lang="en-US" dirty="0"/>
              <a:t> </a:t>
            </a:r>
            <a:r>
              <a:rPr lang="en-US" dirty="0" smtClean="0"/>
              <a:t>&gt;&gt;n; </a:t>
            </a:r>
            <a:r>
              <a:rPr lang="en-US" dirty="0"/>
              <a:t>  </a:t>
            </a:r>
            <a:endParaRPr lang="en-US" dirty="0" smtClean="0"/>
          </a:p>
          <a:p>
            <a:pPr marL="0" indent="0">
              <a:buNone/>
            </a:pPr>
            <a:r>
              <a:rPr lang="en-US" dirty="0"/>
              <a:t> </a:t>
            </a:r>
            <a:r>
              <a:rPr lang="en-US" dirty="0" err="1"/>
              <a:t>std</a:t>
            </a:r>
            <a:r>
              <a:rPr lang="en-US" dirty="0"/>
              <a:t>::</a:t>
            </a:r>
            <a:r>
              <a:rPr lang="en-US" dirty="0" err="1"/>
              <a:t>cout</a:t>
            </a:r>
            <a:r>
              <a:rPr lang="en-US" dirty="0"/>
              <a:t> &lt;&lt; </a:t>
            </a:r>
            <a:r>
              <a:rPr lang="en-US" dirty="0"/>
              <a:t>n</a:t>
            </a:r>
            <a:r>
              <a:rPr lang="en-US" dirty="0" smtClean="0"/>
              <a:t>; </a:t>
            </a:r>
            <a:r>
              <a:rPr lang="en-US" dirty="0"/>
              <a:t>  </a:t>
            </a:r>
            <a:endParaRPr lang="en-US" dirty="0" smtClean="0"/>
          </a:p>
          <a:p>
            <a:pPr marL="0" indent="0">
              <a:buNone/>
            </a:pPr>
            <a:r>
              <a:rPr lang="en-US" dirty="0"/>
              <a:t> return 0</a:t>
            </a:r>
            <a:r>
              <a:rPr lang="en-US" dirty="0" smtClean="0"/>
              <a:t>;</a:t>
            </a:r>
          </a:p>
          <a:p>
            <a:pPr marL="0" indent="0">
              <a:buNone/>
            </a:pPr>
            <a:r>
              <a:rPr lang="en-US" dirty="0" smtClean="0"/>
              <a:t> </a:t>
            </a:r>
            <a:r>
              <a:rPr lang="en-US" dirty="0"/>
              <a:t>}</a:t>
            </a:r>
            <a:endParaRPr lang="en-US" dirty="0"/>
          </a:p>
        </p:txBody>
      </p:sp>
    </p:spTree>
    <p:extLst>
      <p:ext uri="{BB962C8B-B14F-4D97-AF65-F5344CB8AC3E}">
        <p14:creationId xmlns:p14="http://schemas.microsoft.com/office/powerpoint/2010/main" val="13578568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458200" cy="5973763"/>
          </a:xfrm>
        </p:spPr>
        <p:txBody>
          <a:bodyPr/>
          <a:lstStyle/>
          <a:p>
            <a:r>
              <a:rPr lang="en-US" dirty="0" smtClean="0"/>
              <a:t>Comments:</a:t>
            </a:r>
          </a:p>
          <a:p>
            <a:pPr marL="0" indent="0">
              <a:buNone/>
            </a:pPr>
            <a:r>
              <a:rPr lang="en-US" dirty="0" smtClean="0"/>
              <a:t>It use for program documentation for human readable.</a:t>
            </a:r>
          </a:p>
          <a:p>
            <a:pPr marL="0" indent="0">
              <a:buNone/>
            </a:pPr>
            <a:r>
              <a:rPr lang="en-US" dirty="0" smtClean="0"/>
              <a:t>If you want to ignore statement then used.</a:t>
            </a:r>
          </a:p>
          <a:p>
            <a:pPr marL="0" indent="0">
              <a:buNone/>
            </a:pPr>
            <a:r>
              <a:rPr lang="en-US" dirty="0" smtClean="0"/>
              <a:t>1.Single line //</a:t>
            </a:r>
          </a:p>
          <a:p>
            <a:pPr marL="0" indent="0">
              <a:buNone/>
            </a:pPr>
            <a:r>
              <a:rPr lang="en-US" dirty="0" smtClean="0"/>
              <a:t>2. Multiple line /*…..*/</a:t>
            </a:r>
          </a:p>
          <a:p>
            <a:pPr marL="0" indent="0">
              <a:buNone/>
            </a:pPr>
            <a:r>
              <a:rPr lang="en-US" dirty="0" smtClean="0"/>
              <a:t>We can't nested the comments</a:t>
            </a:r>
          </a:p>
        </p:txBody>
      </p:sp>
    </p:spTree>
    <p:extLst>
      <p:ext uri="{BB962C8B-B14F-4D97-AF65-F5344CB8AC3E}">
        <p14:creationId xmlns:p14="http://schemas.microsoft.com/office/powerpoint/2010/main" val="2005464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5821363"/>
          </a:xfrm>
        </p:spPr>
        <p:txBody>
          <a:bodyPr>
            <a:normAutofit fontScale="85000" lnSpcReduction="10000"/>
          </a:bodyPr>
          <a:lstStyle/>
          <a:p>
            <a:r>
              <a:rPr lang="en-US" dirty="0" smtClean="0"/>
              <a:t>Preprocessor:</a:t>
            </a:r>
          </a:p>
          <a:p>
            <a:r>
              <a:rPr lang="en-US" dirty="0"/>
              <a:t>The preprocessor is executed at translation phase 4, before the compilation. The result of preprocessing is a single file which is then </a:t>
            </a:r>
            <a:r>
              <a:rPr lang="en-US" dirty="0" smtClean="0"/>
              <a:t>passed </a:t>
            </a:r>
            <a:r>
              <a:rPr lang="en-US" dirty="0"/>
              <a:t>to the actual compiler</a:t>
            </a:r>
            <a:r>
              <a:rPr lang="en-US" dirty="0" smtClean="0"/>
              <a:t>.</a:t>
            </a:r>
          </a:p>
          <a:p>
            <a:r>
              <a:rPr lang="en-US" dirty="0" smtClean="0"/>
              <a:t>Syntax:</a:t>
            </a:r>
          </a:p>
          <a:p>
            <a:r>
              <a:rPr lang="en-US" dirty="0"/>
              <a:t># character</a:t>
            </a:r>
          </a:p>
          <a:p>
            <a:r>
              <a:rPr lang="en-US" dirty="0"/>
              <a:t>preprocessing instruction (one of define, </a:t>
            </a:r>
            <a:r>
              <a:rPr lang="en-US" dirty="0" err="1"/>
              <a:t>undef</a:t>
            </a:r>
            <a:r>
              <a:rPr lang="en-US" dirty="0"/>
              <a:t>, include, if, </a:t>
            </a:r>
            <a:r>
              <a:rPr lang="en-US" dirty="0" err="1"/>
              <a:t>ifdef</a:t>
            </a:r>
            <a:r>
              <a:rPr lang="en-US" dirty="0"/>
              <a:t>, </a:t>
            </a:r>
            <a:r>
              <a:rPr lang="en-US" dirty="0" err="1"/>
              <a:t>ifndef</a:t>
            </a:r>
            <a:r>
              <a:rPr lang="en-US" dirty="0"/>
              <a:t>, else, </a:t>
            </a:r>
            <a:r>
              <a:rPr lang="en-US" dirty="0" err="1"/>
              <a:t>elif</a:t>
            </a:r>
            <a:r>
              <a:rPr lang="en-US" dirty="0"/>
              <a:t>, </a:t>
            </a:r>
            <a:r>
              <a:rPr lang="en-US" dirty="0" err="1"/>
              <a:t>endif</a:t>
            </a:r>
            <a:r>
              <a:rPr lang="en-US" dirty="0"/>
              <a:t>, line, error, pragma</a:t>
            </a:r>
            <a:r>
              <a:rPr lang="en-US" dirty="0" smtClean="0"/>
              <a:t>)</a:t>
            </a:r>
            <a:endParaRPr lang="en-US" dirty="0"/>
          </a:p>
          <a:p>
            <a:r>
              <a:rPr lang="en-US" dirty="0"/>
              <a:t>arguments (depends on the instruction)</a:t>
            </a:r>
          </a:p>
          <a:p>
            <a:r>
              <a:rPr lang="en-US" dirty="0"/>
              <a:t>line </a:t>
            </a:r>
            <a:r>
              <a:rPr lang="en-US" dirty="0" smtClean="0"/>
              <a:t>break</a:t>
            </a:r>
          </a:p>
          <a:p>
            <a:pPr marL="0" indent="0">
              <a:buNone/>
            </a:pPr>
            <a:r>
              <a:rPr lang="en-US" dirty="0" smtClean="0"/>
              <a:t>Example:</a:t>
            </a:r>
          </a:p>
          <a:p>
            <a:pPr marL="0" indent="0">
              <a:buNone/>
            </a:pPr>
            <a:r>
              <a:rPr lang="en-US" dirty="0" smtClean="0"/>
              <a:t>#include&lt;</a:t>
            </a:r>
            <a:r>
              <a:rPr lang="en-US" dirty="0" err="1" smtClean="0"/>
              <a:t>file.h</a:t>
            </a:r>
            <a:r>
              <a:rPr lang="en-US" dirty="0" smtClean="0"/>
              <a:t>&gt;</a:t>
            </a:r>
            <a:endParaRPr lang="en-US" dirty="0"/>
          </a:p>
          <a:p>
            <a:endParaRPr lang="en-US" dirty="0"/>
          </a:p>
          <a:p>
            <a:endParaRPr lang="en-US" dirty="0" smtClean="0"/>
          </a:p>
        </p:txBody>
      </p:sp>
    </p:spTree>
    <p:extLst>
      <p:ext uri="{BB962C8B-B14F-4D97-AF65-F5344CB8AC3E}">
        <p14:creationId xmlns:p14="http://schemas.microsoft.com/office/powerpoint/2010/main" val="3942339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458200" cy="5973763"/>
          </a:xfrm>
        </p:spPr>
        <p:txBody>
          <a:bodyPr>
            <a:normAutofit fontScale="70000" lnSpcReduction="20000"/>
          </a:bodyPr>
          <a:lstStyle/>
          <a:p>
            <a:pPr marL="0" indent="0">
              <a:buNone/>
            </a:pPr>
            <a:r>
              <a:rPr lang="en-US" dirty="0" smtClean="0"/>
              <a:t>Namespace:</a:t>
            </a:r>
          </a:p>
          <a:p>
            <a:pPr marL="0" indent="0">
              <a:buNone/>
            </a:pPr>
            <a:r>
              <a:rPr lang="en-US" dirty="0" smtClean="0"/>
              <a:t>Namespaces </a:t>
            </a:r>
            <a:r>
              <a:rPr lang="en-US" dirty="0"/>
              <a:t>provide a method for preventing name conflicts in large projects</a:t>
            </a:r>
            <a:r>
              <a:rPr lang="en-US" dirty="0" smtClean="0"/>
              <a:t>.</a:t>
            </a:r>
          </a:p>
          <a:p>
            <a:r>
              <a:rPr lang="en-US" dirty="0"/>
              <a:t>Symbols declared inside a namespace block are placed in a named scope that prevents them from being mistaken for identically-named symbols in other scopes.</a:t>
            </a:r>
          </a:p>
          <a:p>
            <a:r>
              <a:rPr lang="en-US" dirty="0"/>
              <a:t>Multiple namespace blocks with the same name are allowed. All declarations within those blocks are declared in the named scope</a:t>
            </a:r>
          </a:p>
          <a:p>
            <a:pPr marL="0" indent="0">
              <a:buNone/>
            </a:pPr>
            <a:r>
              <a:rPr lang="en-US" dirty="0" smtClean="0"/>
              <a:t>Syntax:</a:t>
            </a:r>
          </a:p>
          <a:p>
            <a:pPr marL="0" indent="0">
              <a:buNone/>
            </a:pPr>
            <a:r>
              <a:rPr lang="en-US" dirty="0" smtClean="0"/>
              <a:t>Namespace ns-name{declarations}</a:t>
            </a:r>
          </a:p>
          <a:p>
            <a:pPr marL="0" indent="0">
              <a:buNone/>
            </a:pPr>
            <a:r>
              <a:rPr lang="en-US" dirty="0" smtClean="0"/>
              <a:t>Using namespace </a:t>
            </a:r>
            <a:r>
              <a:rPr lang="en-US" dirty="0" err="1" smtClean="0"/>
              <a:t>ns_name</a:t>
            </a:r>
            <a:r>
              <a:rPr lang="en-US" dirty="0" smtClean="0"/>
              <a:t>;</a:t>
            </a:r>
          </a:p>
          <a:p>
            <a:pPr marL="0" indent="0">
              <a:buNone/>
            </a:pPr>
            <a:r>
              <a:rPr lang="en-US" dirty="0" smtClean="0"/>
              <a:t>Using </a:t>
            </a:r>
            <a:r>
              <a:rPr lang="en-US" dirty="0" err="1" smtClean="0"/>
              <a:t>ns_name</a:t>
            </a:r>
            <a:r>
              <a:rPr lang="en-US" dirty="0" smtClean="0"/>
              <a:t>::name;</a:t>
            </a:r>
          </a:p>
          <a:p>
            <a:pPr marL="0" indent="0">
              <a:buNone/>
            </a:pPr>
            <a:r>
              <a:rPr lang="en-US" dirty="0" smtClean="0"/>
              <a:t>Namespace{declaration}</a:t>
            </a:r>
          </a:p>
          <a:p>
            <a:pPr marL="0" indent="0">
              <a:buNone/>
            </a:pPr>
            <a:r>
              <a:rPr lang="en-US" dirty="0" err="1" smtClean="0"/>
              <a:t>Ns_name</a:t>
            </a:r>
            <a:r>
              <a:rPr lang="en-US" dirty="0" smtClean="0"/>
              <a:t>::name</a:t>
            </a:r>
          </a:p>
          <a:p>
            <a:pPr marL="0" indent="0">
              <a:buNone/>
            </a:pPr>
            <a:r>
              <a:rPr lang="en-US" dirty="0" smtClean="0"/>
              <a:t>Example:</a:t>
            </a:r>
          </a:p>
          <a:p>
            <a:pPr marL="0" indent="0">
              <a:buNone/>
            </a:pPr>
            <a:r>
              <a:rPr lang="en-US" dirty="0" smtClean="0"/>
              <a:t>Using namespace </a:t>
            </a:r>
            <a:r>
              <a:rPr lang="en-US" dirty="0" err="1" smtClean="0"/>
              <a:t>std</a:t>
            </a:r>
            <a:r>
              <a:rPr lang="en-US" dirty="0" smtClean="0"/>
              <a:t>;</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953209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324600"/>
          </a:xfrm>
        </p:spPr>
        <p:txBody>
          <a:bodyPr>
            <a:normAutofit/>
          </a:bodyPr>
          <a:lstStyle/>
          <a:p>
            <a:r>
              <a:rPr lang="en-US" dirty="0"/>
              <a:t>Statements</a:t>
            </a:r>
          </a:p>
          <a:p>
            <a:r>
              <a:rPr lang="en-US" dirty="0"/>
              <a:t>1) expression </a:t>
            </a:r>
            <a:r>
              <a:rPr lang="en-US" dirty="0" smtClean="0"/>
              <a:t>statements(</a:t>
            </a:r>
            <a:r>
              <a:rPr lang="en-US" dirty="0"/>
              <a:t> assignments or function calls</a:t>
            </a:r>
            <a:r>
              <a:rPr lang="en-US" dirty="0" smtClean="0"/>
              <a:t>)</a:t>
            </a:r>
            <a:endParaRPr lang="en-US" dirty="0"/>
          </a:p>
          <a:p>
            <a:r>
              <a:rPr lang="en-US" dirty="0"/>
              <a:t>2) compound </a:t>
            </a:r>
            <a:r>
              <a:rPr lang="en-US" dirty="0" smtClean="0"/>
              <a:t>statements </a:t>
            </a:r>
          </a:p>
          <a:p>
            <a:r>
              <a:rPr lang="en-US" dirty="0" smtClean="0"/>
              <a:t>3</a:t>
            </a:r>
            <a:r>
              <a:rPr lang="en-US" dirty="0"/>
              <a:t>) selection </a:t>
            </a:r>
            <a:r>
              <a:rPr lang="en-US" dirty="0" smtClean="0"/>
              <a:t>statements</a:t>
            </a:r>
            <a:r>
              <a:rPr lang="en-US" dirty="0"/>
              <a:t>(</a:t>
            </a:r>
            <a:r>
              <a:rPr lang="en-US" dirty="0" err="1"/>
              <a:t>if,if..</a:t>
            </a:r>
            <a:r>
              <a:rPr lang="en-US" dirty="0" err="1" smtClean="0"/>
              <a:t>else</a:t>
            </a:r>
            <a:r>
              <a:rPr lang="en-US" dirty="0" smtClean="0"/>
              <a:t>, switch)</a:t>
            </a:r>
          </a:p>
          <a:p>
            <a:r>
              <a:rPr lang="en-US" dirty="0" smtClean="0"/>
              <a:t>4</a:t>
            </a:r>
            <a:r>
              <a:rPr lang="en-US" dirty="0"/>
              <a:t>) iteration </a:t>
            </a:r>
            <a:r>
              <a:rPr lang="en-US" dirty="0" smtClean="0"/>
              <a:t>statements(</a:t>
            </a:r>
            <a:r>
              <a:rPr lang="en-US" dirty="0"/>
              <a:t>while, </a:t>
            </a:r>
            <a:r>
              <a:rPr lang="en-US" dirty="0" err="1"/>
              <a:t>do..while</a:t>
            </a:r>
            <a:r>
              <a:rPr lang="en-US" dirty="0"/>
              <a:t>, </a:t>
            </a:r>
            <a:r>
              <a:rPr lang="en-US" dirty="0" smtClean="0"/>
              <a:t>for, range for)</a:t>
            </a:r>
          </a:p>
          <a:p>
            <a:r>
              <a:rPr lang="en-US" dirty="0" smtClean="0"/>
              <a:t>5</a:t>
            </a:r>
            <a:r>
              <a:rPr lang="en-US" dirty="0"/>
              <a:t>) jump </a:t>
            </a:r>
            <a:r>
              <a:rPr lang="en-US" dirty="0" smtClean="0"/>
              <a:t>statements(break, continue, return, </a:t>
            </a:r>
            <a:r>
              <a:rPr lang="en-US" dirty="0" err="1" smtClean="0"/>
              <a:t>goto</a:t>
            </a:r>
            <a:r>
              <a:rPr lang="en-US" dirty="0" smtClean="0"/>
              <a:t>)</a:t>
            </a:r>
            <a:endParaRPr lang="en-US" dirty="0"/>
          </a:p>
          <a:p>
            <a:r>
              <a:rPr lang="en-US" dirty="0"/>
              <a:t>6) declaration statements;</a:t>
            </a:r>
          </a:p>
          <a:p>
            <a:r>
              <a:rPr lang="en-US" dirty="0"/>
              <a:t>7) try </a:t>
            </a:r>
            <a:r>
              <a:rPr lang="en-US" dirty="0" smtClean="0"/>
              <a:t>blocks</a:t>
            </a:r>
            <a:r>
              <a:rPr lang="en-US" dirty="0"/>
              <a:t>;</a:t>
            </a:r>
          </a:p>
        </p:txBody>
      </p:sp>
    </p:spTree>
    <p:extLst>
      <p:ext uri="{BB962C8B-B14F-4D97-AF65-F5344CB8AC3E}">
        <p14:creationId xmlns:p14="http://schemas.microsoft.com/office/powerpoint/2010/main" val="256182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5897563"/>
          </a:xfrm>
        </p:spPr>
        <p:txBody>
          <a:bodyPr/>
          <a:lstStyle/>
          <a:p>
            <a:r>
              <a:rPr lang="en-US" dirty="0" smtClean="0"/>
              <a:t>Operators:-</a:t>
            </a:r>
          </a:p>
          <a:p>
            <a:r>
              <a:rPr lang="en-US" dirty="0" smtClean="0"/>
              <a:t>Arithmetic Operator</a:t>
            </a:r>
            <a:r>
              <a:rPr lang="en-US" dirty="0" smtClean="0">
                <a:sym typeface="Wingdings" pitchFamily="2" charset="2"/>
              </a:rPr>
              <a:t>: (+,_,*,/,%)</a:t>
            </a:r>
            <a:endParaRPr lang="en-US" dirty="0" smtClean="0"/>
          </a:p>
          <a:p>
            <a:r>
              <a:rPr lang="en-US" dirty="0" smtClean="0"/>
              <a:t>Increment and Decrement </a:t>
            </a:r>
            <a:r>
              <a:rPr lang="en-US" dirty="0" smtClean="0">
                <a:sym typeface="Wingdings" pitchFamily="2" charset="2"/>
              </a:rPr>
              <a:t>:  (++,--)</a:t>
            </a:r>
            <a:endParaRPr lang="en-US" dirty="0" smtClean="0"/>
          </a:p>
          <a:p>
            <a:r>
              <a:rPr lang="en-US" dirty="0" smtClean="0"/>
              <a:t>Conditional Operator</a:t>
            </a:r>
            <a:r>
              <a:rPr lang="en-US" dirty="0" smtClean="0">
                <a:sym typeface="Wingdings" pitchFamily="2" charset="2"/>
              </a:rPr>
              <a:t>: (if, if..</a:t>
            </a:r>
            <a:r>
              <a:rPr lang="en-US" dirty="0" err="1" smtClean="0">
                <a:sym typeface="Wingdings" pitchFamily="2" charset="2"/>
              </a:rPr>
              <a:t>else,nested</a:t>
            </a:r>
            <a:r>
              <a:rPr lang="en-US" dirty="0" smtClean="0">
                <a:sym typeface="Wingdings" pitchFamily="2" charset="2"/>
              </a:rPr>
              <a:t> if else and else if)</a:t>
            </a:r>
          </a:p>
          <a:p>
            <a:r>
              <a:rPr lang="en-US" dirty="0" smtClean="0">
                <a:sym typeface="Wingdings" pitchFamily="2" charset="2"/>
              </a:rPr>
              <a:t> Comparison Operator: (&lt;,&gt;,&lt;=,&gt;=,==,!=)</a:t>
            </a:r>
          </a:p>
          <a:p>
            <a:r>
              <a:rPr lang="en-US" dirty="0" smtClean="0">
                <a:sym typeface="Wingdings" pitchFamily="2" charset="2"/>
              </a:rPr>
              <a:t>Logical Operator: (&amp;&amp;,||,!)</a:t>
            </a:r>
          </a:p>
          <a:p>
            <a:r>
              <a:rPr lang="en-US" dirty="0" smtClean="0">
                <a:sym typeface="Wingdings" pitchFamily="2" charset="2"/>
              </a:rPr>
              <a:t>Ternary Operator:</a:t>
            </a:r>
          </a:p>
          <a:p>
            <a:endParaRPr lang="en-US" dirty="0"/>
          </a:p>
        </p:txBody>
      </p:sp>
    </p:spTree>
    <p:extLst>
      <p:ext uri="{BB962C8B-B14F-4D97-AF65-F5344CB8AC3E}">
        <p14:creationId xmlns:p14="http://schemas.microsoft.com/office/powerpoint/2010/main" val="4248996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CPP Concept:</a:t>
            </a:r>
          </a:p>
          <a:p>
            <a:pPr marL="0" indent="0">
              <a:buNone/>
            </a:pPr>
            <a:r>
              <a:rPr lang="en-US" dirty="0" smtClean="0"/>
              <a:t>1.Object:</a:t>
            </a:r>
          </a:p>
          <a:p>
            <a:pPr marL="0" indent="0">
              <a:buNone/>
            </a:pPr>
            <a:r>
              <a:rPr lang="en-US" dirty="0" smtClean="0"/>
              <a:t>2.class:</a:t>
            </a:r>
          </a:p>
          <a:p>
            <a:pPr marL="0" indent="0">
              <a:buNone/>
            </a:pPr>
            <a:r>
              <a:rPr lang="en-US" dirty="0" smtClean="0"/>
              <a:t>3.Encapsulation</a:t>
            </a:r>
          </a:p>
          <a:p>
            <a:pPr marL="0" indent="0">
              <a:buNone/>
            </a:pPr>
            <a:r>
              <a:rPr lang="en-US" dirty="0" smtClean="0"/>
              <a:t>4.Abstraction</a:t>
            </a:r>
          </a:p>
          <a:p>
            <a:pPr marL="0" indent="0">
              <a:buNone/>
            </a:pPr>
            <a:r>
              <a:rPr lang="en-US" dirty="0" smtClean="0"/>
              <a:t>5.Inhertance:</a:t>
            </a:r>
          </a:p>
          <a:p>
            <a:pPr marL="0" indent="0">
              <a:buNone/>
            </a:pPr>
            <a:r>
              <a:rPr lang="en-US" dirty="0" smtClean="0"/>
              <a:t>6.Polymorphic</a:t>
            </a:r>
          </a:p>
          <a:p>
            <a:pPr marL="0" indent="0">
              <a:buNone/>
            </a:pPr>
            <a:endParaRPr lang="en-US" dirty="0"/>
          </a:p>
        </p:txBody>
      </p:sp>
    </p:spTree>
    <p:extLst>
      <p:ext uri="{BB962C8B-B14F-4D97-AF65-F5344CB8AC3E}">
        <p14:creationId xmlns:p14="http://schemas.microsoft.com/office/powerpoint/2010/main" val="10493257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705600"/>
          </a:xfrm>
        </p:spPr>
        <p:txBody>
          <a:bodyPr/>
          <a:lstStyle/>
          <a:p>
            <a:pPr marL="0" indent="0">
              <a:buNone/>
            </a:pPr>
            <a:r>
              <a:rPr lang="en-US" b="1" dirty="0" smtClean="0"/>
              <a:t>Object:-</a:t>
            </a:r>
          </a:p>
          <a:p>
            <a:r>
              <a:rPr lang="en-US" dirty="0" smtClean="0"/>
              <a:t>Object is a runtime entity, it is created at runtime,</a:t>
            </a:r>
          </a:p>
          <a:p>
            <a:r>
              <a:rPr lang="en-US" dirty="0" smtClean="0"/>
              <a:t>Object is an instance of a  class.</a:t>
            </a:r>
          </a:p>
          <a:p>
            <a:pPr marL="0" indent="0">
              <a:buNone/>
            </a:pPr>
            <a:r>
              <a:rPr lang="en-US" b="1" dirty="0" smtClean="0"/>
              <a:t>Class</a:t>
            </a:r>
            <a:r>
              <a:rPr lang="en-US" b="1" dirty="0"/>
              <a:t>:</a:t>
            </a:r>
          </a:p>
          <a:p>
            <a:r>
              <a:rPr lang="en-US" dirty="0"/>
              <a:t>class is user defined data type which is use to bind data member and member function in single unit.</a:t>
            </a:r>
          </a:p>
          <a:p>
            <a:endParaRPr lang="en-US" dirty="0"/>
          </a:p>
          <a:p>
            <a:pPr marL="0" indent="0">
              <a:buNone/>
            </a:pPr>
            <a:endParaRPr lang="en-US" dirty="0" smtClean="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3962400"/>
            <a:ext cx="57150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74969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92500" lnSpcReduction="10000"/>
          </a:bodyPr>
          <a:lstStyle/>
          <a:p>
            <a:r>
              <a:rPr lang="en-US" b="1" dirty="0" smtClean="0"/>
              <a:t>Use of CPP:</a:t>
            </a:r>
          </a:p>
          <a:p>
            <a:r>
              <a:rPr lang="en-US" dirty="0" smtClean="0"/>
              <a:t>Games</a:t>
            </a:r>
          </a:p>
          <a:p>
            <a:r>
              <a:rPr lang="en-US" dirty="0" smtClean="0"/>
              <a:t>GUI application</a:t>
            </a:r>
          </a:p>
          <a:p>
            <a:r>
              <a:rPr lang="en-US" dirty="0" smtClean="0"/>
              <a:t>Web browser-&gt;</a:t>
            </a:r>
            <a:r>
              <a:rPr lang="en-US" dirty="0" err="1" smtClean="0"/>
              <a:t>mozilla</a:t>
            </a:r>
            <a:r>
              <a:rPr lang="en-US" dirty="0" smtClean="0"/>
              <a:t> ,chrome</a:t>
            </a:r>
          </a:p>
          <a:p>
            <a:r>
              <a:rPr lang="en-US" dirty="0" smtClean="0"/>
              <a:t>Compilers</a:t>
            </a:r>
          </a:p>
          <a:p>
            <a:r>
              <a:rPr lang="en-US" dirty="0" smtClean="0"/>
              <a:t>Editor: Notepad, </a:t>
            </a:r>
            <a:r>
              <a:rPr lang="en-US" dirty="0" err="1" smtClean="0"/>
              <a:t>Wordpad</a:t>
            </a:r>
            <a:r>
              <a:rPr lang="en-US" dirty="0" smtClean="0"/>
              <a:t>, edit plus.</a:t>
            </a:r>
          </a:p>
          <a:p>
            <a:r>
              <a:rPr lang="en-US" dirty="0" smtClean="0"/>
              <a:t>Operation system:-</a:t>
            </a:r>
            <a:r>
              <a:rPr lang="en-US" dirty="0" err="1" smtClean="0"/>
              <a:t>dos,windows,unix</a:t>
            </a:r>
            <a:endParaRPr lang="en-US" dirty="0" smtClean="0"/>
          </a:p>
          <a:p>
            <a:r>
              <a:rPr lang="en-US" dirty="0" smtClean="0"/>
              <a:t>Medical and engineering application </a:t>
            </a:r>
          </a:p>
          <a:p>
            <a:r>
              <a:rPr lang="en-US" dirty="0" smtClean="0"/>
              <a:t>To creating some of other programming language.</a:t>
            </a:r>
          </a:p>
          <a:p>
            <a:r>
              <a:rPr lang="en-US" dirty="0" smtClean="0"/>
              <a:t>It design database also: </a:t>
            </a:r>
            <a:r>
              <a:rPr lang="en-US" dirty="0" err="1" smtClean="0"/>
              <a:t>oracle,mysql</a:t>
            </a:r>
            <a:r>
              <a:rPr lang="en-US" dirty="0" smtClean="0"/>
              <a:t>.</a:t>
            </a:r>
          </a:p>
          <a:p>
            <a:r>
              <a:rPr lang="en-US" dirty="0" smtClean="0"/>
              <a:t>Device driver : printer</a:t>
            </a:r>
          </a:p>
          <a:p>
            <a:endParaRPr lang="en-US" dirty="0"/>
          </a:p>
          <a:p>
            <a:endParaRPr lang="en-US" dirty="0"/>
          </a:p>
        </p:txBody>
      </p:sp>
    </p:spTree>
    <p:extLst>
      <p:ext uri="{BB962C8B-B14F-4D97-AF65-F5344CB8AC3E}">
        <p14:creationId xmlns:p14="http://schemas.microsoft.com/office/powerpoint/2010/main" val="2662798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6248400"/>
          </a:xfrm>
        </p:spPr>
        <p:txBody>
          <a:bodyPr>
            <a:normAutofit lnSpcReduction="10000"/>
          </a:bodyPr>
          <a:lstStyle/>
          <a:p>
            <a:r>
              <a:rPr lang="en-US" dirty="0" smtClean="0"/>
              <a:t>Abstraction:</a:t>
            </a:r>
          </a:p>
          <a:p>
            <a:r>
              <a:rPr lang="en-US" dirty="0"/>
              <a:t>Abstraction is important feature of </a:t>
            </a:r>
            <a:r>
              <a:rPr lang="en-US" b="1" dirty="0"/>
              <a:t>OOPS</a:t>
            </a:r>
            <a:r>
              <a:rPr lang="en-US" dirty="0"/>
              <a:t> that shows  required data and  hiding unnecessary data to user.</a:t>
            </a:r>
          </a:p>
          <a:p>
            <a:r>
              <a:rPr lang="en-US" dirty="0"/>
              <a:t>Real life example of abstraction is ATM machine because we don’t know how does ATM functioning inside but we can withdraw money easily .</a:t>
            </a:r>
          </a:p>
          <a:p>
            <a:r>
              <a:rPr lang="en-US" dirty="0"/>
              <a:t>Who provides abstraction in C++</a:t>
            </a:r>
          </a:p>
          <a:p>
            <a:r>
              <a:rPr lang="en-US" dirty="0"/>
              <a:t>C++ access </a:t>
            </a:r>
            <a:r>
              <a:rPr lang="en-US" dirty="0" err="1"/>
              <a:t>specifiers</a:t>
            </a:r>
            <a:r>
              <a:rPr lang="en-US" dirty="0"/>
              <a:t> like </a:t>
            </a:r>
            <a:r>
              <a:rPr lang="en-US" b="1" dirty="0"/>
              <a:t>private, protected</a:t>
            </a:r>
            <a:r>
              <a:rPr lang="en-US" dirty="0"/>
              <a:t> provides </a:t>
            </a:r>
            <a:endParaRPr lang="en-US" dirty="0" smtClean="0"/>
          </a:p>
          <a:p>
            <a:pPr marL="0" indent="0">
              <a:buNone/>
            </a:pPr>
            <a:r>
              <a:rPr lang="en-US" dirty="0" smtClean="0"/>
              <a:t>abstraction </a:t>
            </a:r>
            <a:r>
              <a:rPr lang="en-US" dirty="0"/>
              <a:t>features.</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4034744"/>
            <a:ext cx="2667000" cy="2670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168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458200" cy="6172200"/>
          </a:xfrm>
        </p:spPr>
        <p:txBody>
          <a:bodyPr/>
          <a:lstStyle/>
          <a:p>
            <a:r>
              <a:rPr lang="en-US" dirty="0" smtClean="0"/>
              <a:t>Encapsulation:</a:t>
            </a:r>
          </a:p>
          <a:p>
            <a:r>
              <a:rPr lang="en-US" dirty="0" smtClean="0"/>
              <a:t>Encapsulation </a:t>
            </a:r>
            <a:r>
              <a:rPr lang="en-US" dirty="0"/>
              <a:t>means binding all data members and member function in single unit.</a:t>
            </a:r>
          </a:p>
          <a:p>
            <a:r>
              <a:rPr lang="en-US" dirty="0"/>
              <a:t>Who providing Encapsulation in C++</a:t>
            </a:r>
          </a:p>
          <a:p>
            <a:r>
              <a:rPr lang="en-US" dirty="0"/>
              <a:t>class provides encapsulation facility.</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810000"/>
            <a:ext cx="3048000" cy="20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6463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458200" cy="6096000"/>
          </a:xfrm>
        </p:spPr>
        <p:txBody>
          <a:bodyPr/>
          <a:lstStyle/>
          <a:p>
            <a:r>
              <a:rPr lang="en-US" dirty="0" smtClean="0"/>
              <a:t>Inheritance:</a:t>
            </a:r>
          </a:p>
          <a:p>
            <a:r>
              <a:rPr lang="en-US" dirty="0" smtClean="0"/>
              <a:t>Inheritance </a:t>
            </a:r>
            <a:r>
              <a:rPr lang="en-US" dirty="0"/>
              <a:t>is a mechanism where a new class is derived from an existing class. In C++, classes may inherit or acquire the properties and methods of other classes</a:t>
            </a:r>
            <a:r>
              <a:rPr lang="en-US" dirty="0" smtClean="0"/>
              <a:t>.</a:t>
            </a:r>
          </a:p>
          <a:p>
            <a:r>
              <a:rPr lang="en-US" dirty="0" smtClean="0"/>
              <a:t>Example:</a:t>
            </a:r>
          </a:p>
          <a:p>
            <a:r>
              <a:rPr lang="en-US" dirty="0"/>
              <a:t> </a:t>
            </a:r>
            <a:r>
              <a:rPr lang="en-US" dirty="0" smtClean="0"/>
              <a:t>                     </a:t>
            </a:r>
            <a:r>
              <a:rPr lang="en-US" sz="2400" dirty="0" smtClean="0"/>
              <a:t>inherited</a:t>
            </a:r>
          </a:p>
          <a:p>
            <a:r>
              <a:rPr lang="en-US" sz="2400" dirty="0"/>
              <a:t> </a:t>
            </a:r>
            <a:r>
              <a:rPr lang="en-US" sz="2400" dirty="0" smtClean="0"/>
              <a:t>                               feature         </a:t>
            </a:r>
            <a:endParaRPr lang="en-US" sz="2400" dirty="0"/>
          </a:p>
        </p:txBody>
      </p:sp>
      <p:sp>
        <p:nvSpPr>
          <p:cNvPr id="4" name="Oval 3"/>
          <p:cNvSpPr/>
          <p:nvPr/>
        </p:nvSpPr>
        <p:spPr>
          <a:xfrm>
            <a:off x="851807" y="3581400"/>
            <a:ext cx="1281793" cy="762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Parent</a:t>
            </a:r>
            <a:endParaRPr lang="en-US" dirty="0"/>
          </a:p>
        </p:txBody>
      </p:sp>
      <p:sp>
        <p:nvSpPr>
          <p:cNvPr id="5" name="Oval 4"/>
          <p:cNvSpPr/>
          <p:nvPr/>
        </p:nvSpPr>
        <p:spPr>
          <a:xfrm>
            <a:off x="6375400" y="3429000"/>
            <a:ext cx="1426029" cy="838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Father</a:t>
            </a:r>
            <a:endParaRPr lang="en-US" dirty="0"/>
          </a:p>
        </p:txBody>
      </p:sp>
      <p:sp>
        <p:nvSpPr>
          <p:cNvPr id="6" name="Oval 5"/>
          <p:cNvSpPr/>
          <p:nvPr/>
        </p:nvSpPr>
        <p:spPr>
          <a:xfrm>
            <a:off x="4419600" y="3429000"/>
            <a:ext cx="13716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Mother</a:t>
            </a:r>
            <a:endParaRPr lang="en-US" dirty="0">
              <a:solidFill>
                <a:schemeClr val="tx1"/>
              </a:solidFill>
            </a:endParaRPr>
          </a:p>
        </p:txBody>
      </p:sp>
      <p:sp>
        <p:nvSpPr>
          <p:cNvPr id="8" name="Oval 7"/>
          <p:cNvSpPr/>
          <p:nvPr/>
        </p:nvSpPr>
        <p:spPr>
          <a:xfrm>
            <a:off x="5486400" y="4953000"/>
            <a:ext cx="1602014" cy="105228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a:t>
            </a:r>
            <a:r>
              <a:rPr lang="en-US" dirty="0" smtClean="0">
                <a:solidFill>
                  <a:schemeClr val="tx1"/>
                </a:solidFill>
              </a:rPr>
              <a:t>              </a:t>
            </a:r>
          </a:p>
          <a:p>
            <a:pPr algn="ctr"/>
            <a:r>
              <a:rPr lang="en-US" dirty="0" smtClean="0">
                <a:solidFill>
                  <a:schemeClr val="tx1"/>
                </a:solidFill>
              </a:rPr>
              <a:t>child</a:t>
            </a:r>
            <a:endParaRPr lang="en-US" dirty="0">
              <a:solidFill>
                <a:schemeClr val="tx1"/>
              </a:solidFill>
            </a:endParaRPr>
          </a:p>
        </p:txBody>
      </p:sp>
      <p:sp>
        <p:nvSpPr>
          <p:cNvPr id="9" name="Oval 8"/>
          <p:cNvSpPr/>
          <p:nvPr/>
        </p:nvSpPr>
        <p:spPr>
          <a:xfrm>
            <a:off x="959304" y="5304972"/>
            <a:ext cx="1066800"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a:t>
            </a:r>
            <a:r>
              <a:rPr lang="en-US" dirty="0" smtClean="0">
                <a:solidFill>
                  <a:schemeClr val="tx1"/>
                </a:solidFill>
              </a:rPr>
              <a:t>        </a:t>
            </a:r>
          </a:p>
          <a:p>
            <a:pPr algn="ctr"/>
            <a:r>
              <a:rPr lang="en-US" dirty="0" smtClean="0">
                <a:solidFill>
                  <a:schemeClr val="tx1"/>
                </a:solidFill>
              </a:rPr>
              <a:t>child</a:t>
            </a:r>
            <a:endParaRPr lang="en-US" dirty="0">
              <a:solidFill>
                <a:schemeClr val="tx1"/>
              </a:solidFill>
            </a:endParaRPr>
          </a:p>
        </p:txBody>
      </p:sp>
      <p:sp>
        <p:nvSpPr>
          <p:cNvPr id="11" name="8-Point Star 10"/>
          <p:cNvSpPr/>
          <p:nvPr/>
        </p:nvSpPr>
        <p:spPr>
          <a:xfrm>
            <a:off x="6375400" y="5040086"/>
            <a:ext cx="429986" cy="457200"/>
          </a:xfrm>
          <a:prstGeom prst="star8">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8-Point Star 12"/>
          <p:cNvSpPr/>
          <p:nvPr/>
        </p:nvSpPr>
        <p:spPr>
          <a:xfrm flipH="1">
            <a:off x="5791199" y="5040086"/>
            <a:ext cx="496207" cy="457200"/>
          </a:xfrm>
          <a:prstGeom prst="star8">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flipH="1" flipV="1">
            <a:off x="5486400" y="4267200"/>
            <a:ext cx="552902"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6477000" y="4276382"/>
            <a:ext cx="345961" cy="6766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886200" y="4610100"/>
            <a:ext cx="1600200" cy="647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1752600" y="4614691"/>
            <a:ext cx="1219200" cy="6431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8-Point Star 24"/>
          <p:cNvSpPr/>
          <p:nvPr/>
        </p:nvSpPr>
        <p:spPr>
          <a:xfrm>
            <a:off x="1322614" y="5312229"/>
            <a:ext cx="429986" cy="457200"/>
          </a:xfrm>
          <a:prstGeom prst="star8">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a:stCxn id="9" idx="0"/>
            <a:endCxn id="4" idx="4"/>
          </p:cNvCxnSpPr>
          <p:nvPr/>
        </p:nvCxnSpPr>
        <p:spPr>
          <a:xfrm flipV="1">
            <a:off x="1492704" y="4343400"/>
            <a:ext cx="0" cy="9615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7452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6477000"/>
          </a:xfrm>
        </p:spPr>
        <p:txBody>
          <a:bodyPr/>
          <a:lstStyle/>
          <a:p>
            <a:r>
              <a:rPr lang="en-US" dirty="0" smtClean="0"/>
              <a:t>Polymorphic:</a:t>
            </a:r>
          </a:p>
          <a:p>
            <a:r>
              <a:rPr lang="en-US" dirty="0"/>
              <a:t>Doing same work in different way is called </a:t>
            </a:r>
            <a:r>
              <a:rPr lang="en-US" b="1" dirty="0"/>
              <a:t>polymorphism in C++</a:t>
            </a:r>
            <a:r>
              <a:rPr lang="en-US" dirty="0"/>
              <a:t>.</a:t>
            </a:r>
          </a:p>
          <a:p>
            <a:r>
              <a:rPr lang="en-US" b="1" dirty="0"/>
              <a:t>polymorphism</a:t>
            </a:r>
            <a:r>
              <a:rPr lang="en-US" dirty="0"/>
              <a:t> means “having multiple forms”.  if a variable can hold more than one type of value, then that’s a kind of </a:t>
            </a:r>
            <a:r>
              <a:rPr lang="en-US" b="1" dirty="0"/>
              <a:t>polymorphism</a:t>
            </a:r>
            <a:r>
              <a:rPr lang="en-US" dirty="0"/>
              <a:t>. If functions can process more than one type of parameter, that’s also </a:t>
            </a:r>
            <a:r>
              <a:rPr lang="en-US" b="1" dirty="0"/>
              <a:t>polymorphism</a:t>
            </a:r>
            <a:endParaRPr lang="en-US" dirty="0"/>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419600"/>
            <a:ext cx="6010275"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0144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normAutofit/>
          </a:bodyPr>
          <a:lstStyle/>
          <a:p>
            <a:r>
              <a:rPr lang="en-US" sz="2400" dirty="0" smtClean="0"/>
              <a:t>Array:-</a:t>
            </a:r>
          </a:p>
          <a:p>
            <a:r>
              <a:rPr lang="en-US" sz="2400" dirty="0" smtClean="0"/>
              <a:t>Array is collection of similar data type.</a:t>
            </a:r>
          </a:p>
          <a:p>
            <a:r>
              <a:rPr lang="en-US" sz="2400" dirty="0" smtClean="0"/>
              <a:t>Ex. You have to store six subject.</a:t>
            </a:r>
          </a:p>
          <a:p>
            <a:r>
              <a:rPr lang="en-US" sz="2000" dirty="0" smtClean="0"/>
              <a:t>All </a:t>
            </a:r>
            <a:r>
              <a:rPr lang="en-US" sz="2000" dirty="0"/>
              <a:t>arrays consist of contiguous memory </a:t>
            </a:r>
            <a:r>
              <a:rPr lang="en-US" sz="2000" dirty="0" smtClean="0"/>
              <a:t>locations</a:t>
            </a:r>
          </a:p>
          <a:p>
            <a:r>
              <a:rPr lang="en-US" sz="2000" b="1" dirty="0" smtClean="0"/>
              <a:t>Declaring Arrays:</a:t>
            </a:r>
            <a:endParaRPr lang="en-US" sz="2000" b="1" dirty="0"/>
          </a:p>
          <a:p>
            <a:pPr marL="0" indent="0">
              <a:buNone/>
            </a:pPr>
            <a:r>
              <a:rPr lang="en-US" sz="2000" dirty="0" smtClean="0"/>
              <a:t>      Type </a:t>
            </a:r>
            <a:r>
              <a:rPr lang="en-US" sz="2000" dirty="0" err="1" smtClean="0"/>
              <a:t>arrayname</a:t>
            </a:r>
            <a:r>
              <a:rPr lang="en-US" sz="2000" dirty="0" smtClean="0"/>
              <a:t>[size];        </a:t>
            </a:r>
            <a:r>
              <a:rPr lang="en-US" sz="2000" dirty="0" err="1" smtClean="0"/>
              <a:t>arr</a:t>
            </a:r>
            <a:endParaRPr lang="en-US" sz="2000" dirty="0" smtClean="0"/>
          </a:p>
          <a:p>
            <a:pPr marL="0" indent="0">
              <a:buNone/>
            </a:pPr>
            <a:r>
              <a:rPr lang="en-US" sz="2000" dirty="0" smtClean="0"/>
              <a:t>        </a:t>
            </a:r>
            <a:r>
              <a:rPr lang="en-US" sz="2000" dirty="0" err="1" smtClean="0"/>
              <a:t>Int</a:t>
            </a:r>
            <a:r>
              <a:rPr lang="en-US" sz="2000" dirty="0" smtClean="0"/>
              <a:t> </a:t>
            </a:r>
            <a:r>
              <a:rPr lang="en-US" sz="2000" dirty="0" err="1" smtClean="0"/>
              <a:t>arr</a:t>
            </a:r>
            <a:r>
              <a:rPr lang="en-US" sz="2000" dirty="0" smtClean="0"/>
              <a:t> [5];                                      0          1       2         3           4</a:t>
            </a:r>
          </a:p>
          <a:p>
            <a:pPr marL="0" indent="0">
              <a:buNone/>
            </a:pPr>
            <a:r>
              <a:rPr lang="en-US" sz="2000" b="1" dirty="0"/>
              <a:t>Initializing </a:t>
            </a:r>
            <a:r>
              <a:rPr lang="en-US" sz="2000" b="1" dirty="0" smtClean="0"/>
              <a:t>Arrays:               </a:t>
            </a:r>
          </a:p>
          <a:p>
            <a:pPr marL="0" indent="0">
              <a:buNone/>
            </a:pPr>
            <a:r>
              <a:rPr lang="en-US" sz="2000" b="1" dirty="0" err="1" smtClean="0"/>
              <a:t>Int</a:t>
            </a:r>
            <a:r>
              <a:rPr lang="en-US" sz="2000" b="1" dirty="0" smtClean="0"/>
              <a:t> </a:t>
            </a:r>
            <a:r>
              <a:rPr lang="en-US" sz="2000" b="1" dirty="0" err="1" smtClean="0"/>
              <a:t>arr</a:t>
            </a:r>
            <a:r>
              <a:rPr lang="en-US" sz="2000" b="1" dirty="0" smtClean="0"/>
              <a:t>[5]={10,20,30,40,50}      </a:t>
            </a:r>
            <a:r>
              <a:rPr lang="en-US" sz="2000" b="1" dirty="0" err="1" smtClean="0"/>
              <a:t>arr</a:t>
            </a:r>
            <a:endParaRPr lang="en-US" sz="2000" b="1" dirty="0"/>
          </a:p>
          <a:p>
            <a:pPr marL="0" indent="0">
              <a:buNone/>
            </a:pPr>
            <a:r>
              <a:rPr lang="en-US" sz="2000" dirty="0" smtClean="0"/>
              <a:t>                                                                0         1         2          3          5           </a:t>
            </a:r>
          </a:p>
          <a:p>
            <a:pPr marL="0" indent="0">
              <a:buNone/>
            </a:pPr>
            <a:r>
              <a:rPr lang="en-US" sz="2000" dirty="0" err="1"/>
              <a:t>a</a:t>
            </a:r>
            <a:r>
              <a:rPr lang="en-US" sz="2000" dirty="0" err="1" smtClean="0"/>
              <a:t>rr</a:t>
            </a:r>
            <a:r>
              <a:rPr lang="en-US" sz="2000" dirty="0" smtClean="0"/>
              <a:t>[3]=60;                                  </a:t>
            </a:r>
            <a:r>
              <a:rPr lang="en-US" sz="2000" dirty="0" err="1" smtClean="0"/>
              <a:t>arr</a:t>
            </a:r>
            <a:endParaRPr lang="en-US" sz="2000" dirty="0"/>
          </a:p>
          <a:p>
            <a:pPr marL="0" indent="0">
              <a:buNone/>
            </a:pPr>
            <a:r>
              <a:rPr lang="en-US" sz="2000" dirty="0" smtClean="0"/>
              <a:t>                                                            </a:t>
            </a:r>
          </a:p>
          <a:p>
            <a:pPr marL="0" indent="0">
              <a:buNone/>
            </a:pPr>
            <a:r>
              <a:rPr lang="en-US" sz="2000" dirty="0"/>
              <a:t> </a:t>
            </a:r>
            <a:r>
              <a:rPr lang="en-US" sz="2000" dirty="0" smtClean="0"/>
              <a:t>                                                                 0        1         2        3          4                                                           </a:t>
            </a:r>
            <a:endParaRPr lang="en-US" sz="2000" dirty="0"/>
          </a:p>
        </p:txBody>
      </p:sp>
      <p:sp>
        <p:nvSpPr>
          <p:cNvPr id="4" name="Rectangle 3"/>
          <p:cNvSpPr/>
          <p:nvPr/>
        </p:nvSpPr>
        <p:spPr>
          <a:xfrm>
            <a:off x="3962400" y="2286000"/>
            <a:ext cx="33528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  G        </a:t>
            </a:r>
            <a:r>
              <a:rPr lang="en-US" dirty="0" err="1" smtClean="0">
                <a:solidFill>
                  <a:schemeClr val="tx1"/>
                </a:solidFill>
              </a:rPr>
              <a:t>G</a:t>
            </a:r>
            <a:r>
              <a:rPr lang="en-US" dirty="0" smtClean="0">
                <a:solidFill>
                  <a:schemeClr val="tx1"/>
                </a:solidFill>
              </a:rPr>
              <a:t>       </a:t>
            </a:r>
            <a:r>
              <a:rPr lang="en-US" dirty="0" err="1" smtClean="0">
                <a:solidFill>
                  <a:schemeClr val="tx1"/>
                </a:solidFill>
              </a:rPr>
              <a:t>G</a:t>
            </a:r>
            <a:r>
              <a:rPr lang="en-US" dirty="0" smtClean="0">
                <a:solidFill>
                  <a:schemeClr val="tx1"/>
                </a:solidFill>
              </a:rPr>
              <a:t>          </a:t>
            </a:r>
            <a:r>
              <a:rPr lang="en-US" dirty="0" err="1" smtClean="0">
                <a:solidFill>
                  <a:schemeClr val="tx1"/>
                </a:solidFill>
              </a:rPr>
              <a:t>G</a:t>
            </a:r>
            <a:r>
              <a:rPr lang="en-US" dirty="0" smtClean="0">
                <a:solidFill>
                  <a:schemeClr val="tx1"/>
                </a:solidFill>
              </a:rPr>
              <a:t>          </a:t>
            </a:r>
            <a:r>
              <a:rPr lang="en-US" dirty="0" err="1" smtClean="0">
                <a:solidFill>
                  <a:schemeClr val="tx1"/>
                </a:solidFill>
              </a:rPr>
              <a:t>G</a:t>
            </a:r>
            <a:endParaRPr lang="en-US" dirty="0">
              <a:solidFill>
                <a:schemeClr val="tx1"/>
              </a:solidFill>
            </a:endParaRPr>
          </a:p>
        </p:txBody>
      </p:sp>
      <p:cxnSp>
        <p:nvCxnSpPr>
          <p:cNvPr id="6" name="Straight Connector 5"/>
          <p:cNvCxnSpPr/>
          <p:nvPr/>
        </p:nvCxnSpPr>
        <p:spPr>
          <a:xfrm>
            <a:off x="4488542" y="22860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021942" y="22860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638800" y="22860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469742" y="2286000"/>
            <a:ext cx="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093029" y="3429000"/>
            <a:ext cx="33528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10      20       30         40          50   </a:t>
            </a:r>
            <a:endParaRPr lang="en-US" dirty="0">
              <a:solidFill>
                <a:schemeClr val="tx1"/>
              </a:solidFill>
            </a:endParaRPr>
          </a:p>
        </p:txBody>
      </p:sp>
      <p:cxnSp>
        <p:nvCxnSpPr>
          <p:cNvPr id="11" name="Straight Connector 10"/>
          <p:cNvCxnSpPr/>
          <p:nvPr/>
        </p:nvCxnSpPr>
        <p:spPr>
          <a:xfrm>
            <a:off x="4626429" y="34290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6029" y="34290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921829" y="34290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607629" y="3429000"/>
            <a:ext cx="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074886" y="4343400"/>
            <a:ext cx="33528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  0         0           0         60         0</a:t>
            </a:r>
            <a:endParaRPr lang="en-US" dirty="0">
              <a:solidFill>
                <a:schemeClr val="tx1"/>
              </a:solidFill>
            </a:endParaRPr>
          </a:p>
        </p:txBody>
      </p:sp>
      <p:cxnSp>
        <p:nvCxnSpPr>
          <p:cNvPr id="16" name="Straight Connector 15"/>
          <p:cNvCxnSpPr/>
          <p:nvPr/>
        </p:nvCxnSpPr>
        <p:spPr>
          <a:xfrm>
            <a:off x="4608286" y="4343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217886" y="4343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903686" y="4343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589486" y="4343400"/>
            <a:ext cx="0" cy="609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7847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304800"/>
            <a:ext cx="8382000" cy="6248400"/>
          </a:xfrm>
        </p:spPr>
        <p:txBody>
          <a:bodyPr/>
          <a:lstStyle/>
          <a:p>
            <a:r>
              <a:rPr lang="en-US" dirty="0" smtClean="0"/>
              <a:t>Declaration of Array:</a:t>
            </a:r>
          </a:p>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74676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9405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5897563"/>
          </a:xfrm>
        </p:spPr>
        <p:txBody>
          <a:bodyPr>
            <a:normAutofit fontScale="77500" lnSpcReduction="20000"/>
          </a:bodyPr>
          <a:lstStyle/>
          <a:p>
            <a:r>
              <a:rPr lang="en-US" dirty="0" smtClean="0"/>
              <a:t>Program :</a:t>
            </a:r>
          </a:p>
          <a:p>
            <a:pPr marL="0" indent="0">
              <a:buNone/>
            </a:pPr>
            <a:r>
              <a:rPr lang="en-US" dirty="0" smtClean="0"/>
              <a:t>#include&lt;</a:t>
            </a:r>
            <a:r>
              <a:rPr lang="en-US" dirty="0" err="1" smtClean="0"/>
              <a:t>iostream</a:t>
            </a:r>
            <a:r>
              <a:rPr lang="en-US" dirty="0" smtClean="0"/>
              <a:t>&gt;</a:t>
            </a:r>
          </a:p>
          <a:p>
            <a:pPr marL="0" indent="0">
              <a:buNone/>
            </a:pPr>
            <a:r>
              <a:rPr lang="en-US" dirty="0" smtClean="0"/>
              <a:t>using namespace </a:t>
            </a:r>
            <a:r>
              <a:rPr lang="en-US" dirty="0" err="1" smtClean="0"/>
              <a:t>std</a:t>
            </a:r>
            <a:r>
              <a:rPr lang="en-US" dirty="0" smtClean="0"/>
              <a:t>;</a:t>
            </a:r>
          </a:p>
          <a:p>
            <a:pPr marL="0" indent="0">
              <a:buNone/>
            </a:pPr>
            <a:r>
              <a:rPr lang="en-US" dirty="0" err="1"/>
              <a:t>i</a:t>
            </a:r>
            <a:r>
              <a:rPr lang="en-US" dirty="0" err="1" smtClean="0"/>
              <a:t>nt</a:t>
            </a:r>
            <a:r>
              <a:rPr lang="en-US" dirty="0" smtClean="0"/>
              <a:t> main()</a:t>
            </a:r>
          </a:p>
          <a:p>
            <a:pPr marL="0" indent="0">
              <a:buNone/>
            </a:pPr>
            <a:r>
              <a:rPr lang="en-US" dirty="0" smtClean="0"/>
              <a:t>{</a:t>
            </a:r>
          </a:p>
          <a:p>
            <a:pPr marL="0" indent="0">
              <a:buNone/>
            </a:pPr>
            <a:r>
              <a:rPr lang="en-US" dirty="0" err="1"/>
              <a:t>i</a:t>
            </a:r>
            <a:r>
              <a:rPr lang="en-US" dirty="0" err="1" smtClean="0"/>
              <a:t>nt</a:t>
            </a:r>
            <a:r>
              <a:rPr lang="en-US" dirty="0" smtClean="0"/>
              <a:t> </a:t>
            </a:r>
            <a:r>
              <a:rPr lang="en-US" dirty="0" err="1" smtClean="0"/>
              <a:t>arr</a:t>
            </a:r>
            <a:r>
              <a:rPr lang="en-US" dirty="0" smtClean="0"/>
              <a:t>[5];  			//declaration of array</a:t>
            </a:r>
          </a:p>
          <a:p>
            <a:pPr marL="0" indent="0">
              <a:buNone/>
            </a:pPr>
            <a:r>
              <a:rPr lang="en-US" dirty="0" err="1" smtClean="0"/>
              <a:t>cout</a:t>
            </a:r>
            <a:r>
              <a:rPr lang="en-US" dirty="0" smtClean="0"/>
              <a:t>&lt;&lt;“Enter array elements”;</a:t>
            </a:r>
          </a:p>
          <a:p>
            <a:pPr marL="0" indent="0">
              <a:buNone/>
            </a:pPr>
            <a:r>
              <a:rPr lang="en-US" dirty="0" smtClean="0"/>
              <a:t>for(</a:t>
            </a:r>
            <a:r>
              <a:rPr lang="en-US" dirty="0" err="1" smtClean="0"/>
              <a:t>int</a:t>
            </a:r>
            <a:r>
              <a:rPr lang="en-US" dirty="0" smtClean="0"/>
              <a:t> i=0;i&lt;5;i++)</a:t>
            </a:r>
          </a:p>
          <a:p>
            <a:pPr marL="0" indent="0">
              <a:buNone/>
            </a:pPr>
            <a:r>
              <a:rPr lang="en-US" dirty="0" smtClean="0"/>
              <a:t>{</a:t>
            </a:r>
          </a:p>
          <a:p>
            <a:pPr marL="0" indent="0">
              <a:buNone/>
            </a:pPr>
            <a:r>
              <a:rPr lang="en-US" dirty="0" err="1"/>
              <a:t>c</a:t>
            </a:r>
            <a:r>
              <a:rPr lang="en-US" dirty="0" err="1" smtClean="0"/>
              <a:t>in</a:t>
            </a:r>
            <a:r>
              <a:rPr lang="en-US" dirty="0" smtClean="0"/>
              <a:t>&gt;&gt;</a:t>
            </a:r>
            <a:r>
              <a:rPr lang="en-US" dirty="0" err="1" smtClean="0"/>
              <a:t>arr</a:t>
            </a:r>
            <a:r>
              <a:rPr lang="en-US" dirty="0" smtClean="0"/>
              <a:t>[i];                        //accessing element from user</a:t>
            </a:r>
          </a:p>
          <a:p>
            <a:pPr marL="0" indent="0">
              <a:buNone/>
            </a:pPr>
            <a:r>
              <a:rPr lang="en-US" dirty="0" smtClean="0"/>
              <a:t>}</a:t>
            </a:r>
          </a:p>
          <a:p>
            <a:pPr marL="0" indent="0">
              <a:buNone/>
            </a:pPr>
            <a:r>
              <a:rPr lang="en-US" dirty="0" smtClean="0"/>
              <a:t>for(</a:t>
            </a:r>
            <a:r>
              <a:rPr lang="en-US" dirty="0" err="1" smtClean="0"/>
              <a:t>int</a:t>
            </a:r>
            <a:r>
              <a:rPr lang="en-US" dirty="0" smtClean="0"/>
              <a:t> i=0;i&lt;5;i++)</a:t>
            </a:r>
          </a:p>
          <a:p>
            <a:pPr marL="0" indent="0">
              <a:buNone/>
            </a:pPr>
            <a:r>
              <a:rPr lang="en-US" dirty="0" smtClean="0"/>
              <a:t>{</a:t>
            </a:r>
          </a:p>
          <a:p>
            <a:pPr marL="0" indent="0">
              <a:buNone/>
            </a:pPr>
            <a:r>
              <a:rPr lang="en-US" dirty="0" err="1"/>
              <a:t>c</a:t>
            </a:r>
            <a:r>
              <a:rPr lang="en-US" dirty="0" err="1" smtClean="0"/>
              <a:t>out</a:t>
            </a:r>
            <a:r>
              <a:rPr lang="en-US" dirty="0" smtClean="0"/>
              <a:t>&lt;&lt;</a:t>
            </a:r>
            <a:r>
              <a:rPr lang="en-US" dirty="0" err="1" smtClean="0"/>
              <a:t>arr</a:t>
            </a:r>
            <a:r>
              <a:rPr lang="en-US" dirty="0" smtClean="0"/>
              <a:t>[i];}                // display element</a:t>
            </a:r>
            <a:endParaRPr lang="en-US" dirty="0"/>
          </a:p>
          <a:p>
            <a:pPr marL="0" indent="0">
              <a:buNone/>
            </a:pPr>
            <a:r>
              <a:rPr lang="en-US" dirty="0" smtClean="0"/>
              <a:t>}</a:t>
            </a:r>
            <a:endParaRPr lang="en-US" dirty="0"/>
          </a:p>
        </p:txBody>
      </p:sp>
    </p:spTree>
    <p:extLst>
      <p:ext uri="{BB962C8B-B14F-4D97-AF65-F5344CB8AC3E}">
        <p14:creationId xmlns:p14="http://schemas.microsoft.com/office/powerpoint/2010/main" val="24032201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lnSpcReduction="10000"/>
          </a:bodyPr>
          <a:lstStyle/>
          <a:p>
            <a:r>
              <a:rPr lang="en-US" dirty="0" smtClean="0"/>
              <a:t>Advantages:</a:t>
            </a:r>
          </a:p>
          <a:p>
            <a:r>
              <a:rPr lang="en-US" dirty="0" smtClean="0"/>
              <a:t>Random access of elements using array index.</a:t>
            </a:r>
          </a:p>
          <a:p>
            <a:r>
              <a:rPr lang="en-US" dirty="0" smtClean="0"/>
              <a:t>Use of less line of code as if  creates a single array of multiple elements.</a:t>
            </a:r>
          </a:p>
          <a:p>
            <a:r>
              <a:rPr lang="en-US" dirty="0" smtClean="0"/>
              <a:t>Easy access to all the elements.</a:t>
            </a:r>
          </a:p>
          <a:p>
            <a:r>
              <a:rPr lang="en-US" dirty="0" smtClean="0"/>
              <a:t>Traversal through the array becomes easy using a single loop.</a:t>
            </a:r>
          </a:p>
          <a:p>
            <a:r>
              <a:rPr lang="en-US" dirty="0" smtClean="0"/>
              <a:t>Disadvantages:</a:t>
            </a:r>
          </a:p>
          <a:p>
            <a:r>
              <a:rPr lang="en-US" dirty="0" smtClean="0"/>
              <a:t>Allows a fixed number of elements to be entered which is decided at the time of declaration.</a:t>
            </a:r>
          </a:p>
          <a:p>
            <a:r>
              <a:rPr lang="en-US" dirty="0" smtClean="0"/>
              <a:t>Insertion and deletion difficult.</a:t>
            </a:r>
          </a:p>
          <a:p>
            <a:pPr marL="0" indent="0">
              <a:buNone/>
            </a:pPr>
            <a:endParaRPr lang="en-US" dirty="0"/>
          </a:p>
        </p:txBody>
      </p:sp>
    </p:spTree>
    <p:extLst>
      <p:ext uri="{BB962C8B-B14F-4D97-AF65-F5344CB8AC3E}">
        <p14:creationId xmlns:p14="http://schemas.microsoft.com/office/powerpoint/2010/main" val="35008199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
            <a:ext cx="8458200" cy="6477000"/>
          </a:xfrm>
        </p:spPr>
        <p:txBody>
          <a:bodyPr>
            <a:normAutofit fontScale="70000" lnSpcReduction="20000"/>
          </a:bodyPr>
          <a:lstStyle/>
          <a:p>
            <a:r>
              <a:rPr lang="en-US" dirty="0" smtClean="0"/>
              <a:t>Class:</a:t>
            </a:r>
          </a:p>
          <a:p>
            <a:pPr fontAlgn="base"/>
            <a:r>
              <a:rPr lang="en-US" dirty="0"/>
              <a:t>A Class is a user defined data-type which has data members and member functions.</a:t>
            </a:r>
          </a:p>
          <a:p>
            <a:pPr fontAlgn="base"/>
            <a:r>
              <a:rPr lang="en-US" dirty="0"/>
              <a:t>Data members are the data variables and member functions are the functions used to manipulate these variables and together these data members and member functions defines the properties and behavior of the objects in a Class.</a:t>
            </a:r>
          </a:p>
          <a:p>
            <a:r>
              <a:rPr lang="en-US" dirty="0" smtClean="0"/>
              <a:t>example </a:t>
            </a:r>
            <a:r>
              <a:rPr lang="en-US" dirty="0"/>
              <a:t>of class </a:t>
            </a:r>
            <a:r>
              <a:rPr lang="en-US" i="1" dirty="0"/>
              <a:t>Car</a:t>
            </a:r>
            <a:r>
              <a:rPr lang="en-US" dirty="0"/>
              <a:t>, the data member will be </a:t>
            </a:r>
            <a:r>
              <a:rPr lang="en-US" i="1" dirty="0"/>
              <a:t>speed limit</a:t>
            </a:r>
            <a:r>
              <a:rPr lang="en-US" dirty="0"/>
              <a:t>, </a:t>
            </a:r>
            <a:r>
              <a:rPr lang="en-US" i="1" dirty="0"/>
              <a:t>mileage</a:t>
            </a:r>
            <a:r>
              <a:rPr lang="en-US" dirty="0"/>
              <a:t> </a:t>
            </a:r>
            <a:r>
              <a:rPr lang="en-US" dirty="0" err="1"/>
              <a:t>etc</a:t>
            </a:r>
            <a:r>
              <a:rPr lang="en-US" dirty="0"/>
              <a:t> and member functions can be </a:t>
            </a:r>
            <a:r>
              <a:rPr lang="en-US" i="1" dirty="0"/>
              <a:t>apply brakes</a:t>
            </a:r>
            <a:r>
              <a:rPr lang="en-US" dirty="0"/>
              <a:t>, </a:t>
            </a:r>
            <a:r>
              <a:rPr lang="en-US" i="1" dirty="0"/>
              <a:t>increase speed</a:t>
            </a:r>
            <a:r>
              <a:rPr lang="en-US" dirty="0"/>
              <a:t> etc</a:t>
            </a:r>
            <a:r>
              <a:rPr lang="en-US" dirty="0" smtClean="0"/>
              <a:t>.</a:t>
            </a:r>
          </a:p>
          <a:p>
            <a:r>
              <a:rPr lang="en-US" dirty="0"/>
              <a:t>How to create class</a:t>
            </a:r>
          </a:p>
          <a:p>
            <a:r>
              <a:rPr lang="en-US" b="1" dirty="0"/>
              <a:t>class</a:t>
            </a:r>
            <a:r>
              <a:rPr lang="en-US" dirty="0"/>
              <a:t> keyword is use to create class in C++.</a:t>
            </a:r>
          </a:p>
          <a:p>
            <a:r>
              <a:rPr lang="en-US" dirty="0"/>
              <a:t>At the end of the braces </a:t>
            </a:r>
            <a:r>
              <a:rPr lang="en-US" b="1" dirty="0"/>
              <a:t>semicolon(;)</a:t>
            </a:r>
            <a:r>
              <a:rPr lang="en-US" dirty="0"/>
              <a:t>is mandatory</a:t>
            </a:r>
            <a:endParaRPr lang="en-US" dirty="0" smtClean="0"/>
          </a:p>
          <a:p>
            <a:r>
              <a:rPr lang="en-US" dirty="0" smtClean="0"/>
              <a:t>Syntax:</a:t>
            </a:r>
          </a:p>
          <a:p>
            <a:r>
              <a:rPr lang="en-US" dirty="0" smtClean="0"/>
              <a:t>class </a:t>
            </a:r>
            <a:r>
              <a:rPr lang="en-US" dirty="0" err="1" smtClean="0"/>
              <a:t>className</a:t>
            </a:r>
            <a:endParaRPr lang="en-US" dirty="0" smtClean="0"/>
          </a:p>
          <a:p>
            <a:r>
              <a:rPr lang="en-US" dirty="0" smtClean="0"/>
              <a:t>{</a:t>
            </a:r>
          </a:p>
          <a:p>
            <a:r>
              <a:rPr lang="en-US" dirty="0" smtClean="0"/>
              <a:t>Access </a:t>
            </a:r>
            <a:r>
              <a:rPr lang="en-US" dirty="0" err="1" smtClean="0"/>
              <a:t>specifier</a:t>
            </a:r>
            <a:r>
              <a:rPr lang="en-US" dirty="0" smtClean="0"/>
              <a:t>; //can private, public  and protected</a:t>
            </a:r>
          </a:p>
          <a:p>
            <a:r>
              <a:rPr lang="en-US" dirty="0" smtClean="0"/>
              <a:t>Data members; // class variables</a:t>
            </a:r>
          </a:p>
          <a:p>
            <a:r>
              <a:rPr lang="en-US" dirty="0" err="1" smtClean="0"/>
              <a:t>Memberfunction</a:t>
            </a:r>
            <a:r>
              <a:rPr lang="en-US" dirty="0" smtClean="0"/>
              <a:t>(){}// class function</a:t>
            </a:r>
          </a:p>
          <a:p>
            <a:r>
              <a:rPr lang="en-US" dirty="0" smtClean="0"/>
              <a:t>}; </a:t>
            </a:r>
          </a:p>
          <a:p>
            <a:endParaRPr lang="en-US" dirty="0"/>
          </a:p>
        </p:txBody>
      </p:sp>
    </p:spTree>
    <p:extLst>
      <p:ext uri="{BB962C8B-B14F-4D97-AF65-F5344CB8AC3E}">
        <p14:creationId xmlns:p14="http://schemas.microsoft.com/office/powerpoint/2010/main" val="34034038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5897563"/>
          </a:xfrm>
        </p:spPr>
        <p:txBody>
          <a:bodyPr>
            <a:normAutofit fontScale="85000" lnSpcReduction="20000"/>
          </a:bodyPr>
          <a:lstStyle/>
          <a:p>
            <a:pPr fontAlgn="base"/>
            <a:r>
              <a:rPr lang="en-US" b="1" dirty="0"/>
              <a:t>Accessing Data Members</a:t>
            </a:r>
            <a:endParaRPr lang="en-US" dirty="0"/>
          </a:p>
          <a:p>
            <a:pPr fontAlgn="base"/>
            <a:r>
              <a:rPr lang="en-US" dirty="0"/>
              <a:t>The public data members are also accessed in the same way given however the private data members are not allowed to be accessed directly by the object. Accessing a data member depends solely on the access control of that data member.</a:t>
            </a:r>
            <a:br>
              <a:rPr lang="en-US" dirty="0"/>
            </a:br>
            <a:r>
              <a:rPr lang="en-US" dirty="0"/>
              <a:t>This access control is given by Access modifiers in C++. There are three access modifiers : </a:t>
            </a:r>
            <a:r>
              <a:rPr lang="en-US" b="1" dirty="0"/>
              <a:t>public, private and protected</a:t>
            </a:r>
            <a:r>
              <a:rPr lang="en-US" dirty="0" smtClean="0"/>
              <a:t>.</a:t>
            </a:r>
          </a:p>
          <a:p>
            <a:pPr fontAlgn="base"/>
            <a:r>
              <a:rPr lang="en-US" b="1" dirty="0"/>
              <a:t>Member Functions in Classes</a:t>
            </a:r>
            <a:endParaRPr lang="en-US" dirty="0"/>
          </a:p>
          <a:p>
            <a:pPr fontAlgn="base"/>
            <a:r>
              <a:rPr lang="en-US" dirty="0"/>
              <a:t>There are 2 ways to define a member function:</a:t>
            </a:r>
          </a:p>
          <a:p>
            <a:pPr fontAlgn="base"/>
            <a:r>
              <a:rPr lang="en-US" dirty="0"/>
              <a:t>Inside class definition</a:t>
            </a:r>
          </a:p>
          <a:p>
            <a:pPr fontAlgn="base"/>
            <a:r>
              <a:rPr lang="en-US" dirty="0"/>
              <a:t>Outside class definition</a:t>
            </a:r>
          </a:p>
          <a:p>
            <a:pPr fontAlgn="base"/>
            <a:r>
              <a:rPr lang="en-US" dirty="0"/>
              <a:t>To define a member function outside the class definition we have to use the scope resolution :: operator along with class name and function name.</a:t>
            </a:r>
          </a:p>
          <a:p>
            <a:pPr fontAlgn="base"/>
            <a:endParaRPr lang="en-US" dirty="0" smtClean="0"/>
          </a:p>
          <a:p>
            <a:endParaRPr lang="en-US" dirty="0"/>
          </a:p>
        </p:txBody>
      </p:sp>
    </p:spTree>
    <p:extLst>
      <p:ext uri="{BB962C8B-B14F-4D97-AF65-F5344CB8AC3E}">
        <p14:creationId xmlns:p14="http://schemas.microsoft.com/office/powerpoint/2010/main" val="1094403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458200" cy="6477000"/>
          </a:xfrm>
        </p:spPr>
        <p:txBody>
          <a:bodyPr>
            <a:normAutofit/>
          </a:bodyPr>
          <a:lstStyle/>
          <a:p>
            <a:r>
              <a:rPr lang="en-US" dirty="0" smtClean="0"/>
              <a:t>Execution of source code:</a:t>
            </a:r>
          </a:p>
          <a:p>
            <a:endParaRPr lang="en-US" dirty="0" smtClean="0"/>
          </a:p>
          <a:p>
            <a:pPr marL="0" indent="0">
              <a:buNone/>
            </a:pPr>
            <a:r>
              <a:rPr lang="en-US" sz="2000" dirty="0" smtClean="0"/>
              <a:t>                 C++ source file</a:t>
            </a:r>
          </a:p>
          <a:p>
            <a:pPr marL="0" indent="0">
              <a:buNone/>
            </a:pPr>
            <a:r>
              <a:rPr lang="en-US" sz="1000" dirty="0" smtClean="0"/>
              <a:t>                               One.cpp two.cpp</a:t>
            </a:r>
          </a:p>
          <a:p>
            <a:pPr marL="0" indent="0">
              <a:buNone/>
            </a:pPr>
            <a:endParaRPr lang="en-US" sz="1000" dirty="0"/>
          </a:p>
          <a:p>
            <a:pPr marL="0" indent="0">
              <a:buNone/>
            </a:pPr>
            <a:endParaRPr lang="en-US" sz="1000" dirty="0" smtClean="0"/>
          </a:p>
          <a:p>
            <a:pPr marL="0" indent="0">
              <a:buNone/>
            </a:pPr>
            <a:endParaRPr lang="en-US" sz="1000" dirty="0"/>
          </a:p>
          <a:p>
            <a:pPr marL="0" indent="0">
              <a:buNone/>
            </a:pPr>
            <a:endParaRPr lang="en-US" sz="1000" dirty="0" smtClean="0"/>
          </a:p>
          <a:p>
            <a:pPr marL="0" indent="0">
              <a:buNone/>
            </a:pPr>
            <a:endParaRPr lang="en-US" sz="1000" dirty="0"/>
          </a:p>
          <a:p>
            <a:pPr marL="0" indent="0">
              <a:buNone/>
            </a:pPr>
            <a:r>
              <a:rPr lang="en-US" sz="1000" dirty="0" smtClean="0"/>
              <a:t>	</a:t>
            </a:r>
          </a:p>
          <a:p>
            <a:pPr marL="0" indent="0">
              <a:buNone/>
            </a:pPr>
            <a:r>
              <a:rPr lang="en-US" sz="1600" dirty="0" smtClean="0"/>
              <a:t>   </a:t>
            </a:r>
            <a:r>
              <a:rPr lang="en-US" sz="1600" b="1" dirty="0" smtClean="0"/>
              <a:t>  Intermediate code</a:t>
            </a:r>
          </a:p>
          <a:p>
            <a:pPr marL="0" indent="0">
              <a:buNone/>
            </a:pPr>
            <a:r>
              <a:rPr lang="en-US" sz="1000" dirty="0" smtClean="0"/>
              <a:t>                 </a:t>
            </a:r>
            <a:r>
              <a:rPr lang="en-US" sz="1000" dirty="0" err="1" smtClean="0"/>
              <a:t>One.ii</a:t>
            </a:r>
            <a:r>
              <a:rPr lang="en-US" sz="1000" dirty="0" smtClean="0"/>
              <a:t> </a:t>
            </a:r>
            <a:r>
              <a:rPr lang="en-US" sz="1000" dirty="0" err="1"/>
              <a:t>two.ii</a:t>
            </a:r>
            <a:endParaRPr lang="en-US" sz="1000" dirty="0"/>
          </a:p>
          <a:p>
            <a:pPr marL="0" indent="0">
              <a:buNone/>
            </a:pPr>
            <a:endParaRPr lang="en-US" sz="1000" dirty="0" smtClean="0"/>
          </a:p>
          <a:p>
            <a:pPr marL="0" indent="0">
              <a:buNone/>
            </a:pPr>
            <a:endParaRPr lang="en-US" sz="1000" dirty="0"/>
          </a:p>
          <a:p>
            <a:pPr marL="0" indent="0">
              <a:buNone/>
            </a:pPr>
            <a:endParaRPr lang="en-US" sz="1000" dirty="0" smtClean="0"/>
          </a:p>
          <a:p>
            <a:pPr marL="0" indent="0">
              <a:buNone/>
            </a:pPr>
            <a:r>
              <a:rPr lang="en-US" sz="1800" b="1" dirty="0" smtClean="0"/>
              <a:t>                                            compilation</a:t>
            </a:r>
          </a:p>
          <a:p>
            <a:pPr marL="0" indent="0">
              <a:buNone/>
            </a:pPr>
            <a:endParaRPr lang="en-US" sz="1800" b="1" dirty="0"/>
          </a:p>
          <a:p>
            <a:pPr marL="0" indent="0">
              <a:buNone/>
            </a:pPr>
            <a:endParaRPr lang="en-US" sz="1800" b="1" dirty="0"/>
          </a:p>
          <a:p>
            <a:pPr marL="0" indent="0">
              <a:buNone/>
            </a:pPr>
            <a:r>
              <a:rPr lang="en-US" sz="1800" b="1" dirty="0" smtClean="0"/>
              <a:t> Assembly                                                                    Object</a:t>
            </a:r>
          </a:p>
          <a:p>
            <a:pPr marL="0" indent="0">
              <a:buNone/>
            </a:pPr>
            <a:r>
              <a:rPr lang="en-US" sz="1800" b="1" dirty="0"/>
              <a:t> </a:t>
            </a:r>
            <a:r>
              <a:rPr lang="en-US" sz="1800" b="1" dirty="0" smtClean="0"/>
              <a:t>    code                                                                            </a:t>
            </a:r>
            <a:r>
              <a:rPr lang="en-US" sz="1800" b="1" dirty="0" err="1" smtClean="0"/>
              <a:t>code</a:t>
            </a:r>
            <a:endParaRPr lang="en-US" sz="1800" b="1" dirty="0" smtClean="0"/>
          </a:p>
          <a:p>
            <a:pPr marL="0" indent="0">
              <a:buNone/>
            </a:pPr>
            <a:r>
              <a:rPr lang="en-US" sz="1000" dirty="0" smtClean="0"/>
              <a:t>            </a:t>
            </a:r>
            <a:r>
              <a:rPr lang="en-US" sz="1000" dirty="0" err="1" smtClean="0"/>
              <a:t>One.s</a:t>
            </a:r>
            <a:r>
              <a:rPr lang="en-US" sz="1000" dirty="0" smtClean="0"/>
              <a:t> </a:t>
            </a:r>
            <a:r>
              <a:rPr lang="en-US" sz="1000" dirty="0" err="1" smtClean="0"/>
              <a:t>two.s</a:t>
            </a:r>
            <a:endParaRPr lang="en-US" sz="1000" dirty="0"/>
          </a:p>
          <a:p>
            <a:pPr marL="0" indent="0">
              <a:buNone/>
            </a:pPr>
            <a:endParaRPr lang="en-US" sz="1800" b="1" dirty="0" smtClean="0"/>
          </a:p>
        </p:txBody>
      </p:sp>
      <p:sp>
        <p:nvSpPr>
          <p:cNvPr id="2" name="Rectangle 1"/>
          <p:cNvSpPr/>
          <p:nvPr/>
        </p:nvSpPr>
        <p:spPr>
          <a:xfrm>
            <a:off x="990600" y="914400"/>
            <a:ext cx="18288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 </a:t>
            </a:r>
            <a:r>
              <a:rPr lang="en-US" dirty="0" err="1" smtClean="0">
                <a:solidFill>
                  <a:schemeClr val="tx1"/>
                </a:solidFill>
              </a:rPr>
              <a:t>Souce</a:t>
            </a:r>
            <a:r>
              <a:rPr lang="en-US" dirty="0" smtClean="0">
                <a:solidFill>
                  <a:schemeClr val="tx1"/>
                </a:solidFill>
              </a:rPr>
              <a:t> code</a:t>
            </a:r>
            <a:endParaRPr lang="en-US" dirty="0">
              <a:solidFill>
                <a:schemeClr val="tx1"/>
              </a:solidFill>
            </a:endParaRPr>
          </a:p>
        </p:txBody>
      </p:sp>
      <p:sp>
        <p:nvSpPr>
          <p:cNvPr id="4" name="Rectangle 3"/>
          <p:cNvSpPr/>
          <p:nvPr/>
        </p:nvSpPr>
        <p:spPr>
          <a:xfrm>
            <a:off x="965200" y="2247900"/>
            <a:ext cx="18288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 processor</a:t>
            </a:r>
            <a:endParaRPr lang="en-US" dirty="0">
              <a:solidFill>
                <a:schemeClr val="tx1"/>
              </a:solidFill>
            </a:endParaRPr>
          </a:p>
        </p:txBody>
      </p:sp>
      <p:sp>
        <p:nvSpPr>
          <p:cNvPr id="5" name="Down Arrow 4"/>
          <p:cNvSpPr/>
          <p:nvPr/>
        </p:nvSpPr>
        <p:spPr>
          <a:xfrm>
            <a:off x="1143000" y="1371600"/>
            <a:ext cx="228600" cy="876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810000" y="1066800"/>
            <a:ext cx="914400" cy="5334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rPr>
              <a:t>External</a:t>
            </a:r>
          </a:p>
          <a:p>
            <a:pPr algn="ctr"/>
            <a:r>
              <a:rPr lang="en-US" sz="1000" dirty="0" smtClean="0">
                <a:solidFill>
                  <a:schemeClr val="bg1"/>
                </a:solidFill>
              </a:rPr>
              <a:t>Library</a:t>
            </a:r>
            <a:endParaRPr lang="en-US" sz="1000" dirty="0">
              <a:solidFill>
                <a:schemeClr val="bg1"/>
              </a:solidFill>
            </a:endParaRPr>
          </a:p>
        </p:txBody>
      </p:sp>
      <p:sp>
        <p:nvSpPr>
          <p:cNvPr id="7" name="Oval 6"/>
          <p:cNvSpPr/>
          <p:nvPr/>
        </p:nvSpPr>
        <p:spPr>
          <a:xfrm>
            <a:off x="3390900" y="1625600"/>
            <a:ext cx="1028700" cy="5334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rPr>
              <a:t>Standard</a:t>
            </a:r>
          </a:p>
          <a:p>
            <a:pPr algn="ctr"/>
            <a:r>
              <a:rPr lang="en-US" sz="1000" dirty="0" smtClean="0">
                <a:solidFill>
                  <a:schemeClr val="bg1"/>
                </a:solidFill>
              </a:rPr>
              <a:t>Library</a:t>
            </a:r>
            <a:endParaRPr lang="en-US" sz="1000" dirty="0">
              <a:solidFill>
                <a:schemeClr val="bg1"/>
              </a:solidFill>
            </a:endParaRPr>
          </a:p>
        </p:txBody>
      </p:sp>
      <p:sp>
        <p:nvSpPr>
          <p:cNvPr id="9" name="Bent Arrow 8"/>
          <p:cNvSpPr/>
          <p:nvPr/>
        </p:nvSpPr>
        <p:spPr>
          <a:xfrm flipH="1">
            <a:off x="2847975" y="1165858"/>
            <a:ext cx="731518" cy="45974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Left Arrow 9"/>
          <p:cNvSpPr/>
          <p:nvPr/>
        </p:nvSpPr>
        <p:spPr>
          <a:xfrm>
            <a:off x="2873374" y="967740"/>
            <a:ext cx="1031875" cy="1981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81075" y="3886200"/>
            <a:ext cx="18288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compiler</a:t>
            </a:r>
            <a:endParaRPr lang="en-US" dirty="0">
              <a:solidFill>
                <a:schemeClr val="tx1"/>
              </a:solidFill>
            </a:endParaRPr>
          </a:p>
        </p:txBody>
      </p:sp>
      <p:sp>
        <p:nvSpPr>
          <p:cNvPr id="13" name="Down Arrow 12"/>
          <p:cNvSpPr/>
          <p:nvPr/>
        </p:nvSpPr>
        <p:spPr>
          <a:xfrm>
            <a:off x="1117600" y="2781300"/>
            <a:ext cx="139700" cy="266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1092200" y="3429000"/>
            <a:ext cx="1651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a:off x="1003300" y="4419600"/>
            <a:ext cx="18415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1676400" y="5181600"/>
            <a:ext cx="609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425700" y="5067300"/>
            <a:ext cx="18288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r>
              <a:rPr lang="en-US" dirty="0" smtClean="0">
                <a:solidFill>
                  <a:schemeClr val="tx1"/>
                </a:solidFill>
              </a:rPr>
              <a:t>ssembler</a:t>
            </a:r>
            <a:endParaRPr lang="en-US" dirty="0">
              <a:solidFill>
                <a:schemeClr val="tx1"/>
              </a:solidFill>
            </a:endParaRPr>
          </a:p>
        </p:txBody>
      </p:sp>
      <p:sp>
        <p:nvSpPr>
          <p:cNvPr id="19" name="Right Arrow 18"/>
          <p:cNvSpPr/>
          <p:nvPr/>
        </p:nvSpPr>
        <p:spPr>
          <a:xfrm>
            <a:off x="4419600" y="51816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457700" y="5772150"/>
            <a:ext cx="838200" cy="2667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bg1"/>
                </a:solidFill>
              </a:rPr>
              <a:t>One.obj</a:t>
            </a:r>
            <a:endParaRPr lang="en-US" sz="800" dirty="0">
              <a:solidFill>
                <a:schemeClr val="bg1"/>
              </a:solidFill>
            </a:endParaRPr>
          </a:p>
        </p:txBody>
      </p:sp>
      <p:sp>
        <p:nvSpPr>
          <p:cNvPr id="22" name="Oval 21"/>
          <p:cNvSpPr/>
          <p:nvPr/>
        </p:nvSpPr>
        <p:spPr>
          <a:xfrm>
            <a:off x="5397500" y="5772150"/>
            <a:ext cx="838200" cy="2667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bg1"/>
                </a:solidFill>
              </a:rPr>
              <a:t>Two.obj</a:t>
            </a:r>
            <a:endParaRPr lang="en-US" sz="800" dirty="0">
              <a:solidFill>
                <a:schemeClr val="bg1"/>
              </a:solidFill>
            </a:endParaRPr>
          </a:p>
        </p:txBody>
      </p:sp>
      <p:sp>
        <p:nvSpPr>
          <p:cNvPr id="24" name="Right Arrow 23"/>
          <p:cNvSpPr/>
          <p:nvPr/>
        </p:nvSpPr>
        <p:spPr>
          <a:xfrm>
            <a:off x="5816600" y="5181600"/>
            <a:ext cx="965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7010400" y="5181600"/>
            <a:ext cx="18288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Linker</a:t>
            </a:r>
            <a:endParaRPr lang="en-US" dirty="0">
              <a:solidFill>
                <a:schemeClr val="tx1"/>
              </a:solidFill>
            </a:endParaRPr>
          </a:p>
        </p:txBody>
      </p:sp>
      <p:sp>
        <p:nvSpPr>
          <p:cNvPr id="26" name="Up Arrow 25"/>
          <p:cNvSpPr/>
          <p:nvPr/>
        </p:nvSpPr>
        <p:spPr>
          <a:xfrm>
            <a:off x="8305800" y="4508500"/>
            <a:ext cx="228600" cy="609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810500" y="3937000"/>
            <a:ext cx="12192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Executable</a:t>
            </a:r>
          </a:p>
          <a:p>
            <a:pPr algn="ctr"/>
            <a:r>
              <a:rPr lang="en-US" sz="1200" dirty="0" smtClean="0">
                <a:solidFill>
                  <a:schemeClr val="tx1"/>
                </a:solidFill>
              </a:rPr>
              <a:t>.exe</a:t>
            </a:r>
            <a:endParaRPr lang="en-US" sz="1200" dirty="0">
              <a:solidFill>
                <a:schemeClr val="tx1"/>
              </a:solidFill>
            </a:endParaRPr>
          </a:p>
        </p:txBody>
      </p:sp>
      <p:sp>
        <p:nvSpPr>
          <p:cNvPr id="28" name="Up Arrow 27"/>
          <p:cNvSpPr/>
          <p:nvPr/>
        </p:nvSpPr>
        <p:spPr>
          <a:xfrm>
            <a:off x="8318500" y="3429000"/>
            <a:ext cx="228600" cy="381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7620000" y="2933700"/>
            <a:ext cx="1409700" cy="3619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Loader</a:t>
            </a:r>
            <a:endParaRPr lang="en-US" dirty="0">
              <a:solidFill>
                <a:schemeClr val="tx1"/>
              </a:solidFill>
            </a:endParaRPr>
          </a:p>
        </p:txBody>
      </p:sp>
      <p:sp>
        <p:nvSpPr>
          <p:cNvPr id="30" name="Up Arrow 29"/>
          <p:cNvSpPr/>
          <p:nvPr/>
        </p:nvSpPr>
        <p:spPr>
          <a:xfrm>
            <a:off x="8324850" y="2400300"/>
            <a:ext cx="219075"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7824787" y="1892300"/>
            <a:ext cx="12192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Execution</a:t>
            </a:r>
          </a:p>
        </p:txBody>
      </p:sp>
      <p:sp>
        <p:nvSpPr>
          <p:cNvPr id="33" name="Up Arrow 32"/>
          <p:cNvSpPr/>
          <p:nvPr/>
        </p:nvSpPr>
        <p:spPr>
          <a:xfrm>
            <a:off x="8366125" y="1517651"/>
            <a:ext cx="133350" cy="29209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7715250" y="1054100"/>
            <a:ext cx="1328737"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Output</a:t>
            </a:r>
            <a:endParaRPr lang="en-US" dirty="0">
              <a:solidFill>
                <a:schemeClr val="tx1"/>
              </a:solidFill>
            </a:endParaRPr>
          </a:p>
        </p:txBody>
      </p:sp>
      <p:sp>
        <p:nvSpPr>
          <p:cNvPr id="35" name="Oval 34"/>
          <p:cNvSpPr/>
          <p:nvPr/>
        </p:nvSpPr>
        <p:spPr>
          <a:xfrm>
            <a:off x="6800850" y="4025900"/>
            <a:ext cx="914400" cy="5334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rPr>
              <a:t>External</a:t>
            </a:r>
          </a:p>
          <a:p>
            <a:pPr algn="ctr"/>
            <a:r>
              <a:rPr lang="en-US" sz="1000" dirty="0" smtClean="0">
                <a:solidFill>
                  <a:schemeClr val="bg1"/>
                </a:solidFill>
              </a:rPr>
              <a:t>Library</a:t>
            </a:r>
            <a:endParaRPr lang="en-US" sz="1000" dirty="0">
              <a:solidFill>
                <a:schemeClr val="bg1"/>
              </a:solidFill>
            </a:endParaRPr>
          </a:p>
        </p:txBody>
      </p:sp>
      <p:sp>
        <p:nvSpPr>
          <p:cNvPr id="36" name="Oval 35"/>
          <p:cNvSpPr/>
          <p:nvPr/>
        </p:nvSpPr>
        <p:spPr>
          <a:xfrm>
            <a:off x="5695950" y="4508500"/>
            <a:ext cx="1028700" cy="5334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rPr>
              <a:t>Standard</a:t>
            </a:r>
          </a:p>
          <a:p>
            <a:pPr algn="ctr"/>
            <a:r>
              <a:rPr lang="en-US" sz="1000" dirty="0" smtClean="0">
                <a:solidFill>
                  <a:schemeClr val="bg1"/>
                </a:solidFill>
              </a:rPr>
              <a:t>Library</a:t>
            </a:r>
            <a:endParaRPr lang="en-US" sz="1000" dirty="0">
              <a:solidFill>
                <a:schemeClr val="bg1"/>
              </a:solidFill>
            </a:endParaRPr>
          </a:p>
        </p:txBody>
      </p:sp>
      <p:sp>
        <p:nvSpPr>
          <p:cNvPr id="39" name="Bent-Up Arrow 38"/>
          <p:cNvSpPr/>
          <p:nvPr/>
        </p:nvSpPr>
        <p:spPr>
          <a:xfrm flipV="1">
            <a:off x="6724650" y="4876800"/>
            <a:ext cx="533400" cy="30480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Down Arrow 39"/>
          <p:cNvSpPr/>
          <p:nvPr/>
        </p:nvSpPr>
        <p:spPr>
          <a:xfrm>
            <a:off x="7318375" y="4622800"/>
            <a:ext cx="171450" cy="558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375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324600"/>
          </a:xfrm>
        </p:spPr>
        <p:txBody>
          <a:bodyPr>
            <a:normAutofit fontScale="40000" lnSpcReduction="20000"/>
          </a:bodyPr>
          <a:lstStyle/>
          <a:p>
            <a:pPr fontAlgn="base"/>
            <a:r>
              <a:rPr lang="en-US" dirty="0"/>
              <a:t>Program</a:t>
            </a:r>
            <a:r>
              <a:rPr lang="en-US" dirty="0" smtClean="0"/>
              <a:t>:</a:t>
            </a:r>
          </a:p>
          <a:p>
            <a:pPr fontAlgn="base"/>
            <a:r>
              <a:rPr lang="en-US" b="1" dirty="0" smtClean="0"/>
              <a:t>Inside class definition</a:t>
            </a:r>
            <a:endParaRPr lang="en-US" b="1" dirty="0"/>
          </a:p>
          <a:p>
            <a:pPr fontAlgn="base"/>
            <a:r>
              <a:rPr lang="en-US" dirty="0"/>
              <a:t>#</a:t>
            </a:r>
            <a:r>
              <a:rPr lang="en-US" dirty="0" smtClean="0"/>
              <a:t>include&lt;</a:t>
            </a:r>
            <a:r>
              <a:rPr lang="en-US" dirty="0" err="1" smtClean="0"/>
              <a:t>iostream</a:t>
            </a:r>
            <a:r>
              <a:rPr lang="en-US" dirty="0"/>
              <a:t>&gt;</a:t>
            </a:r>
          </a:p>
          <a:p>
            <a:pPr fontAlgn="base"/>
            <a:r>
              <a:rPr lang="en-US" dirty="0"/>
              <a:t>Using namespace </a:t>
            </a:r>
            <a:r>
              <a:rPr lang="en-US" dirty="0" err="1"/>
              <a:t>std</a:t>
            </a:r>
            <a:r>
              <a:rPr lang="en-US" dirty="0"/>
              <a:t>;</a:t>
            </a:r>
          </a:p>
          <a:p>
            <a:pPr fontAlgn="base"/>
            <a:r>
              <a:rPr lang="en-US" dirty="0"/>
              <a:t>class </a:t>
            </a:r>
            <a:r>
              <a:rPr lang="en-US" dirty="0" smtClean="0"/>
              <a:t>student //class name</a:t>
            </a:r>
            <a:endParaRPr lang="en-US" dirty="0"/>
          </a:p>
          <a:p>
            <a:pPr fontAlgn="base"/>
            <a:r>
              <a:rPr lang="en-US" dirty="0"/>
              <a:t>{</a:t>
            </a:r>
          </a:p>
          <a:p>
            <a:pPr fontAlgn="base"/>
            <a:r>
              <a:rPr lang="en-US" dirty="0"/>
              <a:t>Private</a:t>
            </a:r>
            <a:r>
              <a:rPr lang="en-US" dirty="0" smtClean="0"/>
              <a:t>: ///access modifier</a:t>
            </a:r>
            <a:endParaRPr lang="en-US" dirty="0"/>
          </a:p>
          <a:p>
            <a:pPr fontAlgn="base"/>
            <a:r>
              <a:rPr lang="en-US" dirty="0" err="1"/>
              <a:t>Int</a:t>
            </a:r>
            <a:r>
              <a:rPr lang="en-US" dirty="0"/>
              <a:t> </a:t>
            </a:r>
            <a:r>
              <a:rPr lang="en-US" dirty="0" err="1"/>
              <a:t>rollno</a:t>
            </a:r>
            <a:r>
              <a:rPr lang="en-US" dirty="0" smtClean="0"/>
              <a:t>;             //data member</a:t>
            </a:r>
            <a:endParaRPr lang="en-US" dirty="0"/>
          </a:p>
          <a:p>
            <a:pPr fontAlgn="base"/>
            <a:r>
              <a:rPr lang="en-US" dirty="0"/>
              <a:t>Float marks;</a:t>
            </a:r>
          </a:p>
          <a:p>
            <a:pPr fontAlgn="base"/>
            <a:r>
              <a:rPr lang="en-US" dirty="0"/>
              <a:t>Public:</a:t>
            </a:r>
          </a:p>
          <a:p>
            <a:pPr fontAlgn="base"/>
            <a:r>
              <a:rPr lang="en-US" dirty="0"/>
              <a:t>Void display</a:t>
            </a:r>
            <a:r>
              <a:rPr lang="en-US" dirty="0" smtClean="0"/>
              <a:t>(){ //inside class definition   member function</a:t>
            </a:r>
            <a:endParaRPr lang="en-US" dirty="0"/>
          </a:p>
          <a:p>
            <a:pPr marL="0" indent="0" fontAlgn="base">
              <a:buNone/>
            </a:pPr>
            <a:r>
              <a:rPr lang="en-US" dirty="0"/>
              <a:t> </a:t>
            </a:r>
            <a:r>
              <a:rPr lang="en-US" dirty="0" smtClean="0"/>
              <a:t>     </a:t>
            </a:r>
            <a:r>
              <a:rPr lang="en-US" dirty="0" err="1" smtClean="0"/>
              <a:t>Cout</a:t>
            </a:r>
            <a:r>
              <a:rPr lang="en-US" dirty="0"/>
              <a:t>&lt;&lt;“</a:t>
            </a:r>
            <a:r>
              <a:rPr lang="en-US" dirty="0" err="1"/>
              <a:t>rollno</a:t>
            </a:r>
            <a:r>
              <a:rPr lang="en-US" dirty="0"/>
              <a:t>=”&lt;&lt;</a:t>
            </a:r>
            <a:r>
              <a:rPr lang="en-US" dirty="0" err="1"/>
              <a:t>rollno</a:t>
            </a:r>
            <a:r>
              <a:rPr lang="en-US" dirty="0"/>
              <a:t>;</a:t>
            </a:r>
          </a:p>
          <a:p>
            <a:pPr fontAlgn="base"/>
            <a:r>
              <a:rPr lang="en-US" dirty="0" err="1"/>
              <a:t>Cout</a:t>
            </a:r>
            <a:r>
              <a:rPr lang="en-US" dirty="0"/>
              <a:t>&lt;&lt;“marks=”&lt;&lt;marks</a:t>
            </a:r>
            <a:r>
              <a:rPr lang="en-US" dirty="0" smtClean="0"/>
              <a:t>;</a:t>
            </a:r>
          </a:p>
          <a:p>
            <a:pPr fontAlgn="base"/>
            <a:r>
              <a:rPr lang="en-US" dirty="0" smtClean="0"/>
              <a:t>};</a:t>
            </a:r>
          </a:p>
          <a:p>
            <a:pPr marL="0" indent="0" fontAlgn="base">
              <a:buNone/>
            </a:pPr>
            <a:r>
              <a:rPr lang="en-US" b="1" dirty="0" smtClean="0"/>
              <a:t>Outside </a:t>
            </a:r>
            <a:r>
              <a:rPr lang="en-US" b="1" dirty="0"/>
              <a:t>class </a:t>
            </a:r>
            <a:r>
              <a:rPr lang="en-US" b="1" dirty="0" smtClean="0"/>
              <a:t>definition</a:t>
            </a:r>
          </a:p>
          <a:p>
            <a:pPr fontAlgn="base"/>
            <a:r>
              <a:rPr lang="en-US" dirty="0"/>
              <a:t>#include&lt;</a:t>
            </a:r>
            <a:r>
              <a:rPr lang="en-US" dirty="0" err="1"/>
              <a:t>iostream</a:t>
            </a:r>
            <a:r>
              <a:rPr lang="en-US" dirty="0"/>
              <a:t>&gt;</a:t>
            </a:r>
          </a:p>
          <a:p>
            <a:pPr fontAlgn="base"/>
            <a:r>
              <a:rPr lang="en-US" dirty="0"/>
              <a:t>Using namespace </a:t>
            </a:r>
            <a:r>
              <a:rPr lang="en-US" dirty="0" err="1"/>
              <a:t>std</a:t>
            </a:r>
            <a:r>
              <a:rPr lang="en-US" dirty="0"/>
              <a:t>;</a:t>
            </a:r>
          </a:p>
          <a:p>
            <a:pPr fontAlgn="base"/>
            <a:r>
              <a:rPr lang="en-US" dirty="0"/>
              <a:t>class student //class name</a:t>
            </a:r>
          </a:p>
          <a:p>
            <a:pPr fontAlgn="base"/>
            <a:r>
              <a:rPr lang="en-US" dirty="0"/>
              <a:t>{</a:t>
            </a:r>
          </a:p>
          <a:p>
            <a:pPr fontAlgn="base"/>
            <a:r>
              <a:rPr lang="en-US" dirty="0"/>
              <a:t>Private: ///access modifier</a:t>
            </a:r>
          </a:p>
          <a:p>
            <a:pPr fontAlgn="base"/>
            <a:r>
              <a:rPr lang="en-US" dirty="0" err="1"/>
              <a:t>Int</a:t>
            </a:r>
            <a:r>
              <a:rPr lang="en-US" dirty="0"/>
              <a:t> </a:t>
            </a:r>
            <a:r>
              <a:rPr lang="en-US" dirty="0" err="1"/>
              <a:t>rollno</a:t>
            </a:r>
            <a:r>
              <a:rPr lang="en-US" dirty="0"/>
              <a:t>;             //data member</a:t>
            </a:r>
          </a:p>
          <a:p>
            <a:pPr fontAlgn="base"/>
            <a:r>
              <a:rPr lang="en-US" dirty="0"/>
              <a:t>Float marks;</a:t>
            </a:r>
          </a:p>
          <a:p>
            <a:pPr fontAlgn="base"/>
            <a:r>
              <a:rPr lang="en-US" dirty="0"/>
              <a:t>Public</a:t>
            </a:r>
            <a:r>
              <a:rPr lang="en-US" dirty="0" smtClean="0"/>
              <a:t>:</a:t>
            </a:r>
          </a:p>
          <a:p>
            <a:pPr fontAlgn="base"/>
            <a:r>
              <a:rPr lang="en-US" dirty="0" smtClean="0"/>
              <a:t>Void display();</a:t>
            </a:r>
          </a:p>
          <a:p>
            <a:pPr fontAlgn="base"/>
            <a:r>
              <a:rPr lang="en-US" dirty="0" smtClean="0"/>
              <a:t>}</a:t>
            </a:r>
            <a:endParaRPr lang="en-US" dirty="0"/>
          </a:p>
          <a:p>
            <a:pPr fontAlgn="base"/>
            <a:r>
              <a:rPr lang="en-US" dirty="0"/>
              <a:t>Void </a:t>
            </a:r>
            <a:r>
              <a:rPr lang="en-US" dirty="0" smtClean="0"/>
              <a:t> student:: display</a:t>
            </a:r>
            <a:r>
              <a:rPr lang="en-US" dirty="0"/>
              <a:t>(){ </a:t>
            </a:r>
            <a:r>
              <a:rPr lang="en-US" dirty="0" smtClean="0"/>
              <a:t>//outside </a:t>
            </a:r>
            <a:r>
              <a:rPr lang="en-US" dirty="0"/>
              <a:t>class definition   member function</a:t>
            </a:r>
          </a:p>
          <a:p>
            <a:pPr marL="0" indent="0" fontAlgn="base">
              <a:buNone/>
            </a:pPr>
            <a:r>
              <a:rPr lang="en-US" dirty="0"/>
              <a:t>      </a:t>
            </a:r>
            <a:r>
              <a:rPr lang="en-US" dirty="0" err="1"/>
              <a:t>Cout</a:t>
            </a:r>
            <a:r>
              <a:rPr lang="en-US" dirty="0"/>
              <a:t>&lt;&lt;“</a:t>
            </a:r>
            <a:r>
              <a:rPr lang="en-US" dirty="0" err="1"/>
              <a:t>rollno</a:t>
            </a:r>
            <a:r>
              <a:rPr lang="en-US" dirty="0"/>
              <a:t>=”&lt;&lt;</a:t>
            </a:r>
            <a:r>
              <a:rPr lang="en-US" dirty="0" err="1"/>
              <a:t>rollno</a:t>
            </a:r>
            <a:r>
              <a:rPr lang="en-US" dirty="0"/>
              <a:t>;</a:t>
            </a:r>
          </a:p>
          <a:p>
            <a:pPr fontAlgn="base"/>
            <a:r>
              <a:rPr lang="en-US" dirty="0" err="1"/>
              <a:t>Cout</a:t>
            </a:r>
            <a:r>
              <a:rPr lang="en-US" dirty="0"/>
              <a:t>&lt;&lt;“marks=”&lt;&lt;marks;</a:t>
            </a:r>
          </a:p>
          <a:p>
            <a:pPr fontAlgn="base"/>
            <a:r>
              <a:rPr lang="en-US" dirty="0"/>
              <a:t>}</a:t>
            </a:r>
          </a:p>
          <a:p>
            <a:pPr fontAlgn="base"/>
            <a:endParaRPr lang="en-US" dirty="0"/>
          </a:p>
          <a:p>
            <a:pPr fontAlgn="base"/>
            <a:endParaRPr lang="en-US" dirty="0"/>
          </a:p>
          <a:p>
            <a:pPr fontAlgn="base"/>
            <a:endParaRPr lang="en-US" dirty="0"/>
          </a:p>
          <a:p>
            <a:endParaRPr lang="en-US" dirty="0"/>
          </a:p>
        </p:txBody>
      </p:sp>
    </p:spTree>
    <p:extLst>
      <p:ext uri="{BB962C8B-B14F-4D97-AF65-F5344CB8AC3E}">
        <p14:creationId xmlns:p14="http://schemas.microsoft.com/office/powerpoint/2010/main" val="17070989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lstStyle/>
          <a:p>
            <a:r>
              <a:rPr lang="en-US" dirty="0" smtClean="0"/>
              <a:t>Object:-</a:t>
            </a:r>
          </a:p>
          <a:p>
            <a:pPr fontAlgn="base"/>
            <a:r>
              <a:rPr lang="en-US" dirty="0"/>
              <a:t>An </a:t>
            </a:r>
            <a:r>
              <a:rPr lang="en-US" b="1" dirty="0"/>
              <a:t>Object</a:t>
            </a:r>
            <a:r>
              <a:rPr lang="en-US" dirty="0"/>
              <a:t> is an instance of a Class. When a class is defined, no memory is allocated but when it is instantiated (i.e. an object is created) memory is allocated.</a:t>
            </a:r>
          </a:p>
          <a:p>
            <a:r>
              <a:rPr lang="en-US" b="1" dirty="0" smtClean="0"/>
              <a:t>Declaring Objects:-</a:t>
            </a:r>
          </a:p>
          <a:p>
            <a:r>
              <a:rPr lang="en-US" dirty="0" smtClean="0"/>
              <a:t>Syntax:</a:t>
            </a:r>
          </a:p>
          <a:p>
            <a:r>
              <a:rPr lang="en-US" dirty="0" err="1" smtClean="0"/>
              <a:t>ClassName</a:t>
            </a:r>
            <a:r>
              <a:rPr lang="en-US" dirty="0" smtClean="0"/>
              <a:t> </a:t>
            </a:r>
            <a:r>
              <a:rPr lang="en-US" dirty="0" err="1"/>
              <a:t>ObjectName</a:t>
            </a:r>
            <a:r>
              <a:rPr lang="en-US" dirty="0" smtClean="0"/>
              <a:t>;</a:t>
            </a:r>
          </a:p>
          <a:p>
            <a:r>
              <a:rPr lang="en-US" dirty="0" smtClean="0"/>
              <a:t>Student stud;</a:t>
            </a:r>
            <a:endParaRPr lang="en-US" dirty="0"/>
          </a:p>
        </p:txBody>
      </p:sp>
    </p:spTree>
    <p:extLst>
      <p:ext uri="{BB962C8B-B14F-4D97-AF65-F5344CB8AC3E}">
        <p14:creationId xmlns:p14="http://schemas.microsoft.com/office/powerpoint/2010/main" val="7688504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normAutofit fontScale="47500" lnSpcReduction="20000"/>
          </a:bodyPr>
          <a:lstStyle/>
          <a:p>
            <a:r>
              <a:rPr lang="en-US" b="1" dirty="0"/>
              <a:t>Getter and Setter </a:t>
            </a:r>
            <a:r>
              <a:rPr lang="en-US" b="1" dirty="0" smtClean="0"/>
              <a:t>Functions:</a:t>
            </a:r>
          </a:p>
          <a:p>
            <a:r>
              <a:rPr lang="en-US" dirty="0"/>
              <a:t>If you want others to read or modify the value of a private member, you can provide public </a:t>
            </a:r>
            <a:r>
              <a:rPr lang="en-US" b="1" dirty="0"/>
              <a:t>get</a:t>
            </a:r>
            <a:r>
              <a:rPr lang="en-US" dirty="0"/>
              <a:t> and </a:t>
            </a:r>
            <a:r>
              <a:rPr lang="en-US" b="1" dirty="0"/>
              <a:t>set</a:t>
            </a:r>
            <a:r>
              <a:rPr lang="en-US" dirty="0"/>
              <a:t> methods</a:t>
            </a:r>
            <a:r>
              <a:rPr lang="en-US" dirty="0" smtClean="0"/>
              <a:t>.</a:t>
            </a:r>
          </a:p>
          <a:p>
            <a:r>
              <a:rPr lang="en-US" b="1" dirty="0" smtClean="0"/>
              <a:t>Set Method:</a:t>
            </a:r>
          </a:p>
          <a:p>
            <a:r>
              <a:rPr lang="en-US" dirty="0" smtClean="0"/>
              <a:t>If you want to set </a:t>
            </a:r>
            <a:r>
              <a:rPr lang="en-US" dirty="0" smtClean="0"/>
              <a:t>value of particular variable  then use </a:t>
            </a:r>
            <a:r>
              <a:rPr lang="en-US" dirty="0" err="1" smtClean="0"/>
              <a:t>setMethod</a:t>
            </a:r>
            <a:r>
              <a:rPr lang="en-US" dirty="0" smtClean="0"/>
              <a:t>.</a:t>
            </a:r>
          </a:p>
          <a:p>
            <a:r>
              <a:rPr lang="en-US" b="1" dirty="0" smtClean="0"/>
              <a:t>Get </a:t>
            </a:r>
            <a:r>
              <a:rPr lang="en-US" b="1" dirty="0"/>
              <a:t>Method:</a:t>
            </a:r>
          </a:p>
          <a:p>
            <a:r>
              <a:rPr lang="en-US" dirty="0"/>
              <a:t>If you want to </a:t>
            </a:r>
            <a:r>
              <a:rPr lang="en-US" dirty="0" smtClean="0"/>
              <a:t>take value </a:t>
            </a:r>
            <a:r>
              <a:rPr lang="en-US" dirty="0"/>
              <a:t>of particular variable  then use </a:t>
            </a:r>
            <a:r>
              <a:rPr lang="en-US" dirty="0" err="1" smtClean="0"/>
              <a:t>GetMethod</a:t>
            </a:r>
            <a:endParaRPr lang="en-US" dirty="0" smtClean="0"/>
          </a:p>
          <a:p>
            <a:r>
              <a:rPr lang="en-US" dirty="0" smtClean="0"/>
              <a:t>Example:</a:t>
            </a:r>
          </a:p>
          <a:p>
            <a:r>
              <a:rPr lang="en-US" dirty="0" smtClean="0"/>
              <a:t>Class A</a:t>
            </a:r>
          </a:p>
          <a:p>
            <a:r>
              <a:rPr lang="en-US" dirty="0" smtClean="0"/>
              <a:t>{</a:t>
            </a:r>
          </a:p>
          <a:p>
            <a:r>
              <a:rPr lang="en-US" dirty="0" smtClean="0"/>
              <a:t>private : </a:t>
            </a:r>
            <a:r>
              <a:rPr lang="en-US" dirty="0" err="1" smtClean="0"/>
              <a:t>int</a:t>
            </a:r>
            <a:r>
              <a:rPr lang="en-US" dirty="0" smtClean="0"/>
              <a:t> </a:t>
            </a:r>
            <a:r>
              <a:rPr lang="en-US" dirty="0" err="1" smtClean="0"/>
              <a:t>nVal</a:t>
            </a:r>
            <a:r>
              <a:rPr lang="en-US" dirty="0" smtClean="0"/>
              <a:t>;</a:t>
            </a:r>
          </a:p>
          <a:p>
            <a:r>
              <a:rPr lang="en-US" dirty="0" smtClean="0"/>
              <a:t>Public:</a:t>
            </a:r>
          </a:p>
          <a:p>
            <a:r>
              <a:rPr lang="en-US" dirty="0" smtClean="0"/>
              <a:t>Void </a:t>
            </a:r>
            <a:r>
              <a:rPr lang="en-US" dirty="0" err="1" smtClean="0"/>
              <a:t>setNval</a:t>
            </a:r>
            <a:r>
              <a:rPr lang="en-US" dirty="0" smtClean="0"/>
              <a:t>(</a:t>
            </a:r>
            <a:r>
              <a:rPr lang="en-US" dirty="0" err="1" smtClean="0"/>
              <a:t>int</a:t>
            </a:r>
            <a:r>
              <a:rPr lang="en-US" dirty="0" smtClean="0"/>
              <a:t> n)</a:t>
            </a:r>
          </a:p>
          <a:p>
            <a:r>
              <a:rPr lang="en-US" dirty="0" smtClean="0"/>
              <a:t>{</a:t>
            </a:r>
          </a:p>
          <a:p>
            <a:r>
              <a:rPr lang="en-US" dirty="0" err="1" smtClean="0"/>
              <a:t>nVal</a:t>
            </a:r>
            <a:r>
              <a:rPr lang="en-US" dirty="0" smtClean="0"/>
              <a:t>=n;</a:t>
            </a:r>
          </a:p>
          <a:p>
            <a:r>
              <a:rPr lang="en-US" dirty="0" smtClean="0"/>
              <a:t>}</a:t>
            </a:r>
          </a:p>
          <a:p>
            <a:r>
              <a:rPr lang="en-US" dirty="0" err="1" smtClean="0"/>
              <a:t>Int</a:t>
            </a:r>
            <a:r>
              <a:rPr lang="en-US" dirty="0" smtClean="0"/>
              <a:t> </a:t>
            </a:r>
            <a:r>
              <a:rPr lang="en-US" dirty="0" err="1" smtClean="0"/>
              <a:t>getNval</a:t>
            </a:r>
            <a:r>
              <a:rPr lang="en-US" dirty="0" smtClean="0"/>
              <a:t>()</a:t>
            </a:r>
          </a:p>
          <a:p>
            <a:r>
              <a:rPr lang="en-US" dirty="0" smtClean="0"/>
              <a:t>{</a:t>
            </a:r>
          </a:p>
          <a:p>
            <a:r>
              <a:rPr lang="en-US" dirty="0" smtClean="0"/>
              <a:t>Return </a:t>
            </a:r>
            <a:r>
              <a:rPr lang="en-US" dirty="0" err="1" smtClean="0"/>
              <a:t>nVal</a:t>
            </a:r>
            <a:r>
              <a:rPr lang="en-US" dirty="0" smtClean="0"/>
              <a:t>;</a:t>
            </a:r>
          </a:p>
          <a:p>
            <a:r>
              <a:rPr lang="en-US" dirty="0" smtClean="0"/>
              <a:t>}</a:t>
            </a:r>
          </a:p>
          <a:p>
            <a:pPr marL="0" indent="0">
              <a:buNone/>
            </a:pPr>
            <a:r>
              <a:rPr lang="en-US" dirty="0" smtClean="0"/>
              <a:t>};</a:t>
            </a:r>
          </a:p>
          <a:p>
            <a:pPr marL="0" indent="0">
              <a:buNone/>
            </a:pPr>
            <a:r>
              <a:rPr lang="en-US" dirty="0" err="1" smtClean="0"/>
              <a:t>Int</a:t>
            </a:r>
            <a:r>
              <a:rPr lang="en-US" dirty="0" smtClean="0"/>
              <a:t> main()</a:t>
            </a:r>
          </a:p>
          <a:p>
            <a:pPr marL="0" indent="0">
              <a:buNone/>
            </a:pPr>
            <a:r>
              <a:rPr lang="en-US" dirty="0" smtClean="0"/>
              <a:t>{</a:t>
            </a:r>
          </a:p>
          <a:p>
            <a:pPr marL="0" indent="0">
              <a:buNone/>
            </a:pPr>
            <a:r>
              <a:rPr lang="en-US" dirty="0" smtClean="0"/>
              <a:t>A </a:t>
            </a:r>
            <a:r>
              <a:rPr lang="en-US" dirty="0" err="1" smtClean="0"/>
              <a:t>obj</a:t>
            </a:r>
            <a:r>
              <a:rPr lang="en-US" dirty="0" smtClean="0"/>
              <a:t>;</a:t>
            </a:r>
          </a:p>
          <a:p>
            <a:pPr marL="0" indent="0">
              <a:buNone/>
            </a:pPr>
            <a:r>
              <a:rPr lang="en-US" dirty="0" err="1" smtClean="0"/>
              <a:t>Obj.setNval</a:t>
            </a:r>
            <a:r>
              <a:rPr lang="en-US" dirty="0" smtClean="0"/>
              <a:t>(10);</a:t>
            </a:r>
          </a:p>
          <a:p>
            <a:pPr marL="0" indent="0">
              <a:buNone/>
            </a:pPr>
            <a:r>
              <a:rPr lang="en-US" dirty="0" err="1" smtClean="0"/>
              <a:t>Cout</a:t>
            </a:r>
            <a:r>
              <a:rPr lang="en-US" dirty="0" smtClean="0"/>
              <a:t>&lt;&lt;</a:t>
            </a:r>
            <a:r>
              <a:rPr lang="en-US" dirty="0" err="1" smtClean="0"/>
              <a:t>obj.getNval</a:t>
            </a:r>
            <a:r>
              <a:rPr lang="en-US" dirty="0" smtClean="0"/>
              <a:t>();</a:t>
            </a:r>
          </a:p>
          <a:p>
            <a:pPr marL="0" indent="0">
              <a:buNone/>
            </a:pPr>
            <a:r>
              <a:rPr lang="en-US" dirty="0"/>
              <a:t>}</a:t>
            </a:r>
            <a:endParaRPr lang="en-US" dirty="0"/>
          </a:p>
        </p:txBody>
      </p:sp>
    </p:spTree>
    <p:extLst>
      <p:ext uri="{BB962C8B-B14F-4D97-AF65-F5344CB8AC3E}">
        <p14:creationId xmlns:p14="http://schemas.microsoft.com/office/powerpoint/2010/main" val="10091148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324600"/>
          </a:xfrm>
        </p:spPr>
        <p:txBody>
          <a:bodyPr>
            <a:normAutofit fontScale="70000" lnSpcReduction="20000"/>
          </a:bodyPr>
          <a:lstStyle/>
          <a:p>
            <a:r>
              <a:rPr lang="en-US" b="1" dirty="0" smtClean="0"/>
              <a:t>Constructors:</a:t>
            </a:r>
          </a:p>
          <a:p>
            <a:pPr fontAlgn="base"/>
            <a:r>
              <a:rPr lang="en-US" dirty="0"/>
              <a:t>Constructors are special class members which are called by the compiler every time an object of that class is instantiated. Constructors have the same name as the class and may be defined inside or outside the class definition</a:t>
            </a:r>
            <a:r>
              <a:rPr lang="en-US" dirty="0" smtClean="0"/>
              <a:t>.</a:t>
            </a:r>
          </a:p>
          <a:p>
            <a:pPr fontAlgn="base"/>
            <a:r>
              <a:rPr lang="en-US" b="1" dirty="0" smtClean="0"/>
              <a:t>Syntax</a:t>
            </a:r>
            <a:r>
              <a:rPr lang="en-US" dirty="0" smtClean="0"/>
              <a:t>:</a:t>
            </a:r>
          </a:p>
          <a:p>
            <a:pPr fontAlgn="base"/>
            <a:r>
              <a:rPr lang="en-US" i="1" dirty="0"/>
              <a:t>class-name</a:t>
            </a:r>
            <a:r>
              <a:rPr lang="en-US" dirty="0"/>
              <a:t> </a:t>
            </a:r>
            <a:r>
              <a:rPr lang="en-US" b="1" dirty="0"/>
              <a:t>(</a:t>
            </a:r>
            <a:r>
              <a:rPr lang="en-US" dirty="0"/>
              <a:t> </a:t>
            </a:r>
            <a:r>
              <a:rPr lang="en-US" i="1" dirty="0"/>
              <a:t>parameter-list</a:t>
            </a:r>
            <a:r>
              <a:rPr lang="en-US" dirty="0"/>
              <a:t>(optional) </a:t>
            </a:r>
            <a:r>
              <a:rPr lang="en-US" b="1" dirty="0"/>
              <a:t>)</a:t>
            </a:r>
            <a:r>
              <a:rPr lang="en-US" dirty="0"/>
              <a:t> </a:t>
            </a:r>
            <a:r>
              <a:rPr lang="en-US" i="1" dirty="0"/>
              <a:t>except-spec</a:t>
            </a:r>
            <a:r>
              <a:rPr lang="en-US" dirty="0"/>
              <a:t>(optional) </a:t>
            </a:r>
            <a:r>
              <a:rPr lang="en-US" i="1" dirty="0" err="1"/>
              <a:t>attr</a:t>
            </a:r>
            <a:r>
              <a:rPr lang="en-US" dirty="0"/>
              <a:t>(optional</a:t>
            </a:r>
            <a:br>
              <a:rPr lang="en-US" dirty="0"/>
            </a:br>
            <a:r>
              <a:rPr lang="en-US" dirty="0"/>
              <a:t>There are 3 types of constructors:</a:t>
            </a:r>
          </a:p>
          <a:p>
            <a:pPr fontAlgn="base"/>
            <a:r>
              <a:rPr lang="en-US" b="1" dirty="0"/>
              <a:t>Default </a:t>
            </a:r>
            <a:r>
              <a:rPr lang="en-US" b="1" dirty="0" smtClean="0"/>
              <a:t>constructors:</a:t>
            </a:r>
          </a:p>
          <a:p>
            <a:pPr fontAlgn="base"/>
            <a:r>
              <a:rPr lang="en-US" dirty="0" smtClean="0"/>
              <a:t>A </a:t>
            </a:r>
            <a:r>
              <a:rPr lang="en-US" dirty="0"/>
              <a:t>default constructor is a </a:t>
            </a:r>
            <a:r>
              <a:rPr lang="en-US" dirty="0" smtClean="0"/>
              <a:t>constructor</a:t>
            </a:r>
            <a:r>
              <a:rPr lang="en-US" dirty="0"/>
              <a:t> </a:t>
            </a:r>
            <a:r>
              <a:rPr lang="en-US" dirty="0" smtClean="0"/>
              <a:t>which </a:t>
            </a:r>
            <a:r>
              <a:rPr lang="en-US" dirty="0"/>
              <a:t>can be called with no arguments (either defined with an empty parameter list, or with default arguments provided for every parameter). A type with a public default constructor is </a:t>
            </a:r>
            <a:r>
              <a:rPr lang="en-US" i="1" dirty="0" err="1" smtClean="0"/>
              <a:t>DefaultConstructible</a:t>
            </a:r>
            <a:endParaRPr lang="en-US" i="1" dirty="0" smtClean="0"/>
          </a:p>
          <a:p>
            <a:pPr fontAlgn="base"/>
            <a:r>
              <a:rPr lang="en-US" b="1" i="1" dirty="0" smtClean="0"/>
              <a:t>Syntax:</a:t>
            </a:r>
          </a:p>
          <a:p>
            <a:pPr fontAlgn="base"/>
            <a:r>
              <a:rPr lang="en-US" i="1" dirty="0" smtClean="0"/>
              <a:t>1. class-name();</a:t>
            </a:r>
          </a:p>
          <a:p>
            <a:pPr fontAlgn="base"/>
            <a:r>
              <a:rPr lang="en-US" i="1" dirty="0" smtClean="0"/>
              <a:t>2. Class-name::</a:t>
            </a:r>
            <a:r>
              <a:rPr lang="en-US" i="1" dirty="0" err="1" smtClean="0"/>
              <a:t>classname</a:t>
            </a:r>
            <a:r>
              <a:rPr lang="en-US" i="1" dirty="0" smtClean="0"/>
              <a:t>(){}</a:t>
            </a:r>
          </a:p>
          <a:p>
            <a:pPr fontAlgn="base"/>
            <a:r>
              <a:rPr lang="en-US" i="1" dirty="0" smtClean="0"/>
              <a:t>3.class-name()=delete;</a:t>
            </a:r>
          </a:p>
          <a:p>
            <a:pPr fontAlgn="base"/>
            <a:r>
              <a:rPr lang="en-US" i="1" dirty="0" smtClean="0"/>
              <a:t>4. class-name()=</a:t>
            </a:r>
            <a:r>
              <a:rPr lang="en-US" i="1" dirty="0" err="1" smtClean="0"/>
              <a:t>defulat</a:t>
            </a:r>
            <a:r>
              <a:rPr lang="en-US" i="1" dirty="0" smtClean="0"/>
              <a:t>;</a:t>
            </a:r>
          </a:p>
          <a:p>
            <a:pPr fontAlgn="base"/>
            <a:r>
              <a:rPr lang="en-US" i="1" dirty="0" smtClean="0"/>
              <a:t>Class-name::class-name()=default</a:t>
            </a:r>
            <a:r>
              <a:rPr lang="en-US" b="1" i="1" dirty="0" smtClean="0"/>
              <a:t>;</a:t>
            </a:r>
            <a:endParaRPr lang="en-US" b="1" dirty="0" smtClean="0"/>
          </a:p>
          <a:p>
            <a:pPr fontAlgn="base"/>
            <a:endParaRPr lang="en-US" dirty="0"/>
          </a:p>
        </p:txBody>
      </p:sp>
    </p:spTree>
    <p:extLst>
      <p:ext uri="{BB962C8B-B14F-4D97-AF65-F5344CB8AC3E}">
        <p14:creationId xmlns:p14="http://schemas.microsoft.com/office/powerpoint/2010/main" val="13435012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400800"/>
          </a:xfrm>
        </p:spPr>
        <p:txBody>
          <a:bodyPr>
            <a:normAutofit/>
          </a:bodyPr>
          <a:lstStyle/>
          <a:p>
            <a:pPr fontAlgn="base"/>
            <a:r>
              <a:rPr lang="en-US" sz="2000" b="1" dirty="0" err="1"/>
              <a:t>Parametrized</a:t>
            </a:r>
            <a:r>
              <a:rPr lang="en-US" sz="2000" b="1" dirty="0"/>
              <a:t> constructors:</a:t>
            </a:r>
          </a:p>
          <a:p>
            <a:pPr fontAlgn="base"/>
            <a:r>
              <a:rPr lang="en-US" sz="2000" b="1" dirty="0"/>
              <a:t>Copy constructors:</a:t>
            </a:r>
          </a:p>
          <a:p>
            <a:pPr fontAlgn="base"/>
            <a:r>
              <a:rPr lang="en-US" sz="2000" dirty="0"/>
              <a:t>creates a new object, which is exact copy of the existing object. The compiler provides a default Copy Constructor to all the classes.</a:t>
            </a:r>
          </a:p>
          <a:p>
            <a:pPr fontAlgn="base"/>
            <a:r>
              <a:rPr lang="en-US" sz="2000" dirty="0"/>
              <a:t>Syntax:</a:t>
            </a:r>
          </a:p>
          <a:p>
            <a:pPr fontAlgn="base"/>
            <a:r>
              <a:rPr lang="en-US" sz="2000" dirty="0"/>
              <a:t>class-name(class name&amp;)</a:t>
            </a:r>
          </a:p>
          <a:p>
            <a:pPr fontAlgn="base"/>
            <a:r>
              <a:rPr lang="en-US" sz="2000" dirty="0"/>
              <a:t>{</a:t>
            </a:r>
          </a:p>
          <a:p>
            <a:pPr fontAlgn="base"/>
            <a:r>
              <a:rPr lang="en-US" sz="2000" dirty="0"/>
              <a:t>}</a:t>
            </a:r>
          </a:p>
          <a:p>
            <a:r>
              <a:rPr lang="en-US" sz="2000" i="1" dirty="0" err="1"/>
              <a:t>class_name</a:t>
            </a:r>
            <a:r>
              <a:rPr lang="en-US" sz="2000" dirty="0"/>
              <a:t> ( </a:t>
            </a:r>
            <a:r>
              <a:rPr lang="en-US" sz="2000" dirty="0" err="1"/>
              <a:t>const</a:t>
            </a:r>
            <a:r>
              <a:rPr lang="en-US" sz="2000" dirty="0"/>
              <a:t> </a:t>
            </a:r>
            <a:r>
              <a:rPr lang="en-US" sz="2000" i="1" dirty="0" err="1"/>
              <a:t>class_name</a:t>
            </a:r>
            <a:r>
              <a:rPr lang="en-US" sz="2000" dirty="0"/>
              <a:t> &amp; ) = default</a:t>
            </a:r>
            <a:r>
              <a:rPr lang="en-US" sz="2000" dirty="0" smtClean="0"/>
              <a:t>;</a:t>
            </a:r>
          </a:p>
          <a:p>
            <a:r>
              <a:rPr lang="en-US" sz="2000" i="1" dirty="0" err="1"/>
              <a:t>class_name</a:t>
            </a:r>
            <a:r>
              <a:rPr lang="en-US" sz="2000" dirty="0"/>
              <a:t> ( </a:t>
            </a:r>
            <a:r>
              <a:rPr lang="en-US" sz="2000" dirty="0" err="1"/>
              <a:t>const</a:t>
            </a:r>
            <a:r>
              <a:rPr lang="en-US" sz="2000" dirty="0"/>
              <a:t> </a:t>
            </a:r>
            <a:r>
              <a:rPr lang="en-US" sz="2000" i="1" dirty="0" err="1"/>
              <a:t>class_name</a:t>
            </a:r>
            <a:r>
              <a:rPr lang="en-US" sz="2000" dirty="0"/>
              <a:t> &amp; ) = delete;</a:t>
            </a:r>
          </a:p>
          <a:p>
            <a:endParaRPr lang="en-US" sz="2000" dirty="0"/>
          </a:p>
        </p:txBody>
      </p:sp>
    </p:spTree>
    <p:extLst>
      <p:ext uri="{BB962C8B-B14F-4D97-AF65-F5344CB8AC3E}">
        <p14:creationId xmlns:p14="http://schemas.microsoft.com/office/powerpoint/2010/main" val="23642273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458200" cy="6477000"/>
          </a:xfrm>
        </p:spPr>
        <p:txBody>
          <a:bodyPr>
            <a:normAutofit fontScale="40000" lnSpcReduction="20000"/>
          </a:bodyPr>
          <a:lstStyle/>
          <a:p>
            <a:r>
              <a:rPr lang="en-US" dirty="0" smtClean="0"/>
              <a:t>Example of constructor:</a:t>
            </a:r>
          </a:p>
          <a:p>
            <a:r>
              <a:rPr lang="en-US" dirty="0"/>
              <a:t>c</a:t>
            </a:r>
            <a:r>
              <a:rPr lang="en-US" dirty="0" smtClean="0"/>
              <a:t>lass Complex</a:t>
            </a:r>
          </a:p>
          <a:p>
            <a:r>
              <a:rPr lang="en-US" dirty="0" smtClean="0"/>
              <a:t>{</a:t>
            </a:r>
          </a:p>
          <a:p>
            <a:r>
              <a:rPr lang="en-US" dirty="0" err="1"/>
              <a:t>i</a:t>
            </a:r>
            <a:r>
              <a:rPr lang="en-US" dirty="0" err="1" smtClean="0"/>
              <a:t>nt</a:t>
            </a:r>
            <a:r>
              <a:rPr lang="en-US" dirty="0" smtClean="0"/>
              <a:t> real;</a:t>
            </a:r>
          </a:p>
          <a:p>
            <a:r>
              <a:rPr lang="en-US" dirty="0" err="1"/>
              <a:t>i</a:t>
            </a:r>
            <a:r>
              <a:rPr lang="en-US" dirty="0" err="1" smtClean="0"/>
              <a:t>nt</a:t>
            </a:r>
            <a:r>
              <a:rPr lang="en-US" dirty="0" smtClean="0"/>
              <a:t> </a:t>
            </a:r>
            <a:r>
              <a:rPr lang="en-US" dirty="0" err="1" smtClean="0"/>
              <a:t>img</a:t>
            </a:r>
            <a:r>
              <a:rPr lang="en-US" dirty="0" smtClean="0"/>
              <a:t>;</a:t>
            </a:r>
          </a:p>
          <a:p>
            <a:r>
              <a:rPr lang="en-US" dirty="0" smtClean="0"/>
              <a:t>public:</a:t>
            </a:r>
          </a:p>
          <a:p>
            <a:r>
              <a:rPr lang="en-US" dirty="0" smtClean="0"/>
              <a:t>Complex()</a:t>
            </a:r>
          </a:p>
          <a:p>
            <a:r>
              <a:rPr lang="en-US" dirty="0" smtClean="0"/>
              <a:t>{</a:t>
            </a:r>
          </a:p>
          <a:p>
            <a:r>
              <a:rPr lang="en-US" dirty="0" smtClean="0"/>
              <a:t>real=0;                         //default constructor</a:t>
            </a:r>
          </a:p>
          <a:p>
            <a:r>
              <a:rPr lang="en-US" dirty="0" err="1" smtClean="0"/>
              <a:t>img</a:t>
            </a:r>
            <a:r>
              <a:rPr lang="en-US" dirty="0" smtClean="0"/>
              <a:t>=0;</a:t>
            </a:r>
          </a:p>
          <a:p>
            <a:r>
              <a:rPr lang="en-US" dirty="0" smtClean="0"/>
              <a:t>}</a:t>
            </a:r>
            <a:endParaRPr lang="en-US" dirty="0"/>
          </a:p>
          <a:p>
            <a:r>
              <a:rPr lang="en-US" dirty="0" smtClean="0"/>
              <a:t>Complex (</a:t>
            </a:r>
            <a:r>
              <a:rPr lang="en-US" dirty="0" err="1" smtClean="0"/>
              <a:t>int</a:t>
            </a:r>
            <a:r>
              <a:rPr lang="en-US" dirty="0" smtClean="0"/>
              <a:t> </a:t>
            </a:r>
            <a:r>
              <a:rPr lang="en-US" dirty="0" err="1" smtClean="0"/>
              <a:t>r,int</a:t>
            </a:r>
            <a:r>
              <a:rPr lang="en-US" dirty="0" smtClean="0"/>
              <a:t> i)</a:t>
            </a:r>
          </a:p>
          <a:p>
            <a:r>
              <a:rPr lang="en-US" dirty="0" smtClean="0"/>
              <a:t>{</a:t>
            </a:r>
          </a:p>
          <a:p>
            <a:r>
              <a:rPr lang="en-US" dirty="0"/>
              <a:t>r</a:t>
            </a:r>
            <a:r>
              <a:rPr lang="en-US" dirty="0" smtClean="0"/>
              <a:t>eal=r;                            //parameterized constructor</a:t>
            </a:r>
          </a:p>
          <a:p>
            <a:r>
              <a:rPr lang="en-US" dirty="0" err="1" smtClean="0"/>
              <a:t>img</a:t>
            </a:r>
            <a:r>
              <a:rPr lang="en-US" dirty="0" smtClean="0"/>
              <a:t>=I;</a:t>
            </a:r>
          </a:p>
          <a:p>
            <a:r>
              <a:rPr lang="en-US" dirty="0" smtClean="0"/>
              <a:t>}</a:t>
            </a:r>
          </a:p>
          <a:p>
            <a:r>
              <a:rPr lang="en-US" dirty="0" smtClean="0"/>
              <a:t>Complex(complex&amp; c)</a:t>
            </a:r>
          </a:p>
          <a:p>
            <a:r>
              <a:rPr lang="en-US" dirty="0" smtClean="0"/>
              <a:t>{</a:t>
            </a:r>
          </a:p>
          <a:p>
            <a:r>
              <a:rPr lang="en-US" dirty="0"/>
              <a:t>t</a:t>
            </a:r>
            <a:r>
              <a:rPr lang="en-US" dirty="0" smtClean="0"/>
              <a:t>his-&gt;real=</a:t>
            </a:r>
            <a:r>
              <a:rPr lang="en-US" dirty="0" err="1" smtClean="0"/>
              <a:t>c.real</a:t>
            </a:r>
            <a:r>
              <a:rPr lang="en-US" dirty="0" smtClean="0"/>
              <a:t>;</a:t>
            </a:r>
          </a:p>
          <a:p>
            <a:r>
              <a:rPr lang="en-US" dirty="0"/>
              <a:t>t</a:t>
            </a:r>
            <a:r>
              <a:rPr lang="en-US" dirty="0" smtClean="0"/>
              <a:t>his-&gt;</a:t>
            </a:r>
            <a:r>
              <a:rPr lang="en-US" dirty="0" err="1" smtClean="0"/>
              <a:t>img</a:t>
            </a:r>
            <a:r>
              <a:rPr lang="en-US" dirty="0" smtClean="0"/>
              <a:t>=</a:t>
            </a:r>
            <a:r>
              <a:rPr lang="en-US" dirty="0" err="1" smtClean="0"/>
              <a:t>c.img</a:t>
            </a:r>
            <a:r>
              <a:rPr lang="en-US" dirty="0" smtClean="0"/>
              <a:t>;             //  copy constructor</a:t>
            </a:r>
            <a:endParaRPr lang="en-US" dirty="0"/>
          </a:p>
          <a:p>
            <a:r>
              <a:rPr lang="en-US" dirty="0" smtClean="0"/>
              <a:t>}</a:t>
            </a:r>
          </a:p>
          <a:p>
            <a:r>
              <a:rPr lang="en-US" dirty="0" smtClean="0"/>
              <a:t>};</a:t>
            </a:r>
          </a:p>
          <a:p>
            <a:r>
              <a:rPr lang="en-US" dirty="0" err="1" smtClean="0"/>
              <a:t>int</a:t>
            </a:r>
            <a:r>
              <a:rPr lang="en-US" dirty="0" smtClean="0"/>
              <a:t> main()</a:t>
            </a:r>
          </a:p>
          <a:p>
            <a:r>
              <a:rPr lang="en-US" dirty="0" smtClean="0"/>
              <a:t>{</a:t>
            </a:r>
          </a:p>
          <a:p>
            <a:r>
              <a:rPr lang="en-US" dirty="0" smtClean="0"/>
              <a:t>Complex c;</a:t>
            </a:r>
          </a:p>
          <a:p>
            <a:r>
              <a:rPr lang="en-US" dirty="0" smtClean="0"/>
              <a:t>Complex c2(10,20);    //main method</a:t>
            </a:r>
          </a:p>
          <a:p>
            <a:r>
              <a:rPr lang="en-US" dirty="0" smtClean="0"/>
              <a:t>Complex c3(c2);</a:t>
            </a:r>
          </a:p>
          <a:p>
            <a:r>
              <a:rPr lang="en-US" dirty="0" smtClean="0"/>
              <a:t>Complex c4=c3;</a:t>
            </a:r>
            <a:endParaRPr lang="en-US" dirty="0"/>
          </a:p>
          <a:p>
            <a:r>
              <a:rPr lang="en-US" dirty="0" smtClean="0"/>
              <a:t>}</a:t>
            </a:r>
          </a:p>
        </p:txBody>
      </p:sp>
    </p:spTree>
    <p:extLst>
      <p:ext uri="{BB962C8B-B14F-4D97-AF65-F5344CB8AC3E}">
        <p14:creationId xmlns:p14="http://schemas.microsoft.com/office/powerpoint/2010/main" val="5015616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5821363"/>
          </a:xfrm>
        </p:spPr>
        <p:txBody>
          <a:bodyPr/>
          <a:lstStyle/>
          <a:p>
            <a:r>
              <a:rPr lang="en-US" b="1" dirty="0" smtClean="0"/>
              <a:t>Destructors:</a:t>
            </a:r>
          </a:p>
          <a:p>
            <a:r>
              <a:rPr lang="en-US" dirty="0"/>
              <a:t>Destructor is another special member function that is called by the compiler when the scope of the object </a:t>
            </a:r>
            <a:r>
              <a:rPr lang="en-US" dirty="0" smtClean="0"/>
              <a:t>ends.</a:t>
            </a:r>
          </a:p>
          <a:p>
            <a:r>
              <a:rPr lang="en-US" dirty="0" smtClean="0"/>
              <a:t>Syntax:</a:t>
            </a:r>
          </a:p>
          <a:p>
            <a:r>
              <a:rPr lang="en-US" dirty="0" smtClean="0"/>
              <a:t>~class-name()</a:t>
            </a:r>
          </a:p>
          <a:p>
            <a:r>
              <a:rPr lang="en-US" dirty="0" smtClean="0"/>
              <a:t>{</a:t>
            </a:r>
          </a:p>
          <a:p>
            <a:r>
              <a:rPr lang="en-US" dirty="0" smtClean="0"/>
              <a:t>// delete statements;</a:t>
            </a:r>
            <a:endParaRPr lang="en-US" dirty="0"/>
          </a:p>
          <a:p>
            <a:r>
              <a:rPr lang="en-US" dirty="0" smtClean="0"/>
              <a:t>}</a:t>
            </a:r>
            <a:endParaRPr lang="en-US" dirty="0"/>
          </a:p>
        </p:txBody>
      </p:sp>
    </p:spTree>
    <p:extLst>
      <p:ext uri="{BB962C8B-B14F-4D97-AF65-F5344CB8AC3E}">
        <p14:creationId xmlns:p14="http://schemas.microsoft.com/office/powerpoint/2010/main" val="10295408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172200"/>
          </a:xfrm>
        </p:spPr>
        <p:txBody>
          <a:bodyPr>
            <a:normAutofit fontScale="92500" lnSpcReduction="10000"/>
          </a:bodyPr>
          <a:lstStyle/>
          <a:p>
            <a:r>
              <a:rPr lang="en-US" b="1" dirty="0" smtClean="0"/>
              <a:t>Function overloading:</a:t>
            </a:r>
          </a:p>
          <a:p>
            <a:r>
              <a:rPr lang="en-US" dirty="0" smtClean="0"/>
              <a:t>Function overloading means more than one function have same name but different parameters list, </a:t>
            </a:r>
            <a:r>
              <a:rPr lang="en-US" dirty="0"/>
              <a:t>when I say parameter list, it means the data type and sequence of the </a:t>
            </a:r>
            <a:r>
              <a:rPr lang="en-US" dirty="0" smtClean="0"/>
              <a:t>parameters.</a:t>
            </a:r>
          </a:p>
          <a:p>
            <a:r>
              <a:rPr lang="en-US" dirty="0"/>
              <a:t>Function overloading is a </a:t>
            </a:r>
            <a:r>
              <a:rPr lang="en-US" b="1" dirty="0"/>
              <a:t>compile-time </a:t>
            </a:r>
            <a:r>
              <a:rPr lang="en-US" b="1" dirty="0" smtClean="0"/>
              <a:t>polymorphism</a:t>
            </a:r>
            <a:r>
              <a:rPr lang="en-US" dirty="0"/>
              <a:t>.</a:t>
            </a:r>
            <a:endParaRPr lang="en-US" dirty="0" smtClean="0"/>
          </a:p>
          <a:p>
            <a:r>
              <a:rPr lang="en-US" dirty="0" smtClean="0"/>
              <a:t>Example:</a:t>
            </a:r>
          </a:p>
          <a:p>
            <a:r>
              <a:rPr lang="en-US" dirty="0" err="1" smtClean="0"/>
              <a:t>Myfun</a:t>
            </a:r>
            <a:r>
              <a:rPr lang="en-US" dirty="0" smtClean="0"/>
              <a:t>(</a:t>
            </a:r>
            <a:r>
              <a:rPr lang="en-US" dirty="0" err="1" smtClean="0"/>
              <a:t>int</a:t>
            </a:r>
            <a:r>
              <a:rPr lang="en-US" dirty="0" smtClean="0"/>
              <a:t> ,</a:t>
            </a:r>
            <a:r>
              <a:rPr lang="en-US" dirty="0" err="1" smtClean="0"/>
              <a:t>int</a:t>
            </a:r>
            <a:r>
              <a:rPr lang="en-US" dirty="0" smtClean="0"/>
              <a:t>);</a:t>
            </a:r>
          </a:p>
          <a:p>
            <a:r>
              <a:rPr lang="en-US" dirty="0" err="1" smtClean="0"/>
              <a:t>Myfun</a:t>
            </a:r>
            <a:r>
              <a:rPr lang="en-US" dirty="0" smtClean="0"/>
              <a:t>(</a:t>
            </a:r>
            <a:r>
              <a:rPr lang="en-US" dirty="0" err="1" smtClean="0"/>
              <a:t>int,int,int</a:t>
            </a:r>
            <a:r>
              <a:rPr lang="en-US" dirty="0" smtClean="0"/>
              <a:t>);</a:t>
            </a:r>
          </a:p>
          <a:p>
            <a:r>
              <a:rPr lang="en-US" dirty="0" err="1" smtClean="0"/>
              <a:t>Myfun</a:t>
            </a:r>
            <a:r>
              <a:rPr lang="en-US" dirty="0" smtClean="0"/>
              <a:t>(</a:t>
            </a:r>
            <a:r>
              <a:rPr lang="en-US" dirty="0" err="1" smtClean="0"/>
              <a:t>int,float</a:t>
            </a:r>
            <a:r>
              <a:rPr lang="en-US" dirty="0" smtClean="0"/>
              <a:t>);</a:t>
            </a:r>
          </a:p>
          <a:p>
            <a:r>
              <a:rPr lang="en-US" dirty="0" err="1" smtClean="0"/>
              <a:t>Myfun</a:t>
            </a:r>
            <a:r>
              <a:rPr lang="en-US" dirty="0" smtClean="0"/>
              <a:t>(</a:t>
            </a:r>
            <a:r>
              <a:rPr lang="en-US" dirty="0" err="1" smtClean="0"/>
              <a:t>float,int</a:t>
            </a:r>
            <a:r>
              <a:rPr lang="en-US" dirty="0" smtClean="0"/>
              <a:t>);</a:t>
            </a:r>
          </a:p>
        </p:txBody>
      </p:sp>
    </p:spTree>
    <p:extLst>
      <p:ext uri="{BB962C8B-B14F-4D97-AF65-F5344CB8AC3E}">
        <p14:creationId xmlns:p14="http://schemas.microsoft.com/office/powerpoint/2010/main" val="4877411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248400"/>
          </a:xfrm>
        </p:spPr>
        <p:txBody>
          <a:bodyPr/>
          <a:lstStyle/>
          <a:p>
            <a:r>
              <a:rPr lang="en-US" b="1" dirty="0" smtClean="0"/>
              <a:t>Operator overloading:</a:t>
            </a:r>
          </a:p>
          <a:p>
            <a:r>
              <a:rPr lang="en-US" dirty="0" smtClean="0"/>
              <a:t>Customize the C++operators for operand of user-defined type.</a:t>
            </a:r>
          </a:p>
          <a:p>
            <a:r>
              <a:rPr lang="en-US" dirty="0"/>
              <a:t>In C++, we can make operators to work for user defined classes</a:t>
            </a:r>
            <a:endParaRPr lang="en-US" dirty="0" smtClean="0"/>
          </a:p>
          <a:p>
            <a:r>
              <a:rPr lang="en-US" dirty="0" smtClean="0"/>
              <a:t>Syntax:</a:t>
            </a:r>
          </a:p>
          <a:p>
            <a:r>
              <a:rPr lang="en-US" dirty="0" err="1" smtClean="0"/>
              <a:t>return_type</a:t>
            </a:r>
            <a:r>
              <a:rPr lang="en-US" dirty="0"/>
              <a:t> </a:t>
            </a:r>
            <a:r>
              <a:rPr lang="en-US" dirty="0" err="1"/>
              <a:t>class_name</a:t>
            </a:r>
            <a:r>
              <a:rPr lang="en-US" dirty="0"/>
              <a:t>  : : operator op(</a:t>
            </a:r>
            <a:r>
              <a:rPr lang="en-US" dirty="0" err="1"/>
              <a:t>argument_list</a:t>
            </a:r>
            <a:r>
              <a:rPr lang="en-US" dirty="0"/>
              <a:t>)  </a:t>
            </a:r>
          </a:p>
          <a:p>
            <a:r>
              <a:rPr lang="en-US" dirty="0"/>
              <a:t>{  </a:t>
            </a:r>
          </a:p>
          <a:p>
            <a:r>
              <a:rPr lang="en-US" dirty="0"/>
              <a:t>     // body of the function.  </a:t>
            </a:r>
          </a:p>
          <a:p>
            <a:r>
              <a:rPr lang="en-US" dirty="0"/>
              <a:t>}  </a:t>
            </a:r>
          </a:p>
          <a:p>
            <a:endParaRPr lang="en-US" b="1" dirty="0"/>
          </a:p>
        </p:txBody>
      </p:sp>
    </p:spTree>
    <p:extLst>
      <p:ext uri="{BB962C8B-B14F-4D97-AF65-F5344CB8AC3E}">
        <p14:creationId xmlns:p14="http://schemas.microsoft.com/office/powerpoint/2010/main" val="24122930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322" y="1167048"/>
            <a:ext cx="6401355" cy="4096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7787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Installation G++ on </a:t>
            </a:r>
            <a:r>
              <a:rPr lang="en-US" dirty="0" err="1" smtClean="0"/>
              <a:t>ubuntu</a:t>
            </a:r>
            <a:endParaRPr lang="en-US" dirty="0" smtClean="0"/>
          </a:p>
          <a:p>
            <a:pPr marL="514350" indent="-514350">
              <a:buAutoNum type="arabicPeriod"/>
            </a:pPr>
            <a:r>
              <a:rPr lang="en-US" dirty="0" smtClean="0"/>
              <a:t>Check version </a:t>
            </a:r>
          </a:p>
          <a:p>
            <a:pPr marL="0" indent="0">
              <a:buNone/>
            </a:pPr>
            <a:r>
              <a:rPr lang="en-US" dirty="0"/>
              <a:t> </a:t>
            </a:r>
            <a:r>
              <a:rPr lang="en-US" dirty="0" smtClean="0"/>
              <a:t>Command: g++ --version</a:t>
            </a:r>
          </a:p>
          <a:p>
            <a:pPr marL="0" indent="0">
              <a:buNone/>
            </a:pPr>
            <a:r>
              <a:rPr lang="en-US" dirty="0" smtClean="0"/>
              <a:t>2. g++ is not installed</a:t>
            </a:r>
          </a:p>
          <a:p>
            <a:pPr marL="0" indent="0">
              <a:buNone/>
            </a:pPr>
            <a:r>
              <a:rPr lang="en-US" dirty="0" smtClean="0"/>
              <a:t>Command:</a:t>
            </a:r>
          </a:p>
          <a:p>
            <a:pPr marL="0" indent="0">
              <a:buNone/>
            </a:pPr>
            <a:r>
              <a:rPr lang="en-US" dirty="0"/>
              <a:t>	</a:t>
            </a:r>
            <a:r>
              <a:rPr lang="en-US" dirty="0" err="1" smtClean="0"/>
              <a:t>sudo</a:t>
            </a:r>
            <a:r>
              <a:rPr lang="en-US" dirty="0" smtClean="0"/>
              <a:t> apt update</a:t>
            </a:r>
          </a:p>
          <a:p>
            <a:pPr marL="0" indent="0">
              <a:buNone/>
            </a:pPr>
            <a:r>
              <a:rPr lang="en-US" dirty="0" smtClean="0"/>
              <a:t>	</a:t>
            </a:r>
            <a:r>
              <a:rPr lang="en-US" dirty="0" err="1" smtClean="0"/>
              <a:t>sudo</a:t>
            </a:r>
            <a:r>
              <a:rPr lang="en-US" dirty="0" smtClean="0"/>
              <a:t> apt install g++</a:t>
            </a:r>
          </a:p>
          <a:p>
            <a:pPr marL="0" indent="0">
              <a:buNone/>
            </a:pPr>
            <a:r>
              <a:rPr lang="en-US" dirty="0"/>
              <a:t> </a:t>
            </a:r>
            <a:r>
              <a:rPr lang="en-US" dirty="0" smtClean="0"/>
              <a:t>	g++ --version</a:t>
            </a:r>
          </a:p>
          <a:p>
            <a:pPr marL="0" indent="0">
              <a:buNone/>
            </a:pPr>
            <a:endParaRPr lang="en-US" dirty="0" smtClean="0"/>
          </a:p>
        </p:txBody>
      </p:sp>
    </p:spTree>
    <p:extLst>
      <p:ext uri="{BB962C8B-B14F-4D97-AF65-F5344CB8AC3E}">
        <p14:creationId xmlns:p14="http://schemas.microsoft.com/office/powerpoint/2010/main" val="37702988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534400" cy="6324600"/>
          </a:xfrm>
        </p:spPr>
        <p:txBody>
          <a:bodyPr>
            <a:normAutofit fontScale="92500" lnSpcReduction="10000"/>
          </a:bodyPr>
          <a:lstStyle/>
          <a:p>
            <a:r>
              <a:rPr lang="en-US" b="1" dirty="0" smtClean="0"/>
              <a:t>Restrictions of operator overloading</a:t>
            </a:r>
            <a:endParaRPr lang="en-US" b="1" dirty="0"/>
          </a:p>
          <a:p>
            <a:r>
              <a:rPr lang="en-US" dirty="0"/>
              <a:t>The operators </a:t>
            </a:r>
            <a:r>
              <a:rPr lang="en-US" b="1" dirty="0"/>
              <a:t>::</a:t>
            </a:r>
            <a:r>
              <a:rPr lang="en-US" dirty="0"/>
              <a:t> (scope resolution), </a:t>
            </a:r>
            <a:r>
              <a:rPr lang="en-US" b="1" dirty="0"/>
              <a:t>.</a:t>
            </a:r>
            <a:r>
              <a:rPr lang="en-US" dirty="0"/>
              <a:t> (member access), </a:t>
            </a:r>
            <a:r>
              <a:rPr lang="en-US" b="1" dirty="0"/>
              <a:t>.*</a:t>
            </a:r>
            <a:r>
              <a:rPr lang="en-US" dirty="0"/>
              <a:t> (member access through pointer to member), and </a:t>
            </a:r>
            <a:r>
              <a:rPr lang="en-US" b="1" dirty="0"/>
              <a:t>?:</a:t>
            </a:r>
            <a:r>
              <a:rPr lang="en-US" dirty="0"/>
              <a:t> (ternary conditional) cannot be overloaded.</a:t>
            </a:r>
          </a:p>
          <a:p>
            <a:r>
              <a:rPr lang="en-US" dirty="0"/>
              <a:t>New operators such as </a:t>
            </a:r>
            <a:r>
              <a:rPr lang="en-US" b="1" dirty="0"/>
              <a:t>**</a:t>
            </a:r>
            <a:r>
              <a:rPr lang="en-US" dirty="0"/>
              <a:t>, </a:t>
            </a:r>
            <a:r>
              <a:rPr lang="en-US" b="1" dirty="0"/>
              <a:t>&lt;&gt;</a:t>
            </a:r>
            <a:r>
              <a:rPr lang="en-US" dirty="0"/>
              <a:t>, or </a:t>
            </a:r>
            <a:r>
              <a:rPr lang="en-US" b="1" dirty="0"/>
              <a:t>&amp;|</a:t>
            </a:r>
            <a:r>
              <a:rPr lang="en-US" dirty="0"/>
              <a:t> cannot be created.</a:t>
            </a:r>
          </a:p>
          <a:p>
            <a:r>
              <a:rPr lang="en-US" dirty="0"/>
              <a:t>The overloads of operators </a:t>
            </a:r>
            <a:r>
              <a:rPr lang="en-US" b="1" dirty="0"/>
              <a:t>&amp;&amp;</a:t>
            </a:r>
            <a:r>
              <a:rPr lang="en-US" dirty="0"/>
              <a:t> and </a:t>
            </a:r>
            <a:r>
              <a:rPr lang="en-US" b="1" dirty="0"/>
              <a:t>||</a:t>
            </a:r>
            <a:r>
              <a:rPr lang="en-US" dirty="0"/>
              <a:t> lose short-circuit evaluation.</a:t>
            </a:r>
          </a:p>
          <a:p>
            <a:r>
              <a:rPr lang="en-US" dirty="0"/>
              <a:t>The overload of operator </a:t>
            </a:r>
            <a:r>
              <a:rPr lang="en-US" b="1" dirty="0"/>
              <a:t>-&gt;</a:t>
            </a:r>
            <a:r>
              <a:rPr lang="en-US" dirty="0"/>
              <a:t> must either return a raw pointer, or return an object (by reference or by value) for which operator </a:t>
            </a:r>
            <a:r>
              <a:rPr lang="en-US" b="1" dirty="0"/>
              <a:t>-&gt;</a:t>
            </a:r>
            <a:r>
              <a:rPr lang="en-US" dirty="0"/>
              <a:t> is in turn overloaded.</a:t>
            </a:r>
          </a:p>
          <a:p>
            <a:r>
              <a:rPr lang="en-US" dirty="0"/>
              <a:t>It is not possible to change the precedence, grouping, or number of operands of operators.</a:t>
            </a:r>
          </a:p>
          <a:p>
            <a:endParaRPr lang="en-US" dirty="0"/>
          </a:p>
        </p:txBody>
      </p:sp>
    </p:spTree>
    <p:extLst>
      <p:ext uri="{BB962C8B-B14F-4D97-AF65-F5344CB8AC3E}">
        <p14:creationId xmlns:p14="http://schemas.microsoft.com/office/powerpoint/2010/main" val="9139477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610600" cy="6553200"/>
          </a:xfrm>
        </p:spPr>
        <p:txBody>
          <a:bodyPr>
            <a:normAutofit fontScale="70000" lnSpcReduction="20000"/>
          </a:bodyPr>
          <a:lstStyle/>
          <a:p>
            <a:pPr marL="0" indent="0">
              <a:buNone/>
            </a:pPr>
            <a:r>
              <a:rPr lang="en-US" sz="1800" dirty="0" smtClean="0"/>
              <a:t>Example of unary operator</a:t>
            </a:r>
          </a:p>
          <a:p>
            <a:pPr marL="0" indent="0">
              <a:buNone/>
            </a:pPr>
            <a:r>
              <a:rPr lang="en-US" sz="1800" dirty="0" smtClean="0"/>
              <a:t>#include&lt;</a:t>
            </a:r>
            <a:r>
              <a:rPr lang="en-US" sz="1800" dirty="0" err="1" smtClean="0"/>
              <a:t>iostream</a:t>
            </a:r>
            <a:r>
              <a:rPr lang="en-US" sz="1800" dirty="0" smtClean="0"/>
              <a:t>&gt;</a:t>
            </a:r>
          </a:p>
          <a:p>
            <a:pPr marL="0" indent="0">
              <a:buNone/>
            </a:pPr>
            <a:r>
              <a:rPr lang="en-US" sz="1800" dirty="0" smtClean="0"/>
              <a:t>Using namespace </a:t>
            </a:r>
            <a:r>
              <a:rPr lang="en-US" sz="1800" dirty="0" err="1" smtClean="0"/>
              <a:t>std</a:t>
            </a:r>
            <a:r>
              <a:rPr lang="en-US" sz="1800" dirty="0" smtClean="0"/>
              <a:t>;</a:t>
            </a:r>
          </a:p>
          <a:p>
            <a:pPr marL="0" indent="0">
              <a:buNone/>
            </a:pPr>
            <a:r>
              <a:rPr lang="en-US" sz="1800" dirty="0" smtClean="0"/>
              <a:t>class Complex </a:t>
            </a:r>
          </a:p>
          <a:p>
            <a:pPr marL="0" indent="0">
              <a:buNone/>
            </a:pPr>
            <a:r>
              <a:rPr lang="en-US" sz="1800" dirty="0" smtClean="0"/>
              <a:t>{</a:t>
            </a:r>
          </a:p>
          <a:p>
            <a:pPr marL="0" indent="0">
              <a:buNone/>
            </a:pPr>
            <a:r>
              <a:rPr lang="en-US" sz="1800" dirty="0" err="1"/>
              <a:t>i</a:t>
            </a:r>
            <a:r>
              <a:rPr lang="en-US" sz="1800" dirty="0" err="1" smtClean="0"/>
              <a:t>nt</a:t>
            </a:r>
            <a:r>
              <a:rPr lang="en-US" sz="1800" dirty="0" smtClean="0"/>
              <a:t> real;</a:t>
            </a:r>
          </a:p>
          <a:p>
            <a:pPr marL="0" indent="0">
              <a:buNone/>
            </a:pPr>
            <a:r>
              <a:rPr lang="en-US" sz="1800" dirty="0" err="1"/>
              <a:t>i</a:t>
            </a:r>
            <a:r>
              <a:rPr lang="en-US" sz="1800" dirty="0" err="1" smtClean="0"/>
              <a:t>nt</a:t>
            </a:r>
            <a:r>
              <a:rPr lang="en-US" sz="1800" dirty="0" smtClean="0"/>
              <a:t> </a:t>
            </a:r>
            <a:r>
              <a:rPr lang="en-US" sz="1800" dirty="0" err="1" smtClean="0"/>
              <a:t>img</a:t>
            </a:r>
            <a:r>
              <a:rPr lang="en-US" sz="1800" dirty="0" smtClean="0"/>
              <a:t>;</a:t>
            </a:r>
          </a:p>
          <a:p>
            <a:pPr marL="0" indent="0">
              <a:buNone/>
            </a:pPr>
            <a:r>
              <a:rPr lang="en-US" sz="1800" dirty="0"/>
              <a:t>p</a:t>
            </a:r>
            <a:r>
              <a:rPr lang="en-US" sz="1800" dirty="0" smtClean="0"/>
              <a:t>ublic:</a:t>
            </a:r>
          </a:p>
          <a:p>
            <a:pPr marL="0" indent="0">
              <a:buNone/>
            </a:pPr>
            <a:r>
              <a:rPr lang="en-US" sz="1800" dirty="0" smtClean="0"/>
              <a:t>Complex()</a:t>
            </a:r>
          </a:p>
          <a:p>
            <a:pPr marL="0" indent="0">
              <a:buNone/>
            </a:pPr>
            <a:r>
              <a:rPr lang="en-US" sz="1800" dirty="0" smtClean="0"/>
              <a:t>{</a:t>
            </a:r>
          </a:p>
          <a:p>
            <a:pPr marL="0" indent="0">
              <a:buNone/>
            </a:pPr>
            <a:r>
              <a:rPr lang="en-US" sz="1800" dirty="0"/>
              <a:t>r</a:t>
            </a:r>
            <a:r>
              <a:rPr lang="en-US" sz="1800" dirty="0" smtClean="0"/>
              <a:t>eal=0;img=0;</a:t>
            </a:r>
          </a:p>
          <a:p>
            <a:pPr marL="0" indent="0">
              <a:buNone/>
            </a:pPr>
            <a:r>
              <a:rPr lang="en-US" sz="1800" dirty="0" smtClean="0"/>
              <a:t>}</a:t>
            </a:r>
          </a:p>
          <a:p>
            <a:pPr marL="0" indent="0">
              <a:buNone/>
            </a:pPr>
            <a:r>
              <a:rPr lang="en-US" sz="1800" dirty="0" smtClean="0"/>
              <a:t>Complex(</a:t>
            </a:r>
            <a:r>
              <a:rPr lang="en-US" sz="1800" dirty="0" err="1" smtClean="0"/>
              <a:t>int</a:t>
            </a:r>
            <a:r>
              <a:rPr lang="en-US" sz="1800" dirty="0" smtClean="0"/>
              <a:t> </a:t>
            </a:r>
            <a:r>
              <a:rPr lang="en-US" sz="1800" dirty="0" err="1" smtClean="0"/>
              <a:t>r,int</a:t>
            </a:r>
            <a:r>
              <a:rPr lang="en-US" sz="1800" dirty="0" smtClean="0"/>
              <a:t> i)</a:t>
            </a:r>
          </a:p>
          <a:p>
            <a:pPr marL="0" indent="0">
              <a:buNone/>
            </a:pPr>
            <a:r>
              <a:rPr lang="en-US" sz="1800" dirty="0" smtClean="0"/>
              <a:t>{</a:t>
            </a:r>
          </a:p>
          <a:p>
            <a:pPr marL="0" indent="0">
              <a:buNone/>
            </a:pPr>
            <a:r>
              <a:rPr lang="en-US" sz="1800" dirty="0" smtClean="0"/>
              <a:t>real=r;</a:t>
            </a:r>
          </a:p>
          <a:p>
            <a:pPr marL="0" indent="0">
              <a:buNone/>
            </a:pPr>
            <a:r>
              <a:rPr lang="en-US" sz="1800" dirty="0" err="1" smtClean="0"/>
              <a:t>img</a:t>
            </a:r>
            <a:r>
              <a:rPr lang="en-US" sz="1800" dirty="0" smtClean="0"/>
              <a:t>=I;</a:t>
            </a:r>
          </a:p>
          <a:p>
            <a:pPr marL="0" indent="0">
              <a:buNone/>
            </a:pPr>
            <a:r>
              <a:rPr lang="en-US" sz="1800" dirty="0" smtClean="0"/>
              <a:t>}</a:t>
            </a:r>
          </a:p>
          <a:p>
            <a:pPr marL="0" indent="0">
              <a:buNone/>
            </a:pPr>
            <a:r>
              <a:rPr lang="en-US" sz="1800" dirty="0" smtClean="0"/>
              <a:t>Operator ++()</a:t>
            </a:r>
          </a:p>
          <a:p>
            <a:pPr marL="0" indent="0">
              <a:buNone/>
            </a:pPr>
            <a:r>
              <a:rPr lang="en-US" sz="1800" dirty="0" smtClean="0"/>
              <a:t>{</a:t>
            </a:r>
          </a:p>
          <a:p>
            <a:pPr marL="0" indent="0">
              <a:buNone/>
            </a:pPr>
            <a:r>
              <a:rPr lang="en-US" sz="1800" dirty="0" smtClean="0"/>
              <a:t>}</a:t>
            </a:r>
            <a:endParaRPr lang="en-US" sz="1800" dirty="0"/>
          </a:p>
          <a:p>
            <a:pPr marL="0" indent="0">
              <a:buNone/>
            </a:pPr>
            <a:endParaRPr lang="en-US" sz="1800" dirty="0"/>
          </a:p>
          <a:p>
            <a:pPr marL="0" indent="0">
              <a:buNone/>
            </a:pPr>
            <a:r>
              <a:rPr lang="en-US" sz="1800" dirty="0" smtClean="0"/>
              <a:t>} </a:t>
            </a:r>
          </a:p>
          <a:p>
            <a:pPr marL="0" indent="0">
              <a:buNone/>
            </a:pPr>
            <a:r>
              <a:rPr lang="en-US" sz="1800" dirty="0" err="1"/>
              <a:t>i</a:t>
            </a:r>
            <a:r>
              <a:rPr lang="en-US" sz="1800" dirty="0" err="1" smtClean="0"/>
              <a:t>nt</a:t>
            </a:r>
            <a:r>
              <a:rPr lang="en-US" sz="1800" dirty="0" smtClean="0"/>
              <a:t> main()</a:t>
            </a:r>
          </a:p>
          <a:p>
            <a:pPr marL="0" indent="0">
              <a:buNone/>
            </a:pPr>
            <a:r>
              <a:rPr lang="en-US" sz="1800" dirty="0" smtClean="0"/>
              <a:t>{</a:t>
            </a:r>
          </a:p>
          <a:p>
            <a:pPr marL="0" indent="0">
              <a:buNone/>
            </a:pPr>
            <a:r>
              <a:rPr lang="en-US" sz="1800" dirty="0" smtClean="0"/>
              <a:t>Complex c(10,20)</a:t>
            </a:r>
          </a:p>
          <a:p>
            <a:pPr marL="0" indent="0">
              <a:buNone/>
            </a:pPr>
            <a:r>
              <a:rPr lang="en-US" sz="1800" dirty="0" smtClean="0"/>
              <a:t>Complex c2(30,40);</a:t>
            </a:r>
          </a:p>
          <a:p>
            <a:pPr marL="0" indent="0">
              <a:buNone/>
            </a:pPr>
            <a:r>
              <a:rPr lang="en-US" sz="1800" dirty="0" smtClean="0"/>
              <a:t>C1++               //c1.operator()</a:t>
            </a:r>
            <a:endParaRPr lang="en-US" sz="1800" dirty="0"/>
          </a:p>
          <a:p>
            <a:pPr marL="0" indent="0">
              <a:buNone/>
            </a:pPr>
            <a:r>
              <a:rPr lang="en-US" sz="1800" dirty="0" smtClean="0"/>
              <a:t>++c1                //c1.operator(</a:t>
            </a:r>
            <a:r>
              <a:rPr lang="en-US" sz="1800" dirty="0" err="1" smtClean="0"/>
              <a:t>int</a:t>
            </a:r>
            <a:r>
              <a:rPr lang="en-US" sz="1800" dirty="0" smtClean="0"/>
              <a:t>)</a:t>
            </a:r>
          </a:p>
          <a:p>
            <a:pPr marL="0" indent="0">
              <a:buNone/>
            </a:pPr>
            <a:endParaRPr lang="en-US" sz="1800" dirty="0"/>
          </a:p>
          <a:p>
            <a:pPr marL="0" indent="0">
              <a:buNone/>
            </a:pPr>
            <a:r>
              <a:rPr lang="en-US" sz="1800" dirty="0"/>
              <a:t>r</a:t>
            </a:r>
            <a:r>
              <a:rPr lang="en-US" sz="1800" dirty="0" smtClean="0"/>
              <a:t>eturn 0;</a:t>
            </a:r>
          </a:p>
          <a:p>
            <a:pPr marL="0" indent="0">
              <a:buNone/>
            </a:pPr>
            <a:r>
              <a:rPr lang="en-US" sz="1800" dirty="0" smtClean="0"/>
              <a:t>}</a:t>
            </a:r>
            <a:endParaRPr lang="en-US" sz="1800" dirty="0"/>
          </a:p>
        </p:txBody>
      </p:sp>
    </p:spTree>
    <p:extLst>
      <p:ext uri="{BB962C8B-B14F-4D97-AF65-F5344CB8AC3E}">
        <p14:creationId xmlns:p14="http://schemas.microsoft.com/office/powerpoint/2010/main" val="31436252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458200" cy="5973763"/>
          </a:xfrm>
        </p:spPr>
        <p:txBody>
          <a:bodyPr>
            <a:normAutofit fontScale="25000" lnSpcReduction="20000"/>
          </a:bodyPr>
          <a:lstStyle/>
          <a:p>
            <a:r>
              <a:rPr lang="en-US" dirty="0" smtClean="0"/>
              <a:t>Example of unary operator:</a:t>
            </a:r>
          </a:p>
          <a:p>
            <a:pPr marL="0" indent="0">
              <a:buNone/>
            </a:pPr>
            <a:r>
              <a:rPr lang="en-US" dirty="0"/>
              <a:t>#include&lt;</a:t>
            </a:r>
            <a:r>
              <a:rPr lang="en-US" dirty="0" err="1"/>
              <a:t>iostream</a:t>
            </a:r>
            <a:r>
              <a:rPr lang="en-US" dirty="0"/>
              <a:t>&gt;</a:t>
            </a:r>
          </a:p>
          <a:p>
            <a:pPr marL="0" indent="0">
              <a:buNone/>
            </a:pPr>
            <a:r>
              <a:rPr lang="en-US" dirty="0"/>
              <a:t>Using namespace </a:t>
            </a:r>
            <a:r>
              <a:rPr lang="en-US" dirty="0" err="1"/>
              <a:t>std</a:t>
            </a:r>
            <a:r>
              <a:rPr lang="en-US" dirty="0"/>
              <a:t>;</a:t>
            </a:r>
          </a:p>
          <a:p>
            <a:pPr marL="0" indent="0">
              <a:buNone/>
            </a:pPr>
            <a:r>
              <a:rPr lang="en-US" dirty="0"/>
              <a:t>class Complex </a:t>
            </a:r>
          </a:p>
          <a:p>
            <a:pPr marL="0" indent="0">
              <a:buNone/>
            </a:pPr>
            <a:r>
              <a:rPr lang="en-US" dirty="0"/>
              <a:t>{</a:t>
            </a:r>
          </a:p>
          <a:p>
            <a:pPr marL="0" indent="0">
              <a:buNone/>
            </a:pPr>
            <a:r>
              <a:rPr lang="en-US" dirty="0" err="1"/>
              <a:t>int</a:t>
            </a:r>
            <a:r>
              <a:rPr lang="en-US" dirty="0"/>
              <a:t> real;</a:t>
            </a:r>
          </a:p>
          <a:p>
            <a:pPr marL="0" indent="0">
              <a:buNone/>
            </a:pPr>
            <a:r>
              <a:rPr lang="en-US" dirty="0" err="1"/>
              <a:t>int</a:t>
            </a:r>
            <a:r>
              <a:rPr lang="en-US" dirty="0"/>
              <a:t> </a:t>
            </a:r>
            <a:r>
              <a:rPr lang="en-US" dirty="0" err="1"/>
              <a:t>img</a:t>
            </a:r>
            <a:r>
              <a:rPr lang="en-US" dirty="0"/>
              <a:t>;</a:t>
            </a:r>
          </a:p>
          <a:p>
            <a:pPr marL="0" indent="0">
              <a:buNone/>
            </a:pPr>
            <a:r>
              <a:rPr lang="en-US" dirty="0"/>
              <a:t>public:</a:t>
            </a:r>
          </a:p>
          <a:p>
            <a:pPr marL="0" indent="0">
              <a:buNone/>
            </a:pPr>
            <a:r>
              <a:rPr lang="en-US" dirty="0"/>
              <a:t>Complex()</a:t>
            </a:r>
          </a:p>
          <a:p>
            <a:pPr marL="0" indent="0">
              <a:buNone/>
            </a:pPr>
            <a:r>
              <a:rPr lang="en-US" dirty="0"/>
              <a:t>{</a:t>
            </a:r>
          </a:p>
          <a:p>
            <a:pPr marL="0" indent="0">
              <a:buNone/>
            </a:pPr>
            <a:r>
              <a:rPr lang="en-US" dirty="0"/>
              <a:t>real=0;img=0;</a:t>
            </a:r>
          </a:p>
          <a:p>
            <a:pPr marL="0" indent="0">
              <a:buNone/>
            </a:pPr>
            <a:r>
              <a:rPr lang="en-US" dirty="0"/>
              <a:t>}</a:t>
            </a:r>
          </a:p>
          <a:p>
            <a:pPr marL="0" indent="0">
              <a:buNone/>
            </a:pPr>
            <a:r>
              <a:rPr lang="en-US" dirty="0"/>
              <a:t>Complex(</a:t>
            </a:r>
            <a:r>
              <a:rPr lang="en-US" dirty="0" err="1"/>
              <a:t>int</a:t>
            </a:r>
            <a:r>
              <a:rPr lang="en-US" dirty="0"/>
              <a:t> </a:t>
            </a:r>
            <a:r>
              <a:rPr lang="en-US" dirty="0" err="1"/>
              <a:t>r,int</a:t>
            </a:r>
            <a:r>
              <a:rPr lang="en-US" dirty="0"/>
              <a:t> i)</a:t>
            </a:r>
          </a:p>
          <a:p>
            <a:pPr marL="0" indent="0">
              <a:buNone/>
            </a:pPr>
            <a:r>
              <a:rPr lang="en-US" dirty="0"/>
              <a:t>{</a:t>
            </a:r>
          </a:p>
          <a:p>
            <a:pPr marL="0" indent="0">
              <a:buNone/>
            </a:pPr>
            <a:r>
              <a:rPr lang="en-US" dirty="0"/>
              <a:t>real=r;</a:t>
            </a:r>
          </a:p>
          <a:p>
            <a:pPr marL="0" indent="0">
              <a:buNone/>
            </a:pPr>
            <a:r>
              <a:rPr lang="en-US" dirty="0" err="1"/>
              <a:t>img</a:t>
            </a:r>
            <a:r>
              <a:rPr lang="en-US" dirty="0"/>
              <a:t>=I;</a:t>
            </a:r>
          </a:p>
          <a:p>
            <a:pPr marL="0" indent="0">
              <a:buNone/>
            </a:pPr>
            <a:r>
              <a:rPr lang="en-US" dirty="0" smtClean="0"/>
              <a:t>}</a:t>
            </a:r>
          </a:p>
          <a:p>
            <a:pPr marL="0" indent="0">
              <a:buNone/>
            </a:pPr>
            <a:endParaRPr lang="en-US" dirty="0"/>
          </a:p>
          <a:p>
            <a:pPr marL="0" indent="0">
              <a:buNone/>
            </a:pPr>
            <a:r>
              <a:rPr lang="en-US" dirty="0" smtClean="0"/>
              <a:t>Complex Operator- (complex c2)</a:t>
            </a:r>
            <a:endParaRPr lang="en-US" dirty="0"/>
          </a:p>
          <a:p>
            <a:pPr marL="0" indent="0">
              <a:buNone/>
            </a:pPr>
            <a:r>
              <a:rPr lang="en-US" dirty="0" smtClean="0"/>
              <a:t>{</a:t>
            </a:r>
          </a:p>
          <a:p>
            <a:pPr marL="0" indent="0">
              <a:buNone/>
            </a:pPr>
            <a:r>
              <a:rPr lang="en-US" dirty="0" smtClean="0"/>
              <a:t>Complex temp;</a:t>
            </a:r>
          </a:p>
          <a:p>
            <a:pPr marL="0" indent="0">
              <a:buNone/>
            </a:pPr>
            <a:r>
              <a:rPr lang="en-US" dirty="0" err="1"/>
              <a:t>t</a:t>
            </a:r>
            <a:r>
              <a:rPr lang="en-US" dirty="0" err="1" smtClean="0"/>
              <a:t>emp.real</a:t>
            </a:r>
            <a:r>
              <a:rPr lang="en-US" dirty="0" smtClean="0"/>
              <a:t>=this-&gt;real-c2.real;</a:t>
            </a:r>
          </a:p>
          <a:p>
            <a:pPr marL="0" indent="0">
              <a:buNone/>
            </a:pPr>
            <a:r>
              <a:rPr lang="en-US" dirty="0" err="1"/>
              <a:t>t</a:t>
            </a:r>
            <a:r>
              <a:rPr lang="en-US" dirty="0" err="1" smtClean="0"/>
              <a:t>emp.img</a:t>
            </a:r>
            <a:r>
              <a:rPr lang="en-US" dirty="0" smtClean="0"/>
              <a:t>=this-&gt;img-c2.img;</a:t>
            </a:r>
          </a:p>
          <a:p>
            <a:pPr marL="0" indent="0">
              <a:buNone/>
            </a:pPr>
            <a:r>
              <a:rPr lang="en-US" dirty="0"/>
              <a:t>r</a:t>
            </a:r>
            <a:r>
              <a:rPr lang="en-US" dirty="0" smtClean="0"/>
              <a:t>eturn temp;</a:t>
            </a:r>
            <a:endParaRPr lang="en-US" dirty="0"/>
          </a:p>
          <a:p>
            <a:pPr marL="0" indent="0">
              <a:buNone/>
            </a:pPr>
            <a:r>
              <a:rPr lang="en-US" dirty="0"/>
              <a:t>}</a:t>
            </a:r>
          </a:p>
          <a:p>
            <a:pPr marL="0" indent="0">
              <a:buNone/>
            </a:pPr>
            <a:r>
              <a:rPr lang="en-US" dirty="0"/>
              <a:t>Complex Operator+ (complex c2)</a:t>
            </a:r>
          </a:p>
          <a:p>
            <a:pPr marL="0" indent="0">
              <a:buNone/>
            </a:pPr>
            <a:r>
              <a:rPr lang="en-US" dirty="0"/>
              <a:t>{</a:t>
            </a:r>
          </a:p>
          <a:p>
            <a:pPr marL="0" indent="0">
              <a:buNone/>
            </a:pPr>
            <a:r>
              <a:rPr lang="en-US" dirty="0"/>
              <a:t>Complex temp;</a:t>
            </a:r>
          </a:p>
          <a:p>
            <a:pPr marL="0" indent="0">
              <a:buNone/>
            </a:pPr>
            <a:r>
              <a:rPr lang="en-US" dirty="0" err="1"/>
              <a:t>temp.real</a:t>
            </a:r>
            <a:r>
              <a:rPr lang="en-US" dirty="0"/>
              <a:t>=this-&gt;real+c2.real;</a:t>
            </a:r>
          </a:p>
          <a:p>
            <a:pPr marL="0" indent="0">
              <a:buNone/>
            </a:pPr>
            <a:r>
              <a:rPr lang="en-US" dirty="0" err="1"/>
              <a:t>temp.img</a:t>
            </a:r>
            <a:r>
              <a:rPr lang="en-US" dirty="0"/>
              <a:t>=this-&gt;img+c2.img;</a:t>
            </a:r>
          </a:p>
          <a:p>
            <a:pPr marL="0" indent="0">
              <a:buNone/>
            </a:pPr>
            <a:r>
              <a:rPr lang="en-US" dirty="0"/>
              <a:t>return temp;</a:t>
            </a:r>
          </a:p>
          <a:p>
            <a:pPr marL="0" indent="0">
              <a:buNone/>
            </a:pPr>
            <a:r>
              <a:rPr lang="en-US" dirty="0"/>
              <a:t>}</a:t>
            </a:r>
          </a:p>
          <a:p>
            <a:pPr marL="0" indent="0">
              <a:buNone/>
            </a:pPr>
            <a:r>
              <a:rPr lang="en-US" dirty="0" smtClean="0"/>
              <a:t>Void operator =(</a:t>
            </a:r>
            <a:r>
              <a:rPr lang="en-US" dirty="0" err="1" smtClean="0"/>
              <a:t>const</a:t>
            </a:r>
            <a:r>
              <a:rPr lang="en-US" dirty="0" smtClean="0"/>
              <a:t> Complex&amp;c2)</a:t>
            </a:r>
          </a:p>
          <a:p>
            <a:pPr marL="0" indent="0">
              <a:buNone/>
            </a:pPr>
            <a:r>
              <a:rPr lang="en-US" dirty="0" smtClean="0"/>
              <a:t>{</a:t>
            </a:r>
          </a:p>
          <a:p>
            <a:pPr marL="0" indent="0">
              <a:buNone/>
            </a:pPr>
            <a:r>
              <a:rPr lang="en-US" dirty="0"/>
              <a:t>t</a:t>
            </a:r>
            <a:r>
              <a:rPr lang="en-US" dirty="0" smtClean="0"/>
              <a:t>his-&gt;real=c2.real;</a:t>
            </a:r>
          </a:p>
          <a:p>
            <a:pPr marL="0" indent="0">
              <a:buNone/>
            </a:pPr>
            <a:r>
              <a:rPr lang="en-US" dirty="0"/>
              <a:t>t</a:t>
            </a:r>
            <a:r>
              <a:rPr lang="en-US" dirty="0" smtClean="0"/>
              <a:t>his-&gt;</a:t>
            </a:r>
            <a:r>
              <a:rPr lang="en-US" dirty="0" err="1" smtClean="0"/>
              <a:t>img</a:t>
            </a:r>
            <a:r>
              <a:rPr lang="en-US" dirty="0" smtClean="0"/>
              <a:t>=c2.img;</a:t>
            </a:r>
            <a:endParaRPr lang="en-US" dirty="0"/>
          </a:p>
          <a:p>
            <a:pPr marL="0" indent="0">
              <a:buNone/>
            </a:pPr>
            <a:endParaRPr lang="en-US" dirty="0" smtClean="0"/>
          </a:p>
          <a:p>
            <a:pPr marL="0" indent="0">
              <a:buNone/>
            </a:pPr>
            <a:endParaRPr lang="en-US" dirty="0"/>
          </a:p>
          <a:p>
            <a:pPr marL="0" indent="0">
              <a:buNone/>
            </a:pPr>
            <a:r>
              <a:rPr lang="en-US" dirty="0" smtClean="0"/>
              <a:t>}</a:t>
            </a:r>
            <a:endParaRPr lang="en-US" dirty="0"/>
          </a:p>
          <a:p>
            <a:pPr marL="0" indent="0">
              <a:buNone/>
            </a:pPr>
            <a:r>
              <a:rPr lang="en-US" dirty="0"/>
              <a:t>} </a:t>
            </a:r>
          </a:p>
          <a:p>
            <a:pPr marL="0" indent="0">
              <a:buNone/>
            </a:pPr>
            <a:r>
              <a:rPr lang="en-US" dirty="0" err="1"/>
              <a:t>int</a:t>
            </a:r>
            <a:r>
              <a:rPr lang="en-US" dirty="0"/>
              <a:t> main()</a:t>
            </a:r>
          </a:p>
          <a:p>
            <a:pPr marL="0" indent="0">
              <a:buNone/>
            </a:pPr>
            <a:r>
              <a:rPr lang="en-US" dirty="0"/>
              <a:t>{</a:t>
            </a:r>
          </a:p>
          <a:p>
            <a:pPr marL="0" indent="0">
              <a:buNone/>
            </a:pPr>
            <a:r>
              <a:rPr lang="en-US" dirty="0"/>
              <a:t>Complex c(10,20)</a:t>
            </a:r>
          </a:p>
          <a:p>
            <a:pPr marL="0" indent="0">
              <a:buNone/>
            </a:pPr>
            <a:r>
              <a:rPr lang="en-US" dirty="0"/>
              <a:t>Complex c2(30,40);</a:t>
            </a:r>
          </a:p>
          <a:p>
            <a:pPr marL="0" indent="0">
              <a:buNone/>
            </a:pPr>
            <a:r>
              <a:rPr lang="en-US" dirty="0" smtClean="0"/>
              <a:t>Complex c3;</a:t>
            </a:r>
          </a:p>
          <a:p>
            <a:pPr marL="0" indent="0">
              <a:buNone/>
            </a:pPr>
            <a:r>
              <a:rPr lang="en-US" dirty="0" smtClean="0"/>
              <a:t>C3=c1+c2;             </a:t>
            </a:r>
            <a:r>
              <a:rPr lang="en-US" dirty="0"/>
              <a:t>//</a:t>
            </a:r>
            <a:r>
              <a:rPr lang="en-US" dirty="0" smtClean="0"/>
              <a:t>c1.operator+(c2)</a:t>
            </a:r>
            <a:endParaRPr lang="en-US" dirty="0"/>
          </a:p>
          <a:p>
            <a:pPr marL="0" indent="0">
              <a:buNone/>
            </a:pPr>
            <a:r>
              <a:rPr lang="en-US" dirty="0" smtClean="0"/>
              <a:t>C3=c1-c2               </a:t>
            </a:r>
            <a:r>
              <a:rPr lang="en-US" dirty="0"/>
              <a:t>//</a:t>
            </a:r>
            <a:r>
              <a:rPr lang="en-US" dirty="0" smtClean="0"/>
              <a:t>c1.operator-(c2)</a:t>
            </a:r>
            <a:endParaRPr lang="en-US" dirty="0"/>
          </a:p>
          <a:p>
            <a:pPr marL="0" indent="0">
              <a:buNone/>
            </a:pPr>
            <a:endParaRPr lang="en-US" dirty="0"/>
          </a:p>
          <a:p>
            <a:pPr marL="0" indent="0">
              <a:buNone/>
            </a:pPr>
            <a:r>
              <a:rPr lang="en-US" dirty="0"/>
              <a:t>return 0;</a:t>
            </a:r>
          </a:p>
          <a:p>
            <a:pPr marL="0" indent="0">
              <a:buNone/>
            </a:pPr>
            <a:r>
              <a:rPr lang="en-US" dirty="0"/>
              <a:t>}</a:t>
            </a:r>
          </a:p>
          <a:p>
            <a:endParaRPr lang="en-US" dirty="0"/>
          </a:p>
        </p:txBody>
      </p:sp>
    </p:spTree>
    <p:extLst>
      <p:ext uri="{BB962C8B-B14F-4D97-AF65-F5344CB8AC3E}">
        <p14:creationId xmlns:p14="http://schemas.microsoft.com/office/powerpoint/2010/main" val="35447574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sz="1800" b="1" dirty="0" smtClean="0"/>
              <a:t>Friend Function:-</a:t>
            </a:r>
          </a:p>
          <a:p>
            <a:r>
              <a:rPr lang="en-US" sz="1800" dirty="0"/>
              <a:t>The friend declaration appears in a class body and grants a function or another class access to private and protected members of the class where the friend declaration appears</a:t>
            </a:r>
            <a:r>
              <a:rPr lang="en-US" sz="1800" dirty="0" smtClean="0"/>
              <a:t>.</a:t>
            </a:r>
          </a:p>
          <a:p>
            <a:r>
              <a:rPr lang="en-US" sz="1800" dirty="0" smtClean="0"/>
              <a:t>Syntax</a:t>
            </a:r>
          </a:p>
          <a:p>
            <a:r>
              <a:rPr lang="en-US" sz="1800" dirty="0" smtClean="0"/>
              <a:t>Friend fuction-declartaion</a:t>
            </a:r>
          </a:p>
          <a:p>
            <a:r>
              <a:rPr lang="en-US" sz="1800" dirty="0" smtClean="0"/>
              <a:t>Friend function definition</a:t>
            </a:r>
          </a:p>
          <a:p>
            <a:r>
              <a:rPr lang="en-US" sz="1800" dirty="0" smtClean="0"/>
              <a:t>Example </a:t>
            </a:r>
          </a:p>
          <a:p>
            <a:r>
              <a:rPr lang="en-US" sz="1800" dirty="0" smtClean="0"/>
              <a:t>Friend complex operator+(complex  c1,complex c2);</a:t>
            </a:r>
            <a:endParaRPr lang="en-US" sz="1800" dirty="0"/>
          </a:p>
        </p:txBody>
      </p:sp>
    </p:spTree>
    <p:extLst>
      <p:ext uri="{BB962C8B-B14F-4D97-AF65-F5344CB8AC3E}">
        <p14:creationId xmlns:p14="http://schemas.microsoft.com/office/powerpoint/2010/main" val="17093133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839200" cy="6248400"/>
          </a:xfrm>
        </p:spPr>
        <p:txBody>
          <a:bodyPr>
            <a:normAutofit fontScale="40000" lnSpcReduction="20000"/>
          </a:bodyPr>
          <a:lstStyle/>
          <a:p>
            <a:r>
              <a:rPr lang="en-US" dirty="0"/>
              <a:t>In C++, stream insertion operator &lt;&lt; is used for output and stream extraction operator &gt;&gt; is used for input</a:t>
            </a:r>
            <a:r>
              <a:rPr lang="en-US" dirty="0" smtClean="0"/>
              <a:t>.</a:t>
            </a:r>
          </a:p>
          <a:p>
            <a:r>
              <a:rPr lang="en-US" dirty="0" err="1"/>
              <a:t>cout</a:t>
            </a:r>
            <a:r>
              <a:rPr lang="en-US" dirty="0"/>
              <a:t> is an object of </a:t>
            </a:r>
            <a:r>
              <a:rPr lang="en-US" dirty="0" err="1"/>
              <a:t>ostream</a:t>
            </a:r>
            <a:r>
              <a:rPr lang="en-US" dirty="0"/>
              <a:t> class which is a compiler defined </a:t>
            </a:r>
            <a:r>
              <a:rPr lang="en-US" dirty="0" smtClean="0"/>
              <a:t>class.</a:t>
            </a:r>
          </a:p>
          <a:p>
            <a:r>
              <a:rPr lang="en-US" dirty="0"/>
              <a:t>When we do </a:t>
            </a:r>
            <a:r>
              <a:rPr lang="en-US" dirty="0" err="1"/>
              <a:t>cout</a:t>
            </a:r>
            <a:r>
              <a:rPr lang="en-US" dirty="0"/>
              <a:t>&lt;&lt;</a:t>
            </a:r>
            <a:r>
              <a:rPr lang="en-US" dirty="0" err="1"/>
              <a:t>obj</a:t>
            </a:r>
            <a:r>
              <a:rPr lang="en-US" dirty="0"/>
              <a:t> where </a:t>
            </a:r>
            <a:r>
              <a:rPr lang="en-US" dirty="0" err="1"/>
              <a:t>obj</a:t>
            </a:r>
            <a:r>
              <a:rPr lang="en-US" dirty="0"/>
              <a:t> is an object of our class, the compiler first looks for an operator function in </a:t>
            </a:r>
            <a:r>
              <a:rPr lang="en-US" dirty="0" err="1"/>
              <a:t>ostream</a:t>
            </a:r>
            <a:r>
              <a:rPr lang="en-US" dirty="0"/>
              <a:t>, then it looks for a global </a:t>
            </a:r>
            <a:r>
              <a:rPr lang="en-US" dirty="0" smtClean="0"/>
              <a:t>function.</a:t>
            </a:r>
          </a:p>
          <a:p>
            <a:r>
              <a:rPr lang="en-US" dirty="0"/>
              <a:t>#include &lt;</a:t>
            </a:r>
            <a:r>
              <a:rPr lang="en-US" dirty="0" err="1"/>
              <a:t>iostream</a:t>
            </a:r>
            <a:r>
              <a:rPr lang="en-US" dirty="0"/>
              <a:t>&gt;</a:t>
            </a:r>
            <a:br>
              <a:rPr lang="en-US" dirty="0"/>
            </a:br>
            <a:r>
              <a:rPr lang="en-US" dirty="0"/>
              <a:t>using namespace </a:t>
            </a:r>
            <a:r>
              <a:rPr lang="en-US" dirty="0" err="1"/>
              <a:t>std</a:t>
            </a:r>
            <a:r>
              <a:rPr lang="en-US" dirty="0"/>
              <a:t>;</a:t>
            </a:r>
            <a:br>
              <a:rPr lang="en-US" dirty="0"/>
            </a:br>
            <a:r>
              <a:rPr lang="en-US" dirty="0"/>
              <a:t/>
            </a:r>
            <a:br>
              <a:rPr lang="en-US" dirty="0"/>
            </a:br>
            <a:r>
              <a:rPr lang="en-US" dirty="0"/>
              <a:t>class Complex</a:t>
            </a:r>
            <a:br>
              <a:rPr lang="en-US" dirty="0"/>
            </a:br>
            <a:r>
              <a:rPr lang="en-US" dirty="0"/>
              <a:t>{</a:t>
            </a:r>
            <a:br>
              <a:rPr lang="en-US" dirty="0"/>
            </a:br>
            <a:r>
              <a:rPr lang="en-US" dirty="0"/>
              <a:t>private:</a:t>
            </a:r>
            <a:br>
              <a:rPr lang="en-US" dirty="0"/>
            </a:br>
            <a:r>
              <a:rPr lang="en-US" dirty="0" err="1"/>
              <a:t>int</a:t>
            </a:r>
            <a:r>
              <a:rPr lang="en-US" dirty="0"/>
              <a:t> real, </a:t>
            </a:r>
            <a:r>
              <a:rPr lang="en-US" dirty="0" err="1"/>
              <a:t>imag</a:t>
            </a:r>
            <a:r>
              <a:rPr lang="en-US" dirty="0"/>
              <a:t>;</a:t>
            </a:r>
            <a:br>
              <a:rPr lang="en-US" dirty="0"/>
            </a:br>
            <a:r>
              <a:rPr lang="en-US" dirty="0"/>
              <a:t>public:</a:t>
            </a:r>
            <a:br>
              <a:rPr lang="en-US" dirty="0"/>
            </a:br>
            <a:r>
              <a:rPr lang="en-US" dirty="0"/>
              <a:t>Complex(</a:t>
            </a:r>
            <a:r>
              <a:rPr lang="en-US" dirty="0" err="1"/>
              <a:t>int</a:t>
            </a:r>
            <a:r>
              <a:rPr lang="en-US" dirty="0"/>
              <a:t> r = 0, </a:t>
            </a:r>
            <a:r>
              <a:rPr lang="en-US" dirty="0" err="1"/>
              <a:t>int</a:t>
            </a:r>
            <a:r>
              <a:rPr lang="en-US" dirty="0"/>
              <a:t> i =0)</a:t>
            </a:r>
            <a:br>
              <a:rPr lang="en-US" dirty="0"/>
            </a:br>
            <a:r>
              <a:rPr lang="en-US" dirty="0"/>
              <a:t>{ real = r; </a:t>
            </a:r>
            <a:r>
              <a:rPr lang="en-US" dirty="0" err="1"/>
              <a:t>imag</a:t>
            </a:r>
            <a:r>
              <a:rPr lang="en-US" dirty="0"/>
              <a:t> = i; }</a:t>
            </a:r>
            <a:br>
              <a:rPr lang="en-US" dirty="0"/>
            </a:br>
            <a:r>
              <a:rPr lang="en-US" dirty="0"/>
              <a:t>friend </a:t>
            </a:r>
            <a:r>
              <a:rPr lang="en-US" dirty="0" err="1"/>
              <a:t>ostream</a:t>
            </a:r>
            <a:r>
              <a:rPr lang="en-US" dirty="0"/>
              <a:t> &amp; operator &lt;&lt; (</a:t>
            </a:r>
            <a:r>
              <a:rPr lang="en-US" dirty="0" err="1"/>
              <a:t>ostream</a:t>
            </a:r>
            <a:r>
              <a:rPr lang="en-US" dirty="0"/>
              <a:t> &amp;out, </a:t>
            </a:r>
            <a:r>
              <a:rPr lang="en-US" dirty="0" err="1"/>
              <a:t>const</a:t>
            </a:r>
            <a:r>
              <a:rPr lang="en-US" dirty="0"/>
              <a:t> Complex &amp;c);</a:t>
            </a:r>
            <a:br>
              <a:rPr lang="en-US" dirty="0"/>
            </a:br>
            <a:r>
              <a:rPr lang="en-US" dirty="0"/>
              <a:t>friend </a:t>
            </a:r>
            <a:r>
              <a:rPr lang="en-US" dirty="0" err="1"/>
              <a:t>istream</a:t>
            </a:r>
            <a:r>
              <a:rPr lang="en-US" dirty="0"/>
              <a:t> &amp; operator &gt;&gt; (</a:t>
            </a:r>
            <a:r>
              <a:rPr lang="en-US" dirty="0" err="1"/>
              <a:t>istream</a:t>
            </a:r>
            <a:r>
              <a:rPr lang="en-US" dirty="0"/>
              <a:t> &amp;in, Complex &amp;c);</a:t>
            </a:r>
            <a:br>
              <a:rPr lang="en-US" dirty="0"/>
            </a:br>
            <a:r>
              <a:rPr lang="en-US" dirty="0"/>
              <a:t>};</a:t>
            </a:r>
            <a:br>
              <a:rPr lang="en-US" dirty="0"/>
            </a:br>
            <a:r>
              <a:rPr lang="en-US" dirty="0"/>
              <a:t/>
            </a:r>
            <a:br>
              <a:rPr lang="en-US" dirty="0"/>
            </a:br>
            <a:r>
              <a:rPr lang="en-US" dirty="0" err="1"/>
              <a:t>ostream</a:t>
            </a:r>
            <a:r>
              <a:rPr lang="en-US" dirty="0"/>
              <a:t> &amp; operator &lt;&lt; (</a:t>
            </a:r>
            <a:r>
              <a:rPr lang="en-US" dirty="0" err="1"/>
              <a:t>ostream</a:t>
            </a:r>
            <a:r>
              <a:rPr lang="en-US" dirty="0"/>
              <a:t> &amp;out, </a:t>
            </a:r>
            <a:r>
              <a:rPr lang="en-US" dirty="0" err="1"/>
              <a:t>const</a:t>
            </a:r>
            <a:r>
              <a:rPr lang="en-US" dirty="0"/>
              <a:t> Complex &amp;c)</a:t>
            </a:r>
            <a:br>
              <a:rPr lang="en-US" dirty="0"/>
            </a:br>
            <a:r>
              <a:rPr lang="en-US" dirty="0"/>
              <a:t>{</a:t>
            </a:r>
            <a:br>
              <a:rPr lang="en-US" dirty="0"/>
            </a:br>
            <a:r>
              <a:rPr lang="en-US" dirty="0"/>
              <a:t>out &lt;&lt; </a:t>
            </a:r>
            <a:r>
              <a:rPr lang="en-US" dirty="0" err="1"/>
              <a:t>c.real</a:t>
            </a:r>
            <a:r>
              <a:rPr lang="en-US" dirty="0"/>
              <a:t>;</a:t>
            </a:r>
            <a:br>
              <a:rPr lang="en-US" dirty="0"/>
            </a:br>
            <a:r>
              <a:rPr lang="en-US" dirty="0"/>
              <a:t>out &lt;&lt; "+i" &lt;&lt; </a:t>
            </a:r>
            <a:r>
              <a:rPr lang="en-US" dirty="0" err="1"/>
              <a:t>c.imag</a:t>
            </a:r>
            <a:r>
              <a:rPr lang="en-US" dirty="0"/>
              <a:t> &lt;&lt; </a:t>
            </a:r>
            <a:r>
              <a:rPr lang="en-US" dirty="0" err="1"/>
              <a:t>endl</a:t>
            </a:r>
            <a:r>
              <a:rPr lang="en-US" dirty="0"/>
              <a:t>;</a:t>
            </a:r>
            <a:br>
              <a:rPr lang="en-US" dirty="0"/>
            </a:br>
            <a:r>
              <a:rPr lang="en-US" dirty="0"/>
              <a:t>return out;</a:t>
            </a:r>
            <a:br>
              <a:rPr lang="en-US" dirty="0"/>
            </a:br>
            <a:r>
              <a:rPr lang="en-US" dirty="0"/>
              <a:t>}</a:t>
            </a:r>
            <a:br>
              <a:rPr lang="en-US" dirty="0"/>
            </a:br>
            <a:r>
              <a:rPr lang="en-US" dirty="0"/>
              <a:t/>
            </a:r>
            <a:br>
              <a:rPr lang="en-US" dirty="0"/>
            </a:br>
            <a:r>
              <a:rPr lang="en-US" dirty="0" err="1"/>
              <a:t>istream</a:t>
            </a:r>
            <a:r>
              <a:rPr lang="en-US" dirty="0"/>
              <a:t> &amp; operator &gt;&gt; (</a:t>
            </a:r>
            <a:r>
              <a:rPr lang="en-US" dirty="0" err="1"/>
              <a:t>istream</a:t>
            </a:r>
            <a:r>
              <a:rPr lang="en-US" dirty="0"/>
              <a:t> &amp;in, Complex &amp;c)</a:t>
            </a:r>
            <a:br>
              <a:rPr lang="en-US" dirty="0"/>
            </a:br>
            <a:r>
              <a:rPr lang="en-US" dirty="0"/>
              <a:t>{</a:t>
            </a:r>
            <a:br>
              <a:rPr lang="en-US" dirty="0"/>
            </a:br>
            <a:r>
              <a:rPr lang="en-US" dirty="0" err="1"/>
              <a:t>cout</a:t>
            </a:r>
            <a:r>
              <a:rPr lang="en-US" dirty="0"/>
              <a:t> &lt;&lt; "Enter Real Part ";</a:t>
            </a:r>
            <a:br>
              <a:rPr lang="en-US" dirty="0"/>
            </a:br>
            <a:r>
              <a:rPr lang="en-US" dirty="0"/>
              <a:t>in &gt;&gt; </a:t>
            </a:r>
            <a:r>
              <a:rPr lang="en-US" dirty="0" err="1"/>
              <a:t>c.real</a:t>
            </a:r>
            <a:r>
              <a:rPr lang="en-US" dirty="0"/>
              <a:t>;</a:t>
            </a:r>
            <a:br>
              <a:rPr lang="en-US" dirty="0"/>
            </a:br>
            <a:r>
              <a:rPr lang="en-US" dirty="0" err="1"/>
              <a:t>cout</a:t>
            </a:r>
            <a:r>
              <a:rPr lang="en-US" dirty="0"/>
              <a:t> &lt;&lt; "Enter </a:t>
            </a:r>
            <a:r>
              <a:rPr lang="en-US" dirty="0" err="1"/>
              <a:t>Imagenory</a:t>
            </a:r>
            <a:r>
              <a:rPr lang="en-US" dirty="0"/>
              <a:t> Part ";</a:t>
            </a:r>
            <a:br>
              <a:rPr lang="en-US" dirty="0"/>
            </a:br>
            <a:r>
              <a:rPr lang="en-US" dirty="0"/>
              <a:t>in &gt;&gt; </a:t>
            </a:r>
            <a:r>
              <a:rPr lang="en-US" dirty="0" err="1"/>
              <a:t>c.imag</a:t>
            </a:r>
            <a:r>
              <a:rPr lang="en-US" dirty="0"/>
              <a:t>;</a:t>
            </a:r>
            <a:br>
              <a:rPr lang="en-US" dirty="0"/>
            </a:br>
            <a:r>
              <a:rPr lang="en-US" dirty="0"/>
              <a:t>return in;</a:t>
            </a:r>
            <a:br>
              <a:rPr lang="en-US" dirty="0"/>
            </a:br>
            <a:r>
              <a:rPr lang="en-US" dirty="0"/>
              <a:t>}</a:t>
            </a:r>
          </a:p>
        </p:txBody>
      </p:sp>
    </p:spTree>
    <p:extLst>
      <p:ext uri="{BB962C8B-B14F-4D97-AF65-F5344CB8AC3E}">
        <p14:creationId xmlns:p14="http://schemas.microsoft.com/office/powerpoint/2010/main" val="6377241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7500" lnSpcReduction="20000"/>
          </a:bodyPr>
          <a:lstStyle/>
          <a:p>
            <a:r>
              <a:rPr lang="en-US" dirty="0"/>
              <a:t>Inheritance</a:t>
            </a:r>
          </a:p>
          <a:p>
            <a:r>
              <a:rPr lang="en-US" dirty="0"/>
              <a:t>In C++, it is possible to inherit attributes and methods from one class to another. We group the "inheritance concept" into two categories:</a:t>
            </a:r>
          </a:p>
          <a:p>
            <a:r>
              <a:rPr lang="en-US" b="1" dirty="0"/>
              <a:t>derived class</a:t>
            </a:r>
            <a:r>
              <a:rPr lang="en-US" dirty="0"/>
              <a:t> (child) - the class that inherits from another class</a:t>
            </a:r>
          </a:p>
          <a:p>
            <a:r>
              <a:rPr lang="en-US" b="1" dirty="0"/>
              <a:t>base class</a:t>
            </a:r>
            <a:r>
              <a:rPr lang="en-US" dirty="0"/>
              <a:t> (parent) - the class being inherited from</a:t>
            </a:r>
          </a:p>
          <a:p>
            <a:r>
              <a:rPr lang="en-US" dirty="0"/>
              <a:t>To inherit from a class, use the : symbol.</a:t>
            </a:r>
          </a:p>
          <a:p>
            <a:r>
              <a:rPr lang="en-US" b="1" dirty="0" smtClean="0"/>
              <a:t>Advantage:</a:t>
            </a:r>
          </a:p>
          <a:p>
            <a:r>
              <a:rPr lang="en-US" dirty="0"/>
              <a:t>It is useful for code reusability: reuse attributes and methods of an existing class when you create a new class</a:t>
            </a:r>
            <a:r>
              <a:rPr lang="en-US" dirty="0" smtClean="0"/>
              <a:t>.</a:t>
            </a:r>
          </a:p>
          <a:p>
            <a:r>
              <a:rPr lang="en-US" dirty="0" smtClean="0"/>
              <a:t>Syntax</a:t>
            </a:r>
          </a:p>
          <a:p>
            <a:r>
              <a:rPr lang="en-US" dirty="0"/>
              <a:t>class </a:t>
            </a:r>
            <a:r>
              <a:rPr lang="en-US" dirty="0" err="1"/>
              <a:t>subclass_name</a:t>
            </a:r>
            <a:r>
              <a:rPr lang="en-US" dirty="0"/>
              <a:t> : </a:t>
            </a:r>
            <a:r>
              <a:rPr lang="en-US" dirty="0" err="1"/>
              <a:t>access_mode</a:t>
            </a:r>
            <a:r>
              <a:rPr lang="en-US" dirty="0"/>
              <a:t> </a:t>
            </a:r>
            <a:r>
              <a:rPr lang="en-US" dirty="0" err="1"/>
              <a:t>base_class_name</a:t>
            </a:r>
            <a:r>
              <a:rPr lang="en-US" dirty="0"/>
              <a:t> </a:t>
            </a:r>
            <a:endParaRPr lang="en-US" dirty="0" smtClean="0"/>
          </a:p>
          <a:p>
            <a:r>
              <a:rPr lang="en-US" dirty="0" smtClean="0"/>
              <a:t>{ </a:t>
            </a:r>
            <a:r>
              <a:rPr lang="en-US" dirty="0"/>
              <a:t>//body of subclass </a:t>
            </a:r>
            <a:endParaRPr lang="en-US" dirty="0" smtClean="0"/>
          </a:p>
          <a:p>
            <a:r>
              <a:rPr lang="en-US" dirty="0" smtClean="0"/>
              <a:t>};</a:t>
            </a:r>
            <a:endParaRPr lang="en-US" dirty="0"/>
          </a:p>
        </p:txBody>
      </p:sp>
    </p:spTree>
    <p:extLst>
      <p:ext uri="{BB962C8B-B14F-4D97-AF65-F5344CB8AC3E}">
        <p14:creationId xmlns:p14="http://schemas.microsoft.com/office/powerpoint/2010/main" val="3423309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62500" lnSpcReduction="20000"/>
          </a:bodyPr>
          <a:lstStyle/>
          <a:p>
            <a:r>
              <a:rPr lang="en-US" dirty="0" smtClean="0"/>
              <a:t>Example:</a:t>
            </a:r>
          </a:p>
          <a:p>
            <a:r>
              <a:rPr lang="en-US" dirty="0"/>
              <a:t>/ Base class</a:t>
            </a:r>
            <a:br>
              <a:rPr lang="en-US" dirty="0"/>
            </a:br>
            <a:r>
              <a:rPr lang="en-US" dirty="0" err="1"/>
              <a:t>class</a:t>
            </a:r>
            <a:r>
              <a:rPr lang="en-US" dirty="0"/>
              <a:t> Vehicle {</a:t>
            </a:r>
            <a:br>
              <a:rPr lang="en-US" dirty="0"/>
            </a:br>
            <a:r>
              <a:rPr lang="en-US" dirty="0"/>
              <a:t>  public:</a:t>
            </a:r>
            <a:br>
              <a:rPr lang="en-US" dirty="0"/>
            </a:br>
            <a:r>
              <a:rPr lang="en-US" dirty="0"/>
              <a:t>    string brand = "Ford";</a:t>
            </a:r>
            <a:br>
              <a:rPr lang="en-US" dirty="0"/>
            </a:br>
            <a:r>
              <a:rPr lang="en-US" dirty="0"/>
              <a:t>    void honk() {</a:t>
            </a:r>
            <a:br>
              <a:rPr lang="en-US" dirty="0"/>
            </a:br>
            <a:r>
              <a:rPr lang="en-US" dirty="0"/>
              <a:t>      </a:t>
            </a:r>
            <a:r>
              <a:rPr lang="en-US" dirty="0" err="1"/>
              <a:t>cout</a:t>
            </a:r>
            <a:r>
              <a:rPr lang="en-US" dirty="0"/>
              <a:t> &lt;&lt; "</a:t>
            </a:r>
            <a:r>
              <a:rPr lang="en-US" dirty="0" err="1"/>
              <a:t>Tuut</a:t>
            </a:r>
            <a:r>
              <a:rPr lang="en-US" dirty="0"/>
              <a:t>, </a:t>
            </a:r>
            <a:r>
              <a:rPr lang="en-US" dirty="0" err="1"/>
              <a:t>tuut</a:t>
            </a:r>
            <a:r>
              <a:rPr lang="en-US" dirty="0"/>
              <a:t>! \n" ;</a:t>
            </a:r>
            <a:br>
              <a:rPr lang="en-US" dirty="0"/>
            </a:br>
            <a:r>
              <a:rPr lang="en-US" dirty="0"/>
              <a:t>    }</a:t>
            </a:r>
            <a:br>
              <a:rPr lang="en-US" dirty="0"/>
            </a:br>
            <a:r>
              <a:rPr lang="en-US" dirty="0"/>
              <a:t>};</a:t>
            </a:r>
            <a:br>
              <a:rPr lang="en-US" dirty="0"/>
            </a:br>
            <a:r>
              <a:rPr lang="en-US" dirty="0"/>
              <a:t/>
            </a:r>
            <a:br>
              <a:rPr lang="en-US" dirty="0"/>
            </a:br>
            <a:r>
              <a:rPr lang="en-US" dirty="0"/>
              <a:t>// Derived class</a:t>
            </a:r>
            <a:br>
              <a:rPr lang="en-US" dirty="0"/>
            </a:br>
            <a:r>
              <a:rPr lang="en-US" b="1" dirty="0" err="1"/>
              <a:t>class</a:t>
            </a:r>
            <a:r>
              <a:rPr lang="en-US" b="1" dirty="0"/>
              <a:t> Car: public Vehicle</a:t>
            </a:r>
            <a:r>
              <a:rPr lang="en-US" dirty="0"/>
              <a:t> {</a:t>
            </a:r>
            <a:br>
              <a:rPr lang="en-US" dirty="0"/>
            </a:br>
            <a:r>
              <a:rPr lang="en-US" dirty="0"/>
              <a:t>  public:</a:t>
            </a:r>
            <a:br>
              <a:rPr lang="en-US" dirty="0"/>
            </a:br>
            <a:r>
              <a:rPr lang="en-US" dirty="0"/>
              <a:t>    string model = "Mustang";</a:t>
            </a:r>
            <a:br>
              <a:rPr lang="en-US" dirty="0"/>
            </a:br>
            <a:r>
              <a:rPr lang="en-US" dirty="0"/>
              <a:t>};</a:t>
            </a:r>
            <a:br>
              <a:rPr lang="en-US" dirty="0"/>
            </a:br>
            <a:r>
              <a:rPr lang="en-US" dirty="0"/>
              <a:t/>
            </a:r>
            <a:br>
              <a:rPr lang="en-US" dirty="0"/>
            </a:br>
            <a:r>
              <a:rPr lang="en-US" dirty="0" err="1"/>
              <a:t>int</a:t>
            </a:r>
            <a:r>
              <a:rPr lang="en-US" dirty="0"/>
              <a:t> main() {</a:t>
            </a:r>
            <a:br>
              <a:rPr lang="en-US" dirty="0"/>
            </a:br>
            <a:r>
              <a:rPr lang="en-US" dirty="0"/>
              <a:t>  Car </a:t>
            </a:r>
            <a:r>
              <a:rPr lang="en-US" dirty="0" err="1"/>
              <a:t>myCar</a:t>
            </a:r>
            <a:r>
              <a:rPr lang="en-US" dirty="0"/>
              <a:t>;</a:t>
            </a:r>
            <a:br>
              <a:rPr lang="en-US" dirty="0"/>
            </a:br>
            <a:r>
              <a:rPr lang="en-US" dirty="0"/>
              <a:t>  </a:t>
            </a:r>
            <a:r>
              <a:rPr lang="en-US" dirty="0" err="1"/>
              <a:t>myCar.honk</a:t>
            </a:r>
            <a:r>
              <a:rPr lang="en-US" dirty="0"/>
              <a:t>();</a:t>
            </a:r>
            <a:br>
              <a:rPr lang="en-US" dirty="0"/>
            </a:br>
            <a:r>
              <a:rPr lang="en-US" dirty="0"/>
              <a:t>  </a:t>
            </a:r>
            <a:r>
              <a:rPr lang="en-US" dirty="0" err="1"/>
              <a:t>cout</a:t>
            </a:r>
            <a:r>
              <a:rPr lang="en-US" dirty="0"/>
              <a:t> &lt;&lt; </a:t>
            </a:r>
            <a:r>
              <a:rPr lang="en-US" dirty="0" err="1"/>
              <a:t>myCar.brand</a:t>
            </a:r>
            <a:r>
              <a:rPr lang="en-US" dirty="0"/>
              <a:t> + " " + </a:t>
            </a:r>
            <a:r>
              <a:rPr lang="en-US" dirty="0" err="1"/>
              <a:t>myCar.model</a:t>
            </a:r>
            <a:r>
              <a:rPr lang="en-US" dirty="0"/>
              <a:t>;</a:t>
            </a:r>
            <a:br>
              <a:rPr lang="en-US" dirty="0"/>
            </a:br>
            <a:r>
              <a:rPr lang="en-US" dirty="0"/>
              <a:t>  return 0;</a:t>
            </a:r>
            <a:br>
              <a:rPr lang="en-US" dirty="0"/>
            </a:br>
            <a:r>
              <a:rPr lang="en-US" dirty="0"/>
              <a:t>}</a:t>
            </a:r>
          </a:p>
        </p:txBody>
      </p:sp>
    </p:spTree>
    <p:extLst>
      <p:ext uri="{BB962C8B-B14F-4D97-AF65-F5344CB8AC3E}">
        <p14:creationId xmlns:p14="http://schemas.microsoft.com/office/powerpoint/2010/main" val="2838334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686800" cy="6400800"/>
          </a:xfrm>
        </p:spPr>
        <p:txBody>
          <a:bodyPr>
            <a:normAutofit/>
          </a:bodyPr>
          <a:lstStyle/>
          <a:p>
            <a:r>
              <a:rPr lang="en-US" sz="2200" b="1" dirty="0"/>
              <a:t>Modes of </a:t>
            </a:r>
            <a:r>
              <a:rPr lang="en-US" sz="2200" b="1" dirty="0" smtClean="0"/>
              <a:t>Inheritance:</a:t>
            </a:r>
          </a:p>
          <a:p>
            <a:pPr fontAlgn="base"/>
            <a:r>
              <a:rPr lang="en-US" sz="2200" b="1" dirty="0"/>
              <a:t>Public mode</a:t>
            </a:r>
            <a:r>
              <a:rPr lang="en-US" sz="2200" dirty="0"/>
              <a:t>: If we derive a sub class from a public base class. Then the public member of the base class will become public in the derived class and protected members of the base class will become protected in derived class.</a:t>
            </a:r>
          </a:p>
          <a:p>
            <a:pPr fontAlgn="base"/>
            <a:r>
              <a:rPr lang="en-US" sz="2200" b="1" dirty="0"/>
              <a:t>Protected mode</a:t>
            </a:r>
            <a:r>
              <a:rPr lang="en-US" sz="2200" dirty="0"/>
              <a:t>: If we derive a sub class from a Protected base class. Then both public member and protected members of the base class will become protected in derived class.</a:t>
            </a:r>
          </a:p>
          <a:p>
            <a:pPr fontAlgn="base"/>
            <a:r>
              <a:rPr lang="en-US" sz="2200" b="1" dirty="0"/>
              <a:t>Private mode</a:t>
            </a:r>
            <a:r>
              <a:rPr lang="en-US" sz="2200" dirty="0"/>
              <a:t>: If we derive a sub class from a Private base class. Then both public member and protected members of the base class will become Private in derived class</a:t>
            </a:r>
            <a:r>
              <a:rPr lang="en-US" sz="2200" dirty="0" smtClean="0"/>
              <a:t>.</a:t>
            </a:r>
          </a:p>
          <a:p>
            <a:pPr fontAlgn="base"/>
            <a:endParaRPr lang="en-US" sz="2200"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54750218"/>
              </p:ext>
            </p:extLst>
          </p:nvPr>
        </p:nvGraphicFramePr>
        <p:xfrm>
          <a:off x="990600" y="4267200"/>
          <a:ext cx="6096000" cy="2570480"/>
        </p:xfrm>
        <a:graphic>
          <a:graphicData uri="http://schemas.openxmlformats.org/drawingml/2006/table">
            <a:tbl>
              <a:tblPr firstRow="1" bandRow="1">
                <a:tableStyleId>{5C22544A-7EE6-4342-B048-85BDC9FD1C3A}</a:tableStyleId>
              </a:tblPr>
              <a:tblGrid>
                <a:gridCol w="1524000"/>
                <a:gridCol w="1524000"/>
                <a:gridCol w="1524000"/>
                <a:gridCol w="1524000"/>
              </a:tblGrid>
              <a:tr h="904240">
                <a:tc>
                  <a:txBody>
                    <a:bodyPr/>
                    <a:lstStyle/>
                    <a:p>
                      <a:r>
                        <a:rPr lang="en-US" dirty="0" smtClean="0"/>
                        <a:t>Base</a:t>
                      </a:r>
                      <a:r>
                        <a:rPr lang="en-US" baseline="0" dirty="0" smtClean="0"/>
                        <a:t> class member access </a:t>
                      </a:r>
                      <a:r>
                        <a:rPr lang="en-US" baseline="0" dirty="0" err="1" smtClean="0"/>
                        <a:t>specifier</a:t>
                      </a:r>
                      <a:endParaRPr lang="en-US" dirty="0"/>
                    </a:p>
                  </a:txBody>
                  <a:tcPr/>
                </a:tc>
                <a:tc>
                  <a:txBody>
                    <a:bodyPr/>
                    <a:lstStyle/>
                    <a:p>
                      <a:pPr algn="ctr"/>
                      <a:r>
                        <a:rPr lang="en-US" dirty="0" smtClean="0"/>
                        <a:t>Public</a:t>
                      </a:r>
                    </a:p>
                    <a:p>
                      <a:pPr algn="ctr"/>
                      <a:endParaRPr lang="en-US" dirty="0"/>
                    </a:p>
                  </a:txBody>
                  <a:tcPr/>
                </a:tc>
                <a:tc>
                  <a:txBody>
                    <a:bodyPr/>
                    <a:lstStyle/>
                    <a:p>
                      <a:r>
                        <a:rPr lang="en-US" dirty="0" smtClean="0"/>
                        <a:t>Protected</a:t>
                      </a:r>
                      <a:endParaRPr lang="en-US" dirty="0"/>
                    </a:p>
                  </a:txBody>
                  <a:tcPr/>
                </a:tc>
                <a:tc>
                  <a:txBody>
                    <a:bodyPr/>
                    <a:lstStyle/>
                    <a:p>
                      <a:r>
                        <a:rPr lang="en-US" dirty="0" smtClean="0"/>
                        <a:t>Private</a:t>
                      </a:r>
                    </a:p>
                    <a:p>
                      <a:endParaRPr lang="en-US" dirty="0"/>
                    </a:p>
                  </a:txBody>
                  <a:tcPr/>
                </a:tc>
              </a:tr>
              <a:tr h="370840">
                <a:tc>
                  <a:txBody>
                    <a:bodyPr/>
                    <a:lstStyle/>
                    <a:p>
                      <a:r>
                        <a:rPr lang="en-US" dirty="0" smtClean="0"/>
                        <a:t>public</a:t>
                      </a:r>
                      <a:endParaRPr lang="en-US" dirty="0"/>
                    </a:p>
                  </a:txBody>
                  <a:tcPr/>
                </a:tc>
                <a:tc>
                  <a:txBody>
                    <a:bodyPr/>
                    <a:lstStyle/>
                    <a:p>
                      <a:r>
                        <a:rPr lang="en-US" dirty="0" smtClean="0"/>
                        <a:t>public</a:t>
                      </a:r>
                      <a:endParaRPr lang="en-US" dirty="0"/>
                    </a:p>
                  </a:txBody>
                  <a:tcPr/>
                </a:tc>
                <a:tc>
                  <a:txBody>
                    <a:bodyPr/>
                    <a:lstStyle/>
                    <a:p>
                      <a:r>
                        <a:rPr lang="en-US" dirty="0" smtClean="0"/>
                        <a:t>protected</a:t>
                      </a:r>
                      <a:endParaRPr lang="en-US" dirty="0"/>
                    </a:p>
                  </a:txBody>
                  <a:tcPr/>
                </a:tc>
                <a:tc>
                  <a:txBody>
                    <a:bodyPr/>
                    <a:lstStyle/>
                    <a:p>
                      <a:r>
                        <a:rPr lang="en-US" dirty="0" smtClean="0"/>
                        <a:t>private</a:t>
                      </a:r>
                      <a:endParaRPr lang="en-US" dirty="0"/>
                    </a:p>
                  </a:txBody>
                  <a:tcPr/>
                </a:tc>
              </a:tr>
              <a:tr h="370840">
                <a:tc>
                  <a:txBody>
                    <a:bodyPr/>
                    <a:lstStyle/>
                    <a:p>
                      <a:r>
                        <a:rPr lang="en-US" dirty="0" smtClean="0"/>
                        <a:t>protected</a:t>
                      </a:r>
                      <a:endParaRPr lang="en-US" dirty="0"/>
                    </a:p>
                  </a:txBody>
                  <a:tcPr/>
                </a:tc>
                <a:tc>
                  <a:txBody>
                    <a:bodyPr/>
                    <a:lstStyle/>
                    <a:p>
                      <a:r>
                        <a:rPr lang="en-US" dirty="0" smtClean="0"/>
                        <a:t>protected</a:t>
                      </a:r>
                      <a:endParaRPr lang="en-US" dirty="0"/>
                    </a:p>
                  </a:txBody>
                  <a:tcPr/>
                </a:tc>
                <a:tc>
                  <a:txBody>
                    <a:bodyPr/>
                    <a:lstStyle/>
                    <a:p>
                      <a:r>
                        <a:rPr lang="en-US" dirty="0" smtClean="0"/>
                        <a:t>Protected</a:t>
                      </a:r>
                      <a:endParaRPr lang="en-US" dirty="0"/>
                    </a:p>
                  </a:txBody>
                  <a:tcPr/>
                </a:tc>
                <a:tc>
                  <a:txBody>
                    <a:bodyPr/>
                    <a:lstStyle/>
                    <a:p>
                      <a:r>
                        <a:rPr lang="en-US" dirty="0" smtClean="0"/>
                        <a:t>private</a:t>
                      </a:r>
                      <a:endParaRPr lang="en-US" dirty="0"/>
                    </a:p>
                  </a:txBody>
                  <a:tcPr/>
                </a:tc>
              </a:tr>
              <a:tr h="370840">
                <a:tc>
                  <a:txBody>
                    <a:bodyPr/>
                    <a:lstStyle/>
                    <a:p>
                      <a:r>
                        <a:rPr lang="en-US" dirty="0" smtClean="0"/>
                        <a:t>private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 accessible</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 accessible</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 accessible</a:t>
                      </a:r>
                    </a:p>
                    <a:p>
                      <a:endParaRPr lang="en-US" dirty="0"/>
                    </a:p>
                  </a:txBody>
                  <a:tcPr/>
                </a:tc>
              </a:tr>
            </a:tbl>
          </a:graphicData>
        </a:graphic>
      </p:graphicFrame>
    </p:spTree>
    <p:extLst>
      <p:ext uri="{BB962C8B-B14F-4D97-AF65-F5344CB8AC3E}">
        <p14:creationId xmlns:p14="http://schemas.microsoft.com/office/powerpoint/2010/main" val="35418172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00800"/>
          </a:xfrm>
        </p:spPr>
        <p:txBody>
          <a:bodyPr>
            <a:normAutofit/>
          </a:bodyPr>
          <a:lstStyle/>
          <a:p>
            <a:r>
              <a:rPr lang="en-US" sz="2000" dirty="0" smtClean="0"/>
              <a:t>Type of Inheritance:</a:t>
            </a:r>
          </a:p>
          <a:p>
            <a:r>
              <a:rPr lang="en-US" sz="2000" dirty="0" smtClean="0"/>
              <a:t>1.Single </a:t>
            </a:r>
            <a:r>
              <a:rPr lang="en-US" sz="2000" dirty="0"/>
              <a:t>Inheritance</a:t>
            </a:r>
          </a:p>
          <a:p>
            <a:r>
              <a:rPr lang="en-US" sz="2000" dirty="0" smtClean="0"/>
              <a:t>2.Multilevel </a:t>
            </a:r>
            <a:r>
              <a:rPr lang="en-US" sz="2000" dirty="0"/>
              <a:t>Inheritance</a:t>
            </a:r>
          </a:p>
          <a:p>
            <a:r>
              <a:rPr lang="en-US" sz="2000" dirty="0" smtClean="0"/>
              <a:t>3.Multiple </a:t>
            </a:r>
            <a:r>
              <a:rPr lang="en-US" sz="2000" dirty="0"/>
              <a:t>Inheritance</a:t>
            </a:r>
          </a:p>
          <a:p>
            <a:r>
              <a:rPr lang="en-US" sz="2000" dirty="0" smtClean="0"/>
              <a:t>4.</a:t>
            </a:r>
            <a:r>
              <a:rPr lang="en-US" sz="2000" b="1" dirty="0"/>
              <a:t> </a:t>
            </a:r>
            <a:r>
              <a:rPr lang="en-US" sz="2000" dirty="0"/>
              <a:t>Hierarchical </a:t>
            </a:r>
            <a:r>
              <a:rPr lang="en-US" sz="2000" dirty="0" smtClean="0"/>
              <a:t>Inheritance</a:t>
            </a:r>
          </a:p>
          <a:p>
            <a:r>
              <a:rPr lang="en-US" sz="2000" dirty="0" smtClean="0"/>
              <a:t>5.Hybrid </a:t>
            </a:r>
            <a:r>
              <a:rPr lang="en-US" sz="2000" dirty="0"/>
              <a:t>Inheritance</a:t>
            </a:r>
          </a:p>
          <a:p>
            <a:r>
              <a:rPr lang="en-US" sz="2000" dirty="0" smtClean="0"/>
              <a:t>1.Single inheritance:</a:t>
            </a:r>
          </a:p>
          <a:p>
            <a:r>
              <a:rPr lang="en-US" sz="2000" dirty="0"/>
              <a:t>In single inheritance, a class is allowed to inherit from only one class.</a:t>
            </a:r>
            <a:endParaRPr lang="en-US" sz="2000" dirty="0" smtClean="0"/>
          </a:p>
          <a:p>
            <a:pPr marL="1371600" lvl="3" indent="0">
              <a:buNone/>
            </a:pPr>
            <a:r>
              <a:rPr lang="en-US" dirty="0" smtClean="0"/>
              <a:t>              Base class</a:t>
            </a:r>
          </a:p>
          <a:p>
            <a:pPr marL="1371600" lvl="3" indent="0">
              <a:buNone/>
            </a:pPr>
            <a:endParaRPr lang="en-US" dirty="0"/>
          </a:p>
          <a:p>
            <a:pPr marL="1371600" lvl="3" indent="0">
              <a:buNone/>
            </a:pPr>
            <a:r>
              <a:rPr lang="en-US" dirty="0" smtClean="0"/>
              <a:t>                  Derived </a:t>
            </a:r>
            <a:r>
              <a:rPr lang="en-US" dirty="0"/>
              <a:t>class </a:t>
            </a:r>
            <a:r>
              <a:rPr lang="en-US" dirty="0" smtClean="0"/>
              <a:t>                                                                                                                       </a:t>
            </a:r>
          </a:p>
          <a:p>
            <a:pPr marL="1371600" lvl="3" indent="0">
              <a:buNone/>
            </a:pPr>
            <a:endParaRPr lang="en-US" dirty="0" smtClean="0"/>
          </a:p>
          <a:p>
            <a:pPr marL="1371600" lvl="3" indent="0">
              <a:buNone/>
            </a:pPr>
            <a:r>
              <a:rPr lang="en-US" b="1" dirty="0" smtClean="0"/>
              <a:t>Syntax:</a:t>
            </a:r>
          </a:p>
          <a:p>
            <a:pPr marL="1371600" lvl="3" indent="0">
              <a:buNone/>
            </a:pPr>
            <a:r>
              <a:rPr lang="en-US" dirty="0" smtClean="0"/>
              <a:t>class </a:t>
            </a:r>
            <a:r>
              <a:rPr lang="en-US" dirty="0" err="1"/>
              <a:t>subclass_name</a:t>
            </a:r>
            <a:r>
              <a:rPr lang="en-US" dirty="0"/>
              <a:t> : </a:t>
            </a:r>
            <a:r>
              <a:rPr lang="en-US" dirty="0" err="1"/>
              <a:t>access_mode</a:t>
            </a:r>
            <a:r>
              <a:rPr lang="en-US" dirty="0"/>
              <a:t> </a:t>
            </a:r>
            <a:r>
              <a:rPr lang="en-US" dirty="0" err="1"/>
              <a:t>base_class</a:t>
            </a:r>
            <a:r>
              <a:rPr lang="en-US" dirty="0"/>
              <a:t> { </a:t>
            </a:r>
            <a:endParaRPr lang="en-US" dirty="0" smtClean="0"/>
          </a:p>
          <a:p>
            <a:pPr marL="1371600" lvl="3" indent="0">
              <a:buNone/>
            </a:pPr>
            <a:r>
              <a:rPr lang="en-US" dirty="0" smtClean="0"/>
              <a:t>//</a:t>
            </a:r>
            <a:r>
              <a:rPr lang="en-US" dirty="0"/>
              <a:t>body of subclass </a:t>
            </a:r>
            <a:endParaRPr lang="en-US" dirty="0" smtClean="0"/>
          </a:p>
          <a:p>
            <a:pPr marL="1371600" lvl="3" indent="0">
              <a:buNone/>
            </a:pPr>
            <a:r>
              <a:rPr lang="en-US" dirty="0" smtClean="0"/>
              <a:t>};</a:t>
            </a:r>
            <a:endParaRPr lang="en-US" dirty="0"/>
          </a:p>
        </p:txBody>
      </p:sp>
      <p:sp>
        <p:nvSpPr>
          <p:cNvPr id="4" name="Rectangle 3"/>
          <p:cNvSpPr/>
          <p:nvPr/>
        </p:nvSpPr>
        <p:spPr>
          <a:xfrm>
            <a:off x="1295400" y="3200400"/>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 class</a:t>
            </a:r>
            <a:endParaRPr lang="en-US" dirty="0"/>
          </a:p>
        </p:txBody>
      </p:sp>
      <p:sp>
        <p:nvSpPr>
          <p:cNvPr id="5" name="Rectangle 4"/>
          <p:cNvSpPr/>
          <p:nvPr/>
        </p:nvSpPr>
        <p:spPr>
          <a:xfrm>
            <a:off x="1295400" y="4154837"/>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 class</a:t>
            </a:r>
            <a:endParaRPr lang="en-US" dirty="0"/>
          </a:p>
        </p:txBody>
      </p:sp>
      <p:cxnSp>
        <p:nvCxnSpPr>
          <p:cNvPr id="7" name="Straight Arrow Connector 6"/>
          <p:cNvCxnSpPr>
            <a:stCxn id="5" idx="0"/>
            <a:endCxn id="4" idx="2"/>
          </p:cNvCxnSpPr>
          <p:nvPr/>
        </p:nvCxnSpPr>
        <p:spPr>
          <a:xfrm flipV="1">
            <a:off x="1828800" y="3657600"/>
            <a:ext cx="0" cy="4972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91645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b="1" dirty="0"/>
              <a:t>Multilevel Inheritance</a:t>
            </a:r>
            <a:r>
              <a:rPr lang="en-US" dirty="0"/>
              <a:t>: In this type of inheritance, a derived class is created from another derived </a:t>
            </a:r>
            <a:r>
              <a:rPr lang="en-US" dirty="0" smtClean="0"/>
              <a:t>class.</a:t>
            </a:r>
          </a:p>
          <a:p>
            <a:r>
              <a:rPr lang="en-US" dirty="0" smtClean="0"/>
              <a:t>                                  </a:t>
            </a:r>
          </a:p>
          <a:p>
            <a:r>
              <a:rPr lang="en-US" dirty="0" smtClean="0"/>
              <a:t>                                   (Base Class 2)</a:t>
            </a:r>
          </a:p>
          <a:p>
            <a:endParaRPr lang="en-US" dirty="0"/>
          </a:p>
          <a:p>
            <a:r>
              <a:rPr lang="en-US" dirty="0" smtClean="0"/>
              <a:t>                                    </a:t>
            </a:r>
            <a:r>
              <a:rPr lang="en-US" dirty="0"/>
              <a:t>(Base Class </a:t>
            </a:r>
            <a:r>
              <a:rPr lang="en-US" dirty="0" smtClean="0"/>
              <a:t>1)</a:t>
            </a:r>
          </a:p>
          <a:p>
            <a:endParaRPr lang="en-US" dirty="0"/>
          </a:p>
          <a:p>
            <a:r>
              <a:rPr lang="en-US" dirty="0" smtClean="0"/>
              <a:t>                                      (Derived class)</a:t>
            </a:r>
            <a:endParaRPr lang="en-US" dirty="0"/>
          </a:p>
          <a:p>
            <a:endParaRPr lang="en-US" dirty="0"/>
          </a:p>
        </p:txBody>
      </p:sp>
      <p:sp>
        <p:nvSpPr>
          <p:cNvPr id="5" name="Rectangle 4"/>
          <p:cNvSpPr/>
          <p:nvPr/>
        </p:nvSpPr>
        <p:spPr>
          <a:xfrm>
            <a:off x="2133600" y="3848100"/>
            <a:ext cx="1752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B</a:t>
            </a:r>
            <a:endParaRPr lang="en-US" dirty="0"/>
          </a:p>
        </p:txBody>
      </p:sp>
      <p:sp>
        <p:nvSpPr>
          <p:cNvPr id="6" name="Rectangle 5"/>
          <p:cNvSpPr/>
          <p:nvPr/>
        </p:nvSpPr>
        <p:spPr>
          <a:xfrm>
            <a:off x="2059983" y="2628900"/>
            <a:ext cx="1752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C</a:t>
            </a:r>
            <a:endParaRPr lang="en-US" dirty="0"/>
          </a:p>
        </p:txBody>
      </p:sp>
      <p:sp>
        <p:nvSpPr>
          <p:cNvPr id="7" name="Rectangle 6"/>
          <p:cNvSpPr/>
          <p:nvPr/>
        </p:nvSpPr>
        <p:spPr>
          <a:xfrm>
            <a:off x="2209800" y="5029200"/>
            <a:ext cx="1752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A</a:t>
            </a:r>
            <a:endParaRPr lang="en-US" dirty="0"/>
          </a:p>
        </p:txBody>
      </p:sp>
      <p:cxnSp>
        <p:nvCxnSpPr>
          <p:cNvPr id="9" name="Straight Arrow Connector 8"/>
          <p:cNvCxnSpPr/>
          <p:nvPr/>
        </p:nvCxnSpPr>
        <p:spPr>
          <a:xfrm flipV="1">
            <a:off x="3086100" y="33147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054458" y="45339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616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5897563"/>
          </a:xfrm>
        </p:spPr>
        <p:txBody>
          <a:bodyPr>
            <a:normAutofit fontScale="85000" lnSpcReduction="10000"/>
          </a:bodyPr>
          <a:lstStyle/>
          <a:p>
            <a:pPr marL="0" indent="0">
              <a:buNone/>
            </a:pPr>
            <a:r>
              <a:rPr lang="en-US" dirty="0" smtClean="0"/>
              <a:t>First Program:</a:t>
            </a:r>
          </a:p>
          <a:p>
            <a:pPr marL="0" indent="0">
              <a:buNone/>
            </a:pPr>
            <a:r>
              <a:rPr lang="en-US" dirty="0" smtClean="0"/>
              <a:t>#include&lt;</a:t>
            </a:r>
            <a:r>
              <a:rPr lang="en-US" dirty="0" err="1" smtClean="0"/>
              <a:t>iostream</a:t>
            </a:r>
            <a:r>
              <a:rPr lang="en-US" dirty="0" smtClean="0"/>
              <a:t>&gt; //header file for </a:t>
            </a:r>
            <a:r>
              <a:rPr lang="en-US" dirty="0" err="1" smtClean="0"/>
              <a:t>cin</a:t>
            </a:r>
            <a:r>
              <a:rPr lang="en-US" dirty="0" smtClean="0"/>
              <a:t> and </a:t>
            </a:r>
            <a:r>
              <a:rPr lang="en-US" dirty="0" err="1" smtClean="0"/>
              <a:t>cout</a:t>
            </a:r>
            <a:r>
              <a:rPr lang="en-US" dirty="0" smtClean="0"/>
              <a:t> object</a:t>
            </a:r>
          </a:p>
          <a:p>
            <a:pPr marL="0" indent="0">
              <a:buNone/>
            </a:pPr>
            <a:r>
              <a:rPr lang="en-US" dirty="0" smtClean="0"/>
              <a:t>Using </a:t>
            </a:r>
            <a:r>
              <a:rPr lang="en-US" dirty="0" err="1" smtClean="0"/>
              <a:t>namesapce</a:t>
            </a:r>
            <a:r>
              <a:rPr lang="en-US" dirty="0" smtClean="0"/>
              <a:t> </a:t>
            </a:r>
            <a:r>
              <a:rPr lang="en-US" dirty="0" err="1" smtClean="0"/>
              <a:t>std</a:t>
            </a:r>
            <a:r>
              <a:rPr lang="en-US" dirty="0" smtClean="0"/>
              <a:t>; //; is it compulsory </a:t>
            </a:r>
            <a:r>
              <a:rPr lang="en-US" dirty="0" err="1" smtClean="0"/>
              <a:t>bz</a:t>
            </a:r>
            <a:r>
              <a:rPr lang="en-US" dirty="0" smtClean="0"/>
              <a:t> every stat end with ;//all features and every  function and classes under the namespace std.</a:t>
            </a:r>
          </a:p>
          <a:p>
            <a:pPr marL="0" indent="0">
              <a:buNone/>
            </a:pPr>
            <a:r>
              <a:rPr lang="en-US" dirty="0" smtClean="0"/>
              <a:t>//using statement specifying that I am using the program elements declared in  </a:t>
            </a:r>
            <a:r>
              <a:rPr lang="en-US" dirty="0" err="1" smtClean="0"/>
              <a:t>std</a:t>
            </a:r>
            <a:r>
              <a:rPr lang="en-US" dirty="0" smtClean="0"/>
              <a:t>  namespace </a:t>
            </a:r>
          </a:p>
          <a:p>
            <a:pPr marL="0" indent="0">
              <a:buNone/>
            </a:pPr>
            <a:r>
              <a:rPr lang="en-US" dirty="0" err="1"/>
              <a:t>i</a:t>
            </a:r>
            <a:r>
              <a:rPr lang="en-US" dirty="0" err="1" smtClean="0"/>
              <a:t>nt</a:t>
            </a:r>
            <a:r>
              <a:rPr lang="en-US" dirty="0" smtClean="0"/>
              <a:t> main()</a:t>
            </a:r>
          </a:p>
          <a:p>
            <a:pPr marL="0" indent="0">
              <a:buNone/>
            </a:pPr>
            <a:r>
              <a:rPr lang="en-US" dirty="0" smtClean="0"/>
              <a:t>{</a:t>
            </a:r>
          </a:p>
          <a:p>
            <a:pPr marL="0" indent="0">
              <a:buNone/>
            </a:pPr>
            <a:r>
              <a:rPr lang="en-US" dirty="0" smtClean="0"/>
              <a:t>// write the statement you want to execute.</a:t>
            </a:r>
          </a:p>
          <a:p>
            <a:pPr marL="0" indent="0">
              <a:buNone/>
            </a:pPr>
            <a:r>
              <a:rPr lang="en-US" dirty="0" err="1"/>
              <a:t>c</a:t>
            </a:r>
            <a:r>
              <a:rPr lang="en-US" dirty="0" err="1" smtClean="0"/>
              <a:t>out</a:t>
            </a:r>
            <a:r>
              <a:rPr lang="en-US" dirty="0" smtClean="0"/>
              <a:t>&lt;&lt;“hello world”;</a:t>
            </a:r>
          </a:p>
          <a:p>
            <a:pPr marL="0" indent="0">
              <a:buNone/>
            </a:pPr>
            <a:r>
              <a:rPr lang="en-US" dirty="0"/>
              <a:t>r</a:t>
            </a:r>
            <a:r>
              <a:rPr lang="en-US" dirty="0" smtClean="0"/>
              <a:t>eturn 0;</a:t>
            </a:r>
            <a:endParaRPr lang="en-US" dirty="0"/>
          </a:p>
          <a:p>
            <a:pPr marL="0" indent="0">
              <a:buNone/>
            </a:pPr>
            <a:r>
              <a:rPr lang="en-US" dirty="0" smtClean="0"/>
              <a:t>}</a:t>
            </a:r>
          </a:p>
          <a:p>
            <a:pPr marL="0" indent="0">
              <a:buNone/>
            </a:pPr>
            <a:endParaRPr lang="en-US" dirty="0" smtClean="0"/>
          </a:p>
        </p:txBody>
      </p:sp>
    </p:spTree>
    <p:extLst>
      <p:ext uri="{BB962C8B-B14F-4D97-AF65-F5344CB8AC3E}">
        <p14:creationId xmlns:p14="http://schemas.microsoft.com/office/powerpoint/2010/main" val="33041343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5897563"/>
          </a:xfrm>
        </p:spPr>
        <p:txBody>
          <a:bodyPr>
            <a:normAutofit lnSpcReduction="10000"/>
          </a:bodyPr>
          <a:lstStyle/>
          <a:p>
            <a:r>
              <a:rPr lang="en-US" dirty="0"/>
              <a:t>3.Multiple </a:t>
            </a:r>
            <a:r>
              <a:rPr lang="en-US" dirty="0" smtClean="0"/>
              <a:t>inheritance:</a:t>
            </a:r>
          </a:p>
          <a:p>
            <a:r>
              <a:rPr lang="en-US" dirty="0"/>
              <a:t> Multiple Inheritance is a feature of C++ where a class can inherit from more than one classes</a:t>
            </a:r>
            <a:endParaRPr lang="en-US" dirty="0" smtClean="0"/>
          </a:p>
          <a:p>
            <a:pPr marL="0" indent="0">
              <a:buNone/>
            </a:pPr>
            <a:r>
              <a:rPr lang="en-US" dirty="0" smtClean="0"/>
              <a:t>(BaseClass1)                                             (BaseClass2)</a:t>
            </a:r>
          </a:p>
          <a:p>
            <a:pPr marL="0" indent="0">
              <a:buNone/>
            </a:pPr>
            <a:endParaRPr lang="en-US" dirty="0"/>
          </a:p>
          <a:p>
            <a:pPr marL="0" indent="0">
              <a:buNone/>
            </a:pPr>
            <a:endParaRPr lang="en-US" dirty="0" smtClean="0"/>
          </a:p>
          <a:p>
            <a:pPr marL="0" indent="0">
              <a:buNone/>
            </a:pPr>
            <a:r>
              <a:rPr lang="en-US" dirty="0"/>
              <a:t> </a:t>
            </a:r>
            <a:r>
              <a:rPr lang="en-US" dirty="0" smtClean="0"/>
              <a:t>                                                           (Derived Class)</a:t>
            </a:r>
          </a:p>
          <a:p>
            <a:pPr marL="0" indent="0">
              <a:buNone/>
            </a:pPr>
            <a:r>
              <a:rPr lang="en-US" dirty="0" smtClean="0"/>
              <a:t>Syntax:</a:t>
            </a:r>
          </a:p>
          <a:p>
            <a:pPr marL="0" indent="0">
              <a:buNone/>
            </a:pPr>
            <a:r>
              <a:rPr lang="en-US" dirty="0"/>
              <a:t>class </a:t>
            </a:r>
            <a:r>
              <a:rPr lang="en-US" dirty="0" err="1"/>
              <a:t>subclass_name</a:t>
            </a:r>
            <a:r>
              <a:rPr lang="en-US" dirty="0"/>
              <a:t> : </a:t>
            </a:r>
            <a:r>
              <a:rPr lang="en-US" dirty="0" err="1"/>
              <a:t>access_mode</a:t>
            </a:r>
            <a:r>
              <a:rPr lang="en-US" dirty="0"/>
              <a:t> base_class1, </a:t>
            </a:r>
            <a:r>
              <a:rPr lang="en-US" dirty="0" err="1"/>
              <a:t>access_mode</a:t>
            </a:r>
            <a:r>
              <a:rPr lang="en-US" dirty="0"/>
              <a:t> base_class2, .... </a:t>
            </a:r>
            <a:r>
              <a:rPr lang="en-US" dirty="0" smtClean="0"/>
              <a:t>{ </a:t>
            </a:r>
          </a:p>
          <a:p>
            <a:pPr marL="0" indent="0">
              <a:buNone/>
            </a:pPr>
            <a:r>
              <a:rPr lang="en-US" dirty="0" smtClean="0"/>
              <a:t>//</a:t>
            </a:r>
            <a:r>
              <a:rPr lang="en-US" dirty="0"/>
              <a:t>body of subclass };</a:t>
            </a:r>
          </a:p>
        </p:txBody>
      </p:sp>
      <p:cxnSp>
        <p:nvCxnSpPr>
          <p:cNvPr id="4" name="Straight Arrow Connector 3"/>
          <p:cNvCxnSpPr>
            <a:stCxn id="8" idx="0"/>
          </p:cNvCxnSpPr>
          <p:nvPr/>
        </p:nvCxnSpPr>
        <p:spPr>
          <a:xfrm flipH="1" flipV="1">
            <a:off x="3513918" y="2557218"/>
            <a:ext cx="1210482" cy="11565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4876800" y="2631481"/>
            <a:ext cx="683863" cy="108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389322" y="1853339"/>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B</a:t>
            </a:r>
            <a:endParaRPr lang="en-US" dirty="0"/>
          </a:p>
        </p:txBody>
      </p:sp>
      <p:sp>
        <p:nvSpPr>
          <p:cNvPr id="7" name="Rectangle 6"/>
          <p:cNvSpPr/>
          <p:nvPr/>
        </p:nvSpPr>
        <p:spPr>
          <a:xfrm>
            <a:off x="4876800" y="1880459"/>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C</a:t>
            </a:r>
            <a:endParaRPr lang="en-US" dirty="0"/>
          </a:p>
        </p:txBody>
      </p:sp>
      <p:sp>
        <p:nvSpPr>
          <p:cNvPr id="8" name="Rectangle 7"/>
          <p:cNvSpPr/>
          <p:nvPr/>
        </p:nvSpPr>
        <p:spPr>
          <a:xfrm>
            <a:off x="3886200" y="3713781"/>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A</a:t>
            </a:r>
            <a:endParaRPr lang="en-US" dirty="0"/>
          </a:p>
        </p:txBody>
      </p:sp>
    </p:spTree>
    <p:extLst>
      <p:ext uri="{BB962C8B-B14F-4D97-AF65-F5344CB8AC3E}">
        <p14:creationId xmlns:p14="http://schemas.microsoft.com/office/powerpoint/2010/main" val="18881552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6324600"/>
          </a:xfrm>
        </p:spPr>
        <p:txBody>
          <a:bodyPr/>
          <a:lstStyle/>
          <a:p>
            <a:r>
              <a:rPr lang="en-US" b="1" dirty="0"/>
              <a:t>Hierarchical Inheritance</a:t>
            </a:r>
            <a:r>
              <a:rPr lang="en-US" dirty="0"/>
              <a:t>: In this type of inheritance, more than one sub class is inherited from a single base </a:t>
            </a:r>
            <a:r>
              <a:rPr lang="en-US" dirty="0" smtClean="0"/>
              <a:t>class.</a:t>
            </a:r>
          </a:p>
          <a:p>
            <a:endParaRPr lang="en-US" dirty="0"/>
          </a:p>
        </p:txBody>
      </p:sp>
      <p:sp>
        <p:nvSpPr>
          <p:cNvPr id="2" name="Rectangle 1"/>
          <p:cNvSpPr/>
          <p:nvPr/>
        </p:nvSpPr>
        <p:spPr>
          <a:xfrm>
            <a:off x="3733800" y="1752600"/>
            <a:ext cx="1905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 Class</a:t>
            </a:r>
            <a:endParaRPr lang="en-US" dirty="0"/>
          </a:p>
        </p:txBody>
      </p:sp>
      <p:sp>
        <p:nvSpPr>
          <p:cNvPr id="4" name="Rectangle 3"/>
          <p:cNvSpPr/>
          <p:nvPr/>
        </p:nvSpPr>
        <p:spPr>
          <a:xfrm>
            <a:off x="2667000" y="3581400"/>
            <a:ext cx="182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 class</a:t>
            </a:r>
            <a:endParaRPr lang="en-US" dirty="0"/>
          </a:p>
        </p:txBody>
      </p:sp>
      <p:sp>
        <p:nvSpPr>
          <p:cNvPr id="5" name="Rectangle 4"/>
          <p:cNvSpPr/>
          <p:nvPr/>
        </p:nvSpPr>
        <p:spPr>
          <a:xfrm>
            <a:off x="457200" y="3581400"/>
            <a:ext cx="182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 Class</a:t>
            </a:r>
            <a:endParaRPr lang="en-US" dirty="0"/>
          </a:p>
        </p:txBody>
      </p:sp>
      <p:sp>
        <p:nvSpPr>
          <p:cNvPr id="6" name="Rectangle 5"/>
          <p:cNvSpPr/>
          <p:nvPr/>
        </p:nvSpPr>
        <p:spPr>
          <a:xfrm>
            <a:off x="5105400" y="3581400"/>
            <a:ext cx="182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 class</a:t>
            </a:r>
            <a:endParaRPr lang="en-US" dirty="0"/>
          </a:p>
        </p:txBody>
      </p:sp>
      <p:sp>
        <p:nvSpPr>
          <p:cNvPr id="7" name="Rectangle 6"/>
          <p:cNvSpPr/>
          <p:nvPr/>
        </p:nvSpPr>
        <p:spPr>
          <a:xfrm>
            <a:off x="7307451" y="3497451"/>
            <a:ext cx="182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 Class</a:t>
            </a:r>
            <a:endParaRPr lang="en-US" dirty="0"/>
          </a:p>
        </p:txBody>
      </p:sp>
      <p:cxnSp>
        <p:nvCxnSpPr>
          <p:cNvPr id="9" name="Straight Arrow Connector 8"/>
          <p:cNvCxnSpPr>
            <a:stCxn id="5" idx="0"/>
          </p:cNvCxnSpPr>
          <p:nvPr/>
        </p:nvCxnSpPr>
        <p:spPr>
          <a:xfrm flipV="1">
            <a:off x="1371600" y="2590800"/>
            <a:ext cx="26670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880747" y="2590800"/>
            <a:ext cx="1615053" cy="10629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0"/>
          </p:cNvCxnSpPr>
          <p:nvPr/>
        </p:nvCxnSpPr>
        <p:spPr>
          <a:xfrm flipH="1" flipV="1">
            <a:off x="5334000" y="2590800"/>
            <a:ext cx="2887851" cy="9066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0"/>
            <a:endCxn id="2" idx="2"/>
          </p:cNvCxnSpPr>
          <p:nvPr/>
        </p:nvCxnSpPr>
        <p:spPr>
          <a:xfrm flipH="1" flipV="1">
            <a:off x="4686300" y="2514600"/>
            <a:ext cx="13335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8140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
            <a:ext cx="8686800" cy="6049963"/>
          </a:xfrm>
        </p:spPr>
        <p:txBody>
          <a:bodyPr/>
          <a:lstStyle/>
          <a:p>
            <a:r>
              <a:rPr lang="en-US" dirty="0" smtClean="0"/>
              <a:t>Hybrid Inheritance:</a:t>
            </a:r>
          </a:p>
          <a:p>
            <a:endParaRPr lang="en-US" dirty="0"/>
          </a:p>
        </p:txBody>
      </p:sp>
      <p:sp>
        <p:nvSpPr>
          <p:cNvPr id="4" name="Rectangle 3"/>
          <p:cNvSpPr/>
          <p:nvPr/>
        </p:nvSpPr>
        <p:spPr>
          <a:xfrm>
            <a:off x="2590800" y="739302"/>
            <a:ext cx="1295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A</a:t>
            </a:r>
            <a:endParaRPr lang="en-US" dirty="0"/>
          </a:p>
        </p:txBody>
      </p:sp>
      <p:sp>
        <p:nvSpPr>
          <p:cNvPr id="5" name="Rectangle 4"/>
          <p:cNvSpPr/>
          <p:nvPr/>
        </p:nvSpPr>
        <p:spPr>
          <a:xfrm>
            <a:off x="1272702" y="2155487"/>
            <a:ext cx="1295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B</a:t>
            </a:r>
            <a:endParaRPr lang="en-US" dirty="0"/>
          </a:p>
        </p:txBody>
      </p:sp>
      <p:sp>
        <p:nvSpPr>
          <p:cNvPr id="6" name="Rectangle 5"/>
          <p:cNvSpPr/>
          <p:nvPr/>
        </p:nvSpPr>
        <p:spPr>
          <a:xfrm>
            <a:off x="4419600" y="2063885"/>
            <a:ext cx="1295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E</a:t>
            </a:r>
            <a:endParaRPr lang="en-US" dirty="0"/>
          </a:p>
        </p:txBody>
      </p:sp>
      <p:sp>
        <p:nvSpPr>
          <p:cNvPr id="7" name="Rectangle 6"/>
          <p:cNvSpPr/>
          <p:nvPr/>
        </p:nvSpPr>
        <p:spPr>
          <a:xfrm>
            <a:off x="6553200" y="2971800"/>
            <a:ext cx="1295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G</a:t>
            </a:r>
            <a:endParaRPr lang="en-US" dirty="0"/>
          </a:p>
        </p:txBody>
      </p:sp>
      <p:sp>
        <p:nvSpPr>
          <p:cNvPr id="8" name="Rectangle 7"/>
          <p:cNvSpPr/>
          <p:nvPr/>
        </p:nvSpPr>
        <p:spPr>
          <a:xfrm>
            <a:off x="6553200" y="1074906"/>
            <a:ext cx="1295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F</a:t>
            </a:r>
            <a:endParaRPr lang="en-US" dirty="0"/>
          </a:p>
        </p:txBody>
      </p:sp>
      <p:sp>
        <p:nvSpPr>
          <p:cNvPr id="9" name="Rectangle 8"/>
          <p:cNvSpPr/>
          <p:nvPr/>
        </p:nvSpPr>
        <p:spPr>
          <a:xfrm>
            <a:off x="152400" y="3962400"/>
            <a:ext cx="1295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C</a:t>
            </a:r>
            <a:endParaRPr lang="en-US" dirty="0"/>
          </a:p>
        </p:txBody>
      </p:sp>
      <p:sp>
        <p:nvSpPr>
          <p:cNvPr id="10" name="Rectangle 9"/>
          <p:cNvSpPr/>
          <p:nvPr/>
        </p:nvSpPr>
        <p:spPr>
          <a:xfrm>
            <a:off x="2286000" y="3989962"/>
            <a:ext cx="1295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D</a:t>
            </a:r>
            <a:endParaRPr lang="en-US" dirty="0"/>
          </a:p>
        </p:txBody>
      </p:sp>
      <p:cxnSp>
        <p:nvCxnSpPr>
          <p:cNvPr id="12" name="Straight Arrow Connector 11"/>
          <p:cNvCxnSpPr>
            <a:stCxn id="5" idx="0"/>
          </p:cNvCxnSpPr>
          <p:nvPr/>
        </p:nvCxnSpPr>
        <p:spPr>
          <a:xfrm flipV="1">
            <a:off x="1920402" y="1120302"/>
            <a:ext cx="1127598" cy="10351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497499" y="1151512"/>
            <a:ext cx="1150701" cy="9123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770917" y="2597285"/>
            <a:ext cx="829283" cy="13379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0"/>
          </p:cNvCxnSpPr>
          <p:nvPr/>
        </p:nvCxnSpPr>
        <p:spPr>
          <a:xfrm flipH="1" flipV="1">
            <a:off x="2209800" y="2597285"/>
            <a:ext cx="723900" cy="1392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7149019" y="1516702"/>
            <a:ext cx="0" cy="13926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1"/>
          </p:cNvCxnSpPr>
          <p:nvPr/>
        </p:nvCxnSpPr>
        <p:spPr>
          <a:xfrm flipH="1" flipV="1">
            <a:off x="5334000" y="2536487"/>
            <a:ext cx="1219200" cy="6258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12007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382000" cy="6477000"/>
          </a:xfrm>
        </p:spPr>
        <p:txBody>
          <a:bodyPr>
            <a:normAutofit fontScale="32500" lnSpcReduction="20000"/>
          </a:bodyPr>
          <a:lstStyle/>
          <a:p>
            <a:r>
              <a:rPr lang="en-US" dirty="0" smtClean="0"/>
              <a:t>Examples:</a:t>
            </a:r>
          </a:p>
          <a:p>
            <a:r>
              <a:rPr lang="en-US" dirty="0" smtClean="0"/>
              <a:t>Single Inheritance</a:t>
            </a:r>
          </a:p>
          <a:p>
            <a:r>
              <a:rPr lang="en-US" dirty="0" smtClean="0"/>
              <a:t>Class </a:t>
            </a:r>
            <a:r>
              <a:rPr lang="en-US" dirty="0" err="1" smtClean="0"/>
              <a:t>ParentClass</a:t>
            </a:r>
            <a:endParaRPr lang="en-US" dirty="0" smtClean="0"/>
          </a:p>
          <a:p>
            <a:r>
              <a:rPr lang="en-US" dirty="0" smtClean="0"/>
              <a:t>{</a:t>
            </a:r>
          </a:p>
          <a:p>
            <a:r>
              <a:rPr lang="en-US" dirty="0" smtClean="0"/>
              <a:t>Private:</a:t>
            </a:r>
          </a:p>
          <a:p>
            <a:r>
              <a:rPr lang="en-US" dirty="0" smtClean="0"/>
              <a:t>Char </a:t>
            </a:r>
            <a:r>
              <a:rPr lang="en-US" dirty="0" err="1" smtClean="0"/>
              <a:t>pname</a:t>
            </a:r>
            <a:r>
              <a:rPr lang="en-US" dirty="0" smtClean="0"/>
              <a:t>[10];</a:t>
            </a:r>
          </a:p>
          <a:p>
            <a:r>
              <a:rPr lang="en-US" dirty="0" smtClean="0"/>
              <a:t>Public:</a:t>
            </a:r>
          </a:p>
          <a:p>
            <a:r>
              <a:rPr lang="en-US" dirty="0"/>
              <a:t>void </a:t>
            </a:r>
            <a:r>
              <a:rPr lang="en-US" dirty="0" err="1" smtClean="0"/>
              <a:t>setPname</a:t>
            </a:r>
            <a:r>
              <a:rPr lang="en-US" dirty="0" smtClean="0"/>
              <a:t>(</a:t>
            </a:r>
            <a:r>
              <a:rPr lang="en-US" dirty="0" err="1" smtClean="0"/>
              <a:t>int</a:t>
            </a:r>
            <a:r>
              <a:rPr lang="en-US" dirty="0" smtClean="0"/>
              <a:t>  </a:t>
            </a:r>
            <a:r>
              <a:rPr lang="en-US" dirty="0"/>
              <a:t>name)</a:t>
            </a:r>
          </a:p>
          <a:p>
            <a:r>
              <a:rPr lang="en-US" dirty="0"/>
              <a:t>{</a:t>
            </a:r>
          </a:p>
          <a:p>
            <a:r>
              <a:rPr lang="en-US" dirty="0" err="1" smtClean="0"/>
              <a:t>strcpy</a:t>
            </a:r>
            <a:r>
              <a:rPr lang="en-US" dirty="0" smtClean="0"/>
              <a:t>(</a:t>
            </a:r>
            <a:r>
              <a:rPr lang="en-US" dirty="0" err="1" smtClean="0"/>
              <a:t>pname,name</a:t>
            </a:r>
            <a:r>
              <a:rPr lang="en-US" dirty="0"/>
              <a:t>);</a:t>
            </a:r>
          </a:p>
          <a:p>
            <a:r>
              <a:rPr lang="en-US" dirty="0"/>
              <a:t>}</a:t>
            </a:r>
          </a:p>
          <a:p>
            <a:r>
              <a:rPr lang="en-US" dirty="0" smtClean="0"/>
              <a:t>char</a:t>
            </a:r>
            <a:r>
              <a:rPr lang="en-US" dirty="0"/>
              <a:t>* </a:t>
            </a:r>
            <a:r>
              <a:rPr lang="en-US" dirty="0" err="1" smtClean="0"/>
              <a:t>getPname</a:t>
            </a:r>
            <a:r>
              <a:rPr lang="en-US" dirty="0"/>
              <a:t>()</a:t>
            </a:r>
          </a:p>
          <a:p>
            <a:r>
              <a:rPr lang="en-US" dirty="0"/>
              <a:t>{</a:t>
            </a:r>
          </a:p>
          <a:p>
            <a:endParaRPr lang="en-US" dirty="0"/>
          </a:p>
          <a:p>
            <a:r>
              <a:rPr lang="en-US" dirty="0" smtClean="0"/>
              <a:t>return </a:t>
            </a:r>
            <a:r>
              <a:rPr lang="en-US" dirty="0" err="1" smtClean="0"/>
              <a:t>pname</a:t>
            </a:r>
            <a:r>
              <a:rPr lang="en-US" dirty="0"/>
              <a:t>;</a:t>
            </a:r>
          </a:p>
          <a:p>
            <a:r>
              <a:rPr lang="en-US" dirty="0"/>
              <a:t>}</a:t>
            </a:r>
          </a:p>
          <a:p>
            <a:endParaRPr lang="en-US" dirty="0"/>
          </a:p>
          <a:p>
            <a:r>
              <a:rPr lang="en-US" dirty="0" smtClean="0"/>
              <a:t>};</a:t>
            </a:r>
          </a:p>
          <a:p>
            <a:r>
              <a:rPr lang="en-US" dirty="0" smtClean="0"/>
              <a:t>Class </a:t>
            </a:r>
            <a:r>
              <a:rPr lang="en-US" dirty="0" err="1" smtClean="0"/>
              <a:t>ChildClass</a:t>
            </a:r>
            <a:r>
              <a:rPr lang="en-US" dirty="0" smtClean="0"/>
              <a:t>: public </a:t>
            </a:r>
            <a:r>
              <a:rPr lang="en-US" dirty="0" err="1" smtClean="0"/>
              <a:t>ParentClass</a:t>
            </a:r>
            <a:endParaRPr lang="en-US" dirty="0" smtClean="0"/>
          </a:p>
          <a:p>
            <a:r>
              <a:rPr lang="en-US" dirty="0" smtClean="0"/>
              <a:t>{</a:t>
            </a:r>
          </a:p>
          <a:p>
            <a:r>
              <a:rPr lang="en-US" dirty="0"/>
              <a:t>p</a:t>
            </a:r>
            <a:r>
              <a:rPr lang="en-US" dirty="0" smtClean="0"/>
              <a:t>rivate : </a:t>
            </a:r>
            <a:r>
              <a:rPr lang="en-US" dirty="0" err="1" smtClean="0"/>
              <a:t>cname</a:t>
            </a:r>
            <a:endParaRPr lang="en-US" dirty="0" smtClean="0"/>
          </a:p>
          <a:p>
            <a:r>
              <a:rPr lang="en-US" dirty="0"/>
              <a:t>p</a:t>
            </a:r>
            <a:r>
              <a:rPr lang="en-US" dirty="0" smtClean="0"/>
              <a:t>ublic:</a:t>
            </a:r>
          </a:p>
          <a:p>
            <a:r>
              <a:rPr lang="en-US" dirty="0"/>
              <a:t>v</a:t>
            </a:r>
            <a:r>
              <a:rPr lang="en-US" dirty="0" smtClean="0"/>
              <a:t>oid </a:t>
            </a:r>
            <a:r>
              <a:rPr lang="en-US" dirty="0" err="1" smtClean="0"/>
              <a:t>setCname</a:t>
            </a:r>
            <a:r>
              <a:rPr lang="en-US" dirty="0" smtClean="0"/>
              <a:t>(</a:t>
            </a:r>
            <a:r>
              <a:rPr lang="en-US" dirty="0" err="1" smtClean="0"/>
              <a:t>int</a:t>
            </a:r>
            <a:r>
              <a:rPr lang="en-US" dirty="0" smtClean="0"/>
              <a:t>  name)</a:t>
            </a:r>
          </a:p>
          <a:p>
            <a:r>
              <a:rPr lang="en-US" dirty="0" smtClean="0"/>
              <a:t>{</a:t>
            </a:r>
          </a:p>
          <a:p>
            <a:r>
              <a:rPr lang="en-US" dirty="0" err="1"/>
              <a:t>s</a:t>
            </a:r>
            <a:r>
              <a:rPr lang="en-US" dirty="0" err="1" smtClean="0"/>
              <a:t>trcpy</a:t>
            </a:r>
            <a:r>
              <a:rPr lang="en-US" dirty="0" smtClean="0"/>
              <a:t>(</a:t>
            </a:r>
            <a:r>
              <a:rPr lang="en-US" dirty="0" err="1" smtClean="0"/>
              <a:t>cname,name</a:t>
            </a:r>
            <a:r>
              <a:rPr lang="en-US" dirty="0" smtClean="0"/>
              <a:t>);</a:t>
            </a:r>
          </a:p>
          <a:p>
            <a:r>
              <a:rPr lang="en-US" dirty="0" smtClean="0"/>
              <a:t>}</a:t>
            </a:r>
          </a:p>
          <a:p>
            <a:r>
              <a:rPr lang="en-US" dirty="0" smtClean="0"/>
              <a:t>Char* </a:t>
            </a:r>
            <a:r>
              <a:rPr lang="en-US" dirty="0" err="1" smtClean="0"/>
              <a:t>getCname</a:t>
            </a:r>
            <a:r>
              <a:rPr lang="en-US" dirty="0" smtClean="0"/>
              <a:t>()</a:t>
            </a:r>
          </a:p>
          <a:p>
            <a:r>
              <a:rPr lang="en-US" dirty="0" smtClean="0"/>
              <a:t>{</a:t>
            </a:r>
          </a:p>
          <a:p>
            <a:endParaRPr lang="en-US" dirty="0"/>
          </a:p>
          <a:p>
            <a:r>
              <a:rPr lang="en-US" dirty="0" smtClean="0"/>
              <a:t>Return </a:t>
            </a:r>
            <a:r>
              <a:rPr lang="en-US" dirty="0" err="1" smtClean="0"/>
              <a:t>cname</a:t>
            </a:r>
            <a:r>
              <a:rPr lang="en-US" dirty="0" smtClean="0"/>
              <a:t>;</a:t>
            </a:r>
          </a:p>
          <a:p>
            <a:r>
              <a:rPr lang="en-US" dirty="0" smtClean="0"/>
              <a:t>}</a:t>
            </a:r>
          </a:p>
          <a:p>
            <a:r>
              <a:rPr lang="en-US" dirty="0" smtClean="0"/>
              <a:t>};</a:t>
            </a:r>
          </a:p>
          <a:p>
            <a:r>
              <a:rPr lang="en-US" dirty="0" err="1" smtClean="0"/>
              <a:t>Int</a:t>
            </a:r>
            <a:r>
              <a:rPr lang="en-US" dirty="0" smtClean="0"/>
              <a:t> main()</a:t>
            </a:r>
          </a:p>
          <a:p>
            <a:r>
              <a:rPr lang="en-US" dirty="0" smtClean="0"/>
              <a:t>{</a:t>
            </a:r>
          </a:p>
          <a:p>
            <a:r>
              <a:rPr lang="en-US" dirty="0" err="1" smtClean="0"/>
              <a:t>ChildClass</a:t>
            </a:r>
            <a:r>
              <a:rPr lang="en-US" dirty="0" smtClean="0"/>
              <a:t> c;</a:t>
            </a:r>
          </a:p>
          <a:p>
            <a:r>
              <a:rPr lang="en-US" dirty="0" err="1" smtClean="0"/>
              <a:t>C.setCname</a:t>
            </a:r>
            <a:r>
              <a:rPr lang="en-US" dirty="0" smtClean="0"/>
              <a:t>(“</a:t>
            </a:r>
            <a:r>
              <a:rPr lang="en-US" dirty="0" err="1" smtClean="0"/>
              <a:t>shubhangi</a:t>
            </a:r>
            <a:r>
              <a:rPr lang="en-US" dirty="0" smtClean="0"/>
              <a:t>”);</a:t>
            </a:r>
          </a:p>
          <a:p>
            <a:r>
              <a:rPr lang="en-US" dirty="0" err="1" smtClean="0"/>
              <a:t>C.setPname</a:t>
            </a:r>
            <a:r>
              <a:rPr lang="en-US" dirty="0" smtClean="0"/>
              <a:t>(“Kailas”);</a:t>
            </a:r>
            <a:endParaRPr lang="en-US" dirty="0"/>
          </a:p>
          <a:p>
            <a:endParaRPr lang="en-US" dirty="0" smtClean="0"/>
          </a:p>
          <a:p>
            <a:r>
              <a:rPr lang="en-US" dirty="0" smtClean="0"/>
              <a:t>Return 0;</a:t>
            </a:r>
            <a:endParaRPr lang="en-US" dirty="0"/>
          </a:p>
          <a:p>
            <a:endParaRPr lang="en-US" dirty="0" smtClean="0"/>
          </a:p>
          <a:p>
            <a:r>
              <a:rPr lang="en-US" dirty="0" smtClean="0"/>
              <a:t>}</a:t>
            </a:r>
          </a:p>
          <a:p>
            <a:endParaRPr lang="en-US" dirty="0"/>
          </a:p>
        </p:txBody>
      </p:sp>
    </p:spTree>
    <p:extLst>
      <p:ext uri="{BB962C8B-B14F-4D97-AF65-F5344CB8AC3E}">
        <p14:creationId xmlns:p14="http://schemas.microsoft.com/office/powerpoint/2010/main" val="13247143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5973763"/>
          </a:xfrm>
        </p:spPr>
        <p:txBody>
          <a:bodyPr/>
          <a:lstStyle/>
          <a:p>
            <a:r>
              <a:rPr lang="en-US" dirty="0" smtClean="0"/>
              <a:t>Example of Multilevel Inheritance:</a:t>
            </a:r>
          </a:p>
          <a:p>
            <a:endParaRPr lang="en-US" dirty="0"/>
          </a:p>
        </p:txBody>
      </p:sp>
    </p:spTree>
    <p:extLst>
      <p:ext uri="{BB962C8B-B14F-4D97-AF65-F5344CB8AC3E}">
        <p14:creationId xmlns:p14="http://schemas.microsoft.com/office/powerpoint/2010/main" val="398525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
            <a:ext cx="8610600" cy="6049963"/>
          </a:xfrm>
        </p:spPr>
        <p:txBody>
          <a:bodyPr/>
          <a:lstStyle/>
          <a:p>
            <a:r>
              <a:rPr lang="en-US" dirty="0"/>
              <a:t>Example of </a:t>
            </a:r>
            <a:r>
              <a:rPr lang="en-US" dirty="0" smtClean="0"/>
              <a:t>Multiple </a:t>
            </a:r>
            <a:r>
              <a:rPr lang="en-US" dirty="0"/>
              <a:t>Inheritance:</a:t>
            </a:r>
          </a:p>
          <a:p>
            <a:endParaRPr lang="en-US" dirty="0"/>
          </a:p>
        </p:txBody>
      </p:sp>
    </p:spTree>
    <p:extLst>
      <p:ext uri="{BB962C8B-B14F-4D97-AF65-F5344CB8AC3E}">
        <p14:creationId xmlns:p14="http://schemas.microsoft.com/office/powerpoint/2010/main" val="1612482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lstStyle/>
          <a:p>
            <a:r>
              <a:rPr lang="en-US" dirty="0"/>
              <a:t>Example </a:t>
            </a:r>
            <a:r>
              <a:rPr lang="en-US" dirty="0" smtClean="0"/>
              <a:t>of Hierarchical Inheritance</a:t>
            </a:r>
            <a:r>
              <a:rPr lang="en-US" dirty="0"/>
              <a:t>:</a:t>
            </a:r>
          </a:p>
          <a:p>
            <a:endParaRPr lang="en-US" dirty="0"/>
          </a:p>
        </p:txBody>
      </p:sp>
    </p:spTree>
    <p:extLst>
      <p:ext uri="{BB962C8B-B14F-4D97-AF65-F5344CB8AC3E}">
        <p14:creationId xmlns:p14="http://schemas.microsoft.com/office/powerpoint/2010/main" val="28442291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407872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725248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477000"/>
          </a:xfrm>
        </p:spPr>
        <p:txBody>
          <a:bodyPr>
            <a:normAutofit fontScale="47500" lnSpcReduction="20000"/>
          </a:bodyPr>
          <a:lstStyle/>
          <a:p>
            <a:r>
              <a:rPr lang="en-US" dirty="0" smtClean="0"/>
              <a:t>Friend </a:t>
            </a:r>
            <a:r>
              <a:rPr lang="en-US" dirty="0"/>
              <a:t>C</a:t>
            </a:r>
            <a:r>
              <a:rPr lang="en-US" dirty="0" smtClean="0"/>
              <a:t>lass:</a:t>
            </a:r>
          </a:p>
          <a:p>
            <a:r>
              <a:rPr lang="en-US" dirty="0"/>
              <a:t>A friend class is a class that can access the private and protected members of a class in which it is declared as </a:t>
            </a:r>
            <a:r>
              <a:rPr lang="en-US" b="1" dirty="0"/>
              <a:t>friend</a:t>
            </a:r>
            <a:r>
              <a:rPr lang="en-US" dirty="0"/>
              <a:t>. This is needed when we want to allow a particular class to access the private and protected members of a </a:t>
            </a:r>
            <a:r>
              <a:rPr lang="en-US" dirty="0" smtClean="0"/>
              <a:t>class.</a:t>
            </a:r>
          </a:p>
          <a:p>
            <a:r>
              <a:rPr lang="en-US" dirty="0" smtClean="0"/>
              <a:t>Example</a:t>
            </a:r>
          </a:p>
          <a:p>
            <a:r>
              <a:rPr lang="en-US" dirty="0"/>
              <a:t>#include &lt;</a:t>
            </a:r>
            <a:r>
              <a:rPr lang="en-US" dirty="0" err="1"/>
              <a:t>iostream</a:t>
            </a:r>
            <a:r>
              <a:rPr lang="en-US" dirty="0" smtClean="0"/>
              <a:t>&gt;</a:t>
            </a:r>
          </a:p>
          <a:p>
            <a:r>
              <a:rPr lang="en-US" dirty="0" smtClean="0"/>
              <a:t> </a:t>
            </a:r>
            <a:r>
              <a:rPr lang="en-US" dirty="0"/>
              <a:t>using namespace </a:t>
            </a:r>
            <a:r>
              <a:rPr lang="en-US" dirty="0" err="1"/>
              <a:t>std</a:t>
            </a:r>
            <a:r>
              <a:rPr lang="en-US" dirty="0"/>
              <a:t>; </a:t>
            </a:r>
            <a:endParaRPr lang="en-US" dirty="0" smtClean="0"/>
          </a:p>
          <a:p>
            <a:r>
              <a:rPr lang="en-US" dirty="0" smtClean="0"/>
              <a:t>class </a:t>
            </a:r>
            <a:r>
              <a:rPr lang="en-US" dirty="0"/>
              <a:t>XYZ </a:t>
            </a:r>
            <a:r>
              <a:rPr lang="en-US" dirty="0" smtClean="0"/>
              <a:t>{</a:t>
            </a:r>
          </a:p>
          <a:p>
            <a:r>
              <a:rPr lang="en-US" dirty="0" smtClean="0"/>
              <a:t> </a:t>
            </a:r>
            <a:r>
              <a:rPr lang="en-US" dirty="0"/>
              <a:t>private: char </a:t>
            </a:r>
            <a:r>
              <a:rPr lang="en-US" dirty="0" err="1"/>
              <a:t>ch</a:t>
            </a:r>
            <a:r>
              <a:rPr lang="en-US" dirty="0"/>
              <a:t>='A'; </a:t>
            </a:r>
            <a:endParaRPr lang="en-US" dirty="0" smtClean="0"/>
          </a:p>
          <a:p>
            <a:r>
              <a:rPr lang="en-US" dirty="0" err="1" smtClean="0"/>
              <a:t>int</a:t>
            </a:r>
            <a:r>
              <a:rPr lang="en-US" dirty="0" smtClean="0"/>
              <a:t> </a:t>
            </a:r>
            <a:r>
              <a:rPr lang="en-US" dirty="0" err="1"/>
              <a:t>num</a:t>
            </a:r>
            <a:r>
              <a:rPr lang="en-US" dirty="0"/>
              <a:t> = 11; public</a:t>
            </a:r>
            <a:r>
              <a:rPr lang="en-US" dirty="0" smtClean="0"/>
              <a:t>:</a:t>
            </a:r>
          </a:p>
          <a:p>
            <a:pPr marL="0" indent="0">
              <a:buNone/>
            </a:pPr>
            <a:r>
              <a:rPr lang="en-US" dirty="0" smtClean="0"/>
              <a:t> </a:t>
            </a:r>
            <a:r>
              <a:rPr lang="en-US" dirty="0"/>
              <a:t>/* This statement would make class ABC * a friend class of XYZ, this means that * ABC can access the private and protected * members of XYZ class. */ </a:t>
            </a:r>
            <a:endParaRPr lang="en-US" dirty="0" smtClean="0"/>
          </a:p>
          <a:p>
            <a:pPr marL="0" indent="0">
              <a:buNone/>
            </a:pPr>
            <a:r>
              <a:rPr lang="en-US" dirty="0" smtClean="0"/>
              <a:t>friend </a:t>
            </a:r>
            <a:r>
              <a:rPr lang="en-US" dirty="0"/>
              <a:t>class ABC; </a:t>
            </a:r>
            <a:endParaRPr lang="en-US" dirty="0" smtClean="0"/>
          </a:p>
          <a:p>
            <a:pPr marL="0" indent="0">
              <a:buNone/>
            </a:pPr>
            <a:r>
              <a:rPr lang="en-US" dirty="0" smtClean="0"/>
              <a:t>}; </a:t>
            </a:r>
          </a:p>
          <a:p>
            <a:pPr marL="0" indent="0">
              <a:buNone/>
            </a:pPr>
            <a:r>
              <a:rPr lang="en-US" dirty="0" smtClean="0"/>
              <a:t>class </a:t>
            </a:r>
            <a:r>
              <a:rPr lang="en-US" dirty="0"/>
              <a:t>ABC </a:t>
            </a:r>
            <a:r>
              <a:rPr lang="en-US" dirty="0" smtClean="0"/>
              <a:t>{</a:t>
            </a:r>
          </a:p>
          <a:p>
            <a:pPr marL="0" indent="0">
              <a:buNone/>
            </a:pPr>
            <a:r>
              <a:rPr lang="en-US" dirty="0" smtClean="0"/>
              <a:t> </a:t>
            </a:r>
            <a:r>
              <a:rPr lang="en-US" dirty="0"/>
              <a:t>public: </a:t>
            </a:r>
            <a:endParaRPr lang="en-US" dirty="0" smtClean="0"/>
          </a:p>
          <a:p>
            <a:pPr marL="0" indent="0">
              <a:buNone/>
            </a:pPr>
            <a:r>
              <a:rPr lang="en-US" dirty="0" smtClean="0"/>
              <a:t>void display(XYZ </a:t>
            </a:r>
            <a:r>
              <a:rPr lang="en-US" dirty="0" err="1"/>
              <a:t>obj</a:t>
            </a:r>
            <a:r>
              <a:rPr lang="en-US" dirty="0"/>
              <a:t>){ </a:t>
            </a:r>
            <a:endParaRPr lang="en-US" dirty="0" smtClean="0"/>
          </a:p>
          <a:p>
            <a:pPr marL="0" indent="0">
              <a:buNone/>
            </a:pPr>
            <a:r>
              <a:rPr lang="en-US" dirty="0" err="1" smtClean="0"/>
              <a:t>cout</a:t>
            </a:r>
            <a:r>
              <a:rPr lang="en-US" dirty="0"/>
              <a:t>&lt;&lt;obj.ch&lt;&lt;</a:t>
            </a:r>
            <a:r>
              <a:rPr lang="en-US" dirty="0" err="1"/>
              <a:t>endl</a:t>
            </a:r>
            <a:r>
              <a:rPr lang="en-US" dirty="0"/>
              <a:t>; </a:t>
            </a:r>
            <a:endParaRPr lang="en-US" dirty="0" smtClean="0"/>
          </a:p>
          <a:p>
            <a:pPr marL="0" indent="0">
              <a:buNone/>
            </a:pPr>
            <a:r>
              <a:rPr lang="en-US" dirty="0" err="1" smtClean="0"/>
              <a:t>cout</a:t>
            </a:r>
            <a:r>
              <a:rPr lang="en-US" dirty="0"/>
              <a:t>&lt;&lt;</a:t>
            </a:r>
            <a:r>
              <a:rPr lang="en-US" dirty="0" err="1"/>
              <a:t>obj.num</a:t>
            </a:r>
            <a:r>
              <a:rPr lang="en-US" dirty="0"/>
              <a:t>&lt;&lt;</a:t>
            </a:r>
            <a:r>
              <a:rPr lang="en-US" dirty="0" err="1"/>
              <a:t>endl</a:t>
            </a:r>
            <a:r>
              <a:rPr lang="en-US" dirty="0" smtClean="0"/>
              <a:t>;</a:t>
            </a:r>
          </a:p>
          <a:p>
            <a:pPr marL="0" indent="0">
              <a:buNone/>
            </a:pPr>
            <a:r>
              <a:rPr lang="en-US" dirty="0" smtClean="0"/>
              <a:t> }</a:t>
            </a:r>
          </a:p>
          <a:p>
            <a:pPr marL="0" indent="0">
              <a:buNone/>
            </a:pPr>
            <a:r>
              <a:rPr lang="en-US" dirty="0" smtClean="0"/>
              <a:t> </a:t>
            </a:r>
            <a:r>
              <a:rPr lang="en-US" dirty="0"/>
              <a:t>}; </a:t>
            </a:r>
            <a:endParaRPr lang="en-US" dirty="0" smtClean="0"/>
          </a:p>
          <a:p>
            <a:pPr marL="0" indent="0">
              <a:buNone/>
            </a:pPr>
            <a:r>
              <a:rPr lang="en-US" dirty="0" err="1" smtClean="0"/>
              <a:t>int</a:t>
            </a:r>
            <a:r>
              <a:rPr lang="en-US" dirty="0" smtClean="0"/>
              <a:t> </a:t>
            </a:r>
            <a:r>
              <a:rPr lang="en-US" dirty="0"/>
              <a:t>main() </a:t>
            </a:r>
            <a:r>
              <a:rPr lang="en-US" dirty="0" smtClean="0"/>
              <a:t>{</a:t>
            </a:r>
          </a:p>
          <a:p>
            <a:pPr marL="0" indent="0">
              <a:buNone/>
            </a:pPr>
            <a:r>
              <a:rPr lang="en-US" dirty="0" smtClean="0"/>
              <a:t> </a:t>
            </a:r>
            <a:r>
              <a:rPr lang="en-US" dirty="0"/>
              <a:t>ABC </a:t>
            </a:r>
            <a:r>
              <a:rPr lang="en-US" dirty="0" smtClean="0"/>
              <a:t>obj1; </a:t>
            </a:r>
          </a:p>
          <a:p>
            <a:pPr marL="0" indent="0">
              <a:buNone/>
            </a:pPr>
            <a:r>
              <a:rPr lang="en-US" dirty="0" smtClean="0"/>
              <a:t>XYZ </a:t>
            </a:r>
            <a:r>
              <a:rPr lang="en-US" dirty="0"/>
              <a:t>obj2; </a:t>
            </a:r>
            <a:endParaRPr lang="en-US" dirty="0" smtClean="0"/>
          </a:p>
          <a:p>
            <a:pPr marL="0" indent="0">
              <a:buNone/>
            </a:pPr>
            <a:r>
              <a:rPr lang="en-US" dirty="0" smtClean="0"/>
              <a:t>obj1.display(obj2</a:t>
            </a:r>
            <a:r>
              <a:rPr lang="en-US" dirty="0"/>
              <a:t>); </a:t>
            </a:r>
            <a:endParaRPr lang="en-US" dirty="0" smtClean="0"/>
          </a:p>
          <a:p>
            <a:pPr marL="0" indent="0">
              <a:buNone/>
            </a:pPr>
            <a:r>
              <a:rPr lang="en-US" dirty="0" smtClean="0"/>
              <a:t>return </a:t>
            </a:r>
            <a:r>
              <a:rPr lang="en-US" dirty="0"/>
              <a:t>0; }</a:t>
            </a:r>
          </a:p>
        </p:txBody>
      </p:sp>
    </p:spTree>
    <p:extLst>
      <p:ext uri="{BB962C8B-B14F-4D97-AF65-F5344CB8AC3E}">
        <p14:creationId xmlns:p14="http://schemas.microsoft.com/office/powerpoint/2010/main" val="692907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5897563"/>
          </a:xfrm>
        </p:spPr>
        <p:txBody>
          <a:bodyPr/>
          <a:lstStyle/>
          <a:p>
            <a:r>
              <a:rPr lang="en-US" dirty="0" smtClean="0"/>
              <a:t>Compile and Run Program:</a:t>
            </a:r>
          </a:p>
          <a:p>
            <a:r>
              <a:rPr lang="en-US" b="1" dirty="0" smtClean="0"/>
              <a:t>Compile</a:t>
            </a:r>
            <a:r>
              <a:rPr lang="en-US" dirty="0" smtClean="0"/>
              <a:t> : </a:t>
            </a:r>
          </a:p>
          <a:p>
            <a:pPr marL="0" indent="0">
              <a:buNone/>
            </a:pPr>
            <a:r>
              <a:rPr lang="en-US" dirty="0" smtClean="0"/>
              <a:t>command-   </a:t>
            </a:r>
          </a:p>
          <a:p>
            <a:pPr marL="0" indent="0">
              <a:buNone/>
            </a:pPr>
            <a:r>
              <a:rPr lang="en-US" dirty="0" smtClean="0"/>
              <a:t>g++ filename.cpp –o name of output file</a:t>
            </a:r>
          </a:p>
          <a:p>
            <a:pPr marL="0" indent="0">
              <a:buNone/>
            </a:pPr>
            <a:r>
              <a:rPr lang="en-US" dirty="0"/>
              <a:t>g</a:t>
            </a:r>
            <a:r>
              <a:rPr lang="en-US" dirty="0" smtClean="0"/>
              <a:t>++ filename.cpp</a:t>
            </a:r>
          </a:p>
          <a:p>
            <a:r>
              <a:rPr lang="en-US" b="1" dirty="0" smtClean="0"/>
              <a:t>Run and execute</a:t>
            </a:r>
            <a:r>
              <a:rPr lang="en-US" dirty="0" smtClean="0"/>
              <a:t>:</a:t>
            </a:r>
          </a:p>
          <a:p>
            <a:pPr marL="0" indent="0">
              <a:buNone/>
            </a:pPr>
            <a:r>
              <a:rPr lang="en-US" dirty="0" smtClean="0"/>
              <a:t>Command-</a:t>
            </a:r>
          </a:p>
          <a:p>
            <a:pPr marL="0" indent="0">
              <a:buNone/>
            </a:pPr>
            <a:r>
              <a:rPr lang="en-US" dirty="0" smtClean="0"/>
              <a:t> ./name of the output file</a:t>
            </a:r>
          </a:p>
          <a:p>
            <a:pPr marL="0" indent="0">
              <a:buNone/>
            </a:pPr>
            <a:r>
              <a:rPr lang="en-US" dirty="0" smtClean="0"/>
              <a:t>./file name</a:t>
            </a:r>
          </a:p>
          <a:p>
            <a:endParaRPr lang="en-US" dirty="0"/>
          </a:p>
        </p:txBody>
      </p:sp>
    </p:spTree>
    <p:extLst>
      <p:ext uri="{BB962C8B-B14F-4D97-AF65-F5344CB8AC3E}">
        <p14:creationId xmlns:p14="http://schemas.microsoft.com/office/powerpoint/2010/main" val="80702895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382000" cy="6477000"/>
          </a:xfrm>
        </p:spPr>
        <p:txBody>
          <a:bodyPr/>
          <a:lstStyle/>
          <a:p>
            <a:r>
              <a:rPr lang="en-US" dirty="0" smtClean="0"/>
              <a:t>Polymorphism:</a:t>
            </a:r>
          </a:p>
          <a:p>
            <a:pPr marL="0" indent="0">
              <a:buNone/>
            </a:pPr>
            <a:endParaRPr lang="en-US" dirty="0"/>
          </a:p>
        </p:txBody>
      </p:sp>
      <p:sp>
        <p:nvSpPr>
          <p:cNvPr id="5" name="Rounded Rectangle 4"/>
          <p:cNvSpPr/>
          <p:nvPr/>
        </p:nvSpPr>
        <p:spPr>
          <a:xfrm>
            <a:off x="3124200" y="990600"/>
            <a:ext cx="2895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Polymorphism</a:t>
            </a:r>
            <a:endParaRPr lang="en-US" dirty="0"/>
          </a:p>
        </p:txBody>
      </p:sp>
      <p:sp>
        <p:nvSpPr>
          <p:cNvPr id="6" name="Oval 5"/>
          <p:cNvSpPr/>
          <p:nvPr/>
        </p:nvSpPr>
        <p:spPr>
          <a:xfrm>
            <a:off x="1676400" y="3048000"/>
            <a:ext cx="2286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Compile time polymorphism</a:t>
            </a:r>
            <a:endParaRPr lang="en-US" dirty="0"/>
          </a:p>
        </p:txBody>
      </p:sp>
      <p:sp>
        <p:nvSpPr>
          <p:cNvPr id="7" name="Oval 6"/>
          <p:cNvSpPr/>
          <p:nvPr/>
        </p:nvSpPr>
        <p:spPr>
          <a:xfrm>
            <a:off x="5410200" y="3177153"/>
            <a:ext cx="2286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run time polymorphism</a:t>
            </a:r>
            <a:endParaRPr lang="en-US" dirty="0"/>
          </a:p>
        </p:txBody>
      </p:sp>
      <p:cxnSp>
        <p:nvCxnSpPr>
          <p:cNvPr id="9" name="Straight Arrow Connector 8"/>
          <p:cNvCxnSpPr>
            <a:stCxn id="5" idx="2"/>
            <a:endCxn id="6" idx="0"/>
          </p:cNvCxnSpPr>
          <p:nvPr/>
        </p:nvCxnSpPr>
        <p:spPr>
          <a:xfrm flipH="1">
            <a:off x="2819400" y="1828800"/>
            <a:ext cx="17526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2"/>
          </p:cNvCxnSpPr>
          <p:nvPr/>
        </p:nvCxnSpPr>
        <p:spPr>
          <a:xfrm>
            <a:off x="4572000" y="1828800"/>
            <a:ext cx="1676400" cy="13483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685800" y="4648200"/>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Function overloading </a:t>
            </a:r>
            <a:endParaRPr lang="en-US" dirty="0"/>
          </a:p>
        </p:txBody>
      </p:sp>
      <p:sp>
        <p:nvSpPr>
          <p:cNvPr id="14" name="Rounded Rectangle 13"/>
          <p:cNvSpPr/>
          <p:nvPr/>
        </p:nvSpPr>
        <p:spPr>
          <a:xfrm>
            <a:off x="3238500" y="4809641"/>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operator overloading </a:t>
            </a:r>
            <a:endParaRPr lang="en-US" dirty="0"/>
          </a:p>
        </p:txBody>
      </p:sp>
      <p:sp>
        <p:nvSpPr>
          <p:cNvPr id="15" name="Rounded Rectangle 14"/>
          <p:cNvSpPr/>
          <p:nvPr/>
        </p:nvSpPr>
        <p:spPr>
          <a:xfrm>
            <a:off x="6204488" y="4995620"/>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Function overloading </a:t>
            </a:r>
            <a:endParaRPr lang="en-US" dirty="0"/>
          </a:p>
        </p:txBody>
      </p:sp>
      <p:cxnSp>
        <p:nvCxnSpPr>
          <p:cNvPr id="16" name="Straight Arrow Connector 15"/>
          <p:cNvCxnSpPr>
            <a:stCxn id="6" idx="4"/>
            <a:endCxn id="13" idx="0"/>
          </p:cNvCxnSpPr>
          <p:nvPr/>
        </p:nvCxnSpPr>
        <p:spPr>
          <a:xfrm flipH="1">
            <a:off x="1409700" y="3810000"/>
            <a:ext cx="14097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4"/>
            <a:endCxn id="14" idx="0"/>
          </p:cNvCxnSpPr>
          <p:nvPr/>
        </p:nvCxnSpPr>
        <p:spPr>
          <a:xfrm>
            <a:off x="2819400" y="3810000"/>
            <a:ext cx="1143000" cy="9996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724650" y="3939153"/>
            <a:ext cx="101869" cy="10138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15086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534400" cy="6400800"/>
          </a:xfrm>
        </p:spPr>
        <p:txBody>
          <a:bodyPr>
            <a:normAutofit fontScale="92500" lnSpcReduction="20000"/>
          </a:bodyPr>
          <a:lstStyle/>
          <a:p>
            <a:r>
              <a:rPr lang="en-US" b="1" dirty="0" smtClean="0"/>
              <a:t>Virtual Function:</a:t>
            </a:r>
          </a:p>
          <a:p>
            <a:r>
              <a:rPr lang="en-US" dirty="0" smtClean="0"/>
              <a:t>A </a:t>
            </a:r>
            <a:r>
              <a:rPr lang="en-US" dirty="0"/>
              <a:t>virtual function is a member function which is declared within a base class and is re-defined(</a:t>
            </a:r>
            <a:r>
              <a:rPr lang="en-US" dirty="0" err="1"/>
              <a:t>Overriden</a:t>
            </a:r>
            <a:r>
              <a:rPr lang="en-US" dirty="0"/>
              <a:t>) by a derived class. When you refer to a derived class object using a pointer or a reference to the base class, you can call a virtual function for that object and execute the derived class’s version of the function</a:t>
            </a:r>
            <a:r>
              <a:rPr lang="en-US" dirty="0" smtClean="0"/>
              <a:t>.</a:t>
            </a:r>
          </a:p>
          <a:p>
            <a:pPr fontAlgn="base"/>
            <a:r>
              <a:rPr lang="en-US" dirty="0"/>
              <a:t>Virtual functions ensure that the correct function is called for an object, regardless of the type of reference (or pointer) used for function call.</a:t>
            </a:r>
          </a:p>
          <a:p>
            <a:pPr fontAlgn="base"/>
            <a:r>
              <a:rPr lang="en-US" dirty="0"/>
              <a:t>They are mainly used to achieve Runtime polymorphism</a:t>
            </a:r>
          </a:p>
          <a:p>
            <a:pPr fontAlgn="base"/>
            <a:r>
              <a:rPr lang="en-US" dirty="0"/>
              <a:t>Functions are declared with a </a:t>
            </a:r>
            <a:r>
              <a:rPr lang="en-US" b="1" dirty="0"/>
              <a:t>virtual </a:t>
            </a:r>
            <a:r>
              <a:rPr lang="en-US" dirty="0"/>
              <a:t>keyword in base class.</a:t>
            </a:r>
          </a:p>
          <a:p>
            <a:endParaRPr lang="en-US" dirty="0"/>
          </a:p>
        </p:txBody>
      </p:sp>
    </p:spTree>
    <p:extLst>
      <p:ext uri="{BB962C8B-B14F-4D97-AF65-F5344CB8AC3E}">
        <p14:creationId xmlns:p14="http://schemas.microsoft.com/office/powerpoint/2010/main" val="31506583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85000" lnSpcReduction="10000"/>
          </a:bodyPr>
          <a:lstStyle/>
          <a:p>
            <a:r>
              <a:rPr lang="en-US" b="1" dirty="0"/>
              <a:t>Rules for Virtual </a:t>
            </a:r>
            <a:r>
              <a:rPr lang="en-US" b="1" dirty="0" smtClean="0"/>
              <a:t>Functions:</a:t>
            </a:r>
          </a:p>
          <a:p>
            <a:pPr fontAlgn="base"/>
            <a:r>
              <a:rPr lang="en-US" dirty="0"/>
              <a:t>Virtual functions cannot be static and also cannot be a friend function of another class.</a:t>
            </a:r>
          </a:p>
          <a:p>
            <a:pPr fontAlgn="base"/>
            <a:r>
              <a:rPr lang="en-US" dirty="0"/>
              <a:t>Virtual functions should be accessed using pointer or reference of base class type to achieve run time polymorphism.</a:t>
            </a:r>
          </a:p>
          <a:p>
            <a:pPr fontAlgn="base"/>
            <a:r>
              <a:rPr lang="en-US" dirty="0"/>
              <a:t>The prototype of virtual functions should be same in base as well as derived class.</a:t>
            </a:r>
          </a:p>
          <a:p>
            <a:pPr fontAlgn="base"/>
            <a:r>
              <a:rPr lang="en-US" dirty="0"/>
              <a:t>They are always defined in base class and overridden in derived class. It is not mandatory for derived class to override (or re-define the virtual function), in that case base class version of function is used.</a:t>
            </a:r>
          </a:p>
          <a:p>
            <a:pPr fontAlgn="base"/>
            <a:r>
              <a:rPr lang="en-US" dirty="0"/>
              <a:t>A class may have virtual </a:t>
            </a:r>
            <a:r>
              <a:rPr lang="en-US" dirty="0" smtClean="0"/>
              <a:t>destructor</a:t>
            </a:r>
            <a:r>
              <a:rPr lang="en-US" dirty="0"/>
              <a:t> </a:t>
            </a:r>
            <a:r>
              <a:rPr lang="en-US" dirty="0" smtClean="0"/>
              <a:t>but </a:t>
            </a:r>
            <a:r>
              <a:rPr lang="en-US" dirty="0"/>
              <a:t>it cannot have a virtual constructor.</a:t>
            </a:r>
          </a:p>
          <a:p>
            <a:endParaRPr lang="en-US" dirty="0"/>
          </a:p>
        </p:txBody>
      </p:sp>
    </p:spTree>
    <p:extLst>
      <p:ext uri="{BB962C8B-B14F-4D97-AF65-F5344CB8AC3E}">
        <p14:creationId xmlns:p14="http://schemas.microsoft.com/office/powerpoint/2010/main" val="36441817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534400" cy="6477000"/>
          </a:xfrm>
        </p:spPr>
        <p:txBody>
          <a:bodyPr>
            <a:normAutofit fontScale="40000" lnSpcReduction="20000"/>
          </a:bodyPr>
          <a:lstStyle/>
          <a:p>
            <a:r>
              <a:rPr lang="en-US" dirty="0" smtClean="0"/>
              <a:t>Example of Virtual Function:</a:t>
            </a:r>
          </a:p>
          <a:p>
            <a:pPr fontAlgn="base"/>
            <a:r>
              <a:rPr lang="en-US" dirty="0"/>
              <a:t>#include &lt;</a:t>
            </a:r>
            <a:r>
              <a:rPr lang="en-US" dirty="0" err="1"/>
              <a:t>iostream</a:t>
            </a:r>
            <a:r>
              <a:rPr lang="en-US" dirty="0"/>
              <a:t>&gt; </a:t>
            </a:r>
          </a:p>
          <a:p>
            <a:pPr fontAlgn="base"/>
            <a:r>
              <a:rPr lang="en-US" dirty="0"/>
              <a:t>using namespace </a:t>
            </a:r>
            <a:r>
              <a:rPr lang="en-US" dirty="0" err="1"/>
              <a:t>std</a:t>
            </a:r>
            <a:r>
              <a:rPr lang="en-US" dirty="0"/>
              <a:t>; </a:t>
            </a:r>
          </a:p>
          <a:p>
            <a:pPr fontAlgn="base"/>
            <a:r>
              <a:rPr lang="en-US" dirty="0"/>
              <a:t>  </a:t>
            </a:r>
            <a:r>
              <a:rPr lang="en-US" dirty="0" smtClean="0"/>
              <a:t>class  Shape </a:t>
            </a:r>
            <a:r>
              <a:rPr lang="en-US" dirty="0"/>
              <a:t>{ </a:t>
            </a:r>
          </a:p>
          <a:p>
            <a:pPr fontAlgn="base"/>
            <a:r>
              <a:rPr lang="en-US" dirty="0"/>
              <a:t>public: </a:t>
            </a:r>
          </a:p>
          <a:p>
            <a:pPr fontAlgn="base"/>
            <a:r>
              <a:rPr lang="en-US" dirty="0"/>
              <a:t>    virtual void print() </a:t>
            </a:r>
          </a:p>
          <a:p>
            <a:pPr fontAlgn="base"/>
            <a:r>
              <a:rPr lang="en-US" dirty="0"/>
              <a:t>    { </a:t>
            </a:r>
          </a:p>
          <a:p>
            <a:pPr fontAlgn="base"/>
            <a:r>
              <a:rPr lang="en-US" dirty="0"/>
              <a:t>        </a:t>
            </a:r>
            <a:r>
              <a:rPr lang="en-US" dirty="0" err="1"/>
              <a:t>cout</a:t>
            </a:r>
            <a:r>
              <a:rPr lang="en-US" dirty="0"/>
              <a:t> &lt;&lt; "print base class" &lt;&lt; </a:t>
            </a:r>
            <a:r>
              <a:rPr lang="en-US" dirty="0" err="1"/>
              <a:t>endl</a:t>
            </a:r>
            <a:r>
              <a:rPr lang="en-US" dirty="0"/>
              <a:t>; </a:t>
            </a:r>
          </a:p>
          <a:p>
            <a:pPr fontAlgn="base"/>
            <a:r>
              <a:rPr lang="en-US" dirty="0"/>
              <a:t>    } </a:t>
            </a:r>
          </a:p>
          <a:p>
            <a:pPr fontAlgn="base"/>
            <a:r>
              <a:rPr lang="en-US" dirty="0"/>
              <a:t>  </a:t>
            </a:r>
          </a:p>
          <a:p>
            <a:pPr fontAlgn="base"/>
            <a:r>
              <a:rPr lang="en-US" dirty="0"/>
              <a:t>    void show() </a:t>
            </a:r>
          </a:p>
          <a:p>
            <a:pPr fontAlgn="base"/>
            <a:r>
              <a:rPr lang="en-US" dirty="0"/>
              <a:t>    { </a:t>
            </a:r>
          </a:p>
          <a:p>
            <a:pPr fontAlgn="base"/>
            <a:r>
              <a:rPr lang="en-US" dirty="0"/>
              <a:t>        </a:t>
            </a:r>
            <a:r>
              <a:rPr lang="en-US" dirty="0" err="1"/>
              <a:t>cout</a:t>
            </a:r>
            <a:r>
              <a:rPr lang="en-US" dirty="0"/>
              <a:t> &lt;&lt; "show base class" &lt;&lt; </a:t>
            </a:r>
            <a:r>
              <a:rPr lang="en-US" dirty="0" err="1"/>
              <a:t>endl</a:t>
            </a:r>
            <a:r>
              <a:rPr lang="en-US" dirty="0"/>
              <a:t>; </a:t>
            </a:r>
          </a:p>
          <a:p>
            <a:pPr fontAlgn="base"/>
            <a:r>
              <a:rPr lang="en-US" dirty="0"/>
              <a:t>    } </a:t>
            </a:r>
          </a:p>
          <a:p>
            <a:pPr fontAlgn="base"/>
            <a:r>
              <a:rPr lang="en-US" dirty="0"/>
              <a:t>}; </a:t>
            </a:r>
          </a:p>
          <a:p>
            <a:pPr fontAlgn="base"/>
            <a:r>
              <a:rPr lang="en-US" dirty="0"/>
              <a:t>  </a:t>
            </a:r>
          </a:p>
          <a:p>
            <a:pPr fontAlgn="base"/>
            <a:r>
              <a:rPr lang="en-US" dirty="0"/>
              <a:t>class </a:t>
            </a:r>
            <a:r>
              <a:rPr lang="en-US" dirty="0" smtClean="0"/>
              <a:t> Circle: </a:t>
            </a:r>
            <a:r>
              <a:rPr lang="en-US" dirty="0"/>
              <a:t>public  </a:t>
            </a:r>
            <a:r>
              <a:rPr lang="en-US" dirty="0" smtClean="0"/>
              <a:t>Shape{ </a:t>
            </a:r>
            <a:endParaRPr lang="en-US" dirty="0"/>
          </a:p>
          <a:p>
            <a:pPr fontAlgn="base"/>
            <a:r>
              <a:rPr lang="en-US" dirty="0"/>
              <a:t>public: </a:t>
            </a:r>
          </a:p>
          <a:p>
            <a:pPr fontAlgn="base"/>
            <a:r>
              <a:rPr lang="en-US" dirty="0"/>
              <a:t>    void print() </a:t>
            </a:r>
          </a:p>
          <a:p>
            <a:pPr fontAlgn="base"/>
            <a:r>
              <a:rPr lang="en-US" dirty="0"/>
              <a:t>    { </a:t>
            </a:r>
          </a:p>
          <a:p>
            <a:pPr fontAlgn="base"/>
            <a:r>
              <a:rPr lang="en-US" dirty="0"/>
              <a:t>        </a:t>
            </a:r>
            <a:r>
              <a:rPr lang="en-US" dirty="0" err="1"/>
              <a:t>cout</a:t>
            </a:r>
            <a:r>
              <a:rPr lang="en-US" dirty="0"/>
              <a:t> &lt;&lt; "print derived class" &lt;&lt; </a:t>
            </a:r>
            <a:r>
              <a:rPr lang="en-US" dirty="0" err="1"/>
              <a:t>endl</a:t>
            </a:r>
            <a:r>
              <a:rPr lang="en-US" dirty="0"/>
              <a:t>; </a:t>
            </a:r>
          </a:p>
          <a:p>
            <a:pPr fontAlgn="base"/>
            <a:r>
              <a:rPr lang="en-US" dirty="0"/>
              <a:t>    } </a:t>
            </a:r>
          </a:p>
          <a:p>
            <a:pPr fontAlgn="base"/>
            <a:r>
              <a:rPr lang="en-US" dirty="0"/>
              <a:t>  </a:t>
            </a:r>
          </a:p>
          <a:p>
            <a:pPr fontAlgn="base"/>
            <a:r>
              <a:rPr lang="en-US" dirty="0"/>
              <a:t>    void show() </a:t>
            </a:r>
          </a:p>
          <a:p>
            <a:pPr fontAlgn="base"/>
            <a:r>
              <a:rPr lang="en-US" dirty="0"/>
              <a:t>    { </a:t>
            </a:r>
          </a:p>
          <a:p>
            <a:pPr fontAlgn="base"/>
            <a:r>
              <a:rPr lang="en-US" dirty="0"/>
              <a:t>        </a:t>
            </a:r>
            <a:r>
              <a:rPr lang="en-US" dirty="0" err="1"/>
              <a:t>cout</a:t>
            </a:r>
            <a:r>
              <a:rPr lang="en-US" dirty="0"/>
              <a:t> &lt;&lt; "show derived class" &lt;&lt; </a:t>
            </a:r>
            <a:r>
              <a:rPr lang="en-US" dirty="0" err="1"/>
              <a:t>endl</a:t>
            </a:r>
            <a:r>
              <a:rPr lang="en-US" dirty="0"/>
              <a:t>; </a:t>
            </a:r>
          </a:p>
          <a:p>
            <a:pPr fontAlgn="base"/>
            <a:r>
              <a:rPr lang="en-US" dirty="0"/>
              <a:t>    } </a:t>
            </a:r>
          </a:p>
          <a:p>
            <a:pPr fontAlgn="base"/>
            <a:r>
              <a:rPr lang="en-US" dirty="0"/>
              <a:t>}; </a:t>
            </a:r>
            <a:endParaRPr lang="en-US" dirty="0" smtClean="0"/>
          </a:p>
          <a:p>
            <a:pPr fontAlgn="base"/>
            <a:r>
              <a:rPr lang="en-US" dirty="0" smtClean="0"/>
              <a:t>Output:</a:t>
            </a:r>
          </a:p>
          <a:p>
            <a:pPr fontAlgn="base"/>
            <a:r>
              <a:rPr lang="en-US" dirty="0"/>
              <a:t>print derived class </a:t>
            </a:r>
            <a:endParaRPr lang="en-US" dirty="0" smtClean="0"/>
          </a:p>
          <a:p>
            <a:pPr fontAlgn="base"/>
            <a:r>
              <a:rPr lang="en-US" dirty="0" smtClean="0"/>
              <a:t>show </a:t>
            </a:r>
            <a:r>
              <a:rPr lang="en-US" dirty="0"/>
              <a:t>base class</a:t>
            </a:r>
          </a:p>
          <a:p>
            <a:endParaRPr lang="en-US" dirty="0" smtClean="0"/>
          </a:p>
          <a:p>
            <a:endParaRPr lang="en-US" dirty="0"/>
          </a:p>
        </p:txBody>
      </p:sp>
    </p:spTree>
    <p:extLst>
      <p:ext uri="{BB962C8B-B14F-4D97-AF65-F5344CB8AC3E}">
        <p14:creationId xmlns:p14="http://schemas.microsoft.com/office/powerpoint/2010/main" val="30332713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10600" cy="6400800"/>
          </a:xfrm>
        </p:spPr>
        <p:txBody>
          <a:bodyPr>
            <a:normAutofit fontScale="77500" lnSpcReduction="20000"/>
          </a:bodyPr>
          <a:lstStyle/>
          <a:p>
            <a:r>
              <a:rPr lang="en-US" b="1" dirty="0" smtClean="0"/>
              <a:t>Pure Virtual Function:</a:t>
            </a:r>
          </a:p>
          <a:p>
            <a:r>
              <a:rPr lang="en-US" dirty="0"/>
              <a:t>A pure virtual function is a virtual function in C++ for which we need not to write any function definition and only we have to declare it. It is declared by assigning 0 in the declaration.</a:t>
            </a:r>
          </a:p>
          <a:p>
            <a:r>
              <a:rPr lang="en-US" dirty="0"/>
              <a:t>An abstract class is a class in C++ which have at least one pure virtual function.</a:t>
            </a:r>
          </a:p>
          <a:p>
            <a:r>
              <a:rPr lang="en-US" dirty="0"/>
              <a:t>Abstract class can have normal functions and variables along with a pure virtual function.</a:t>
            </a:r>
          </a:p>
          <a:p>
            <a:r>
              <a:rPr lang="en-US" dirty="0"/>
              <a:t>Abstract class cannot be instantiated, but pointers and references of Abstract class type can be created.</a:t>
            </a:r>
          </a:p>
          <a:p>
            <a:r>
              <a:rPr lang="en-US" dirty="0"/>
              <a:t>Abstract classes are mainly used for </a:t>
            </a:r>
            <a:r>
              <a:rPr lang="en-US" dirty="0" err="1"/>
              <a:t>Upcasting</a:t>
            </a:r>
            <a:r>
              <a:rPr lang="en-US" dirty="0"/>
              <a:t>, so that its derived classes can use its interface.</a:t>
            </a:r>
          </a:p>
          <a:p>
            <a:r>
              <a:rPr lang="en-US" dirty="0"/>
              <a:t>If an Abstract Class has derived class, they must implement all pure virtual functions, or else they will become Abstract too.</a:t>
            </a:r>
          </a:p>
          <a:p>
            <a:r>
              <a:rPr lang="en-US" dirty="0"/>
              <a:t>We can’t create object of abstract class as we reserve a slot for a pure virtual function in </a:t>
            </a:r>
            <a:r>
              <a:rPr lang="en-US" dirty="0" err="1"/>
              <a:t>Vtable</a:t>
            </a:r>
            <a:r>
              <a:rPr lang="en-US" dirty="0"/>
              <a:t>, but we don’t put any address, so </a:t>
            </a:r>
            <a:r>
              <a:rPr lang="en-US" dirty="0" err="1"/>
              <a:t>Vtable</a:t>
            </a:r>
            <a:r>
              <a:rPr lang="en-US" dirty="0"/>
              <a:t> will remain incomplete.</a:t>
            </a:r>
          </a:p>
          <a:p>
            <a:endParaRPr lang="en-US" dirty="0"/>
          </a:p>
        </p:txBody>
      </p:sp>
    </p:spTree>
    <p:extLst>
      <p:ext uri="{BB962C8B-B14F-4D97-AF65-F5344CB8AC3E}">
        <p14:creationId xmlns:p14="http://schemas.microsoft.com/office/powerpoint/2010/main" val="31648435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normAutofit fontScale="32500" lnSpcReduction="20000"/>
          </a:bodyPr>
          <a:lstStyle/>
          <a:p>
            <a:r>
              <a:rPr lang="en-US" dirty="0"/>
              <a:t>Example of </a:t>
            </a:r>
            <a:r>
              <a:rPr lang="en-US" dirty="0" smtClean="0"/>
              <a:t> Pure Virtual </a:t>
            </a:r>
            <a:r>
              <a:rPr lang="en-US" dirty="0"/>
              <a:t>Function:</a:t>
            </a:r>
          </a:p>
          <a:p>
            <a:pPr fontAlgn="base"/>
            <a:r>
              <a:rPr lang="en-US" dirty="0"/>
              <a:t>#include &lt;</a:t>
            </a:r>
            <a:r>
              <a:rPr lang="en-US" dirty="0" err="1"/>
              <a:t>iostream</a:t>
            </a:r>
            <a:r>
              <a:rPr lang="en-US" dirty="0"/>
              <a:t>&gt; </a:t>
            </a:r>
          </a:p>
          <a:p>
            <a:pPr fontAlgn="base"/>
            <a:r>
              <a:rPr lang="en-US" dirty="0"/>
              <a:t>using namespace </a:t>
            </a:r>
            <a:r>
              <a:rPr lang="en-US" dirty="0" err="1"/>
              <a:t>std</a:t>
            </a:r>
            <a:r>
              <a:rPr lang="en-US" dirty="0"/>
              <a:t>; </a:t>
            </a:r>
          </a:p>
          <a:p>
            <a:pPr fontAlgn="base"/>
            <a:r>
              <a:rPr lang="en-US" dirty="0"/>
              <a:t>  class  Shape { </a:t>
            </a:r>
          </a:p>
          <a:p>
            <a:pPr fontAlgn="base"/>
            <a:r>
              <a:rPr lang="en-US" dirty="0"/>
              <a:t>public: </a:t>
            </a:r>
          </a:p>
          <a:p>
            <a:pPr fontAlgn="base"/>
            <a:r>
              <a:rPr lang="en-US" dirty="0"/>
              <a:t>    virtual void print() </a:t>
            </a:r>
          </a:p>
          <a:p>
            <a:pPr fontAlgn="base"/>
            <a:r>
              <a:rPr lang="en-US" dirty="0"/>
              <a:t>    { </a:t>
            </a:r>
          </a:p>
          <a:p>
            <a:pPr fontAlgn="base"/>
            <a:r>
              <a:rPr lang="en-US" dirty="0"/>
              <a:t>        </a:t>
            </a:r>
            <a:r>
              <a:rPr lang="en-US" dirty="0" err="1"/>
              <a:t>cout</a:t>
            </a:r>
            <a:r>
              <a:rPr lang="en-US" dirty="0"/>
              <a:t> &lt;&lt; "print base class" &lt;&lt; </a:t>
            </a:r>
            <a:r>
              <a:rPr lang="en-US" dirty="0" err="1"/>
              <a:t>endl</a:t>
            </a:r>
            <a:r>
              <a:rPr lang="en-US" dirty="0"/>
              <a:t>; </a:t>
            </a:r>
          </a:p>
          <a:p>
            <a:pPr fontAlgn="base"/>
            <a:r>
              <a:rPr lang="en-US" dirty="0"/>
              <a:t>    } </a:t>
            </a:r>
          </a:p>
          <a:p>
            <a:pPr fontAlgn="base"/>
            <a:r>
              <a:rPr lang="en-US" dirty="0"/>
              <a:t>  </a:t>
            </a:r>
          </a:p>
          <a:p>
            <a:pPr fontAlgn="base"/>
            <a:r>
              <a:rPr lang="en-US" dirty="0" smtClean="0"/>
              <a:t>virtual</a:t>
            </a:r>
            <a:r>
              <a:rPr lang="en-US" dirty="0"/>
              <a:t> void </a:t>
            </a:r>
            <a:r>
              <a:rPr lang="en-US" dirty="0" smtClean="0"/>
              <a:t>area()=0 </a:t>
            </a:r>
            <a:endParaRPr lang="en-US" dirty="0"/>
          </a:p>
          <a:p>
            <a:pPr fontAlgn="base"/>
            <a:r>
              <a:rPr lang="en-US" dirty="0"/>
              <a:t>   </a:t>
            </a:r>
            <a:r>
              <a:rPr lang="en-US" dirty="0" smtClean="0"/>
              <a:t>}; </a:t>
            </a:r>
            <a:endParaRPr lang="en-US" dirty="0"/>
          </a:p>
          <a:p>
            <a:pPr fontAlgn="base"/>
            <a:r>
              <a:rPr lang="en-US" dirty="0"/>
              <a:t>  </a:t>
            </a:r>
          </a:p>
          <a:p>
            <a:pPr fontAlgn="base"/>
            <a:r>
              <a:rPr lang="en-US" dirty="0"/>
              <a:t>class  Circle: public  Shape{ </a:t>
            </a:r>
            <a:endParaRPr lang="en-US" dirty="0" smtClean="0"/>
          </a:p>
          <a:p>
            <a:pPr fontAlgn="base"/>
            <a:r>
              <a:rPr lang="en-US" dirty="0" smtClean="0"/>
              <a:t>Private :</a:t>
            </a:r>
            <a:r>
              <a:rPr lang="en-US" dirty="0" err="1" smtClean="0"/>
              <a:t>int</a:t>
            </a:r>
            <a:r>
              <a:rPr lang="en-US" dirty="0" smtClean="0"/>
              <a:t>  radios;</a:t>
            </a:r>
          </a:p>
          <a:p>
            <a:pPr fontAlgn="base"/>
            <a:endParaRPr lang="en-US" dirty="0"/>
          </a:p>
          <a:p>
            <a:pPr fontAlgn="base"/>
            <a:r>
              <a:rPr lang="en-US" dirty="0"/>
              <a:t>public: </a:t>
            </a:r>
            <a:endParaRPr lang="en-US" dirty="0" smtClean="0"/>
          </a:p>
          <a:p>
            <a:pPr fontAlgn="base"/>
            <a:r>
              <a:rPr lang="en-US" dirty="0" smtClean="0"/>
              <a:t>Circle()</a:t>
            </a:r>
          </a:p>
          <a:p>
            <a:pPr fontAlgn="base"/>
            <a:r>
              <a:rPr lang="en-US" dirty="0" smtClean="0"/>
              <a:t>{</a:t>
            </a:r>
          </a:p>
          <a:p>
            <a:pPr fontAlgn="base"/>
            <a:r>
              <a:rPr lang="en-US" dirty="0" smtClean="0"/>
              <a:t>Radios=0;</a:t>
            </a:r>
          </a:p>
          <a:p>
            <a:pPr fontAlgn="base"/>
            <a:r>
              <a:rPr lang="en-US" dirty="0" smtClean="0"/>
              <a:t>}</a:t>
            </a:r>
          </a:p>
          <a:p>
            <a:pPr fontAlgn="base"/>
            <a:r>
              <a:rPr lang="en-US" dirty="0" smtClean="0"/>
              <a:t>Circle(</a:t>
            </a:r>
            <a:r>
              <a:rPr lang="en-US" dirty="0" err="1" smtClean="0"/>
              <a:t>int</a:t>
            </a:r>
            <a:r>
              <a:rPr lang="en-US" dirty="0" smtClean="0"/>
              <a:t> r)</a:t>
            </a:r>
          </a:p>
          <a:p>
            <a:pPr fontAlgn="base"/>
            <a:r>
              <a:rPr lang="en-US" dirty="0" smtClean="0"/>
              <a:t>{</a:t>
            </a:r>
          </a:p>
          <a:p>
            <a:pPr fontAlgn="base"/>
            <a:r>
              <a:rPr lang="en-US" dirty="0" smtClean="0"/>
              <a:t>this-&gt;</a:t>
            </a:r>
            <a:r>
              <a:rPr lang="en-US" dirty="0"/>
              <a:t> </a:t>
            </a:r>
            <a:r>
              <a:rPr lang="en-US" dirty="0" smtClean="0"/>
              <a:t>radios=r;</a:t>
            </a:r>
          </a:p>
          <a:p>
            <a:pPr fontAlgn="base"/>
            <a:r>
              <a:rPr lang="en-US" dirty="0" smtClean="0"/>
              <a:t>}</a:t>
            </a:r>
            <a:endParaRPr lang="en-US" dirty="0"/>
          </a:p>
          <a:p>
            <a:pPr fontAlgn="base"/>
            <a:r>
              <a:rPr lang="en-US" dirty="0"/>
              <a:t>    void print() </a:t>
            </a:r>
          </a:p>
          <a:p>
            <a:pPr fontAlgn="base"/>
            <a:r>
              <a:rPr lang="en-US" dirty="0"/>
              <a:t>    { </a:t>
            </a:r>
          </a:p>
          <a:p>
            <a:pPr fontAlgn="base"/>
            <a:r>
              <a:rPr lang="en-US" dirty="0"/>
              <a:t>        </a:t>
            </a:r>
            <a:r>
              <a:rPr lang="en-US" dirty="0" err="1"/>
              <a:t>cout</a:t>
            </a:r>
            <a:r>
              <a:rPr lang="en-US" dirty="0"/>
              <a:t> &lt;&lt; "print derived class" &lt;&lt; </a:t>
            </a:r>
            <a:r>
              <a:rPr lang="en-US" dirty="0" err="1"/>
              <a:t>endl</a:t>
            </a:r>
            <a:r>
              <a:rPr lang="en-US" dirty="0"/>
              <a:t>; </a:t>
            </a:r>
          </a:p>
          <a:p>
            <a:pPr fontAlgn="base"/>
            <a:r>
              <a:rPr lang="en-US" dirty="0"/>
              <a:t>    } </a:t>
            </a:r>
          </a:p>
          <a:p>
            <a:pPr fontAlgn="base"/>
            <a:r>
              <a:rPr lang="en-US" dirty="0"/>
              <a:t>  </a:t>
            </a:r>
          </a:p>
          <a:p>
            <a:pPr fontAlgn="base"/>
            <a:r>
              <a:rPr lang="en-US" dirty="0"/>
              <a:t>    void </a:t>
            </a:r>
            <a:r>
              <a:rPr lang="en-US" dirty="0" smtClean="0"/>
              <a:t>area() </a:t>
            </a:r>
            <a:endParaRPr lang="en-US" dirty="0"/>
          </a:p>
          <a:p>
            <a:pPr fontAlgn="base"/>
            <a:r>
              <a:rPr lang="en-US" dirty="0"/>
              <a:t>    { </a:t>
            </a:r>
          </a:p>
          <a:p>
            <a:pPr fontAlgn="base"/>
            <a:r>
              <a:rPr lang="en-US" dirty="0"/>
              <a:t>        </a:t>
            </a:r>
            <a:r>
              <a:rPr lang="en-US" dirty="0" err="1"/>
              <a:t>cout</a:t>
            </a:r>
            <a:r>
              <a:rPr lang="en-US" dirty="0"/>
              <a:t> &lt;&lt; </a:t>
            </a:r>
            <a:r>
              <a:rPr lang="en-US" dirty="0" smtClean="0"/>
              <a:t>“Area is=“&lt;&lt;p3.14*</a:t>
            </a:r>
            <a:r>
              <a:rPr lang="en-US" dirty="0"/>
              <a:t> radios </a:t>
            </a:r>
            <a:r>
              <a:rPr lang="en-US" dirty="0" smtClean="0"/>
              <a:t>*</a:t>
            </a:r>
            <a:r>
              <a:rPr lang="en-US" dirty="0"/>
              <a:t> radios </a:t>
            </a:r>
            <a:r>
              <a:rPr lang="en-US" dirty="0" smtClean="0"/>
              <a:t>&lt;&lt; </a:t>
            </a:r>
            <a:r>
              <a:rPr lang="en-US" dirty="0" err="1"/>
              <a:t>endl</a:t>
            </a:r>
            <a:r>
              <a:rPr lang="en-US" dirty="0"/>
              <a:t>; </a:t>
            </a:r>
          </a:p>
          <a:p>
            <a:pPr fontAlgn="base"/>
            <a:r>
              <a:rPr lang="en-US" dirty="0"/>
              <a:t>    } </a:t>
            </a:r>
          </a:p>
          <a:p>
            <a:pPr fontAlgn="base"/>
            <a:r>
              <a:rPr lang="en-US" dirty="0"/>
              <a:t>};</a:t>
            </a:r>
          </a:p>
        </p:txBody>
      </p:sp>
    </p:spTree>
    <p:extLst>
      <p:ext uri="{BB962C8B-B14F-4D97-AF65-F5344CB8AC3E}">
        <p14:creationId xmlns:p14="http://schemas.microsoft.com/office/powerpoint/2010/main" val="1063177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458200" cy="6324600"/>
          </a:xfrm>
        </p:spPr>
        <p:txBody>
          <a:bodyPr/>
          <a:lstStyle/>
          <a:p>
            <a:r>
              <a:rPr lang="en-US" dirty="0"/>
              <a:t>Static </a:t>
            </a:r>
            <a:r>
              <a:rPr lang="en-US" dirty="0" smtClean="0"/>
              <a:t>Keyword:</a:t>
            </a:r>
          </a:p>
          <a:p>
            <a:r>
              <a:rPr lang="en-US" dirty="0"/>
              <a:t>Static elements are allocated storage only once in a program lifetime in static storage area. And they have a scope till the program lifetime. Static Keyword can be used with following,</a:t>
            </a:r>
          </a:p>
          <a:p>
            <a:r>
              <a:rPr lang="en-US" dirty="0"/>
              <a:t>Static variable in functions</a:t>
            </a:r>
          </a:p>
          <a:p>
            <a:r>
              <a:rPr lang="en-US" dirty="0"/>
              <a:t>Static Class Objects</a:t>
            </a:r>
          </a:p>
          <a:p>
            <a:r>
              <a:rPr lang="en-US" dirty="0"/>
              <a:t>Static member Variable in class</a:t>
            </a:r>
          </a:p>
          <a:p>
            <a:r>
              <a:rPr lang="en-US" dirty="0"/>
              <a:t>Static Methods in class</a:t>
            </a:r>
          </a:p>
          <a:p>
            <a:pPr marL="0" indent="0">
              <a:buNone/>
            </a:pPr>
            <a:endParaRPr lang="en-US" dirty="0"/>
          </a:p>
        </p:txBody>
      </p:sp>
    </p:spTree>
    <p:extLst>
      <p:ext uri="{BB962C8B-B14F-4D97-AF65-F5344CB8AC3E}">
        <p14:creationId xmlns:p14="http://schemas.microsoft.com/office/powerpoint/2010/main" val="11369424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62500" lnSpcReduction="20000"/>
          </a:bodyPr>
          <a:lstStyle/>
          <a:p>
            <a:r>
              <a:rPr lang="en-US" dirty="0"/>
              <a:t>Static Variables inside Functions</a:t>
            </a:r>
          </a:p>
          <a:p>
            <a:r>
              <a:rPr lang="en-US" dirty="0"/>
              <a:t>Static variables when used inside function are initialized only once, and then they hold there value even through function </a:t>
            </a:r>
            <a:r>
              <a:rPr lang="en-US" dirty="0" smtClean="0"/>
              <a:t>calls.</a:t>
            </a:r>
          </a:p>
          <a:p>
            <a:r>
              <a:rPr lang="en-US" dirty="0" smtClean="0"/>
              <a:t>Example:</a:t>
            </a:r>
          </a:p>
          <a:p>
            <a:r>
              <a:rPr lang="en-US" dirty="0" smtClean="0"/>
              <a:t>Void counter()</a:t>
            </a:r>
          </a:p>
          <a:p>
            <a:r>
              <a:rPr lang="en-US" dirty="0" smtClean="0"/>
              <a:t>{</a:t>
            </a:r>
          </a:p>
          <a:p>
            <a:r>
              <a:rPr lang="en-US" dirty="0" smtClean="0"/>
              <a:t>static </a:t>
            </a:r>
            <a:r>
              <a:rPr lang="en-US" dirty="0" err="1" smtClean="0"/>
              <a:t>int</a:t>
            </a:r>
            <a:r>
              <a:rPr lang="en-US" dirty="0" smtClean="0"/>
              <a:t> count=0;</a:t>
            </a:r>
          </a:p>
          <a:p>
            <a:r>
              <a:rPr lang="en-US" dirty="0" err="1"/>
              <a:t>c</a:t>
            </a:r>
            <a:r>
              <a:rPr lang="en-US" dirty="0" err="1" smtClean="0"/>
              <a:t>out</a:t>
            </a:r>
            <a:r>
              <a:rPr lang="en-US" dirty="0" smtClean="0"/>
              <a:t>&lt;&lt;count++;</a:t>
            </a:r>
          </a:p>
          <a:p>
            <a:r>
              <a:rPr lang="en-US" dirty="0" smtClean="0"/>
              <a:t>}</a:t>
            </a:r>
          </a:p>
          <a:p>
            <a:r>
              <a:rPr lang="en-US" dirty="0" err="1" smtClean="0"/>
              <a:t>int</a:t>
            </a:r>
            <a:r>
              <a:rPr lang="en-US" dirty="0" smtClean="0"/>
              <a:t> main()</a:t>
            </a:r>
          </a:p>
          <a:p>
            <a:r>
              <a:rPr lang="en-US" dirty="0" smtClean="0"/>
              <a:t>{</a:t>
            </a:r>
          </a:p>
          <a:p>
            <a:r>
              <a:rPr lang="en-US" dirty="0" smtClean="0"/>
              <a:t>for(</a:t>
            </a:r>
            <a:r>
              <a:rPr lang="en-US" dirty="0" err="1" smtClean="0"/>
              <a:t>int</a:t>
            </a:r>
            <a:r>
              <a:rPr lang="en-US" dirty="0" smtClean="0"/>
              <a:t> i=0;i&lt;5;i++)</a:t>
            </a:r>
          </a:p>
          <a:p>
            <a:r>
              <a:rPr lang="en-US" dirty="0" smtClean="0"/>
              <a:t>{</a:t>
            </a:r>
          </a:p>
          <a:p>
            <a:r>
              <a:rPr lang="en-US" dirty="0" smtClean="0"/>
              <a:t>      counter();</a:t>
            </a:r>
            <a:endParaRPr lang="en-US" dirty="0"/>
          </a:p>
          <a:p>
            <a:r>
              <a:rPr lang="en-US" dirty="0" smtClean="0"/>
              <a:t>}</a:t>
            </a:r>
            <a:endParaRPr lang="en-US" dirty="0"/>
          </a:p>
          <a:p>
            <a:r>
              <a:rPr lang="en-US" dirty="0" smtClean="0"/>
              <a:t>}</a:t>
            </a:r>
          </a:p>
          <a:p>
            <a:r>
              <a:rPr lang="en-US" dirty="0" smtClean="0"/>
              <a:t>Output:</a:t>
            </a:r>
          </a:p>
          <a:p>
            <a:r>
              <a:rPr lang="en-US" dirty="0" smtClean="0"/>
              <a:t>01234</a:t>
            </a:r>
            <a:endParaRPr lang="en-US" dirty="0"/>
          </a:p>
        </p:txBody>
      </p:sp>
    </p:spTree>
    <p:extLst>
      <p:ext uri="{BB962C8B-B14F-4D97-AF65-F5344CB8AC3E}">
        <p14:creationId xmlns:p14="http://schemas.microsoft.com/office/powerpoint/2010/main" val="18167987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00800"/>
          </a:xfrm>
        </p:spPr>
        <p:txBody>
          <a:bodyPr>
            <a:normAutofit fontScale="85000" lnSpcReduction="20000"/>
          </a:bodyPr>
          <a:lstStyle/>
          <a:p>
            <a:r>
              <a:rPr lang="en-US" dirty="0"/>
              <a:t>Example</a:t>
            </a:r>
            <a:r>
              <a:rPr lang="en-US" dirty="0" smtClean="0"/>
              <a:t>: without static variable</a:t>
            </a:r>
            <a:endParaRPr lang="en-US" dirty="0"/>
          </a:p>
          <a:p>
            <a:r>
              <a:rPr lang="en-US" dirty="0"/>
              <a:t>Void counter()</a:t>
            </a:r>
          </a:p>
          <a:p>
            <a:r>
              <a:rPr lang="en-US" dirty="0"/>
              <a:t>{</a:t>
            </a:r>
          </a:p>
          <a:p>
            <a:r>
              <a:rPr lang="en-US" dirty="0" err="1" smtClean="0"/>
              <a:t>int</a:t>
            </a:r>
            <a:r>
              <a:rPr lang="en-US" dirty="0" smtClean="0"/>
              <a:t> </a:t>
            </a:r>
            <a:r>
              <a:rPr lang="en-US" dirty="0"/>
              <a:t>count=0;</a:t>
            </a:r>
          </a:p>
          <a:p>
            <a:r>
              <a:rPr lang="en-US" dirty="0" err="1"/>
              <a:t>cout</a:t>
            </a:r>
            <a:r>
              <a:rPr lang="en-US" dirty="0"/>
              <a:t>&lt;&lt;count++;</a:t>
            </a:r>
          </a:p>
          <a:p>
            <a:r>
              <a:rPr lang="en-US" dirty="0"/>
              <a:t>}</a:t>
            </a:r>
          </a:p>
          <a:p>
            <a:r>
              <a:rPr lang="en-US" dirty="0" err="1"/>
              <a:t>int</a:t>
            </a:r>
            <a:r>
              <a:rPr lang="en-US" dirty="0"/>
              <a:t> main()</a:t>
            </a:r>
          </a:p>
          <a:p>
            <a:r>
              <a:rPr lang="en-US" dirty="0"/>
              <a:t>{</a:t>
            </a:r>
          </a:p>
          <a:p>
            <a:r>
              <a:rPr lang="en-US" dirty="0"/>
              <a:t>for(</a:t>
            </a:r>
            <a:r>
              <a:rPr lang="en-US" dirty="0" err="1"/>
              <a:t>int</a:t>
            </a:r>
            <a:r>
              <a:rPr lang="en-US" dirty="0"/>
              <a:t> i=0;i&lt;5;i++)</a:t>
            </a:r>
          </a:p>
          <a:p>
            <a:r>
              <a:rPr lang="en-US" dirty="0"/>
              <a:t>{</a:t>
            </a:r>
          </a:p>
          <a:p>
            <a:r>
              <a:rPr lang="en-US" dirty="0"/>
              <a:t>      counter();</a:t>
            </a:r>
          </a:p>
          <a:p>
            <a:r>
              <a:rPr lang="en-US" dirty="0"/>
              <a:t>}</a:t>
            </a:r>
          </a:p>
          <a:p>
            <a:r>
              <a:rPr lang="en-US" dirty="0"/>
              <a:t>}</a:t>
            </a:r>
          </a:p>
          <a:p>
            <a:r>
              <a:rPr lang="en-US" dirty="0"/>
              <a:t>Output:</a:t>
            </a:r>
          </a:p>
          <a:p>
            <a:r>
              <a:rPr lang="en-US" dirty="0" smtClean="0"/>
              <a:t>00000 </a:t>
            </a:r>
            <a:endParaRPr lang="en-US" dirty="0"/>
          </a:p>
        </p:txBody>
      </p:sp>
    </p:spTree>
    <p:extLst>
      <p:ext uri="{BB962C8B-B14F-4D97-AF65-F5344CB8AC3E}">
        <p14:creationId xmlns:p14="http://schemas.microsoft.com/office/powerpoint/2010/main" val="32918668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6400800"/>
          </a:xfrm>
        </p:spPr>
        <p:txBody>
          <a:bodyPr>
            <a:normAutofit fontScale="70000" lnSpcReduction="20000"/>
          </a:bodyPr>
          <a:lstStyle/>
          <a:p>
            <a:r>
              <a:rPr lang="en-US" sz="2800" dirty="0"/>
              <a:t>Static Data Member </a:t>
            </a:r>
            <a:r>
              <a:rPr lang="en-US" sz="2800" dirty="0" smtClean="0"/>
              <a:t>in class:</a:t>
            </a:r>
          </a:p>
          <a:p>
            <a:r>
              <a:rPr lang="en-US" sz="2800" dirty="0"/>
              <a:t>Static data members of class are those members which are shared by all the objects. Static data member has a single piece of storage, and is not available as separate copy with each object, like other non-static data members</a:t>
            </a:r>
            <a:r>
              <a:rPr lang="en-US" sz="2800" dirty="0" smtClean="0"/>
              <a:t>.</a:t>
            </a:r>
          </a:p>
          <a:p>
            <a:r>
              <a:rPr lang="en-US" sz="2800" dirty="0"/>
              <a:t>Static data members of class are those members which are shared by all the objects. Static data member has a single piece of storage, and is not available as separate copy with each object, like other non-static data members</a:t>
            </a:r>
            <a:r>
              <a:rPr lang="en-US" sz="2800" dirty="0" smtClean="0"/>
              <a:t>.</a:t>
            </a:r>
          </a:p>
          <a:p>
            <a:r>
              <a:rPr lang="en-US" sz="2800" dirty="0" smtClean="0"/>
              <a:t>Example:</a:t>
            </a:r>
          </a:p>
          <a:p>
            <a:r>
              <a:rPr lang="en-US" sz="2800" dirty="0"/>
              <a:t>class </a:t>
            </a:r>
            <a:r>
              <a:rPr lang="en-US" sz="2800" dirty="0" smtClean="0"/>
              <a:t>ABC </a:t>
            </a:r>
            <a:r>
              <a:rPr lang="en-US" sz="2800" dirty="0"/>
              <a:t>{ </a:t>
            </a:r>
            <a:endParaRPr lang="en-US" sz="2800" dirty="0" smtClean="0"/>
          </a:p>
          <a:p>
            <a:r>
              <a:rPr lang="en-US" sz="2800" dirty="0" smtClean="0"/>
              <a:t>public</a:t>
            </a:r>
            <a:r>
              <a:rPr lang="en-US" sz="2800" dirty="0"/>
              <a:t>: </a:t>
            </a:r>
            <a:endParaRPr lang="en-US" sz="2800" dirty="0" smtClean="0"/>
          </a:p>
          <a:p>
            <a:r>
              <a:rPr lang="en-US" sz="2800" dirty="0" smtClean="0"/>
              <a:t>static </a:t>
            </a:r>
            <a:r>
              <a:rPr lang="en-US" sz="2800" dirty="0" err="1"/>
              <a:t>int</a:t>
            </a:r>
            <a:r>
              <a:rPr lang="en-US" sz="2800" dirty="0"/>
              <a:t> i; </a:t>
            </a:r>
            <a:endParaRPr lang="en-US" sz="2800" dirty="0" smtClean="0"/>
          </a:p>
          <a:p>
            <a:r>
              <a:rPr lang="en-US" sz="2800" dirty="0" smtClean="0"/>
              <a:t>ABC() </a:t>
            </a:r>
            <a:r>
              <a:rPr lang="en-US" sz="2800" dirty="0"/>
              <a:t>{ </a:t>
            </a:r>
            <a:endParaRPr lang="en-US" sz="2800" dirty="0" smtClean="0"/>
          </a:p>
          <a:p>
            <a:r>
              <a:rPr lang="en-US" sz="2800" dirty="0" smtClean="0"/>
              <a:t>// </a:t>
            </a:r>
            <a:r>
              <a:rPr lang="en-US" sz="2800" dirty="0" err="1"/>
              <a:t>construtor</a:t>
            </a:r>
            <a:r>
              <a:rPr lang="en-US" sz="2800" dirty="0"/>
              <a:t> </a:t>
            </a:r>
            <a:endParaRPr lang="en-US" sz="2800" dirty="0" smtClean="0"/>
          </a:p>
          <a:p>
            <a:r>
              <a:rPr lang="en-US" sz="2800" dirty="0" smtClean="0"/>
              <a:t>}</a:t>
            </a:r>
          </a:p>
          <a:p>
            <a:r>
              <a:rPr lang="en-US" sz="2800" dirty="0" smtClean="0"/>
              <a:t> };</a:t>
            </a:r>
          </a:p>
          <a:p>
            <a:r>
              <a:rPr lang="en-US" sz="2800" dirty="0" smtClean="0"/>
              <a:t> </a:t>
            </a:r>
            <a:r>
              <a:rPr lang="en-US" sz="2800" dirty="0" err="1"/>
              <a:t>int</a:t>
            </a:r>
            <a:r>
              <a:rPr lang="en-US" sz="2800" dirty="0"/>
              <a:t> </a:t>
            </a:r>
            <a:r>
              <a:rPr lang="en-US" sz="2800" dirty="0" smtClean="0"/>
              <a:t>ABC::</a:t>
            </a:r>
            <a:r>
              <a:rPr lang="en-US" sz="2800" dirty="0"/>
              <a:t>i=1</a:t>
            </a:r>
            <a:r>
              <a:rPr lang="en-US" sz="2800" dirty="0" smtClean="0"/>
              <a:t>;</a:t>
            </a:r>
          </a:p>
          <a:p>
            <a:r>
              <a:rPr lang="en-US" sz="2800" dirty="0" smtClean="0"/>
              <a:t> </a:t>
            </a:r>
            <a:r>
              <a:rPr lang="en-US" sz="2800" dirty="0" err="1"/>
              <a:t>int</a:t>
            </a:r>
            <a:r>
              <a:rPr lang="en-US" sz="2800" dirty="0"/>
              <a:t> main() </a:t>
            </a:r>
            <a:r>
              <a:rPr lang="en-US" sz="2800" dirty="0" smtClean="0"/>
              <a:t>{</a:t>
            </a:r>
          </a:p>
          <a:p>
            <a:r>
              <a:rPr lang="en-US" sz="2800" dirty="0" smtClean="0"/>
              <a:t> ABC </a:t>
            </a:r>
            <a:r>
              <a:rPr lang="en-US" sz="2800" dirty="0" err="1" smtClean="0"/>
              <a:t>obj</a:t>
            </a:r>
            <a:r>
              <a:rPr lang="en-US" sz="2800" dirty="0"/>
              <a:t>; </a:t>
            </a:r>
            <a:r>
              <a:rPr lang="en-US" sz="2800" dirty="0" err="1"/>
              <a:t>cout</a:t>
            </a:r>
            <a:r>
              <a:rPr lang="en-US" sz="2800" dirty="0"/>
              <a:t> &lt;&lt; </a:t>
            </a:r>
            <a:r>
              <a:rPr lang="en-US" sz="2800" dirty="0" err="1"/>
              <a:t>obj.i</a:t>
            </a:r>
            <a:r>
              <a:rPr lang="en-US" sz="2800" dirty="0"/>
              <a:t>; // prints value of </a:t>
            </a:r>
            <a:r>
              <a:rPr lang="en-US" sz="2800" dirty="0" smtClean="0"/>
              <a:t>I</a:t>
            </a:r>
          </a:p>
          <a:p>
            <a:r>
              <a:rPr lang="en-US" sz="2800" dirty="0" smtClean="0"/>
              <a:t> </a:t>
            </a:r>
            <a:r>
              <a:rPr lang="en-US" sz="2800" dirty="0"/>
              <a:t>}</a:t>
            </a:r>
          </a:p>
        </p:txBody>
      </p:sp>
    </p:spTree>
    <p:extLst>
      <p:ext uri="{BB962C8B-B14F-4D97-AF65-F5344CB8AC3E}">
        <p14:creationId xmlns:p14="http://schemas.microsoft.com/office/powerpoint/2010/main" val="1149426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r>
              <a:rPr lang="en-US" b="1" dirty="0" smtClean="0"/>
              <a:t>Constant Literals:</a:t>
            </a:r>
          </a:p>
          <a:p>
            <a:pPr marL="0" indent="0">
              <a:buNone/>
            </a:pPr>
            <a:r>
              <a:rPr lang="en-US" dirty="0" smtClean="0"/>
              <a:t>1.Integer </a:t>
            </a:r>
            <a:r>
              <a:rPr lang="en-US" dirty="0"/>
              <a:t>literals</a:t>
            </a:r>
          </a:p>
          <a:p>
            <a:pPr marL="0" indent="0">
              <a:buNone/>
            </a:pPr>
            <a:r>
              <a:rPr lang="en-US" dirty="0" smtClean="0"/>
              <a:t>2.Floating point literals</a:t>
            </a:r>
          </a:p>
          <a:p>
            <a:pPr marL="0" indent="0">
              <a:buNone/>
            </a:pPr>
            <a:r>
              <a:rPr lang="en-US" dirty="0" smtClean="0"/>
              <a:t>3.Character literals </a:t>
            </a:r>
          </a:p>
          <a:p>
            <a:pPr marL="0" indent="0">
              <a:buNone/>
            </a:pPr>
            <a:r>
              <a:rPr lang="en-US" dirty="0" smtClean="0"/>
              <a:t>4.String literals</a:t>
            </a:r>
          </a:p>
          <a:p>
            <a:pPr marL="0" indent="0">
              <a:buNone/>
            </a:pPr>
            <a:r>
              <a:rPr lang="en-US" dirty="0" smtClean="0"/>
              <a:t>5.Boolean </a:t>
            </a:r>
            <a:r>
              <a:rPr lang="en-US" dirty="0"/>
              <a:t>literals</a:t>
            </a:r>
          </a:p>
          <a:p>
            <a:r>
              <a:rPr lang="en-US" dirty="0"/>
              <a:t>Boolean literals represent </a:t>
            </a:r>
            <a:r>
              <a:rPr lang="en-US" dirty="0" err="1"/>
              <a:t>boolean</a:t>
            </a:r>
            <a:r>
              <a:rPr lang="en-US" dirty="0"/>
              <a:t> values. They are the simplest category of literals in that only two different values are allowed: true and false. Both of them evaluate to a value of type </a:t>
            </a:r>
            <a:r>
              <a:rPr lang="en-US" dirty="0" err="1"/>
              <a:t>bool</a:t>
            </a:r>
            <a:r>
              <a:rPr lang="en-US" dirty="0"/>
              <a:t>. </a:t>
            </a:r>
            <a:r>
              <a:rPr lang="en-US" dirty="0" err="1"/>
              <a:t>bool</a:t>
            </a:r>
            <a:r>
              <a:rPr lang="en-US" dirty="0"/>
              <a:t> may be converted to integer types, in which case a true yields to nonzero value, whereas false yields zero</a:t>
            </a:r>
          </a:p>
          <a:p>
            <a:endParaRPr lang="en-US" dirty="0"/>
          </a:p>
        </p:txBody>
      </p:sp>
    </p:spTree>
    <p:extLst>
      <p:ext uri="{BB962C8B-B14F-4D97-AF65-F5344CB8AC3E}">
        <p14:creationId xmlns:p14="http://schemas.microsoft.com/office/powerpoint/2010/main" val="6586768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324600"/>
          </a:xfrm>
        </p:spPr>
        <p:txBody>
          <a:bodyPr>
            <a:normAutofit fontScale="70000" lnSpcReduction="20000"/>
          </a:bodyPr>
          <a:lstStyle/>
          <a:p>
            <a:r>
              <a:rPr lang="en-US" dirty="0"/>
              <a:t>Static Member Functions</a:t>
            </a:r>
          </a:p>
          <a:p>
            <a:r>
              <a:rPr lang="en-US" dirty="0"/>
              <a:t>These functions work for the class as whole rather than for a particular object of a class.</a:t>
            </a:r>
          </a:p>
          <a:p>
            <a:r>
              <a:rPr lang="en-US" dirty="0"/>
              <a:t>It can be called using an object and the direct member access . operator. But, its more typical to call a static member function by itself, using class name and scope resolution :: operator.</a:t>
            </a:r>
          </a:p>
          <a:p>
            <a:r>
              <a:rPr lang="en-US" dirty="0"/>
              <a:t>class </a:t>
            </a:r>
            <a:r>
              <a:rPr lang="en-US" dirty="0" smtClean="0"/>
              <a:t>ABC</a:t>
            </a:r>
          </a:p>
          <a:p>
            <a:r>
              <a:rPr lang="en-US" dirty="0" smtClean="0"/>
              <a:t> {</a:t>
            </a:r>
          </a:p>
          <a:p>
            <a:r>
              <a:rPr lang="en-US" dirty="0" smtClean="0"/>
              <a:t> </a:t>
            </a:r>
            <a:r>
              <a:rPr lang="en-US" dirty="0"/>
              <a:t>public</a:t>
            </a:r>
            <a:r>
              <a:rPr lang="en-US" dirty="0" smtClean="0"/>
              <a:t>:</a:t>
            </a:r>
          </a:p>
          <a:p>
            <a:r>
              <a:rPr lang="en-US" dirty="0" smtClean="0"/>
              <a:t> </a:t>
            </a:r>
            <a:r>
              <a:rPr lang="en-US" dirty="0"/>
              <a:t>static void </a:t>
            </a:r>
            <a:r>
              <a:rPr lang="en-US" dirty="0" smtClean="0"/>
              <a:t>fun() </a:t>
            </a:r>
          </a:p>
          <a:p>
            <a:r>
              <a:rPr lang="en-US" dirty="0" smtClean="0"/>
              <a:t>{ </a:t>
            </a:r>
            <a:r>
              <a:rPr lang="en-US" dirty="0"/>
              <a:t>// statement </a:t>
            </a:r>
            <a:endParaRPr lang="en-US" dirty="0" smtClean="0"/>
          </a:p>
          <a:p>
            <a:r>
              <a:rPr lang="en-US" dirty="0" smtClean="0"/>
              <a:t>}</a:t>
            </a:r>
          </a:p>
          <a:p>
            <a:r>
              <a:rPr lang="en-US" dirty="0" smtClean="0"/>
              <a:t> };</a:t>
            </a:r>
          </a:p>
          <a:p>
            <a:r>
              <a:rPr lang="en-US" dirty="0" smtClean="0"/>
              <a:t> </a:t>
            </a:r>
            <a:r>
              <a:rPr lang="en-US" dirty="0" err="1"/>
              <a:t>int</a:t>
            </a:r>
            <a:r>
              <a:rPr lang="en-US" dirty="0"/>
              <a:t> main() { </a:t>
            </a:r>
          </a:p>
          <a:p>
            <a:r>
              <a:rPr lang="en-US" dirty="0" smtClean="0"/>
              <a:t>ABC::fun(); </a:t>
            </a:r>
          </a:p>
          <a:p>
            <a:r>
              <a:rPr lang="en-US" dirty="0" smtClean="0"/>
              <a:t>// </a:t>
            </a:r>
            <a:r>
              <a:rPr lang="en-US" dirty="0"/>
              <a:t>calling member function directly with class name </a:t>
            </a:r>
            <a:endParaRPr lang="en-US" dirty="0" smtClean="0"/>
          </a:p>
          <a:p>
            <a:r>
              <a:rPr lang="en-US" dirty="0" smtClean="0"/>
              <a:t>}</a:t>
            </a:r>
            <a:endParaRPr lang="en-US" dirty="0"/>
          </a:p>
        </p:txBody>
      </p:sp>
    </p:spTree>
    <p:extLst>
      <p:ext uri="{BB962C8B-B14F-4D97-AF65-F5344CB8AC3E}">
        <p14:creationId xmlns:p14="http://schemas.microsoft.com/office/powerpoint/2010/main" val="24996797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553200"/>
          </a:xfrm>
        </p:spPr>
        <p:txBody>
          <a:bodyPr>
            <a:normAutofit fontScale="85000" lnSpcReduction="20000"/>
          </a:bodyPr>
          <a:lstStyle/>
          <a:p>
            <a:r>
              <a:rPr lang="en-US" dirty="0"/>
              <a:t>Inline </a:t>
            </a:r>
            <a:r>
              <a:rPr lang="en-US" dirty="0" smtClean="0"/>
              <a:t>Functions:</a:t>
            </a:r>
          </a:p>
          <a:p>
            <a:r>
              <a:rPr lang="en-US" dirty="0"/>
              <a:t>All the member functions defined inside the class definition are by default declared as Inline. Let us have some background knowledge about these functions.</a:t>
            </a:r>
          </a:p>
          <a:p>
            <a:r>
              <a:rPr lang="en-US" dirty="0"/>
              <a:t>You must remember Preprocessors from C language. Inline functions in C++ do the same thing what Macros did in C language. Preprocessors/Macros were not used in C++ because they had some drawbacks.</a:t>
            </a:r>
          </a:p>
          <a:p>
            <a:r>
              <a:rPr lang="en-US" dirty="0" smtClean="0"/>
              <a:t>1.Problem </a:t>
            </a:r>
            <a:r>
              <a:rPr lang="en-US" dirty="0"/>
              <a:t>with spacing</a:t>
            </a:r>
          </a:p>
          <a:p>
            <a:r>
              <a:rPr lang="en-US" dirty="0" smtClean="0"/>
              <a:t>2.Complex </a:t>
            </a:r>
            <a:r>
              <a:rPr lang="en-US" dirty="0"/>
              <a:t>Argument Problem</a:t>
            </a:r>
          </a:p>
          <a:p>
            <a:r>
              <a:rPr lang="en-US" dirty="0" smtClean="0"/>
              <a:t>3.No </a:t>
            </a:r>
            <a:r>
              <a:rPr lang="en-US" dirty="0"/>
              <a:t>way to access Private Members of </a:t>
            </a:r>
            <a:r>
              <a:rPr lang="en-US" dirty="0" smtClean="0"/>
              <a:t>Class</a:t>
            </a:r>
          </a:p>
          <a:p>
            <a:r>
              <a:rPr lang="en-US" dirty="0"/>
              <a:t>I</a:t>
            </a:r>
            <a:r>
              <a:rPr lang="en-US" dirty="0" smtClean="0"/>
              <a:t>nline </a:t>
            </a:r>
            <a:r>
              <a:rPr lang="en-US" dirty="0"/>
              <a:t>functions are actual functions, which are copied everywhere during compilation, like preprocessor macro, so the overhead of function calling is </a:t>
            </a:r>
            <a:r>
              <a:rPr lang="en-US" dirty="0" smtClean="0"/>
              <a:t>reduced.</a:t>
            </a:r>
          </a:p>
          <a:p>
            <a:r>
              <a:rPr lang="en-US" dirty="0" smtClean="0"/>
              <a:t>Example</a:t>
            </a:r>
          </a:p>
          <a:p>
            <a:r>
              <a:rPr lang="en-US" dirty="0"/>
              <a:t>inline void fun(</a:t>
            </a:r>
            <a:r>
              <a:rPr lang="en-US" dirty="0" err="1"/>
              <a:t>int</a:t>
            </a:r>
            <a:r>
              <a:rPr lang="en-US" dirty="0"/>
              <a:t> a) { return a++; }</a:t>
            </a:r>
          </a:p>
          <a:p>
            <a:endParaRPr lang="en-US" dirty="0" smtClean="0"/>
          </a:p>
        </p:txBody>
      </p:sp>
    </p:spTree>
    <p:extLst>
      <p:ext uri="{BB962C8B-B14F-4D97-AF65-F5344CB8AC3E}">
        <p14:creationId xmlns:p14="http://schemas.microsoft.com/office/powerpoint/2010/main" val="31204014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686800" cy="5897563"/>
          </a:xfrm>
        </p:spPr>
        <p:txBody>
          <a:bodyPr/>
          <a:lstStyle/>
          <a:p>
            <a:r>
              <a:rPr lang="en-US" sz="2400" dirty="0" smtClean="0"/>
              <a:t>Standard library header &lt;</a:t>
            </a:r>
            <a:r>
              <a:rPr lang="en-US" sz="2400" dirty="0" err="1" smtClean="0"/>
              <a:t>iostream</a:t>
            </a:r>
            <a:r>
              <a:rPr lang="en-US" sz="2400" dirty="0" smtClean="0"/>
              <a:t>&gt;:</a:t>
            </a:r>
          </a:p>
          <a:p>
            <a:r>
              <a:rPr lang="en-US" sz="2400" dirty="0"/>
              <a:t>This header is part of the </a:t>
            </a:r>
            <a:r>
              <a:rPr lang="en-US" sz="2400" dirty="0">
                <a:hlinkClick r:id="rId2" tooltip="cpp/io"/>
              </a:rPr>
              <a:t>Input/output</a:t>
            </a:r>
            <a:r>
              <a:rPr lang="en-US" sz="2400" dirty="0"/>
              <a:t> library</a:t>
            </a:r>
            <a:r>
              <a:rPr lang="en-US" sz="2400" dirty="0" smtClean="0"/>
              <a:t>.</a:t>
            </a:r>
          </a:p>
          <a:p>
            <a:r>
              <a:rPr lang="en-US" sz="2400" dirty="0"/>
              <a:t>Including &lt;</a:t>
            </a:r>
            <a:r>
              <a:rPr lang="en-US" sz="2400" dirty="0" err="1"/>
              <a:t>iostream</a:t>
            </a:r>
            <a:r>
              <a:rPr lang="en-US" sz="2400" dirty="0"/>
              <a:t>&gt; behaves as if it defines a static storage duration object of type </a:t>
            </a:r>
            <a:r>
              <a:rPr lang="en-US" sz="2400" dirty="0" err="1">
                <a:hlinkClick r:id="rId3" tooltip="cpp/io/ios base/Init"/>
              </a:rPr>
              <a:t>std</a:t>
            </a:r>
            <a:r>
              <a:rPr lang="en-US" sz="2400" dirty="0">
                <a:hlinkClick r:id="rId3" tooltip="cpp/io/ios base/Init"/>
              </a:rPr>
              <a:t>::</a:t>
            </a:r>
            <a:r>
              <a:rPr lang="en-US" sz="2400" dirty="0" err="1">
                <a:hlinkClick r:id="rId3" tooltip="cpp/io/ios base/Init"/>
              </a:rPr>
              <a:t>ios_base</a:t>
            </a:r>
            <a:r>
              <a:rPr lang="en-US" sz="2400" dirty="0">
                <a:hlinkClick r:id="rId3" tooltip="cpp/io/ios base/Init"/>
              </a:rPr>
              <a:t>::</a:t>
            </a:r>
            <a:r>
              <a:rPr lang="en-US" sz="2400" dirty="0" err="1">
                <a:hlinkClick r:id="rId3" tooltip="cpp/io/ios base/Init"/>
              </a:rPr>
              <a:t>Init</a:t>
            </a:r>
            <a:r>
              <a:rPr lang="en-US" sz="2400" dirty="0"/>
              <a:t>, whose constructor initializes the standard stream objects if it is the first </a:t>
            </a:r>
            <a:r>
              <a:rPr lang="en-US" sz="2400" dirty="0" err="1"/>
              <a:t>std</a:t>
            </a:r>
            <a:r>
              <a:rPr lang="en-US" sz="2400" dirty="0"/>
              <a:t>::</a:t>
            </a:r>
            <a:r>
              <a:rPr lang="en-US" sz="2400" dirty="0" err="1"/>
              <a:t>ios_base</a:t>
            </a:r>
            <a:r>
              <a:rPr lang="en-US" sz="2400" dirty="0"/>
              <a:t>::</a:t>
            </a:r>
            <a:r>
              <a:rPr lang="en-US" sz="2400" dirty="0" err="1"/>
              <a:t>Init</a:t>
            </a:r>
            <a:r>
              <a:rPr lang="en-US" sz="2400" dirty="0"/>
              <a:t> object to be constructed, and whose destructor flushes those objects (except for </a:t>
            </a:r>
            <a:r>
              <a:rPr lang="en-US" sz="2400" dirty="0" err="1"/>
              <a:t>cin</a:t>
            </a:r>
            <a:r>
              <a:rPr lang="en-US" sz="2400" dirty="0"/>
              <a:t> and </a:t>
            </a:r>
            <a:r>
              <a:rPr lang="en-US" sz="2400" dirty="0" err="1"/>
              <a:t>wcin</a:t>
            </a:r>
            <a:r>
              <a:rPr lang="en-US" sz="2400" dirty="0"/>
              <a:t>) if it is the last </a:t>
            </a:r>
            <a:r>
              <a:rPr lang="en-US" sz="2400" dirty="0" err="1"/>
              <a:t>std</a:t>
            </a:r>
            <a:r>
              <a:rPr lang="en-US" sz="2400" dirty="0"/>
              <a:t>::</a:t>
            </a:r>
            <a:r>
              <a:rPr lang="en-US" sz="2400" dirty="0" err="1"/>
              <a:t>ios_base</a:t>
            </a:r>
            <a:r>
              <a:rPr lang="en-US" sz="2400" dirty="0"/>
              <a:t>::</a:t>
            </a:r>
            <a:r>
              <a:rPr lang="en-US" sz="2400" dirty="0" err="1"/>
              <a:t>Init</a:t>
            </a:r>
            <a:r>
              <a:rPr lang="en-US" sz="2400" dirty="0"/>
              <a:t> object to be destroyed</a:t>
            </a:r>
            <a:r>
              <a:rPr lang="en-US" sz="2400" dirty="0" smtClean="0"/>
              <a:t>.</a:t>
            </a:r>
          </a:p>
          <a:p>
            <a:r>
              <a:rPr lang="en-US" sz="2400" b="1" dirty="0" smtClean="0"/>
              <a:t>Includes:</a:t>
            </a:r>
          </a:p>
          <a:p>
            <a:r>
              <a:rPr lang="en-US" sz="2400" b="1" dirty="0" smtClean="0"/>
              <a:t>&lt;</a:t>
            </a:r>
            <a:r>
              <a:rPr lang="en-US" sz="2400" b="1" dirty="0" err="1" smtClean="0"/>
              <a:t>ios</a:t>
            </a:r>
            <a:r>
              <a:rPr lang="en-US" sz="2400" b="1" dirty="0" smtClean="0"/>
              <a:t>&gt;</a:t>
            </a:r>
          </a:p>
          <a:p>
            <a:r>
              <a:rPr lang="en-US" sz="2400" b="1" dirty="0" smtClean="0"/>
              <a:t>&lt;</a:t>
            </a:r>
            <a:r>
              <a:rPr lang="en-US" sz="2400" b="1" dirty="0" err="1" smtClean="0"/>
              <a:t>streambuf</a:t>
            </a:r>
            <a:r>
              <a:rPr lang="en-US" sz="2400" b="1" dirty="0" smtClean="0"/>
              <a:t>&gt;</a:t>
            </a:r>
          </a:p>
          <a:p>
            <a:r>
              <a:rPr lang="en-US" sz="2400" b="1" dirty="0" smtClean="0"/>
              <a:t>&lt;</a:t>
            </a:r>
            <a:r>
              <a:rPr lang="en-US" sz="2400" b="1" dirty="0" err="1" smtClean="0"/>
              <a:t>istream</a:t>
            </a:r>
            <a:r>
              <a:rPr lang="en-US" sz="2400" b="1" dirty="0" smtClean="0"/>
              <a:t>&gt;</a:t>
            </a:r>
          </a:p>
          <a:p>
            <a:r>
              <a:rPr lang="en-US" sz="2400" b="1" dirty="0" smtClean="0"/>
              <a:t>&lt;</a:t>
            </a:r>
            <a:r>
              <a:rPr lang="en-US" sz="2400" b="1" dirty="0" err="1" smtClean="0"/>
              <a:t>ostream</a:t>
            </a:r>
            <a:r>
              <a:rPr lang="en-US" sz="2400" b="1" dirty="0" smtClean="0"/>
              <a:t>&gt;</a:t>
            </a:r>
          </a:p>
          <a:p>
            <a:endParaRPr lang="en-US" sz="2400" b="1" dirty="0"/>
          </a:p>
        </p:txBody>
      </p:sp>
    </p:spTree>
    <p:extLst>
      <p:ext uri="{BB962C8B-B14F-4D97-AF65-F5344CB8AC3E}">
        <p14:creationId xmlns:p14="http://schemas.microsoft.com/office/powerpoint/2010/main" val="41750365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228600"/>
            <a:ext cx="8915400" cy="5897563"/>
          </a:xfrm>
        </p:spPr>
        <p:txBody>
          <a:bodyPr/>
          <a:lstStyle/>
          <a:p>
            <a:r>
              <a:rPr lang="en-US" dirty="0" smtClean="0"/>
              <a:t>Object of </a:t>
            </a:r>
            <a:r>
              <a:rPr lang="en-US" dirty="0" err="1" smtClean="0"/>
              <a:t>Std</a:t>
            </a:r>
            <a:r>
              <a:rPr lang="en-US" dirty="0" smtClean="0"/>
              <a:t>:</a:t>
            </a:r>
          </a:p>
          <a:p>
            <a:r>
              <a:rPr lang="en-US" dirty="0" err="1" smtClean="0"/>
              <a:t>Std</a:t>
            </a:r>
            <a:r>
              <a:rPr lang="en-US" dirty="0" smtClean="0"/>
              <a:t>::</a:t>
            </a:r>
            <a:r>
              <a:rPr lang="en-US" dirty="0" err="1" smtClean="0"/>
              <a:t>cin</a:t>
            </a:r>
            <a:r>
              <a:rPr lang="en-US" dirty="0" smtClean="0"/>
              <a:t> – standard input.</a:t>
            </a:r>
          </a:p>
          <a:p>
            <a:r>
              <a:rPr lang="en-US" dirty="0" err="1" smtClean="0"/>
              <a:t>Std</a:t>
            </a:r>
            <a:r>
              <a:rPr lang="en-US" dirty="0" smtClean="0"/>
              <a:t>::</a:t>
            </a:r>
            <a:r>
              <a:rPr lang="en-US" dirty="0" err="1" smtClean="0"/>
              <a:t>cout</a:t>
            </a:r>
            <a:r>
              <a:rPr lang="en-US" dirty="0" smtClean="0"/>
              <a:t>-standard output</a:t>
            </a:r>
          </a:p>
          <a:p>
            <a:r>
              <a:rPr lang="en-US" dirty="0" err="1" smtClean="0"/>
              <a:t>Std</a:t>
            </a:r>
            <a:r>
              <a:rPr lang="en-US" dirty="0" smtClean="0"/>
              <a:t>::</a:t>
            </a:r>
            <a:r>
              <a:rPr lang="en-US" dirty="0" err="1" smtClean="0"/>
              <a:t>cerr</a:t>
            </a:r>
            <a:r>
              <a:rPr lang="en-US" dirty="0" smtClean="0"/>
              <a:t>- standard error</a:t>
            </a:r>
          </a:p>
          <a:p>
            <a:r>
              <a:rPr lang="en-US" dirty="0" err="1" smtClean="0"/>
              <a:t>Std</a:t>
            </a:r>
            <a:r>
              <a:rPr lang="en-US" dirty="0" smtClean="0"/>
              <a:t>::clog standard log</a:t>
            </a:r>
          </a:p>
          <a:p>
            <a:r>
              <a:rPr lang="en-US" dirty="0" err="1" smtClean="0"/>
              <a:t>Std</a:t>
            </a:r>
            <a:r>
              <a:rPr lang="en-US" dirty="0" smtClean="0"/>
              <a:t>::</a:t>
            </a:r>
            <a:r>
              <a:rPr lang="en-US" dirty="0" err="1" smtClean="0"/>
              <a:t>wcin</a:t>
            </a:r>
            <a:r>
              <a:rPr lang="en-US" dirty="0" smtClean="0"/>
              <a:t> </a:t>
            </a:r>
            <a:r>
              <a:rPr lang="en-US" dirty="0" err="1" smtClean="0"/>
              <a:t>standart</a:t>
            </a:r>
            <a:r>
              <a:rPr lang="en-US" dirty="0" smtClean="0"/>
              <a:t> input</a:t>
            </a:r>
          </a:p>
          <a:p>
            <a:endParaRPr lang="en-US" dirty="0" smtClean="0"/>
          </a:p>
        </p:txBody>
      </p:sp>
    </p:spTree>
    <p:extLst>
      <p:ext uri="{BB962C8B-B14F-4D97-AF65-F5344CB8AC3E}">
        <p14:creationId xmlns:p14="http://schemas.microsoft.com/office/powerpoint/2010/main" val="178039111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534400" cy="6477000"/>
          </a:xfrm>
        </p:spPr>
        <p:txBody>
          <a:bodyPr/>
          <a:lstStyle/>
          <a:p>
            <a:r>
              <a:rPr lang="en-US" dirty="0"/>
              <a:t>RTTI (Run-time type Information</a:t>
            </a:r>
            <a:r>
              <a:rPr lang="en-US" dirty="0" smtClean="0"/>
              <a:t>):</a:t>
            </a:r>
          </a:p>
          <a:p>
            <a:r>
              <a:rPr lang="en-US" dirty="0"/>
              <a:t>RTTI (Run-time type information) is a mechanism that exposes information about an object’s data type at runtime and is available only for the classes which have at least one virtual function. </a:t>
            </a:r>
            <a:r>
              <a:rPr lang="en-US"/>
              <a:t>It allows the type of an object to be determined during program </a:t>
            </a:r>
            <a:r>
              <a:rPr lang="en-US" smtClean="0"/>
              <a:t>execution.</a:t>
            </a:r>
            <a:endParaRPr lang="en-US" dirty="0"/>
          </a:p>
          <a:p>
            <a:endParaRPr lang="en-US" dirty="0"/>
          </a:p>
        </p:txBody>
      </p:sp>
    </p:spTree>
    <p:extLst>
      <p:ext uri="{BB962C8B-B14F-4D97-AF65-F5344CB8AC3E}">
        <p14:creationId xmlns:p14="http://schemas.microsoft.com/office/powerpoint/2010/main" val="1594202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534400" cy="5592763"/>
          </a:xfrm>
        </p:spPr>
        <p:txBody>
          <a:bodyPr>
            <a:normAutofit fontScale="77500" lnSpcReduction="20000"/>
          </a:bodyPr>
          <a:lstStyle/>
          <a:p>
            <a:r>
              <a:rPr lang="en-US" dirty="0" smtClean="0"/>
              <a:t>Data type:</a:t>
            </a:r>
          </a:p>
          <a:p>
            <a:r>
              <a:rPr lang="en-US" dirty="0" err="1" smtClean="0"/>
              <a:t>Int</a:t>
            </a:r>
            <a:r>
              <a:rPr lang="en-US" dirty="0" smtClean="0"/>
              <a:t>:</a:t>
            </a:r>
          </a:p>
          <a:p>
            <a:r>
              <a:rPr lang="en-US" dirty="0" smtClean="0"/>
              <a:t>Char:</a:t>
            </a:r>
          </a:p>
          <a:p>
            <a:r>
              <a:rPr lang="en-US" dirty="0" smtClean="0"/>
              <a:t>Float:</a:t>
            </a:r>
          </a:p>
          <a:p>
            <a:r>
              <a:rPr lang="en-US" dirty="0" smtClean="0"/>
              <a:t>Double:</a:t>
            </a:r>
          </a:p>
          <a:p>
            <a:r>
              <a:rPr lang="en-US" dirty="0" smtClean="0"/>
              <a:t>Void:</a:t>
            </a:r>
          </a:p>
          <a:p>
            <a:r>
              <a:rPr lang="en-US" b="1" dirty="0" err="1" smtClean="0"/>
              <a:t>bool</a:t>
            </a:r>
            <a:r>
              <a:rPr lang="en-US" dirty="0"/>
              <a:t>: It refers to a </a:t>
            </a:r>
            <a:r>
              <a:rPr lang="en-US" dirty="0" err="1"/>
              <a:t>boolean</a:t>
            </a:r>
            <a:r>
              <a:rPr lang="en-US" dirty="0"/>
              <a:t>/logical value. It can either be true or false.</a:t>
            </a:r>
          </a:p>
          <a:p>
            <a:pPr fontAlgn="base"/>
            <a:r>
              <a:rPr lang="en-US" b="1" dirty="0" err="1"/>
              <a:t>wchar_t</a:t>
            </a:r>
            <a:r>
              <a:rPr lang="en-US" dirty="0"/>
              <a:t>: It refers to a wide character whose size is either 2 or 4 bytes. It is similar to the char data type but the only difference is the space occupied in the computer memory.</a:t>
            </a:r>
          </a:p>
          <a:p>
            <a:pPr fontAlgn="base"/>
            <a:r>
              <a:rPr lang="en-US" b="1" dirty="0"/>
              <a:t>string</a:t>
            </a:r>
            <a:r>
              <a:rPr lang="en-US" dirty="0"/>
              <a:t>: Instead of declaring an array of characters to enter a string data type, C++ gives you the provision to declare the “string” data type.</a:t>
            </a:r>
          </a:p>
          <a:p>
            <a:endParaRPr lang="en-US" dirty="0"/>
          </a:p>
        </p:txBody>
      </p:sp>
    </p:spTree>
    <p:extLst>
      <p:ext uri="{BB962C8B-B14F-4D97-AF65-F5344CB8AC3E}">
        <p14:creationId xmlns:p14="http://schemas.microsoft.com/office/powerpoint/2010/main" val="2532268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629400"/>
          </a:xfrm>
        </p:spPr>
        <p:txBody>
          <a:bodyPr/>
          <a:lstStyle/>
          <a:p>
            <a:r>
              <a:rPr lang="en-US" dirty="0" smtClean="0"/>
              <a:t>Keywords: </a:t>
            </a:r>
            <a:r>
              <a:rPr lang="en-US" dirty="0"/>
              <a:t>keyword means meaning </a:t>
            </a:r>
            <a:r>
              <a:rPr lang="en-US" dirty="0" smtClean="0"/>
              <a:t>already </a:t>
            </a:r>
            <a:r>
              <a:rPr lang="en-US" dirty="0"/>
              <a:t>define in complier</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946131075"/>
              </p:ext>
            </p:extLst>
          </p:nvPr>
        </p:nvGraphicFramePr>
        <p:xfrm>
          <a:off x="152400" y="1143000"/>
          <a:ext cx="8839200" cy="6553201"/>
        </p:xfrm>
        <a:graphic>
          <a:graphicData uri="http://schemas.openxmlformats.org/drawingml/2006/table">
            <a:tbl>
              <a:tblPr/>
              <a:tblGrid>
                <a:gridCol w="2743200"/>
                <a:gridCol w="2743200"/>
                <a:gridCol w="3352800"/>
              </a:tblGrid>
              <a:tr h="6553201">
                <a:tc>
                  <a:txBody>
                    <a:bodyPr/>
                    <a:lstStyle/>
                    <a:p>
                      <a:r>
                        <a:rPr lang="en-US" sz="1100" u="none" strike="noStrike" dirty="0" err="1">
                          <a:solidFill>
                            <a:srgbClr val="0B0080"/>
                          </a:solidFill>
                          <a:effectLst/>
                          <a:hlinkClick r:id="rId2" tooltip="cpp/keyword/alignas"/>
                        </a:rPr>
                        <a:t>lignas</a:t>
                      </a:r>
                      <a:r>
                        <a:rPr lang="en-US" sz="1100" dirty="0">
                          <a:effectLst/>
                        </a:rPr>
                        <a:t> </a:t>
                      </a:r>
                      <a:r>
                        <a:rPr lang="en-US" sz="1100" dirty="0">
                          <a:solidFill>
                            <a:srgbClr val="008000"/>
                          </a:solidFill>
                          <a:effectLst/>
                        </a:rPr>
                        <a:t>(since C++11)</a:t>
                      </a:r>
                      <a:r>
                        <a:rPr lang="en-US" sz="1100" dirty="0">
                          <a:effectLst/>
                        </a:rPr>
                        <a:t/>
                      </a:r>
                      <a:br>
                        <a:rPr lang="en-US" sz="1100" dirty="0">
                          <a:effectLst/>
                        </a:rPr>
                      </a:br>
                      <a:r>
                        <a:rPr lang="en-US" sz="1100" u="none" strike="noStrike" dirty="0" err="1">
                          <a:solidFill>
                            <a:srgbClr val="0B0080"/>
                          </a:solidFill>
                          <a:effectLst/>
                          <a:hlinkClick r:id="rId3" tooltip="cpp/keyword/alignof"/>
                        </a:rPr>
                        <a:t>alignof</a:t>
                      </a:r>
                      <a:r>
                        <a:rPr lang="en-US" sz="1100" dirty="0">
                          <a:effectLst/>
                        </a:rPr>
                        <a:t> </a:t>
                      </a:r>
                      <a:r>
                        <a:rPr lang="en-US" sz="1100" dirty="0">
                          <a:solidFill>
                            <a:srgbClr val="008000"/>
                          </a:solidFill>
                          <a:effectLst/>
                        </a:rPr>
                        <a:t>(since C++11)</a:t>
                      </a:r>
                      <a:r>
                        <a:rPr lang="en-US" sz="1100" dirty="0">
                          <a:effectLst/>
                        </a:rPr>
                        <a:t/>
                      </a:r>
                      <a:br>
                        <a:rPr lang="en-US" sz="1100" dirty="0">
                          <a:effectLst/>
                        </a:rPr>
                      </a:br>
                      <a:r>
                        <a:rPr lang="en-US" sz="1100" u="none" strike="noStrike" dirty="0">
                          <a:solidFill>
                            <a:srgbClr val="0B0080"/>
                          </a:solidFill>
                          <a:effectLst/>
                          <a:hlinkClick r:id="rId4" tooltip="cpp/keyword/and"/>
                        </a:rPr>
                        <a:t>and</a:t>
                      </a:r>
                      <a:r>
                        <a:rPr lang="en-US" sz="1100" dirty="0">
                          <a:effectLst/>
                        </a:rPr>
                        <a:t/>
                      </a:r>
                      <a:br>
                        <a:rPr lang="en-US" sz="1100" dirty="0">
                          <a:effectLst/>
                        </a:rPr>
                      </a:br>
                      <a:r>
                        <a:rPr lang="en-US" sz="1100" u="none" strike="noStrike" dirty="0" err="1">
                          <a:solidFill>
                            <a:srgbClr val="0B0080"/>
                          </a:solidFill>
                          <a:effectLst/>
                          <a:hlinkClick r:id="rId5" tooltip="cpp/keyword/and eq"/>
                        </a:rPr>
                        <a:t>and_eq</a:t>
                      </a:r>
                      <a:r>
                        <a:rPr lang="en-US" sz="1100" dirty="0">
                          <a:effectLst/>
                        </a:rPr>
                        <a:t/>
                      </a:r>
                      <a:br>
                        <a:rPr lang="en-US" sz="1100" dirty="0">
                          <a:effectLst/>
                        </a:rPr>
                      </a:br>
                      <a:r>
                        <a:rPr lang="en-US" sz="1100" u="none" strike="noStrike" dirty="0" err="1">
                          <a:solidFill>
                            <a:srgbClr val="0B0080"/>
                          </a:solidFill>
                          <a:effectLst/>
                          <a:hlinkClick r:id="rId6" tooltip="cpp/keyword/asm"/>
                        </a:rPr>
                        <a:t>asm</a:t>
                      </a:r>
                      <a:r>
                        <a:rPr lang="en-US" sz="1100" dirty="0">
                          <a:effectLst/>
                        </a:rPr>
                        <a:t/>
                      </a:r>
                      <a:br>
                        <a:rPr lang="en-US" sz="1100" dirty="0">
                          <a:effectLst/>
                        </a:rPr>
                      </a:br>
                      <a:r>
                        <a:rPr lang="en-US" sz="1100" u="none" strike="noStrike" dirty="0" err="1">
                          <a:solidFill>
                            <a:srgbClr val="0B0080"/>
                          </a:solidFill>
                          <a:effectLst/>
                          <a:hlinkClick r:id="rId7" tooltip="cpp/language/transactional memory"/>
                        </a:rPr>
                        <a:t>atomic_cancel</a:t>
                      </a:r>
                      <a:r>
                        <a:rPr lang="en-US" sz="1100" dirty="0">
                          <a:effectLst/>
                        </a:rPr>
                        <a:t> </a:t>
                      </a:r>
                      <a:r>
                        <a:rPr lang="en-US" sz="1100" dirty="0">
                          <a:solidFill>
                            <a:srgbClr val="E06000"/>
                          </a:solidFill>
                          <a:effectLst/>
                        </a:rPr>
                        <a:t>(TM TS)</a:t>
                      </a:r>
                      <a:r>
                        <a:rPr lang="en-US" sz="1100" dirty="0">
                          <a:effectLst/>
                        </a:rPr>
                        <a:t/>
                      </a:r>
                      <a:br>
                        <a:rPr lang="en-US" sz="1100" dirty="0">
                          <a:effectLst/>
                        </a:rPr>
                      </a:br>
                      <a:r>
                        <a:rPr lang="en-US" sz="1100" u="none" strike="noStrike" dirty="0" err="1">
                          <a:solidFill>
                            <a:srgbClr val="0B0080"/>
                          </a:solidFill>
                          <a:effectLst/>
                          <a:hlinkClick r:id="rId7" tooltip="cpp/language/transactional memory"/>
                        </a:rPr>
                        <a:t>atomic_commit</a:t>
                      </a:r>
                      <a:r>
                        <a:rPr lang="en-US" sz="1100" dirty="0">
                          <a:effectLst/>
                        </a:rPr>
                        <a:t> </a:t>
                      </a:r>
                      <a:r>
                        <a:rPr lang="en-US" sz="1100" dirty="0">
                          <a:solidFill>
                            <a:srgbClr val="E06000"/>
                          </a:solidFill>
                          <a:effectLst/>
                        </a:rPr>
                        <a:t>(TM TS)</a:t>
                      </a:r>
                      <a:r>
                        <a:rPr lang="en-US" sz="1100" dirty="0">
                          <a:effectLst/>
                        </a:rPr>
                        <a:t/>
                      </a:r>
                      <a:br>
                        <a:rPr lang="en-US" sz="1100" dirty="0">
                          <a:effectLst/>
                        </a:rPr>
                      </a:br>
                      <a:r>
                        <a:rPr lang="en-US" sz="1100" u="none" strike="noStrike" dirty="0" err="1">
                          <a:solidFill>
                            <a:srgbClr val="0B0080"/>
                          </a:solidFill>
                          <a:effectLst/>
                          <a:hlinkClick r:id="rId7" tooltip="cpp/language/transactional memory"/>
                        </a:rPr>
                        <a:t>atomic_noexcept</a:t>
                      </a:r>
                      <a:r>
                        <a:rPr lang="en-US" sz="1100" dirty="0">
                          <a:effectLst/>
                        </a:rPr>
                        <a:t> </a:t>
                      </a:r>
                      <a:r>
                        <a:rPr lang="en-US" sz="1100" dirty="0">
                          <a:solidFill>
                            <a:srgbClr val="E06000"/>
                          </a:solidFill>
                          <a:effectLst/>
                        </a:rPr>
                        <a:t>(TM TS)</a:t>
                      </a:r>
                      <a:r>
                        <a:rPr lang="en-US" sz="1100" dirty="0">
                          <a:effectLst/>
                        </a:rPr>
                        <a:t/>
                      </a:r>
                      <a:br>
                        <a:rPr lang="en-US" sz="1100" dirty="0">
                          <a:effectLst/>
                        </a:rPr>
                      </a:br>
                      <a:r>
                        <a:rPr lang="en-US" sz="1100" u="none" strike="noStrike" dirty="0">
                          <a:solidFill>
                            <a:srgbClr val="0B0080"/>
                          </a:solidFill>
                          <a:effectLst/>
                          <a:hlinkClick r:id="rId8" tooltip="cpp/keyword/auto"/>
                        </a:rPr>
                        <a:t>auto</a:t>
                      </a:r>
                      <a:r>
                        <a:rPr lang="en-US" sz="1100" dirty="0">
                          <a:solidFill>
                            <a:srgbClr val="008000"/>
                          </a:solidFill>
                          <a:effectLst/>
                        </a:rPr>
                        <a:t>(1)</a:t>
                      </a:r>
                      <a:r>
                        <a:rPr lang="en-US" sz="1100" dirty="0">
                          <a:effectLst/>
                        </a:rPr>
                        <a:t/>
                      </a:r>
                      <a:br>
                        <a:rPr lang="en-US" sz="1100" dirty="0">
                          <a:effectLst/>
                        </a:rPr>
                      </a:br>
                      <a:r>
                        <a:rPr lang="en-US" sz="1100" u="none" strike="noStrike" dirty="0" err="1">
                          <a:solidFill>
                            <a:srgbClr val="0B0080"/>
                          </a:solidFill>
                          <a:effectLst/>
                          <a:hlinkClick r:id="rId9" tooltip="cpp/keyword/bitand"/>
                        </a:rPr>
                        <a:t>bitand</a:t>
                      </a:r>
                      <a:r>
                        <a:rPr lang="en-US" sz="1100" dirty="0">
                          <a:effectLst/>
                        </a:rPr>
                        <a:t/>
                      </a:r>
                      <a:br>
                        <a:rPr lang="en-US" sz="1100" dirty="0">
                          <a:effectLst/>
                        </a:rPr>
                      </a:br>
                      <a:r>
                        <a:rPr lang="en-US" sz="1100" u="none" strike="noStrike" dirty="0" err="1">
                          <a:solidFill>
                            <a:srgbClr val="0B0080"/>
                          </a:solidFill>
                          <a:effectLst/>
                          <a:hlinkClick r:id="rId10" tooltip="cpp/keyword/bitor"/>
                        </a:rPr>
                        <a:t>bitor</a:t>
                      </a:r>
                      <a:r>
                        <a:rPr lang="en-US" sz="1100" dirty="0">
                          <a:effectLst/>
                        </a:rPr>
                        <a:t/>
                      </a:r>
                      <a:br>
                        <a:rPr lang="en-US" sz="1100" dirty="0">
                          <a:effectLst/>
                        </a:rPr>
                      </a:br>
                      <a:r>
                        <a:rPr lang="en-US" sz="1100" u="none" strike="noStrike" dirty="0" err="1">
                          <a:solidFill>
                            <a:srgbClr val="0B0080"/>
                          </a:solidFill>
                          <a:effectLst/>
                          <a:hlinkClick r:id="rId11" tooltip="cpp/keyword/bool"/>
                        </a:rPr>
                        <a:t>bool</a:t>
                      </a:r>
                      <a:r>
                        <a:rPr lang="en-US" sz="1100" dirty="0">
                          <a:effectLst/>
                        </a:rPr>
                        <a:t/>
                      </a:r>
                      <a:br>
                        <a:rPr lang="en-US" sz="1100" dirty="0">
                          <a:effectLst/>
                        </a:rPr>
                      </a:br>
                      <a:r>
                        <a:rPr lang="en-US" sz="1100" u="none" strike="noStrike" dirty="0">
                          <a:solidFill>
                            <a:srgbClr val="0B0080"/>
                          </a:solidFill>
                          <a:effectLst/>
                          <a:hlinkClick r:id="rId12" tooltip="cpp/keyword/break"/>
                        </a:rPr>
                        <a:t>break</a:t>
                      </a:r>
                      <a:r>
                        <a:rPr lang="en-US" sz="1100" dirty="0">
                          <a:effectLst/>
                        </a:rPr>
                        <a:t/>
                      </a:r>
                      <a:br>
                        <a:rPr lang="en-US" sz="1100" dirty="0">
                          <a:effectLst/>
                        </a:rPr>
                      </a:br>
                      <a:r>
                        <a:rPr lang="en-US" sz="1100" u="none" strike="noStrike" dirty="0">
                          <a:solidFill>
                            <a:srgbClr val="0B0080"/>
                          </a:solidFill>
                          <a:effectLst/>
                          <a:hlinkClick r:id="rId13" tooltip="cpp/keyword/case"/>
                        </a:rPr>
                        <a:t>case</a:t>
                      </a:r>
                      <a:r>
                        <a:rPr lang="en-US" sz="1100" dirty="0">
                          <a:effectLst/>
                        </a:rPr>
                        <a:t/>
                      </a:r>
                      <a:br>
                        <a:rPr lang="en-US" sz="1100" dirty="0">
                          <a:effectLst/>
                        </a:rPr>
                      </a:br>
                      <a:r>
                        <a:rPr lang="en-US" sz="1100" u="none" strike="noStrike" dirty="0">
                          <a:solidFill>
                            <a:srgbClr val="0B0080"/>
                          </a:solidFill>
                          <a:effectLst/>
                          <a:hlinkClick r:id="rId14" tooltip="cpp/keyword/catch"/>
                        </a:rPr>
                        <a:t>catch</a:t>
                      </a:r>
                      <a:r>
                        <a:rPr lang="en-US" sz="1100" dirty="0">
                          <a:effectLst/>
                        </a:rPr>
                        <a:t/>
                      </a:r>
                      <a:br>
                        <a:rPr lang="en-US" sz="1100" dirty="0">
                          <a:effectLst/>
                        </a:rPr>
                      </a:br>
                      <a:r>
                        <a:rPr lang="en-US" sz="1100" u="none" strike="noStrike" dirty="0">
                          <a:solidFill>
                            <a:srgbClr val="0B0080"/>
                          </a:solidFill>
                          <a:effectLst/>
                          <a:hlinkClick r:id="rId15" tooltip="cpp/keyword/char"/>
                        </a:rPr>
                        <a:t>char</a:t>
                      </a:r>
                      <a:r>
                        <a:rPr lang="en-US" sz="1100" dirty="0">
                          <a:effectLst/>
                        </a:rPr>
                        <a:t/>
                      </a:r>
                      <a:br>
                        <a:rPr lang="en-US" sz="1100" dirty="0">
                          <a:effectLst/>
                        </a:rPr>
                      </a:br>
                      <a:r>
                        <a:rPr lang="en-US" sz="1100" u="none" strike="noStrike" dirty="0">
                          <a:solidFill>
                            <a:srgbClr val="0B0080"/>
                          </a:solidFill>
                          <a:effectLst/>
                          <a:hlinkClick r:id="rId16" tooltip="cpp/keyword/char8 t"/>
                        </a:rPr>
                        <a:t>char8_t</a:t>
                      </a:r>
                      <a:r>
                        <a:rPr lang="en-US" sz="1100" dirty="0">
                          <a:effectLst/>
                        </a:rPr>
                        <a:t> </a:t>
                      </a:r>
                      <a:r>
                        <a:rPr lang="en-US" sz="1100" dirty="0">
                          <a:solidFill>
                            <a:srgbClr val="008000"/>
                          </a:solidFill>
                          <a:effectLst/>
                        </a:rPr>
                        <a:t>(since C++20)</a:t>
                      </a:r>
                      <a:r>
                        <a:rPr lang="en-US" sz="1100" dirty="0">
                          <a:effectLst/>
                        </a:rPr>
                        <a:t/>
                      </a:r>
                      <a:br>
                        <a:rPr lang="en-US" sz="1100" dirty="0">
                          <a:effectLst/>
                        </a:rPr>
                      </a:br>
                      <a:r>
                        <a:rPr lang="en-US" sz="1100" u="none" strike="noStrike" dirty="0">
                          <a:solidFill>
                            <a:srgbClr val="0B0080"/>
                          </a:solidFill>
                          <a:effectLst/>
                          <a:hlinkClick r:id="rId17" tooltip="cpp/keyword/char16 t"/>
                        </a:rPr>
                        <a:t>char16_t</a:t>
                      </a:r>
                      <a:r>
                        <a:rPr lang="en-US" sz="1100" dirty="0">
                          <a:effectLst/>
                        </a:rPr>
                        <a:t> </a:t>
                      </a:r>
                      <a:r>
                        <a:rPr lang="en-US" sz="1100" dirty="0">
                          <a:solidFill>
                            <a:srgbClr val="008000"/>
                          </a:solidFill>
                          <a:effectLst/>
                        </a:rPr>
                        <a:t>(since C++11)</a:t>
                      </a:r>
                      <a:r>
                        <a:rPr lang="en-US" sz="1100" dirty="0">
                          <a:effectLst/>
                        </a:rPr>
                        <a:t/>
                      </a:r>
                      <a:br>
                        <a:rPr lang="en-US" sz="1100" dirty="0">
                          <a:effectLst/>
                        </a:rPr>
                      </a:br>
                      <a:r>
                        <a:rPr lang="en-US" sz="1100" u="none" strike="noStrike" dirty="0">
                          <a:solidFill>
                            <a:srgbClr val="0B0080"/>
                          </a:solidFill>
                          <a:effectLst/>
                          <a:hlinkClick r:id="rId18" tooltip="cpp/keyword/char32 t"/>
                        </a:rPr>
                        <a:t>char32_t</a:t>
                      </a:r>
                      <a:r>
                        <a:rPr lang="en-US" sz="1100" dirty="0">
                          <a:effectLst/>
                        </a:rPr>
                        <a:t> </a:t>
                      </a:r>
                      <a:r>
                        <a:rPr lang="en-US" sz="1100" dirty="0">
                          <a:solidFill>
                            <a:srgbClr val="008000"/>
                          </a:solidFill>
                          <a:effectLst/>
                        </a:rPr>
                        <a:t>(since C++11)</a:t>
                      </a:r>
                      <a:r>
                        <a:rPr lang="en-US" sz="1100" dirty="0">
                          <a:effectLst/>
                        </a:rPr>
                        <a:t/>
                      </a:r>
                      <a:br>
                        <a:rPr lang="en-US" sz="1100" dirty="0">
                          <a:effectLst/>
                        </a:rPr>
                      </a:br>
                      <a:r>
                        <a:rPr lang="en-US" sz="1100" u="none" strike="noStrike" dirty="0">
                          <a:solidFill>
                            <a:srgbClr val="0B0080"/>
                          </a:solidFill>
                          <a:effectLst/>
                          <a:hlinkClick r:id="rId19" tooltip="cpp/keyword/class"/>
                        </a:rPr>
                        <a:t>class</a:t>
                      </a:r>
                      <a:r>
                        <a:rPr lang="en-US" sz="1100" dirty="0">
                          <a:solidFill>
                            <a:srgbClr val="008000"/>
                          </a:solidFill>
                          <a:effectLst/>
                        </a:rPr>
                        <a:t>(1)</a:t>
                      </a:r>
                      <a:r>
                        <a:rPr lang="en-US" sz="1100" dirty="0">
                          <a:effectLst/>
                        </a:rPr>
                        <a:t/>
                      </a:r>
                      <a:br>
                        <a:rPr lang="en-US" sz="1100" dirty="0">
                          <a:effectLst/>
                        </a:rPr>
                      </a:br>
                      <a:r>
                        <a:rPr lang="en-US" sz="1100" u="none" strike="noStrike" dirty="0" err="1">
                          <a:solidFill>
                            <a:srgbClr val="0B0080"/>
                          </a:solidFill>
                          <a:effectLst/>
                          <a:hlinkClick r:id="rId20" tooltip="cpp/keyword/compl"/>
                        </a:rPr>
                        <a:t>compl</a:t>
                      </a:r>
                      <a:r>
                        <a:rPr lang="en-US" sz="1100" dirty="0">
                          <a:effectLst/>
                        </a:rPr>
                        <a:t/>
                      </a:r>
                      <a:br>
                        <a:rPr lang="en-US" sz="1100" dirty="0">
                          <a:effectLst/>
                        </a:rPr>
                      </a:br>
                      <a:r>
                        <a:rPr lang="en-US" sz="1100" u="none" strike="noStrike" dirty="0">
                          <a:solidFill>
                            <a:srgbClr val="0B0080"/>
                          </a:solidFill>
                          <a:effectLst/>
                          <a:hlinkClick r:id="rId21" tooltip="cpp/keyword/concept"/>
                        </a:rPr>
                        <a:t>concept</a:t>
                      </a:r>
                      <a:r>
                        <a:rPr lang="en-US" sz="1100" dirty="0">
                          <a:effectLst/>
                        </a:rPr>
                        <a:t> </a:t>
                      </a:r>
                      <a:r>
                        <a:rPr lang="en-US" sz="1100" dirty="0">
                          <a:solidFill>
                            <a:srgbClr val="008000"/>
                          </a:solidFill>
                          <a:effectLst/>
                        </a:rPr>
                        <a:t>(since C++20)</a:t>
                      </a:r>
                      <a:r>
                        <a:rPr lang="en-US" sz="1100" dirty="0">
                          <a:effectLst/>
                        </a:rPr>
                        <a:t/>
                      </a:r>
                      <a:br>
                        <a:rPr lang="en-US" sz="1100" dirty="0">
                          <a:effectLst/>
                        </a:rPr>
                      </a:br>
                      <a:r>
                        <a:rPr lang="en-US" sz="1100" u="none" strike="noStrike" dirty="0" err="1">
                          <a:solidFill>
                            <a:srgbClr val="0B0080"/>
                          </a:solidFill>
                          <a:effectLst/>
                          <a:hlinkClick r:id="rId22" tooltip="cpp/keyword/const"/>
                        </a:rPr>
                        <a:t>const</a:t>
                      </a:r>
                      <a:r>
                        <a:rPr lang="en-US" sz="1100" dirty="0">
                          <a:effectLst/>
                        </a:rPr>
                        <a:t/>
                      </a:r>
                      <a:br>
                        <a:rPr lang="en-US" sz="1100" dirty="0">
                          <a:effectLst/>
                        </a:rPr>
                      </a:br>
                      <a:r>
                        <a:rPr lang="en-US" sz="1100" u="none" strike="noStrike" dirty="0" err="1">
                          <a:solidFill>
                            <a:srgbClr val="0B0080"/>
                          </a:solidFill>
                          <a:effectLst/>
                          <a:hlinkClick r:id="rId23" tooltip="cpp/keyword/consteval"/>
                        </a:rPr>
                        <a:t>consteval</a:t>
                      </a:r>
                      <a:r>
                        <a:rPr lang="en-US" sz="1100" dirty="0">
                          <a:effectLst/>
                        </a:rPr>
                        <a:t> </a:t>
                      </a:r>
                      <a:r>
                        <a:rPr lang="en-US" sz="1100" dirty="0">
                          <a:solidFill>
                            <a:srgbClr val="008000"/>
                          </a:solidFill>
                          <a:effectLst/>
                        </a:rPr>
                        <a:t>(since C++20)</a:t>
                      </a:r>
                      <a:r>
                        <a:rPr lang="en-US" sz="1100" dirty="0">
                          <a:effectLst/>
                        </a:rPr>
                        <a:t/>
                      </a:r>
                      <a:br>
                        <a:rPr lang="en-US" sz="1100" dirty="0">
                          <a:effectLst/>
                        </a:rPr>
                      </a:br>
                      <a:r>
                        <a:rPr lang="en-US" sz="1100" u="none" strike="noStrike" dirty="0" err="1">
                          <a:solidFill>
                            <a:srgbClr val="0B0080"/>
                          </a:solidFill>
                          <a:effectLst/>
                          <a:hlinkClick r:id="rId24" tooltip="cpp/keyword/constexpr"/>
                        </a:rPr>
                        <a:t>constexpr</a:t>
                      </a:r>
                      <a:r>
                        <a:rPr lang="en-US" sz="1100" dirty="0">
                          <a:effectLst/>
                        </a:rPr>
                        <a:t> </a:t>
                      </a:r>
                      <a:r>
                        <a:rPr lang="en-US" sz="1100" dirty="0">
                          <a:solidFill>
                            <a:srgbClr val="008000"/>
                          </a:solidFill>
                          <a:effectLst/>
                        </a:rPr>
                        <a:t>(since C++11)</a:t>
                      </a:r>
                      <a:r>
                        <a:rPr lang="en-US" sz="1100" dirty="0">
                          <a:effectLst/>
                        </a:rPr>
                        <a:t/>
                      </a:r>
                      <a:br>
                        <a:rPr lang="en-US" sz="1100" dirty="0">
                          <a:effectLst/>
                        </a:rPr>
                      </a:br>
                      <a:r>
                        <a:rPr lang="en-US" sz="1100" u="none" strike="noStrike" dirty="0" err="1">
                          <a:solidFill>
                            <a:srgbClr val="0B0080"/>
                          </a:solidFill>
                          <a:effectLst/>
                          <a:hlinkClick r:id="rId25" tooltip="cpp/keyword/constinit"/>
                        </a:rPr>
                        <a:t>constinit</a:t>
                      </a:r>
                      <a:r>
                        <a:rPr lang="en-US" sz="1100" dirty="0">
                          <a:effectLst/>
                        </a:rPr>
                        <a:t> </a:t>
                      </a:r>
                      <a:r>
                        <a:rPr lang="en-US" sz="1100" dirty="0">
                          <a:solidFill>
                            <a:srgbClr val="008000"/>
                          </a:solidFill>
                          <a:effectLst/>
                        </a:rPr>
                        <a:t>(since C++20)</a:t>
                      </a:r>
                      <a:r>
                        <a:rPr lang="en-US" sz="1100" dirty="0">
                          <a:effectLst/>
                        </a:rPr>
                        <a:t/>
                      </a:r>
                      <a:br>
                        <a:rPr lang="en-US" sz="1100" dirty="0">
                          <a:effectLst/>
                        </a:rPr>
                      </a:br>
                      <a:r>
                        <a:rPr lang="en-US" sz="1100" u="none" strike="noStrike" dirty="0" err="1">
                          <a:solidFill>
                            <a:srgbClr val="0B0080"/>
                          </a:solidFill>
                          <a:effectLst/>
                          <a:hlinkClick r:id="rId26" tooltip="cpp/keyword/const cast"/>
                        </a:rPr>
                        <a:t>const_cast</a:t>
                      </a:r>
                      <a:r>
                        <a:rPr lang="en-US" sz="1100" dirty="0">
                          <a:effectLst/>
                        </a:rPr>
                        <a:t/>
                      </a:r>
                      <a:br>
                        <a:rPr lang="en-US" sz="1100" dirty="0">
                          <a:effectLst/>
                        </a:rPr>
                      </a:br>
                      <a:r>
                        <a:rPr lang="en-US" sz="1100" u="none" strike="noStrike" dirty="0">
                          <a:solidFill>
                            <a:srgbClr val="0B0080"/>
                          </a:solidFill>
                          <a:effectLst/>
                          <a:hlinkClick r:id="rId27" tooltip="cpp/keyword/continue"/>
                        </a:rPr>
                        <a:t>continue</a:t>
                      </a:r>
                      <a:r>
                        <a:rPr lang="en-US" sz="1100" dirty="0">
                          <a:effectLst/>
                        </a:rPr>
                        <a:t/>
                      </a:r>
                      <a:br>
                        <a:rPr lang="en-US" sz="1100" dirty="0">
                          <a:effectLst/>
                        </a:rPr>
                      </a:br>
                      <a:r>
                        <a:rPr lang="en-US" sz="1100" u="none" strike="noStrike" dirty="0" err="1">
                          <a:solidFill>
                            <a:srgbClr val="0B0080"/>
                          </a:solidFill>
                          <a:effectLst/>
                          <a:hlinkClick r:id="rId28" tooltip="cpp/keyword/co await"/>
                        </a:rPr>
                        <a:t>co_await</a:t>
                      </a:r>
                      <a:r>
                        <a:rPr lang="en-US" sz="1100" dirty="0">
                          <a:effectLst/>
                        </a:rPr>
                        <a:t> </a:t>
                      </a:r>
                      <a:r>
                        <a:rPr lang="en-US" sz="1100" dirty="0">
                          <a:solidFill>
                            <a:srgbClr val="008000"/>
                          </a:solidFill>
                          <a:effectLst/>
                        </a:rPr>
                        <a:t>(since C++20)</a:t>
                      </a:r>
                      <a:r>
                        <a:rPr lang="en-US" sz="1100" dirty="0">
                          <a:effectLst/>
                        </a:rPr>
                        <a:t/>
                      </a:r>
                      <a:br>
                        <a:rPr lang="en-US" sz="1100" dirty="0">
                          <a:effectLst/>
                        </a:rPr>
                      </a:br>
                      <a:r>
                        <a:rPr lang="en-US" sz="1100" u="none" strike="noStrike" dirty="0" err="1">
                          <a:solidFill>
                            <a:srgbClr val="0B0080"/>
                          </a:solidFill>
                          <a:effectLst/>
                          <a:hlinkClick r:id="rId29" tooltip="cpp/keyword/co return"/>
                        </a:rPr>
                        <a:t>co_return</a:t>
                      </a:r>
                      <a:r>
                        <a:rPr lang="en-US" sz="1100" dirty="0">
                          <a:effectLst/>
                        </a:rPr>
                        <a:t> </a:t>
                      </a:r>
                      <a:r>
                        <a:rPr lang="en-US" sz="1100" dirty="0">
                          <a:solidFill>
                            <a:srgbClr val="008000"/>
                          </a:solidFill>
                          <a:effectLst/>
                        </a:rPr>
                        <a:t>(since C++20)</a:t>
                      </a:r>
                      <a:r>
                        <a:rPr lang="en-US" sz="1100" dirty="0">
                          <a:effectLst/>
                        </a:rPr>
                        <a:t/>
                      </a:r>
                      <a:br>
                        <a:rPr lang="en-US" sz="1100" dirty="0">
                          <a:effectLst/>
                        </a:rPr>
                      </a:br>
                      <a:r>
                        <a:rPr lang="en-US" sz="1100" u="none" strike="noStrike" dirty="0" err="1">
                          <a:solidFill>
                            <a:srgbClr val="0B0080"/>
                          </a:solidFill>
                          <a:effectLst/>
                          <a:hlinkClick r:id="rId30" tooltip="cpp/keyword/co yield"/>
                        </a:rPr>
                        <a:t>co_yield</a:t>
                      </a:r>
                      <a:r>
                        <a:rPr lang="en-US" sz="1100" dirty="0">
                          <a:effectLst/>
                        </a:rPr>
                        <a:t> </a:t>
                      </a:r>
                      <a:r>
                        <a:rPr lang="en-US" sz="1100" dirty="0">
                          <a:solidFill>
                            <a:srgbClr val="008000"/>
                          </a:solidFill>
                          <a:effectLst/>
                        </a:rPr>
                        <a:t>(since C++20)</a:t>
                      </a:r>
                      <a:r>
                        <a:rPr lang="en-US" sz="1100" dirty="0">
                          <a:effectLst/>
                        </a:rPr>
                        <a:t/>
                      </a:r>
                      <a:br>
                        <a:rPr lang="en-US" sz="1100" dirty="0">
                          <a:effectLst/>
                        </a:rPr>
                      </a:br>
                      <a:r>
                        <a:rPr lang="en-US" sz="1100" u="none" strike="noStrike" dirty="0" err="1">
                          <a:solidFill>
                            <a:srgbClr val="0B0080"/>
                          </a:solidFill>
                          <a:effectLst/>
                          <a:hlinkClick r:id="rId31" tooltip="cpp/keyword/decltype"/>
                        </a:rPr>
                        <a:t>decltype</a:t>
                      </a:r>
                      <a:r>
                        <a:rPr lang="en-US" sz="1100" dirty="0">
                          <a:effectLst/>
                        </a:rPr>
                        <a:t> </a:t>
                      </a:r>
                      <a:r>
                        <a:rPr lang="en-US" sz="1100" dirty="0">
                          <a:solidFill>
                            <a:srgbClr val="008000"/>
                          </a:solidFill>
                          <a:effectLst/>
                        </a:rPr>
                        <a:t>(since C++11)</a:t>
                      </a:r>
                      <a:r>
                        <a:rPr lang="en-US" sz="1100" dirty="0">
                          <a:effectLst/>
                        </a:rPr>
                        <a:t/>
                      </a:r>
                      <a:br>
                        <a:rPr lang="en-US" sz="1100" dirty="0">
                          <a:effectLst/>
                        </a:rPr>
                      </a:br>
                      <a:endParaRPr lang="en-US" sz="1100" dirty="0">
                        <a:effectLst/>
                      </a:endParaRPr>
                    </a:p>
                  </a:txBody>
                  <a:tcPr marL="43941" marR="43941" marT="21971" marB="2197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u="none" strike="noStrike" dirty="0">
                          <a:solidFill>
                            <a:srgbClr val="0B0080"/>
                          </a:solidFill>
                          <a:effectLst/>
                          <a:hlinkClick r:id="rId32" tooltip="cpp/keyword/default"/>
                        </a:rPr>
                        <a:t>default</a:t>
                      </a:r>
                      <a:r>
                        <a:rPr lang="en-US" sz="1100" dirty="0">
                          <a:solidFill>
                            <a:srgbClr val="008000"/>
                          </a:solidFill>
                          <a:effectLst/>
                        </a:rPr>
                        <a:t>(1)</a:t>
                      </a:r>
                      <a:r>
                        <a:rPr lang="en-US" sz="1100" dirty="0">
                          <a:effectLst/>
                        </a:rPr>
                        <a:t/>
                      </a:r>
                      <a:br>
                        <a:rPr lang="en-US" sz="1100" dirty="0">
                          <a:effectLst/>
                        </a:rPr>
                      </a:br>
                      <a:r>
                        <a:rPr lang="en-US" sz="1100" u="none" strike="noStrike" dirty="0">
                          <a:solidFill>
                            <a:srgbClr val="0B0080"/>
                          </a:solidFill>
                          <a:effectLst/>
                          <a:hlinkClick r:id="rId33" tooltip="cpp/keyword/delete"/>
                        </a:rPr>
                        <a:t>delete</a:t>
                      </a:r>
                      <a:r>
                        <a:rPr lang="en-US" sz="1100" dirty="0">
                          <a:solidFill>
                            <a:srgbClr val="008000"/>
                          </a:solidFill>
                          <a:effectLst/>
                        </a:rPr>
                        <a:t>(1)</a:t>
                      </a:r>
                      <a:r>
                        <a:rPr lang="en-US" sz="1100" dirty="0">
                          <a:effectLst/>
                        </a:rPr>
                        <a:t/>
                      </a:r>
                      <a:br>
                        <a:rPr lang="en-US" sz="1100" dirty="0">
                          <a:effectLst/>
                        </a:rPr>
                      </a:br>
                      <a:r>
                        <a:rPr lang="en-US" sz="1100" u="none" strike="noStrike" dirty="0">
                          <a:solidFill>
                            <a:srgbClr val="0B0080"/>
                          </a:solidFill>
                          <a:effectLst/>
                          <a:hlinkClick r:id="rId34" tooltip="cpp/keyword/do"/>
                        </a:rPr>
                        <a:t>do</a:t>
                      </a:r>
                      <a:r>
                        <a:rPr lang="en-US" sz="1100" dirty="0">
                          <a:effectLst/>
                        </a:rPr>
                        <a:t/>
                      </a:r>
                      <a:br>
                        <a:rPr lang="en-US" sz="1100" dirty="0">
                          <a:effectLst/>
                        </a:rPr>
                      </a:br>
                      <a:r>
                        <a:rPr lang="en-US" sz="1100" u="none" strike="noStrike" dirty="0">
                          <a:solidFill>
                            <a:srgbClr val="0B0080"/>
                          </a:solidFill>
                          <a:effectLst/>
                          <a:hlinkClick r:id="rId35" tooltip="cpp/keyword/double"/>
                        </a:rPr>
                        <a:t>double</a:t>
                      </a:r>
                      <a:r>
                        <a:rPr lang="en-US" sz="1100" dirty="0">
                          <a:effectLst/>
                        </a:rPr>
                        <a:t/>
                      </a:r>
                      <a:br>
                        <a:rPr lang="en-US" sz="1100" dirty="0">
                          <a:effectLst/>
                        </a:rPr>
                      </a:br>
                      <a:r>
                        <a:rPr lang="en-US" sz="1100" u="none" strike="noStrike" dirty="0" err="1">
                          <a:solidFill>
                            <a:srgbClr val="0B0080"/>
                          </a:solidFill>
                          <a:effectLst/>
                          <a:hlinkClick r:id="rId36" tooltip="cpp/keyword/dynamic cast"/>
                        </a:rPr>
                        <a:t>dynamic_cast</a:t>
                      </a:r>
                      <a:r>
                        <a:rPr lang="en-US" sz="1100" dirty="0">
                          <a:effectLst/>
                        </a:rPr>
                        <a:t/>
                      </a:r>
                      <a:br>
                        <a:rPr lang="en-US" sz="1100" dirty="0">
                          <a:effectLst/>
                        </a:rPr>
                      </a:br>
                      <a:r>
                        <a:rPr lang="en-US" sz="1100" u="none" strike="noStrike" dirty="0">
                          <a:solidFill>
                            <a:srgbClr val="0B0080"/>
                          </a:solidFill>
                          <a:effectLst/>
                          <a:hlinkClick r:id="rId37" tooltip="cpp/keyword/else"/>
                        </a:rPr>
                        <a:t>else</a:t>
                      </a:r>
                      <a:r>
                        <a:rPr lang="en-US" sz="1100" dirty="0">
                          <a:effectLst/>
                        </a:rPr>
                        <a:t/>
                      </a:r>
                      <a:br>
                        <a:rPr lang="en-US" sz="1100" dirty="0">
                          <a:effectLst/>
                        </a:rPr>
                      </a:br>
                      <a:r>
                        <a:rPr lang="en-US" sz="1100" u="none" strike="noStrike" dirty="0" err="1">
                          <a:solidFill>
                            <a:srgbClr val="0B0080"/>
                          </a:solidFill>
                          <a:effectLst/>
                          <a:hlinkClick r:id="rId38" tooltip="cpp/keyword/enum"/>
                        </a:rPr>
                        <a:t>enum</a:t>
                      </a:r>
                      <a:r>
                        <a:rPr lang="en-US" sz="1100" dirty="0">
                          <a:effectLst/>
                        </a:rPr>
                        <a:t/>
                      </a:r>
                      <a:br>
                        <a:rPr lang="en-US" sz="1100" dirty="0">
                          <a:effectLst/>
                        </a:rPr>
                      </a:br>
                      <a:r>
                        <a:rPr lang="en-US" sz="1100" u="none" strike="noStrike" dirty="0">
                          <a:solidFill>
                            <a:srgbClr val="0B0080"/>
                          </a:solidFill>
                          <a:effectLst/>
                          <a:hlinkClick r:id="rId39" tooltip="cpp/keyword/explicit"/>
                        </a:rPr>
                        <a:t>explicit</a:t>
                      </a:r>
                      <a:r>
                        <a:rPr lang="en-US" sz="1100" dirty="0">
                          <a:effectLst/>
                        </a:rPr>
                        <a:t/>
                      </a:r>
                      <a:br>
                        <a:rPr lang="en-US" sz="1100" dirty="0">
                          <a:effectLst/>
                        </a:rPr>
                      </a:br>
                      <a:r>
                        <a:rPr lang="en-US" sz="1100" u="none" strike="noStrike" dirty="0">
                          <a:solidFill>
                            <a:srgbClr val="0B0080"/>
                          </a:solidFill>
                          <a:effectLst/>
                          <a:hlinkClick r:id="rId40" tooltip="cpp/keyword/export"/>
                        </a:rPr>
                        <a:t>export</a:t>
                      </a:r>
                      <a:r>
                        <a:rPr lang="en-US" sz="1100" dirty="0">
                          <a:solidFill>
                            <a:srgbClr val="008000"/>
                          </a:solidFill>
                          <a:effectLst/>
                        </a:rPr>
                        <a:t>(1)(3)</a:t>
                      </a:r>
                      <a:r>
                        <a:rPr lang="en-US" sz="1100" dirty="0">
                          <a:effectLst/>
                        </a:rPr>
                        <a:t/>
                      </a:r>
                      <a:br>
                        <a:rPr lang="en-US" sz="1100" dirty="0">
                          <a:effectLst/>
                        </a:rPr>
                      </a:br>
                      <a:r>
                        <a:rPr lang="en-US" sz="1100" u="none" strike="noStrike" dirty="0">
                          <a:solidFill>
                            <a:srgbClr val="0B0080"/>
                          </a:solidFill>
                          <a:effectLst/>
                          <a:hlinkClick r:id="rId41" tooltip="cpp/keyword/extern"/>
                        </a:rPr>
                        <a:t>extern</a:t>
                      </a:r>
                      <a:r>
                        <a:rPr lang="en-US" sz="1100" dirty="0">
                          <a:solidFill>
                            <a:srgbClr val="008000"/>
                          </a:solidFill>
                          <a:effectLst/>
                        </a:rPr>
                        <a:t>(1)</a:t>
                      </a:r>
                      <a:r>
                        <a:rPr lang="en-US" sz="1100" dirty="0">
                          <a:effectLst/>
                        </a:rPr>
                        <a:t/>
                      </a:r>
                      <a:br>
                        <a:rPr lang="en-US" sz="1100" dirty="0">
                          <a:effectLst/>
                        </a:rPr>
                      </a:br>
                      <a:r>
                        <a:rPr lang="en-US" sz="1100" u="none" strike="noStrike" dirty="0">
                          <a:solidFill>
                            <a:srgbClr val="0B0080"/>
                          </a:solidFill>
                          <a:effectLst/>
                          <a:hlinkClick r:id="rId42" tooltip="cpp/keyword/false"/>
                        </a:rPr>
                        <a:t>false</a:t>
                      </a:r>
                      <a:r>
                        <a:rPr lang="en-US" sz="1100" dirty="0">
                          <a:effectLst/>
                        </a:rPr>
                        <a:t/>
                      </a:r>
                      <a:br>
                        <a:rPr lang="en-US" sz="1100" dirty="0">
                          <a:effectLst/>
                        </a:rPr>
                      </a:br>
                      <a:r>
                        <a:rPr lang="en-US" sz="1100" u="none" strike="noStrike" dirty="0">
                          <a:solidFill>
                            <a:srgbClr val="0B0080"/>
                          </a:solidFill>
                          <a:effectLst/>
                          <a:hlinkClick r:id="rId43" tooltip="cpp/keyword/float"/>
                        </a:rPr>
                        <a:t>float</a:t>
                      </a:r>
                      <a:r>
                        <a:rPr lang="en-US" sz="1100" dirty="0">
                          <a:effectLst/>
                        </a:rPr>
                        <a:t/>
                      </a:r>
                      <a:br>
                        <a:rPr lang="en-US" sz="1100" dirty="0">
                          <a:effectLst/>
                        </a:rPr>
                      </a:br>
                      <a:r>
                        <a:rPr lang="en-US" sz="1100" u="none" strike="noStrike" dirty="0">
                          <a:solidFill>
                            <a:srgbClr val="0B0080"/>
                          </a:solidFill>
                          <a:effectLst/>
                          <a:hlinkClick r:id="rId44" tooltip="cpp/keyword/for"/>
                        </a:rPr>
                        <a:t>for</a:t>
                      </a:r>
                      <a:r>
                        <a:rPr lang="en-US" sz="1100" dirty="0">
                          <a:effectLst/>
                        </a:rPr>
                        <a:t/>
                      </a:r>
                      <a:br>
                        <a:rPr lang="en-US" sz="1100" dirty="0">
                          <a:effectLst/>
                        </a:rPr>
                      </a:br>
                      <a:r>
                        <a:rPr lang="en-US" sz="1100" u="none" strike="noStrike" dirty="0">
                          <a:solidFill>
                            <a:srgbClr val="0B0080"/>
                          </a:solidFill>
                          <a:effectLst/>
                          <a:hlinkClick r:id="rId45" tooltip="cpp/keyword/friend"/>
                        </a:rPr>
                        <a:t>friend</a:t>
                      </a:r>
                      <a:r>
                        <a:rPr lang="en-US" sz="1100" dirty="0">
                          <a:effectLst/>
                        </a:rPr>
                        <a:t/>
                      </a:r>
                      <a:br>
                        <a:rPr lang="en-US" sz="1100" dirty="0">
                          <a:effectLst/>
                        </a:rPr>
                      </a:br>
                      <a:r>
                        <a:rPr lang="en-US" sz="1100" u="none" strike="noStrike" dirty="0" err="1">
                          <a:solidFill>
                            <a:srgbClr val="0B0080"/>
                          </a:solidFill>
                          <a:effectLst/>
                          <a:hlinkClick r:id="rId46" tooltip="cpp/keyword/goto"/>
                        </a:rPr>
                        <a:t>goto</a:t>
                      </a:r>
                      <a:r>
                        <a:rPr lang="en-US" sz="1100" dirty="0">
                          <a:effectLst/>
                        </a:rPr>
                        <a:t/>
                      </a:r>
                      <a:br>
                        <a:rPr lang="en-US" sz="1100" dirty="0">
                          <a:effectLst/>
                        </a:rPr>
                      </a:br>
                      <a:r>
                        <a:rPr lang="en-US" sz="1100" u="none" strike="noStrike" dirty="0">
                          <a:solidFill>
                            <a:srgbClr val="0B0080"/>
                          </a:solidFill>
                          <a:effectLst/>
                          <a:hlinkClick r:id="rId47" tooltip="cpp/keyword/if"/>
                        </a:rPr>
                        <a:t>if</a:t>
                      </a:r>
                      <a:r>
                        <a:rPr lang="en-US" sz="1100" dirty="0">
                          <a:effectLst/>
                        </a:rPr>
                        <a:t/>
                      </a:r>
                      <a:br>
                        <a:rPr lang="en-US" sz="1100" dirty="0">
                          <a:effectLst/>
                        </a:rPr>
                      </a:br>
                      <a:r>
                        <a:rPr lang="en-US" sz="1100" u="none" strike="noStrike" dirty="0">
                          <a:solidFill>
                            <a:srgbClr val="0B0080"/>
                          </a:solidFill>
                          <a:effectLst/>
                          <a:hlinkClick r:id="rId48" tooltip="cpp/keyword/inline"/>
                        </a:rPr>
                        <a:t>inline</a:t>
                      </a:r>
                      <a:r>
                        <a:rPr lang="en-US" sz="1100" dirty="0">
                          <a:solidFill>
                            <a:srgbClr val="008000"/>
                          </a:solidFill>
                          <a:effectLst/>
                        </a:rPr>
                        <a:t>(1)</a:t>
                      </a:r>
                      <a:r>
                        <a:rPr lang="en-US" sz="1100" dirty="0">
                          <a:effectLst/>
                        </a:rPr>
                        <a:t/>
                      </a:r>
                      <a:br>
                        <a:rPr lang="en-US" sz="1100" dirty="0">
                          <a:effectLst/>
                        </a:rPr>
                      </a:br>
                      <a:r>
                        <a:rPr lang="en-US" sz="1100" u="none" strike="noStrike" dirty="0" err="1">
                          <a:solidFill>
                            <a:srgbClr val="0B0080"/>
                          </a:solidFill>
                          <a:effectLst/>
                          <a:hlinkClick r:id="rId49" tooltip="cpp/keyword/int"/>
                        </a:rPr>
                        <a:t>int</a:t>
                      </a:r>
                      <a:r>
                        <a:rPr lang="en-US" sz="1100" dirty="0">
                          <a:effectLst/>
                        </a:rPr>
                        <a:t/>
                      </a:r>
                      <a:br>
                        <a:rPr lang="en-US" sz="1100" dirty="0">
                          <a:effectLst/>
                        </a:rPr>
                      </a:br>
                      <a:r>
                        <a:rPr lang="en-US" sz="1100" u="none" strike="noStrike" dirty="0">
                          <a:solidFill>
                            <a:srgbClr val="0B0080"/>
                          </a:solidFill>
                          <a:effectLst/>
                          <a:hlinkClick r:id="rId50" tooltip="cpp/keyword/long"/>
                        </a:rPr>
                        <a:t>long</a:t>
                      </a:r>
                      <a:r>
                        <a:rPr lang="en-US" sz="1100" dirty="0">
                          <a:effectLst/>
                        </a:rPr>
                        <a:t/>
                      </a:r>
                      <a:br>
                        <a:rPr lang="en-US" sz="1100" dirty="0">
                          <a:effectLst/>
                        </a:rPr>
                      </a:br>
                      <a:r>
                        <a:rPr lang="en-US" sz="1100" u="none" strike="noStrike" dirty="0">
                          <a:solidFill>
                            <a:srgbClr val="0B0080"/>
                          </a:solidFill>
                          <a:effectLst/>
                          <a:hlinkClick r:id="rId51" tooltip="cpp/keyword/mutable"/>
                        </a:rPr>
                        <a:t>mutable</a:t>
                      </a:r>
                      <a:r>
                        <a:rPr lang="en-US" sz="1100" dirty="0">
                          <a:solidFill>
                            <a:srgbClr val="008000"/>
                          </a:solidFill>
                          <a:effectLst/>
                        </a:rPr>
                        <a:t>(1)</a:t>
                      </a:r>
                      <a:r>
                        <a:rPr lang="en-US" sz="1100" dirty="0">
                          <a:effectLst/>
                        </a:rPr>
                        <a:t/>
                      </a:r>
                      <a:br>
                        <a:rPr lang="en-US" sz="1100" dirty="0">
                          <a:effectLst/>
                        </a:rPr>
                      </a:br>
                      <a:r>
                        <a:rPr lang="en-US" sz="1100" u="none" strike="noStrike" dirty="0">
                          <a:solidFill>
                            <a:srgbClr val="0B0080"/>
                          </a:solidFill>
                          <a:effectLst/>
                          <a:hlinkClick r:id="rId52" tooltip="cpp/keyword/namespace"/>
                        </a:rPr>
                        <a:t>namespace</a:t>
                      </a:r>
                      <a:r>
                        <a:rPr lang="en-US" sz="1100" dirty="0">
                          <a:effectLst/>
                        </a:rPr>
                        <a:t/>
                      </a:r>
                      <a:br>
                        <a:rPr lang="en-US" sz="1100" dirty="0">
                          <a:effectLst/>
                        </a:rPr>
                      </a:br>
                      <a:r>
                        <a:rPr lang="en-US" sz="1100" u="none" strike="noStrike" dirty="0">
                          <a:solidFill>
                            <a:srgbClr val="0B0080"/>
                          </a:solidFill>
                          <a:effectLst/>
                          <a:hlinkClick r:id="rId53" tooltip="cpp/keyword/new"/>
                        </a:rPr>
                        <a:t>new</a:t>
                      </a:r>
                      <a:r>
                        <a:rPr lang="en-US" sz="1100" dirty="0">
                          <a:effectLst/>
                        </a:rPr>
                        <a:t/>
                      </a:r>
                      <a:br>
                        <a:rPr lang="en-US" sz="1100" dirty="0">
                          <a:effectLst/>
                        </a:rPr>
                      </a:br>
                      <a:r>
                        <a:rPr lang="en-US" sz="1100" u="none" strike="noStrike" dirty="0" err="1">
                          <a:solidFill>
                            <a:srgbClr val="0B0080"/>
                          </a:solidFill>
                          <a:effectLst/>
                          <a:hlinkClick r:id="rId54" tooltip="cpp/keyword/noexcept"/>
                        </a:rPr>
                        <a:t>noexcept</a:t>
                      </a:r>
                      <a:r>
                        <a:rPr lang="en-US" sz="1100" dirty="0">
                          <a:effectLst/>
                        </a:rPr>
                        <a:t> </a:t>
                      </a:r>
                      <a:r>
                        <a:rPr lang="en-US" sz="1100" dirty="0">
                          <a:solidFill>
                            <a:srgbClr val="008000"/>
                          </a:solidFill>
                          <a:effectLst/>
                        </a:rPr>
                        <a:t>(since C++11)</a:t>
                      </a:r>
                      <a:r>
                        <a:rPr lang="en-US" sz="1100" dirty="0">
                          <a:effectLst/>
                        </a:rPr>
                        <a:t/>
                      </a:r>
                      <a:br>
                        <a:rPr lang="en-US" sz="1100" dirty="0">
                          <a:effectLst/>
                        </a:rPr>
                      </a:br>
                      <a:r>
                        <a:rPr lang="en-US" sz="1100" u="none" strike="noStrike" dirty="0">
                          <a:solidFill>
                            <a:srgbClr val="0B0080"/>
                          </a:solidFill>
                          <a:effectLst/>
                          <a:hlinkClick r:id="rId55" tooltip="cpp/keyword/not"/>
                        </a:rPr>
                        <a:t>not</a:t>
                      </a:r>
                      <a:r>
                        <a:rPr lang="en-US" sz="1100" dirty="0">
                          <a:effectLst/>
                        </a:rPr>
                        <a:t/>
                      </a:r>
                      <a:br>
                        <a:rPr lang="en-US" sz="1100" dirty="0">
                          <a:effectLst/>
                        </a:rPr>
                      </a:br>
                      <a:r>
                        <a:rPr lang="en-US" sz="1100" u="none" strike="noStrike" dirty="0" err="1">
                          <a:solidFill>
                            <a:srgbClr val="0B0080"/>
                          </a:solidFill>
                          <a:effectLst/>
                          <a:hlinkClick r:id="rId56" tooltip="cpp/keyword/not eq"/>
                        </a:rPr>
                        <a:t>not_eq</a:t>
                      </a:r>
                      <a:r>
                        <a:rPr lang="en-US" sz="1100" dirty="0">
                          <a:effectLst/>
                        </a:rPr>
                        <a:t/>
                      </a:r>
                      <a:br>
                        <a:rPr lang="en-US" sz="1100" dirty="0">
                          <a:effectLst/>
                        </a:rPr>
                      </a:br>
                      <a:r>
                        <a:rPr lang="en-US" sz="1100" u="none" strike="noStrike" dirty="0" err="1">
                          <a:solidFill>
                            <a:srgbClr val="0B0080"/>
                          </a:solidFill>
                          <a:effectLst/>
                          <a:hlinkClick r:id="rId57" tooltip="cpp/keyword/nullptr"/>
                        </a:rPr>
                        <a:t>nullptr</a:t>
                      </a:r>
                      <a:r>
                        <a:rPr lang="en-US" sz="1100" dirty="0">
                          <a:effectLst/>
                        </a:rPr>
                        <a:t> </a:t>
                      </a:r>
                      <a:r>
                        <a:rPr lang="en-US" sz="1100" dirty="0">
                          <a:solidFill>
                            <a:srgbClr val="008000"/>
                          </a:solidFill>
                          <a:effectLst/>
                        </a:rPr>
                        <a:t>(since C++11)</a:t>
                      </a:r>
                      <a:r>
                        <a:rPr lang="en-US" sz="1100" dirty="0">
                          <a:effectLst/>
                        </a:rPr>
                        <a:t/>
                      </a:r>
                      <a:br>
                        <a:rPr lang="en-US" sz="1100" dirty="0">
                          <a:effectLst/>
                        </a:rPr>
                      </a:br>
                      <a:r>
                        <a:rPr lang="en-US" sz="1100" u="none" strike="noStrike" dirty="0">
                          <a:solidFill>
                            <a:srgbClr val="0B0080"/>
                          </a:solidFill>
                          <a:effectLst/>
                          <a:hlinkClick r:id="rId58" tooltip="cpp/keyword/operator"/>
                        </a:rPr>
                        <a:t>operator</a:t>
                      </a:r>
                      <a:r>
                        <a:rPr lang="en-US" sz="1100" dirty="0">
                          <a:effectLst/>
                        </a:rPr>
                        <a:t/>
                      </a:r>
                      <a:br>
                        <a:rPr lang="en-US" sz="1100" dirty="0">
                          <a:effectLst/>
                        </a:rPr>
                      </a:br>
                      <a:r>
                        <a:rPr lang="en-US" sz="1100" u="none" strike="noStrike" dirty="0">
                          <a:solidFill>
                            <a:srgbClr val="0B0080"/>
                          </a:solidFill>
                          <a:effectLst/>
                          <a:hlinkClick r:id="rId59" tooltip="cpp/keyword/or"/>
                        </a:rPr>
                        <a:t>or</a:t>
                      </a:r>
                      <a:r>
                        <a:rPr lang="en-US" sz="1100" dirty="0">
                          <a:effectLst/>
                        </a:rPr>
                        <a:t/>
                      </a:r>
                      <a:br>
                        <a:rPr lang="en-US" sz="1100" dirty="0">
                          <a:effectLst/>
                        </a:rPr>
                      </a:br>
                      <a:r>
                        <a:rPr lang="en-US" sz="1100" u="none" strike="noStrike" dirty="0" err="1">
                          <a:solidFill>
                            <a:srgbClr val="0B0080"/>
                          </a:solidFill>
                          <a:effectLst/>
                          <a:hlinkClick r:id="rId60" tooltip="cpp/keyword/or eq"/>
                        </a:rPr>
                        <a:t>or_eq</a:t>
                      </a:r>
                      <a:r>
                        <a:rPr lang="en-US" sz="1100" dirty="0">
                          <a:effectLst/>
                        </a:rPr>
                        <a:t/>
                      </a:r>
                      <a:br>
                        <a:rPr lang="en-US" sz="1100" dirty="0">
                          <a:effectLst/>
                        </a:rPr>
                      </a:br>
                      <a:r>
                        <a:rPr lang="en-US" sz="1100" u="none" strike="noStrike" dirty="0">
                          <a:solidFill>
                            <a:srgbClr val="0B0080"/>
                          </a:solidFill>
                          <a:effectLst/>
                          <a:hlinkClick r:id="rId61" tooltip="cpp/keyword/private"/>
                        </a:rPr>
                        <a:t>private</a:t>
                      </a:r>
                      <a:r>
                        <a:rPr lang="en-US" sz="1100" dirty="0">
                          <a:effectLst/>
                        </a:rPr>
                        <a:t/>
                      </a:r>
                      <a:br>
                        <a:rPr lang="en-US" sz="1100" dirty="0">
                          <a:effectLst/>
                        </a:rPr>
                      </a:br>
                      <a:r>
                        <a:rPr lang="en-US" sz="1100" u="none" strike="noStrike" dirty="0">
                          <a:solidFill>
                            <a:srgbClr val="0B0080"/>
                          </a:solidFill>
                          <a:effectLst/>
                          <a:hlinkClick r:id="rId62" tooltip="cpp/keyword/protected"/>
                        </a:rPr>
                        <a:t>protected</a:t>
                      </a:r>
                      <a:r>
                        <a:rPr lang="en-US" sz="1100" dirty="0">
                          <a:effectLst/>
                        </a:rPr>
                        <a:t/>
                      </a:r>
                      <a:br>
                        <a:rPr lang="en-US" sz="1100" dirty="0">
                          <a:effectLst/>
                        </a:rPr>
                      </a:br>
                      <a:r>
                        <a:rPr lang="en-US" sz="1100" u="none" strike="noStrike" dirty="0">
                          <a:solidFill>
                            <a:srgbClr val="0B0080"/>
                          </a:solidFill>
                          <a:effectLst/>
                          <a:hlinkClick r:id="rId63" tooltip="cpp/keyword/public"/>
                        </a:rPr>
                        <a:t>public</a:t>
                      </a:r>
                      <a:r>
                        <a:rPr lang="en-US" sz="1100" dirty="0">
                          <a:effectLst/>
                        </a:rPr>
                        <a:t/>
                      </a:r>
                      <a:br>
                        <a:rPr lang="en-US" sz="1100" dirty="0">
                          <a:effectLst/>
                        </a:rPr>
                      </a:br>
                      <a:r>
                        <a:rPr lang="en-US" sz="1100" u="none" strike="noStrike" dirty="0" err="1">
                          <a:solidFill>
                            <a:srgbClr val="A55858"/>
                          </a:solidFill>
                          <a:effectLst/>
                          <a:hlinkClick r:id="rId64" tooltip="cpp/keyword/reflexpr (page does not exist)"/>
                        </a:rPr>
                        <a:t>reflexpr</a:t>
                      </a:r>
                      <a:r>
                        <a:rPr lang="en-US" sz="1100" dirty="0">
                          <a:effectLst/>
                        </a:rPr>
                        <a:t> </a:t>
                      </a:r>
                      <a:r>
                        <a:rPr lang="en-US" sz="1100" dirty="0">
                          <a:solidFill>
                            <a:srgbClr val="E06000"/>
                          </a:solidFill>
                          <a:effectLst/>
                        </a:rPr>
                        <a:t>(reflection TS)</a:t>
                      </a:r>
                      <a:r>
                        <a:rPr lang="en-US" sz="1100" dirty="0">
                          <a:effectLst/>
                        </a:rPr>
                        <a:t/>
                      </a:r>
                      <a:br>
                        <a:rPr lang="en-US" sz="1100" dirty="0">
                          <a:effectLst/>
                        </a:rPr>
                      </a:br>
                      <a:endParaRPr lang="en-US" sz="1100" dirty="0">
                        <a:effectLst/>
                      </a:endParaRPr>
                    </a:p>
                  </a:txBody>
                  <a:tcPr marL="43941" marR="43941" marT="21971" marB="2197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u="none" strike="noStrike" dirty="0">
                          <a:solidFill>
                            <a:srgbClr val="0B0080"/>
                          </a:solidFill>
                          <a:effectLst/>
                          <a:hlinkClick r:id="rId65" tooltip="cpp/keyword/register"/>
                        </a:rPr>
                        <a:t>register</a:t>
                      </a:r>
                      <a:r>
                        <a:rPr lang="en-US" sz="1100" dirty="0">
                          <a:solidFill>
                            <a:srgbClr val="008000"/>
                          </a:solidFill>
                          <a:effectLst/>
                        </a:rPr>
                        <a:t>(2)</a:t>
                      </a:r>
                      <a:r>
                        <a:rPr lang="en-US" sz="1100" dirty="0">
                          <a:effectLst/>
                        </a:rPr>
                        <a:t/>
                      </a:r>
                      <a:br>
                        <a:rPr lang="en-US" sz="1100" dirty="0">
                          <a:effectLst/>
                        </a:rPr>
                      </a:br>
                      <a:r>
                        <a:rPr lang="en-US" sz="1100" u="none" strike="noStrike" dirty="0" err="1">
                          <a:solidFill>
                            <a:srgbClr val="0B0080"/>
                          </a:solidFill>
                          <a:effectLst/>
                          <a:hlinkClick r:id="rId66" tooltip="cpp/keyword/reinterpret cast"/>
                        </a:rPr>
                        <a:t>reinterpret_cast</a:t>
                      </a:r>
                      <a:r>
                        <a:rPr lang="en-US" sz="1100" dirty="0">
                          <a:effectLst/>
                        </a:rPr>
                        <a:t/>
                      </a:r>
                      <a:br>
                        <a:rPr lang="en-US" sz="1100" dirty="0">
                          <a:effectLst/>
                        </a:rPr>
                      </a:br>
                      <a:r>
                        <a:rPr lang="en-US" sz="1100" u="none" strike="noStrike" dirty="0">
                          <a:solidFill>
                            <a:srgbClr val="0B0080"/>
                          </a:solidFill>
                          <a:effectLst/>
                          <a:hlinkClick r:id="rId67" tooltip="cpp/keyword/requires"/>
                        </a:rPr>
                        <a:t>requires</a:t>
                      </a:r>
                      <a:r>
                        <a:rPr lang="en-US" sz="1100" dirty="0">
                          <a:effectLst/>
                        </a:rPr>
                        <a:t> </a:t>
                      </a:r>
                      <a:r>
                        <a:rPr lang="en-US" sz="1100" dirty="0">
                          <a:solidFill>
                            <a:srgbClr val="008000"/>
                          </a:solidFill>
                          <a:effectLst/>
                        </a:rPr>
                        <a:t>(since C++20)</a:t>
                      </a:r>
                      <a:r>
                        <a:rPr lang="en-US" sz="1100" dirty="0">
                          <a:effectLst/>
                        </a:rPr>
                        <a:t/>
                      </a:r>
                      <a:br>
                        <a:rPr lang="en-US" sz="1100" dirty="0">
                          <a:effectLst/>
                        </a:rPr>
                      </a:br>
                      <a:r>
                        <a:rPr lang="en-US" sz="1100" u="none" strike="noStrike" dirty="0">
                          <a:solidFill>
                            <a:srgbClr val="0B0080"/>
                          </a:solidFill>
                          <a:effectLst/>
                          <a:hlinkClick r:id="rId68" tooltip="cpp/keyword/return"/>
                        </a:rPr>
                        <a:t>return</a:t>
                      </a:r>
                      <a:r>
                        <a:rPr lang="en-US" sz="1100" dirty="0">
                          <a:effectLst/>
                        </a:rPr>
                        <a:t/>
                      </a:r>
                      <a:br>
                        <a:rPr lang="en-US" sz="1100" dirty="0">
                          <a:effectLst/>
                        </a:rPr>
                      </a:br>
                      <a:r>
                        <a:rPr lang="en-US" sz="1100" u="none" strike="noStrike" dirty="0">
                          <a:solidFill>
                            <a:srgbClr val="0B0080"/>
                          </a:solidFill>
                          <a:effectLst/>
                          <a:hlinkClick r:id="rId69" tooltip="cpp/keyword/short"/>
                        </a:rPr>
                        <a:t>short</a:t>
                      </a:r>
                      <a:r>
                        <a:rPr lang="en-US" sz="1100" dirty="0">
                          <a:effectLst/>
                        </a:rPr>
                        <a:t/>
                      </a:r>
                      <a:br>
                        <a:rPr lang="en-US" sz="1100" dirty="0">
                          <a:effectLst/>
                        </a:rPr>
                      </a:br>
                      <a:r>
                        <a:rPr lang="en-US" sz="1100" u="none" strike="noStrike" dirty="0">
                          <a:solidFill>
                            <a:srgbClr val="0B0080"/>
                          </a:solidFill>
                          <a:effectLst/>
                          <a:hlinkClick r:id="rId70" tooltip="cpp/keyword/signed"/>
                        </a:rPr>
                        <a:t>signed</a:t>
                      </a:r>
                      <a:r>
                        <a:rPr lang="en-US" sz="1100" dirty="0">
                          <a:effectLst/>
                        </a:rPr>
                        <a:t/>
                      </a:r>
                      <a:br>
                        <a:rPr lang="en-US" sz="1100" dirty="0">
                          <a:effectLst/>
                        </a:rPr>
                      </a:br>
                      <a:r>
                        <a:rPr lang="en-US" sz="1100" u="none" strike="noStrike" dirty="0" err="1">
                          <a:solidFill>
                            <a:srgbClr val="0B0080"/>
                          </a:solidFill>
                          <a:effectLst/>
                          <a:hlinkClick r:id="rId71" tooltip="cpp/keyword/sizeof"/>
                        </a:rPr>
                        <a:t>sizeof</a:t>
                      </a:r>
                      <a:r>
                        <a:rPr lang="en-US" sz="1100" dirty="0">
                          <a:solidFill>
                            <a:srgbClr val="008000"/>
                          </a:solidFill>
                          <a:effectLst/>
                        </a:rPr>
                        <a:t>(1)</a:t>
                      </a:r>
                      <a:r>
                        <a:rPr lang="en-US" sz="1100" dirty="0">
                          <a:effectLst/>
                        </a:rPr>
                        <a:t/>
                      </a:r>
                      <a:br>
                        <a:rPr lang="en-US" sz="1100" dirty="0">
                          <a:effectLst/>
                        </a:rPr>
                      </a:br>
                      <a:r>
                        <a:rPr lang="en-US" sz="1100" u="none" strike="noStrike" dirty="0">
                          <a:solidFill>
                            <a:srgbClr val="0B0080"/>
                          </a:solidFill>
                          <a:effectLst/>
                          <a:hlinkClick r:id="rId72" tooltip="cpp/keyword/static"/>
                        </a:rPr>
                        <a:t>static</a:t>
                      </a:r>
                      <a:r>
                        <a:rPr lang="en-US" sz="1100" dirty="0">
                          <a:effectLst/>
                        </a:rPr>
                        <a:t/>
                      </a:r>
                      <a:br>
                        <a:rPr lang="en-US" sz="1100" dirty="0">
                          <a:effectLst/>
                        </a:rPr>
                      </a:br>
                      <a:r>
                        <a:rPr lang="en-US" sz="1100" u="none" strike="noStrike" dirty="0" err="1">
                          <a:solidFill>
                            <a:srgbClr val="0B0080"/>
                          </a:solidFill>
                          <a:effectLst/>
                          <a:hlinkClick r:id="rId73" tooltip="cpp/keyword/static assert"/>
                        </a:rPr>
                        <a:t>static_assert</a:t>
                      </a:r>
                      <a:r>
                        <a:rPr lang="en-US" sz="1100" dirty="0">
                          <a:effectLst/>
                        </a:rPr>
                        <a:t> </a:t>
                      </a:r>
                      <a:r>
                        <a:rPr lang="en-US" sz="1100" dirty="0">
                          <a:solidFill>
                            <a:srgbClr val="008000"/>
                          </a:solidFill>
                          <a:effectLst/>
                        </a:rPr>
                        <a:t>(since C++11)</a:t>
                      </a:r>
                      <a:r>
                        <a:rPr lang="en-US" sz="1100" dirty="0">
                          <a:effectLst/>
                        </a:rPr>
                        <a:t/>
                      </a:r>
                      <a:br>
                        <a:rPr lang="en-US" sz="1100" dirty="0">
                          <a:effectLst/>
                        </a:rPr>
                      </a:br>
                      <a:r>
                        <a:rPr lang="en-US" sz="1100" u="none" strike="noStrike" dirty="0" err="1">
                          <a:solidFill>
                            <a:srgbClr val="0B0080"/>
                          </a:solidFill>
                          <a:effectLst/>
                          <a:hlinkClick r:id="rId74" tooltip="cpp/keyword/static cast"/>
                        </a:rPr>
                        <a:t>static_cast</a:t>
                      </a:r>
                      <a:r>
                        <a:rPr lang="en-US" sz="1100" dirty="0">
                          <a:effectLst/>
                        </a:rPr>
                        <a:t/>
                      </a:r>
                      <a:br>
                        <a:rPr lang="en-US" sz="1100" dirty="0">
                          <a:effectLst/>
                        </a:rPr>
                      </a:br>
                      <a:r>
                        <a:rPr lang="en-US" sz="1100" u="none" strike="noStrike" dirty="0" err="1">
                          <a:solidFill>
                            <a:srgbClr val="0B0080"/>
                          </a:solidFill>
                          <a:effectLst/>
                          <a:hlinkClick r:id="rId75" tooltip="cpp/keyword/struct"/>
                        </a:rPr>
                        <a:t>struct</a:t>
                      </a:r>
                      <a:r>
                        <a:rPr lang="en-US" sz="1100" dirty="0">
                          <a:solidFill>
                            <a:srgbClr val="008000"/>
                          </a:solidFill>
                          <a:effectLst/>
                        </a:rPr>
                        <a:t>(1)</a:t>
                      </a:r>
                      <a:r>
                        <a:rPr lang="en-US" sz="1100" dirty="0">
                          <a:effectLst/>
                        </a:rPr>
                        <a:t/>
                      </a:r>
                      <a:br>
                        <a:rPr lang="en-US" sz="1100" dirty="0">
                          <a:effectLst/>
                        </a:rPr>
                      </a:br>
                      <a:r>
                        <a:rPr lang="en-US" sz="1100" u="none" strike="noStrike" dirty="0">
                          <a:solidFill>
                            <a:srgbClr val="0B0080"/>
                          </a:solidFill>
                          <a:effectLst/>
                          <a:hlinkClick r:id="rId76" tooltip="cpp/keyword/switch"/>
                        </a:rPr>
                        <a:t>switch</a:t>
                      </a:r>
                      <a:r>
                        <a:rPr lang="en-US" sz="1100" dirty="0">
                          <a:effectLst/>
                        </a:rPr>
                        <a:t/>
                      </a:r>
                      <a:br>
                        <a:rPr lang="en-US" sz="1100" dirty="0">
                          <a:effectLst/>
                        </a:rPr>
                      </a:br>
                      <a:r>
                        <a:rPr lang="en-US" sz="1100" u="none" strike="noStrike" dirty="0">
                          <a:solidFill>
                            <a:srgbClr val="0B0080"/>
                          </a:solidFill>
                          <a:effectLst/>
                          <a:hlinkClick r:id="rId7" tooltip="cpp/language/transactional memory"/>
                        </a:rPr>
                        <a:t>synchronized</a:t>
                      </a:r>
                      <a:r>
                        <a:rPr lang="en-US" sz="1100" dirty="0">
                          <a:effectLst/>
                        </a:rPr>
                        <a:t> </a:t>
                      </a:r>
                      <a:r>
                        <a:rPr lang="en-US" sz="1100" dirty="0">
                          <a:solidFill>
                            <a:srgbClr val="E06000"/>
                          </a:solidFill>
                          <a:effectLst/>
                        </a:rPr>
                        <a:t>(TM TS)</a:t>
                      </a:r>
                      <a:r>
                        <a:rPr lang="en-US" sz="1100" dirty="0">
                          <a:effectLst/>
                        </a:rPr>
                        <a:t/>
                      </a:r>
                      <a:br>
                        <a:rPr lang="en-US" sz="1100" dirty="0">
                          <a:effectLst/>
                        </a:rPr>
                      </a:br>
                      <a:r>
                        <a:rPr lang="en-US" sz="1100" u="none" strike="noStrike" dirty="0">
                          <a:solidFill>
                            <a:srgbClr val="0B0080"/>
                          </a:solidFill>
                          <a:effectLst/>
                          <a:hlinkClick r:id="rId77" tooltip="cpp/keyword/template"/>
                        </a:rPr>
                        <a:t>template</a:t>
                      </a:r>
                      <a:r>
                        <a:rPr lang="en-US" sz="1100" dirty="0">
                          <a:effectLst/>
                        </a:rPr>
                        <a:t/>
                      </a:r>
                      <a:br>
                        <a:rPr lang="en-US" sz="1100" dirty="0">
                          <a:effectLst/>
                        </a:rPr>
                      </a:br>
                      <a:r>
                        <a:rPr lang="en-US" sz="1100" u="none" strike="noStrike" dirty="0">
                          <a:solidFill>
                            <a:srgbClr val="0B0080"/>
                          </a:solidFill>
                          <a:effectLst/>
                          <a:hlinkClick r:id="rId78" tooltip="cpp/keyword/this"/>
                        </a:rPr>
                        <a:t>this</a:t>
                      </a:r>
                      <a:r>
                        <a:rPr lang="en-US" sz="1100" dirty="0">
                          <a:effectLst/>
                        </a:rPr>
                        <a:t/>
                      </a:r>
                      <a:br>
                        <a:rPr lang="en-US" sz="1100" dirty="0">
                          <a:effectLst/>
                        </a:rPr>
                      </a:br>
                      <a:r>
                        <a:rPr lang="en-US" sz="1100" u="none" strike="noStrike" dirty="0" err="1">
                          <a:solidFill>
                            <a:srgbClr val="0B0080"/>
                          </a:solidFill>
                          <a:effectLst/>
                          <a:hlinkClick r:id="rId79" tooltip="cpp/keyword/thread local"/>
                        </a:rPr>
                        <a:t>thread_local</a:t>
                      </a:r>
                      <a:r>
                        <a:rPr lang="en-US" sz="1100" dirty="0">
                          <a:effectLst/>
                        </a:rPr>
                        <a:t> </a:t>
                      </a:r>
                      <a:r>
                        <a:rPr lang="en-US" sz="1100" dirty="0">
                          <a:solidFill>
                            <a:srgbClr val="008000"/>
                          </a:solidFill>
                          <a:effectLst/>
                        </a:rPr>
                        <a:t>(since C++11)</a:t>
                      </a:r>
                      <a:r>
                        <a:rPr lang="en-US" sz="1100" dirty="0">
                          <a:effectLst/>
                        </a:rPr>
                        <a:t/>
                      </a:r>
                      <a:br>
                        <a:rPr lang="en-US" sz="1100" dirty="0">
                          <a:effectLst/>
                        </a:rPr>
                      </a:br>
                      <a:r>
                        <a:rPr lang="en-US" sz="1100" u="none" strike="noStrike" dirty="0">
                          <a:solidFill>
                            <a:srgbClr val="0B0080"/>
                          </a:solidFill>
                          <a:effectLst/>
                          <a:hlinkClick r:id="rId80" tooltip="cpp/keyword/throw"/>
                        </a:rPr>
                        <a:t>throw</a:t>
                      </a:r>
                      <a:r>
                        <a:rPr lang="en-US" sz="1100" dirty="0">
                          <a:effectLst/>
                        </a:rPr>
                        <a:t/>
                      </a:r>
                      <a:br>
                        <a:rPr lang="en-US" sz="1100" dirty="0">
                          <a:effectLst/>
                        </a:rPr>
                      </a:br>
                      <a:r>
                        <a:rPr lang="en-US" sz="1100" u="none" strike="noStrike" dirty="0">
                          <a:solidFill>
                            <a:srgbClr val="0B0080"/>
                          </a:solidFill>
                          <a:effectLst/>
                          <a:hlinkClick r:id="rId81" tooltip="cpp/keyword/true"/>
                        </a:rPr>
                        <a:t>true</a:t>
                      </a:r>
                      <a:r>
                        <a:rPr lang="en-US" sz="1100" dirty="0">
                          <a:effectLst/>
                        </a:rPr>
                        <a:t/>
                      </a:r>
                      <a:br>
                        <a:rPr lang="en-US" sz="1100" dirty="0">
                          <a:effectLst/>
                        </a:rPr>
                      </a:br>
                      <a:r>
                        <a:rPr lang="en-US" sz="1100" u="none" strike="noStrike" dirty="0">
                          <a:solidFill>
                            <a:srgbClr val="0B0080"/>
                          </a:solidFill>
                          <a:effectLst/>
                          <a:hlinkClick r:id="rId82" tooltip="cpp/keyword/try"/>
                        </a:rPr>
                        <a:t>try</a:t>
                      </a:r>
                      <a:r>
                        <a:rPr lang="en-US" sz="1100" dirty="0">
                          <a:effectLst/>
                        </a:rPr>
                        <a:t/>
                      </a:r>
                      <a:br>
                        <a:rPr lang="en-US" sz="1100" dirty="0">
                          <a:effectLst/>
                        </a:rPr>
                      </a:br>
                      <a:r>
                        <a:rPr lang="en-US" sz="1100" u="none" strike="noStrike" dirty="0" err="1">
                          <a:solidFill>
                            <a:srgbClr val="0B0080"/>
                          </a:solidFill>
                          <a:effectLst/>
                          <a:hlinkClick r:id="rId83" tooltip="cpp/keyword/typedef"/>
                        </a:rPr>
                        <a:t>typedef</a:t>
                      </a:r>
                      <a:r>
                        <a:rPr lang="en-US" sz="1100" dirty="0">
                          <a:effectLst/>
                        </a:rPr>
                        <a:t/>
                      </a:r>
                      <a:br>
                        <a:rPr lang="en-US" sz="1100" dirty="0">
                          <a:effectLst/>
                        </a:rPr>
                      </a:br>
                      <a:r>
                        <a:rPr lang="en-US" sz="1100" u="none" strike="noStrike" dirty="0" err="1">
                          <a:solidFill>
                            <a:srgbClr val="0B0080"/>
                          </a:solidFill>
                          <a:effectLst/>
                          <a:hlinkClick r:id="rId84" tooltip="cpp/keyword/typeid"/>
                        </a:rPr>
                        <a:t>typeid</a:t>
                      </a:r>
                      <a:r>
                        <a:rPr lang="en-US" sz="1100" dirty="0">
                          <a:effectLst/>
                        </a:rPr>
                        <a:t/>
                      </a:r>
                      <a:br>
                        <a:rPr lang="en-US" sz="1100" dirty="0">
                          <a:effectLst/>
                        </a:rPr>
                      </a:br>
                      <a:r>
                        <a:rPr lang="en-US" sz="1100" u="none" strike="noStrike" dirty="0" err="1">
                          <a:solidFill>
                            <a:srgbClr val="0B0080"/>
                          </a:solidFill>
                          <a:effectLst/>
                          <a:hlinkClick r:id="rId85" tooltip="cpp/keyword/typename"/>
                        </a:rPr>
                        <a:t>typename</a:t>
                      </a:r>
                      <a:r>
                        <a:rPr lang="en-US" sz="1100" dirty="0">
                          <a:effectLst/>
                        </a:rPr>
                        <a:t/>
                      </a:r>
                      <a:br>
                        <a:rPr lang="en-US" sz="1100" dirty="0">
                          <a:effectLst/>
                        </a:rPr>
                      </a:br>
                      <a:r>
                        <a:rPr lang="en-US" sz="1100" u="none" strike="noStrike" dirty="0">
                          <a:solidFill>
                            <a:srgbClr val="0B0080"/>
                          </a:solidFill>
                          <a:effectLst/>
                          <a:hlinkClick r:id="rId86" tooltip="cpp/keyword/union"/>
                        </a:rPr>
                        <a:t>union</a:t>
                      </a:r>
                      <a:r>
                        <a:rPr lang="en-US" sz="1100" dirty="0">
                          <a:effectLst/>
                        </a:rPr>
                        <a:t/>
                      </a:r>
                      <a:br>
                        <a:rPr lang="en-US" sz="1100" dirty="0">
                          <a:effectLst/>
                        </a:rPr>
                      </a:br>
                      <a:r>
                        <a:rPr lang="en-US" sz="1100" u="none" strike="noStrike" dirty="0">
                          <a:solidFill>
                            <a:srgbClr val="0B0080"/>
                          </a:solidFill>
                          <a:effectLst/>
                          <a:hlinkClick r:id="rId87" tooltip="cpp/keyword/unsigned"/>
                        </a:rPr>
                        <a:t>unsigned</a:t>
                      </a:r>
                      <a:r>
                        <a:rPr lang="en-US" sz="1100" dirty="0">
                          <a:effectLst/>
                        </a:rPr>
                        <a:t/>
                      </a:r>
                      <a:br>
                        <a:rPr lang="en-US" sz="1100" dirty="0">
                          <a:effectLst/>
                        </a:rPr>
                      </a:br>
                      <a:r>
                        <a:rPr lang="en-US" sz="1100" u="none" strike="noStrike" dirty="0">
                          <a:solidFill>
                            <a:srgbClr val="0B0080"/>
                          </a:solidFill>
                          <a:effectLst/>
                          <a:hlinkClick r:id="rId88" tooltip="cpp/keyword/using"/>
                        </a:rPr>
                        <a:t>using</a:t>
                      </a:r>
                      <a:r>
                        <a:rPr lang="en-US" sz="1100" dirty="0">
                          <a:solidFill>
                            <a:srgbClr val="008000"/>
                          </a:solidFill>
                          <a:effectLst/>
                        </a:rPr>
                        <a:t>(1)</a:t>
                      </a:r>
                      <a:r>
                        <a:rPr lang="en-US" sz="1100" dirty="0">
                          <a:effectLst/>
                        </a:rPr>
                        <a:t/>
                      </a:r>
                      <a:br>
                        <a:rPr lang="en-US" sz="1100" dirty="0">
                          <a:effectLst/>
                        </a:rPr>
                      </a:br>
                      <a:r>
                        <a:rPr lang="en-US" sz="1100" u="none" strike="noStrike" dirty="0">
                          <a:solidFill>
                            <a:srgbClr val="0B0080"/>
                          </a:solidFill>
                          <a:effectLst/>
                          <a:hlinkClick r:id="rId89" tooltip="cpp/keyword/virtual"/>
                        </a:rPr>
                        <a:t>virtual</a:t>
                      </a:r>
                      <a:r>
                        <a:rPr lang="en-US" sz="1100" dirty="0">
                          <a:effectLst/>
                        </a:rPr>
                        <a:t/>
                      </a:r>
                      <a:br>
                        <a:rPr lang="en-US" sz="1100" dirty="0">
                          <a:effectLst/>
                        </a:rPr>
                      </a:br>
                      <a:r>
                        <a:rPr lang="en-US" sz="1100" u="none" strike="noStrike" dirty="0">
                          <a:solidFill>
                            <a:srgbClr val="0B0080"/>
                          </a:solidFill>
                          <a:effectLst/>
                          <a:hlinkClick r:id="rId90" tooltip="cpp/keyword/void"/>
                        </a:rPr>
                        <a:t>void</a:t>
                      </a:r>
                      <a:r>
                        <a:rPr lang="en-US" sz="1100" dirty="0">
                          <a:effectLst/>
                        </a:rPr>
                        <a:t/>
                      </a:r>
                      <a:br>
                        <a:rPr lang="en-US" sz="1100" dirty="0">
                          <a:effectLst/>
                        </a:rPr>
                      </a:br>
                      <a:r>
                        <a:rPr lang="en-US" sz="1100" u="none" strike="noStrike" dirty="0">
                          <a:solidFill>
                            <a:srgbClr val="0B0080"/>
                          </a:solidFill>
                          <a:effectLst/>
                          <a:hlinkClick r:id="rId91" tooltip="cpp/keyword/volatile"/>
                        </a:rPr>
                        <a:t>volatile</a:t>
                      </a:r>
                      <a:r>
                        <a:rPr lang="en-US" sz="1100" dirty="0">
                          <a:effectLst/>
                        </a:rPr>
                        <a:t/>
                      </a:r>
                      <a:br>
                        <a:rPr lang="en-US" sz="1100" dirty="0">
                          <a:effectLst/>
                        </a:rPr>
                      </a:br>
                      <a:r>
                        <a:rPr lang="en-US" sz="1100" u="sng" dirty="0" err="1">
                          <a:solidFill>
                            <a:srgbClr val="FAA700"/>
                          </a:solidFill>
                          <a:effectLst/>
                          <a:hlinkClick r:id="rId92" tooltip="cpp/keyword/wchar t"/>
                        </a:rPr>
                        <a:t>wchar_t</a:t>
                      </a:r>
                      <a:r>
                        <a:rPr lang="en-US" sz="1100" dirty="0">
                          <a:effectLst/>
                        </a:rPr>
                        <a:t/>
                      </a:r>
                      <a:br>
                        <a:rPr lang="en-US" sz="1100" dirty="0">
                          <a:effectLst/>
                        </a:rPr>
                      </a:br>
                      <a:r>
                        <a:rPr lang="en-US" sz="1100" u="none" strike="noStrike" dirty="0">
                          <a:solidFill>
                            <a:srgbClr val="0B0080"/>
                          </a:solidFill>
                          <a:effectLst/>
                          <a:hlinkClick r:id="rId93" tooltip="cpp/keyword/while"/>
                        </a:rPr>
                        <a:t>while</a:t>
                      </a:r>
                      <a:r>
                        <a:rPr lang="en-US" sz="1100" dirty="0">
                          <a:effectLst/>
                        </a:rPr>
                        <a:t/>
                      </a:r>
                      <a:br>
                        <a:rPr lang="en-US" sz="1100" dirty="0">
                          <a:effectLst/>
                        </a:rPr>
                      </a:br>
                      <a:r>
                        <a:rPr lang="en-US" sz="1100" u="none" strike="noStrike" dirty="0" err="1">
                          <a:solidFill>
                            <a:srgbClr val="0B0080"/>
                          </a:solidFill>
                          <a:effectLst/>
                          <a:hlinkClick r:id="rId94" tooltip="cpp/keyword/xor"/>
                        </a:rPr>
                        <a:t>xor</a:t>
                      </a:r>
                      <a:r>
                        <a:rPr lang="en-US" sz="1100" dirty="0">
                          <a:effectLst/>
                        </a:rPr>
                        <a:t/>
                      </a:r>
                      <a:br>
                        <a:rPr lang="en-US" sz="1100" dirty="0">
                          <a:effectLst/>
                        </a:rPr>
                      </a:br>
                      <a:r>
                        <a:rPr lang="en-US" sz="1100" u="none" strike="noStrike" dirty="0" err="1">
                          <a:solidFill>
                            <a:srgbClr val="0B0080"/>
                          </a:solidFill>
                          <a:effectLst/>
                          <a:hlinkClick r:id="rId95" tooltip="cpp/keyword/xor eq"/>
                        </a:rPr>
                        <a:t>xor_eq</a:t>
                      </a:r>
                      <a:endParaRPr lang="en-US" sz="1100" dirty="0">
                        <a:effectLst/>
                      </a:endParaRPr>
                    </a:p>
                  </a:txBody>
                  <a:tcPr marL="43941" marR="43941" marT="21971" marB="2197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2653448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4085</TotalTime>
  <Words>3082</Words>
  <Application>Microsoft Office PowerPoint</Application>
  <PresentationFormat>On-screen Show (4:3)</PresentationFormat>
  <Paragraphs>851</Paragraphs>
  <Slides>74</Slides>
  <Notes>0</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307</cp:revision>
  <dcterms:created xsi:type="dcterms:W3CDTF">2020-04-25T17:17:34Z</dcterms:created>
  <dcterms:modified xsi:type="dcterms:W3CDTF">2020-06-03T00:13:23Z</dcterms:modified>
</cp:coreProperties>
</file>