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41" r:id="rId5"/>
  </p:sldMasterIdLst>
  <p:notesMasterIdLst>
    <p:notesMasterId r:id="rId31"/>
  </p:notesMasterIdLst>
  <p:handoutMasterIdLst>
    <p:handoutMasterId r:id="rId32"/>
  </p:handoutMasterIdLst>
  <p:sldIdLst>
    <p:sldId id="265" r:id="rId6"/>
    <p:sldId id="428" r:id="rId7"/>
    <p:sldId id="381" r:id="rId8"/>
    <p:sldId id="407" r:id="rId9"/>
    <p:sldId id="301" r:id="rId10"/>
    <p:sldId id="408" r:id="rId11"/>
    <p:sldId id="409" r:id="rId12"/>
    <p:sldId id="410" r:id="rId13"/>
    <p:sldId id="411" r:id="rId14"/>
    <p:sldId id="412" r:id="rId15"/>
    <p:sldId id="413" r:id="rId16"/>
    <p:sldId id="414" r:id="rId17"/>
    <p:sldId id="415" r:id="rId18"/>
    <p:sldId id="416" r:id="rId19"/>
    <p:sldId id="417" r:id="rId20"/>
    <p:sldId id="387" r:id="rId21"/>
    <p:sldId id="429" r:id="rId22"/>
    <p:sldId id="418" r:id="rId23"/>
    <p:sldId id="419" r:id="rId24"/>
    <p:sldId id="430" r:id="rId25"/>
    <p:sldId id="389" r:id="rId26"/>
    <p:sldId id="431" r:id="rId27"/>
    <p:sldId id="404" r:id="rId28"/>
    <p:sldId id="425" r:id="rId29"/>
    <p:sldId id="427" r:id="rId3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78" autoAdjust="0"/>
    <p:restoredTop sz="86486" autoAdjust="0"/>
  </p:normalViewPr>
  <p:slideViewPr>
    <p:cSldViewPr snapToGrid="0" showGuides="1">
      <p:cViewPr varScale="1">
        <p:scale>
          <a:sx n="44" d="100"/>
          <a:sy n="44" d="100"/>
        </p:scale>
        <p:origin x="62" y="139"/>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634"/>
    </p:cViewPr>
  </p:sorterViewPr>
  <p:notesViewPr>
    <p:cSldViewPr snapToGrid="0">
      <p:cViewPr>
        <p:scale>
          <a:sx n="90" d="100"/>
          <a:sy n="90" d="100"/>
        </p:scale>
        <p:origin x="1724" y="-232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4/27/2018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a:t>Page XX-#</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a:t>text</a:t>
            </a:r>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2032000"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4" name="Text Box 9"/>
          <p:cNvSpPr txBox="1">
            <a:spLocks noChangeArrowheads="1"/>
          </p:cNvSpPr>
          <p:nvPr/>
        </p:nvSpPr>
        <p:spPr bwMode="auto">
          <a:xfrm>
            <a:off x="162560" y="753040"/>
            <a:ext cx="1706880" cy="297661"/>
          </a:xfrm>
          <a:prstGeom prst="rect">
            <a:avLst/>
          </a:prstGeom>
          <a:noFill/>
          <a:ln w="9525">
            <a:noFill/>
            <a:miter lim="800000"/>
            <a:headEnd/>
            <a:tailEnd/>
          </a:ln>
          <a:effectLst/>
        </p:spPr>
        <p:txBody>
          <a:bodyPr lIns="96661" tIns="48331" rIns="96661" bIns="48331">
            <a:spAutoFit/>
          </a:bodyPr>
          <a:lstStyle/>
          <a:p>
            <a:pPr>
              <a:spcBef>
                <a:spcPct val="50000"/>
              </a:spcBef>
            </a:pPr>
            <a:r>
              <a:rPr lang="en-US" sz="1300" b="1" dirty="0">
                <a:latin typeface="Arial" pitchFamily="34" charset="0"/>
                <a:cs typeface="Arial" pitchFamily="34" charset="0"/>
              </a:rPr>
              <a:t>Instructor Notes:</a:t>
            </a:r>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a:latin typeface="Arial" pitchFamily="34" charset="0"/>
                <a:cs typeface="Arial" pitchFamily="34" charset="0"/>
              </a:rPr>
              <a:t>Angular 2				                                    		</a:t>
            </a:r>
            <a:endParaRPr lang="en-US" dirty="0">
              <a:latin typeface="Arial" pitchFamily="34" charset="0"/>
              <a:cs typeface="Arial" pitchFamily="34" charset="0"/>
            </a:endParaRPr>
          </a:p>
        </p:txBody>
      </p:sp>
      <p:sp>
        <p:nvSpPr>
          <p:cNvPr id="12" name="Rectangle 14"/>
          <p:cNvSpPr>
            <a:spLocks noChangeArrowheads="1"/>
          </p:cNvSpPr>
          <p:nvPr/>
        </p:nvSpPr>
        <p:spPr bwMode="auto">
          <a:xfrm>
            <a:off x="4226979" y="9020610"/>
            <a:ext cx="2946699" cy="470647"/>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a:latin typeface="Arial" pitchFamily="34" charset="0"/>
                <a:cs typeface="Arial" pitchFamily="34" charset="0"/>
              </a:rPr>
              <a:t>		 Page  </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a:latin typeface="Arial" pitchFamily="34" charset="0"/>
                <a:cs typeface="Arial" pitchFamily="34" charset="0"/>
              </a:rPr>
              <a:t> </a:t>
            </a:r>
          </a:p>
          <a:p>
            <a:r>
              <a:rPr lang="en-US" sz="11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954268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94676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07024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90549"/>
            <a:ext cx="4892673" cy="4600574"/>
          </a:xfrm>
        </p:spPr>
        <p:txBody>
          <a:bodyPr>
            <a:normAutofit/>
          </a:bodyPr>
          <a:lstStyle/>
          <a:p>
            <a:pPr algn="just"/>
            <a:r>
              <a:rPr lang="en-US" b="1" dirty="0">
                <a:latin typeface="Candara" panose="020E0502030303020204" pitchFamily="34" charset="0"/>
              </a:rPr>
              <a:t>Code Snippet</a:t>
            </a:r>
          </a:p>
          <a:p>
            <a:pPr algn="just"/>
            <a:endParaRPr lang="en-US" dirty="0">
              <a:latin typeface="Candara" panose="020E0502030303020204" pitchFamily="34" charset="0"/>
            </a:endParaRPr>
          </a:p>
          <a:p>
            <a:r>
              <a:rPr lang="en-US" dirty="0"/>
              <a:t>Declaring Interfaces</a:t>
            </a:r>
          </a:p>
          <a:p>
            <a:r>
              <a:rPr lang="en-US" dirty="0"/>
              <a:t>The interface keyword is used to declare an interface. Here is the syntax to declare an interface −</a:t>
            </a:r>
          </a:p>
          <a:p>
            <a:r>
              <a:rPr lang="en-US" dirty="0"/>
              <a:t>Syntax</a:t>
            </a:r>
          </a:p>
          <a:p>
            <a:r>
              <a:rPr lang="en-US" dirty="0"/>
              <a:t>interface </a:t>
            </a:r>
            <a:r>
              <a:rPr lang="en-US" dirty="0" err="1"/>
              <a:t>interface_name</a:t>
            </a:r>
            <a:r>
              <a:rPr lang="en-US" dirty="0"/>
              <a:t> { }</a:t>
            </a:r>
          </a:p>
          <a:p>
            <a:endParaRPr lang="en-US"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5028483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Interfaces and Arrays</a:t>
            </a:r>
          </a:p>
          <a:p>
            <a:r>
              <a:rPr lang="en-US" dirty="0"/>
              <a:t>Interface can define both the kind of key an array uses and the type of entry it contains. Index can be of type string or type number.</a:t>
            </a:r>
          </a:p>
          <a:p>
            <a:endParaRPr lang="en-US" dirty="0"/>
          </a:p>
        </p:txBody>
      </p:sp>
    </p:spTree>
    <p:extLst>
      <p:ext uri="{BB962C8B-B14F-4D97-AF65-F5344CB8AC3E}">
        <p14:creationId xmlns:p14="http://schemas.microsoft.com/office/powerpoint/2010/main" val="3425504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Optional Parameters</a:t>
            </a:r>
          </a:p>
          <a:p>
            <a:r>
              <a:rPr lang="en-US" dirty="0"/>
              <a:t>Optional parameters can be used when arguments need not be compulsorily passed for a function’s execution. A parameter can be marked optional by appending a question mark to its name. The optional parameter should be set as the last argument in a function. The syntax to declare a function with optional parameter is as given below −</a:t>
            </a:r>
          </a:p>
          <a:p>
            <a:r>
              <a:rPr lang="en-US" dirty="0"/>
              <a:t>function </a:t>
            </a:r>
            <a:r>
              <a:rPr lang="en-US" dirty="0" err="1"/>
              <a:t>function_name</a:t>
            </a:r>
            <a:r>
              <a:rPr lang="en-US" dirty="0"/>
              <a:t> (param1[:type], param2[:type], param3[:type])</a:t>
            </a:r>
          </a:p>
          <a:p>
            <a:r>
              <a:rPr lang="en-US" dirty="0"/>
              <a:t>Rest Parameters</a:t>
            </a:r>
          </a:p>
          <a:p>
            <a:r>
              <a:rPr lang="en-US" dirty="0"/>
              <a:t>Rest parameters are similar to variable arguments in Java. Rest parameters don’t restrict the number of values that you can pass to a function. However, the values passed must all be of the same type. In other words, rest parameters act as placeholders for multiple arguments of the same type.</a:t>
            </a:r>
          </a:p>
          <a:p>
            <a:r>
              <a:rPr lang="en-US" dirty="0"/>
              <a:t>To declare a rest parameter, the parameter name is prefixed with three periods. Any </a:t>
            </a:r>
            <a:r>
              <a:rPr lang="en-US" dirty="0" err="1"/>
              <a:t>nonrest</a:t>
            </a:r>
            <a:r>
              <a:rPr lang="en-US" dirty="0"/>
              <a:t> parameter should come before the rest parameter.</a:t>
            </a:r>
          </a:p>
          <a:p>
            <a:endParaRPr lang="en-US" dirty="0"/>
          </a:p>
        </p:txBody>
      </p:sp>
    </p:spTree>
    <p:extLst>
      <p:ext uri="{BB962C8B-B14F-4D97-AF65-F5344CB8AC3E}">
        <p14:creationId xmlns:p14="http://schemas.microsoft.com/office/powerpoint/2010/main" val="39963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Default Parameters</a:t>
            </a:r>
          </a:p>
          <a:p>
            <a:r>
              <a:rPr lang="en-US" dirty="0"/>
              <a:t>Function parameters can also be assigned values by default. However, such parameters can also be explicitly passed values.</a:t>
            </a:r>
          </a:p>
          <a:p>
            <a:endParaRPr lang="en-US" dirty="0"/>
          </a:p>
        </p:txBody>
      </p:sp>
    </p:spTree>
    <p:extLst>
      <p:ext uri="{BB962C8B-B14F-4D97-AF65-F5344CB8AC3E}">
        <p14:creationId xmlns:p14="http://schemas.microsoft.com/office/powerpoint/2010/main" val="4076877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95513" y="4468882"/>
            <a:ext cx="4892673" cy="4320540"/>
          </a:xfrm>
        </p:spPr>
        <p:txBody>
          <a:bodyPr>
            <a:normAutofit/>
          </a:bodyPr>
          <a:lstStyle/>
          <a:p>
            <a:pPr algn="just"/>
            <a:r>
              <a:rPr lang="en-US" b="1" dirty="0"/>
              <a:t>Code Snippet</a:t>
            </a:r>
          </a:p>
          <a:p>
            <a:pPr algn="just"/>
            <a:endParaRPr lang="en-US" dirty="0"/>
          </a:p>
          <a:p>
            <a:r>
              <a:rPr lang="en-US" dirty="0"/>
              <a:t>Creating classes</a:t>
            </a:r>
          </a:p>
          <a:p>
            <a:r>
              <a:rPr lang="en-US" dirty="0"/>
              <a:t>Use the class keyword to declare a class in </a:t>
            </a:r>
            <a:r>
              <a:rPr lang="en-US" dirty="0" err="1"/>
              <a:t>TypeScript</a:t>
            </a:r>
            <a:r>
              <a:rPr lang="en-US" dirty="0"/>
              <a:t>. The syntax for the same is given below −</a:t>
            </a:r>
          </a:p>
          <a:p>
            <a:r>
              <a:rPr lang="en-US" dirty="0"/>
              <a:t>class </a:t>
            </a:r>
            <a:r>
              <a:rPr lang="en-US" dirty="0" err="1"/>
              <a:t>class_name</a:t>
            </a:r>
            <a:r>
              <a:rPr lang="en-US" dirty="0"/>
              <a:t> { //class scope } </a:t>
            </a:r>
          </a:p>
          <a:p>
            <a:r>
              <a:rPr lang="en-US" dirty="0"/>
              <a:t>The class keyword is followed by the class name. The rules for identifiers must be considered while naming a class.</a:t>
            </a:r>
          </a:p>
          <a:p>
            <a:r>
              <a:rPr lang="en-US" dirty="0"/>
              <a:t>A class definition can include the following −</a:t>
            </a:r>
          </a:p>
          <a:p>
            <a:r>
              <a:rPr lang="en-US" b="1" dirty="0"/>
              <a:t>Fields</a:t>
            </a:r>
            <a:r>
              <a:rPr lang="en-US" dirty="0"/>
              <a:t> − A field is any variable declared in a class. Fields represent data pertaining to objects</a:t>
            </a:r>
          </a:p>
          <a:p>
            <a:r>
              <a:rPr lang="en-US" b="1" dirty="0"/>
              <a:t>Constructors</a:t>
            </a:r>
            <a:r>
              <a:rPr lang="en-US" dirty="0"/>
              <a:t> − Responsible for allocating memory for the objects of the class</a:t>
            </a:r>
          </a:p>
          <a:p>
            <a:r>
              <a:rPr lang="en-US" b="1" dirty="0"/>
              <a:t>Functions</a:t>
            </a:r>
            <a:r>
              <a:rPr lang="en-US" dirty="0"/>
              <a:t> − Functions represent actions an object can take. They are also at times referred to as methods</a:t>
            </a:r>
          </a:p>
          <a:p>
            <a:r>
              <a:rPr lang="en-US" dirty="0"/>
              <a:t>A constructor is a special function of the class that is responsible for initializing the variables of the class. </a:t>
            </a:r>
            <a:r>
              <a:rPr lang="en-US" dirty="0" err="1"/>
              <a:t>TypeScript</a:t>
            </a:r>
            <a:r>
              <a:rPr lang="en-US" dirty="0"/>
              <a:t> defines a constructor using the constructor keyword. A constructor is a function and hence can be parameterized.</a:t>
            </a:r>
          </a:p>
          <a:p>
            <a:r>
              <a:rPr lang="en-US" dirty="0"/>
              <a:t>The </a:t>
            </a:r>
            <a:r>
              <a:rPr lang="en-US" b="1" dirty="0"/>
              <a:t>this</a:t>
            </a:r>
            <a:r>
              <a:rPr lang="en-US" dirty="0"/>
              <a:t> keyword refers to the current instance of the class. Here, the parameter name and the name of the class’s field are the same. Hence to avoid ambiguity, the class’s field is prefixed with the </a:t>
            </a:r>
            <a:r>
              <a:rPr lang="en-US" b="1" dirty="0"/>
              <a:t>this</a:t>
            </a:r>
            <a:r>
              <a:rPr lang="en-US" dirty="0"/>
              <a:t> keyword.</a:t>
            </a:r>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688775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95513" y="4468882"/>
            <a:ext cx="4892673" cy="4320540"/>
          </a:xfrm>
        </p:spPr>
        <p:txBody>
          <a:bodyPr>
            <a:normAutofit/>
          </a:bodyPr>
          <a:lstStyle/>
          <a:p>
            <a:pPr algn="just"/>
            <a:r>
              <a:rPr lang="en-US" b="1" dirty="0"/>
              <a:t>Code Snippet</a:t>
            </a:r>
          </a:p>
          <a:p>
            <a:pPr algn="just"/>
            <a:endParaRPr lang="en-US" dirty="0"/>
          </a:p>
          <a:p>
            <a:r>
              <a:rPr lang="en-US" dirty="0"/>
              <a:t>Creating classes</a:t>
            </a:r>
          </a:p>
          <a:p>
            <a:r>
              <a:rPr lang="en-US" dirty="0"/>
              <a:t>Use the class keyword to declare a class in </a:t>
            </a:r>
            <a:r>
              <a:rPr lang="en-US" dirty="0" err="1"/>
              <a:t>TypeScript</a:t>
            </a:r>
            <a:r>
              <a:rPr lang="en-US" dirty="0"/>
              <a:t>. The syntax for the same is given below −</a:t>
            </a:r>
          </a:p>
          <a:p>
            <a:r>
              <a:rPr lang="en-US" dirty="0"/>
              <a:t>class </a:t>
            </a:r>
            <a:r>
              <a:rPr lang="en-US" dirty="0" err="1"/>
              <a:t>class_name</a:t>
            </a:r>
            <a:r>
              <a:rPr lang="en-US" dirty="0"/>
              <a:t> { //class scope } </a:t>
            </a:r>
          </a:p>
          <a:p>
            <a:r>
              <a:rPr lang="en-US" dirty="0"/>
              <a:t>The class keyword is followed by the class name. The rules for identifiers must be considered while naming a class.</a:t>
            </a:r>
          </a:p>
          <a:p>
            <a:r>
              <a:rPr lang="en-US" dirty="0"/>
              <a:t>A class definition can include the following −</a:t>
            </a:r>
          </a:p>
          <a:p>
            <a:r>
              <a:rPr lang="en-US" b="1" dirty="0"/>
              <a:t>Fields</a:t>
            </a:r>
            <a:r>
              <a:rPr lang="en-US" dirty="0"/>
              <a:t> − A field is any variable declared in a class. Fields represent data pertaining to objects</a:t>
            </a:r>
          </a:p>
          <a:p>
            <a:r>
              <a:rPr lang="en-US" b="1" dirty="0"/>
              <a:t>Constructors</a:t>
            </a:r>
            <a:r>
              <a:rPr lang="en-US" dirty="0"/>
              <a:t> − Responsible for allocating memory for the objects of the class</a:t>
            </a:r>
          </a:p>
          <a:p>
            <a:r>
              <a:rPr lang="en-US" b="1" dirty="0"/>
              <a:t>Functions</a:t>
            </a:r>
            <a:r>
              <a:rPr lang="en-US" dirty="0"/>
              <a:t> − Functions represent actions an object can take. They are also at times referred to as methods</a:t>
            </a:r>
          </a:p>
          <a:p>
            <a:r>
              <a:rPr lang="en-US" dirty="0"/>
              <a:t>A constructor is a special function of the class that is responsible for initializing the variables of the class. </a:t>
            </a:r>
            <a:r>
              <a:rPr lang="en-US" dirty="0" err="1"/>
              <a:t>TypeScript</a:t>
            </a:r>
            <a:r>
              <a:rPr lang="en-US" dirty="0"/>
              <a:t> defines a constructor using the constructor keyword. A constructor is a function and hence can be parameterized.</a:t>
            </a:r>
          </a:p>
          <a:p>
            <a:r>
              <a:rPr lang="en-US" dirty="0"/>
              <a:t>The </a:t>
            </a:r>
            <a:r>
              <a:rPr lang="en-US" b="1" dirty="0"/>
              <a:t>this</a:t>
            </a:r>
            <a:r>
              <a:rPr lang="en-US" dirty="0"/>
              <a:t> keyword refers to the current instance of the class. Here, the parameter name and the name of the class’s field are the same. Hence to avoid ambiguity, the class’s field is prefixed with the </a:t>
            </a:r>
            <a:r>
              <a:rPr lang="en-US" b="1" dirty="0"/>
              <a:t>this</a:t>
            </a:r>
            <a:r>
              <a:rPr lang="en-US" dirty="0"/>
              <a:t> keyword.</a:t>
            </a:r>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322694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b="1" dirty="0"/>
              <a:t>Data hiding </a:t>
            </a:r>
          </a:p>
          <a:p>
            <a:pPr fontAlgn="t"/>
            <a:r>
              <a:rPr lang="en-US" b="1" dirty="0"/>
              <a:t>1 public</a:t>
            </a:r>
            <a:endParaRPr lang="en-US" dirty="0"/>
          </a:p>
          <a:p>
            <a:pPr fontAlgn="t"/>
            <a:r>
              <a:rPr lang="en-US" dirty="0"/>
              <a:t>A public data member has universal accessibility. Data members in a class are public by default.</a:t>
            </a:r>
          </a:p>
          <a:p>
            <a:pPr fontAlgn="t"/>
            <a:r>
              <a:rPr lang="en-US" dirty="0"/>
              <a:t>2.</a:t>
            </a:r>
            <a:r>
              <a:rPr lang="en-US" b="1" dirty="0"/>
              <a:t>private</a:t>
            </a:r>
            <a:endParaRPr lang="en-US" dirty="0"/>
          </a:p>
          <a:p>
            <a:pPr fontAlgn="t"/>
            <a:r>
              <a:rPr lang="en-US" dirty="0"/>
              <a:t>Private data members are accessible only within the class that defines these members. If an external class member tries to access a private member, the compiler throws an error.</a:t>
            </a:r>
          </a:p>
          <a:p>
            <a:pPr fontAlgn="t"/>
            <a:r>
              <a:rPr lang="en-US" dirty="0"/>
              <a:t>3.</a:t>
            </a:r>
            <a:r>
              <a:rPr lang="en-US" b="1" dirty="0"/>
              <a:t>protected</a:t>
            </a:r>
            <a:endParaRPr lang="en-US" dirty="0"/>
          </a:p>
          <a:p>
            <a:pPr fontAlgn="t"/>
            <a:r>
              <a:rPr lang="en-US" dirty="0"/>
              <a:t>A protected data member is accessible by the members within the same class as that of the former and also by the members of the child classes.</a:t>
            </a:r>
          </a:p>
          <a:p>
            <a:endParaRPr lang="en-US" dirty="0"/>
          </a:p>
        </p:txBody>
      </p:sp>
    </p:spTree>
    <p:extLst>
      <p:ext uri="{BB962C8B-B14F-4D97-AF65-F5344CB8AC3E}">
        <p14:creationId xmlns:p14="http://schemas.microsoft.com/office/powerpoint/2010/main" val="38556331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static Keyword</a:t>
            </a:r>
          </a:p>
          <a:p>
            <a:r>
              <a:rPr lang="en-US" dirty="0"/>
              <a:t>The static keyword can be applied to the data members of a class. A static variable retains its values till the program finishes execution. Static members are referenced by the class name.</a:t>
            </a:r>
          </a:p>
          <a:p>
            <a:endParaRPr lang="en-US" dirty="0"/>
          </a:p>
        </p:txBody>
      </p:sp>
    </p:spTree>
    <p:extLst>
      <p:ext uri="{BB962C8B-B14F-4D97-AF65-F5344CB8AC3E}">
        <p14:creationId xmlns:p14="http://schemas.microsoft.com/office/powerpoint/2010/main" val="1224167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1679631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static Keyword</a:t>
            </a:r>
          </a:p>
          <a:p>
            <a:r>
              <a:rPr lang="en-US" dirty="0"/>
              <a:t>The static keyword can be applied to the data members of a class. A static variable retains its values till the program finishes execution. Static members are referenced by the class name.</a:t>
            </a:r>
          </a:p>
          <a:p>
            <a:endParaRPr lang="en-US" dirty="0"/>
          </a:p>
        </p:txBody>
      </p:sp>
    </p:spTree>
    <p:extLst>
      <p:ext uri="{BB962C8B-B14F-4D97-AF65-F5344CB8AC3E}">
        <p14:creationId xmlns:p14="http://schemas.microsoft.com/office/powerpoint/2010/main" val="26342682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87525"/>
            <a:ext cx="4892673" cy="4722451"/>
          </a:xfrm>
        </p:spPr>
        <p:txBody>
          <a:bodyPr>
            <a:normAutofit/>
          </a:bodyPr>
          <a:lstStyle/>
          <a:p>
            <a:pPr algn="just"/>
            <a:r>
              <a:rPr lang="en-US" b="1" dirty="0"/>
              <a:t>Code Snippet</a:t>
            </a:r>
          </a:p>
          <a:p>
            <a:pPr algn="just"/>
            <a:endParaRPr lang="en-US" b="1" dirty="0"/>
          </a:p>
          <a:p>
            <a:r>
              <a:rPr lang="en-US" dirty="0"/>
              <a:t>Class Inheritance</a:t>
            </a:r>
          </a:p>
          <a:p>
            <a:r>
              <a:rPr lang="en-US" dirty="0" err="1"/>
              <a:t>TypeScript</a:t>
            </a:r>
            <a:r>
              <a:rPr lang="en-US" dirty="0"/>
              <a:t> supports the concept of Inheritance. Inheritance is the ability of a program to create new classes from an existing class. The class that is extended to create newer classes is called the parent class/super class. The newly created classes are called the child/sub classes.</a:t>
            </a:r>
          </a:p>
          <a:p>
            <a:r>
              <a:rPr lang="en-US" dirty="0"/>
              <a:t>Inheritance can be classified as −</a:t>
            </a:r>
          </a:p>
          <a:p>
            <a:r>
              <a:rPr lang="en-US" b="1" dirty="0"/>
              <a:t>Single</a:t>
            </a:r>
            <a:r>
              <a:rPr lang="en-US" dirty="0"/>
              <a:t> − Every class can at the most extend from one parent class</a:t>
            </a:r>
          </a:p>
          <a:p>
            <a:r>
              <a:rPr lang="en-US" b="1" dirty="0"/>
              <a:t>Multiple</a:t>
            </a:r>
            <a:r>
              <a:rPr lang="en-US" dirty="0"/>
              <a:t> − A class can inherit from multiple classes. </a:t>
            </a:r>
            <a:r>
              <a:rPr lang="en-US" dirty="0" err="1"/>
              <a:t>TypeScript</a:t>
            </a:r>
            <a:r>
              <a:rPr lang="en-US" dirty="0"/>
              <a:t> doesn’t support multiple inheritance.</a:t>
            </a:r>
          </a:p>
          <a:p>
            <a:r>
              <a:rPr lang="en-US" b="1" dirty="0"/>
              <a:t>Multi-level</a:t>
            </a:r>
            <a:r>
              <a:rPr lang="en-US" dirty="0"/>
              <a:t> − The following example shows how multi-level inheritance works.</a:t>
            </a:r>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121580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87525"/>
            <a:ext cx="4892673" cy="4722451"/>
          </a:xfrm>
        </p:spPr>
        <p:txBody>
          <a:bodyPr>
            <a:normAutofit/>
          </a:bodyPr>
          <a:lstStyle/>
          <a:p>
            <a:pPr algn="just"/>
            <a:r>
              <a:rPr lang="en-US" b="1" dirty="0"/>
              <a:t>Code Snippet</a:t>
            </a:r>
          </a:p>
          <a:p>
            <a:pPr algn="just"/>
            <a:endParaRPr lang="en-US" b="1" dirty="0"/>
          </a:p>
          <a:p>
            <a:r>
              <a:rPr lang="en-US" dirty="0"/>
              <a:t>Class Inheritance</a:t>
            </a:r>
          </a:p>
          <a:p>
            <a:r>
              <a:rPr lang="en-US" dirty="0" err="1"/>
              <a:t>TypeScript</a:t>
            </a:r>
            <a:r>
              <a:rPr lang="en-US" dirty="0"/>
              <a:t> supports the concept of Inheritance. Inheritance is the ability of a program to create new classes from an existing class. The class that is extended to create newer classes is called the parent class/super class. The newly created classes are called the child/sub classes.</a:t>
            </a:r>
          </a:p>
          <a:p>
            <a:r>
              <a:rPr lang="en-US" dirty="0"/>
              <a:t>Inheritance can be classified as −</a:t>
            </a:r>
          </a:p>
          <a:p>
            <a:r>
              <a:rPr lang="en-US" b="1" dirty="0"/>
              <a:t>Single</a:t>
            </a:r>
            <a:r>
              <a:rPr lang="en-US" dirty="0"/>
              <a:t> − Every class can at the most extend from one parent class</a:t>
            </a:r>
          </a:p>
          <a:p>
            <a:r>
              <a:rPr lang="en-US" b="1" dirty="0"/>
              <a:t>Multiple</a:t>
            </a:r>
            <a:r>
              <a:rPr lang="en-US" dirty="0"/>
              <a:t> − A class can inherit from multiple classes. </a:t>
            </a:r>
            <a:r>
              <a:rPr lang="en-US" dirty="0" err="1"/>
              <a:t>TypeScript</a:t>
            </a:r>
            <a:r>
              <a:rPr lang="en-US" dirty="0"/>
              <a:t> doesn’t support multiple inheritance.</a:t>
            </a:r>
          </a:p>
          <a:p>
            <a:r>
              <a:rPr lang="en-US" b="1" dirty="0"/>
              <a:t>Multi-level</a:t>
            </a:r>
            <a:r>
              <a:rPr lang="en-US" dirty="0"/>
              <a:t> − The following example shows how multi-level inheritance works.</a:t>
            </a:r>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40577977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9613988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468678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4205221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err="1"/>
              <a:t>TypeScript</a:t>
            </a:r>
            <a:r>
              <a:rPr lang="en-US" dirty="0"/>
              <a:t> is designed for development of large applications and </a:t>
            </a:r>
            <a:r>
              <a:rPr lang="en-US" dirty="0" err="1"/>
              <a:t>transpile</a:t>
            </a:r>
            <a:r>
              <a:rPr lang="en-US" dirty="0"/>
              <a:t> to </a:t>
            </a:r>
            <a:r>
              <a:rPr lang="en-US" dirty="0" err="1"/>
              <a:t>JavaScript.As</a:t>
            </a:r>
            <a:r>
              <a:rPr lang="en-US" dirty="0"/>
              <a:t> </a:t>
            </a:r>
            <a:r>
              <a:rPr lang="en-US" dirty="0" err="1"/>
              <a:t>TypeScript</a:t>
            </a:r>
            <a:r>
              <a:rPr lang="en-US" dirty="0"/>
              <a:t> is a superset of JavaScript, existing JavaScript programs are also valid </a:t>
            </a:r>
            <a:r>
              <a:rPr lang="en-US" dirty="0" err="1"/>
              <a:t>TypeScript</a:t>
            </a:r>
            <a:r>
              <a:rPr lang="en-US" dirty="0"/>
              <a:t> programs.</a:t>
            </a:r>
          </a:p>
          <a:p>
            <a:r>
              <a:rPr lang="en-US" dirty="0" err="1"/>
              <a:t>TypeScript</a:t>
            </a:r>
            <a:r>
              <a:rPr lang="en-US" dirty="0"/>
              <a:t> supports definition files that can contain type information of existing JavaScript libraries, much like C++ header files can describe the structure of existing object files. This enables other programs to use the values defined in the files as if they were statically typed </a:t>
            </a:r>
            <a:r>
              <a:rPr lang="en-US" dirty="0" err="1"/>
              <a:t>TypeScript</a:t>
            </a:r>
            <a:r>
              <a:rPr lang="en-US" dirty="0"/>
              <a:t> entities. There are third-party header files for popular libraries such as jQuery, MongoDB, and D3.js. </a:t>
            </a:r>
            <a:r>
              <a:rPr lang="en-US" dirty="0" err="1"/>
              <a:t>TypeScript</a:t>
            </a:r>
            <a:r>
              <a:rPr lang="en-US" dirty="0"/>
              <a:t> headers for the Node.js basic modules are also available, allowing development of Node.js programs within </a:t>
            </a:r>
            <a:r>
              <a:rPr lang="en-US" dirty="0" err="1"/>
              <a:t>TypeScript</a:t>
            </a:r>
            <a:r>
              <a:rPr lang="en-US" dirty="0"/>
              <a:t>.</a:t>
            </a:r>
          </a:p>
          <a:p>
            <a:r>
              <a:rPr lang="en-US" dirty="0"/>
              <a:t>The </a:t>
            </a:r>
            <a:r>
              <a:rPr lang="en-US" dirty="0" err="1"/>
              <a:t>TypeScript</a:t>
            </a:r>
            <a:r>
              <a:rPr lang="en-US" dirty="0"/>
              <a:t> compiler is itself written in </a:t>
            </a:r>
            <a:r>
              <a:rPr lang="en-US" dirty="0" err="1"/>
              <a:t>TypeScript</a:t>
            </a:r>
            <a:r>
              <a:rPr lang="en-US" dirty="0"/>
              <a:t> and compiled to JavaScript. It is licensed under the Apache 2 License</a:t>
            </a:r>
          </a:p>
          <a:p>
            <a:r>
              <a:rPr lang="en-US" dirty="0" err="1"/>
              <a:t>TypeScript</a:t>
            </a:r>
            <a:r>
              <a:rPr lang="en-US" dirty="0"/>
              <a:t> is included as a first-class programming language in Microsoft Visual Studio 2013 Update 2 and later, beside C# and other Microsoft languages An official extension allows Visual Studio 2012 to support </a:t>
            </a:r>
            <a:r>
              <a:rPr lang="en-US" dirty="0" err="1"/>
              <a:t>TypeScript</a:t>
            </a:r>
            <a:r>
              <a:rPr lang="en-US" dirty="0"/>
              <a:t> as well</a:t>
            </a:r>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133210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Compilation</a:t>
            </a:r>
            <a:r>
              <a:rPr lang="en-US" dirty="0"/>
              <a:t> − JavaScript is an interpreted language. Hence, it needs to be run to test that it is valid. It means you write all the codes just to find no output, in case there is an error. Hence, you have to spend hours trying to find bugs in the code. The </a:t>
            </a:r>
            <a:r>
              <a:rPr lang="en-US" dirty="0" err="1"/>
              <a:t>TypeScript</a:t>
            </a:r>
            <a:r>
              <a:rPr lang="en-US" dirty="0"/>
              <a:t> </a:t>
            </a:r>
            <a:r>
              <a:rPr lang="en-US" dirty="0" err="1"/>
              <a:t>transpiler</a:t>
            </a:r>
            <a:r>
              <a:rPr lang="en-US" dirty="0"/>
              <a:t> provides the error-checking feature. </a:t>
            </a:r>
            <a:r>
              <a:rPr lang="en-US" dirty="0" err="1"/>
              <a:t>TypeScript</a:t>
            </a:r>
            <a:r>
              <a:rPr lang="en-US" dirty="0"/>
              <a:t> will compile the code and generate compilation errors, if it finds some sort of syntax errors. This helps to highlight errors before the script is run.</a:t>
            </a:r>
          </a:p>
          <a:p>
            <a:r>
              <a:rPr lang="en-US" b="1" dirty="0"/>
              <a:t>Strong Static Typing</a:t>
            </a:r>
            <a:r>
              <a:rPr lang="en-US" dirty="0"/>
              <a:t> − JavaScript is not strongly typed. </a:t>
            </a:r>
            <a:r>
              <a:rPr lang="en-US" dirty="0" err="1"/>
              <a:t>TypeScript</a:t>
            </a:r>
            <a:r>
              <a:rPr lang="en-US" dirty="0"/>
              <a:t> comes with an optional static typing and type inference system through the TLS (</a:t>
            </a:r>
            <a:r>
              <a:rPr lang="en-US" dirty="0" err="1"/>
              <a:t>TypeScript</a:t>
            </a:r>
            <a:r>
              <a:rPr lang="en-US" dirty="0"/>
              <a:t> Language Service). The type of a variable, declared with no type, may be inferred by the TLS based on its value.</a:t>
            </a:r>
          </a:p>
          <a:p>
            <a:r>
              <a:rPr lang="en-US" dirty="0" err="1"/>
              <a:t>TypeScript</a:t>
            </a:r>
            <a:r>
              <a:rPr lang="en-US" dirty="0"/>
              <a:t> </a:t>
            </a:r>
            <a:r>
              <a:rPr lang="en-US" b="1" dirty="0"/>
              <a:t>supports type definitions</a:t>
            </a:r>
            <a:r>
              <a:rPr lang="en-US" dirty="0"/>
              <a:t> for existing JavaScript libraries. </a:t>
            </a:r>
            <a:r>
              <a:rPr lang="en-US" dirty="0" err="1"/>
              <a:t>TypeScript</a:t>
            </a:r>
            <a:r>
              <a:rPr lang="en-US" dirty="0"/>
              <a:t> Definition file (with </a:t>
            </a:r>
            <a:r>
              <a:rPr lang="en-US" b="1" dirty="0"/>
              <a:t>.</a:t>
            </a:r>
            <a:r>
              <a:rPr lang="en-US" b="1" dirty="0" err="1"/>
              <a:t>d.ts</a:t>
            </a:r>
            <a:r>
              <a:rPr lang="en-US" dirty="0"/>
              <a:t> extension) provides definition for external JavaScript libraries. Hence, </a:t>
            </a:r>
            <a:r>
              <a:rPr lang="en-US" dirty="0" err="1"/>
              <a:t>TypeScript</a:t>
            </a:r>
            <a:r>
              <a:rPr lang="en-US" dirty="0"/>
              <a:t> code can contain these libraries.</a:t>
            </a:r>
          </a:p>
          <a:p>
            <a:r>
              <a:rPr lang="en-US" dirty="0" err="1"/>
              <a:t>TypeScript</a:t>
            </a:r>
            <a:r>
              <a:rPr lang="en-US" dirty="0"/>
              <a:t> </a:t>
            </a:r>
            <a:r>
              <a:rPr lang="en-US" b="1" dirty="0"/>
              <a:t>supports Object Oriented Programming</a:t>
            </a:r>
            <a:r>
              <a:rPr lang="en-US" dirty="0"/>
              <a:t> concepts like classes, interfaces, inheritance, etc.</a:t>
            </a:r>
          </a:p>
          <a:p>
            <a:r>
              <a:rPr lang="en-US" dirty="0"/>
              <a:t>At its heart, </a:t>
            </a:r>
            <a:r>
              <a:rPr lang="en-US" dirty="0" err="1"/>
              <a:t>TypeScript</a:t>
            </a:r>
            <a:r>
              <a:rPr lang="en-US" dirty="0"/>
              <a:t> has the following three components −</a:t>
            </a:r>
          </a:p>
          <a:p>
            <a:r>
              <a:rPr lang="en-US" b="1" dirty="0"/>
              <a:t>Language</a:t>
            </a:r>
            <a:r>
              <a:rPr lang="en-US" dirty="0"/>
              <a:t> − It comprises of the syntax, keywords, and type annotations.</a:t>
            </a:r>
          </a:p>
          <a:p>
            <a:r>
              <a:rPr lang="en-US" b="1" dirty="0"/>
              <a:t>The </a:t>
            </a:r>
            <a:r>
              <a:rPr lang="en-US" b="1" dirty="0" err="1"/>
              <a:t>TypeScript</a:t>
            </a:r>
            <a:r>
              <a:rPr lang="en-US" b="1" dirty="0"/>
              <a:t> Compiler</a:t>
            </a:r>
            <a:r>
              <a:rPr lang="en-US" dirty="0"/>
              <a:t> − The </a:t>
            </a:r>
            <a:r>
              <a:rPr lang="en-US" dirty="0" err="1"/>
              <a:t>TypeScript</a:t>
            </a:r>
            <a:r>
              <a:rPr lang="en-US" dirty="0"/>
              <a:t> compiler (</a:t>
            </a:r>
            <a:r>
              <a:rPr lang="en-US" dirty="0" err="1"/>
              <a:t>tsc</a:t>
            </a:r>
            <a:r>
              <a:rPr lang="en-US" dirty="0"/>
              <a:t>) converts the instructions written in </a:t>
            </a:r>
            <a:r>
              <a:rPr lang="en-US" dirty="0" err="1"/>
              <a:t>TypeScript</a:t>
            </a:r>
            <a:r>
              <a:rPr lang="en-US" dirty="0"/>
              <a:t> to its JavaScript equivalent.</a:t>
            </a:r>
          </a:p>
          <a:p>
            <a:r>
              <a:rPr lang="en-US" b="1" dirty="0"/>
              <a:t>The </a:t>
            </a:r>
            <a:r>
              <a:rPr lang="en-US" b="1" dirty="0" err="1"/>
              <a:t>TypeScript</a:t>
            </a:r>
            <a:r>
              <a:rPr lang="en-US" b="1" dirty="0"/>
              <a:t> Language Service</a:t>
            </a:r>
            <a:r>
              <a:rPr lang="en-US" dirty="0"/>
              <a:t> − The "Language Service" exposes an additional layer around the core compiler pipeline that are editor-like applications. The language service supports the common set of a typical editor operations like statement completions, signature help, code formatting and outlining, colorization, etc.</a:t>
            </a:r>
          </a:p>
          <a:p>
            <a:endParaRPr lang="en-US" dirty="0"/>
          </a:p>
          <a:p>
            <a:endParaRPr lang="en-US" dirty="0"/>
          </a:p>
        </p:txBody>
      </p:sp>
    </p:spTree>
    <p:extLst>
      <p:ext uri="{BB962C8B-B14F-4D97-AF65-F5344CB8AC3E}">
        <p14:creationId xmlns:p14="http://schemas.microsoft.com/office/powerpoint/2010/main" val="334996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Syntax defines a set of rules for writing programs. Every language specification defines its own syntax. A </a:t>
            </a:r>
            <a:r>
              <a:rPr lang="en-US" dirty="0" err="1"/>
              <a:t>TypeScript</a:t>
            </a:r>
            <a:r>
              <a:rPr lang="en-US" dirty="0"/>
              <a:t> program is composed of −</a:t>
            </a:r>
          </a:p>
          <a:p>
            <a:r>
              <a:rPr lang="en-US" dirty="0"/>
              <a:t>Modules</a:t>
            </a:r>
          </a:p>
          <a:p>
            <a:r>
              <a:rPr lang="en-US" dirty="0"/>
              <a:t>Functions</a:t>
            </a:r>
          </a:p>
          <a:p>
            <a:r>
              <a:rPr lang="en-US" dirty="0"/>
              <a:t>Variables</a:t>
            </a:r>
          </a:p>
          <a:p>
            <a:r>
              <a:rPr lang="en-US" dirty="0"/>
              <a:t>Statements and Expressions</a:t>
            </a:r>
          </a:p>
          <a:p>
            <a:r>
              <a:rPr lang="en-US" dirty="0"/>
              <a:t>Comments</a:t>
            </a:r>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697964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TypeScript</a:t>
            </a:r>
            <a:r>
              <a:rPr lang="en-US" dirty="0"/>
              <a:t> Compiler</a:t>
            </a:r>
          </a:p>
          <a:p>
            <a:r>
              <a:rPr lang="en-US" dirty="0"/>
              <a:t>The </a:t>
            </a:r>
            <a:r>
              <a:rPr lang="en-US" dirty="0" err="1"/>
              <a:t>TypeScript</a:t>
            </a:r>
            <a:r>
              <a:rPr lang="en-US" dirty="0"/>
              <a:t> compiler is itself a </a:t>
            </a:r>
            <a:r>
              <a:rPr lang="en-US" b="1" dirty="0"/>
              <a:t>.</a:t>
            </a:r>
            <a:r>
              <a:rPr lang="en-US" b="1" dirty="0" err="1"/>
              <a:t>ts</a:t>
            </a:r>
            <a:r>
              <a:rPr lang="en-US" dirty="0"/>
              <a:t> file compiled down to JavaScript (.</a:t>
            </a:r>
            <a:r>
              <a:rPr lang="en-US" dirty="0" err="1"/>
              <a:t>js</a:t>
            </a:r>
            <a:r>
              <a:rPr lang="en-US" dirty="0"/>
              <a:t>) file. The TSC (</a:t>
            </a:r>
            <a:r>
              <a:rPr lang="en-US" dirty="0" err="1"/>
              <a:t>TypeScript</a:t>
            </a:r>
            <a:r>
              <a:rPr lang="en-US" dirty="0"/>
              <a:t> Compiler) is a source-to-source compiler (</a:t>
            </a:r>
            <a:r>
              <a:rPr lang="en-US" dirty="0" err="1"/>
              <a:t>transcompiler</a:t>
            </a:r>
            <a:r>
              <a:rPr lang="en-US" dirty="0"/>
              <a:t> / </a:t>
            </a:r>
            <a:r>
              <a:rPr lang="en-US" dirty="0" err="1"/>
              <a:t>transpiler</a:t>
            </a:r>
            <a:r>
              <a:rPr lang="en-US" dirty="0"/>
              <a:t>).</a:t>
            </a:r>
          </a:p>
          <a:p>
            <a:r>
              <a:rPr lang="en-US" dirty="0"/>
              <a:t>The TSC generates a JavaScript version of the </a:t>
            </a:r>
            <a:r>
              <a:rPr lang="en-US" b="1" dirty="0"/>
              <a:t>.</a:t>
            </a:r>
            <a:r>
              <a:rPr lang="en-US" b="1" dirty="0" err="1"/>
              <a:t>ts</a:t>
            </a:r>
            <a:r>
              <a:rPr lang="en-US" dirty="0"/>
              <a:t> file passed to it. In other words, the TSC produces an equivalent JavaScript source code from the Typescript file given as an input to it. This process is termed as </a:t>
            </a:r>
            <a:r>
              <a:rPr lang="en-US" dirty="0" err="1"/>
              <a:t>transpilation</a:t>
            </a:r>
            <a:r>
              <a:rPr lang="en-US" dirty="0"/>
              <a:t>.</a:t>
            </a:r>
          </a:p>
          <a:p>
            <a:r>
              <a:rPr lang="en-US" dirty="0"/>
              <a:t>However, the compiler rejects any raw JavaScript file passed to it. The compiler deals with only </a:t>
            </a:r>
            <a:r>
              <a:rPr lang="en-US" b="1" dirty="0"/>
              <a:t>.</a:t>
            </a:r>
            <a:r>
              <a:rPr lang="en-US" b="1" dirty="0" err="1"/>
              <a:t>ts</a:t>
            </a:r>
            <a:r>
              <a:rPr lang="en-US" dirty="0"/>
              <a:t> or </a:t>
            </a:r>
            <a:r>
              <a:rPr lang="en-US" b="1" dirty="0"/>
              <a:t>.</a:t>
            </a:r>
            <a:r>
              <a:rPr lang="en-US" b="1" dirty="0" err="1"/>
              <a:t>d.ts</a:t>
            </a:r>
            <a:r>
              <a:rPr lang="en-US" dirty="0"/>
              <a:t> files.</a:t>
            </a:r>
          </a:p>
          <a:p>
            <a:r>
              <a:rPr lang="en-US" dirty="0"/>
              <a:t>Installing Node.js</a:t>
            </a:r>
          </a:p>
          <a:p>
            <a:r>
              <a:rPr lang="en-US" dirty="0"/>
              <a:t>Node.js is an open source, cross-platform runtime environment for server-side JavaScript. Node.js is required to run JavaScript without a browser support. It uses Google V8 JavaScript engine to execute code. You may download Node.js source code or a pre-built installer for your platform. Node is available here − </a:t>
            </a:r>
            <a:r>
              <a:rPr lang="en-US" i="1" dirty="0"/>
              <a:t>https://nodejs.org/en/download</a:t>
            </a:r>
            <a:endParaRPr lang="en-US" dirty="0"/>
          </a:p>
          <a:p>
            <a:endParaRPr lang="en-US" dirty="0"/>
          </a:p>
        </p:txBody>
      </p:sp>
    </p:spTree>
    <p:extLst>
      <p:ext uri="{BB962C8B-B14F-4D97-AF65-F5344CB8AC3E}">
        <p14:creationId xmlns:p14="http://schemas.microsoft.com/office/powerpoint/2010/main" val="950270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err="1"/>
              <a:t>Var</a:t>
            </a:r>
            <a:endParaRPr lang="en-US" b="1" dirty="0"/>
          </a:p>
          <a:p>
            <a:r>
              <a:rPr lang="en-US" dirty="0"/>
              <a:t>The JavaScript variables statement is used to declare a variable and, optionally, we can initialize the value of that variable.</a:t>
            </a:r>
          </a:p>
          <a:p>
            <a:r>
              <a:rPr lang="en-US" dirty="0"/>
              <a:t>Example: </a:t>
            </a:r>
            <a:r>
              <a:rPr lang="en-US" dirty="0" err="1"/>
              <a:t>var</a:t>
            </a:r>
            <a:r>
              <a:rPr lang="en-US" dirty="0"/>
              <a:t> a =10;</a:t>
            </a:r>
          </a:p>
          <a:p>
            <a:r>
              <a:rPr lang="en-US" dirty="0"/>
              <a:t>Variable declarations are processed before the execution of the code.</a:t>
            </a:r>
          </a:p>
          <a:p>
            <a:r>
              <a:rPr lang="en-US" dirty="0"/>
              <a:t>The scope of a JavaScript variable declared with </a:t>
            </a:r>
            <a:r>
              <a:rPr lang="en-US" dirty="0" err="1"/>
              <a:t>var</a:t>
            </a:r>
            <a:r>
              <a:rPr lang="en-US" dirty="0"/>
              <a:t> is its current execution context.</a:t>
            </a:r>
          </a:p>
          <a:p>
            <a:r>
              <a:rPr lang="en-US" dirty="0"/>
              <a:t>The scope of a JavaScript variable declared outside the function is global.</a:t>
            </a:r>
          </a:p>
          <a:p>
            <a:r>
              <a:rPr lang="en-US" dirty="0"/>
              <a:t>function </a:t>
            </a:r>
            <a:r>
              <a:rPr lang="en-US" dirty="0" err="1"/>
              <a:t>nodeSimplified</a:t>
            </a:r>
            <a:r>
              <a:rPr lang="en-US" dirty="0"/>
              <a:t>(){</a:t>
            </a:r>
          </a:p>
          <a:p>
            <a:r>
              <a:rPr lang="en-US" dirty="0" err="1"/>
              <a:t>var</a:t>
            </a:r>
            <a:r>
              <a:rPr lang="en-US" dirty="0"/>
              <a:t> a =10;</a:t>
            </a:r>
          </a:p>
          <a:p>
            <a:r>
              <a:rPr lang="en-US" dirty="0"/>
              <a:t>console.log(a); // output 10</a:t>
            </a:r>
          </a:p>
          <a:p>
            <a:r>
              <a:rPr lang="en-US" dirty="0"/>
              <a:t>if(true){</a:t>
            </a:r>
          </a:p>
          <a:p>
            <a:r>
              <a:rPr lang="en-US" dirty="0" err="1"/>
              <a:t>var</a:t>
            </a:r>
            <a:r>
              <a:rPr lang="en-US" dirty="0"/>
              <a:t> a=20;</a:t>
            </a:r>
          </a:p>
          <a:p>
            <a:r>
              <a:rPr lang="en-US" dirty="0"/>
              <a:t>console.log(a); // output 20</a:t>
            </a:r>
          </a:p>
          <a:p>
            <a:r>
              <a:rPr lang="en-US" dirty="0"/>
              <a:t>}</a:t>
            </a:r>
          </a:p>
          <a:p>
            <a:r>
              <a:rPr lang="en-US" dirty="0"/>
              <a:t>console.log(a); // output 20</a:t>
            </a:r>
          </a:p>
          <a:p>
            <a:r>
              <a:rPr lang="en-US" dirty="0"/>
              <a:t>}</a:t>
            </a:r>
          </a:p>
          <a:p>
            <a:r>
              <a:rPr lang="en-US" b="1" dirty="0"/>
              <a:t>let</a:t>
            </a:r>
          </a:p>
          <a:p>
            <a:r>
              <a:rPr lang="en-US" dirty="0"/>
              <a:t>The </a:t>
            </a:r>
            <a:r>
              <a:rPr lang="en-US" b="1" dirty="0"/>
              <a:t>let</a:t>
            </a:r>
            <a:r>
              <a:rPr lang="en-US" dirty="0"/>
              <a:t> statement declares a local variable in a block scope. It is similar to </a:t>
            </a:r>
            <a:r>
              <a:rPr lang="en-US" b="1" dirty="0" err="1"/>
              <a:t>var</a:t>
            </a:r>
            <a:r>
              <a:rPr lang="en-US" dirty="0"/>
              <a:t>,</a:t>
            </a:r>
            <a:r>
              <a:rPr lang="en-US" b="1" dirty="0"/>
              <a:t> </a:t>
            </a:r>
            <a:r>
              <a:rPr lang="en-US" dirty="0"/>
              <a:t>in</a:t>
            </a:r>
            <a:r>
              <a:rPr lang="en-US" b="1" dirty="0"/>
              <a:t> </a:t>
            </a:r>
            <a:r>
              <a:rPr lang="en-US" dirty="0"/>
              <a:t>that we can optionally initialize the variable.</a:t>
            </a:r>
          </a:p>
          <a:p>
            <a:r>
              <a:rPr lang="en-US" dirty="0"/>
              <a:t>Example: let a =10;</a:t>
            </a:r>
          </a:p>
          <a:p>
            <a:r>
              <a:rPr lang="en-US" dirty="0"/>
              <a:t>The let statement allows you to create a variable with the scope limited to the block on which it is used.</a:t>
            </a:r>
          </a:p>
          <a:p>
            <a:r>
              <a:rPr lang="en-US" dirty="0"/>
              <a:t>It is similar to the variable we declare in other languages like Java, .NET, etc.</a:t>
            </a:r>
          </a:p>
          <a:p>
            <a:r>
              <a:rPr lang="en-US" dirty="0"/>
              <a:t>function </a:t>
            </a:r>
            <a:r>
              <a:rPr lang="en-US" dirty="0" err="1"/>
              <a:t>nodeSimplified</a:t>
            </a:r>
            <a:r>
              <a:rPr lang="en-US" dirty="0"/>
              <a:t>(){</a:t>
            </a:r>
          </a:p>
          <a:p>
            <a:r>
              <a:rPr lang="en-US" dirty="0"/>
              <a:t>let a =10;</a:t>
            </a:r>
          </a:p>
          <a:p>
            <a:r>
              <a:rPr lang="en-US" dirty="0"/>
              <a:t>console.log(a); // output 10</a:t>
            </a:r>
          </a:p>
          <a:p>
            <a:r>
              <a:rPr lang="en-US" dirty="0"/>
              <a:t>if(true){</a:t>
            </a:r>
          </a:p>
          <a:p>
            <a:r>
              <a:rPr lang="en-US" dirty="0"/>
              <a:t>let a=20;</a:t>
            </a:r>
          </a:p>
          <a:p>
            <a:r>
              <a:rPr lang="en-US" dirty="0"/>
              <a:t>console.log(a); // output 20</a:t>
            </a:r>
          </a:p>
          <a:p>
            <a:r>
              <a:rPr lang="en-US" dirty="0"/>
              <a:t>}</a:t>
            </a:r>
          </a:p>
          <a:p>
            <a:r>
              <a:rPr lang="en-US" dirty="0"/>
              <a:t>console.log(a); // output 10</a:t>
            </a:r>
          </a:p>
          <a:p>
            <a:r>
              <a:rPr lang="en-US" dirty="0"/>
              <a:t>}</a:t>
            </a:r>
          </a:p>
          <a:p>
            <a:endParaRPr lang="en-US" dirty="0"/>
          </a:p>
        </p:txBody>
      </p:sp>
    </p:spTree>
    <p:extLst>
      <p:ext uri="{BB962C8B-B14F-4D97-AF65-F5344CB8AC3E}">
        <p14:creationId xmlns:p14="http://schemas.microsoft.com/office/powerpoint/2010/main" val="1011109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08344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26526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2.xml"/><Relationship Id="rId1" Type="http://schemas.openxmlformats.org/officeDocument/2006/relationships/tags" Target="../tags/tag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6.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2.xml"/><Relationship Id="rId4" Type="http://schemas.openxmlformats.org/officeDocument/2006/relationships/tags" Target="../tags/tag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5.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2.xml"/><Relationship Id="rId1" Type="http://schemas.openxmlformats.org/officeDocument/2006/relationships/tags" Target="../tags/tag6.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tags" Target="../tags/tag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48781-CF9E-4640-8B6B-69DB56FB9B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D06CF1-5E49-4B36-A3FF-8A91B7A4B2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3B48A2-25AC-490E-BFAB-9168FCF0B778}"/>
              </a:ext>
            </a:extLst>
          </p:cNvPr>
          <p:cNvSpPr>
            <a:spLocks noGrp="1"/>
          </p:cNvSpPr>
          <p:nvPr>
            <p:ph type="dt" sz="half" idx="10"/>
          </p:nvPr>
        </p:nvSpPr>
        <p:spPr/>
        <p:txBody>
          <a:bodyPr/>
          <a:lstStyle/>
          <a:p>
            <a:fld id="{50F42179-66D2-459A-BA73-78E4A8A0C95E}" type="datetimeFigureOut">
              <a:rPr lang="en-US" smtClean="0"/>
              <a:t>4/27/2018</a:t>
            </a:fld>
            <a:endParaRPr lang="en-US"/>
          </a:p>
        </p:txBody>
      </p:sp>
      <p:sp>
        <p:nvSpPr>
          <p:cNvPr id="5" name="Footer Placeholder 4">
            <a:extLst>
              <a:ext uri="{FF2B5EF4-FFF2-40B4-BE49-F238E27FC236}">
                <a16:creationId xmlns:a16="http://schemas.microsoft.com/office/drawing/2014/main" id="{289F7857-07A4-4B09-B3AC-9C87E22DF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D4538-5F32-4BA8-8AE0-81C008372A01}"/>
              </a:ext>
            </a:extLst>
          </p:cNvPr>
          <p:cNvSpPr>
            <a:spLocks noGrp="1"/>
          </p:cNvSpPr>
          <p:nvPr>
            <p:ph type="sldNum" sz="quarter" idx="12"/>
          </p:nvPr>
        </p:nvSpPr>
        <p:spPr/>
        <p:txBody>
          <a:bodyPr/>
          <a:lstStyle/>
          <a:p>
            <a:fld id="{6A2790F0-8070-4C3D-97CE-CA5A6B973E6F}" type="slidenum">
              <a:rPr lang="en-US" smtClean="0"/>
              <a:t>‹#›</a:t>
            </a:fld>
            <a:endParaRPr lang="en-US"/>
          </a:p>
        </p:txBody>
      </p:sp>
    </p:spTree>
    <p:extLst>
      <p:ext uri="{BB962C8B-B14F-4D97-AF65-F5344CB8AC3E}">
        <p14:creationId xmlns:p14="http://schemas.microsoft.com/office/powerpoint/2010/main" val="1924010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F5A25-1AA1-4CE4-80D9-A39F3E74F4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5CF2CE-F6E1-43E1-8AAB-3A10E3F50A5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6A9339-CE32-4207-9B9A-548F6402A6ED}"/>
              </a:ext>
            </a:extLst>
          </p:cNvPr>
          <p:cNvSpPr>
            <a:spLocks noGrp="1"/>
          </p:cNvSpPr>
          <p:nvPr>
            <p:ph type="dt" sz="half" idx="10"/>
          </p:nvPr>
        </p:nvSpPr>
        <p:spPr/>
        <p:txBody>
          <a:bodyPr/>
          <a:lstStyle/>
          <a:p>
            <a:fld id="{50F42179-66D2-459A-BA73-78E4A8A0C95E}" type="datetimeFigureOut">
              <a:rPr lang="en-US" smtClean="0"/>
              <a:t>4/27/2018</a:t>
            </a:fld>
            <a:endParaRPr lang="en-US"/>
          </a:p>
        </p:txBody>
      </p:sp>
      <p:sp>
        <p:nvSpPr>
          <p:cNvPr id="5" name="Footer Placeholder 4">
            <a:extLst>
              <a:ext uri="{FF2B5EF4-FFF2-40B4-BE49-F238E27FC236}">
                <a16:creationId xmlns:a16="http://schemas.microsoft.com/office/drawing/2014/main" id="{D2A9CE47-D846-4A55-9AFA-474A92C37E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915867-0E28-4C04-97C5-6E25EDE59B1E}"/>
              </a:ext>
            </a:extLst>
          </p:cNvPr>
          <p:cNvSpPr>
            <a:spLocks noGrp="1"/>
          </p:cNvSpPr>
          <p:nvPr>
            <p:ph type="sldNum" sz="quarter" idx="12"/>
          </p:nvPr>
        </p:nvSpPr>
        <p:spPr/>
        <p:txBody>
          <a:bodyPr/>
          <a:lstStyle/>
          <a:p>
            <a:fld id="{6A2790F0-8070-4C3D-97CE-CA5A6B973E6F}" type="slidenum">
              <a:rPr lang="en-US" smtClean="0"/>
              <a:t>‹#›</a:t>
            </a:fld>
            <a:endParaRPr lang="en-US"/>
          </a:p>
        </p:txBody>
      </p:sp>
    </p:spTree>
    <p:extLst>
      <p:ext uri="{BB962C8B-B14F-4D97-AF65-F5344CB8AC3E}">
        <p14:creationId xmlns:p14="http://schemas.microsoft.com/office/powerpoint/2010/main" val="484360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7D27D7-3248-4407-88B7-F2DF293B22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8245E3-56FB-49F4-AB92-DA498977AA1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5FA761-6874-43F2-9D8B-366672AC2FD6}"/>
              </a:ext>
            </a:extLst>
          </p:cNvPr>
          <p:cNvSpPr>
            <a:spLocks noGrp="1"/>
          </p:cNvSpPr>
          <p:nvPr>
            <p:ph type="dt" sz="half" idx="10"/>
          </p:nvPr>
        </p:nvSpPr>
        <p:spPr/>
        <p:txBody>
          <a:bodyPr/>
          <a:lstStyle/>
          <a:p>
            <a:fld id="{50F42179-66D2-459A-BA73-78E4A8A0C95E}" type="datetimeFigureOut">
              <a:rPr lang="en-US" smtClean="0"/>
              <a:t>4/27/2018</a:t>
            </a:fld>
            <a:endParaRPr lang="en-US"/>
          </a:p>
        </p:txBody>
      </p:sp>
      <p:sp>
        <p:nvSpPr>
          <p:cNvPr id="5" name="Footer Placeholder 4">
            <a:extLst>
              <a:ext uri="{FF2B5EF4-FFF2-40B4-BE49-F238E27FC236}">
                <a16:creationId xmlns:a16="http://schemas.microsoft.com/office/drawing/2014/main" id="{5B782CAF-ED88-41A1-9B22-016701BD70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0A882-76E2-4D7A-AFC6-B74B4357A53F}"/>
              </a:ext>
            </a:extLst>
          </p:cNvPr>
          <p:cNvSpPr>
            <a:spLocks noGrp="1"/>
          </p:cNvSpPr>
          <p:nvPr>
            <p:ph type="sldNum" sz="quarter" idx="12"/>
          </p:nvPr>
        </p:nvSpPr>
        <p:spPr/>
        <p:txBody>
          <a:bodyPr/>
          <a:lstStyle/>
          <a:p>
            <a:fld id="{6A2790F0-8070-4C3D-97CE-CA5A6B973E6F}" type="slidenum">
              <a:rPr lang="en-US" smtClean="0"/>
              <a:t>‹#›</a:t>
            </a:fld>
            <a:endParaRPr lang="en-US"/>
          </a:p>
        </p:txBody>
      </p:sp>
    </p:spTree>
    <p:extLst>
      <p:ext uri="{BB962C8B-B14F-4D97-AF65-F5344CB8AC3E}">
        <p14:creationId xmlns:p14="http://schemas.microsoft.com/office/powerpoint/2010/main" val="1780563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32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850398129"/>
      </p:ext>
    </p:extLst>
  </p:cSld>
  <p:clrMapOvr>
    <a:masterClrMapping/>
  </p:clrMapOvr>
  <p:extLst mod="1">
    <p:ext uri="{DCECCB84-F9BA-43D5-87BE-67443E8EF086}">
      <p15:sldGuideLst xmlns:p15="http://schemas.microsoft.com/office/powerpoint/2012/main">
        <p15:guide id="3" pos="721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2"/>
          <p:cNvSpPr>
            <a:spLocks noGrp="1"/>
          </p:cNvSpPr>
          <p:nvPr>
            <p:ph idx="1" hasCustomPrompt="1"/>
            <p:custDataLst>
              <p:tags r:id="rId1"/>
            </p:custDataLst>
          </p:nvPr>
        </p:nvSpPr>
        <p:spPr>
          <a:xfrm>
            <a:off x="298516" y="1494768"/>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pic>
        <p:nvPicPr>
          <p:cNvPr id="5" name="Picture 4">
            <a:extLst>
              <a:ext uri="{FF2B5EF4-FFF2-40B4-BE49-F238E27FC236}">
                <a16:creationId xmlns:a16="http://schemas.microsoft.com/office/drawing/2014/main" id="{0E471A43-82D1-4D1D-9D29-30799262FDA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039448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1033"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8"/>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792049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8" y="1494768"/>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C8B7C1E6-C42E-4462-A346-6CFE06FFAE8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68197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a:extLst>
              <a:ext uri="{FF2B5EF4-FFF2-40B4-BE49-F238E27FC236}">
                <a16:creationId xmlns:a16="http://schemas.microsoft.com/office/drawing/2014/main" id="{407E43E3-0100-4A92-AF63-7DEA8417EED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0721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7B00E6BD-C298-48F4-8A04-EF10DACAC64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329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4A3E4-E2F1-4E9C-A6E7-2DD90B5794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914D00-B96D-4CE6-B52A-6F16662EFA8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EB6DA8-F63A-45C5-8BEB-03BF0A8DAC98}"/>
              </a:ext>
            </a:extLst>
          </p:cNvPr>
          <p:cNvSpPr>
            <a:spLocks noGrp="1"/>
          </p:cNvSpPr>
          <p:nvPr>
            <p:ph type="dt" sz="half" idx="10"/>
          </p:nvPr>
        </p:nvSpPr>
        <p:spPr/>
        <p:txBody>
          <a:bodyPr/>
          <a:lstStyle/>
          <a:p>
            <a:fld id="{50F42179-66D2-459A-BA73-78E4A8A0C95E}" type="datetimeFigureOut">
              <a:rPr lang="en-US" smtClean="0"/>
              <a:t>4/27/2018</a:t>
            </a:fld>
            <a:endParaRPr lang="en-US"/>
          </a:p>
        </p:txBody>
      </p:sp>
      <p:sp>
        <p:nvSpPr>
          <p:cNvPr id="5" name="Footer Placeholder 4">
            <a:extLst>
              <a:ext uri="{FF2B5EF4-FFF2-40B4-BE49-F238E27FC236}">
                <a16:creationId xmlns:a16="http://schemas.microsoft.com/office/drawing/2014/main" id="{61A1363A-EFEE-4AA5-B94E-BC2908C6C8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194285-F0BD-4CC8-A1F8-FA33F9F4CDEE}"/>
              </a:ext>
            </a:extLst>
          </p:cNvPr>
          <p:cNvSpPr>
            <a:spLocks noGrp="1"/>
          </p:cNvSpPr>
          <p:nvPr>
            <p:ph type="sldNum" sz="quarter" idx="12"/>
          </p:nvPr>
        </p:nvSpPr>
        <p:spPr/>
        <p:txBody>
          <a:bodyPr/>
          <a:lstStyle/>
          <a:p>
            <a:fld id="{6A2790F0-8070-4C3D-97CE-CA5A6B973E6F}" type="slidenum">
              <a:rPr lang="en-US" smtClean="0"/>
              <a:t>‹#›</a:t>
            </a:fld>
            <a:endParaRPr lang="en-US"/>
          </a:p>
        </p:txBody>
      </p:sp>
    </p:spTree>
    <p:extLst>
      <p:ext uri="{BB962C8B-B14F-4D97-AF65-F5344CB8AC3E}">
        <p14:creationId xmlns:p14="http://schemas.microsoft.com/office/powerpoint/2010/main" val="1350158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2CC7C-46D4-42F0-B5A3-67D9B34C4F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56E3BC-CC82-4087-ADF7-B59AC2D1D7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C861A85-1F75-4325-9A1D-08131149A96D}"/>
              </a:ext>
            </a:extLst>
          </p:cNvPr>
          <p:cNvSpPr>
            <a:spLocks noGrp="1"/>
          </p:cNvSpPr>
          <p:nvPr>
            <p:ph type="dt" sz="half" idx="10"/>
          </p:nvPr>
        </p:nvSpPr>
        <p:spPr/>
        <p:txBody>
          <a:bodyPr/>
          <a:lstStyle/>
          <a:p>
            <a:fld id="{50F42179-66D2-459A-BA73-78E4A8A0C95E}" type="datetimeFigureOut">
              <a:rPr lang="en-US" smtClean="0"/>
              <a:t>4/27/2018</a:t>
            </a:fld>
            <a:endParaRPr lang="en-US"/>
          </a:p>
        </p:txBody>
      </p:sp>
      <p:sp>
        <p:nvSpPr>
          <p:cNvPr id="5" name="Footer Placeholder 4">
            <a:extLst>
              <a:ext uri="{FF2B5EF4-FFF2-40B4-BE49-F238E27FC236}">
                <a16:creationId xmlns:a16="http://schemas.microsoft.com/office/drawing/2014/main" id="{942639FC-AD4A-4389-BF82-A746DEA9F1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97B246-7248-4FCE-8ED7-DE0AB2961D70}"/>
              </a:ext>
            </a:extLst>
          </p:cNvPr>
          <p:cNvSpPr>
            <a:spLocks noGrp="1"/>
          </p:cNvSpPr>
          <p:nvPr>
            <p:ph type="sldNum" sz="quarter" idx="12"/>
          </p:nvPr>
        </p:nvSpPr>
        <p:spPr/>
        <p:txBody>
          <a:bodyPr/>
          <a:lstStyle/>
          <a:p>
            <a:fld id="{6A2790F0-8070-4C3D-97CE-CA5A6B973E6F}" type="slidenum">
              <a:rPr lang="en-US" smtClean="0"/>
              <a:t>‹#›</a:t>
            </a:fld>
            <a:endParaRPr lang="en-US"/>
          </a:p>
        </p:txBody>
      </p:sp>
    </p:spTree>
    <p:extLst>
      <p:ext uri="{BB962C8B-B14F-4D97-AF65-F5344CB8AC3E}">
        <p14:creationId xmlns:p14="http://schemas.microsoft.com/office/powerpoint/2010/main" val="4025672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62229-76C6-4724-BD27-D39C3552AB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8A8D82-8560-4423-B305-EB7127015D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A13B5A-3CD4-48E1-B99E-7D3279C1A2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11FEF2-C8EE-4161-A308-7D2FF888D77E}"/>
              </a:ext>
            </a:extLst>
          </p:cNvPr>
          <p:cNvSpPr>
            <a:spLocks noGrp="1"/>
          </p:cNvSpPr>
          <p:nvPr>
            <p:ph type="dt" sz="half" idx="10"/>
          </p:nvPr>
        </p:nvSpPr>
        <p:spPr/>
        <p:txBody>
          <a:bodyPr/>
          <a:lstStyle/>
          <a:p>
            <a:fld id="{50F42179-66D2-459A-BA73-78E4A8A0C95E}" type="datetimeFigureOut">
              <a:rPr lang="en-US" smtClean="0"/>
              <a:t>4/27/2018</a:t>
            </a:fld>
            <a:endParaRPr lang="en-US"/>
          </a:p>
        </p:txBody>
      </p:sp>
      <p:sp>
        <p:nvSpPr>
          <p:cNvPr id="6" name="Footer Placeholder 5">
            <a:extLst>
              <a:ext uri="{FF2B5EF4-FFF2-40B4-BE49-F238E27FC236}">
                <a16:creationId xmlns:a16="http://schemas.microsoft.com/office/drawing/2014/main" id="{9BEBE204-EE79-4C67-B413-395CBF2BF1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01D181-3132-4127-9F46-26C03F1FC483}"/>
              </a:ext>
            </a:extLst>
          </p:cNvPr>
          <p:cNvSpPr>
            <a:spLocks noGrp="1"/>
          </p:cNvSpPr>
          <p:nvPr>
            <p:ph type="sldNum" sz="quarter" idx="12"/>
          </p:nvPr>
        </p:nvSpPr>
        <p:spPr/>
        <p:txBody>
          <a:bodyPr/>
          <a:lstStyle/>
          <a:p>
            <a:fld id="{6A2790F0-8070-4C3D-97CE-CA5A6B973E6F}" type="slidenum">
              <a:rPr lang="en-US" smtClean="0"/>
              <a:t>‹#›</a:t>
            </a:fld>
            <a:endParaRPr lang="en-US"/>
          </a:p>
        </p:txBody>
      </p:sp>
    </p:spTree>
    <p:extLst>
      <p:ext uri="{BB962C8B-B14F-4D97-AF65-F5344CB8AC3E}">
        <p14:creationId xmlns:p14="http://schemas.microsoft.com/office/powerpoint/2010/main" val="2067385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B2406-1BEC-4CBD-A907-4B3CB70E32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4D4C20-9371-44B2-B1DB-6A3EA628EC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8F8DE21-5A69-46F3-A9C2-AD07F1E3661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F8BC69-05DA-4401-88F4-FA957D81F8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017CC06-E6D9-4833-BF9E-4DEC0355C2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25A2A9-F899-4D55-91B7-C4344082A9A4}"/>
              </a:ext>
            </a:extLst>
          </p:cNvPr>
          <p:cNvSpPr>
            <a:spLocks noGrp="1"/>
          </p:cNvSpPr>
          <p:nvPr>
            <p:ph type="dt" sz="half" idx="10"/>
          </p:nvPr>
        </p:nvSpPr>
        <p:spPr/>
        <p:txBody>
          <a:bodyPr/>
          <a:lstStyle/>
          <a:p>
            <a:fld id="{50F42179-66D2-459A-BA73-78E4A8A0C95E}" type="datetimeFigureOut">
              <a:rPr lang="en-US" smtClean="0"/>
              <a:t>4/27/2018</a:t>
            </a:fld>
            <a:endParaRPr lang="en-US"/>
          </a:p>
        </p:txBody>
      </p:sp>
      <p:sp>
        <p:nvSpPr>
          <p:cNvPr id="8" name="Footer Placeholder 7">
            <a:extLst>
              <a:ext uri="{FF2B5EF4-FFF2-40B4-BE49-F238E27FC236}">
                <a16:creationId xmlns:a16="http://schemas.microsoft.com/office/drawing/2014/main" id="{4E07F587-A83B-424B-8EAE-80B7AECD1A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8D4296-4447-4C9B-9C8A-40036917EAB9}"/>
              </a:ext>
            </a:extLst>
          </p:cNvPr>
          <p:cNvSpPr>
            <a:spLocks noGrp="1"/>
          </p:cNvSpPr>
          <p:nvPr>
            <p:ph type="sldNum" sz="quarter" idx="12"/>
          </p:nvPr>
        </p:nvSpPr>
        <p:spPr/>
        <p:txBody>
          <a:bodyPr/>
          <a:lstStyle/>
          <a:p>
            <a:fld id="{6A2790F0-8070-4C3D-97CE-CA5A6B973E6F}" type="slidenum">
              <a:rPr lang="en-US" smtClean="0"/>
              <a:t>‹#›</a:t>
            </a:fld>
            <a:endParaRPr lang="en-US"/>
          </a:p>
        </p:txBody>
      </p:sp>
    </p:spTree>
    <p:extLst>
      <p:ext uri="{BB962C8B-B14F-4D97-AF65-F5344CB8AC3E}">
        <p14:creationId xmlns:p14="http://schemas.microsoft.com/office/powerpoint/2010/main" val="391255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48D3D-BECE-429B-84DC-E2A1D25DA1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BFCE6B-7950-4B53-95F8-6192FB7D93ED}"/>
              </a:ext>
            </a:extLst>
          </p:cNvPr>
          <p:cNvSpPr>
            <a:spLocks noGrp="1"/>
          </p:cNvSpPr>
          <p:nvPr>
            <p:ph type="dt" sz="half" idx="10"/>
          </p:nvPr>
        </p:nvSpPr>
        <p:spPr/>
        <p:txBody>
          <a:bodyPr/>
          <a:lstStyle/>
          <a:p>
            <a:fld id="{50F42179-66D2-459A-BA73-78E4A8A0C95E}" type="datetimeFigureOut">
              <a:rPr lang="en-US" smtClean="0"/>
              <a:t>4/27/2018</a:t>
            </a:fld>
            <a:endParaRPr lang="en-US"/>
          </a:p>
        </p:txBody>
      </p:sp>
      <p:sp>
        <p:nvSpPr>
          <p:cNvPr id="4" name="Footer Placeholder 3">
            <a:extLst>
              <a:ext uri="{FF2B5EF4-FFF2-40B4-BE49-F238E27FC236}">
                <a16:creationId xmlns:a16="http://schemas.microsoft.com/office/drawing/2014/main" id="{BB69A11C-8E7C-4687-A0EE-47F1B92B87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0352CD-4B2C-4AEE-865D-0542D36C81FE}"/>
              </a:ext>
            </a:extLst>
          </p:cNvPr>
          <p:cNvSpPr>
            <a:spLocks noGrp="1"/>
          </p:cNvSpPr>
          <p:nvPr>
            <p:ph type="sldNum" sz="quarter" idx="12"/>
          </p:nvPr>
        </p:nvSpPr>
        <p:spPr/>
        <p:txBody>
          <a:bodyPr/>
          <a:lstStyle/>
          <a:p>
            <a:fld id="{6A2790F0-8070-4C3D-97CE-CA5A6B973E6F}" type="slidenum">
              <a:rPr lang="en-US" smtClean="0"/>
              <a:t>‹#›</a:t>
            </a:fld>
            <a:endParaRPr lang="en-US"/>
          </a:p>
        </p:txBody>
      </p:sp>
    </p:spTree>
    <p:extLst>
      <p:ext uri="{BB962C8B-B14F-4D97-AF65-F5344CB8AC3E}">
        <p14:creationId xmlns:p14="http://schemas.microsoft.com/office/powerpoint/2010/main" val="3864176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775A6D-987B-46A7-A948-27F6394E8989}"/>
              </a:ext>
            </a:extLst>
          </p:cNvPr>
          <p:cNvSpPr>
            <a:spLocks noGrp="1"/>
          </p:cNvSpPr>
          <p:nvPr>
            <p:ph type="dt" sz="half" idx="10"/>
          </p:nvPr>
        </p:nvSpPr>
        <p:spPr/>
        <p:txBody>
          <a:bodyPr/>
          <a:lstStyle/>
          <a:p>
            <a:fld id="{50F42179-66D2-459A-BA73-78E4A8A0C95E}" type="datetimeFigureOut">
              <a:rPr lang="en-US" smtClean="0"/>
              <a:t>4/27/2018</a:t>
            </a:fld>
            <a:endParaRPr lang="en-US"/>
          </a:p>
        </p:txBody>
      </p:sp>
      <p:sp>
        <p:nvSpPr>
          <p:cNvPr id="3" name="Footer Placeholder 2">
            <a:extLst>
              <a:ext uri="{FF2B5EF4-FFF2-40B4-BE49-F238E27FC236}">
                <a16:creationId xmlns:a16="http://schemas.microsoft.com/office/drawing/2014/main" id="{240C51B1-84E3-4F6D-BC9E-49F171E966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5B2AAE-E26C-45F6-985F-8C67ABC9EBA7}"/>
              </a:ext>
            </a:extLst>
          </p:cNvPr>
          <p:cNvSpPr>
            <a:spLocks noGrp="1"/>
          </p:cNvSpPr>
          <p:nvPr>
            <p:ph type="sldNum" sz="quarter" idx="12"/>
          </p:nvPr>
        </p:nvSpPr>
        <p:spPr/>
        <p:txBody>
          <a:bodyPr/>
          <a:lstStyle/>
          <a:p>
            <a:fld id="{6A2790F0-8070-4C3D-97CE-CA5A6B973E6F}" type="slidenum">
              <a:rPr lang="en-US" smtClean="0"/>
              <a:t>‹#›</a:t>
            </a:fld>
            <a:endParaRPr lang="en-US"/>
          </a:p>
        </p:txBody>
      </p:sp>
    </p:spTree>
    <p:extLst>
      <p:ext uri="{BB962C8B-B14F-4D97-AF65-F5344CB8AC3E}">
        <p14:creationId xmlns:p14="http://schemas.microsoft.com/office/powerpoint/2010/main" val="3617439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6F14C-496D-47BC-A77B-DDAAC1849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1FFF4B-96B4-441C-9E80-D331042D31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787CA0-5ACD-4254-950F-3CE3BE2687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BFF348D-0CB9-4605-A182-D0CC2BA01270}"/>
              </a:ext>
            </a:extLst>
          </p:cNvPr>
          <p:cNvSpPr>
            <a:spLocks noGrp="1"/>
          </p:cNvSpPr>
          <p:nvPr>
            <p:ph type="dt" sz="half" idx="10"/>
          </p:nvPr>
        </p:nvSpPr>
        <p:spPr/>
        <p:txBody>
          <a:bodyPr/>
          <a:lstStyle/>
          <a:p>
            <a:fld id="{50F42179-66D2-459A-BA73-78E4A8A0C95E}" type="datetimeFigureOut">
              <a:rPr lang="en-US" smtClean="0"/>
              <a:t>4/27/2018</a:t>
            </a:fld>
            <a:endParaRPr lang="en-US"/>
          </a:p>
        </p:txBody>
      </p:sp>
      <p:sp>
        <p:nvSpPr>
          <p:cNvPr id="6" name="Footer Placeholder 5">
            <a:extLst>
              <a:ext uri="{FF2B5EF4-FFF2-40B4-BE49-F238E27FC236}">
                <a16:creationId xmlns:a16="http://schemas.microsoft.com/office/drawing/2014/main" id="{9A5AC2DD-3A4A-4739-8B77-9B160F967D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F3BB84-46FF-4952-AF70-695DBDFE05F7}"/>
              </a:ext>
            </a:extLst>
          </p:cNvPr>
          <p:cNvSpPr>
            <a:spLocks noGrp="1"/>
          </p:cNvSpPr>
          <p:nvPr>
            <p:ph type="sldNum" sz="quarter" idx="12"/>
          </p:nvPr>
        </p:nvSpPr>
        <p:spPr/>
        <p:txBody>
          <a:bodyPr/>
          <a:lstStyle/>
          <a:p>
            <a:fld id="{6A2790F0-8070-4C3D-97CE-CA5A6B973E6F}" type="slidenum">
              <a:rPr lang="en-US" smtClean="0"/>
              <a:t>‹#›</a:t>
            </a:fld>
            <a:endParaRPr lang="en-US"/>
          </a:p>
        </p:txBody>
      </p:sp>
    </p:spTree>
    <p:extLst>
      <p:ext uri="{BB962C8B-B14F-4D97-AF65-F5344CB8AC3E}">
        <p14:creationId xmlns:p14="http://schemas.microsoft.com/office/powerpoint/2010/main" val="51877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BD13-CB36-4CB9-ABCF-4FD36B98F0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9FF7E7-5051-4CC0-BAD9-914EE5635B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2BFF05-397C-4F26-AFF8-C8FF2391B1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32E9C9-7DF8-4AEC-AE0A-2C46184BF39B}"/>
              </a:ext>
            </a:extLst>
          </p:cNvPr>
          <p:cNvSpPr>
            <a:spLocks noGrp="1"/>
          </p:cNvSpPr>
          <p:nvPr>
            <p:ph type="dt" sz="half" idx="10"/>
          </p:nvPr>
        </p:nvSpPr>
        <p:spPr/>
        <p:txBody>
          <a:bodyPr/>
          <a:lstStyle/>
          <a:p>
            <a:fld id="{50F42179-66D2-459A-BA73-78E4A8A0C95E}" type="datetimeFigureOut">
              <a:rPr lang="en-US" smtClean="0"/>
              <a:t>4/27/2018</a:t>
            </a:fld>
            <a:endParaRPr lang="en-US"/>
          </a:p>
        </p:txBody>
      </p:sp>
      <p:sp>
        <p:nvSpPr>
          <p:cNvPr id="6" name="Footer Placeholder 5">
            <a:extLst>
              <a:ext uri="{FF2B5EF4-FFF2-40B4-BE49-F238E27FC236}">
                <a16:creationId xmlns:a16="http://schemas.microsoft.com/office/drawing/2014/main" id="{8666B869-2062-4FE0-AABD-FB3B787E06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0D22C-F9EE-4239-8D04-C9740E027D78}"/>
              </a:ext>
            </a:extLst>
          </p:cNvPr>
          <p:cNvSpPr>
            <a:spLocks noGrp="1"/>
          </p:cNvSpPr>
          <p:nvPr>
            <p:ph type="sldNum" sz="quarter" idx="12"/>
          </p:nvPr>
        </p:nvSpPr>
        <p:spPr/>
        <p:txBody>
          <a:bodyPr/>
          <a:lstStyle/>
          <a:p>
            <a:fld id="{6A2790F0-8070-4C3D-97CE-CA5A6B973E6F}" type="slidenum">
              <a:rPr lang="en-US" smtClean="0"/>
              <a:t>‹#›</a:t>
            </a:fld>
            <a:endParaRPr lang="en-US"/>
          </a:p>
        </p:txBody>
      </p:sp>
    </p:spTree>
    <p:extLst>
      <p:ext uri="{BB962C8B-B14F-4D97-AF65-F5344CB8AC3E}">
        <p14:creationId xmlns:p14="http://schemas.microsoft.com/office/powerpoint/2010/main" val="2387009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692B3E-D0F2-4D57-8C57-620F0BE206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EA4BC4-AE32-41F2-9CB0-2C2E68DBB3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BD83D2-382B-478E-B90D-F42217367A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F42179-66D2-459A-BA73-78E4A8A0C95E}" type="datetimeFigureOut">
              <a:rPr lang="en-US" smtClean="0"/>
              <a:t>4/27/2018</a:t>
            </a:fld>
            <a:endParaRPr lang="en-US"/>
          </a:p>
        </p:txBody>
      </p:sp>
      <p:sp>
        <p:nvSpPr>
          <p:cNvPr id="5" name="Footer Placeholder 4">
            <a:extLst>
              <a:ext uri="{FF2B5EF4-FFF2-40B4-BE49-F238E27FC236}">
                <a16:creationId xmlns:a16="http://schemas.microsoft.com/office/drawing/2014/main" id="{3F0A4330-6AFC-492D-BA24-8FACBAAEA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D8C2D9-7327-483F-8BF2-653D32DF0B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2790F0-8070-4C3D-97CE-CA5A6B973E6F}" type="slidenum">
              <a:rPr lang="en-US" smtClean="0"/>
              <a:t>‹#›</a:t>
            </a:fld>
            <a:endParaRPr lang="en-US"/>
          </a:p>
        </p:txBody>
      </p:sp>
    </p:spTree>
    <p:extLst>
      <p:ext uri="{BB962C8B-B14F-4D97-AF65-F5344CB8AC3E}">
        <p14:creationId xmlns:p14="http://schemas.microsoft.com/office/powerpoint/2010/main" val="2553356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6" name="Graphic 5">
            <a:extLst>
              <a:ext uri="{FF2B5EF4-FFF2-40B4-BE49-F238E27FC236}">
                <a16:creationId xmlns:a16="http://schemas.microsoft.com/office/drawing/2014/main" id="{9D23F58D-FA14-491C-B83A-572C2ECFC25F}"/>
              </a:ext>
            </a:extLst>
          </p:cNvPr>
          <p:cNvPicPr>
            <a:picLocks noChangeAspect="1"/>
          </p:cNvPicPr>
          <p:nvPr userDrawn="1"/>
        </p:nvPicPr>
        <p:blipFill rotWithShape="1">
          <a:blip r:embed="rId8">
            <a:extLst>
              <a:ext uri="{96DAC541-7B7A-43D3-8B79-37D633B846F1}">
                <asvg:svgBlip xmlns:asvg="http://schemas.microsoft.com/office/drawing/2016/SVG/main" r:embed="rId9"/>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577180079"/>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Lst>
  <p:txStyles>
    <p:titleStyle>
      <a:lvl1pPr algn="l" defTabSz="685800" rtl="0" eaLnBrk="1" latinLnBrk="0" hangingPunct="1">
        <a:lnSpc>
          <a:spcPct val="10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just" defTabSz="685800" rtl="0" eaLnBrk="1" latinLnBrk="0" hangingPunct="1">
        <a:lnSpc>
          <a:spcPct val="90000"/>
        </a:lnSpc>
        <a:spcBef>
          <a:spcPts val="750"/>
        </a:spcBef>
        <a:buClr>
          <a:schemeClr val="tx2"/>
        </a:buClr>
        <a:buFont typeface="Wingdings" panose="05000000000000000000" pitchFamily="2" charset="2"/>
        <a:buChar char="Ø"/>
        <a:defRPr sz="19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just"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just"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just"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just" defTabSz="685800" rtl="0" eaLnBrk="1" latinLnBrk="0" hangingPunct="1">
        <a:lnSpc>
          <a:spcPct val="9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s://www.typescriptlang.org/play/"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Autofit/>
          </a:bodyPr>
          <a:lstStyle/>
          <a:p>
            <a:r>
              <a:rPr lang="en-US" dirty="0"/>
              <a:t>Angular 2.0 for JEE</a:t>
            </a:r>
          </a:p>
        </p:txBody>
      </p:sp>
      <p:sp>
        <p:nvSpPr>
          <p:cNvPr id="12" name="Subtitle 11"/>
          <p:cNvSpPr>
            <a:spLocks noGrp="1"/>
          </p:cNvSpPr>
          <p:nvPr>
            <p:ph type="subTitle" idx="1"/>
          </p:nvPr>
        </p:nvSpPr>
        <p:spPr/>
        <p:txBody>
          <a:bodyPr>
            <a:normAutofit/>
          </a:bodyPr>
          <a:lstStyle/>
          <a:p>
            <a:r>
              <a:rPr lang="en-US" b="0" dirty="0"/>
              <a:t>Lesson 01 : TypeScript Fundamentals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2D05904-3215-4401-A159-E2B705AC42CE}"/>
              </a:ext>
            </a:extLst>
          </p:cNvPr>
          <p:cNvSpPr/>
          <p:nvPr/>
        </p:nvSpPr>
        <p:spPr>
          <a:xfrm>
            <a:off x="1061885" y="2812026"/>
            <a:ext cx="7118555" cy="30480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dirty="0">
                <a:latin typeface="Arial" panose="020B0604020202020204" pitchFamily="34" charset="0"/>
                <a:cs typeface="Arial" panose="020B0604020202020204" pitchFamily="34" charset="0"/>
              </a:rPr>
              <a:t>let </a:t>
            </a:r>
            <a:r>
              <a:rPr lang="en-US" b="1" dirty="0" err="1">
                <a:latin typeface="Arial" panose="020B0604020202020204" pitchFamily="34" charset="0"/>
                <a:cs typeface="Arial" panose="020B0604020202020204" pitchFamily="34" charset="0"/>
              </a:rPr>
              <a:t>str</a:t>
            </a:r>
            <a:r>
              <a:rPr lang="en-US" b="1" dirty="0">
                <a:latin typeface="Arial" panose="020B0604020202020204" pitchFamily="34" charset="0"/>
                <a:cs typeface="Arial" panose="020B0604020202020204" pitchFamily="34" charset="0"/>
              </a:rPr>
              <a:t>: string;</a:t>
            </a:r>
          </a:p>
          <a:p>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str.substring</a:t>
            </a:r>
            <a:r>
              <a:rPr lang="en-US" dirty="0">
                <a:latin typeface="Arial" panose="020B0604020202020204" pitchFamily="34" charset="0"/>
                <a:cs typeface="Arial" panose="020B0604020202020204" pitchFamily="34" charset="0"/>
              </a:rPr>
              <a:t>(2,3);</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let str2;</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(&lt;string&gt;str2).length;</a:t>
            </a:r>
          </a:p>
          <a:p>
            <a:r>
              <a:rPr lang="en-US" dirty="0">
                <a:latin typeface="Arial" panose="020B0604020202020204" pitchFamily="34" charset="0"/>
                <a:cs typeface="Arial" panose="020B0604020202020204" pitchFamily="34" charset="0"/>
              </a:rPr>
              <a:t>(str2 as string).length;</a:t>
            </a:r>
          </a:p>
          <a:p>
            <a:pPr algn="ctr"/>
            <a:endParaRPr lang="en-US" dirty="0"/>
          </a:p>
        </p:txBody>
      </p:sp>
      <p:sp>
        <p:nvSpPr>
          <p:cNvPr id="2" name="Title 1"/>
          <p:cNvSpPr>
            <a:spLocks noGrp="1"/>
          </p:cNvSpPr>
          <p:nvPr>
            <p:ph type="title"/>
          </p:nvPr>
        </p:nvSpPr>
        <p:spPr/>
        <p:txBody>
          <a:bodyPr>
            <a:normAutofit fontScale="90000"/>
          </a:bodyPr>
          <a:lstStyle/>
          <a:p>
            <a:r>
              <a:rPr lang="en-US" dirty="0"/>
              <a:t>Type Assertion in </a:t>
            </a:r>
            <a:r>
              <a:rPr lang="en-US" dirty="0" err="1"/>
              <a:t>TypeScript</a:t>
            </a:r>
            <a:br>
              <a:rPr lang="en-US" dirty="0"/>
            </a:br>
            <a:endParaRPr lang="en-US" dirty="0"/>
          </a:p>
        </p:txBody>
      </p:sp>
      <p:sp>
        <p:nvSpPr>
          <p:cNvPr id="3" name="Content Placeholder 2"/>
          <p:cNvSpPr>
            <a:spLocks noGrp="1"/>
          </p:cNvSpPr>
          <p:nvPr>
            <p:ph idx="1"/>
          </p:nvPr>
        </p:nvSpPr>
        <p:spPr>
          <a:xfrm>
            <a:off x="298516" y="1278456"/>
            <a:ext cx="8539494" cy="4643751"/>
          </a:xfrm>
        </p:spPr>
        <p:txBody>
          <a:bodyPr/>
          <a:lstStyle/>
          <a:p>
            <a:r>
              <a:rPr lang="en-US" dirty="0"/>
              <a:t>TypeScript allows changing a variable from one type to another.</a:t>
            </a:r>
          </a:p>
          <a:p>
            <a:r>
              <a:rPr lang="en-US" dirty="0"/>
              <a:t>TypeScript refers to this process as </a:t>
            </a:r>
            <a:r>
              <a:rPr lang="en-US" i="1" dirty="0"/>
              <a:t>Type Assertion</a:t>
            </a:r>
            <a:r>
              <a:rPr lang="en-US" dirty="0"/>
              <a:t>.</a:t>
            </a:r>
          </a:p>
          <a:p>
            <a:r>
              <a:rPr lang="en-US" dirty="0"/>
              <a:t>The syntax is to put the target type between &lt; &gt; symbols and place it in front of the variable or expression. </a:t>
            </a:r>
          </a:p>
        </p:txBody>
      </p:sp>
      <p:grpSp>
        <p:nvGrpSpPr>
          <p:cNvPr id="5" name="Group 4">
            <a:extLst>
              <a:ext uri="{FF2B5EF4-FFF2-40B4-BE49-F238E27FC236}">
                <a16:creationId xmlns:a16="http://schemas.microsoft.com/office/drawing/2014/main" id="{F9FD471C-5AB8-4B4D-9B27-9E45D0724832}"/>
              </a:ext>
            </a:extLst>
          </p:cNvPr>
          <p:cNvGrpSpPr/>
          <p:nvPr/>
        </p:nvGrpSpPr>
        <p:grpSpPr>
          <a:xfrm>
            <a:off x="3545022" y="4037393"/>
            <a:ext cx="3068455" cy="1223267"/>
            <a:chOff x="3545022" y="4058578"/>
            <a:chExt cx="3068455" cy="1443243"/>
          </a:xfrm>
        </p:grpSpPr>
        <p:cxnSp>
          <p:nvCxnSpPr>
            <p:cNvPr id="6" name="Straight Arrow Connector 5"/>
            <p:cNvCxnSpPr/>
            <p:nvPr/>
          </p:nvCxnSpPr>
          <p:spPr>
            <a:xfrm flipV="1">
              <a:off x="3545022" y="4340533"/>
              <a:ext cx="1316736" cy="850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545022" y="4765729"/>
              <a:ext cx="1435608" cy="736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077285" y="4058578"/>
              <a:ext cx="1536192" cy="108936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Assertion in </a:t>
              </a:r>
              <a:r>
                <a:rPr lang="en-US" dirty="0" err="1">
                  <a:latin typeface="Arial" panose="020B0604020202020204" pitchFamily="34" charset="0"/>
                  <a:cs typeface="Arial" panose="020B0604020202020204" pitchFamily="34" charset="0"/>
                </a:rPr>
                <a:t>TypeScript</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705887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Arrow Functions</a:t>
            </a:r>
          </a:p>
        </p:txBody>
      </p:sp>
      <p:sp>
        <p:nvSpPr>
          <p:cNvPr id="3" name="Content Placeholder 2"/>
          <p:cNvSpPr>
            <a:spLocks noGrp="1"/>
          </p:cNvSpPr>
          <p:nvPr>
            <p:ph idx="1"/>
          </p:nvPr>
        </p:nvSpPr>
        <p:spPr/>
        <p:txBody>
          <a:bodyPr/>
          <a:lstStyle/>
          <a:p>
            <a:r>
              <a:rPr lang="en-US" dirty="0"/>
              <a:t>=&gt; is a  and also called a Arrow function</a:t>
            </a:r>
          </a:p>
          <a:p>
            <a:endParaRPr lang="en-US" dirty="0"/>
          </a:p>
        </p:txBody>
      </p:sp>
      <p:sp>
        <p:nvSpPr>
          <p:cNvPr id="4" name="Rectangle: Rounded Corners 3">
            <a:extLst>
              <a:ext uri="{FF2B5EF4-FFF2-40B4-BE49-F238E27FC236}">
                <a16:creationId xmlns:a16="http://schemas.microsoft.com/office/drawing/2014/main" id="{23C1D096-6893-4B8E-90C2-9DC7BB18AD75}"/>
              </a:ext>
            </a:extLst>
          </p:cNvPr>
          <p:cNvSpPr/>
          <p:nvPr/>
        </p:nvSpPr>
        <p:spPr>
          <a:xfrm>
            <a:off x="462116" y="1927123"/>
            <a:ext cx="8082116" cy="401156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dirty="0">
                <a:latin typeface="Arial" panose="020B0604020202020204" pitchFamily="34" charset="0"/>
                <a:cs typeface="Arial" panose="020B0604020202020204" pitchFamily="34" charset="0"/>
              </a:rPr>
              <a:t>let log = function(message)</a:t>
            </a:r>
          </a:p>
          <a:p>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console.log('Welcome to Arrow');</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//Arrow function equivalent to above function </a:t>
            </a:r>
          </a:p>
          <a:p>
            <a:r>
              <a:rPr lang="en-US" b="1" dirty="0">
                <a:latin typeface="Arial" panose="020B0604020202020204" pitchFamily="34" charset="0"/>
                <a:cs typeface="Arial" panose="020B0604020202020204" pitchFamily="34" charset="0"/>
              </a:rPr>
              <a:t>let </a:t>
            </a:r>
            <a:r>
              <a:rPr lang="en-US" b="1" dirty="0" err="1">
                <a:latin typeface="Arial" panose="020B0604020202020204" pitchFamily="34" charset="0"/>
                <a:cs typeface="Arial" panose="020B0604020202020204" pitchFamily="34" charset="0"/>
              </a:rPr>
              <a:t>doLog</a:t>
            </a:r>
            <a:r>
              <a:rPr lang="en-US" b="1" dirty="0">
                <a:latin typeface="Arial" panose="020B0604020202020204" pitchFamily="34" charset="0"/>
                <a:cs typeface="Arial" panose="020B0604020202020204" pitchFamily="34" charset="0"/>
              </a:rPr>
              <a:t> = (message) =&gt; console.log(message);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//Arrow function equivalent to no parameter  function </a:t>
            </a:r>
          </a:p>
          <a:p>
            <a:r>
              <a:rPr lang="en-US" b="1" dirty="0">
                <a:latin typeface="Arial" panose="020B0604020202020204" pitchFamily="34" charset="0"/>
                <a:cs typeface="Arial" panose="020B0604020202020204" pitchFamily="34" charset="0"/>
              </a:rPr>
              <a:t>let </a:t>
            </a:r>
            <a:r>
              <a:rPr lang="en-US" b="1" dirty="0" err="1">
                <a:latin typeface="Arial" panose="020B0604020202020204" pitchFamily="34" charset="0"/>
                <a:cs typeface="Arial" panose="020B0604020202020204" pitchFamily="34" charset="0"/>
              </a:rPr>
              <a:t>withoutparameter</a:t>
            </a:r>
            <a:r>
              <a:rPr lang="en-US" b="1" dirty="0">
                <a:latin typeface="Arial" panose="020B0604020202020204" pitchFamily="34" charset="0"/>
                <a:cs typeface="Arial" panose="020B0604020202020204" pitchFamily="34" charset="0"/>
              </a:rPr>
              <a:t> = () =&gt; console.log();</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4761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Interfaces</a:t>
            </a:r>
          </a:p>
        </p:txBody>
      </p:sp>
      <p:sp>
        <p:nvSpPr>
          <p:cNvPr id="6" name="Content Placeholder 5"/>
          <p:cNvSpPr>
            <a:spLocks noGrp="1"/>
          </p:cNvSpPr>
          <p:nvPr>
            <p:ph idx="1"/>
          </p:nvPr>
        </p:nvSpPr>
        <p:spPr>
          <a:xfrm>
            <a:off x="298516" y="1298122"/>
            <a:ext cx="8539494" cy="4643751"/>
          </a:xfrm>
        </p:spPr>
        <p:txBody>
          <a:bodyPr/>
          <a:lstStyle/>
          <a:p>
            <a:pPr algn="just"/>
            <a:r>
              <a:rPr lang="en-US" dirty="0"/>
              <a:t>Interfaces plays many roles in </a:t>
            </a:r>
            <a:r>
              <a:rPr lang="en-US" dirty="0" err="1"/>
              <a:t>TypeScript</a:t>
            </a:r>
            <a:r>
              <a:rPr lang="en-US" dirty="0"/>
              <a:t> code. Its work same as other OOPs concept .</a:t>
            </a:r>
          </a:p>
          <a:p>
            <a:pPr algn="just"/>
            <a:endParaRPr lang="en-US" dirty="0"/>
          </a:p>
          <a:p>
            <a:endParaRPr lang="en-US" dirty="0"/>
          </a:p>
        </p:txBody>
      </p:sp>
      <p:sp>
        <p:nvSpPr>
          <p:cNvPr id="3" name="Rectangle: Rounded Corners 2">
            <a:extLst>
              <a:ext uri="{FF2B5EF4-FFF2-40B4-BE49-F238E27FC236}">
                <a16:creationId xmlns:a16="http://schemas.microsoft.com/office/drawing/2014/main" id="{42704937-FB1D-4EE7-8668-FA48BE577150}"/>
              </a:ext>
            </a:extLst>
          </p:cNvPr>
          <p:cNvSpPr/>
          <p:nvPr/>
        </p:nvSpPr>
        <p:spPr>
          <a:xfrm>
            <a:off x="298516" y="1927123"/>
            <a:ext cx="8539494" cy="473914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dirty="0">
                <a:latin typeface="Arial" panose="020B0604020202020204" pitchFamily="34" charset="0"/>
                <a:cs typeface="Arial" panose="020B0604020202020204" pitchFamily="34" charset="0"/>
              </a:rPr>
              <a:t>interface Employee{</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firstName</a:t>
            </a:r>
            <a:r>
              <a:rPr lang="en-US" dirty="0">
                <a:latin typeface="Arial" panose="020B0604020202020204" pitchFamily="34" charset="0"/>
                <a:cs typeface="Arial" panose="020B0604020202020204" pitchFamily="34" charset="0"/>
              </a:rPr>
              <a:t>: string;</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lastName</a:t>
            </a:r>
            <a:r>
              <a:rPr lang="en-US" dirty="0">
                <a:latin typeface="Arial" panose="020B0604020202020204" pitchFamily="34" charset="0"/>
                <a:cs typeface="Arial" panose="020B0604020202020204" pitchFamily="34" charset="0"/>
              </a:rPr>
              <a:t>: string;</a:t>
            </a:r>
          </a:p>
          <a:p>
            <a:r>
              <a:rPr lang="en-US" dirty="0">
                <a:latin typeface="Arial" panose="020B0604020202020204" pitchFamily="34" charset="0"/>
                <a:cs typeface="Arial" panose="020B0604020202020204" pitchFamily="34" charset="0"/>
              </a:rPr>
              <a:t>    age: number;</a:t>
            </a:r>
          </a:p>
          <a:p>
            <a:r>
              <a:rPr lang="en-US" dirty="0">
                <a:latin typeface="Arial" panose="020B0604020202020204" pitchFamily="34" charset="0"/>
                <a:cs typeface="Arial" panose="020B0604020202020204" pitchFamily="34" charset="0"/>
              </a:rPr>
              <a:t>    salary: number;</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let employee: Employee={</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firstName</a:t>
            </a:r>
            <a:r>
              <a:rPr lang="en-US" dirty="0">
                <a:latin typeface="Arial" panose="020B0604020202020204" pitchFamily="34" charset="0"/>
                <a:cs typeface="Arial" panose="020B0604020202020204" pitchFamily="34" charset="0"/>
              </a:rPr>
              <a:t>: “Rahul”,</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lastName</a:t>
            </a:r>
            <a:r>
              <a:rPr lang="en-US" dirty="0">
                <a:latin typeface="Arial" panose="020B0604020202020204" pitchFamily="34" charset="0"/>
                <a:cs typeface="Arial" panose="020B0604020202020204" pitchFamily="34" charset="0"/>
              </a:rPr>
              <a:t>: “Vikash”,</a:t>
            </a:r>
          </a:p>
          <a:p>
            <a:r>
              <a:rPr lang="en-US" dirty="0">
                <a:latin typeface="Arial" panose="020B0604020202020204" pitchFamily="34" charset="0"/>
                <a:cs typeface="Arial" panose="020B0604020202020204" pitchFamily="34" charset="0"/>
              </a:rPr>
              <a:t>        age: 32,</a:t>
            </a:r>
          </a:p>
          <a:p>
            <a:r>
              <a:rPr lang="en-US" dirty="0">
                <a:latin typeface="Arial" panose="020B0604020202020204" pitchFamily="34" charset="0"/>
                <a:cs typeface="Arial" panose="020B0604020202020204" pitchFamily="34" charset="0"/>
              </a:rPr>
              <a:t>        salary: 1000</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document.write</a:t>
            </a:r>
            <a:r>
              <a:rPr lang="en-US" dirty="0">
                <a:latin typeface="Arial" panose="020B0604020202020204" pitchFamily="34" charset="0"/>
                <a:cs typeface="Arial" panose="020B0604020202020204" pitchFamily="34" charset="0"/>
              </a:rPr>
              <a:t>(“Full Name is ” + </a:t>
            </a:r>
            <a:r>
              <a:rPr lang="en-US" dirty="0" err="1">
                <a:latin typeface="Arial" panose="020B0604020202020204" pitchFamily="34" charset="0"/>
                <a:cs typeface="Arial" panose="020B0604020202020204" pitchFamily="34" charset="0"/>
              </a:rPr>
              <a:t>this.employee.firstName</a:t>
            </a:r>
            <a:r>
              <a:rPr lang="en-US" dirty="0">
                <a:latin typeface="Arial" panose="020B0604020202020204" pitchFamily="34" charset="0"/>
                <a:cs typeface="Arial" panose="020B0604020202020204" pitchFamily="34" charset="0"/>
              </a:rPr>
              <a:t> + “ ” + </a:t>
            </a:r>
            <a:r>
              <a:rPr lang="en-US" dirty="0" err="1">
                <a:latin typeface="Arial" panose="020B0604020202020204" pitchFamily="34" charset="0"/>
                <a:cs typeface="Arial" panose="020B0604020202020204" pitchFamily="34" charset="0"/>
              </a:rPr>
              <a:t>this.employee.lastName</a:t>
            </a:r>
            <a:r>
              <a:rPr lang="en-US" dirty="0">
                <a:latin typeface="Arial" panose="020B0604020202020204" pitchFamily="34" charset="0"/>
                <a:cs typeface="Arial" panose="020B0604020202020204" pitchFamily="34" charset="0"/>
              </a:rPr>
              <a:t> + “ Age is ” + </a:t>
            </a:r>
            <a:r>
              <a:rPr lang="en-US" dirty="0" err="1">
                <a:latin typeface="Arial" panose="020B0604020202020204" pitchFamily="34" charset="0"/>
                <a:cs typeface="Arial" panose="020B0604020202020204" pitchFamily="34" charset="0"/>
              </a:rPr>
              <a:t>this.employee.age</a:t>
            </a:r>
            <a:r>
              <a:rPr lang="en-US" dirty="0">
                <a:latin typeface="Arial" panose="020B0604020202020204" pitchFamily="34" charset="0"/>
                <a:cs typeface="Arial" panose="020B0604020202020204" pitchFamily="34" charset="0"/>
              </a:rPr>
              <a:t> + “&lt;</a:t>
            </a:r>
            <a:r>
              <a:rPr lang="en-US" dirty="0" err="1">
                <a:latin typeface="Arial" panose="020B0604020202020204" pitchFamily="34" charset="0"/>
                <a:cs typeface="Arial" panose="020B0604020202020204" pitchFamily="34" charset="0"/>
              </a:rPr>
              <a:t>br</a:t>
            </a:r>
            <a:r>
              <a:rPr lang="en-US" dirty="0">
                <a:latin typeface="Arial" panose="020B0604020202020204" pitchFamily="34" charset="0"/>
                <a:cs typeface="Arial" panose="020B0604020202020204" pitchFamily="34" charset="0"/>
              </a:rPr>
              <a:t> /&gt;”);</a:t>
            </a:r>
          </a:p>
        </p:txBody>
      </p:sp>
    </p:spTree>
    <p:extLst>
      <p:ext uri="{BB962C8B-B14F-4D97-AF65-F5344CB8AC3E}">
        <p14:creationId xmlns:p14="http://schemas.microsoft.com/office/powerpoint/2010/main" val="1614611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with array</a:t>
            </a:r>
          </a:p>
        </p:txBody>
      </p:sp>
      <p:sp>
        <p:nvSpPr>
          <p:cNvPr id="3" name="Rectangle: Rounded Corners 2">
            <a:extLst>
              <a:ext uri="{FF2B5EF4-FFF2-40B4-BE49-F238E27FC236}">
                <a16:creationId xmlns:a16="http://schemas.microsoft.com/office/drawing/2014/main" id="{AFDADFA4-C5AB-489E-844E-E9483099CC03}"/>
              </a:ext>
            </a:extLst>
          </p:cNvPr>
          <p:cNvSpPr/>
          <p:nvPr/>
        </p:nvSpPr>
        <p:spPr>
          <a:xfrm>
            <a:off x="305991" y="1091381"/>
            <a:ext cx="8611867" cy="5486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dirty="0">
                <a:latin typeface="Arial" panose="020B0604020202020204" pitchFamily="34" charset="0"/>
                <a:cs typeface="Arial" panose="020B0604020202020204" pitchFamily="34" charset="0"/>
              </a:rPr>
              <a:t>interface Employee{</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firstName</a:t>
            </a:r>
            <a:r>
              <a:rPr lang="en-US" dirty="0">
                <a:latin typeface="Arial" panose="020B0604020202020204" pitchFamily="34" charset="0"/>
                <a:cs typeface="Arial" panose="020B0604020202020204" pitchFamily="34" charset="0"/>
              </a:rPr>
              <a:t>: string;</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lastName</a:t>
            </a:r>
            <a:r>
              <a:rPr lang="en-US" dirty="0">
                <a:latin typeface="Arial" panose="020B0604020202020204" pitchFamily="34" charset="0"/>
                <a:cs typeface="Arial" panose="020B0604020202020204" pitchFamily="34" charset="0"/>
              </a:rPr>
              <a:t>: string;</a:t>
            </a:r>
          </a:p>
          <a:p>
            <a:r>
              <a:rPr lang="en-US" dirty="0">
                <a:latin typeface="Arial" panose="020B0604020202020204" pitchFamily="34" charset="0"/>
                <a:cs typeface="Arial" panose="020B0604020202020204" pitchFamily="34" charset="0"/>
              </a:rPr>
              <a:t>    age: number;</a:t>
            </a:r>
          </a:p>
          <a:p>
            <a:r>
              <a:rPr lang="en-US" dirty="0">
                <a:latin typeface="Arial" panose="020B0604020202020204" pitchFamily="34" charset="0"/>
                <a:cs typeface="Arial" panose="020B0604020202020204" pitchFamily="34" charset="0"/>
              </a:rPr>
              <a:t>    salary: number;</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//with array concept </a:t>
            </a:r>
          </a:p>
          <a:p>
            <a:r>
              <a:rPr lang="en-US" b="1" dirty="0">
                <a:latin typeface="Arial" panose="020B0604020202020204" pitchFamily="34" charset="0"/>
                <a:cs typeface="Arial" panose="020B0604020202020204" pitchFamily="34" charset="0"/>
              </a:rPr>
              <a:t>let </a:t>
            </a:r>
            <a:r>
              <a:rPr lang="en-US" b="1" dirty="0" err="1">
                <a:latin typeface="Arial" panose="020B0604020202020204" pitchFamily="34" charset="0"/>
                <a:cs typeface="Arial" panose="020B0604020202020204" pitchFamily="34" charset="0"/>
              </a:rPr>
              <a:t>empArray</a:t>
            </a:r>
            <a:r>
              <a:rPr lang="en-US" b="1" dirty="0">
                <a:latin typeface="Arial" panose="020B0604020202020204" pitchFamily="34" charset="0"/>
                <a:cs typeface="Arial" panose="020B0604020202020204" pitchFamily="34" charset="0"/>
              </a:rPr>
              <a:t>: Employee[] = [];</a:t>
            </a:r>
          </a:p>
          <a:p>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empArray.push</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firstName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Abcd</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lastName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Bcde</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age: 21,</a:t>
            </a:r>
          </a:p>
          <a:p>
            <a:r>
              <a:rPr lang="en-US" dirty="0">
                <a:latin typeface="Arial" panose="020B0604020202020204" pitchFamily="34" charset="0"/>
                <a:cs typeface="Arial" panose="020B0604020202020204" pitchFamily="34" charset="0"/>
              </a:rPr>
              <a:t>    salary: 6000</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document.write</a:t>
            </a:r>
            <a:r>
              <a:rPr lang="en-US" dirty="0">
                <a:latin typeface="Arial" panose="020B0604020202020204" pitchFamily="34" charset="0"/>
                <a:cs typeface="Arial" panose="020B0604020202020204" pitchFamily="34" charset="0"/>
              </a:rPr>
              <a:t>(“With array Full name is ” + </a:t>
            </a:r>
            <a:r>
              <a:rPr lang="en-US" dirty="0" err="1">
                <a:latin typeface="Arial" panose="020B0604020202020204" pitchFamily="34" charset="0"/>
                <a:cs typeface="Arial" panose="020B0604020202020204" pitchFamily="34" charset="0"/>
              </a:rPr>
              <a:t>this.empArray</a:t>
            </a:r>
            <a:r>
              <a:rPr lang="en-US" dirty="0">
                <a:latin typeface="Arial" panose="020B0604020202020204" pitchFamily="34" charset="0"/>
                <a:cs typeface="Arial" panose="020B0604020202020204" pitchFamily="34" charset="0"/>
              </a:rPr>
              <a:t>[0].</a:t>
            </a:r>
            <a:r>
              <a:rPr lang="en-US" dirty="0" err="1">
                <a:latin typeface="Arial" panose="020B0604020202020204" pitchFamily="34" charset="0"/>
                <a:cs typeface="Arial" panose="020B0604020202020204" pitchFamily="34" charset="0"/>
              </a:rPr>
              <a:t>firstName</a:t>
            </a:r>
            <a:r>
              <a:rPr lang="en-US" dirty="0">
                <a:latin typeface="Arial" panose="020B0604020202020204" pitchFamily="34" charset="0"/>
                <a:cs typeface="Arial" panose="020B0604020202020204" pitchFamily="34" charset="0"/>
              </a:rPr>
              <a:t> + “ ” + </a:t>
            </a:r>
            <a:r>
              <a:rPr lang="en-US" dirty="0" err="1">
                <a:latin typeface="Arial" panose="020B0604020202020204" pitchFamily="34" charset="0"/>
                <a:cs typeface="Arial" panose="020B0604020202020204" pitchFamily="34" charset="0"/>
              </a:rPr>
              <a:t>this.empArray</a:t>
            </a:r>
            <a:r>
              <a:rPr lang="en-US" dirty="0">
                <a:latin typeface="Arial" panose="020B0604020202020204" pitchFamily="34" charset="0"/>
                <a:cs typeface="Arial" panose="020B0604020202020204" pitchFamily="34" charset="0"/>
              </a:rPr>
              <a:t>[0].</a:t>
            </a:r>
            <a:r>
              <a:rPr lang="en-US" dirty="0" err="1">
                <a:latin typeface="Arial" panose="020B0604020202020204" pitchFamily="34" charset="0"/>
                <a:cs typeface="Arial" panose="020B0604020202020204" pitchFamily="34" charset="0"/>
              </a:rPr>
              <a:t>lastName</a:t>
            </a:r>
            <a:r>
              <a:rPr lang="en-US" dirty="0">
                <a:latin typeface="Arial" panose="020B0604020202020204" pitchFamily="34" charset="0"/>
                <a:cs typeface="Arial" panose="020B0604020202020204" pitchFamily="34" charset="0"/>
              </a:rPr>
              <a:t> + “ Age is ” + </a:t>
            </a:r>
            <a:r>
              <a:rPr lang="en-US" dirty="0" err="1">
                <a:latin typeface="Arial" panose="020B0604020202020204" pitchFamily="34" charset="0"/>
                <a:cs typeface="Arial" panose="020B0604020202020204" pitchFamily="34" charset="0"/>
              </a:rPr>
              <a:t>this.empArray</a:t>
            </a:r>
            <a:r>
              <a:rPr lang="en-US" dirty="0">
                <a:latin typeface="Arial" panose="020B0604020202020204" pitchFamily="34" charset="0"/>
                <a:cs typeface="Arial" panose="020B0604020202020204" pitchFamily="34" charset="0"/>
              </a:rPr>
              <a:t>[0].age);</a:t>
            </a:r>
          </a:p>
        </p:txBody>
      </p:sp>
    </p:spTree>
    <p:extLst>
      <p:ext uri="{BB962C8B-B14F-4D97-AF65-F5344CB8AC3E}">
        <p14:creationId xmlns:p14="http://schemas.microsoft.com/office/powerpoint/2010/main" val="224946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t>
            </a:r>
          </a:p>
        </p:txBody>
      </p:sp>
      <p:sp>
        <p:nvSpPr>
          <p:cNvPr id="6" name="Content Placeholder 5">
            <a:extLst>
              <a:ext uri="{FF2B5EF4-FFF2-40B4-BE49-F238E27FC236}">
                <a16:creationId xmlns:a16="http://schemas.microsoft.com/office/drawing/2014/main" id="{061F2F65-6BE1-43E7-825D-B827711C1C8A}"/>
              </a:ext>
            </a:extLst>
          </p:cNvPr>
          <p:cNvSpPr>
            <a:spLocks noGrp="1"/>
          </p:cNvSpPr>
          <p:nvPr>
            <p:ph idx="1"/>
          </p:nvPr>
        </p:nvSpPr>
        <p:spPr>
          <a:xfrm>
            <a:off x="298516" y="1160460"/>
            <a:ext cx="8539494" cy="4643751"/>
          </a:xfrm>
        </p:spPr>
        <p:txBody>
          <a:bodyPr/>
          <a:lstStyle/>
          <a:p>
            <a:r>
              <a:rPr lang="en-US" dirty="0"/>
              <a:t>Creating Functions</a:t>
            </a:r>
          </a:p>
        </p:txBody>
      </p:sp>
      <p:sp>
        <p:nvSpPr>
          <p:cNvPr id="3" name="Rectangle: Rounded Corners 2">
            <a:extLst>
              <a:ext uri="{FF2B5EF4-FFF2-40B4-BE49-F238E27FC236}">
                <a16:creationId xmlns:a16="http://schemas.microsoft.com/office/drawing/2014/main" id="{0E5BDE0F-EA26-44E8-B2C2-43DBF249E0F2}"/>
              </a:ext>
            </a:extLst>
          </p:cNvPr>
          <p:cNvSpPr/>
          <p:nvPr/>
        </p:nvSpPr>
        <p:spPr>
          <a:xfrm>
            <a:off x="305990" y="1435510"/>
            <a:ext cx="8532019" cy="209427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latin typeface="Arial" panose="020B0604020202020204" pitchFamily="34" charset="0"/>
                <a:cs typeface="Arial" panose="020B0604020202020204" pitchFamily="34" charset="0"/>
              </a:rPr>
              <a:t>//2 parameter with number as return type</a:t>
            </a:r>
          </a:p>
          <a:p>
            <a:r>
              <a:rPr lang="en-US" b="1" dirty="0">
                <a:latin typeface="Arial" panose="020B0604020202020204" pitchFamily="34" charset="0"/>
                <a:cs typeface="Arial" panose="020B0604020202020204" pitchFamily="34" charset="0"/>
              </a:rPr>
              <a:t>function </a:t>
            </a:r>
            <a:r>
              <a:rPr lang="en-US" b="1" dirty="0" err="1">
                <a:latin typeface="Arial" panose="020B0604020202020204" pitchFamily="34" charset="0"/>
                <a:cs typeface="Arial" panose="020B0604020202020204" pitchFamily="34" charset="0"/>
              </a:rPr>
              <a:t>getsum</a:t>
            </a:r>
            <a:r>
              <a:rPr lang="en-US" b="1" dirty="0">
                <a:latin typeface="Arial" panose="020B0604020202020204" pitchFamily="34" charset="0"/>
                <a:cs typeface="Arial" panose="020B0604020202020204" pitchFamily="34" charset="0"/>
              </a:rPr>
              <a:t>(</a:t>
            </a:r>
            <a:r>
              <a:rPr lang="en-US" b="1" dirty="0" err="1">
                <a:latin typeface="Arial" panose="020B0604020202020204" pitchFamily="34" charset="0"/>
                <a:cs typeface="Arial" panose="020B0604020202020204" pitchFamily="34" charset="0"/>
              </a:rPr>
              <a:t>numOne</a:t>
            </a:r>
            <a:r>
              <a:rPr lang="en-US" b="1" dirty="0">
                <a:latin typeface="Arial" panose="020B0604020202020204" pitchFamily="34" charset="0"/>
                <a:cs typeface="Arial" panose="020B0604020202020204" pitchFamily="34" charset="0"/>
              </a:rPr>
              <a:t>: number, </a:t>
            </a:r>
            <a:r>
              <a:rPr lang="en-US" b="1" dirty="0" err="1">
                <a:latin typeface="Arial" panose="020B0604020202020204" pitchFamily="34" charset="0"/>
                <a:cs typeface="Arial" panose="020B0604020202020204" pitchFamily="34" charset="0"/>
              </a:rPr>
              <a:t>numTwo</a:t>
            </a:r>
            <a:r>
              <a:rPr lang="en-US" b="1" dirty="0">
                <a:latin typeface="Arial" panose="020B0604020202020204" pitchFamily="34" charset="0"/>
                <a:cs typeface="Arial" panose="020B0604020202020204" pitchFamily="34" charset="0"/>
              </a:rPr>
              <a:t>: number): number{</a:t>
            </a:r>
          </a:p>
          <a:p>
            <a:r>
              <a:rPr lang="en-US" dirty="0">
                <a:latin typeface="Arial" panose="020B0604020202020204" pitchFamily="34" charset="0"/>
                <a:cs typeface="Arial" panose="020B0604020202020204" pitchFamily="34" charset="0"/>
              </a:rPr>
              <a:t>    return </a:t>
            </a:r>
            <a:r>
              <a:rPr lang="en-US" dirty="0" err="1">
                <a:latin typeface="Arial" panose="020B0604020202020204" pitchFamily="34" charset="0"/>
                <a:cs typeface="Arial" panose="020B0604020202020204" pitchFamily="34" charset="0"/>
              </a:rPr>
              <a:t>numOne</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numTwo</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let add = </a:t>
            </a:r>
            <a:r>
              <a:rPr lang="en-US" b="1" dirty="0" err="1">
                <a:latin typeface="Arial" panose="020B0604020202020204" pitchFamily="34" charset="0"/>
                <a:cs typeface="Arial" panose="020B0604020202020204" pitchFamily="34" charset="0"/>
              </a:rPr>
              <a:t>getsum</a:t>
            </a:r>
            <a:r>
              <a:rPr lang="en-US" b="1" dirty="0">
                <a:latin typeface="Arial" panose="020B0604020202020204" pitchFamily="34" charset="0"/>
                <a:cs typeface="Arial" panose="020B0604020202020204" pitchFamily="34" charset="0"/>
              </a:rPr>
              <a:t>(10,6);</a:t>
            </a:r>
          </a:p>
          <a:p>
            <a:r>
              <a:rPr lang="en-US" dirty="0" err="1">
                <a:latin typeface="Arial" panose="020B0604020202020204" pitchFamily="34" charset="0"/>
                <a:cs typeface="Arial" panose="020B0604020202020204" pitchFamily="34" charset="0"/>
              </a:rPr>
              <a:t>document.write</a:t>
            </a:r>
            <a:r>
              <a:rPr lang="en-US" dirty="0">
                <a:latin typeface="Arial" panose="020B0604020202020204" pitchFamily="34" charset="0"/>
                <a:cs typeface="Arial" panose="020B0604020202020204" pitchFamily="34" charset="0"/>
              </a:rPr>
              <a:t>(“Sum is ” + add + “&lt;</a:t>
            </a:r>
            <a:r>
              <a:rPr lang="en-US" dirty="0" err="1">
                <a:latin typeface="Arial" panose="020B0604020202020204" pitchFamily="34" charset="0"/>
                <a:cs typeface="Arial" panose="020B0604020202020204" pitchFamily="34" charset="0"/>
              </a:rPr>
              <a:t>br</a:t>
            </a:r>
            <a:r>
              <a:rPr lang="en-US" dirty="0">
                <a:latin typeface="Arial" panose="020B0604020202020204" pitchFamily="34" charset="0"/>
                <a:cs typeface="Arial" panose="020B0604020202020204" pitchFamily="34" charset="0"/>
              </a:rPr>
              <a:t> /&gt;”);</a:t>
            </a:r>
          </a:p>
        </p:txBody>
      </p:sp>
      <p:sp>
        <p:nvSpPr>
          <p:cNvPr id="4" name="Rectangle: Rounded Corners 3">
            <a:extLst>
              <a:ext uri="{FF2B5EF4-FFF2-40B4-BE49-F238E27FC236}">
                <a16:creationId xmlns:a16="http://schemas.microsoft.com/office/drawing/2014/main" id="{5EEA7350-7E4D-49B6-86F0-BEC813BD9A56}"/>
              </a:ext>
            </a:extLst>
          </p:cNvPr>
          <p:cNvSpPr/>
          <p:nvPr/>
        </p:nvSpPr>
        <p:spPr>
          <a:xfrm>
            <a:off x="305990" y="3667432"/>
            <a:ext cx="8631533" cy="30873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latin typeface="Arial" panose="020B0604020202020204" pitchFamily="34" charset="0"/>
                <a:cs typeface="Arial" panose="020B0604020202020204" pitchFamily="34" charset="0"/>
              </a:rPr>
              <a:t>//any number of data--know as rest parameter </a:t>
            </a:r>
          </a:p>
          <a:p>
            <a:r>
              <a:rPr lang="en-US" b="1" dirty="0">
                <a:latin typeface="Arial" panose="020B0604020202020204" pitchFamily="34" charset="0"/>
                <a:cs typeface="Arial" panose="020B0604020202020204" pitchFamily="34" charset="0"/>
              </a:rPr>
              <a:t>function </a:t>
            </a:r>
            <a:r>
              <a:rPr lang="en-US" b="1" dirty="0" err="1">
                <a:latin typeface="Arial" panose="020B0604020202020204" pitchFamily="34" charset="0"/>
                <a:cs typeface="Arial" panose="020B0604020202020204" pitchFamily="34" charset="0"/>
              </a:rPr>
              <a:t>sumAll</a:t>
            </a:r>
            <a:r>
              <a:rPr lang="en-US" b="1" dirty="0">
                <a:latin typeface="Arial" panose="020B0604020202020204" pitchFamily="34" charset="0"/>
                <a:cs typeface="Arial" panose="020B0604020202020204" pitchFamily="34" charset="0"/>
              </a:rPr>
              <a:t>(...</a:t>
            </a:r>
            <a:r>
              <a:rPr lang="en-US" b="1" dirty="0" err="1">
                <a:latin typeface="Arial" panose="020B0604020202020204" pitchFamily="34" charset="0"/>
                <a:cs typeface="Arial" panose="020B0604020202020204" pitchFamily="34" charset="0"/>
              </a:rPr>
              <a:t>num</a:t>
            </a:r>
            <a:r>
              <a:rPr lang="en-US" b="1" dirty="0">
                <a:latin typeface="Arial" panose="020B0604020202020204" pitchFamily="34" charset="0"/>
                <a:cs typeface="Arial" panose="020B0604020202020204" pitchFamily="34" charset="0"/>
              </a:rPr>
              <a:t>: number[]){</a:t>
            </a:r>
          </a:p>
          <a:p>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let sum: number = 0;</a:t>
            </a:r>
          </a:p>
          <a:p>
            <a:r>
              <a:rPr lang="en-US" dirty="0">
                <a:latin typeface="Arial" panose="020B0604020202020204" pitchFamily="34" charset="0"/>
                <a:cs typeface="Arial" panose="020B0604020202020204" pitchFamily="34" charset="0"/>
              </a:rPr>
              <a:t>    for (</a:t>
            </a:r>
            <a:r>
              <a:rPr lang="en-US" b="1" dirty="0">
                <a:latin typeface="Arial" panose="020B0604020202020204" pitchFamily="34" charset="0"/>
                <a:cs typeface="Arial" panose="020B0604020202020204" pitchFamily="34" charset="0"/>
              </a:rPr>
              <a:t>let data of </a:t>
            </a:r>
            <a:r>
              <a:rPr lang="en-US" b="1" dirty="0" err="1">
                <a:latin typeface="Arial" panose="020B0604020202020204" pitchFamily="34" charset="0"/>
                <a:cs typeface="Arial" panose="020B0604020202020204" pitchFamily="34" charset="0"/>
              </a:rPr>
              <a:t>num</a:t>
            </a:r>
            <a:r>
              <a:rPr lang="en-US" b="1"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sum = sum + data;</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document.write</a:t>
            </a:r>
            <a:r>
              <a:rPr lang="en-US" dirty="0">
                <a:latin typeface="Arial" panose="020B0604020202020204" pitchFamily="34" charset="0"/>
                <a:cs typeface="Arial" panose="020B0604020202020204" pitchFamily="34" charset="0"/>
              </a:rPr>
              <a:t>(“Addition of number ” + data + “&lt;</a:t>
            </a:r>
            <a:r>
              <a:rPr lang="en-US" dirty="0" err="1">
                <a:latin typeface="Arial" panose="020B0604020202020204" pitchFamily="34" charset="0"/>
                <a:cs typeface="Arial" panose="020B0604020202020204" pitchFamily="34" charset="0"/>
              </a:rPr>
              <a:t>br</a:t>
            </a:r>
            <a:r>
              <a:rPr lang="en-US" dirty="0">
                <a:latin typeface="Arial" panose="020B0604020202020204" pitchFamily="34" charset="0"/>
                <a:cs typeface="Arial" panose="020B0604020202020204" pitchFamily="34" charset="0"/>
              </a:rPr>
              <a:t> /&gt;”);</a:t>
            </a:r>
          </a:p>
          <a:p>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document.write</a:t>
            </a:r>
            <a:r>
              <a:rPr lang="en-US" dirty="0">
                <a:latin typeface="Arial" panose="020B0604020202020204" pitchFamily="34" charset="0"/>
                <a:cs typeface="Arial" panose="020B0604020202020204" pitchFamily="34" charset="0"/>
              </a:rPr>
              <a:t>(“Sum is ” + sum + “&lt;</a:t>
            </a:r>
            <a:r>
              <a:rPr lang="en-US" dirty="0" err="1">
                <a:latin typeface="Arial" panose="020B0604020202020204" pitchFamily="34" charset="0"/>
                <a:cs typeface="Arial" panose="020B0604020202020204" pitchFamily="34" charset="0"/>
              </a:rPr>
              <a:t>br</a:t>
            </a:r>
            <a:r>
              <a:rPr lang="en-US" dirty="0">
                <a:latin typeface="Arial" panose="020B0604020202020204" pitchFamily="34" charset="0"/>
                <a:cs typeface="Arial" panose="020B0604020202020204" pitchFamily="34" charset="0"/>
              </a:rPr>
              <a:t> /&gt;”);  </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sumAll</a:t>
            </a:r>
            <a:r>
              <a:rPr lang="en-US" dirty="0">
                <a:latin typeface="Arial" panose="020B0604020202020204" pitchFamily="34" charset="0"/>
                <a:cs typeface="Arial" panose="020B0604020202020204" pitchFamily="34" charset="0"/>
              </a:rPr>
              <a:t>(6, 7, 8, 9);</a:t>
            </a:r>
          </a:p>
        </p:txBody>
      </p:sp>
    </p:spTree>
    <p:extLst>
      <p:ext uri="{BB962C8B-B14F-4D97-AF65-F5344CB8AC3E}">
        <p14:creationId xmlns:p14="http://schemas.microsoft.com/office/powerpoint/2010/main" val="2851311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 Default</a:t>
            </a:r>
          </a:p>
        </p:txBody>
      </p:sp>
      <p:sp>
        <p:nvSpPr>
          <p:cNvPr id="3" name="Content Placeholder 2"/>
          <p:cNvSpPr>
            <a:spLocks noGrp="1"/>
          </p:cNvSpPr>
          <p:nvPr>
            <p:ph idx="1"/>
          </p:nvPr>
        </p:nvSpPr>
        <p:spPr>
          <a:xfrm>
            <a:off x="298516" y="1376780"/>
            <a:ext cx="8539494" cy="4643751"/>
          </a:xfrm>
        </p:spPr>
        <p:txBody>
          <a:bodyPr/>
          <a:lstStyle/>
          <a:p>
            <a:r>
              <a:rPr lang="en-US" dirty="0"/>
              <a:t>? Is know as optional parameter</a:t>
            </a:r>
          </a:p>
        </p:txBody>
      </p:sp>
      <p:sp>
        <p:nvSpPr>
          <p:cNvPr id="5" name="Rectangle: Rounded Corners 4">
            <a:extLst>
              <a:ext uri="{FF2B5EF4-FFF2-40B4-BE49-F238E27FC236}">
                <a16:creationId xmlns:a16="http://schemas.microsoft.com/office/drawing/2014/main" id="{974D5C2C-1472-4F27-89F8-5D8E3A142645}"/>
              </a:ext>
            </a:extLst>
          </p:cNvPr>
          <p:cNvSpPr/>
          <p:nvPr/>
        </p:nvSpPr>
        <p:spPr>
          <a:xfrm>
            <a:off x="298516" y="1838632"/>
            <a:ext cx="8294878" cy="338229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da-DK" dirty="0">
                <a:latin typeface="Arial" panose="020B0604020202020204" pitchFamily="34" charset="0"/>
                <a:cs typeface="Arial" panose="020B0604020202020204" pitchFamily="34" charset="0"/>
              </a:rPr>
              <a:t>//Optional parameter----? for optional &amp; Default parameter</a:t>
            </a:r>
          </a:p>
          <a:p>
            <a:r>
              <a:rPr lang="en-US" b="1" dirty="0">
                <a:latin typeface="Arial" panose="020B0604020202020204" pitchFamily="34" charset="0"/>
                <a:cs typeface="Arial" panose="020B0604020202020204" pitchFamily="34" charset="0"/>
              </a:rPr>
              <a:t>function </a:t>
            </a:r>
            <a:r>
              <a:rPr lang="en-US" b="1" dirty="0" err="1">
                <a:latin typeface="Arial" panose="020B0604020202020204" pitchFamily="34" charset="0"/>
                <a:cs typeface="Arial" panose="020B0604020202020204" pitchFamily="34" charset="0"/>
              </a:rPr>
              <a:t>doGet</a:t>
            </a:r>
            <a:r>
              <a:rPr lang="en-US" b="1" dirty="0">
                <a:latin typeface="Arial" panose="020B0604020202020204" pitchFamily="34" charset="0"/>
                <a:cs typeface="Arial" panose="020B0604020202020204" pitchFamily="34" charset="0"/>
              </a:rPr>
              <a:t>(one: number, two = 5, three?: number): void{</a:t>
            </a:r>
          </a:p>
          <a:p>
            <a:r>
              <a:rPr lang="en-US" dirty="0">
                <a:latin typeface="Arial" panose="020B0604020202020204" pitchFamily="34" charset="0"/>
                <a:cs typeface="Arial" panose="020B0604020202020204" pitchFamily="34" charset="0"/>
              </a:rPr>
              <a:t>    //alert("</a:t>
            </a:r>
            <a:r>
              <a:rPr lang="en-US" dirty="0" err="1">
                <a:latin typeface="Arial" panose="020B0604020202020204" pitchFamily="34" charset="0"/>
                <a:cs typeface="Arial" panose="020B0604020202020204" pitchFamily="34" charset="0"/>
              </a:rPr>
              <a:t>hii</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document.write</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one.toString</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document.write</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two.toString</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document.write</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three.toString</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doGet</a:t>
            </a:r>
            <a:r>
              <a:rPr lang="en-US" dirty="0">
                <a:latin typeface="Arial" panose="020B0604020202020204" pitchFamily="34" charset="0"/>
                <a:cs typeface="Arial" panose="020B0604020202020204" pitchFamily="34" charset="0"/>
              </a:rPr>
              <a:t>(10);</a:t>
            </a:r>
          </a:p>
          <a:p>
            <a:r>
              <a:rPr lang="en-US" dirty="0" err="1">
                <a:latin typeface="Arial" panose="020B0604020202020204" pitchFamily="34" charset="0"/>
                <a:cs typeface="Arial" panose="020B0604020202020204" pitchFamily="34" charset="0"/>
              </a:rPr>
              <a:t>doGet</a:t>
            </a:r>
            <a:r>
              <a:rPr lang="en-US" dirty="0">
                <a:latin typeface="Arial" panose="020B0604020202020204" pitchFamily="34" charset="0"/>
                <a:cs typeface="Arial" panose="020B0604020202020204" pitchFamily="34" charset="0"/>
              </a:rPr>
              <a:t>(10);</a:t>
            </a:r>
          </a:p>
        </p:txBody>
      </p:sp>
    </p:spTree>
    <p:extLst>
      <p:ext uri="{BB962C8B-B14F-4D97-AF65-F5344CB8AC3E}">
        <p14:creationId xmlns:p14="http://schemas.microsoft.com/office/powerpoint/2010/main" val="2783617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Classes in </a:t>
            </a:r>
            <a:r>
              <a:rPr lang="en-US" dirty="0" err="1"/>
              <a:t>TypeScript</a:t>
            </a:r>
            <a:endParaRPr lang="en-US" dirty="0"/>
          </a:p>
        </p:txBody>
      </p:sp>
      <p:sp>
        <p:nvSpPr>
          <p:cNvPr id="4" name="Content Placeholder 5"/>
          <p:cNvSpPr>
            <a:spLocks noGrp="1"/>
          </p:cNvSpPr>
          <p:nvPr>
            <p:ph idx="1"/>
          </p:nvPr>
        </p:nvSpPr>
        <p:spPr>
          <a:xfrm>
            <a:off x="298516" y="1327622"/>
            <a:ext cx="8539494" cy="4643751"/>
          </a:xfrm>
        </p:spPr>
        <p:txBody>
          <a:bodyPr/>
          <a:lstStyle/>
          <a:p>
            <a:pPr algn="just"/>
            <a:r>
              <a:rPr lang="en-US" dirty="0"/>
              <a:t>Traditional JavaScript focuses on functions and prototype-based inheritance, it is very difficult  to built application using object-oriented approach.</a:t>
            </a:r>
          </a:p>
          <a:p>
            <a:pPr algn="just"/>
            <a:r>
              <a:rPr lang="en-US" dirty="0"/>
              <a:t>Starting with ECMAScript 6 (the next version of JavaScript), JavaScript programmers can build their applications using this object-oriented class-based approach.</a:t>
            </a:r>
          </a:p>
          <a:p>
            <a:pPr algn="just"/>
            <a:r>
              <a:rPr lang="en-US" dirty="0"/>
              <a:t>TypeScript supports public , private and protected access modifiers.  Members of a class are public by default.</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Classes in TypeScript (</a:t>
            </a:r>
            <a:r>
              <a:rPr lang="en-US" dirty="0" err="1"/>
              <a:t>Contd</a:t>
            </a:r>
            <a:r>
              <a:rPr lang="en-US" dirty="0"/>
              <a:t>…)</a:t>
            </a:r>
          </a:p>
        </p:txBody>
      </p:sp>
      <p:sp>
        <p:nvSpPr>
          <p:cNvPr id="3" name="Rectangle: Rounded Corners 2">
            <a:extLst>
              <a:ext uri="{FF2B5EF4-FFF2-40B4-BE49-F238E27FC236}">
                <a16:creationId xmlns:a16="http://schemas.microsoft.com/office/drawing/2014/main" id="{5C3581C3-2FC2-465F-87C7-FB1EB8575896}"/>
              </a:ext>
            </a:extLst>
          </p:cNvPr>
          <p:cNvSpPr/>
          <p:nvPr/>
        </p:nvSpPr>
        <p:spPr>
          <a:xfrm>
            <a:off x="305991" y="1150375"/>
            <a:ext cx="8532018" cy="485713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dirty="0">
                <a:latin typeface="Arial" panose="020B0604020202020204" pitchFamily="34" charset="0"/>
                <a:cs typeface="Arial" panose="020B0604020202020204" pitchFamily="34" charset="0"/>
              </a:rPr>
              <a:t>class Employee {</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empId</a:t>
            </a:r>
            <a:r>
              <a:rPr lang="en-US" dirty="0">
                <a:latin typeface="Arial" panose="020B0604020202020204" pitchFamily="34" charset="0"/>
                <a:cs typeface="Arial" panose="020B0604020202020204" pitchFamily="34" charset="0"/>
              </a:rPr>
              <a:t>: number;</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empName</a:t>
            </a:r>
            <a:r>
              <a:rPr lang="en-US" dirty="0">
                <a:latin typeface="Arial" panose="020B0604020202020204" pitchFamily="34" charset="0"/>
                <a:cs typeface="Arial" panose="020B0604020202020204" pitchFamily="34" charset="0"/>
              </a:rPr>
              <a:t>: string;</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empsalary</a:t>
            </a:r>
            <a:r>
              <a:rPr lang="en-US" dirty="0">
                <a:latin typeface="Arial" panose="020B0604020202020204" pitchFamily="34" charset="0"/>
                <a:cs typeface="Arial" panose="020B0604020202020204" pitchFamily="34" charset="0"/>
              </a:rPr>
              <a:t>: number;</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    static </a:t>
            </a:r>
            <a:r>
              <a:rPr lang="en-US" b="1" dirty="0" err="1">
                <a:latin typeface="Arial" panose="020B0604020202020204" pitchFamily="34" charset="0"/>
                <a:cs typeface="Arial" panose="020B0604020202020204" pitchFamily="34" charset="0"/>
              </a:rPr>
              <a:t>emppf</a:t>
            </a:r>
            <a:r>
              <a:rPr lang="en-US" b="1" dirty="0">
                <a:latin typeface="Arial" panose="020B0604020202020204" pitchFamily="34" charset="0"/>
                <a:cs typeface="Arial" panose="020B0604020202020204" pitchFamily="34" charset="0"/>
              </a:rPr>
              <a:t>: number = 12;</a:t>
            </a:r>
          </a:p>
          <a:p>
            <a:r>
              <a:rPr lang="en-US" b="1" dirty="0">
                <a:latin typeface="Arial" panose="020B0604020202020204" pitchFamily="34" charset="0"/>
                <a:cs typeface="Arial" panose="020B0604020202020204" pitchFamily="34" charset="0"/>
              </a:rPr>
              <a:t>    static company: string = ‘CAPGEMINI’;</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let </a:t>
            </a:r>
            <a:r>
              <a:rPr lang="en-US" b="1" dirty="0" err="1">
                <a:latin typeface="Arial" panose="020B0604020202020204" pitchFamily="34" charset="0"/>
                <a:cs typeface="Arial" panose="020B0604020202020204" pitchFamily="34" charset="0"/>
              </a:rPr>
              <a:t>emp</a:t>
            </a:r>
            <a:r>
              <a:rPr lang="en-US" b="1" dirty="0">
                <a:latin typeface="Arial" panose="020B0604020202020204" pitchFamily="34" charset="0"/>
                <a:cs typeface="Arial" panose="020B0604020202020204" pitchFamily="34" charset="0"/>
              </a:rPr>
              <a:t> = new Employee();</a:t>
            </a:r>
          </a:p>
          <a:p>
            <a:r>
              <a:rPr lang="en-US" dirty="0" err="1">
                <a:latin typeface="Arial" panose="020B0604020202020204" pitchFamily="34" charset="0"/>
                <a:cs typeface="Arial" panose="020B0604020202020204" pitchFamily="34" charset="0"/>
              </a:rPr>
              <a:t>emp.empId</a:t>
            </a:r>
            <a:r>
              <a:rPr lang="en-US" dirty="0">
                <a:latin typeface="Arial" panose="020B0604020202020204" pitchFamily="34" charset="0"/>
                <a:cs typeface="Arial" panose="020B0604020202020204" pitchFamily="34" charset="0"/>
              </a:rPr>
              <a:t> = 1001;</a:t>
            </a:r>
          </a:p>
          <a:p>
            <a:r>
              <a:rPr lang="en-US" dirty="0" err="1">
                <a:latin typeface="Arial" panose="020B0604020202020204" pitchFamily="34" charset="0"/>
                <a:cs typeface="Arial" panose="020B0604020202020204" pitchFamily="34" charset="0"/>
              </a:rPr>
              <a:t>emp.empName</a:t>
            </a:r>
            <a:r>
              <a:rPr lang="en-US" dirty="0">
                <a:latin typeface="Arial" panose="020B0604020202020204" pitchFamily="34" charset="0"/>
                <a:cs typeface="Arial" panose="020B0604020202020204" pitchFamily="34" charset="0"/>
              </a:rPr>
              <a:t> = “Vikash”;</a:t>
            </a:r>
          </a:p>
          <a:p>
            <a:r>
              <a:rPr lang="en-US" dirty="0" err="1">
                <a:latin typeface="Arial" panose="020B0604020202020204" pitchFamily="34" charset="0"/>
                <a:cs typeface="Arial" panose="020B0604020202020204" pitchFamily="34" charset="0"/>
              </a:rPr>
              <a:t>emp.empsalary</a:t>
            </a:r>
            <a:r>
              <a:rPr lang="en-US" dirty="0">
                <a:latin typeface="Arial" panose="020B0604020202020204" pitchFamily="34" charset="0"/>
                <a:cs typeface="Arial" panose="020B0604020202020204" pitchFamily="34" charset="0"/>
              </a:rPr>
              <a:t> = 1111;</a:t>
            </a:r>
          </a:p>
          <a:p>
            <a:r>
              <a:rPr lang="en-US" dirty="0" err="1">
                <a:latin typeface="Arial" panose="020B0604020202020204" pitchFamily="34" charset="0"/>
                <a:cs typeface="Arial" panose="020B0604020202020204" pitchFamily="34" charset="0"/>
              </a:rPr>
              <a:t>document.write</a:t>
            </a:r>
            <a:r>
              <a:rPr lang="en-US" dirty="0">
                <a:latin typeface="Arial" panose="020B0604020202020204" pitchFamily="34" charset="0"/>
                <a:cs typeface="Arial" panose="020B0604020202020204" pitchFamily="34" charset="0"/>
              </a:rPr>
              <a:t>(“ID is ” + </a:t>
            </a:r>
            <a:r>
              <a:rPr lang="en-US" dirty="0" err="1">
                <a:latin typeface="Arial" panose="020B0604020202020204" pitchFamily="34" charset="0"/>
                <a:cs typeface="Arial" panose="020B0604020202020204" pitchFamily="34" charset="0"/>
              </a:rPr>
              <a:t>emp.empId</a:t>
            </a:r>
            <a:r>
              <a:rPr lang="en-US" dirty="0">
                <a:latin typeface="Arial" panose="020B0604020202020204" pitchFamily="34" charset="0"/>
                <a:cs typeface="Arial" panose="020B0604020202020204" pitchFamily="34" charset="0"/>
              </a:rPr>
              <a:t> + “ Name is ” + </a:t>
            </a:r>
            <a:r>
              <a:rPr lang="en-US" dirty="0" err="1">
                <a:latin typeface="Arial" panose="020B0604020202020204" pitchFamily="34" charset="0"/>
                <a:cs typeface="Arial" panose="020B0604020202020204" pitchFamily="34" charset="0"/>
              </a:rPr>
              <a:t>emp.empName</a:t>
            </a:r>
            <a:r>
              <a:rPr lang="en-US" dirty="0">
                <a:latin typeface="Arial" panose="020B0604020202020204" pitchFamily="34" charset="0"/>
                <a:cs typeface="Arial" panose="020B0604020202020204" pitchFamily="34" charset="0"/>
              </a:rPr>
              <a:t> + “ company ” + </a:t>
            </a:r>
            <a:r>
              <a:rPr lang="en-US" dirty="0" err="1">
                <a:latin typeface="Arial" panose="020B0604020202020204" pitchFamily="34" charset="0"/>
                <a:cs typeface="Arial" panose="020B0604020202020204" pitchFamily="34" charset="0"/>
              </a:rPr>
              <a:t>Employee.company</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34068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578244"/>
          </a:xfrm>
        </p:spPr>
        <p:txBody>
          <a:bodyPr/>
          <a:lstStyle/>
          <a:p>
            <a:r>
              <a:rPr lang="en-US" dirty="0"/>
              <a:t>Constructor -Typescript</a:t>
            </a:r>
          </a:p>
        </p:txBody>
      </p:sp>
      <p:sp>
        <p:nvSpPr>
          <p:cNvPr id="3" name="Rectangle: Rounded Corners 2">
            <a:extLst>
              <a:ext uri="{FF2B5EF4-FFF2-40B4-BE49-F238E27FC236}">
                <a16:creationId xmlns:a16="http://schemas.microsoft.com/office/drawing/2014/main" id="{E677ADBC-084B-4D6F-A2D0-5AD25E5A8118}"/>
              </a:ext>
            </a:extLst>
          </p:cNvPr>
          <p:cNvSpPr/>
          <p:nvPr/>
        </p:nvSpPr>
        <p:spPr>
          <a:xfrm>
            <a:off x="309801" y="1288026"/>
            <a:ext cx="8499902" cy="482763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dirty="0">
                <a:latin typeface="Arial" panose="020B0604020202020204" pitchFamily="34" charset="0"/>
                <a:cs typeface="Arial" panose="020B0604020202020204" pitchFamily="34" charset="0"/>
              </a:rPr>
              <a:t>class </a:t>
            </a:r>
            <a:r>
              <a:rPr lang="en-US" b="1" dirty="0" err="1">
                <a:latin typeface="Arial" panose="020B0604020202020204" pitchFamily="34" charset="0"/>
                <a:cs typeface="Arial" panose="020B0604020202020204" pitchFamily="34" charset="0"/>
              </a:rPr>
              <a:t>EmployeeOne</a:t>
            </a:r>
            <a:r>
              <a:rPr lang="en-US" b="1"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empId</a:t>
            </a:r>
            <a:r>
              <a:rPr lang="en-US" dirty="0">
                <a:latin typeface="Arial" panose="020B0604020202020204" pitchFamily="34" charset="0"/>
                <a:cs typeface="Arial" panose="020B0604020202020204" pitchFamily="34" charset="0"/>
              </a:rPr>
              <a:t>: number;</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empName</a:t>
            </a:r>
            <a:r>
              <a:rPr lang="en-US" dirty="0">
                <a:latin typeface="Arial" panose="020B0604020202020204" pitchFamily="34" charset="0"/>
                <a:cs typeface="Arial" panose="020B0604020202020204" pitchFamily="34" charset="0"/>
              </a:rPr>
              <a:t>: string;</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    constructor(id: number, name: string) {</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this.empId</a:t>
            </a:r>
            <a:r>
              <a:rPr lang="en-US" dirty="0">
                <a:latin typeface="Arial" panose="020B0604020202020204" pitchFamily="34" charset="0"/>
                <a:cs typeface="Arial" panose="020B0604020202020204" pitchFamily="34" charset="0"/>
              </a:rPr>
              <a:t> = id;</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this.empName</a:t>
            </a:r>
            <a:r>
              <a:rPr lang="en-US" dirty="0">
                <a:latin typeface="Arial" panose="020B0604020202020204" pitchFamily="34" charset="0"/>
                <a:cs typeface="Arial" panose="020B0604020202020204" pitchFamily="34" charset="0"/>
              </a:rPr>
              <a:t> = name;</a:t>
            </a:r>
          </a:p>
          <a:p>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doGet</a:t>
            </a:r>
            <a:r>
              <a:rPr lang="en-US" dirty="0">
                <a:latin typeface="Arial" panose="020B0604020202020204" pitchFamily="34" charset="0"/>
                <a:cs typeface="Arial" panose="020B0604020202020204" pitchFamily="34" charset="0"/>
              </a:rPr>
              <a:t>(): void{</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document.write</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this.empId</a:t>
            </a:r>
            <a:r>
              <a:rPr lang="en-US" dirty="0">
                <a:latin typeface="Arial" panose="020B0604020202020204" pitchFamily="34" charset="0"/>
                <a:cs typeface="Arial" panose="020B0604020202020204" pitchFamily="34" charset="0"/>
              </a:rPr>
              <a:t> + “ ” + </a:t>
            </a:r>
            <a:r>
              <a:rPr lang="en-US" dirty="0" err="1">
                <a:latin typeface="Arial" panose="020B0604020202020204" pitchFamily="34" charset="0"/>
                <a:cs typeface="Arial" panose="020B0604020202020204" pitchFamily="34" charset="0"/>
              </a:rPr>
              <a:t>this.empName</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a:t>
            </a:r>
          </a:p>
          <a:p>
            <a:r>
              <a:rPr lang="en-US" b="1" dirty="0">
                <a:latin typeface="Arial" panose="020B0604020202020204" pitchFamily="34" charset="0"/>
                <a:cs typeface="Arial" panose="020B0604020202020204" pitchFamily="34" charset="0"/>
              </a:rPr>
              <a:t>}</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let </a:t>
            </a:r>
            <a:r>
              <a:rPr lang="en-US" b="1" dirty="0" err="1">
                <a:latin typeface="Arial" panose="020B0604020202020204" pitchFamily="34" charset="0"/>
                <a:cs typeface="Arial" panose="020B0604020202020204" pitchFamily="34" charset="0"/>
              </a:rPr>
              <a:t>empOne</a:t>
            </a:r>
            <a:r>
              <a:rPr lang="en-US" b="1" dirty="0">
                <a:latin typeface="Arial" panose="020B0604020202020204" pitchFamily="34" charset="0"/>
                <a:cs typeface="Arial" panose="020B0604020202020204" pitchFamily="34" charset="0"/>
              </a:rPr>
              <a:t> = new </a:t>
            </a:r>
            <a:r>
              <a:rPr lang="en-US" b="1" dirty="0" err="1">
                <a:latin typeface="Arial" panose="020B0604020202020204" pitchFamily="34" charset="0"/>
                <a:cs typeface="Arial" panose="020B0604020202020204" pitchFamily="34" charset="0"/>
              </a:rPr>
              <a:t>EmployeeOne</a:t>
            </a:r>
            <a:r>
              <a:rPr lang="en-US" b="1" dirty="0">
                <a:latin typeface="Arial" panose="020B0604020202020204" pitchFamily="34" charset="0"/>
                <a:cs typeface="Arial" panose="020B0604020202020204" pitchFamily="34" charset="0"/>
              </a:rPr>
              <a:t>(1001, “</a:t>
            </a:r>
            <a:r>
              <a:rPr lang="en-US" b="1" dirty="0" err="1">
                <a:latin typeface="Arial" panose="020B0604020202020204" pitchFamily="34" charset="0"/>
                <a:cs typeface="Arial" panose="020B0604020202020204" pitchFamily="34" charset="0"/>
              </a:rPr>
              <a:t>Abcd</a:t>
            </a:r>
            <a:r>
              <a:rPr lang="en-US" b="1" dirty="0">
                <a:latin typeface="Arial" panose="020B0604020202020204" pitchFamily="34" charset="0"/>
                <a:cs typeface="Arial" panose="020B0604020202020204" pitchFamily="34" charset="0"/>
              </a:rPr>
              <a:t>”);</a:t>
            </a:r>
          </a:p>
          <a:p>
            <a:r>
              <a:rPr lang="en-US" dirty="0" err="1">
                <a:latin typeface="Arial" panose="020B0604020202020204" pitchFamily="34" charset="0"/>
                <a:cs typeface="Arial" panose="020B0604020202020204" pitchFamily="34" charset="0"/>
              </a:rPr>
              <a:t>empOne.doGet</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761481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Property</a:t>
            </a:r>
          </a:p>
        </p:txBody>
      </p:sp>
      <p:sp>
        <p:nvSpPr>
          <p:cNvPr id="3" name="Content Placeholder 2"/>
          <p:cNvSpPr>
            <a:spLocks noGrp="1"/>
          </p:cNvSpPr>
          <p:nvPr>
            <p:ph idx="1"/>
          </p:nvPr>
        </p:nvSpPr>
        <p:spPr/>
        <p:txBody>
          <a:bodyPr/>
          <a:lstStyle/>
          <a:p>
            <a:r>
              <a:rPr lang="en-US" dirty="0"/>
              <a:t>In </a:t>
            </a:r>
            <a:r>
              <a:rPr lang="en-US" dirty="0" err="1"/>
              <a:t>TypeScript</a:t>
            </a:r>
            <a:r>
              <a:rPr lang="en-US" dirty="0"/>
              <a:t> we can also create static members of a class, those that are visible on the class itself rather than on the instances. </a:t>
            </a:r>
          </a:p>
          <a:p>
            <a:endParaRPr lang="en-US" dirty="0"/>
          </a:p>
          <a:p>
            <a:endParaRPr lang="en-US" dirty="0"/>
          </a:p>
        </p:txBody>
      </p:sp>
    </p:spTree>
    <p:extLst>
      <p:ext uri="{BB962C8B-B14F-4D97-AF65-F5344CB8AC3E}">
        <p14:creationId xmlns:p14="http://schemas.microsoft.com/office/powerpoint/2010/main" val="4137321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pPr lvl="0"/>
            <a:r>
              <a:rPr lang="en-US" dirty="0"/>
              <a:t>Introduction to Typescript</a:t>
            </a:r>
          </a:p>
          <a:p>
            <a:pPr lvl="0"/>
            <a:r>
              <a:rPr lang="en-US" dirty="0"/>
              <a:t>JavaScript &amp; Typescript</a:t>
            </a:r>
          </a:p>
          <a:p>
            <a:pPr lvl="0"/>
            <a:r>
              <a:rPr lang="en-US" dirty="0"/>
              <a:t>The type system-Variable, Array</a:t>
            </a:r>
          </a:p>
          <a:p>
            <a:pPr lvl="0"/>
            <a:r>
              <a:rPr lang="en-US" dirty="0"/>
              <a:t>Defining class and interface</a:t>
            </a:r>
          </a:p>
          <a:p>
            <a:pPr lvl="0"/>
            <a:r>
              <a:rPr lang="en-US" dirty="0"/>
              <a:t>Arrow Functions</a:t>
            </a:r>
          </a:p>
          <a:p>
            <a:endParaRPr lang="en-US" dirty="0"/>
          </a:p>
          <a:p>
            <a:endParaRPr lang="en-US" dirty="0"/>
          </a:p>
          <a:p>
            <a:endParaRPr lang="en-US" dirty="0"/>
          </a:p>
        </p:txBody>
      </p:sp>
    </p:spTree>
    <p:extLst>
      <p:ext uri="{BB962C8B-B14F-4D97-AF65-F5344CB8AC3E}">
        <p14:creationId xmlns:p14="http://schemas.microsoft.com/office/powerpoint/2010/main" val="4109513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Property (</a:t>
            </a:r>
            <a:r>
              <a:rPr lang="en-US" dirty="0" err="1"/>
              <a:t>Contd</a:t>
            </a:r>
            <a:r>
              <a:rPr lang="en-US" dirty="0"/>
              <a:t>…)</a:t>
            </a:r>
          </a:p>
        </p:txBody>
      </p:sp>
      <p:sp>
        <p:nvSpPr>
          <p:cNvPr id="3" name="Rectangle: Rounded Corners 2">
            <a:extLst>
              <a:ext uri="{FF2B5EF4-FFF2-40B4-BE49-F238E27FC236}">
                <a16:creationId xmlns:a16="http://schemas.microsoft.com/office/drawing/2014/main" id="{7D6D1C79-8633-4042-A2B2-8390A935030E}"/>
              </a:ext>
            </a:extLst>
          </p:cNvPr>
          <p:cNvSpPr/>
          <p:nvPr/>
        </p:nvSpPr>
        <p:spPr>
          <a:xfrm>
            <a:off x="305991" y="1071716"/>
            <a:ext cx="8532018" cy="564371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511175"/>
            <a:r>
              <a:rPr lang="en-US" sz="1600" b="1" dirty="0">
                <a:latin typeface="Arial" panose="020B0604020202020204" pitchFamily="34" charset="0"/>
                <a:cs typeface="Arial" panose="020B0604020202020204" pitchFamily="34" charset="0"/>
              </a:rPr>
              <a:t>class </a:t>
            </a:r>
            <a:r>
              <a:rPr lang="en-US" sz="1600" b="1" dirty="0" err="1">
                <a:latin typeface="Arial" panose="020B0604020202020204" pitchFamily="34" charset="0"/>
                <a:cs typeface="Arial" panose="020B0604020202020204" pitchFamily="34" charset="0"/>
              </a:rPr>
              <a:t>EmployeeOne</a:t>
            </a:r>
            <a:r>
              <a:rPr lang="en-US" sz="1600" b="1" dirty="0">
                <a:latin typeface="Arial" panose="020B0604020202020204" pitchFamily="34" charset="0"/>
                <a:cs typeface="Arial" panose="020B0604020202020204" pitchFamily="34" charset="0"/>
              </a:rPr>
              <a:t> {</a:t>
            </a:r>
          </a:p>
          <a:p>
            <a:pPr marL="511175"/>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empId</a:t>
            </a:r>
            <a:r>
              <a:rPr lang="en-US" sz="1600" dirty="0">
                <a:latin typeface="Arial" panose="020B0604020202020204" pitchFamily="34" charset="0"/>
                <a:cs typeface="Arial" panose="020B0604020202020204" pitchFamily="34" charset="0"/>
              </a:rPr>
              <a:t>: number;</a:t>
            </a:r>
          </a:p>
          <a:p>
            <a:pPr marL="511175"/>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empName</a:t>
            </a:r>
            <a:r>
              <a:rPr lang="en-US" sz="1600" dirty="0">
                <a:latin typeface="Arial" panose="020B0604020202020204" pitchFamily="34" charset="0"/>
                <a:cs typeface="Arial" panose="020B0604020202020204" pitchFamily="34" charset="0"/>
              </a:rPr>
              <a:t>: string;</a:t>
            </a:r>
          </a:p>
          <a:p>
            <a:pPr marL="511175"/>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static </a:t>
            </a:r>
            <a:r>
              <a:rPr lang="en-US" sz="1600" b="1" dirty="0" err="1">
                <a:latin typeface="Arial" panose="020B0604020202020204" pitchFamily="34" charset="0"/>
                <a:cs typeface="Arial" panose="020B0604020202020204" pitchFamily="34" charset="0"/>
              </a:rPr>
              <a:t>numberOfEmployee</a:t>
            </a:r>
            <a:r>
              <a:rPr lang="en-US" sz="1600" b="1" dirty="0">
                <a:latin typeface="Arial" panose="020B0604020202020204" pitchFamily="34" charset="0"/>
                <a:cs typeface="Arial" panose="020B0604020202020204" pitchFamily="34" charset="0"/>
              </a:rPr>
              <a:t>: number = 0;</a:t>
            </a:r>
          </a:p>
          <a:p>
            <a:pPr marL="511175"/>
            <a:endParaRPr lang="en-US" sz="1600" b="1" dirty="0">
              <a:latin typeface="Arial" panose="020B0604020202020204" pitchFamily="34" charset="0"/>
              <a:cs typeface="Arial" panose="020B0604020202020204" pitchFamily="34" charset="0"/>
            </a:endParaRPr>
          </a:p>
          <a:p>
            <a:pPr marL="511175"/>
            <a:r>
              <a:rPr lang="en-US" sz="1600" b="1" dirty="0">
                <a:latin typeface="Arial" panose="020B0604020202020204" pitchFamily="34" charset="0"/>
                <a:cs typeface="Arial" panose="020B0604020202020204" pitchFamily="34" charset="0"/>
              </a:rPr>
              <a:t>    constructor(id: number, name: string) {</a:t>
            </a:r>
          </a:p>
          <a:p>
            <a:pPr marL="511175"/>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this.empId</a:t>
            </a:r>
            <a:r>
              <a:rPr lang="en-US" sz="1600" dirty="0">
                <a:latin typeface="Arial" panose="020B0604020202020204" pitchFamily="34" charset="0"/>
                <a:cs typeface="Arial" panose="020B0604020202020204" pitchFamily="34" charset="0"/>
              </a:rPr>
              <a:t>=id;</a:t>
            </a:r>
          </a:p>
          <a:p>
            <a:pPr marL="511175"/>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this.empName</a:t>
            </a:r>
            <a:r>
              <a:rPr lang="en-US" sz="1600" dirty="0">
                <a:latin typeface="Arial" panose="020B0604020202020204" pitchFamily="34" charset="0"/>
                <a:cs typeface="Arial" panose="020B0604020202020204" pitchFamily="34" charset="0"/>
              </a:rPr>
              <a:t>=name;</a:t>
            </a:r>
          </a:p>
          <a:p>
            <a:pPr marL="511175"/>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EmployeeOne.numberOfEmployee</a:t>
            </a:r>
            <a:r>
              <a:rPr lang="en-US" sz="1600" dirty="0">
                <a:latin typeface="Arial" panose="020B0604020202020204" pitchFamily="34" charset="0"/>
                <a:cs typeface="Arial" panose="020B0604020202020204" pitchFamily="34" charset="0"/>
              </a:rPr>
              <a:t>++;</a:t>
            </a:r>
          </a:p>
          <a:p>
            <a:pPr marL="511175"/>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a:t>
            </a:r>
          </a:p>
          <a:p>
            <a:pPr marL="511175"/>
            <a:endParaRPr lang="en-US" sz="1600" b="1" dirty="0">
              <a:latin typeface="Arial" panose="020B0604020202020204" pitchFamily="34" charset="0"/>
              <a:cs typeface="Arial" panose="020B0604020202020204" pitchFamily="34" charset="0"/>
            </a:endParaRPr>
          </a:p>
          <a:p>
            <a:pPr marL="511175"/>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doGet</a:t>
            </a:r>
            <a:r>
              <a:rPr lang="en-US" sz="1600" dirty="0">
                <a:latin typeface="Arial" panose="020B0604020202020204" pitchFamily="34" charset="0"/>
                <a:cs typeface="Arial" panose="020B0604020202020204" pitchFamily="34" charset="0"/>
              </a:rPr>
              <a:t>(): void{</a:t>
            </a:r>
          </a:p>
          <a:p>
            <a:pPr marL="511175"/>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document.write</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this.empId</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this.empName</a:t>
            </a:r>
            <a:r>
              <a:rPr lang="en-US" sz="1600" dirty="0">
                <a:latin typeface="Arial" panose="020B0604020202020204" pitchFamily="34" charset="0"/>
                <a:cs typeface="Arial" panose="020B0604020202020204" pitchFamily="34" charset="0"/>
              </a:rPr>
              <a:t>);</a:t>
            </a:r>
          </a:p>
          <a:p>
            <a:pPr marL="511175"/>
            <a:r>
              <a:rPr lang="en-US" sz="1600" dirty="0">
                <a:latin typeface="Arial" panose="020B0604020202020204" pitchFamily="34" charset="0"/>
                <a:cs typeface="Arial" panose="020B0604020202020204" pitchFamily="34" charset="0"/>
              </a:rPr>
              <a:t>    }</a:t>
            </a:r>
          </a:p>
          <a:p>
            <a:pPr marL="511175"/>
            <a:r>
              <a:rPr lang="en-US" sz="1600" b="1" dirty="0">
                <a:latin typeface="Arial" panose="020B0604020202020204" pitchFamily="34" charset="0"/>
                <a:cs typeface="Arial" panose="020B0604020202020204" pitchFamily="34" charset="0"/>
              </a:rPr>
              <a:t>    static </a:t>
            </a:r>
            <a:r>
              <a:rPr lang="en-US" sz="1600" b="1" dirty="0" err="1">
                <a:latin typeface="Arial" panose="020B0604020202020204" pitchFamily="34" charset="0"/>
                <a:cs typeface="Arial" panose="020B0604020202020204" pitchFamily="34" charset="0"/>
              </a:rPr>
              <a:t>getNumber</a:t>
            </a:r>
            <a:r>
              <a:rPr lang="en-US" sz="1600" b="1" dirty="0">
                <a:latin typeface="Arial" panose="020B0604020202020204" pitchFamily="34" charset="0"/>
                <a:cs typeface="Arial" panose="020B0604020202020204" pitchFamily="34" charset="0"/>
              </a:rPr>
              <a:t>(): number{</a:t>
            </a:r>
          </a:p>
          <a:p>
            <a:pPr marL="511175"/>
            <a:r>
              <a:rPr lang="en-US" sz="1600" dirty="0">
                <a:latin typeface="Arial" panose="020B0604020202020204" pitchFamily="34" charset="0"/>
                <a:cs typeface="Arial" panose="020B0604020202020204" pitchFamily="34" charset="0"/>
              </a:rPr>
              <a:t>        return </a:t>
            </a:r>
            <a:r>
              <a:rPr lang="en-US" sz="1600" dirty="0" err="1">
                <a:latin typeface="Arial" panose="020B0604020202020204" pitchFamily="34" charset="0"/>
                <a:cs typeface="Arial" panose="020B0604020202020204" pitchFamily="34" charset="0"/>
              </a:rPr>
              <a:t>EmployeeOne.numberOfEmployee</a:t>
            </a:r>
            <a:r>
              <a:rPr lang="en-US" sz="1600" dirty="0">
                <a:latin typeface="Arial" panose="020B0604020202020204" pitchFamily="34" charset="0"/>
                <a:cs typeface="Arial" panose="020B0604020202020204" pitchFamily="34" charset="0"/>
              </a:rPr>
              <a:t>;</a:t>
            </a:r>
          </a:p>
          <a:p>
            <a:pPr marL="511175"/>
            <a:r>
              <a:rPr lang="en-US" sz="1600" dirty="0">
                <a:latin typeface="Arial" panose="020B0604020202020204" pitchFamily="34" charset="0"/>
                <a:cs typeface="Arial" panose="020B0604020202020204" pitchFamily="34" charset="0"/>
              </a:rPr>
              <a:t>    }</a:t>
            </a:r>
          </a:p>
          <a:p>
            <a:pPr marL="511175"/>
            <a:r>
              <a:rPr lang="en-US" sz="1600" dirty="0">
                <a:latin typeface="Arial" panose="020B0604020202020204" pitchFamily="34" charset="0"/>
                <a:cs typeface="Arial" panose="020B0604020202020204" pitchFamily="34" charset="0"/>
              </a:rPr>
              <a:t>}</a:t>
            </a:r>
          </a:p>
          <a:p>
            <a:pPr marL="511175"/>
            <a:endParaRPr lang="en-US" sz="1600" dirty="0">
              <a:latin typeface="Arial" panose="020B0604020202020204" pitchFamily="34" charset="0"/>
              <a:cs typeface="Arial" panose="020B0604020202020204" pitchFamily="34" charset="0"/>
            </a:endParaRPr>
          </a:p>
          <a:p>
            <a:pPr marL="511175"/>
            <a:r>
              <a:rPr lang="en-US" sz="1600" b="1" dirty="0">
                <a:latin typeface="Arial" panose="020B0604020202020204" pitchFamily="34" charset="0"/>
                <a:cs typeface="Arial" panose="020B0604020202020204" pitchFamily="34" charset="0"/>
              </a:rPr>
              <a:t>let </a:t>
            </a:r>
            <a:r>
              <a:rPr lang="en-US" sz="1600" b="1" dirty="0" err="1">
                <a:latin typeface="Arial" panose="020B0604020202020204" pitchFamily="34" charset="0"/>
                <a:cs typeface="Arial" panose="020B0604020202020204" pitchFamily="34" charset="0"/>
              </a:rPr>
              <a:t>empOne</a:t>
            </a:r>
            <a:r>
              <a:rPr lang="en-US" sz="1600" b="1" dirty="0">
                <a:latin typeface="Arial" panose="020B0604020202020204" pitchFamily="34" charset="0"/>
                <a:cs typeface="Arial" panose="020B0604020202020204" pitchFamily="34" charset="0"/>
              </a:rPr>
              <a:t>=new </a:t>
            </a:r>
            <a:r>
              <a:rPr lang="en-US" sz="1600" b="1" dirty="0" err="1">
                <a:latin typeface="Arial" panose="020B0604020202020204" pitchFamily="34" charset="0"/>
                <a:cs typeface="Arial" panose="020B0604020202020204" pitchFamily="34" charset="0"/>
              </a:rPr>
              <a:t>EmployeeOne</a:t>
            </a:r>
            <a:r>
              <a:rPr lang="en-US" sz="1600" b="1" dirty="0">
                <a:latin typeface="Arial" panose="020B0604020202020204" pitchFamily="34" charset="0"/>
                <a:cs typeface="Arial" panose="020B0604020202020204" pitchFamily="34" charset="0"/>
              </a:rPr>
              <a:t>(1001, “</a:t>
            </a:r>
            <a:r>
              <a:rPr lang="en-US" sz="1600" b="1" dirty="0" err="1">
                <a:latin typeface="Arial" panose="020B0604020202020204" pitchFamily="34" charset="0"/>
                <a:cs typeface="Arial" panose="020B0604020202020204" pitchFamily="34" charset="0"/>
              </a:rPr>
              <a:t>Abcd</a:t>
            </a:r>
            <a:r>
              <a:rPr lang="en-US" sz="1600" b="1" dirty="0">
                <a:latin typeface="Arial" panose="020B0604020202020204" pitchFamily="34" charset="0"/>
                <a:cs typeface="Arial" panose="020B0604020202020204" pitchFamily="34" charset="0"/>
              </a:rPr>
              <a:t>”);</a:t>
            </a:r>
          </a:p>
          <a:p>
            <a:pPr marL="511175"/>
            <a:r>
              <a:rPr lang="en-US" sz="1600" dirty="0" err="1">
                <a:latin typeface="Arial" panose="020B0604020202020204" pitchFamily="34" charset="0"/>
                <a:cs typeface="Arial" panose="020B0604020202020204" pitchFamily="34" charset="0"/>
              </a:rPr>
              <a:t>empOne.doGet</a:t>
            </a:r>
            <a:r>
              <a:rPr lang="en-US" sz="1600" dirty="0">
                <a:latin typeface="Arial" panose="020B0604020202020204" pitchFamily="34" charset="0"/>
                <a:cs typeface="Arial" panose="020B0604020202020204" pitchFamily="34" charset="0"/>
              </a:rPr>
              <a:t>();</a:t>
            </a:r>
          </a:p>
          <a:p>
            <a:pPr marL="511175"/>
            <a:r>
              <a:rPr lang="en-US" sz="1600" dirty="0" err="1">
                <a:latin typeface="Arial" panose="020B0604020202020204" pitchFamily="34" charset="0"/>
                <a:cs typeface="Arial" panose="020B0604020202020204" pitchFamily="34" charset="0"/>
              </a:rPr>
              <a:t>EmployeeOne.getNumber</a:t>
            </a:r>
            <a:r>
              <a:rPr lang="en-US"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650825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Inheritance</a:t>
            </a:r>
          </a:p>
        </p:txBody>
      </p:sp>
      <p:sp>
        <p:nvSpPr>
          <p:cNvPr id="4" name="Content Placeholder 5"/>
          <p:cNvSpPr>
            <a:spLocks noGrp="1"/>
          </p:cNvSpPr>
          <p:nvPr>
            <p:ph idx="1"/>
          </p:nvPr>
        </p:nvSpPr>
        <p:spPr>
          <a:xfrm>
            <a:off x="298516" y="1327622"/>
            <a:ext cx="8539494" cy="4643751"/>
          </a:xfrm>
        </p:spPr>
        <p:txBody>
          <a:bodyPr/>
          <a:lstStyle/>
          <a:p>
            <a:pPr algn="just"/>
            <a:r>
              <a:rPr lang="en-US" dirty="0"/>
              <a:t>TypeScript  allows us to extend existing classes to create new ones using inheritance.</a:t>
            </a:r>
          </a:p>
          <a:p>
            <a:pPr algn="just"/>
            <a:r>
              <a:rPr lang="en-US" dirty="0"/>
              <a:t>'extends' keyword is used to create a subclass.</a:t>
            </a:r>
          </a:p>
          <a:p>
            <a:pPr algn="just"/>
            <a:r>
              <a:rPr lang="en-US" dirty="0"/>
              <a:t>'super()' method is used to call the base constructor inside the sub class constructor.</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Inheritance (</a:t>
            </a:r>
            <a:r>
              <a:rPr lang="en-US" dirty="0" err="1"/>
              <a:t>Contd</a:t>
            </a:r>
            <a:r>
              <a:rPr lang="en-US" dirty="0"/>
              <a:t>…)</a:t>
            </a:r>
          </a:p>
        </p:txBody>
      </p:sp>
      <p:sp>
        <p:nvSpPr>
          <p:cNvPr id="3" name="Rectangle: Rounded Corners 2">
            <a:extLst>
              <a:ext uri="{FF2B5EF4-FFF2-40B4-BE49-F238E27FC236}">
                <a16:creationId xmlns:a16="http://schemas.microsoft.com/office/drawing/2014/main" id="{8D48AABE-276B-4D8B-8019-ADE21EDEB103}"/>
              </a:ext>
            </a:extLst>
          </p:cNvPr>
          <p:cNvSpPr/>
          <p:nvPr/>
        </p:nvSpPr>
        <p:spPr>
          <a:xfrm>
            <a:off x="305991" y="1268413"/>
            <a:ext cx="8532018" cy="541752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461963"/>
            <a:r>
              <a:rPr lang="en-US" b="1" dirty="0">
                <a:latin typeface="Arial" panose="020B0604020202020204" pitchFamily="34" charset="0"/>
                <a:cs typeface="Arial" panose="020B0604020202020204" pitchFamily="34" charset="0"/>
              </a:rPr>
              <a:t>class Animal {</a:t>
            </a:r>
          </a:p>
          <a:p>
            <a:pPr marL="461963"/>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constructor(public name: string) { }</a:t>
            </a:r>
          </a:p>
          <a:p>
            <a:pPr marL="461963"/>
            <a:r>
              <a:rPr lang="en-US" dirty="0">
                <a:latin typeface="Arial" panose="020B0604020202020204" pitchFamily="34" charset="0"/>
                <a:cs typeface="Arial" panose="020B0604020202020204" pitchFamily="34" charset="0"/>
              </a:rPr>
              <a:t>    move(</a:t>
            </a:r>
            <a:r>
              <a:rPr lang="en-US" dirty="0" err="1">
                <a:latin typeface="Arial" panose="020B0604020202020204" pitchFamily="34" charset="0"/>
                <a:cs typeface="Arial" panose="020B0604020202020204" pitchFamily="34" charset="0"/>
              </a:rPr>
              <a:t>distanceInMeters</a:t>
            </a:r>
            <a:r>
              <a:rPr lang="en-US" dirty="0">
                <a:latin typeface="Arial" panose="020B0604020202020204" pitchFamily="34" charset="0"/>
                <a:cs typeface="Arial" panose="020B0604020202020204" pitchFamily="34" charset="0"/>
              </a:rPr>
              <a:t>: number = 0) {</a:t>
            </a:r>
          </a:p>
          <a:p>
            <a:pPr marL="461963"/>
            <a:r>
              <a:rPr lang="en-US" dirty="0">
                <a:latin typeface="Arial" panose="020B0604020202020204" pitchFamily="34" charset="0"/>
                <a:cs typeface="Arial" panose="020B0604020202020204" pitchFamily="34" charset="0"/>
              </a:rPr>
              <a:t>        console.log(`${this.name} moved ${</a:t>
            </a:r>
            <a:r>
              <a:rPr lang="en-US" dirty="0" err="1">
                <a:latin typeface="Arial" panose="020B0604020202020204" pitchFamily="34" charset="0"/>
                <a:cs typeface="Arial" panose="020B0604020202020204" pitchFamily="34" charset="0"/>
              </a:rPr>
              <a:t>distanceInMeters</a:t>
            </a:r>
            <a:r>
              <a:rPr lang="en-US" dirty="0">
                <a:latin typeface="Arial" panose="020B0604020202020204" pitchFamily="34" charset="0"/>
                <a:cs typeface="Arial" panose="020B0604020202020204" pitchFamily="34" charset="0"/>
              </a:rPr>
              <a:t>}m.`);</a:t>
            </a:r>
          </a:p>
          <a:p>
            <a:pPr marL="461963"/>
            <a:r>
              <a:rPr lang="en-US" dirty="0">
                <a:latin typeface="Arial" panose="020B0604020202020204" pitchFamily="34" charset="0"/>
                <a:cs typeface="Arial" panose="020B0604020202020204" pitchFamily="34" charset="0"/>
              </a:rPr>
              <a:t>    }</a:t>
            </a:r>
          </a:p>
          <a:p>
            <a:pPr marL="461963"/>
            <a:r>
              <a:rPr lang="en-US" dirty="0">
                <a:latin typeface="Arial" panose="020B0604020202020204" pitchFamily="34" charset="0"/>
                <a:cs typeface="Arial" panose="020B0604020202020204" pitchFamily="34" charset="0"/>
              </a:rPr>
              <a:t>}</a:t>
            </a:r>
          </a:p>
          <a:p>
            <a:pPr marL="461963"/>
            <a:r>
              <a:rPr lang="en-US" b="1" dirty="0">
                <a:latin typeface="Arial" panose="020B0604020202020204" pitchFamily="34" charset="0"/>
                <a:cs typeface="Arial" panose="020B0604020202020204" pitchFamily="34" charset="0"/>
              </a:rPr>
              <a:t>class Snake extends Animal {</a:t>
            </a:r>
          </a:p>
          <a:p>
            <a:pPr marL="461963"/>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constructor(name: string) { super(name); }</a:t>
            </a:r>
          </a:p>
          <a:p>
            <a:pPr marL="461963"/>
            <a:r>
              <a:rPr lang="en-US" dirty="0">
                <a:latin typeface="Arial" panose="020B0604020202020204" pitchFamily="34" charset="0"/>
                <a:cs typeface="Arial" panose="020B0604020202020204" pitchFamily="34" charset="0"/>
              </a:rPr>
              <a:t>    move(</a:t>
            </a:r>
            <a:r>
              <a:rPr lang="en-US" dirty="0" err="1">
                <a:latin typeface="Arial" panose="020B0604020202020204" pitchFamily="34" charset="0"/>
                <a:cs typeface="Arial" panose="020B0604020202020204" pitchFamily="34" charset="0"/>
              </a:rPr>
              <a:t>distanceInMeters</a:t>
            </a:r>
            <a:r>
              <a:rPr lang="en-US" dirty="0">
                <a:latin typeface="Arial" panose="020B0604020202020204" pitchFamily="34" charset="0"/>
                <a:cs typeface="Arial" panose="020B0604020202020204" pitchFamily="34" charset="0"/>
              </a:rPr>
              <a:t> = 5) {</a:t>
            </a:r>
          </a:p>
          <a:p>
            <a:pPr marL="461963"/>
            <a:r>
              <a:rPr lang="en-US" dirty="0">
                <a:latin typeface="Arial" panose="020B0604020202020204" pitchFamily="34" charset="0"/>
                <a:cs typeface="Arial" panose="020B0604020202020204" pitchFamily="34" charset="0"/>
              </a:rPr>
              <a:t>        console.log(“Slithering...”);</a:t>
            </a:r>
          </a:p>
          <a:p>
            <a:pPr marL="461963"/>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super.move</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distanceInMeters</a:t>
            </a:r>
            <a:r>
              <a:rPr lang="en-US" dirty="0">
                <a:latin typeface="Arial" panose="020B0604020202020204" pitchFamily="34" charset="0"/>
                <a:cs typeface="Arial" panose="020B0604020202020204" pitchFamily="34" charset="0"/>
              </a:rPr>
              <a:t>);</a:t>
            </a:r>
          </a:p>
          <a:p>
            <a:pPr marL="461963"/>
            <a:r>
              <a:rPr lang="en-US" dirty="0">
                <a:latin typeface="Arial" panose="020B0604020202020204" pitchFamily="34" charset="0"/>
                <a:cs typeface="Arial" panose="020B0604020202020204" pitchFamily="34" charset="0"/>
              </a:rPr>
              <a:t>    }</a:t>
            </a:r>
          </a:p>
          <a:p>
            <a:pPr marL="461963"/>
            <a:r>
              <a:rPr lang="en-US" dirty="0">
                <a:latin typeface="Arial" panose="020B0604020202020204" pitchFamily="34" charset="0"/>
                <a:cs typeface="Arial" panose="020B0604020202020204" pitchFamily="34" charset="0"/>
              </a:rPr>
              <a:t>}</a:t>
            </a:r>
          </a:p>
          <a:p>
            <a:pPr marL="461963"/>
            <a:r>
              <a:rPr lang="en-US" b="1" dirty="0">
                <a:latin typeface="Arial" panose="020B0604020202020204" pitchFamily="34" charset="0"/>
                <a:cs typeface="Arial" panose="020B0604020202020204" pitchFamily="34" charset="0"/>
              </a:rPr>
              <a:t>class Horse extends Animal {</a:t>
            </a:r>
          </a:p>
          <a:p>
            <a:pPr marL="461963"/>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constructor(name: string) { super(name); }</a:t>
            </a:r>
          </a:p>
          <a:p>
            <a:pPr marL="461963"/>
            <a:r>
              <a:rPr lang="en-US" dirty="0">
                <a:latin typeface="Arial" panose="020B0604020202020204" pitchFamily="34" charset="0"/>
                <a:cs typeface="Arial" panose="020B0604020202020204" pitchFamily="34" charset="0"/>
              </a:rPr>
              <a:t>    move(</a:t>
            </a:r>
            <a:r>
              <a:rPr lang="en-US" dirty="0" err="1">
                <a:latin typeface="Arial" panose="020B0604020202020204" pitchFamily="34" charset="0"/>
                <a:cs typeface="Arial" panose="020B0604020202020204" pitchFamily="34" charset="0"/>
              </a:rPr>
              <a:t>distanceInMeters</a:t>
            </a:r>
            <a:r>
              <a:rPr lang="en-US" dirty="0">
                <a:latin typeface="Arial" panose="020B0604020202020204" pitchFamily="34" charset="0"/>
                <a:cs typeface="Arial" panose="020B0604020202020204" pitchFamily="34" charset="0"/>
              </a:rPr>
              <a:t> = 45) {</a:t>
            </a:r>
          </a:p>
          <a:p>
            <a:pPr marL="461963"/>
            <a:r>
              <a:rPr lang="en-US" dirty="0">
                <a:latin typeface="Arial" panose="020B0604020202020204" pitchFamily="34" charset="0"/>
                <a:cs typeface="Arial" panose="020B0604020202020204" pitchFamily="34" charset="0"/>
              </a:rPr>
              <a:t>        console.log(“Galloping...”);</a:t>
            </a:r>
          </a:p>
          <a:p>
            <a:pPr marL="461963"/>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super.move</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distanceInMeters</a:t>
            </a:r>
            <a:r>
              <a:rPr lang="en-US" dirty="0">
                <a:latin typeface="Arial" panose="020B0604020202020204" pitchFamily="34" charset="0"/>
                <a:cs typeface="Arial" panose="020B0604020202020204" pitchFamily="34" charset="0"/>
              </a:rPr>
              <a:t>);</a:t>
            </a:r>
          </a:p>
          <a:p>
            <a:pPr marL="461963"/>
            <a:r>
              <a:rPr lang="en-US"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85913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pPr algn="just"/>
            <a:r>
              <a:rPr lang="en-US" dirty="0"/>
              <a:t>TypeScript is an open source project maintained by Microsoft.</a:t>
            </a:r>
          </a:p>
          <a:p>
            <a:pPr algn="just"/>
            <a:r>
              <a:rPr lang="en-US" dirty="0"/>
              <a:t>TypeScript generates plain JavaScript code which can be used with any browser.</a:t>
            </a:r>
          </a:p>
          <a:p>
            <a:pPr algn="just"/>
            <a:r>
              <a:rPr lang="en-US" dirty="0"/>
              <a:t>TypeScript offers many features of object oriented programming languages such as classes, interfaces, inheritance, overloading and modules, some of which are proposed features of ECMA Script 6.</a:t>
            </a:r>
          </a:p>
          <a:p>
            <a:pPr algn="just"/>
            <a:r>
              <a:rPr lang="en-US" dirty="0"/>
              <a:t>TypeScript is a promising language that can certainly help in writing neat code and organize JavaScript code making it more maintainable and extensible.</a:t>
            </a:r>
          </a:p>
          <a:p>
            <a:pPr algn="just"/>
            <a:r>
              <a:rPr lang="en-US" dirty="0"/>
              <a:t>Angular 2 is built in typescript</a:t>
            </a:r>
          </a:p>
          <a:p>
            <a:pPr algn="just"/>
            <a:endParaRPr lang="en-US" dirty="0"/>
          </a:p>
        </p:txBody>
      </p:sp>
    </p:spTree>
    <p:extLst>
      <p:ext uri="{BB962C8B-B14F-4D97-AF65-F5344CB8AC3E}">
        <p14:creationId xmlns:p14="http://schemas.microsoft.com/office/powerpoint/2010/main" val="1635998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a:xfrm>
            <a:off x="298517" y="1366950"/>
            <a:ext cx="6649748" cy="4643751"/>
          </a:xfrm>
        </p:spPr>
        <p:txBody>
          <a:bodyPr/>
          <a:lstStyle/>
          <a:p>
            <a:r>
              <a:rPr lang="en-US" dirty="0"/>
              <a:t>TypeScript Demo</a:t>
            </a:r>
          </a:p>
          <a:p>
            <a:endParaRPr lang="en-US" dirty="0"/>
          </a:p>
        </p:txBody>
      </p:sp>
    </p:spTree>
    <p:extLst>
      <p:ext uri="{BB962C8B-B14F-4D97-AF65-F5344CB8AC3E}">
        <p14:creationId xmlns:p14="http://schemas.microsoft.com/office/powerpoint/2010/main" val="4213808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Lab</a:t>
            </a:r>
            <a:endParaRPr lang="en-US" sz="2400" dirty="0"/>
          </a:p>
        </p:txBody>
      </p:sp>
      <p:sp>
        <p:nvSpPr>
          <p:cNvPr id="2" name="Content Placeholder 1"/>
          <p:cNvSpPr>
            <a:spLocks noGrp="1"/>
          </p:cNvSpPr>
          <p:nvPr>
            <p:ph idx="1"/>
          </p:nvPr>
        </p:nvSpPr>
        <p:spPr/>
        <p:txBody>
          <a:bodyPr/>
          <a:lstStyle/>
          <a:p>
            <a:r>
              <a:rPr lang="en-US" dirty="0"/>
              <a:t>Lab 1.1</a:t>
            </a:r>
          </a:p>
        </p:txBody>
      </p:sp>
    </p:spTree>
    <p:extLst>
      <p:ext uri="{BB962C8B-B14F-4D97-AF65-F5344CB8AC3E}">
        <p14:creationId xmlns:p14="http://schemas.microsoft.com/office/powerpoint/2010/main" val="61133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err="1"/>
              <a:t>TypeScript</a:t>
            </a:r>
            <a:endParaRPr lang="en-US" sz="2400" dirty="0"/>
          </a:p>
        </p:txBody>
      </p:sp>
      <p:sp>
        <p:nvSpPr>
          <p:cNvPr id="2" name="Content Placeholder 1"/>
          <p:cNvSpPr>
            <a:spLocks noGrp="1"/>
          </p:cNvSpPr>
          <p:nvPr>
            <p:ph idx="1"/>
          </p:nvPr>
        </p:nvSpPr>
        <p:spPr>
          <a:xfrm>
            <a:off x="298516" y="1180133"/>
            <a:ext cx="8539494" cy="4643751"/>
          </a:xfrm>
        </p:spPr>
        <p:txBody>
          <a:bodyPr/>
          <a:lstStyle/>
          <a:p>
            <a:r>
              <a:rPr lang="en-US" b="1" dirty="0"/>
              <a:t>TypeScript</a:t>
            </a:r>
            <a:r>
              <a:rPr lang="en-US" dirty="0"/>
              <a:t> is an open-source programming language developed and maintained by Microsoft.</a:t>
            </a:r>
          </a:p>
          <a:p>
            <a:r>
              <a:rPr lang="en-US" dirty="0"/>
              <a:t>It is superset of JavaScript.</a:t>
            </a:r>
          </a:p>
          <a:p>
            <a:r>
              <a:rPr lang="en-US" dirty="0"/>
              <a:t>It is a strict syntactical superset of JavaScript, and adds optional static typing to the language.</a:t>
            </a:r>
          </a:p>
          <a:p>
            <a:r>
              <a:rPr lang="en-US" dirty="0"/>
              <a:t>Anders Hejlsberg, lead architect of C# and creator of Delphi &amp; Pascal, has worked on the development of TypeScript.</a:t>
            </a:r>
          </a:p>
          <a:p>
            <a:r>
              <a:rPr lang="en-US" dirty="0"/>
              <a:t>TypeScript may be used to develop JavaScript applications for client-side or server-side -Node.js execution.</a:t>
            </a:r>
          </a:p>
        </p:txBody>
      </p:sp>
      <p:pic>
        <p:nvPicPr>
          <p:cNvPr id="3" name="Picture 2"/>
          <p:cNvPicPr>
            <a:picLocks noChangeAspect="1"/>
          </p:cNvPicPr>
          <p:nvPr/>
        </p:nvPicPr>
        <p:blipFill>
          <a:blip r:embed="rId3"/>
          <a:stretch>
            <a:fillRect/>
          </a:stretch>
        </p:blipFill>
        <p:spPr>
          <a:xfrm>
            <a:off x="1809917" y="4100052"/>
            <a:ext cx="5688218" cy="251705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TypeScript</a:t>
            </a:r>
            <a:endParaRPr lang="en-US" dirty="0"/>
          </a:p>
        </p:txBody>
      </p:sp>
      <p:sp>
        <p:nvSpPr>
          <p:cNvPr id="3" name="Content Placeholder 2"/>
          <p:cNvSpPr>
            <a:spLocks noGrp="1"/>
          </p:cNvSpPr>
          <p:nvPr>
            <p:ph idx="1"/>
          </p:nvPr>
        </p:nvSpPr>
        <p:spPr>
          <a:xfrm>
            <a:off x="298516" y="1465270"/>
            <a:ext cx="8539494" cy="4643751"/>
          </a:xfrm>
        </p:spPr>
        <p:txBody>
          <a:bodyPr/>
          <a:lstStyle/>
          <a:p>
            <a:r>
              <a:rPr lang="en-US" dirty="0"/>
              <a:t>Strong Typing</a:t>
            </a:r>
          </a:p>
          <a:p>
            <a:r>
              <a:rPr lang="en-US" dirty="0"/>
              <a:t>Object Oriented features</a:t>
            </a:r>
          </a:p>
          <a:p>
            <a:r>
              <a:rPr lang="en-US" dirty="0"/>
              <a:t>Compile time catching error</a:t>
            </a:r>
          </a:p>
          <a:p>
            <a:r>
              <a:rPr lang="en-US" dirty="0"/>
              <a:t>Browser don’t understand typescript so we need to compile or trans pile into JavaScript. So Browser can understand it </a:t>
            </a:r>
          </a:p>
          <a:p>
            <a:endParaRPr lang="en-US" dirty="0"/>
          </a:p>
        </p:txBody>
      </p:sp>
      <p:pic>
        <p:nvPicPr>
          <p:cNvPr id="4" name="Picture 3"/>
          <p:cNvPicPr>
            <a:picLocks noChangeAspect="1"/>
          </p:cNvPicPr>
          <p:nvPr/>
        </p:nvPicPr>
        <p:blipFill>
          <a:blip r:embed="rId3"/>
          <a:stretch>
            <a:fillRect/>
          </a:stretch>
        </p:blipFill>
        <p:spPr>
          <a:xfrm>
            <a:off x="932688" y="3635283"/>
            <a:ext cx="7296912" cy="2130842"/>
          </a:xfrm>
          <a:prstGeom prst="rect">
            <a:avLst/>
          </a:prstGeom>
        </p:spPr>
      </p:pic>
    </p:spTree>
    <p:extLst>
      <p:ext uri="{BB962C8B-B14F-4D97-AF65-F5344CB8AC3E}">
        <p14:creationId xmlns:p14="http://schemas.microsoft.com/office/powerpoint/2010/main" val="154062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Why </a:t>
            </a:r>
            <a:r>
              <a:rPr lang="en-US" dirty="0" err="1"/>
              <a:t>TypeScript</a:t>
            </a:r>
            <a:endParaRPr lang="en-US" sz="2400" dirty="0"/>
          </a:p>
        </p:txBody>
      </p:sp>
      <p:sp>
        <p:nvSpPr>
          <p:cNvPr id="2" name="Content Placeholder 1"/>
          <p:cNvSpPr>
            <a:spLocks noGrp="1"/>
          </p:cNvSpPr>
          <p:nvPr>
            <p:ph idx="1"/>
          </p:nvPr>
        </p:nvSpPr>
        <p:spPr>
          <a:xfrm>
            <a:off x="298516" y="1140810"/>
            <a:ext cx="8539494" cy="4643751"/>
          </a:xfrm>
        </p:spPr>
        <p:txBody>
          <a:bodyPr/>
          <a:lstStyle/>
          <a:p>
            <a:pPr algn="just"/>
            <a:r>
              <a:rPr lang="en-US" dirty="0"/>
              <a:t>TypeScript can be used for cross browser development and is an open source project.</a:t>
            </a:r>
          </a:p>
          <a:p>
            <a:pPr algn="just"/>
            <a:r>
              <a:rPr lang="en-US" dirty="0"/>
              <a:t>Using TypeScript developers can apply class-based approach, compile them down to JavaScript without waiting for the next version of JavaScript.</a:t>
            </a:r>
          </a:p>
          <a:p>
            <a:pPr algn="just"/>
            <a:r>
              <a:rPr lang="en-US" dirty="0"/>
              <a:t>With TypeScript existing JavaScript code can be easily incorporated with popular JavaScript libraries like jQuery, Backbone, Angular and so on.</a:t>
            </a:r>
          </a:p>
          <a:p>
            <a:pPr algn="just"/>
            <a:r>
              <a:rPr lang="en-US" dirty="0"/>
              <a:t>Enable scalable application development with optional Static types, classes and modules. Static types completely disappear at runtime.</a:t>
            </a:r>
          </a:p>
          <a:p>
            <a:pPr algn="just"/>
            <a:r>
              <a:rPr lang="en-US" dirty="0"/>
              <a:t>TypeScript converts JavaScript Programming from loosely typed to strongly typed.</a:t>
            </a:r>
          </a:p>
          <a:p>
            <a:pPr algn="just"/>
            <a:r>
              <a:rPr lang="en-US" dirty="0"/>
              <a:t>JavaScript Version:</a:t>
            </a:r>
          </a:p>
        </p:txBody>
      </p:sp>
      <p:pic>
        <p:nvPicPr>
          <p:cNvPr id="4" name="Picture 3"/>
          <p:cNvPicPr>
            <a:picLocks noChangeAspect="1"/>
          </p:cNvPicPr>
          <p:nvPr/>
        </p:nvPicPr>
        <p:blipFill>
          <a:blip r:embed="rId3"/>
          <a:stretch>
            <a:fillRect/>
          </a:stretch>
        </p:blipFill>
        <p:spPr>
          <a:xfrm>
            <a:off x="3017070" y="4993519"/>
            <a:ext cx="5916902" cy="129912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Installing </a:t>
            </a:r>
            <a:r>
              <a:rPr lang="en-US" dirty="0" err="1"/>
              <a:t>TypeScript</a:t>
            </a:r>
            <a:br>
              <a:rPr lang="en-US" dirty="0"/>
            </a:br>
            <a:endParaRPr lang="en-US" dirty="0"/>
          </a:p>
        </p:txBody>
      </p:sp>
      <p:sp>
        <p:nvSpPr>
          <p:cNvPr id="3" name="Content Placeholder 2"/>
          <p:cNvSpPr>
            <a:spLocks noGrp="1"/>
          </p:cNvSpPr>
          <p:nvPr>
            <p:ph idx="1"/>
          </p:nvPr>
        </p:nvSpPr>
        <p:spPr/>
        <p:txBody>
          <a:bodyPr/>
          <a:lstStyle/>
          <a:p>
            <a:r>
              <a:rPr lang="en-US" dirty="0"/>
              <a:t>First Install Node</a:t>
            </a:r>
          </a:p>
          <a:p>
            <a:pPr marL="460772" lvl="1" indent="-285750">
              <a:buFont typeface="Arial" panose="020B0604020202020204" pitchFamily="34" charset="0"/>
              <a:buChar char="•"/>
            </a:pPr>
            <a:r>
              <a:rPr lang="en-US" dirty="0"/>
              <a:t>Via </a:t>
            </a:r>
            <a:r>
              <a:rPr lang="en-US" dirty="0" err="1"/>
              <a:t>npm</a:t>
            </a:r>
            <a:r>
              <a:rPr lang="en-US" dirty="0"/>
              <a:t> (the Node.js package manager)--</a:t>
            </a:r>
            <a:r>
              <a:rPr lang="en-US" dirty="0" err="1"/>
              <a:t>npm</a:t>
            </a:r>
            <a:r>
              <a:rPr lang="en-US" dirty="0"/>
              <a:t> install -g typescript</a:t>
            </a:r>
          </a:p>
          <a:p>
            <a:pPr marL="460772" lvl="1" indent="-285750">
              <a:buFont typeface="Arial" panose="020B0604020202020204" pitchFamily="34" charset="0"/>
              <a:buChar char="•"/>
            </a:pPr>
            <a:r>
              <a:rPr lang="en-US" dirty="0"/>
              <a:t>Or </a:t>
            </a:r>
            <a:r>
              <a:rPr lang="en-US" dirty="0" err="1"/>
              <a:t>DownLoad</a:t>
            </a:r>
            <a:r>
              <a:rPr lang="en-US" dirty="0"/>
              <a:t> typescript compiler –master &amp; set in class path &amp; work</a:t>
            </a:r>
          </a:p>
          <a:p>
            <a:pPr marL="460772" lvl="1" indent="-285750">
              <a:buFont typeface="Arial" panose="020B0604020202020204" pitchFamily="34" charset="0"/>
              <a:buChar char="•"/>
            </a:pPr>
            <a:r>
              <a:rPr lang="en-US" dirty="0">
                <a:hlinkClick r:id="rId3"/>
              </a:rPr>
              <a:t>https://www.typescriptlang.org/play/</a:t>
            </a:r>
            <a:r>
              <a:rPr lang="en-US" dirty="0"/>
              <a:t>  ---- work online </a:t>
            </a:r>
          </a:p>
          <a:p>
            <a:r>
              <a:rPr lang="en-US" dirty="0"/>
              <a:t>Open Eclipse </a:t>
            </a:r>
          </a:p>
          <a:p>
            <a:pPr marL="460772" lvl="1" indent="-285750">
              <a:buFont typeface="Arial" panose="020B0604020202020204" pitchFamily="34" charset="0"/>
              <a:buChar char="•"/>
            </a:pPr>
            <a:r>
              <a:rPr lang="en-US" dirty="0"/>
              <a:t>Create Typescript project name as ‘</a:t>
            </a:r>
            <a:r>
              <a:rPr lang="en-US" dirty="0" err="1"/>
              <a:t>hello.ts</a:t>
            </a:r>
            <a:r>
              <a:rPr lang="en-US" dirty="0"/>
              <a:t>’</a:t>
            </a:r>
          </a:p>
          <a:p>
            <a:pPr marL="460772" lvl="1" indent="-285750">
              <a:buFont typeface="Arial" panose="020B0604020202020204" pitchFamily="34" charset="0"/>
              <a:buChar char="•"/>
            </a:pPr>
            <a:r>
              <a:rPr lang="en-US" dirty="0"/>
              <a:t>Open command prompt &amp; redirect to that eclipse folder</a:t>
            </a:r>
          </a:p>
          <a:p>
            <a:pPr marL="285750" lvl="1" indent="-285750">
              <a:buFont typeface="Wingdings" panose="05000000000000000000" pitchFamily="2" charset="2"/>
              <a:buChar char="Ø"/>
            </a:pPr>
            <a:r>
              <a:rPr lang="en-US" sz="1950" dirty="0"/>
              <a:t>For NPM users &amp; use typescript without downloading </a:t>
            </a:r>
          </a:p>
          <a:p>
            <a:pPr marL="628650" lvl="2" indent="-285750"/>
            <a:r>
              <a:rPr lang="en-US" sz="1600" dirty="0" err="1"/>
              <a:t>npm</a:t>
            </a:r>
            <a:r>
              <a:rPr lang="en-US" sz="1600" dirty="0"/>
              <a:t> install -g typescript</a:t>
            </a:r>
          </a:p>
          <a:p>
            <a:pPr marL="628650" lvl="2" indent="-285750"/>
            <a:r>
              <a:rPr lang="en-US" sz="1600" dirty="0"/>
              <a:t>At the command line, run the </a:t>
            </a:r>
            <a:r>
              <a:rPr lang="en-US" sz="1600" dirty="0" err="1"/>
              <a:t>TypeScript</a:t>
            </a:r>
            <a:r>
              <a:rPr lang="en-US" sz="1600" dirty="0"/>
              <a:t> compiler:</a:t>
            </a:r>
          </a:p>
          <a:p>
            <a:pPr marL="628650" lvl="2" indent="-285750"/>
            <a:r>
              <a:rPr lang="en-US" sz="1600" dirty="0" err="1"/>
              <a:t>tsc</a:t>
            </a:r>
            <a:r>
              <a:rPr lang="en-US" sz="1600" dirty="0"/>
              <a:t> </a:t>
            </a:r>
            <a:r>
              <a:rPr lang="en-US" sz="1600" dirty="0" err="1"/>
              <a:t>hello.ts</a:t>
            </a:r>
            <a:endParaRPr lang="en-US" sz="1600" dirty="0"/>
          </a:p>
          <a:p>
            <a:pPr marL="628650" lvl="2" indent="-285750"/>
            <a:r>
              <a:rPr lang="en-US" sz="1600" dirty="0"/>
              <a:t>When we write </a:t>
            </a:r>
            <a:r>
              <a:rPr lang="en-US" sz="1600" dirty="0" err="1"/>
              <a:t>tsc</a:t>
            </a:r>
            <a:r>
              <a:rPr lang="en-US" sz="1600" dirty="0"/>
              <a:t> </a:t>
            </a:r>
            <a:r>
              <a:rPr lang="en-US" sz="1600" dirty="0" err="1"/>
              <a:t>hello.ts</a:t>
            </a:r>
            <a:r>
              <a:rPr lang="en-US" sz="1600" dirty="0"/>
              <a:t> it will convert into </a:t>
            </a:r>
            <a:r>
              <a:rPr lang="en-US" sz="1600" dirty="0" err="1"/>
              <a:t>js</a:t>
            </a:r>
            <a:endParaRPr lang="en-US" sz="1600" dirty="0"/>
          </a:p>
          <a:p>
            <a:pPr marL="628650" lvl="2" indent="-285750"/>
            <a:r>
              <a:rPr lang="en-US" sz="1600" dirty="0"/>
              <a:t>Then write node hello.js</a:t>
            </a:r>
          </a:p>
        </p:txBody>
      </p:sp>
      <p:pic>
        <p:nvPicPr>
          <p:cNvPr id="5" name="Picture 4"/>
          <p:cNvPicPr>
            <a:picLocks noChangeAspect="1"/>
          </p:cNvPicPr>
          <p:nvPr/>
        </p:nvPicPr>
        <p:blipFill>
          <a:blip r:embed="rId4"/>
          <a:stretch>
            <a:fillRect/>
          </a:stretch>
        </p:blipFill>
        <p:spPr>
          <a:xfrm>
            <a:off x="672332" y="5197658"/>
            <a:ext cx="6918172" cy="1184559"/>
          </a:xfrm>
          <a:prstGeom prst="rect">
            <a:avLst/>
          </a:prstGeom>
        </p:spPr>
      </p:pic>
    </p:spTree>
    <p:extLst>
      <p:ext uri="{BB962C8B-B14F-4D97-AF65-F5344CB8AC3E}">
        <p14:creationId xmlns:p14="http://schemas.microsoft.com/office/powerpoint/2010/main" val="2888780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Difference between let &amp; </a:t>
            </a:r>
            <a:r>
              <a:rPr lang="en-US" dirty="0" err="1"/>
              <a:t>var</a:t>
            </a:r>
            <a:endParaRPr lang="en-US" dirty="0"/>
          </a:p>
        </p:txBody>
      </p:sp>
      <p:sp>
        <p:nvSpPr>
          <p:cNvPr id="5" name="Content Placeholder 4"/>
          <p:cNvSpPr>
            <a:spLocks noGrp="1"/>
          </p:cNvSpPr>
          <p:nvPr>
            <p:ph idx="1"/>
          </p:nvPr>
        </p:nvSpPr>
        <p:spPr>
          <a:xfrm>
            <a:off x="298516" y="1209623"/>
            <a:ext cx="8539494" cy="4643751"/>
          </a:xfrm>
        </p:spPr>
        <p:txBody>
          <a:bodyPr>
            <a:noAutofit/>
          </a:bodyPr>
          <a:lstStyle/>
          <a:p>
            <a:r>
              <a:rPr lang="en-US" dirty="0"/>
              <a:t>Using </a:t>
            </a:r>
            <a:r>
              <a:rPr lang="en-US" dirty="0" err="1"/>
              <a:t>var</a:t>
            </a:r>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Now if you use ‘let’ instead of ‘</a:t>
            </a:r>
            <a:r>
              <a:rPr lang="en-US" dirty="0" err="1"/>
              <a:t>var</a:t>
            </a:r>
            <a:r>
              <a:rPr lang="en-US" dirty="0"/>
              <a:t>’ it will give compilation error, because scope is limited</a:t>
            </a:r>
          </a:p>
          <a:p>
            <a:r>
              <a:rPr lang="en-US" dirty="0"/>
              <a:t>So in typescript we have to use ‘let’ instead of ‘</a:t>
            </a:r>
            <a:r>
              <a:rPr lang="en-US" dirty="0" err="1"/>
              <a:t>var</a:t>
            </a:r>
            <a:r>
              <a:rPr lang="en-US" dirty="0"/>
              <a:t>’</a:t>
            </a:r>
          </a:p>
          <a:p>
            <a:endParaRPr lang="en-US" dirty="0"/>
          </a:p>
        </p:txBody>
      </p:sp>
      <p:pic>
        <p:nvPicPr>
          <p:cNvPr id="6" name="Picture 5"/>
          <p:cNvPicPr>
            <a:picLocks noChangeAspect="1"/>
          </p:cNvPicPr>
          <p:nvPr/>
        </p:nvPicPr>
        <p:blipFill>
          <a:blip r:embed="rId3"/>
          <a:stretch>
            <a:fillRect/>
          </a:stretch>
        </p:blipFill>
        <p:spPr>
          <a:xfrm>
            <a:off x="3785715" y="1254592"/>
            <a:ext cx="5056632" cy="2478024"/>
          </a:xfrm>
          <a:prstGeom prst="rect">
            <a:avLst/>
          </a:prstGeom>
        </p:spPr>
      </p:pic>
      <p:sp>
        <p:nvSpPr>
          <p:cNvPr id="2" name="Rectangle: Rounded Corners 1">
            <a:extLst>
              <a:ext uri="{FF2B5EF4-FFF2-40B4-BE49-F238E27FC236}">
                <a16:creationId xmlns:a16="http://schemas.microsoft.com/office/drawing/2014/main" id="{0C9D38E1-FEB7-4D84-9AE7-5C98EE1E3581}"/>
              </a:ext>
            </a:extLst>
          </p:cNvPr>
          <p:cNvSpPr/>
          <p:nvPr/>
        </p:nvSpPr>
        <p:spPr>
          <a:xfrm>
            <a:off x="298516" y="1582994"/>
            <a:ext cx="3378749" cy="309716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latin typeface="Arial" panose="020B0604020202020204" pitchFamily="34" charset="0"/>
                <a:cs typeface="Arial" panose="020B0604020202020204" pitchFamily="34" charset="0"/>
              </a:rPr>
              <a:t>function </a:t>
            </a:r>
            <a:r>
              <a:rPr lang="en-US" dirty="0" err="1">
                <a:latin typeface="Arial" panose="020B0604020202020204" pitchFamily="34" charset="0"/>
                <a:cs typeface="Arial" panose="020B0604020202020204" pitchFamily="34" charset="0"/>
              </a:rPr>
              <a:t>doGet</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for(</a:t>
            </a:r>
            <a:r>
              <a:rPr lang="en-US" dirty="0" err="1">
                <a:latin typeface="Arial" panose="020B0604020202020204" pitchFamily="34" charset="0"/>
                <a:cs typeface="Arial" panose="020B0604020202020204" pitchFamily="34" charset="0"/>
              </a:rPr>
              <a:t>var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0;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&lt; 5;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console.log(</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console.log(“Finally ” +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doGet</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408810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Annotations</a:t>
            </a:r>
          </a:p>
        </p:txBody>
      </p:sp>
      <p:sp>
        <p:nvSpPr>
          <p:cNvPr id="3" name="Content Placeholder 2"/>
          <p:cNvSpPr>
            <a:spLocks noGrp="1"/>
          </p:cNvSpPr>
          <p:nvPr>
            <p:ph idx="1"/>
          </p:nvPr>
        </p:nvSpPr>
        <p:spPr/>
        <p:txBody>
          <a:bodyPr/>
          <a:lstStyle/>
          <a:p>
            <a:r>
              <a:rPr lang="en-US" dirty="0"/>
              <a:t>Type annotations in TypeScript are lightweight ways to record the intended contract of the function or variable.</a:t>
            </a:r>
            <a:r>
              <a:rPr lang="en-US" b="1" dirty="0"/>
              <a:t>  </a:t>
            </a:r>
            <a:endParaRPr lang="en-US" dirty="0"/>
          </a:p>
        </p:txBody>
      </p:sp>
      <p:sp>
        <p:nvSpPr>
          <p:cNvPr id="5" name="Rectangle: Rounded Corners 4">
            <a:extLst>
              <a:ext uri="{FF2B5EF4-FFF2-40B4-BE49-F238E27FC236}">
                <a16:creationId xmlns:a16="http://schemas.microsoft.com/office/drawing/2014/main" id="{620560F5-FA92-4067-960C-FE95C28928CB}"/>
              </a:ext>
            </a:extLst>
          </p:cNvPr>
          <p:cNvSpPr/>
          <p:nvPr/>
        </p:nvSpPr>
        <p:spPr>
          <a:xfrm>
            <a:off x="462116" y="2271252"/>
            <a:ext cx="8375894" cy="325447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latin typeface="Arial" panose="020B0604020202020204" pitchFamily="34" charset="0"/>
                <a:cs typeface="Arial" panose="020B0604020202020204" pitchFamily="34" charset="0"/>
              </a:rPr>
              <a:t>  let </a:t>
            </a:r>
            <a:r>
              <a:rPr lang="en-US" dirty="0" err="1">
                <a:latin typeface="Arial" panose="020B0604020202020204" pitchFamily="34" charset="0"/>
                <a:cs typeface="Arial" panose="020B0604020202020204" pitchFamily="34" charset="0"/>
              </a:rPr>
              <a:t>empId</a:t>
            </a:r>
            <a:r>
              <a:rPr lang="en-US" dirty="0">
                <a:latin typeface="Arial" panose="020B0604020202020204" pitchFamily="34" charset="0"/>
                <a:cs typeface="Arial" panose="020B0604020202020204" pitchFamily="34" charset="0"/>
              </a:rPr>
              <a:t>: number;     				--- number</a:t>
            </a:r>
          </a:p>
          <a:p>
            <a:r>
              <a:rPr lang="en-US" dirty="0">
                <a:latin typeface="Arial" panose="020B0604020202020204" pitchFamily="34" charset="0"/>
                <a:cs typeface="Arial" panose="020B0604020202020204" pitchFamily="34" charset="0"/>
              </a:rPr>
              <a:t>  let </a:t>
            </a:r>
            <a:r>
              <a:rPr lang="en-US" dirty="0" err="1">
                <a:latin typeface="Arial" panose="020B0604020202020204" pitchFamily="34" charset="0"/>
                <a:cs typeface="Arial" panose="020B0604020202020204" pitchFamily="34" charset="0"/>
              </a:rPr>
              <a:t>empName</a:t>
            </a:r>
            <a:r>
              <a:rPr lang="en-US" dirty="0">
                <a:latin typeface="Arial" panose="020B0604020202020204" pitchFamily="34" charset="0"/>
                <a:cs typeface="Arial" panose="020B0604020202020204" pitchFamily="34" charset="0"/>
              </a:rPr>
              <a:t>: string;   				--- string</a:t>
            </a:r>
          </a:p>
          <a:p>
            <a:r>
              <a:rPr lang="en-US" dirty="0">
                <a:latin typeface="Arial" panose="020B0604020202020204" pitchFamily="34" charset="0"/>
                <a:cs typeface="Arial" panose="020B0604020202020204" pitchFamily="34" charset="0"/>
              </a:rPr>
              <a:t>  let </a:t>
            </a:r>
            <a:r>
              <a:rPr lang="en-US" dirty="0" err="1">
                <a:latin typeface="Arial" panose="020B0604020202020204" pitchFamily="34" charset="0"/>
                <a:cs typeface="Arial" panose="020B0604020202020204" pitchFamily="34" charset="0"/>
              </a:rPr>
              <a:t>empFeedback</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boolean</a:t>
            </a:r>
            <a:r>
              <a:rPr lang="en-US" dirty="0">
                <a:latin typeface="Arial" panose="020B0604020202020204" pitchFamily="34" charset="0"/>
                <a:cs typeface="Arial" panose="020B0604020202020204" pitchFamily="34" charset="0"/>
              </a:rPr>
              <a:t>;  			--- Boolean</a:t>
            </a:r>
          </a:p>
          <a:p>
            <a:r>
              <a:rPr lang="en-US" dirty="0">
                <a:latin typeface="Arial" panose="020B0604020202020204" pitchFamily="34" charset="0"/>
                <a:cs typeface="Arial" panose="020B0604020202020204" pitchFamily="34" charset="0"/>
              </a:rPr>
              <a:t>  let </a:t>
            </a:r>
            <a:r>
              <a:rPr lang="en-US" dirty="0" err="1">
                <a:latin typeface="Arial" panose="020B0604020202020204" pitchFamily="34" charset="0"/>
                <a:cs typeface="Arial" panose="020B0604020202020204" pitchFamily="34" charset="0"/>
              </a:rPr>
              <a:t>anyType</a:t>
            </a:r>
            <a:r>
              <a:rPr lang="en-US" dirty="0">
                <a:latin typeface="Arial" panose="020B0604020202020204" pitchFamily="34" charset="0"/>
                <a:cs typeface="Arial" panose="020B0604020202020204" pitchFamily="34" charset="0"/>
              </a:rPr>
              <a:t>: any;                  			--- any</a:t>
            </a:r>
          </a:p>
          <a:p>
            <a:r>
              <a:rPr lang="en-US" dirty="0">
                <a:latin typeface="Arial" panose="020B0604020202020204" pitchFamily="34" charset="0"/>
                <a:cs typeface="Arial" panose="020B0604020202020204" pitchFamily="34" charset="0"/>
              </a:rPr>
              <a:t>  let </a:t>
            </a:r>
            <a:r>
              <a:rPr lang="en-US" dirty="0" err="1">
                <a:latin typeface="Arial" panose="020B0604020202020204" pitchFamily="34" charset="0"/>
                <a:cs typeface="Arial" panose="020B0604020202020204" pitchFamily="34" charset="0"/>
              </a:rPr>
              <a:t>myArray</a:t>
            </a:r>
            <a:r>
              <a:rPr lang="en-US" dirty="0">
                <a:latin typeface="Arial" panose="020B0604020202020204" pitchFamily="34" charset="0"/>
                <a:cs typeface="Arial" panose="020B0604020202020204" pitchFamily="34" charset="0"/>
              </a:rPr>
              <a:t>: number[] = [1, 2, 3];   			--- number</a:t>
            </a:r>
          </a:p>
          <a:p>
            <a:r>
              <a:rPr lang="en-US" dirty="0">
                <a:latin typeface="Arial" panose="020B0604020202020204" pitchFamily="34" charset="0"/>
                <a:cs typeface="Arial" panose="020B0604020202020204" pitchFamily="34" charset="0"/>
              </a:rPr>
              <a:t>  let </a:t>
            </a:r>
            <a:r>
              <a:rPr lang="en-US" dirty="0" err="1">
                <a:latin typeface="Arial" panose="020B0604020202020204" pitchFamily="34" charset="0"/>
                <a:cs typeface="Arial" panose="020B0604020202020204" pitchFamily="34" charset="0"/>
              </a:rPr>
              <a:t>anyArrayType</a:t>
            </a:r>
            <a:r>
              <a:rPr lang="en-US" dirty="0">
                <a:latin typeface="Arial" panose="020B0604020202020204" pitchFamily="34" charset="0"/>
                <a:cs typeface="Arial" panose="020B0604020202020204" pitchFamily="34" charset="0"/>
              </a:rPr>
              <a:t>: any[] = [1, ‘Rahul’, false, true]; 	--- any array</a:t>
            </a:r>
            <a:endParaRPr lang="en-US" dirty="0"/>
          </a:p>
        </p:txBody>
      </p:sp>
    </p:spTree>
    <p:extLst>
      <p:ext uri="{BB962C8B-B14F-4D97-AF65-F5344CB8AC3E}">
        <p14:creationId xmlns:p14="http://schemas.microsoft.com/office/powerpoint/2010/main" val="2828724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 Annotations</a:t>
            </a:r>
          </a:p>
        </p:txBody>
      </p:sp>
      <p:sp>
        <p:nvSpPr>
          <p:cNvPr id="3" name="Content Placeholder 2"/>
          <p:cNvSpPr>
            <a:spLocks noGrp="1"/>
          </p:cNvSpPr>
          <p:nvPr>
            <p:ph idx="1"/>
          </p:nvPr>
        </p:nvSpPr>
        <p:spPr/>
        <p:txBody>
          <a:bodyPr/>
          <a:lstStyle/>
          <a:p>
            <a:r>
              <a:rPr lang="en-US" dirty="0" err="1"/>
              <a:t>Enum</a:t>
            </a:r>
            <a:r>
              <a:rPr lang="en-US" dirty="0"/>
              <a:t> &amp; Constant </a:t>
            </a:r>
          </a:p>
        </p:txBody>
      </p:sp>
      <p:sp>
        <p:nvSpPr>
          <p:cNvPr id="5" name="Rectangle: Rounded Corners 4">
            <a:extLst>
              <a:ext uri="{FF2B5EF4-FFF2-40B4-BE49-F238E27FC236}">
                <a16:creationId xmlns:a16="http://schemas.microsoft.com/office/drawing/2014/main" id="{09E5597D-A298-4190-91E1-09CDE05B50EC}"/>
              </a:ext>
            </a:extLst>
          </p:cNvPr>
          <p:cNvSpPr/>
          <p:nvPr/>
        </p:nvSpPr>
        <p:spPr>
          <a:xfrm>
            <a:off x="305991" y="2035277"/>
            <a:ext cx="8100590" cy="373625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err="1">
                <a:latin typeface="Arial" panose="020B0604020202020204" pitchFamily="34" charset="0"/>
                <a:cs typeface="Arial" panose="020B0604020202020204" pitchFamily="34" charset="0"/>
              </a:rPr>
              <a:t>const</a:t>
            </a:r>
            <a:r>
              <a:rPr lang="en-US" dirty="0">
                <a:latin typeface="Arial" panose="020B0604020202020204" pitchFamily="34" charset="0"/>
                <a:cs typeface="Arial" panose="020B0604020202020204" pitchFamily="34" charset="0"/>
              </a:rPr>
              <a:t> colored = 0;</a:t>
            </a:r>
          </a:p>
          <a:p>
            <a:r>
              <a:rPr lang="en-US" dirty="0" err="1">
                <a:latin typeface="Arial" panose="020B0604020202020204" pitchFamily="34" charset="0"/>
                <a:cs typeface="Arial" panose="020B0604020202020204" pitchFamily="34" charset="0"/>
              </a:rPr>
              <a:t>const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colorBlue</a:t>
            </a:r>
            <a:r>
              <a:rPr lang="en-US" dirty="0">
                <a:latin typeface="Arial" panose="020B0604020202020204" pitchFamily="34" charset="0"/>
                <a:cs typeface="Arial" panose="020B0604020202020204" pitchFamily="34" charset="0"/>
              </a:rPr>
              <a:t> = 1;</a:t>
            </a:r>
          </a:p>
          <a:p>
            <a:r>
              <a:rPr lang="en-US" dirty="0" err="1">
                <a:latin typeface="Arial" panose="020B0604020202020204" pitchFamily="34" charset="0"/>
                <a:cs typeface="Arial" panose="020B0604020202020204" pitchFamily="34" charset="0"/>
              </a:rPr>
              <a:t>const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colorGreen</a:t>
            </a:r>
            <a:r>
              <a:rPr lang="en-US" dirty="0">
                <a:latin typeface="Arial" panose="020B0604020202020204" pitchFamily="34" charset="0"/>
                <a:cs typeface="Arial" panose="020B0604020202020204" pitchFamily="34" charset="0"/>
              </a:rPr>
              <a:t> = 2;</a:t>
            </a:r>
          </a:p>
          <a:p>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enum</a:t>
            </a:r>
            <a:r>
              <a:rPr lang="en-US" dirty="0">
                <a:latin typeface="Arial" panose="020B0604020202020204" pitchFamily="34" charset="0"/>
                <a:cs typeface="Arial" panose="020B0604020202020204" pitchFamily="34" charset="0"/>
              </a:rPr>
              <a:t> Color { Red = 0, Green = 1, Blue = 2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let </a:t>
            </a:r>
            <a:r>
              <a:rPr lang="en-US" dirty="0" err="1">
                <a:latin typeface="Arial" panose="020B0604020202020204" pitchFamily="34" charset="0"/>
                <a:cs typeface="Arial" panose="020B0604020202020204" pitchFamily="34" charset="0"/>
              </a:rPr>
              <a:t>backgroundColor</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Color.Red</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console.log(</a:t>
            </a:r>
            <a:r>
              <a:rPr lang="en-US" dirty="0" err="1">
                <a:latin typeface="Arial" panose="020B0604020202020204" pitchFamily="34" charset="0"/>
                <a:cs typeface="Arial" panose="020B0604020202020204" pitchFamily="34" charset="0"/>
              </a:rPr>
              <a:t>backgroundColor</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355725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B1613892-1319-4D2C-B59E-AB12B8F38CB0}" vid="{7DEBC43A-71BE-4E44-B151-5ECA390B6E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Level xmlns="26bed2a0-a239-4228-bd8e-b46f54fc12da">L1</Level>
    <Category xmlns="26bed2a0-a239-4228-bd8e-b46f54fc12da">Module Artifact</Catego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03814cf005c1043a69fcbf3e0b60b2c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1aa2d91e2c97cf3ea1917b84d2ae962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0DF4B2-1BA9-444D-8320-179B5E453F9B}"/>
</file>

<file path=docProps/app.xml><?xml version="1.0" encoding="utf-8"?>
<Properties xmlns="http://schemas.openxmlformats.org/officeDocument/2006/extended-properties" xmlns:vt="http://schemas.openxmlformats.org/officeDocument/2006/docPropsVTypes">
  <Template/>
  <TotalTime>10257</TotalTime>
  <Words>2430</Words>
  <Application>Microsoft Office PowerPoint</Application>
  <PresentationFormat>On-screen Show (4:3)</PresentationFormat>
  <Paragraphs>414</Paragraphs>
  <Slides>25</Slides>
  <Notes>25</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25</vt:i4>
      </vt:variant>
    </vt:vector>
  </HeadingPairs>
  <TitlesOfParts>
    <vt:vector size="34" baseType="lpstr">
      <vt:lpstr>Arial</vt:lpstr>
      <vt:lpstr>Calibri</vt:lpstr>
      <vt:lpstr>Calibri Light</vt:lpstr>
      <vt:lpstr>Candara</vt:lpstr>
      <vt:lpstr>Verdana</vt:lpstr>
      <vt:lpstr>Wingdings</vt:lpstr>
      <vt:lpstr>Office Theme</vt:lpstr>
      <vt:lpstr>1_Capgemini 2017_Cover slides</vt:lpstr>
      <vt:lpstr>think-cell Slide</vt:lpstr>
      <vt:lpstr>Angular 2.0 for JEE</vt:lpstr>
      <vt:lpstr>Lesson Objectives</vt:lpstr>
      <vt:lpstr>TypeScript</vt:lpstr>
      <vt:lpstr>TypeScript</vt:lpstr>
      <vt:lpstr>Why TypeScript</vt:lpstr>
      <vt:lpstr>Installing TypeScript </vt:lpstr>
      <vt:lpstr>Difference between let &amp; var</vt:lpstr>
      <vt:lpstr>Type Annotations</vt:lpstr>
      <vt:lpstr>Type Annotations</vt:lpstr>
      <vt:lpstr>Type Assertion in TypeScript </vt:lpstr>
      <vt:lpstr>Arrow Functions</vt:lpstr>
      <vt:lpstr>Interfaces</vt:lpstr>
      <vt:lpstr>Interface with array</vt:lpstr>
      <vt:lpstr>Function:</vt:lpstr>
      <vt:lpstr>Optional, Default</vt:lpstr>
      <vt:lpstr>Classes in TypeScript</vt:lpstr>
      <vt:lpstr>Classes in TypeScript (Contd…)</vt:lpstr>
      <vt:lpstr>Constructor -Typescript</vt:lpstr>
      <vt:lpstr>Static Property</vt:lpstr>
      <vt:lpstr>Static Property (Contd…)</vt:lpstr>
      <vt:lpstr>Inheritance</vt:lpstr>
      <vt:lpstr>Inheritance (Contd…)</vt:lpstr>
      <vt:lpstr>Summary</vt:lpstr>
      <vt:lpstr>Demo</vt:lpstr>
      <vt:lpstr>Lab</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Arora, Kavita</cp:lastModifiedBy>
  <cp:revision>1004</cp:revision>
  <cp:lastPrinted>2016-10-16T23:19:34Z</cp:lastPrinted>
  <dcterms:created xsi:type="dcterms:W3CDTF">2012-05-18T02:59:15Z</dcterms:created>
  <dcterms:modified xsi:type="dcterms:W3CDTF">2018-04-27T08:47:17Z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ies>
</file>