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21"/>
  </p:notesMasterIdLst>
  <p:handoutMasterIdLst>
    <p:handoutMasterId r:id="rId22"/>
  </p:handoutMasterIdLst>
  <p:sldIdLst>
    <p:sldId id="265" r:id="rId5"/>
    <p:sldId id="259" r:id="rId6"/>
    <p:sldId id="298" r:id="rId7"/>
    <p:sldId id="299" r:id="rId8"/>
    <p:sldId id="290" r:id="rId9"/>
    <p:sldId id="300" r:id="rId10"/>
    <p:sldId id="301" r:id="rId11"/>
    <p:sldId id="292" r:id="rId12"/>
    <p:sldId id="302" r:id="rId13"/>
    <p:sldId id="303" r:id="rId14"/>
    <p:sldId id="307" r:id="rId15"/>
    <p:sldId id="308" r:id="rId16"/>
    <p:sldId id="309" r:id="rId17"/>
    <p:sldId id="310" r:id="rId18"/>
    <p:sldId id="312" r:id="rId19"/>
    <p:sldId id="29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sh, Rahul" initials="VR" lastIdx="1" clrIdx="0">
    <p:extLst>
      <p:ext uri="{19B8F6BF-5375-455C-9EA6-DF929625EA0E}">
        <p15:presenceInfo xmlns:p15="http://schemas.microsoft.com/office/powerpoint/2012/main" userId="S-1-5-21-1531082355-734649621-3782574898-23098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3891" autoAdjust="0"/>
  </p:normalViewPr>
  <p:slideViewPr>
    <p:cSldViewPr snapToGrid="0" showGuides="1">
      <p:cViewPr varScale="1">
        <p:scale>
          <a:sx n="44" d="100"/>
          <a:sy n="44" d="100"/>
        </p:scale>
        <p:origin x="62" y="48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omponen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66201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01675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Description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Component decorator allows you to mark a class as an Angular component and provide additional metadata that determines how the component should be processed, instantiated and used at runtime.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Components are the most basic building block of an UI in an Angular application. An Angular application is a tree of Angular components. Angular components are a subset of directives. Unlike directives, components always have a template and only one component can be instantiated per an element in a template.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 component must belong to an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NgModule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in order for it to be usable by another component or application. To specify that a component is a member of an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NgModule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you should list it in the declarations field of that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NgModule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addition to the metadata configuration specified via the Component decorator, components can control their runtime behavior by implementing various Life-Cycle hooks.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Metadata Properties: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animations - list of animations of this component</a:t>
            </a:r>
          </a:p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changeDetection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- change detection strategy used by this component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encapsulation - style encapsulation strategy used by this component</a:t>
            </a:r>
          </a:p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entryComponents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- list of components that are dynamically inserted into the view of this component</a:t>
            </a:r>
          </a:p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exportAs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- name under which the component instance is exported in a template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host - map of class property to host element bindings for events, properties and attributes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inputs - list of class property names to data-bind as component inputs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interpolation - custom interpolation markers used in this component's template</a:t>
            </a:r>
          </a:p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moduleId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- ES/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CommonJS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module id of the file in which this component is defined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outputs - list of class property names that expose output events that others can subscribe to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providers - list of providers available to this component and its children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queries - configure queries that can be injected into the component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selector -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css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selector that identifies this component in a template</a:t>
            </a:r>
          </a:p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styleUrls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- list of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urls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to stylesheets to be applied to this component's view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styles - inline-defined styles to be applied to this component's view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template - inline-defined template for the view</a:t>
            </a:r>
          </a:p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templateUrl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-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to an external file containing a template for the view</a:t>
            </a:r>
          </a:p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viewProviders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- list of providers available to this component and its view children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Example</a:t>
            </a:r>
          </a:p>
          <a:p>
            <a:r>
              <a:rPr lang="en-US" dirty="0" err="1"/>
              <a:t>content_copy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@</a:t>
            </a:r>
            <a:r>
              <a:rPr lang="en-US" sz="1000" b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Component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({selector: 'greet', template: 'Hello {{name}}!'}) class Greet { name: string = 'World';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4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Components are a logical piece of code for Angular JS application. A Component consists of the following −</a:t>
            </a:r>
          </a:p>
          <a:p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Template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− This is used to render the view for the application. This contains the HTML that needs to be rendered in the application. This part also includes the binding and directives.</a:t>
            </a:r>
          </a:p>
          <a:p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− This is like a class defined in any language such as C. This contains properties and methods. This has the code which is used to support the view. It is defined in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TypeScript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Metadata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− This has the extra data defined for the Angular class. It is defined with a decorator.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 are using the import keyword to import the ‘Component’ decorator from the angular/core module.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 are then using the decorator to define a component.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component has a selector called ‘my-app’. This is nothing but our custom html tag which can be used in our main html page.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&lt;body&gt; &lt;my-app&gt;&lt;/my-app&gt; &lt;/body&gt;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3624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4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2355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expression can invoke methods of the host component such as </a:t>
            </a:r>
            <a:r>
              <a:rPr lang="en-US" dirty="0" err="1"/>
              <a:t>getVal</a:t>
            </a:r>
            <a:r>
              <a:rPr lang="en-US" dirty="0"/>
              <a:t>()</a:t>
            </a: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&lt;!-- "The sum of 1 + 1 is not 4" --&gt; &lt;p&gt;The sum of 1 + 1 is not {{1 + 1 +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getVal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()}}&lt;/p&gt;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 template 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expression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produces a value. Angular executes the expression and assigns it to a property of a binding target; the target might be an HTML element, a component, or a directive.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interpolation braces in {{1 + 1}} surround the template expression 1 + 1. a template expression appears in quotes to the right of the = symbol as in [property]="expression".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can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write these template expressions in a language that looks like JavaScript. Many JavaScript expressions are legal template expressions, but not all.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JavaScript expressions that have or promote side effects are prohibited, including: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assignments (=, +=, -=, ...)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new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chaining expressions with ; or ,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increment and decrement operators (++ and --)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3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69388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36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A08A5-A63E-4564-A564-17AACBB02F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3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8"/>
            <a:ext cx="853949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4935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8" y="1494768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F74A2F6-E2E4-486A-849F-2A1D68D231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23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>
            <a:extLst>
              <a:ext uri="{FF2B5EF4-FFF2-40B4-BE49-F238E27FC236}">
                <a16:creationId xmlns:a16="http://schemas.microsoft.com/office/drawing/2014/main" id="{650A1048-CB25-4C67-99C0-E0835397FF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DD60F44-F28D-445B-8DA8-A8D36B5FED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9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66AFD95-C093-4B99-9482-686F265D2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001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572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001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ts val="750"/>
              </a:spcBef>
            </a:pPr>
            <a:r>
              <a:rPr lang="en-US" sz="3600" dirty="0"/>
              <a:t>Angular 2.0 for JEE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Lesson 03 : </a:t>
            </a:r>
            <a:r>
              <a:rPr lang="en-US" dirty="0"/>
              <a:t>Components</a:t>
            </a:r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Demo Inline Template</a:t>
            </a:r>
          </a:p>
          <a:p>
            <a:r>
              <a:rPr lang="en-US" dirty="0"/>
              <a:t>Component Demo External Template</a:t>
            </a:r>
          </a:p>
        </p:txBody>
      </p:sp>
    </p:spTree>
    <p:extLst>
      <p:ext uri="{BB962C8B-B14F-4D97-AF65-F5344CB8AC3E}">
        <p14:creationId xmlns:p14="http://schemas.microsoft.com/office/powerpoint/2010/main" val="288135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Lifecycle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Angular application goes through a lifecycle.</a:t>
            </a:r>
          </a:p>
          <a:p>
            <a:pPr>
              <a:lnSpc>
                <a:spcPct val="150000"/>
              </a:lnSpc>
            </a:pPr>
            <a:r>
              <a:rPr lang="en-US" dirty="0"/>
              <a:t>If we want to access the value of an input - to load additional data from the server for example - you have to use a lifecycle phase.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constructor of the component class is called before any other component lifecycle hook.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 best practice inputs of a component should not be accessed via constructor.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access the value of an input for instance to load data from server component’s life cycle phase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162673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component has a lifecycle managed by Angular.</a:t>
            </a:r>
          </a:p>
          <a:p>
            <a:pPr>
              <a:lnSpc>
                <a:spcPct val="100000"/>
              </a:lnSpc>
            </a:pPr>
            <a:r>
              <a:rPr lang="en-US" dirty="0"/>
              <a:t>Angular creates it, renders it, creates and renders its children, checks it when its data-bound properties change, and destroys it before removing it from the DOM.</a:t>
            </a:r>
          </a:p>
          <a:p>
            <a:pPr>
              <a:lnSpc>
                <a:spcPct val="100000"/>
              </a:lnSpc>
            </a:pPr>
            <a:r>
              <a:rPr lang="en-US" dirty="0"/>
              <a:t>Angular offers </a:t>
            </a:r>
            <a:r>
              <a:rPr lang="en-US" b="1" dirty="0"/>
              <a:t>lifecycle hooks</a:t>
            </a:r>
            <a:r>
              <a:rPr lang="en-US" dirty="0"/>
              <a:t> that provide visibility into these key life moments and the ability to act when they occur.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9" y="3669174"/>
            <a:ext cx="4469108" cy="2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After</a:t>
            </a:r>
            <a:r>
              <a:rPr lang="en-US" dirty="0"/>
              <a:t> creating a component by calling its constructor, Angular calls the lifecycle hook methods in the following sequence at specific moments: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75459"/>
              </p:ext>
            </p:extLst>
          </p:nvPr>
        </p:nvGraphicFramePr>
        <p:xfrm>
          <a:off x="505548" y="2463502"/>
          <a:ext cx="8332461" cy="420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Purpose and Timing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70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when Angular (re)sets data-bound input properties. The method receives a </a:t>
                      </a:r>
                      <a:r>
                        <a:rPr lang="en-US" sz="1800" kern="1200" dirty="0" err="1">
                          <a:effectLst/>
                        </a:rPr>
                        <a:t>SimpleChanges</a:t>
                      </a:r>
                      <a:r>
                        <a:rPr lang="en-US" sz="1800" kern="1200" dirty="0">
                          <a:effectLst/>
                        </a:rPr>
                        <a:t> object of current and previous property values. Called before </a:t>
                      </a:r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 and whenever one or more data-bound input properties change.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Initialize the directive/component after Angular first displays the data-bound properties and sets the directive/component's input properties.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Called once, after the first </a:t>
                      </a:r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ngDoCheck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Detect and act upon changes that Angular can't or won't detect on its own. Called during every change detection run, immediately after </a:t>
                      </a:r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 and </a:t>
                      </a:r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48820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3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369834"/>
              </p:ext>
            </p:extLst>
          </p:nvPr>
        </p:nvGraphicFramePr>
        <p:xfrm>
          <a:off x="207944" y="1133918"/>
          <a:ext cx="8744670" cy="566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Purpose and Timing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ngAfterContentInit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projects external content into the component’s view. Called once after the first </a:t>
                      </a:r>
                      <a:r>
                        <a:rPr lang="en-US" sz="1800" kern="1200" dirty="0" err="1">
                          <a:effectLst/>
                        </a:rPr>
                        <a:t>ngDoCheck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ngAfterViewInit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initializes the component’s views and child views. Called once after the first </a:t>
                      </a:r>
                      <a:r>
                        <a:rPr lang="en-US" sz="1800" kern="1200" dirty="0" err="1">
                          <a:effectLst/>
                        </a:rPr>
                        <a:t>ngAfterContentChecked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123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ngAfterViewChecked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checks the component’s views and child views. Called after the </a:t>
                      </a:r>
                      <a:r>
                        <a:rPr lang="en-US" sz="1800" kern="1200" dirty="0" err="1">
                          <a:effectLst/>
                        </a:rPr>
                        <a:t>ngAfterViewInit</a:t>
                      </a:r>
                      <a:r>
                        <a:rPr lang="en-US" sz="1800" kern="1200" dirty="0">
                          <a:effectLst/>
                        </a:rPr>
                        <a:t> and every subsequent </a:t>
                      </a:r>
                      <a:r>
                        <a:rPr lang="en-US" sz="1800" kern="1200" dirty="0" err="1">
                          <a:effectLst/>
                        </a:rPr>
                        <a:t>ngAfterContentChecked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523696993"/>
                  </a:ext>
                </a:extLst>
              </a:tr>
              <a:tr h="1431235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ngOnDestroy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8273" marR="882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Cleanup just before Angular destroys the directive/component. Unsubscribe Observables and detach event handlers to avoid memory leaks. Called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before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Angular destroys the directive/component.</a:t>
                      </a:r>
                    </a:p>
                  </a:txBody>
                  <a:tcPr marL="88273" marR="88273"/>
                </a:tc>
                <a:extLst>
                  <a:ext uri="{0D108BD9-81ED-4DB2-BD59-A6C34878D82A}">
                    <a16:rowId xmlns:a16="http://schemas.microsoft.com/office/drawing/2014/main" val="401694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91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Life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3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Every component must be declared in some </a:t>
            </a:r>
            <a:r>
              <a:rPr lang="en-US" dirty="0" err="1"/>
              <a:t>NgModule</a:t>
            </a:r>
            <a:r>
              <a:rPr lang="en-US" dirty="0"/>
              <a:t> and a component can belong to one and only one </a:t>
            </a:r>
            <a:r>
              <a:rPr lang="en-US" dirty="0" err="1"/>
              <a:t>NgModule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exports key is nothing but the list of public components for </a:t>
            </a:r>
            <a:r>
              <a:rPr lang="en-US" dirty="0" err="1"/>
              <a:t>NgModule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Angular2 Application is a tree of components and the top level component is nothing but the application.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Components are </a:t>
            </a:r>
            <a:r>
              <a:rPr lang="en-US" dirty="0" err="1"/>
              <a:t>Composable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Template for a component can be created using </a:t>
            </a:r>
            <a:r>
              <a:rPr lang="en-US" dirty="0" err="1"/>
              <a:t>InlineTemplate</a:t>
            </a:r>
            <a:r>
              <a:rPr lang="en-US" dirty="0"/>
              <a:t> and </a:t>
            </a:r>
            <a:r>
              <a:rPr lang="en-US" dirty="0" err="1"/>
              <a:t>LinkedTemplate</a:t>
            </a:r>
            <a:r>
              <a:rPr lang="en-US" dirty="0"/>
              <a:t> using template and </a:t>
            </a:r>
            <a:r>
              <a:rPr lang="en-US" dirty="0" err="1"/>
              <a:t>templateUrl</a:t>
            </a:r>
            <a:r>
              <a:rPr lang="en-US" dirty="0"/>
              <a:t> respectively.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 of  component</a:t>
            </a:r>
          </a:p>
          <a:p>
            <a:pPr lvl="0"/>
            <a:r>
              <a:rPr lang="en-US" dirty="0"/>
              <a:t>Developing a simple component</a:t>
            </a:r>
          </a:p>
          <a:p>
            <a:pPr lvl="0"/>
            <a:r>
              <a:rPr lang="en-US" dirty="0"/>
              <a:t>Templates for a component</a:t>
            </a:r>
          </a:p>
          <a:p>
            <a:pPr lvl="0"/>
            <a:r>
              <a:rPr lang="en-US" dirty="0"/>
              <a:t>Component style </a:t>
            </a:r>
          </a:p>
          <a:p>
            <a:r>
              <a:rPr lang="en-US" dirty="0"/>
              <a:t>Component lifecycle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component</a:t>
            </a:r>
            <a:r>
              <a:rPr lang="en-US" dirty="0"/>
              <a:t> controls a patch of screen called a </a:t>
            </a:r>
            <a:r>
              <a:rPr lang="en-US" i="1" dirty="0"/>
              <a:t>view</a:t>
            </a:r>
            <a:r>
              <a:rPr lang="en-US" dirty="0"/>
              <a:t>.</a:t>
            </a:r>
          </a:p>
          <a:p>
            <a:r>
              <a:rPr lang="en-US" dirty="0"/>
              <a:t>A component's application logic—what it does to support the view—inside a class.</a:t>
            </a:r>
          </a:p>
          <a:p>
            <a:pPr algn="just"/>
            <a:r>
              <a:rPr lang="en-US" dirty="0"/>
              <a:t>Components are the main way to build and specify elements and logic on the page.</a:t>
            </a:r>
          </a:p>
          <a:p>
            <a:pPr algn="just"/>
            <a:r>
              <a:rPr lang="en-US" dirty="0"/>
              <a:t>In Angular 2, “everything is a component.”</a:t>
            </a:r>
          </a:p>
          <a:p>
            <a:pPr algn="just"/>
            <a:r>
              <a:rPr lang="en-US" dirty="0"/>
              <a:t>Component is comprised of a template, metadata  and class.</a:t>
            </a:r>
          </a:p>
          <a:p>
            <a:pPr marL="571500" lvl="2" algn="just"/>
            <a:r>
              <a:rPr lang="en-US" sz="1600" dirty="0"/>
              <a:t>Template provides HTML(View) for the user interface.</a:t>
            </a:r>
          </a:p>
          <a:p>
            <a:pPr marL="571500" lvl="2" algn="just"/>
            <a:r>
              <a:rPr lang="en-US" sz="1600" dirty="0"/>
              <a:t>Class provides the code associated with the view. </a:t>
            </a:r>
          </a:p>
          <a:p>
            <a:pPr marL="571500" lvl="2" algn="just"/>
            <a:r>
              <a:rPr lang="en-US" sz="1600" dirty="0"/>
              <a:t>Class contains the properties or data elements to be used in the view and methods to perform actions for the view.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Component also has metadata, which provides additional information about the component</a:t>
            </a:r>
          </a:p>
          <a:p>
            <a:pPr lvl="1" algn="just"/>
            <a:r>
              <a:rPr lang="en-US" dirty="0"/>
              <a:t>Meta data that identifies the class as an angular component.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935223"/>
            <a:ext cx="8400479" cy="17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A76AF4-8481-430D-8200-772B7200A630}"/>
              </a:ext>
            </a:extLst>
          </p:cNvPr>
          <p:cNvSpPr/>
          <p:nvPr/>
        </p:nvSpPr>
        <p:spPr>
          <a:xfrm>
            <a:off x="485775" y="1885950"/>
            <a:ext cx="5395442" cy="437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{ Component } from '@angular/core';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@Component({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selector: 'my-app',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template: `&lt;h1&gt;Hello {{name}}&lt;/h1&gt;`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AppComponent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{ name = 'Welcome Angular 2'; }</a:t>
            </a:r>
            <a:endParaRPr lang="en-US" sz="2000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193956" y="2891863"/>
            <a:ext cx="2418588" cy="166878"/>
          </a:xfrm>
          <a:prstGeom prst="righ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0852" y="2535521"/>
            <a:ext cx="17922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chemeClr val="tx2">
                    <a:lumMod val="50000"/>
                  </a:schemeClr>
                </a:solidFill>
              </a:rPr>
              <a:t>Template &amp; metadata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399691" y="4106224"/>
            <a:ext cx="3207792" cy="224332"/>
          </a:xfrm>
          <a:prstGeom prst="righ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0588" y="4403022"/>
            <a:ext cx="170078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solidFill>
                  <a:schemeClr val="tx2">
                    <a:lumMod val="50000"/>
                  </a:schemeClr>
                </a:solidFill>
              </a:rPr>
              <a:t>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Components-Metadata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Metadata tells Angular how to process a class.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export </a:t>
            </a:r>
            <a:r>
              <a:rPr lang="en-US" b="1" dirty="0"/>
              <a:t>class </a:t>
            </a:r>
            <a:r>
              <a:rPr lang="en-US" b="1" dirty="0" err="1"/>
              <a:t>AppComponent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	{ name = 'Welcome Angular 2'; }</a:t>
            </a:r>
          </a:p>
          <a:p>
            <a:pPr>
              <a:lnSpc>
                <a:spcPct val="100000"/>
              </a:lnSpc>
            </a:pPr>
            <a:r>
              <a:rPr lang="en-US" dirty="0"/>
              <a:t>To tell Angular that </a:t>
            </a:r>
            <a:r>
              <a:rPr lang="en-US" dirty="0" err="1"/>
              <a:t>AppComponent</a:t>
            </a:r>
            <a:r>
              <a:rPr lang="en-US" dirty="0"/>
              <a:t> is a component, attach metadata to the class. In </a:t>
            </a:r>
            <a:r>
              <a:rPr lang="en-US" dirty="0" err="1"/>
              <a:t>TypeScript</a:t>
            </a:r>
            <a:r>
              <a:rPr lang="en-US" dirty="0"/>
              <a:t>, we can attach metadata by using a decorator,</a:t>
            </a:r>
          </a:p>
          <a:p>
            <a:pPr>
              <a:lnSpc>
                <a:spcPct val="100000"/>
              </a:lnSpc>
            </a:pPr>
            <a:r>
              <a:rPr lang="en-US" dirty="0"/>
              <a:t> @Component decorator, which identifies the class.</a:t>
            </a:r>
          </a:p>
          <a:p>
            <a:pPr>
              <a:lnSpc>
                <a:spcPct val="100000"/>
              </a:lnSpc>
            </a:pPr>
            <a:r>
              <a:rPr lang="en-US" dirty="0"/>
              <a:t>The metadata in the @Component tells Angular where to get the major building blocks .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keyword exports the class; thereby making it available for use by other components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2907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Components-Metadata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@Component configuration options: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selector: CSS selector that tells Angular to create and insert an instance of this component where it finds a &lt;hero-list&gt; tag in parent HTML.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template : This is the portion of our component that holds template. It is an integral part of the component as it allows to tie logic from component directly to a view. Its call inline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templateUrl</a:t>
            </a:r>
            <a:r>
              <a:rPr lang="en-US" dirty="0"/>
              <a:t>: module-relative address of this component's HTML template, its call external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providers: array of dependency injection providers for services that the component requires.</a:t>
            </a:r>
          </a:p>
        </p:txBody>
      </p:sp>
    </p:spTree>
    <p:extLst>
      <p:ext uri="{BB962C8B-B14F-4D97-AF65-F5344CB8AC3E}">
        <p14:creationId xmlns:p14="http://schemas.microsoft.com/office/powerpoint/2010/main" val="196144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is the language of the Angular template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Template are mostly HTML which is used to tell Angular how to render the component.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Template for a component can be created using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Inline template (Embedded template string)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Linked template (Template provided in external html file)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Interpolation ( {﻿{...}} )-use interpolation to weave calculated strings into the text between HTML element tags and within attribute assignments. Example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`&lt;h1&gt;Hello {{name}}&lt;/h1&gt;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&lt;h1&gt;Hello world {{10 + 20 + 30}}&lt;/h1&gt;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&lt;h3&gt; {{title}}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="{{</a:t>
            </a:r>
            <a:r>
              <a:rPr lang="en-US" dirty="0" err="1"/>
              <a:t>heroImageUrl</a:t>
            </a:r>
            <a:r>
              <a:rPr lang="en-US" dirty="0"/>
              <a:t>}}" style="height:30px"&gt;&lt;/h3&gt;</a:t>
            </a:r>
          </a:p>
        </p:txBody>
      </p:sp>
    </p:spTree>
    <p:extLst>
      <p:ext uri="{BB962C8B-B14F-4D97-AF65-F5344CB8AC3E}">
        <p14:creationId xmlns:p14="http://schemas.microsoft.com/office/powerpoint/2010/main" val="3958154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1613892-1319-4D2C-B59E-AB12B8F38CB0}" vid="{7DEBC43A-71BE-4E44-B151-5ECA390B6E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Level xmlns="26bed2a0-a239-4228-bd8e-b46f54fc12da">L1</Level>
    <Category xmlns="26bed2a0-a239-4228-bd8e-b46f54fc12da">Module Artifact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03814cf005c1043a69fcbf3e0b60b2c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1aa2d91e2c97cf3ea1917b84d2ae962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/>
</file>

<file path=customXml/itemProps2.xml><?xml version="1.0" encoding="utf-8"?>
<ds:datastoreItem xmlns:ds="http://schemas.openxmlformats.org/officeDocument/2006/customXml" ds:itemID="{820EB421-9EBE-4789-864D-1119F9333CC5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5545</TotalTime>
  <Words>871</Words>
  <Application>Microsoft Office PowerPoint</Application>
  <PresentationFormat>On-screen Show (4:3)</PresentationFormat>
  <Paragraphs>156</Paragraphs>
  <Slides>16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Capgemini 2017_Cover slides</vt:lpstr>
      <vt:lpstr>think-cell Slide</vt:lpstr>
      <vt:lpstr>Angular 2.0 for JEE</vt:lpstr>
      <vt:lpstr>Lesson Objectives</vt:lpstr>
      <vt:lpstr>Components</vt:lpstr>
      <vt:lpstr>Components</vt:lpstr>
      <vt:lpstr>Components</vt:lpstr>
      <vt:lpstr>Components-Metadata</vt:lpstr>
      <vt:lpstr>Components-Metadata</vt:lpstr>
      <vt:lpstr>Demo</vt:lpstr>
      <vt:lpstr>Template</vt:lpstr>
      <vt:lpstr>Demo</vt:lpstr>
      <vt:lpstr>Component Lifecycle</vt:lpstr>
      <vt:lpstr>Component Lifecycle (Contd…)</vt:lpstr>
      <vt:lpstr>Component Lifecycle (Contd…)</vt:lpstr>
      <vt:lpstr>Component Lifecycle (Contd…)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Arora, Kavita</cp:lastModifiedBy>
  <cp:revision>219</cp:revision>
  <dcterms:created xsi:type="dcterms:W3CDTF">2012-05-18T02:59:15Z</dcterms:created>
  <dcterms:modified xsi:type="dcterms:W3CDTF">2018-05-01T14:37:38Z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