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7" r:id="rId2"/>
    <p:sldId id="270" r:id="rId3"/>
    <p:sldId id="271" r:id="rId4"/>
    <p:sldId id="260" r:id="rId5"/>
    <p:sldId id="265" r:id="rId6"/>
    <p:sldId id="266" r:id="rId7"/>
    <p:sldId id="264" r:id="rId8"/>
    <p:sldId id="263" r:id="rId9"/>
    <p:sldId id="267" r:id="rId10"/>
    <p:sldId id="268" r:id="rId11"/>
    <p:sldId id="272" r:id="rId12"/>
    <p:sldId id="273" r:id="rId13"/>
    <p:sldId id="259" r:id="rId14"/>
    <p:sldId id="26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36" autoAdjust="0"/>
    <p:restoredTop sz="94660"/>
  </p:normalViewPr>
  <p:slideViewPr>
    <p:cSldViewPr>
      <p:cViewPr>
        <p:scale>
          <a:sx n="76" d="100"/>
          <a:sy n="76" d="100"/>
        </p:scale>
        <p:origin x="-972"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9902C2-E00C-44F0-8204-62A1EA477EF3}" type="datetimeFigureOut">
              <a:rPr lang="en-US" smtClean="0"/>
              <a:t>4/27/2016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2794C2-2632-4230-8F28-3F76D4AF97E3}" type="slidenum">
              <a:rPr lang="en-US" smtClean="0"/>
              <a:t>‹#›</a:t>
            </a:fld>
            <a:endParaRPr lang="en-US"/>
          </a:p>
        </p:txBody>
      </p:sp>
    </p:spTree>
    <p:extLst>
      <p:ext uri="{BB962C8B-B14F-4D97-AF65-F5344CB8AC3E}">
        <p14:creationId xmlns:p14="http://schemas.microsoft.com/office/powerpoint/2010/main" val="277229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2794C2-2632-4230-8F28-3F76D4AF97E3}" type="slidenum">
              <a:rPr lang="en-US" smtClean="0"/>
              <a:t>1</a:t>
            </a:fld>
            <a:endParaRPr lang="en-US"/>
          </a:p>
        </p:txBody>
      </p:sp>
    </p:spTree>
    <p:extLst>
      <p:ext uri="{BB962C8B-B14F-4D97-AF65-F5344CB8AC3E}">
        <p14:creationId xmlns:p14="http://schemas.microsoft.com/office/powerpoint/2010/main" val="1029205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2794C2-2632-4230-8F28-3F76D4AF97E3}" type="slidenum">
              <a:rPr lang="en-US" smtClean="0"/>
              <a:t>9</a:t>
            </a:fld>
            <a:endParaRPr lang="en-US"/>
          </a:p>
        </p:txBody>
      </p:sp>
    </p:spTree>
    <p:extLst>
      <p:ext uri="{BB962C8B-B14F-4D97-AF65-F5344CB8AC3E}">
        <p14:creationId xmlns:p14="http://schemas.microsoft.com/office/powerpoint/2010/main" val="600415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2794C2-2632-4230-8F28-3F76D4AF97E3}" type="slidenum">
              <a:rPr lang="en-US" smtClean="0"/>
              <a:t>11</a:t>
            </a:fld>
            <a:endParaRPr lang="en-US"/>
          </a:p>
        </p:txBody>
      </p:sp>
    </p:spTree>
    <p:extLst>
      <p:ext uri="{BB962C8B-B14F-4D97-AF65-F5344CB8AC3E}">
        <p14:creationId xmlns:p14="http://schemas.microsoft.com/office/powerpoint/2010/main" val="4014771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2794C2-2632-4230-8F28-3F76D4AF97E3}" type="slidenum">
              <a:rPr lang="en-US" smtClean="0"/>
              <a:t>12</a:t>
            </a:fld>
            <a:endParaRPr lang="en-US"/>
          </a:p>
        </p:txBody>
      </p:sp>
    </p:spTree>
    <p:extLst>
      <p:ext uri="{BB962C8B-B14F-4D97-AF65-F5344CB8AC3E}">
        <p14:creationId xmlns:p14="http://schemas.microsoft.com/office/powerpoint/2010/main" val="3683381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C30668-218B-4A4F-B405-6C641B9442E6}"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CA0D7-3334-4778-B77E-1351746DBEBB}" type="slidenum">
              <a:rPr lang="en-US" smtClean="0"/>
              <a:t>‹#›</a:t>
            </a:fld>
            <a:endParaRPr lang="en-US"/>
          </a:p>
        </p:txBody>
      </p:sp>
    </p:spTree>
    <p:extLst>
      <p:ext uri="{BB962C8B-B14F-4D97-AF65-F5344CB8AC3E}">
        <p14:creationId xmlns:p14="http://schemas.microsoft.com/office/powerpoint/2010/main" val="263125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30668-218B-4A4F-B405-6C641B9442E6}"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CA0D7-3334-4778-B77E-1351746DBEBB}" type="slidenum">
              <a:rPr lang="en-US" smtClean="0"/>
              <a:t>‹#›</a:t>
            </a:fld>
            <a:endParaRPr lang="en-US"/>
          </a:p>
        </p:txBody>
      </p:sp>
    </p:spTree>
    <p:extLst>
      <p:ext uri="{BB962C8B-B14F-4D97-AF65-F5344CB8AC3E}">
        <p14:creationId xmlns:p14="http://schemas.microsoft.com/office/powerpoint/2010/main" val="203638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30668-218B-4A4F-B405-6C641B9442E6}"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CA0D7-3334-4778-B77E-1351746DBEBB}" type="slidenum">
              <a:rPr lang="en-US" smtClean="0"/>
              <a:t>‹#›</a:t>
            </a:fld>
            <a:endParaRPr lang="en-US"/>
          </a:p>
        </p:txBody>
      </p:sp>
    </p:spTree>
    <p:extLst>
      <p:ext uri="{BB962C8B-B14F-4D97-AF65-F5344CB8AC3E}">
        <p14:creationId xmlns:p14="http://schemas.microsoft.com/office/powerpoint/2010/main" val="4139653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30668-218B-4A4F-B405-6C641B9442E6}"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CA0D7-3334-4778-B77E-1351746DBEBB}" type="slidenum">
              <a:rPr lang="en-US" smtClean="0"/>
              <a:t>‹#›</a:t>
            </a:fld>
            <a:endParaRPr lang="en-US"/>
          </a:p>
        </p:txBody>
      </p:sp>
    </p:spTree>
    <p:extLst>
      <p:ext uri="{BB962C8B-B14F-4D97-AF65-F5344CB8AC3E}">
        <p14:creationId xmlns:p14="http://schemas.microsoft.com/office/powerpoint/2010/main" val="4061242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C30668-218B-4A4F-B405-6C641B9442E6}" type="datetimeFigureOut">
              <a:rPr lang="en-US" smtClean="0"/>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CA0D7-3334-4778-B77E-1351746DBEBB}" type="slidenum">
              <a:rPr lang="en-US" smtClean="0"/>
              <a:t>‹#›</a:t>
            </a:fld>
            <a:endParaRPr lang="en-US"/>
          </a:p>
        </p:txBody>
      </p:sp>
    </p:spTree>
    <p:extLst>
      <p:ext uri="{BB962C8B-B14F-4D97-AF65-F5344CB8AC3E}">
        <p14:creationId xmlns:p14="http://schemas.microsoft.com/office/powerpoint/2010/main" val="930872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C30668-218B-4A4F-B405-6C641B9442E6}" type="datetimeFigureOut">
              <a:rPr lang="en-US" smtClean="0"/>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CA0D7-3334-4778-B77E-1351746DBEBB}" type="slidenum">
              <a:rPr lang="en-US" smtClean="0"/>
              <a:t>‹#›</a:t>
            </a:fld>
            <a:endParaRPr lang="en-US"/>
          </a:p>
        </p:txBody>
      </p:sp>
    </p:spTree>
    <p:extLst>
      <p:ext uri="{BB962C8B-B14F-4D97-AF65-F5344CB8AC3E}">
        <p14:creationId xmlns:p14="http://schemas.microsoft.com/office/powerpoint/2010/main" val="1737986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C30668-218B-4A4F-B405-6C641B9442E6}" type="datetimeFigureOut">
              <a:rPr lang="en-US" smtClean="0"/>
              <a:t>4/27/2016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9CA0D7-3334-4778-B77E-1351746DBEBB}" type="slidenum">
              <a:rPr lang="en-US" smtClean="0"/>
              <a:t>‹#›</a:t>
            </a:fld>
            <a:endParaRPr lang="en-US"/>
          </a:p>
        </p:txBody>
      </p:sp>
    </p:spTree>
    <p:extLst>
      <p:ext uri="{BB962C8B-B14F-4D97-AF65-F5344CB8AC3E}">
        <p14:creationId xmlns:p14="http://schemas.microsoft.com/office/powerpoint/2010/main" val="21585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C30668-218B-4A4F-B405-6C641B9442E6}" type="datetimeFigureOut">
              <a:rPr lang="en-US" smtClean="0"/>
              <a:t>4/27/2016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9CA0D7-3334-4778-B77E-1351746DBEBB}" type="slidenum">
              <a:rPr lang="en-US" smtClean="0"/>
              <a:t>‹#›</a:t>
            </a:fld>
            <a:endParaRPr lang="en-US"/>
          </a:p>
        </p:txBody>
      </p:sp>
    </p:spTree>
    <p:extLst>
      <p:ext uri="{BB962C8B-B14F-4D97-AF65-F5344CB8AC3E}">
        <p14:creationId xmlns:p14="http://schemas.microsoft.com/office/powerpoint/2010/main" val="3436958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30668-218B-4A4F-B405-6C641B9442E6}" type="datetimeFigureOut">
              <a:rPr lang="en-US" smtClean="0"/>
              <a:t>4/27/2016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9CA0D7-3334-4778-B77E-1351746DBEBB}" type="slidenum">
              <a:rPr lang="en-US" smtClean="0"/>
              <a:t>‹#›</a:t>
            </a:fld>
            <a:endParaRPr lang="en-US"/>
          </a:p>
        </p:txBody>
      </p:sp>
    </p:spTree>
    <p:extLst>
      <p:ext uri="{BB962C8B-B14F-4D97-AF65-F5344CB8AC3E}">
        <p14:creationId xmlns:p14="http://schemas.microsoft.com/office/powerpoint/2010/main" val="82953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C30668-218B-4A4F-B405-6C641B9442E6}" type="datetimeFigureOut">
              <a:rPr lang="en-US" smtClean="0"/>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CA0D7-3334-4778-B77E-1351746DBEBB}" type="slidenum">
              <a:rPr lang="en-US" smtClean="0"/>
              <a:t>‹#›</a:t>
            </a:fld>
            <a:endParaRPr lang="en-US"/>
          </a:p>
        </p:txBody>
      </p:sp>
    </p:spTree>
    <p:extLst>
      <p:ext uri="{BB962C8B-B14F-4D97-AF65-F5344CB8AC3E}">
        <p14:creationId xmlns:p14="http://schemas.microsoft.com/office/powerpoint/2010/main" val="7022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C30668-218B-4A4F-B405-6C641B9442E6}" type="datetimeFigureOut">
              <a:rPr lang="en-US" smtClean="0"/>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CA0D7-3334-4778-B77E-1351746DBEBB}" type="slidenum">
              <a:rPr lang="en-US" smtClean="0"/>
              <a:t>‹#›</a:t>
            </a:fld>
            <a:endParaRPr lang="en-US"/>
          </a:p>
        </p:txBody>
      </p:sp>
    </p:spTree>
    <p:extLst>
      <p:ext uri="{BB962C8B-B14F-4D97-AF65-F5344CB8AC3E}">
        <p14:creationId xmlns:p14="http://schemas.microsoft.com/office/powerpoint/2010/main" val="72008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30668-218B-4A4F-B405-6C641B9442E6}" type="datetimeFigureOut">
              <a:rPr lang="en-US" smtClean="0"/>
              <a:t>4/27/2016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CA0D7-3334-4778-B77E-1351746DBEBB}" type="slidenum">
              <a:rPr lang="en-US" smtClean="0"/>
              <a:t>‹#›</a:t>
            </a:fld>
            <a:endParaRPr lang="en-US"/>
          </a:p>
        </p:txBody>
      </p:sp>
    </p:spTree>
    <p:extLst>
      <p:ext uri="{BB962C8B-B14F-4D97-AF65-F5344CB8AC3E}">
        <p14:creationId xmlns:p14="http://schemas.microsoft.com/office/powerpoint/2010/main" val="223057138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295400"/>
            <a:ext cx="7772400" cy="1847850"/>
          </a:xfrm>
        </p:spPr>
        <p:txBody>
          <a:bodyPr>
            <a:normAutofit/>
          </a:bodyPr>
          <a:lstStyle/>
          <a:p>
            <a:r>
              <a:rPr lang="en-US" sz="8000" b="1" dirty="0" smtClean="0"/>
              <a:t>Feature Extraction</a:t>
            </a:r>
            <a:endParaRPr lang="en-US" sz="8000" b="1" dirty="0"/>
          </a:p>
        </p:txBody>
      </p:sp>
      <p:sp>
        <p:nvSpPr>
          <p:cNvPr id="3" name="Subtitle 2"/>
          <p:cNvSpPr>
            <a:spLocks noGrp="1"/>
          </p:cNvSpPr>
          <p:nvPr>
            <p:ph type="subTitle" idx="1"/>
          </p:nvPr>
        </p:nvSpPr>
        <p:spPr>
          <a:xfrm>
            <a:off x="3200400" y="3733800"/>
            <a:ext cx="5506995" cy="1371600"/>
          </a:xfrm>
        </p:spPr>
        <p:txBody>
          <a:bodyPr>
            <a:normAutofit/>
          </a:bodyPr>
          <a:lstStyle/>
          <a:p>
            <a:r>
              <a:rPr lang="en-US" sz="1800" b="1" dirty="0" smtClean="0"/>
              <a:t>Presented By</a:t>
            </a:r>
            <a:r>
              <a:rPr lang="en-US" sz="1800" b="1" dirty="0" smtClean="0"/>
              <a:t>-</a:t>
            </a:r>
          </a:p>
          <a:p>
            <a:r>
              <a:rPr lang="en-US" sz="1800" b="1" dirty="0" smtClean="0"/>
              <a:t>	            		</a:t>
            </a:r>
            <a:r>
              <a:rPr lang="en-US" sz="1800" b="1" dirty="0" err="1" smtClean="0"/>
              <a:t>Divyesh</a:t>
            </a:r>
            <a:r>
              <a:rPr lang="en-US" sz="1800" b="1" dirty="0" smtClean="0"/>
              <a:t> </a:t>
            </a:r>
            <a:r>
              <a:rPr lang="en-US" sz="1800" b="1" dirty="0" smtClean="0"/>
              <a:t>Mehta</a:t>
            </a:r>
          </a:p>
          <a:p>
            <a:r>
              <a:rPr lang="en-US" sz="1800" b="1" dirty="0" smtClean="0"/>
              <a:t> </a:t>
            </a:r>
            <a:r>
              <a:rPr lang="en-US" sz="1800" b="1" dirty="0"/>
              <a:t> </a:t>
            </a:r>
            <a:r>
              <a:rPr lang="en-US" sz="1800" b="1" dirty="0" smtClean="0"/>
              <a:t>               	                      </a:t>
            </a:r>
            <a:r>
              <a:rPr lang="en-US" sz="1800" b="1" dirty="0" smtClean="0"/>
              <a:t>	          </a:t>
            </a:r>
            <a:r>
              <a:rPr lang="en-US" sz="1800" b="1" dirty="0" err="1" smtClean="0"/>
              <a:t>Ashutosh</a:t>
            </a:r>
            <a:r>
              <a:rPr lang="en-US" sz="1800" b="1" dirty="0" smtClean="0"/>
              <a:t> </a:t>
            </a:r>
            <a:r>
              <a:rPr lang="en-US" sz="1800" b="1" dirty="0" smtClean="0"/>
              <a:t>Gajankush</a:t>
            </a:r>
            <a:endParaRPr lang="en-US" sz="1800" b="1" dirty="0"/>
          </a:p>
        </p:txBody>
      </p:sp>
    </p:spTree>
    <p:extLst>
      <p:ext uri="{BB962C8B-B14F-4D97-AF65-F5344CB8AC3E}">
        <p14:creationId xmlns:p14="http://schemas.microsoft.com/office/powerpoint/2010/main" val="37787591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normAutofit/>
          </a:bodyPr>
          <a:lstStyle/>
          <a:p>
            <a:pPr algn="ctr"/>
            <a:r>
              <a:rPr lang="en-US" sz="4800" b="1" dirty="0" smtClean="0"/>
              <a:t>Code </a:t>
            </a:r>
            <a:r>
              <a:rPr lang="en-US" sz="4800" b="1" dirty="0" smtClean="0"/>
              <a:t>Flow</a:t>
            </a:r>
            <a:endParaRPr lang="en-US" sz="4800" b="1" dirty="0"/>
          </a:p>
        </p:txBody>
      </p:sp>
      <p:sp>
        <p:nvSpPr>
          <p:cNvPr id="3" name="Content Placeholder 2"/>
          <p:cNvSpPr>
            <a:spLocks noGrp="1"/>
          </p:cNvSpPr>
          <p:nvPr>
            <p:ph idx="1"/>
          </p:nvPr>
        </p:nvSpPr>
        <p:spPr>
          <a:xfrm>
            <a:off x="381000" y="1447800"/>
            <a:ext cx="8229600" cy="5410200"/>
          </a:xfrm>
        </p:spPr>
        <p:txBody>
          <a:bodyPr>
            <a:noAutofit/>
          </a:bodyPr>
          <a:lstStyle/>
          <a:p>
            <a:r>
              <a:rPr lang="en-US" sz="2400" dirty="0" smtClean="0"/>
              <a:t>Initializing HOG descriptor.</a:t>
            </a:r>
          </a:p>
          <a:p>
            <a:r>
              <a:rPr lang="en-US" sz="2400" dirty="0" smtClean="0"/>
              <a:t>Taking the Input Image.</a:t>
            </a:r>
          </a:p>
          <a:p>
            <a:r>
              <a:rPr lang="en-US" sz="2400" dirty="0" smtClean="0"/>
              <a:t>Resizing every image into one size.</a:t>
            </a:r>
          </a:p>
          <a:p>
            <a:r>
              <a:rPr lang="en-US" sz="2400" dirty="0" smtClean="0"/>
              <a:t>Detecting </a:t>
            </a:r>
            <a:r>
              <a:rPr lang="en-US" sz="2400" dirty="0"/>
              <a:t>p</a:t>
            </a:r>
            <a:r>
              <a:rPr lang="en-US" sz="2400" dirty="0" smtClean="0"/>
              <a:t>eople in the image by calling ‘</a:t>
            </a:r>
            <a:r>
              <a:rPr lang="en-US" sz="2400" dirty="0" err="1" smtClean="0"/>
              <a:t>detectMultiScale</a:t>
            </a:r>
            <a:r>
              <a:rPr lang="en-US" sz="2400" dirty="0" smtClean="0"/>
              <a:t>’ method in HOG.</a:t>
            </a:r>
          </a:p>
          <a:p>
            <a:r>
              <a:rPr lang="en-US" sz="2400" dirty="0" smtClean="0"/>
              <a:t>Drawing the bounded boxes.</a:t>
            </a:r>
          </a:p>
          <a:p>
            <a:r>
              <a:rPr lang="en-US" sz="2400" dirty="0" smtClean="0"/>
              <a:t>Applying non-maxima suppression to the bounded boxes.</a:t>
            </a:r>
          </a:p>
          <a:p>
            <a:r>
              <a:rPr lang="en-US" sz="2400" dirty="0" smtClean="0"/>
              <a:t>Drawing the final bounded boxes.</a:t>
            </a:r>
          </a:p>
          <a:p>
            <a:r>
              <a:rPr lang="en-US" sz="2400" dirty="0" smtClean="0"/>
              <a:t>Displaying the original and Pedestrian  Detected image.</a:t>
            </a:r>
          </a:p>
          <a:p>
            <a:endParaRPr lang="en-US" sz="2400" dirty="0"/>
          </a:p>
        </p:txBody>
      </p:sp>
    </p:spTree>
    <p:extLst>
      <p:ext uri="{BB962C8B-B14F-4D97-AF65-F5344CB8AC3E}">
        <p14:creationId xmlns:p14="http://schemas.microsoft.com/office/powerpoint/2010/main" val="2796617719"/>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1143000"/>
          </a:xfrm>
        </p:spPr>
        <p:txBody>
          <a:bodyPr>
            <a:noAutofit/>
          </a:bodyPr>
          <a:lstStyle/>
          <a:p>
            <a:pPr algn="ctr"/>
            <a:r>
              <a:rPr lang="en-US" b="1" dirty="0" smtClean="0"/>
              <a:t>Procedure and flow of Color </a:t>
            </a:r>
            <a:r>
              <a:rPr lang="en-US" b="1" dirty="0" smtClean="0"/>
              <a:t>detection</a:t>
            </a:r>
            <a:endParaRPr lang="en-US" b="1" dirty="0"/>
          </a:p>
        </p:txBody>
      </p:sp>
      <p:sp>
        <p:nvSpPr>
          <p:cNvPr id="3" name="Content Placeholder 2"/>
          <p:cNvSpPr>
            <a:spLocks noGrp="1"/>
          </p:cNvSpPr>
          <p:nvPr>
            <p:ph idx="1"/>
          </p:nvPr>
        </p:nvSpPr>
        <p:spPr>
          <a:xfrm>
            <a:off x="457200" y="1676400"/>
            <a:ext cx="8229600" cy="5181600"/>
          </a:xfrm>
        </p:spPr>
        <p:txBody>
          <a:bodyPr>
            <a:noAutofit/>
          </a:bodyPr>
          <a:lstStyle/>
          <a:p>
            <a:r>
              <a:rPr lang="en-US" sz="2400" dirty="0" smtClean="0"/>
              <a:t>Set the lower and upper boundary of the color you wanted to detect.</a:t>
            </a:r>
          </a:p>
          <a:p>
            <a:r>
              <a:rPr lang="en-US" sz="2400" dirty="0" smtClean="0"/>
              <a:t>Resize the image for faster processing.</a:t>
            </a:r>
          </a:p>
          <a:p>
            <a:r>
              <a:rPr lang="en-US" sz="2400" dirty="0" smtClean="0"/>
              <a:t>Blur the image to remove unwanted noise.</a:t>
            </a:r>
          </a:p>
          <a:p>
            <a:r>
              <a:rPr lang="en-US" sz="2400" dirty="0" smtClean="0"/>
              <a:t>Convert the image to the HSV (Hue, Saturation, Value) color space.</a:t>
            </a:r>
          </a:p>
          <a:p>
            <a:r>
              <a:rPr lang="en-US" sz="2400" dirty="0" smtClean="0"/>
              <a:t>Construct a mask using (</a:t>
            </a:r>
            <a:r>
              <a:rPr lang="en-US" sz="2400" dirty="0" err="1" smtClean="0"/>
              <a:t>inRange</a:t>
            </a:r>
            <a:r>
              <a:rPr lang="en-US" sz="2400" dirty="0" smtClean="0"/>
              <a:t>) function of </a:t>
            </a:r>
            <a:r>
              <a:rPr lang="en-US" sz="2400" dirty="0" err="1" smtClean="0"/>
              <a:t>OpenCV</a:t>
            </a:r>
            <a:r>
              <a:rPr lang="en-US" sz="2400" dirty="0" smtClean="0"/>
              <a:t> using the lower and upper bound of a particular color.</a:t>
            </a:r>
          </a:p>
          <a:p>
            <a:endParaRPr lang="en-US" sz="2400" dirty="0"/>
          </a:p>
          <a:p>
            <a:pPr marL="0" indent="0">
              <a:buNone/>
            </a:pPr>
            <a:endParaRPr lang="en-US" sz="2400" dirty="0" smtClean="0"/>
          </a:p>
          <a:p>
            <a:endParaRPr lang="en-US" sz="2400" dirty="0"/>
          </a:p>
        </p:txBody>
      </p:sp>
    </p:spTree>
    <p:extLst>
      <p:ext uri="{BB962C8B-B14F-4D97-AF65-F5344CB8AC3E}">
        <p14:creationId xmlns:p14="http://schemas.microsoft.com/office/powerpoint/2010/main" val="326265010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143000"/>
          </a:xfrm>
        </p:spPr>
        <p:txBody>
          <a:bodyPr>
            <a:normAutofit/>
          </a:bodyPr>
          <a:lstStyle/>
          <a:p>
            <a:pPr algn="ctr"/>
            <a:r>
              <a:rPr lang="en-US" sz="4800" b="1" dirty="0" smtClean="0"/>
              <a:t>Continued </a:t>
            </a:r>
            <a:r>
              <a:rPr lang="en-US" sz="4800" b="1" dirty="0" smtClean="0"/>
              <a:t>flow</a:t>
            </a:r>
            <a:endParaRPr lang="en-US" sz="4800" b="1" dirty="0"/>
          </a:p>
        </p:txBody>
      </p:sp>
      <p:sp>
        <p:nvSpPr>
          <p:cNvPr id="3" name="Content Placeholder 2"/>
          <p:cNvSpPr>
            <a:spLocks noGrp="1"/>
          </p:cNvSpPr>
          <p:nvPr>
            <p:ph idx="1"/>
          </p:nvPr>
        </p:nvSpPr>
        <p:spPr>
          <a:xfrm>
            <a:off x="457200" y="1524000"/>
            <a:ext cx="8229600" cy="5181600"/>
          </a:xfrm>
        </p:spPr>
        <p:txBody>
          <a:bodyPr>
            <a:noAutofit/>
          </a:bodyPr>
          <a:lstStyle/>
          <a:p>
            <a:r>
              <a:rPr lang="en-US" sz="2400" dirty="0"/>
              <a:t>Using erode and dilate functions of </a:t>
            </a:r>
            <a:r>
              <a:rPr lang="en-US" sz="2400" dirty="0" err="1"/>
              <a:t>OpenCV</a:t>
            </a:r>
            <a:r>
              <a:rPr lang="en-US" sz="2400" dirty="0"/>
              <a:t> to remove unwanted blobs left in the mask</a:t>
            </a:r>
            <a:r>
              <a:rPr lang="en-US" sz="2400" dirty="0" smtClean="0"/>
              <a:t>.</a:t>
            </a:r>
          </a:p>
          <a:p>
            <a:r>
              <a:rPr lang="en-US" sz="2400" dirty="0" smtClean="0"/>
              <a:t>Find the contours in the mask.</a:t>
            </a:r>
          </a:p>
          <a:p>
            <a:r>
              <a:rPr lang="en-US" sz="2400" dirty="0" smtClean="0"/>
              <a:t>Detect a centroid of the </a:t>
            </a:r>
            <a:r>
              <a:rPr lang="en-US" sz="2400" dirty="0" smtClean="0"/>
              <a:t>contour.</a:t>
            </a:r>
            <a:endParaRPr lang="en-US" sz="2400" dirty="0" smtClean="0"/>
          </a:p>
          <a:p>
            <a:r>
              <a:rPr lang="en-US" sz="2400" dirty="0" smtClean="0"/>
              <a:t>Using the contour and the centroid draw a smallest possible circle around them.</a:t>
            </a:r>
          </a:p>
          <a:p>
            <a:endParaRPr lang="en-US" sz="2400" dirty="0"/>
          </a:p>
        </p:txBody>
      </p:sp>
    </p:spTree>
    <p:extLst>
      <p:ext uri="{BB962C8B-B14F-4D97-AF65-F5344CB8AC3E}">
        <p14:creationId xmlns:p14="http://schemas.microsoft.com/office/powerpoint/2010/main" val="289457927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fontScale="90000"/>
          </a:bodyPr>
          <a:lstStyle/>
          <a:p>
            <a:pPr algn="ctr"/>
            <a:r>
              <a:rPr lang="en-US" sz="4900" b="1" dirty="0" smtClean="0"/>
              <a:t>Drawbacks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Various style of clothing in </a:t>
            </a:r>
            <a:r>
              <a:rPr lang="en-US" dirty="0" smtClean="0"/>
              <a:t>appearance.</a:t>
            </a:r>
          </a:p>
          <a:p>
            <a:endParaRPr lang="en-US" dirty="0"/>
          </a:p>
          <a:p>
            <a:r>
              <a:rPr lang="en-US" dirty="0"/>
              <a:t>Different possible </a:t>
            </a:r>
            <a:r>
              <a:rPr lang="en-US" dirty="0" smtClean="0"/>
              <a:t>articulations and Postures.</a:t>
            </a:r>
          </a:p>
          <a:p>
            <a:endParaRPr lang="en-US" dirty="0"/>
          </a:p>
          <a:p>
            <a:r>
              <a:rPr lang="en-US" dirty="0" smtClean="0"/>
              <a:t>Proximity of pedestrians.</a:t>
            </a:r>
          </a:p>
          <a:p>
            <a:endParaRPr lang="en-US" dirty="0" smtClean="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1763020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Autofit/>
          </a:bodyPr>
          <a:lstStyle/>
          <a:p>
            <a:pPr algn="ctr"/>
            <a:r>
              <a:rPr lang="en-US" sz="7200" b="1" dirty="0" smtClean="0"/>
              <a:t>THANK YOU</a:t>
            </a:r>
            <a:endParaRPr lang="en-US" sz="7200" b="1" dirty="0"/>
          </a:p>
        </p:txBody>
      </p:sp>
      <p:sp>
        <p:nvSpPr>
          <p:cNvPr id="3" name="TextBox 2"/>
          <p:cNvSpPr txBox="1"/>
          <p:nvPr/>
        </p:nvSpPr>
        <p:spPr>
          <a:xfrm>
            <a:off x="3886200" y="5943600"/>
            <a:ext cx="7162800" cy="461665"/>
          </a:xfrm>
          <a:prstGeom prst="rect">
            <a:avLst/>
          </a:prstGeom>
          <a:noFill/>
        </p:spPr>
        <p:txBody>
          <a:bodyPr wrap="square" rtlCol="0">
            <a:spAutoFit/>
          </a:bodyPr>
          <a:lstStyle/>
          <a:p>
            <a:r>
              <a:rPr lang="en-US" sz="2400" b="1" dirty="0" smtClean="0"/>
              <a:t>SIT BACK AND ENJOY </a:t>
            </a:r>
            <a:r>
              <a:rPr lang="en-US" sz="2400" b="1" dirty="0" smtClean="0"/>
              <a:t>DEMONSTRATION</a:t>
            </a:r>
            <a:endParaRPr lang="en-US" sz="2400" b="1" dirty="0"/>
          </a:p>
        </p:txBody>
      </p:sp>
    </p:spTree>
    <p:extLst>
      <p:ext uri="{BB962C8B-B14F-4D97-AF65-F5344CB8AC3E}">
        <p14:creationId xmlns:p14="http://schemas.microsoft.com/office/powerpoint/2010/main" val="304516872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Table of </a:t>
            </a:r>
            <a:r>
              <a:rPr lang="en-US" sz="4800" b="1" dirty="0" smtClean="0"/>
              <a:t>Contents</a:t>
            </a:r>
            <a:endParaRPr lang="en-US" sz="4800" b="1" dirty="0"/>
          </a:p>
        </p:txBody>
      </p:sp>
      <p:sp>
        <p:nvSpPr>
          <p:cNvPr id="3" name="Content Placeholder 2"/>
          <p:cNvSpPr>
            <a:spLocks noGrp="1"/>
          </p:cNvSpPr>
          <p:nvPr>
            <p:ph idx="1"/>
          </p:nvPr>
        </p:nvSpPr>
        <p:spPr>
          <a:xfrm>
            <a:off x="628650" y="2057400"/>
            <a:ext cx="7886700" cy="3048000"/>
          </a:xfrm>
        </p:spPr>
        <p:txBody>
          <a:bodyPr>
            <a:normAutofit/>
          </a:bodyPr>
          <a:lstStyle/>
          <a:p>
            <a:r>
              <a:rPr lang="en-US" sz="2400" dirty="0" smtClean="0"/>
              <a:t>Overview of Feature Extraction.</a:t>
            </a:r>
          </a:p>
          <a:p>
            <a:r>
              <a:rPr lang="en-US" sz="2400" dirty="0" smtClean="0"/>
              <a:t>HOG Algorithm.</a:t>
            </a:r>
            <a:endParaRPr lang="en-US" sz="2400" dirty="0" smtClean="0"/>
          </a:p>
          <a:p>
            <a:r>
              <a:rPr lang="en-US" sz="2400" dirty="0" smtClean="0"/>
              <a:t>Procedure to detect Human in an Image.</a:t>
            </a:r>
          </a:p>
          <a:p>
            <a:r>
              <a:rPr lang="en-US" sz="2400" dirty="0" smtClean="0"/>
              <a:t>Code flow of Human detection.</a:t>
            </a:r>
          </a:p>
          <a:p>
            <a:r>
              <a:rPr lang="en-US" sz="2400" dirty="0" smtClean="0"/>
              <a:t>Procedure to detect color in an Image.</a:t>
            </a:r>
          </a:p>
          <a:p>
            <a:r>
              <a:rPr lang="en-US" sz="2400" dirty="0" smtClean="0"/>
              <a:t>Demonstration.</a:t>
            </a:r>
          </a:p>
          <a:p>
            <a:pPr marL="0" indent="0">
              <a:buNone/>
            </a:pPr>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8140170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Feature </a:t>
            </a:r>
            <a:r>
              <a:rPr lang="en-US" sz="4800" b="1" dirty="0" smtClean="0"/>
              <a:t>Extraction</a:t>
            </a:r>
            <a:endParaRPr lang="en-US" sz="4800" b="1" dirty="0"/>
          </a:p>
        </p:txBody>
      </p:sp>
      <p:sp>
        <p:nvSpPr>
          <p:cNvPr id="3" name="Content Placeholder 2"/>
          <p:cNvSpPr>
            <a:spLocks noGrp="1"/>
          </p:cNvSpPr>
          <p:nvPr>
            <p:ph idx="1"/>
          </p:nvPr>
        </p:nvSpPr>
        <p:spPr>
          <a:xfrm>
            <a:off x="628650" y="2057400"/>
            <a:ext cx="7886700" cy="4351338"/>
          </a:xfrm>
        </p:spPr>
        <p:txBody>
          <a:bodyPr>
            <a:normAutofit/>
          </a:bodyPr>
          <a:lstStyle/>
          <a:p>
            <a:r>
              <a:rPr lang="en-US" sz="2400" dirty="0" smtClean="0"/>
              <a:t>Feature extraction starts from an initial set of measured data i.e. training samples.</a:t>
            </a:r>
          </a:p>
          <a:p>
            <a:r>
              <a:rPr lang="en-US" sz="2400" dirty="0" smtClean="0"/>
              <a:t>What if the input data is too large for the algorithm?</a:t>
            </a:r>
          </a:p>
          <a:p>
            <a:r>
              <a:rPr lang="en-US" sz="2400" dirty="0" smtClean="0"/>
              <a:t>Reduction of input data to fit the algorithm is termed as Feature Extraction.</a:t>
            </a:r>
          </a:p>
          <a:p>
            <a:r>
              <a:rPr lang="en-US" sz="2400" dirty="0" smtClean="0"/>
              <a:t>Feature extraction is a procedure to be followed to extract important information from the input data.</a:t>
            </a:r>
          </a:p>
          <a:p>
            <a:endParaRPr lang="en-US" sz="2400" dirty="0"/>
          </a:p>
        </p:txBody>
      </p:sp>
    </p:spTree>
    <p:extLst>
      <p:ext uri="{BB962C8B-B14F-4D97-AF65-F5344CB8AC3E}">
        <p14:creationId xmlns:p14="http://schemas.microsoft.com/office/powerpoint/2010/main" val="2489464730"/>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pPr algn="ctr"/>
            <a:r>
              <a:rPr lang="en-US" sz="4800" b="1" dirty="0"/>
              <a:t>Histogram of oriented </a:t>
            </a:r>
            <a:r>
              <a:rPr lang="en-US" sz="4800" b="1" dirty="0" smtClean="0"/>
              <a:t>gradients</a:t>
            </a:r>
            <a:endParaRPr lang="en-US" sz="4800" b="1" dirty="0"/>
          </a:p>
        </p:txBody>
      </p:sp>
      <p:sp>
        <p:nvSpPr>
          <p:cNvPr id="3" name="Content Placeholder 2"/>
          <p:cNvSpPr>
            <a:spLocks noGrp="1"/>
          </p:cNvSpPr>
          <p:nvPr>
            <p:ph idx="1"/>
          </p:nvPr>
        </p:nvSpPr>
        <p:spPr>
          <a:xfrm>
            <a:off x="457200" y="1676400"/>
            <a:ext cx="8229600" cy="4940642"/>
          </a:xfrm>
        </p:spPr>
        <p:txBody>
          <a:bodyPr>
            <a:normAutofit/>
          </a:bodyPr>
          <a:lstStyle/>
          <a:p>
            <a:r>
              <a:rPr lang="en-US" sz="2400" dirty="0"/>
              <a:t>The histogram of oriented gradients (HOG) is a feature descriptor used in computer vision and image processing for the purpose of object detection. </a:t>
            </a:r>
            <a:endParaRPr lang="en-US" sz="2400" dirty="0" smtClean="0"/>
          </a:p>
          <a:p>
            <a:endParaRPr lang="en-US" sz="2400" dirty="0" smtClean="0"/>
          </a:p>
          <a:p>
            <a:r>
              <a:rPr lang="en-US" sz="2400" dirty="0" smtClean="0"/>
              <a:t>This </a:t>
            </a:r>
            <a:r>
              <a:rPr lang="en-US" sz="2400" dirty="0"/>
              <a:t>method is similar to that of edge orientation histograms, scale-invariant feature transform descriptors, and shape contexts, but differs in that it is computed on a dense grid of uniformly spaced cells and uses overlapping local contrast normalization for improved accuracy.</a:t>
            </a:r>
          </a:p>
        </p:txBody>
      </p:sp>
    </p:spTree>
    <p:extLst>
      <p:ext uri="{BB962C8B-B14F-4D97-AF65-F5344CB8AC3E}">
        <p14:creationId xmlns:p14="http://schemas.microsoft.com/office/powerpoint/2010/main" val="149494641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458200" cy="1325563"/>
          </a:xfrm>
        </p:spPr>
        <p:txBody>
          <a:bodyPr>
            <a:noAutofit/>
          </a:bodyPr>
          <a:lstStyle/>
          <a:p>
            <a:pPr algn="ctr"/>
            <a:r>
              <a:rPr lang="en-US" sz="4800" b="1" dirty="0" smtClean="0"/>
              <a:t>Detailed Explanation of </a:t>
            </a:r>
            <a:r>
              <a:rPr lang="en-US" sz="4800" b="1" dirty="0" smtClean="0"/>
              <a:t>Histogram</a:t>
            </a:r>
            <a:endParaRPr lang="en-US" sz="4800" b="1" dirty="0"/>
          </a:p>
        </p:txBody>
      </p:sp>
      <p:sp>
        <p:nvSpPr>
          <p:cNvPr id="3" name="Content Placeholder 2"/>
          <p:cNvSpPr>
            <a:spLocks noGrp="1"/>
          </p:cNvSpPr>
          <p:nvPr>
            <p:ph idx="1"/>
          </p:nvPr>
        </p:nvSpPr>
        <p:spPr>
          <a:xfrm>
            <a:off x="457200" y="1530096"/>
            <a:ext cx="8229600" cy="5029200"/>
          </a:xfrm>
        </p:spPr>
        <p:txBody>
          <a:bodyPr>
            <a:normAutofit fontScale="85000" lnSpcReduction="20000"/>
          </a:bodyPr>
          <a:lstStyle/>
          <a:p>
            <a:r>
              <a:rPr lang="en-US" dirty="0" smtClean="0"/>
              <a:t>Image Gradient</a:t>
            </a:r>
            <a:r>
              <a:rPr lang="en-US" dirty="0"/>
              <a:t> are simply intensity changes across pixels in an image (or a small patch of it). </a:t>
            </a:r>
            <a:endParaRPr lang="en-US" dirty="0" smtClean="0"/>
          </a:p>
          <a:p>
            <a:endParaRPr lang="en-US" dirty="0"/>
          </a:p>
          <a:p>
            <a:r>
              <a:rPr lang="en-US" dirty="0" smtClean="0"/>
              <a:t>Given </a:t>
            </a:r>
            <a:r>
              <a:rPr lang="en-US" dirty="0"/>
              <a:t>a pixel arrangement, you can find out how much the intensity values change (from lighter tones to darker shades, or the converse) along any direction. </a:t>
            </a:r>
            <a:endParaRPr lang="en-US" dirty="0" smtClean="0"/>
          </a:p>
          <a:p>
            <a:endParaRPr lang="en-US" dirty="0"/>
          </a:p>
          <a:p>
            <a:r>
              <a:rPr lang="en-US" dirty="0" smtClean="0"/>
              <a:t>You </a:t>
            </a:r>
            <a:r>
              <a:rPr lang="en-US" dirty="0"/>
              <a:t>can do that for different directions, and compute a histogram. The bins of the histogram would be the different directions you picked, and the value of each bin corresponds to the number (actually the magnitude) of intensity changes you noted in that direction. </a:t>
            </a:r>
            <a:endParaRPr lang="en-US" dirty="0" smtClean="0"/>
          </a:p>
          <a:p>
            <a:endParaRPr lang="en-US" dirty="0"/>
          </a:p>
          <a:p>
            <a:r>
              <a:rPr lang="en-US" dirty="0" smtClean="0"/>
              <a:t>So </a:t>
            </a:r>
            <a:r>
              <a:rPr lang="en-US" dirty="0"/>
              <a:t>it essentially represents a distribution of intensity fluctuations along different orientations (directions).</a:t>
            </a:r>
            <a:r>
              <a:rPr lang="en-US" dirty="0" smtClean="0"/>
              <a:t/>
            </a:r>
            <a:br>
              <a:rPr lang="en-US" dirty="0" smtClean="0"/>
            </a:br>
            <a:endParaRPr lang="en-US" dirty="0"/>
          </a:p>
          <a:p>
            <a:endParaRPr lang="en-US" dirty="0"/>
          </a:p>
        </p:txBody>
      </p:sp>
    </p:spTree>
    <p:extLst>
      <p:ext uri="{BB962C8B-B14F-4D97-AF65-F5344CB8AC3E}">
        <p14:creationId xmlns:p14="http://schemas.microsoft.com/office/powerpoint/2010/main" val="19907729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800"/>
            <a:ext cx="830580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039296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762000"/>
          </a:xfrm>
        </p:spPr>
        <p:txBody>
          <a:bodyPr>
            <a:normAutofit/>
          </a:bodyPr>
          <a:lstStyle/>
          <a:p>
            <a:pPr algn="ctr"/>
            <a:r>
              <a:rPr lang="en-US" sz="4800" b="1" dirty="0" smtClean="0"/>
              <a:t>Explanation of </a:t>
            </a:r>
            <a:r>
              <a:rPr lang="en-US" sz="4800" b="1" dirty="0" smtClean="0"/>
              <a:t>HOG</a:t>
            </a:r>
            <a:endParaRPr lang="en-US" sz="4800" b="1" dirty="0"/>
          </a:p>
        </p:txBody>
      </p:sp>
      <p:sp>
        <p:nvSpPr>
          <p:cNvPr id="6" name="Content Placeholder 5"/>
          <p:cNvSpPr txBox="1">
            <a:spLocks noGrp="1"/>
          </p:cNvSpPr>
          <p:nvPr>
            <p:ph idx="1"/>
          </p:nvPr>
        </p:nvSpPr>
        <p:spPr>
          <a:xfrm>
            <a:off x="457200" y="1295400"/>
            <a:ext cx="8229600" cy="4926477"/>
          </a:xfrm>
          <a:prstGeom prst="rect">
            <a:avLst/>
          </a:prstGeom>
          <a:noFill/>
        </p:spPr>
        <p:txBody>
          <a:bodyPr wrap="square" rtlCol="0">
            <a:spAutoFit/>
          </a:bodyPr>
          <a:lstStyle/>
          <a:p>
            <a:r>
              <a:rPr lang="en-US" sz="2400" dirty="0" smtClean="0"/>
              <a:t>Divide </a:t>
            </a:r>
            <a:r>
              <a:rPr lang="en-US" sz="2400" dirty="0"/>
              <a:t>the image into small connected regions called cells, and for each cell compute a histogram of gradient directions or edge orientations for the pixels within the cell</a:t>
            </a:r>
            <a:r>
              <a:rPr lang="en-US" sz="2400" dirty="0" smtClean="0"/>
              <a:t>.</a:t>
            </a:r>
          </a:p>
          <a:p>
            <a:r>
              <a:rPr lang="en-US" sz="2400" dirty="0" smtClean="0"/>
              <a:t>Discretize </a:t>
            </a:r>
            <a:r>
              <a:rPr lang="en-US" sz="2400" dirty="0"/>
              <a:t>each cell into angular bins according to the gradient orientation</a:t>
            </a:r>
            <a:r>
              <a:rPr lang="en-US" sz="2400" dirty="0" smtClean="0"/>
              <a:t>.</a:t>
            </a:r>
          </a:p>
          <a:p>
            <a:r>
              <a:rPr lang="en-US" sz="2400" dirty="0" smtClean="0"/>
              <a:t>Each </a:t>
            </a:r>
            <a:r>
              <a:rPr lang="en-US" sz="2400" dirty="0"/>
              <a:t>cell's pixel contributes weighted gradient to its corresponding angular bin</a:t>
            </a:r>
            <a:r>
              <a:rPr lang="en-US" sz="2400" dirty="0" smtClean="0"/>
              <a:t>.</a:t>
            </a:r>
          </a:p>
          <a:p>
            <a:r>
              <a:rPr lang="en-US" sz="2400" dirty="0" smtClean="0"/>
              <a:t>Groups </a:t>
            </a:r>
            <a:r>
              <a:rPr lang="en-US" sz="2400" dirty="0"/>
              <a:t>of adjacent cells are considered as spatial regions called blocks. The grouping of cells into a block is the basis for grouping and normalization of histograms</a:t>
            </a:r>
            <a:r>
              <a:rPr lang="en-US" sz="2400" dirty="0" smtClean="0"/>
              <a:t>.</a:t>
            </a:r>
          </a:p>
          <a:p>
            <a:r>
              <a:rPr lang="en-US" sz="2400" dirty="0" smtClean="0"/>
              <a:t>Normalized </a:t>
            </a:r>
            <a:r>
              <a:rPr lang="en-US" sz="2400" dirty="0"/>
              <a:t>group of histograms represents the block histogram. The set of these block histograms represents the descriptor.</a:t>
            </a:r>
          </a:p>
        </p:txBody>
      </p:sp>
    </p:spTree>
    <p:extLst>
      <p:ext uri="{BB962C8B-B14F-4D97-AF65-F5344CB8AC3E}">
        <p14:creationId xmlns:p14="http://schemas.microsoft.com/office/powerpoint/2010/main" val="29126378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48491"/>
            <a:ext cx="8229600" cy="1143000"/>
          </a:xfrm>
        </p:spPr>
        <p:txBody>
          <a:bodyPr>
            <a:normAutofit/>
          </a:bodyPr>
          <a:lstStyle/>
          <a:p>
            <a:pPr algn="ctr"/>
            <a:r>
              <a:rPr lang="en-US" sz="4800" b="1" dirty="0" smtClean="0"/>
              <a:t>Block Diagram of HOG</a:t>
            </a:r>
            <a:endParaRPr lang="en-US" sz="4800" b="1"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8763000" cy="563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170990"/>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143000"/>
          </a:xfrm>
        </p:spPr>
        <p:txBody>
          <a:bodyPr>
            <a:normAutofit/>
          </a:bodyPr>
          <a:lstStyle/>
          <a:p>
            <a:pPr algn="ctr"/>
            <a:r>
              <a:rPr lang="en-US" sz="4800" b="1" dirty="0" smtClean="0"/>
              <a:t>Procedure of Human </a:t>
            </a:r>
            <a:r>
              <a:rPr lang="en-US" sz="4800" b="1" dirty="0" smtClean="0"/>
              <a:t>detection</a:t>
            </a:r>
            <a:endParaRPr lang="en-US" sz="4800" b="1" dirty="0"/>
          </a:p>
        </p:txBody>
      </p:sp>
      <p:sp>
        <p:nvSpPr>
          <p:cNvPr id="3" name="Content Placeholder 2"/>
          <p:cNvSpPr>
            <a:spLocks noGrp="1"/>
          </p:cNvSpPr>
          <p:nvPr>
            <p:ph idx="1"/>
          </p:nvPr>
        </p:nvSpPr>
        <p:spPr>
          <a:xfrm>
            <a:off x="457200" y="1524000"/>
            <a:ext cx="8229600" cy="5181600"/>
          </a:xfrm>
        </p:spPr>
        <p:txBody>
          <a:bodyPr>
            <a:noAutofit/>
          </a:bodyPr>
          <a:lstStyle/>
          <a:p>
            <a:r>
              <a:rPr lang="en-US" sz="2400" dirty="0" smtClean="0"/>
              <a:t>Extracting HOG descriptors from X positive samples.</a:t>
            </a:r>
          </a:p>
          <a:p>
            <a:r>
              <a:rPr lang="en-US" sz="2400" dirty="0" smtClean="0"/>
              <a:t>Extracting HOG descriptors from Y negative samples.</a:t>
            </a:r>
          </a:p>
          <a:p>
            <a:r>
              <a:rPr lang="en-US" sz="2400" dirty="0" smtClean="0"/>
              <a:t>Training Support Vector Machine on this positive and negative samples.</a:t>
            </a:r>
          </a:p>
          <a:p>
            <a:r>
              <a:rPr lang="en-US" sz="2400" dirty="0" smtClean="0"/>
              <a:t>On test image sliding window technique is used.</a:t>
            </a:r>
          </a:p>
          <a:p>
            <a:r>
              <a:rPr lang="en-US" sz="2400" dirty="0" smtClean="0"/>
              <a:t>The above step will detect many such windows.</a:t>
            </a:r>
          </a:p>
          <a:p>
            <a:r>
              <a:rPr lang="en-US" sz="2400" dirty="0" smtClean="0"/>
              <a:t>Next step will be combining all the results to find a pedestrian in an image. </a:t>
            </a:r>
            <a:endParaRPr lang="en-US" sz="2400" dirty="0"/>
          </a:p>
        </p:txBody>
      </p:sp>
    </p:spTree>
    <p:extLst>
      <p:ext uri="{BB962C8B-B14F-4D97-AF65-F5344CB8AC3E}">
        <p14:creationId xmlns:p14="http://schemas.microsoft.com/office/powerpoint/2010/main" val="372586000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432</TotalTime>
  <Words>560</Words>
  <Application>Microsoft Office PowerPoint</Application>
  <PresentationFormat>On-screen Show (4:3)</PresentationFormat>
  <Paragraphs>78</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Feature Extraction</vt:lpstr>
      <vt:lpstr>Table of Contents</vt:lpstr>
      <vt:lpstr>Feature Extraction</vt:lpstr>
      <vt:lpstr>Histogram of oriented gradients</vt:lpstr>
      <vt:lpstr>Detailed Explanation of Histogram</vt:lpstr>
      <vt:lpstr>PowerPoint Presentation</vt:lpstr>
      <vt:lpstr>Explanation of HOG</vt:lpstr>
      <vt:lpstr>Block Diagram of HOG</vt:lpstr>
      <vt:lpstr>Procedure of Human detection</vt:lpstr>
      <vt:lpstr>Code Flow</vt:lpstr>
      <vt:lpstr>Procedure and flow of Color detection</vt:lpstr>
      <vt:lpstr>Continued flow</vt:lpstr>
      <vt:lpstr>Drawbacks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Extraction</dc:title>
  <dc:creator>Divyesh</dc:creator>
  <cp:lastModifiedBy>Divyesh</cp:lastModifiedBy>
  <cp:revision>91</cp:revision>
  <dcterms:created xsi:type="dcterms:W3CDTF">2016-03-16T19:33:01Z</dcterms:created>
  <dcterms:modified xsi:type="dcterms:W3CDTF">2016-04-27T23:36:29Z</dcterms:modified>
</cp:coreProperties>
</file>