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rmorant Garamond Bold Italics" charset="1" panose="00000800000000000000"/>
      <p:regular r:id="rId19"/>
    </p:embeddedFont>
    <p:embeddedFont>
      <p:font typeface="Quicksand" charset="1" panose="00000000000000000000"/>
      <p:regular r:id="rId20"/>
    </p:embeddedFont>
    <p:embeddedFont>
      <p:font typeface="Quicksand Bold" charset="1" panose="00000000000000000000"/>
      <p:regular r:id="rId21"/>
    </p:embeddedFont>
    <p:embeddedFont>
      <p:font typeface="Public Sans 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3764" y="2478342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FootFall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37539" y="590847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Enhancing Product Sales Strategy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 december, 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team LEVISA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15073" y="1684924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848760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Application Beyond Retail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235427"/>
            <a:ext cx="105277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Footfall data can be used to optimize conference room scheduling, catering, and event planning.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579657"/>
            <a:ext cx="1052775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Footfall analytics can help manage patient flow, optimize waiting areas, and improve patient care.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39240"/>
            <a:ext cx="1052775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Footfall data can be used to track passenger flow, manage crowds, and optimize public transportation schedules.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243323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Conference Centers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789487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Hospitals and Healthcare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02640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Transportation Hubs</a:t>
            </a:r>
          </a:p>
        </p:txBody>
      </p:sp>
    </p:spTree>
  </p:cSld>
  <p:clrMapOvr>
    <a:masterClrMapping/>
  </p:clrMapOvr>
  <p:transition spd="fast">
    <p:wipe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8722" y="3483577"/>
            <a:ext cx="10955353" cy="223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35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1.Development Costs</a:t>
            </a:r>
          </a:p>
          <a:p>
            <a:pPr algn="just">
              <a:lnSpc>
                <a:spcPts val="6000"/>
              </a:lnSpc>
            </a:pPr>
            <a:r>
              <a:rPr lang="en-US" sz="35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2.Cloud Hosting</a:t>
            </a:r>
          </a:p>
          <a:p>
            <a:pPr algn="just" marL="0" indent="0" lvl="0">
              <a:lnSpc>
                <a:spcPts val="6000"/>
              </a:lnSpc>
            </a:pPr>
            <a:r>
              <a:rPr lang="en-US" sz="35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3.Marketing</a:t>
            </a:r>
          </a:p>
        </p:txBody>
      </p:sp>
      <p:sp>
        <p:nvSpPr>
          <p:cNvPr name="AutoShape 3" id="3"/>
          <p:cNvSpPr/>
          <p:nvPr/>
        </p:nvSpPr>
        <p:spPr>
          <a:xfrm>
            <a:off x="1873799" y="204235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496859" y="914400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BUDGET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594075" y="-176645"/>
            <a:ext cx="5671341" cy="10287000"/>
            <a:chOff x="0" y="0"/>
            <a:chExt cx="1493687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936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93687">
                  <a:moveTo>
                    <a:pt x="0" y="0"/>
                  </a:moveTo>
                  <a:lnTo>
                    <a:pt x="1493687" y="0"/>
                  </a:lnTo>
                  <a:lnTo>
                    <a:pt x="14936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93687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21961" y="1180167"/>
            <a:ext cx="5344227" cy="7573376"/>
            <a:chOff x="0" y="0"/>
            <a:chExt cx="827961" cy="11733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73799" y="2949469"/>
            <a:ext cx="8048163" cy="70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0"/>
              </a:lnSpc>
              <a:spcBef>
                <a:spcPct val="0"/>
              </a:spcBef>
            </a:pPr>
            <a:r>
              <a:rPr lang="en-US" b="true" sz="4100" i="true">
                <a:solidFill>
                  <a:srgbClr val="0F4662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Market level budget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9176" y="6530913"/>
            <a:ext cx="8048163" cy="70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40"/>
              </a:lnSpc>
              <a:spcBef>
                <a:spcPct val="0"/>
              </a:spcBef>
            </a:pPr>
            <a:r>
              <a:rPr lang="en-US" b="true" sz="4100" i="true">
                <a:solidFill>
                  <a:srgbClr val="0F4662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Revenue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9176" y="7185338"/>
            <a:ext cx="10955353" cy="147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35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1.Initial Installment </a:t>
            </a:r>
          </a:p>
          <a:p>
            <a:pPr algn="just" marL="0" indent="0" lvl="0">
              <a:lnSpc>
                <a:spcPts val="6000"/>
              </a:lnSpc>
            </a:pPr>
            <a:r>
              <a:rPr lang="en-US" sz="35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2.Monthly Management Cost</a:t>
            </a:r>
          </a:p>
        </p:txBody>
      </p:sp>
    </p:spTree>
  </p:cSld>
  <p:clrMapOvr>
    <a:masterClrMapping/>
  </p:clrMapOvr>
  <p:transition spd="fast">
    <p:wipe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5755" y="2023513"/>
            <a:ext cx="7830471" cy="6750986"/>
          </a:xfrm>
          <a:custGeom>
            <a:avLst/>
            <a:gdLst/>
            <a:ahLst/>
            <a:cxnLst/>
            <a:rect r="r" b="b" t="t" l="l"/>
            <a:pathLst>
              <a:path h="6750986" w="7830471">
                <a:moveTo>
                  <a:pt x="0" y="0"/>
                </a:moveTo>
                <a:lnTo>
                  <a:pt x="7830470" y="0"/>
                </a:lnTo>
                <a:lnTo>
                  <a:pt x="7830470" y="6750986"/>
                </a:lnTo>
                <a:lnTo>
                  <a:pt x="0" y="6750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52" r="0" b="-24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</a:t>
            </a:r>
          </a:p>
        </p:txBody>
      </p:sp>
    </p:spTree>
  </p:cSld>
  <p:clrMapOvr>
    <a:masterClrMapping/>
  </p:clrMapOvr>
  <p:transition spd="fast">
    <p:wipe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61289" y="2429219"/>
            <a:ext cx="3152142" cy="315214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79537" y="2335023"/>
            <a:ext cx="3340534" cy="33405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AutoShape 9" id="9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082764" y="2335023"/>
            <a:ext cx="3246338" cy="324633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1305" t="0" r="-1305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-105036" y="6233395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071040" y="20371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35340" y="6142207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Loonibha Tamrakar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41980" y="6139317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Alishna Sharma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142207"/>
            <a:ext cx="5017320" cy="570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86"/>
              </a:lnSpc>
              <a:spcBef>
                <a:spcPct val="0"/>
              </a:spcBef>
            </a:pPr>
            <a:r>
              <a:rPr lang="en-US" b="true" sz="341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Rubina Maharjan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9453" y="3167225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46953" y="1109825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8048163" cy="108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16256" y="4245249"/>
            <a:ext cx="10655487" cy="1815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9"/>
              </a:lnSpc>
            </a:pP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Lack of dependable footfall tracking leads to inefficient resource allocation, poor crowd management, and missed opportunities for enhancing sales and customer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6256" y="4212134"/>
            <a:ext cx="10655487" cy="243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9"/>
              </a:lnSpc>
            </a:pPr>
            <a:r>
              <a:rPr lang="en-US" sz="28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Our project aims to develop an advanced footfall tracking system for shopping centers, utilizing real-time data and analytics to optimize space utilization, enhance customer experience, and improve operational efficiency.</a:t>
            </a:r>
          </a:p>
        </p:txBody>
      </p:sp>
      <p:sp>
        <p:nvSpPr>
          <p:cNvPr name="AutoShape 4" id="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0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28486" y="1094281"/>
            <a:ext cx="6330814" cy="7573376"/>
            <a:chOff x="0" y="0"/>
            <a:chExt cx="8441085" cy="1009783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9352" t="0" r="65395" b="20019"/>
            <a:stretch>
              <a:fillRect/>
            </a:stretch>
          </p:blipFill>
          <p:spPr>
            <a:xfrm flipH="false" flipV="false">
              <a:off x="0" y="0"/>
              <a:ext cx="8441085" cy="10097834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Understanding FootFall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852144"/>
            <a:ext cx="693806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Footfall measures the number of people entering a specific location, such as a store, mall, or conference center.</a:t>
            </a:r>
          </a:p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318652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 Traffic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90114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Real-Time Data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919069"/>
            <a:ext cx="693806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Footfall analytics systems provide real-time data on customer traffic, allowing businesses to make informed decisions.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681241"/>
            <a:ext cx="693806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collection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229475"/>
            <a:ext cx="693806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Footfall is collected using various methods, including cameras, sensors, and mobile device tracking.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</p:spTree>
  </p:cSld>
  <p:clrMapOvr>
    <a:masterClrMapping/>
  </p:clrMapOvr>
  <p:transition spd="fast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7664" y="2616638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06551" y="2592052"/>
            <a:ext cx="5385764" cy="6426664"/>
            <a:chOff x="0" y="0"/>
            <a:chExt cx="1418473" cy="16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833555" y="2954554"/>
            <a:ext cx="2318994" cy="2348889"/>
          </a:xfrm>
          <a:custGeom>
            <a:avLst/>
            <a:gdLst/>
            <a:ahLst/>
            <a:cxnLst/>
            <a:rect r="r" b="b" t="t" l="l"/>
            <a:pathLst>
              <a:path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86761" y="599709"/>
            <a:ext cx="10151918" cy="108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Our Architecture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053004" y="2727533"/>
            <a:ext cx="2092857" cy="2753760"/>
          </a:xfrm>
          <a:custGeom>
            <a:avLst/>
            <a:gdLst/>
            <a:ahLst/>
            <a:cxnLst/>
            <a:rect r="r" b="b" t="t" l="l"/>
            <a:pathLst>
              <a:path h="2753760" w="2092857">
                <a:moveTo>
                  <a:pt x="0" y="0"/>
                </a:moveTo>
                <a:lnTo>
                  <a:pt x="2092857" y="0"/>
                </a:lnTo>
                <a:lnTo>
                  <a:pt x="2092857" y="2753759"/>
                </a:lnTo>
                <a:lnTo>
                  <a:pt x="0" y="2753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72176" y="6079335"/>
            <a:ext cx="510188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Detect people exiting and entering the gate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 bounding boxes and tracking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98103" y="5217005"/>
            <a:ext cx="5101887" cy="98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 Custom Trained YOLO model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48489" y="6054749"/>
            <a:ext cx="510188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 to database for later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48489" y="5551168"/>
            <a:ext cx="5101887" cy="49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Add to database</a:t>
            </a:r>
          </a:p>
        </p:txBody>
      </p: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98237" y="2192045"/>
            <a:ext cx="8157485" cy="5964926"/>
          </a:xfrm>
          <a:custGeom>
            <a:avLst/>
            <a:gdLst/>
            <a:ahLst/>
            <a:cxnLst/>
            <a:rect r="r" b="b" t="t" l="l"/>
            <a:pathLst>
              <a:path h="5964926" w="8157485">
                <a:moveTo>
                  <a:pt x="0" y="0"/>
                </a:moveTo>
                <a:lnTo>
                  <a:pt x="8157486" y="0"/>
                </a:lnTo>
                <a:lnTo>
                  <a:pt x="8157486" y="5964926"/>
                </a:lnTo>
                <a:lnTo>
                  <a:pt x="0" y="5964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2792" r="0" b="-9289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02965"/>
            <a:ext cx="7335062" cy="5881070"/>
          </a:xfrm>
          <a:custGeom>
            <a:avLst/>
            <a:gdLst/>
            <a:ahLst/>
            <a:cxnLst/>
            <a:rect r="r" b="b" t="t" l="l"/>
            <a:pathLst>
              <a:path h="5881070" w="7335062">
                <a:moveTo>
                  <a:pt x="0" y="0"/>
                </a:moveTo>
                <a:lnTo>
                  <a:pt x="7335062" y="0"/>
                </a:lnTo>
                <a:lnTo>
                  <a:pt x="7335062" y="5881070"/>
                </a:lnTo>
                <a:lnTo>
                  <a:pt x="0" y="5881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771" y="1809453"/>
            <a:ext cx="5539941" cy="7448847"/>
            <a:chOff x="0" y="0"/>
            <a:chExt cx="858282" cy="1154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282" cy="1154021"/>
            </a:xfrm>
            <a:custGeom>
              <a:avLst/>
              <a:gdLst/>
              <a:ahLst/>
              <a:cxnLst/>
              <a:rect r="r" b="b" t="t" l="l"/>
              <a:pathLst>
                <a:path h="1154021" w="858282">
                  <a:moveTo>
                    <a:pt x="32142" y="0"/>
                  </a:moveTo>
                  <a:lnTo>
                    <a:pt x="826140" y="0"/>
                  </a:lnTo>
                  <a:cubicBezTo>
                    <a:pt x="843892" y="0"/>
                    <a:pt x="858282" y="14390"/>
                    <a:pt x="858282" y="32142"/>
                  </a:cubicBezTo>
                  <a:lnTo>
                    <a:pt x="858282" y="1121879"/>
                  </a:lnTo>
                  <a:cubicBezTo>
                    <a:pt x="858282" y="1130404"/>
                    <a:pt x="854896" y="1138579"/>
                    <a:pt x="848868" y="1144607"/>
                  </a:cubicBezTo>
                  <a:cubicBezTo>
                    <a:pt x="842840" y="1150635"/>
                    <a:pt x="834665" y="1154021"/>
                    <a:pt x="826140" y="1154021"/>
                  </a:cubicBezTo>
                  <a:lnTo>
                    <a:pt x="32142" y="1154021"/>
                  </a:lnTo>
                  <a:cubicBezTo>
                    <a:pt x="23617" y="1154021"/>
                    <a:pt x="15442" y="1150635"/>
                    <a:pt x="9414" y="1144607"/>
                  </a:cubicBezTo>
                  <a:cubicBezTo>
                    <a:pt x="3386" y="1138579"/>
                    <a:pt x="0" y="1130404"/>
                    <a:pt x="0" y="1121879"/>
                  </a:cubicBezTo>
                  <a:lnTo>
                    <a:pt x="0" y="32142"/>
                  </a:lnTo>
                  <a:cubicBezTo>
                    <a:pt x="0" y="14390"/>
                    <a:pt x="14390" y="0"/>
                    <a:pt x="3214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710" r="0" b="-571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917758" y="1462711"/>
            <a:ext cx="9838239" cy="10287000"/>
            <a:chOff x="0" y="0"/>
            <a:chExt cx="259114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9480749" cy="1085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Application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67488" y="3144286"/>
            <a:ext cx="8606683" cy="3836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548" indent="-392774" lvl="1">
              <a:lnSpc>
                <a:spcPts val="6185"/>
              </a:lnSpc>
              <a:buFont typeface="Arial"/>
              <a:buChar char="•"/>
            </a:pPr>
            <a:r>
              <a:rPr lang="en-US" b="true" sz="3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Understanding Customer Behavior</a:t>
            </a:r>
          </a:p>
          <a:p>
            <a:pPr algn="l" marL="785548" indent="-392774" lvl="1">
              <a:lnSpc>
                <a:spcPts val="6185"/>
              </a:lnSpc>
              <a:buFont typeface="Arial"/>
              <a:buChar char="•"/>
            </a:pPr>
            <a:r>
              <a:rPr lang="en-US" b="true" sz="3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Optimizing Operations</a:t>
            </a:r>
          </a:p>
          <a:p>
            <a:pPr algn="l" marL="785548" indent="-392774" lvl="1">
              <a:lnSpc>
                <a:spcPts val="6185"/>
              </a:lnSpc>
              <a:buFont typeface="Arial"/>
              <a:buChar char="•"/>
            </a:pPr>
            <a:r>
              <a:rPr lang="en-US" b="true" sz="3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Marketing and Promotion</a:t>
            </a:r>
          </a:p>
          <a:p>
            <a:pPr algn="l" marL="785548" indent="-392774" lvl="1">
              <a:lnSpc>
                <a:spcPts val="6185"/>
              </a:lnSpc>
              <a:buFont typeface="Arial"/>
              <a:buChar char="•"/>
            </a:pPr>
            <a:r>
              <a:rPr lang="en-US" b="true" sz="3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Tenant Management</a:t>
            </a:r>
          </a:p>
          <a:p>
            <a:pPr algn="l" marL="785548" indent="-392774" lvl="1">
              <a:lnSpc>
                <a:spcPts val="6185"/>
              </a:lnSpc>
              <a:buFont typeface="Arial"/>
              <a:buChar char="•"/>
            </a:pPr>
            <a:r>
              <a:rPr lang="en-US" b="true" sz="3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Revenue Optimization</a:t>
            </a:r>
          </a:p>
        </p:txBody>
      </p:sp>
      <p:sp>
        <p:nvSpPr>
          <p:cNvPr name="AutoShape 9" id="9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84503" y="2877488"/>
            <a:ext cx="2318994" cy="2348889"/>
          </a:xfrm>
          <a:custGeom>
            <a:avLst/>
            <a:gdLst/>
            <a:ahLst/>
            <a:cxnLst/>
            <a:rect r="r" b="b" t="t" l="l"/>
            <a:pathLst>
              <a:path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595029" y="3088463"/>
            <a:ext cx="2226655" cy="2226655"/>
          </a:xfrm>
          <a:custGeom>
            <a:avLst/>
            <a:gdLst/>
            <a:ahLst/>
            <a:cxnLst/>
            <a:rect r="r" b="b" t="t" l="l"/>
            <a:pathLst>
              <a:path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599709"/>
            <a:ext cx="1015191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Future Enhancement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239449" y="2561358"/>
            <a:ext cx="2092857" cy="2753760"/>
          </a:xfrm>
          <a:custGeom>
            <a:avLst/>
            <a:gdLst/>
            <a:ahLst/>
            <a:cxnLst/>
            <a:rect r="r" b="b" t="t" l="l"/>
            <a:pathLst>
              <a:path h="2753760" w="2092857">
                <a:moveTo>
                  <a:pt x="0" y="0"/>
                </a:moveTo>
                <a:lnTo>
                  <a:pt x="2092857" y="0"/>
                </a:lnTo>
                <a:lnTo>
                  <a:pt x="2092857" y="2753760"/>
                </a:lnTo>
                <a:lnTo>
                  <a:pt x="0" y="27537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6131482"/>
            <a:ext cx="510188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Analyze sales performance, market trends, and consumer behavior.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Conduct a SWOT analysis of existing sales strategy.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248443"/>
            <a:ext cx="5101887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detect male vs female and child vs adult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93057" y="5919392"/>
            <a:ext cx="510188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enables tracking of a person's movement through the store to determine which stall has the highest inventory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593057" y="5580494"/>
            <a:ext cx="5101887" cy="49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tracking persons movement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60732" y="6247240"/>
            <a:ext cx="5098568" cy="249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2604" indent="-256302" lvl="1">
              <a:lnSpc>
                <a:spcPts val="4036"/>
              </a:lnSpc>
              <a:buFont typeface="Arial"/>
              <a:buChar char="•"/>
            </a:pPr>
            <a:r>
              <a:rPr lang="en-US" sz="237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Leverage IoT devices for real-time tracking, predictive insights, and seamless data processing to optimize operations and enhance customer experiences.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57413" y="5764452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Integrating IOT</a:t>
            </a:r>
          </a:p>
        </p:txBody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DAGYAT8kaSU</dc:identifier>
  <dcterms:modified xsi:type="dcterms:W3CDTF">2011-08-01T06:04:30Z</dcterms:modified>
  <cp:revision>1</cp:revision>
  <dc:title>White Blue Simple Modern Enhancing Sales Strategy Presentation</dc:title>
</cp:coreProperties>
</file>