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3640" r:id="rId2"/>
    <p:sldId id="3697" r:id="rId3"/>
    <p:sldId id="3716" r:id="rId4"/>
    <p:sldId id="3701" r:id="rId5"/>
    <p:sldId id="3715" r:id="rId6"/>
    <p:sldId id="3718" r:id="rId7"/>
    <p:sldId id="3721" r:id="rId8"/>
    <p:sldId id="3720" r:id="rId9"/>
    <p:sldId id="364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keshi Parnami" initials="SP" lastIdx="1" clrIdx="0">
    <p:extLst>
      <p:ext uri="{19B8F6BF-5375-455C-9EA6-DF929625EA0E}">
        <p15:presenceInfo xmlns:p15="http://schemas.microsoft.com/office/powerpoint/2012/main" userId="S::sparnami@upes.ac.in::61686955-4e93-4ddb-a545-ba82f91d1f9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E36FF"/>
    <a:srgbClr val="4AAEFC"/>
    <a:srgbClr val="434ACF"/>
    <a:srgbClr val="BF2CFE"/>
    <a:srgbClr val="46B0FA"/>
    <a:srgbClr val="27D4F8"/>
    <a:srgbClr val="D9FF00"/>
    <a:srgbClr val="E0E600"/>
    <a:srgbClr val="0B2F3E"/>
    <a:srgbClr val="B1B1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413" autoAdjust="0"/>
    <p:restoredTop sz="96327"/>
  </p:normalViewPr>
  <p:slideViewPr>
    <p:cSldViewPr snapToGrid="0" snapToObjects="1">
      <p:cViewPr varScale="1">
        <p:scale>
          <a:sx n="62" d="100"/>
          <a:sy n="62" d="100"/>
        </p:scale>
        <p:origin x="620" y="9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E9D15D-1C13-CC45-BE09-4D54E9A973B4}" type="datetimeFigureOut">
              <a:rPr lang="en-US" smtClean="0"/>
              <a:t>3/5/2023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93A8CF-95A7-924D-878B-183116A25D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9621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C73FB-2D72-9945-BF45-5347690BBE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93C615-989D-9D44-8501-FCE01FCEDC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9E5F24-53F9-054C-A9F8-3DCFACAB987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D3D9895-3AFC-9E49-BB6B-D5AF81433D95}" type="datetimeFigureOut">
              <a:rPr lang="en-US" smtClean="0"/>
              <a:t>3/5/2023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BE7FB8-C70E-584A-A086-8852BD639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5C156-1A78-7A4C-AB86-BCA1B1785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F45BD75-B1E6-DE4E-8CD3-58B4BE092B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713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4240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703F520-AAB7-4D20-958E-A456239933B0}" type="datetimeFigureOut">
              <a:rPr lang="en-US" smtClean="0"/>
              <a:t>3/5/2023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3316BF-8A16-4F24-9F8F-9D40354D5A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7340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2C0DC26-5D78-6140-BF89-41378C4365C1}"/>
              </a:ext>
            </a:extLst>
          </p:cNvPr>
          <p:cNvSpPr/>
          <p:nvPr userDrawn="1"/>
        </p:nvSpPr>
        <p:spPr>
          <a:xfrm>
            <a:off x="98853" y="86497"/>
            <a:ext cx="11998411" cy="6685005"/>
          </a:xfrm>
          <a:prstGeom prst="rect">
            <a:avLst/>
          </a:prstGeom>
          <a:noFill/>
          <a:ln w="28575">
            <a:solidFill>
              <a:srgbClr val="46B0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C5EF86C0-A360-484B-B595-7CC69137B53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/>
          <a:srcRect t="12813" r="7454"/>
          <a:stretch/>
        </p:blipFill>
        <p:spPr>
          <a:xfrm>
            <a:off x="10718090" y="127821"/>
            <a:ext cx="1336257" cy="540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464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audi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3.png"/><Relationship Id="rId5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mp4"/><Relationship Id="rId1" Type="http://schemas.microsoft.com/office/2007/relationships/media" Target="../media/media2.mp4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3.mp4"/><Relationship Id="rId1" Type="http://schemas.microsoft.com/office/2007/relationships/media" Target="../media/media3.mp4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4.mp4"/><Relationship Id="rId1" Type="http://schemas.microsoft.com/office/2007/relationships/media" Target="../media/media4.mp4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5.mp4"/><Relationship Id="rId1" Type="http://schemas.microsoft.com/office/2007/relationships/media" Target="../media/media5.mp4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6.mp4"/><Relationship Id="rId1" Type="http://schemas.microsoft.com/office/2007/relationships/media" Target="../media/media6.mp4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7.mp4"/><Relationship Id="rId1" Type="http://schemas.microsoft.com/office/2007/relationships/media" Target="../media/media7.mp4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8.mp4"/><Relationship Id="rId1" Type="http://schemas.microsoft.com/office/2007/relationships/media" Target="../media/media8.mp4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E8895C2-828B-934B-8B58-BBC23AD3665A}"/>
              </a:ext>
            </a:extLst>
          </p:cNvPr>
          <p:cNvSpPr/>
          <p:nvPr/>
        </p:nvSpPr>
        <p:spPr>
          <a:xfrm>
            <a:off x="10668000" y="150471"/>
            <a:ext cx="1381246" cy="6829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 descr="A picture containing text, sign, outdoor&#10;&#10;Description automatically generated">
            <a:extLst>
              <a:ext uri="{FF2B5EF4-FFF2-40B4-BE49-F238E27FC236}">
                <a16:creationId xmlns:a16="http://schemas.microsoft.com/office/drawing/2014/main" id="{35C12C04-5CEF-8448-B70C-56FE6AD03CE5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29" y="126108"/>
            <a:ext cx="876170" cy="1491678"/>
          </a:xfrm>
          <a:prstGeom prst="rect">
            <a:avLst/>
          </a:prstGeom>
        </p:spPr>
      </p:pic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2F2F3CE5-A64B-4B6C-9275-01E87181FA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85017" y="143688"/>
            <a:ext cx="4564228" cy="147409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1" y="1617786"/>
            <a:ext cx="10558732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dirty="0"/>
              <a:t>Title:</a:t>
            </a:r>
          </a:p>
          <a:p>
            <a:pPr algn="ctr"/>
            <a:r>
              <a:rPr lang="en-IN" sz="5400" dirty="0"/>
              <a:t>Cloud Web Conferencing Application</a:t>
            </a:r>
            <a:br>
              <a:rPr lang="en-IN" sz="3200" dirty="0"/>
            </a:br>
            <a:endParaRPr lang="en-IN" sz="3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F12844-7D7B-9449-9B33-46EA047F7017}"/>
              </a:ext>
            </a:extLst>
          </p:cNvPr>
          <p:cNvSpPr txBox="1"/>
          <p:nvPr/>
        </p:nvSpPr>
        <p:spPr>
          <a:xfrm>
            <a:off x="260430" y="5145530"/>
            <a:ext cx="6097656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IN" sz="20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Presented by:</a:t>
            </a:r>
            <a:endParaRPr lang="en-IN" sz="20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IN" sz="2000" dirty="0">
                <a:solidFill>
                  <a:srgbClr val="000000"/>
                </a:solidFill>
                <a:latin typeface="Calibri" panose="020F0502020204030204" pitchFamily="34" charset="0"/>
              </a:rPr>
              <a:t>Ashutosh Lodha, </a:t>
            </a:r>
            <a:r>
              <a:rPr lang="en-IN" sz="2000" dirty="0" err="1">
                <a:solidFill>
                  <a:srgbClr val="000000"/>
                </a:solidFill>
                <a:latin typeface="Calibri" panose="020F0502020204030204" pitchFamily="34" charset="0"/>
              </a:rPr>
              <a:t>B.Tech</a:t>
            </a:r>
            <a:r>
              <a:rPr lang="en-IN" sz="2000" dirty="0">
                <a:solidFill>
                  <a:srgbClr val="000000"/>
                </a:solidFill>
                <a:latin typeface="Calibri" panose="020F0502020204030204" pitchFamily="34" charset="0"/>
              </a:rPr>
              <a:t> CSE CCVT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IN" sz="2000" b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500087620</a:t>
            </a:r>
            <a:endParaRPr lang="en-IN" sz="2000" b="0" dirty="0">
              <a:effectLst/>
            </a:endParaRPr>
          </a:p>
          <a:p>
            <a:br>
              <a:rPr lang="en-IN" sz="2000" dirty="0"/>
            </a:br>
            <a:endParaRPr lang="en-US" sz="2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581529D-3593-AE4E-9F50-CD8F5082B00A}"/>
              </a:ext>
            </a:extLst>
          </p:cNvPr>
          <p:cNvSpPr txBox="1"/>
          <p:nvPr/>
        </p:nvSpPr>
        <p:spPr>
          <a:xfrm>
            <a:off x="8021449" y="5145530"/>
            <a:ext cx="609765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IN" sz="20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Guided by:</a:t>
            </a:r>
            <a:endParaRPr lang="en-IN" sz="20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IN" sz="2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Prof. </a:t>
            </a:r>
            <a:r>
              <a:rPr lang="en-IN" sz="2000" dirty="0">
                <a:solidFill>
                  <a:srgbClr val="000000"/>
                </a:solidFill>
                <a:latin typeface="Calibri" panose="020F0502020204030204" pitchFamily="34" charset="0"/>
              </a:rPr>
              <a:t>Saurabh </a:t>
            </a:r>
            <a:r>
              <a:rPr lang="en-IN" sz="2000" dirty="0" err="1">
                <a:solidFill>
                  <a:srgbClr val="000000"/>
                </a:solidFill>
                <a:latin typeface="Calibri" panose="020F0502020204030204" pitchFamily="34" charset="0"/>
              </a:rPr>
              <a:t>Shanu</a:t>
            </a:r>
            <a:br>
              <a:rPr lang="en-IN" sz="2000" dirty="0"/>
            </a:br>
            <a:endParaRPr 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61D2E7-60FD-5F39-D172-35CF8E847F0A}"/>
              </a:ext>
            </a:extLst>
          </p:cNvPr>
          <p:cNvSpPr txBox="1"/>
          <p:nvPr/>
        </p:nvSpPr>
        <p:spPr>
          <a:xfrm>
            <a:off x="2244304" y="3091884"/>
            <a:ext cx="770338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Threads &amp; Workflow of the project</a:t>
            </a:r>
            <a:endParaRPr lang="en-IN" sz="2400" dirty="0"/>
          </a:p>
        </p:txBody>
      </p:sp>
      <p:pic>
        <p:nvPicPr>
          <p:cNvPr id="2" name="WhatsApp Audio 2023-03-05 at 10.55.24 PM">
            <a:hlinkClick r:id="" action="ppaction://media"/>
            <a:extLst>
              <a:ext uri="{FF2B5EF4-FFF2-40B4-BE49-F238E27FC236}">
                <a16:creationId xmlns:a16="http://schemas.microsoft.com/office/drawing/2014/main" id="{37E25F23-4C01-3F5F-9F50-0E81AB568C38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508001" y="-1782107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799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3072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EC635B-D8A3-4A72-8304-20FFBA5D21A3}"/>
              </a:ext>
            </a:extLst>
          </p:cNvPr>
          <p:cNvSpPr txBox="1"/>
          <p:nvPr/>
        </p:nvSpPr>
        <p:spPr>
          <a:xfrm>
            <a:off x="325927" y="222500"/>
            <a:ext cx="75303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46B0F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Introduction:</a:t>
            </a:r>
            <a:endParaRPr lang="en-IN" sz="4000" b="1" dirty="0">
              <a:solidFill>
                <a:srgbClr val="46B0F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E7EF55-E154-C841-A31A-99D5EBA425EC}"/>
              </a:ext>
            </a:extLst>
          </p:cNvPr>
          <p:cNvSpPr txBox="1"/>
          <p:nvPr/>
        </p:nvSpPr>
        <p:spPr>
          <a:xfrm>
            <a:off x="325927" y="1131360"/>
            <a:ext cx="11705111" cy="5693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sz="2800" b="1" dirty="0"/>
              <a:t>Threading</a:t>
            </a:r>
            <a:r>
              <a:rPr lang="en-IN" sz="2800" dirty="0"/>
              <a:t> allows different parts of the application to be executed concurrently, resulting in </a:t>
            </a:r>
            <a:r>
              <a:rPr lang="en-IN" sz="2800" b="1" dirty="0"/>
              <a:t>faster performance </a:t>
            </a:r>
            <a:r>
              <a:rPr lang="en-IN" sz="2800" dirty="0"/>
              <a:t>and more </a:t>
            </a:r>
            <a:r>
              <a:rPr lang="en-IN" sz="2800" b="1" dirty="0"/>
              <a:t>efficient use of resources</a:t>
            </a:r>
            <a:r>
              <a:rPr lang="en-IN" sz="2800" dirty="0"/>
              <a:t>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IN" sz="28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sz="2800" b="1" dirty="0"/>
              <a:t>Multithreading</a:t>
            </a:r>
            <a:r>
              <a:rPr lang="en-IN" sz="2800" dirty="0"/>
              <a:t> enables a program to perform multiple tasks at the same time, making it an essential component of cloud applications.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IN" sz="28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sz="2800" dirty="0"/>
              <a:t>Cloud video conferencing applications have unique requirements for threading: </a:t>
            </a:r>
            <a:r>
              <a:rPr lang="en-IN" sz="2800" b="1" dirty="0"/>
              <a:t>low-latency</a:t>
            </a:r>
            <a:r>
              <a:rPr lang="en-IN" sz="2800" dirty="0"/>
              <a:t> processing of video and audio streams, </a:t>
            </a:r>
            <a:r>
              <a:rPr lang="en-IN" sz="2800" b="1" dirty="0"/>
              <a:t>handling of user input</a:t>
            </a:r>
            <a:r>
              <a:rPr lang="en-IN" sz="2800" dirty="0"/>
              <a:t>, and </a:t>
            </a:r>
            <a:r>
              <a:rPr lang="en-IN" sz="2800" b="1" dirty="0"/>
              <a:t>efficient use of cloud resources</a:t>
            </a:r>
            <a:r>
              <a:rPr lang="en-IN" sz="2800" dirty="0"/>
              <a:t>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IN" sz="28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sz="2800" b="1" dirty="0"/>
              <a:t>Parallel computing</a:t>
            </a:r>
            <a:r>
              <a:rPr lang="en-IN" sz="2800" dirty="0"/>
              <a:t> approaches using threads can be used to improve performance in cloud applications.</a:t>
            </a:r>
          </a:p>
        </p:txBody>
      </p:sp>
      <p:pic>
        <p:nvPicPr>
          <p:cNvPr id="3" name="WhatsApp Audio 2023-03-05 at 10.55.18 PM">
            <a:hlinkClick r:id="" action="ppaction://media"/>
            <a:extLst>
              <a:ext uri="{FF2B5EF4-FFF2-40B4-BE49-F238E27FC236}">
                <a16:creationId xmlns:a16="http://schemas.microsoft.com/office/drawing/2014/main" id="{8446B653-4595-911F-2BB3-B812651229CD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79345" y="-1771231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493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240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EC635B-D8A3-4A72-8304-20FFBA5D21A3}"/>
              </a:ext>
            </a:extLst>
          </p:cNvPr>
          <p:cNvSpPr txBox="1"/>
          <p:nvPr/>
        </p:nvSpPr>
        <p:spPr>
          <a:xfrm>
            <a:off x="234487" y="248626"/>
            <a:ext cx="75303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46B0F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Basic threading concepts: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E2FB52-08FB-EF4A-8355-9F2324F01654}"/>
              </a:ext>
            </a:extLst>
          </p:cNvPr>
          <p:cNvSpPr txBox="1"/>
          <p:nvPr/>
        </p:nvSpPr>
        <p:spPr>
          <a:xfrm>
            <a:off x="234487" y="973399"/>
            <a:ext cx="11504013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sz="3200" dirty="0"/>
              <a:t>A </a:t>
            </a:r>
            <a:r>
              <a:rPr lang="en-IN" sz="3200" b="1" dirty="0"/>
              <a:t>process</a:t>
            </a:r>
            <a:r>
              <a:rPr lang="en-IN" sz="3200" dirty="0"/>
              <a:t> is an instance of a program that is executing on a computer.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sz="3200" dirty="0"/>
              <a:t>A </a:t>
            </a:r>
            <a:r>
              <a:rPr lang="en-IN" sz="3200" b="1" dirty="0"/>
              <a:t>thread</a:t>
            </a:r>
            <a:r>
              <a:rPr lang="en-IN" sz="3200" dirty="0"/>
              <a:t> is a lightweight process that shares the resources of the parent process.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sz="3200" b="1" dirty="0"/>
              <a:t>Synchronization</a:t>
            </a:r>
            <a:r>
              <a:rPr lang="en-IN" sz="3200" dirty="0"/>
              <a:t> refers to the coordination of threads to ensure that they don't interfere with each other.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b="1" dirty="0"/>
              <a:t>Multithreading</a:t>
            </a:r>
            <a:r>
              <a:rPr lang="en-IN" sz="3200" dirty="0"/>
              <a:t> helps in simultaneous execution of threads for video and audio processing, network communication, and user input handling.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/>
              <a:t>Multithreading can improve performance by </a:t>
            </a:r>
            <a:r>
              <a:rPr lang="en-IN" sz="3200" b="1" dirty="0"/>
              <a:t>reducing latency</a:t>
            </a:r>
            <a:r>
              <a:rPr lang="en-IN" sz="3200" dirty="0"/>
              <a:t>, </a:t>
            </a:r>
            <a:r>
              <a:rPr lang="en-IN" sz="3200" b="1" dirty="0"/>
              <a:t>increasing throughput</a:t>
            </a:r>
            <a:r>
              <a:rPr lang="en-IN" sz="3200" dirty="0"/>
              <a:t>, and </a:t>
            </a:r>
            <a:r>
              <a:rPr lang="en-IN" sz="3200" b="1" dirty="0"/>
              <a:t>optimizing resource usage</a:t>
            </a:r>
            <a:r>
              <a:rPr lang="en-IN" sz="3200" dirty="0"/>
              <a:t>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IN" sz="3200" dirty="0"/>
          </a:p>
        </p:txBody>
      </p:sp>
      <p:sp>
        <p:nvSpPr>
          <p:cNvPr id="4" name="AutoShape 4" descr="Indian shopping trends 2022: How your customers will shop online">
            <a:extLst>
              <a:ext uri="{FF2B5EF4-FFF2-40B4-BE49-F238E27FC236}">
                <a16:creationId xmlns:a16="http://schemas.microsoft.com/office/drawing/2014/main" id="{B85915D2-93CC-336B-EFE9-205EC59BB4B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3" name="WhatsApp Audio 2023-03-05 at 10.55.10 PM">
            <a:hlinkClick r:id="" action="ppaction://media"/>
            <a:extLst>
              <a:ext uri="{FF2B5EF4-FFF2-40B4-BE49-F238E27FC236}">
                <a16:creationId xmlns:a16="http://schemas.microsoft.com/office/drawing/2014/main" id="{DA058C97-1304-2275-A172-310EF99D90F3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730430" y="-1408921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910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767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EC635B-D8A3-4A72-8304-20FFBA5D21A3}"/>
              </a:ext>
            </a:extLst>
          </p:cNvPr>
          <p:cNvSpPr txBox="1"/>
          <p:nvPr/>
        </p:nvSpPr>
        <p:spPr>
          <a:xfrm>
            <a:off x="325927" y="248626"/>
            <a:ext cx="97324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46B0F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Cloud application platforms:</a:t>
            </a:r>
            <a:endParaRPr lang="en-IN" sz="4000" b="1" dirty="0">
              <a:solidFill>
                <a:srgbClr val="46B0F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168532-D141-4AB0-BD29-1663F2877B3E}"/>
              </a:ext>
            </a:extLst>
          </p:cNvPr>
          <p:cNvSpPr txBox="1"/>
          <p:nvPr/>
        </p:nvSpPr>
        <p:spPr>
          <a:xfrm>
            <a:off x="325927" y="1443841"/>
            <a:ext cx="1094831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sz="2800" dirty="0"/>
              <a:t>Cloud application platforms provide 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IN" sz="2800" b="1" dirty="0"/>
              <a:t>additional tools and features </a:t>
            </a:r>
            <a:r>
              <a:rPr lang="en-IN" sz="2800" dirty="0"/>
              <a:t>for managing threads and optimizing performance,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IN" sz="2800" b="1" dirty="0"/>
              <a:t>pre-built libraries and frameworks </a:t>
            </a:r>
            <a:r>
              <a:rPr lang="en-IN" sz="2800" dirty="0"/>
              <a:t>for multithreading, as well as monitoring and debugging tools,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IN" sz="2800" b="1" dirty="0"/>
              <a:t>automatic scaling and load balancing</a:t>
            </a:r>
            <a:r>
              <a:rPr lang="en-IN" sz="2800" dirty="0"/>
              <a:t>, allowing the application to handle increased traffic without manual intervention.</a:t>
            </a:r>
            <a:endParaRPr lang="en-US" sz="2800" dirty="0"/>
          </a:p>
        </p:txBody>
      </p:sp>
      <p:pic>
        <p:nvPicPr>
          <p:cNvPr id="4" name="WhatsApp Audio 2023-03-05 at 10.55.04 PM">
            <a:hlinkClick r:id="" action="ppaction://media"/>
            <a:extLst>
              <a:ext uri="{FF2B5EF4-FFF2-40B4-BE49-F238E27FC236}">
                <a16:creationId xmlns:a16="http://schemas.microsoft.com/office/drawing/2014/main" id="{E43823A9-BB61-3782-5731-AC2088A4AC5B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661419" y="-1633208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005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140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EC635B-D8A3-4A72-8304-20FFBA5D21A3}"/>
              </a:ext>
            </a:extLst>
          </p:cNvPr>
          <p:cNvSpPr txBox="1"/>
          <p:nvPr/>
        </p:nvSpPr>
        <p:spPr>
          <a:xfrm>
            <a:off x="325927" y="248626"/>
            <a:ext cx="1119140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46B0F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Thread pool management,</a:t>
            </a:r>
            <a:r>
              <a:rPr lang="en-IN" sz="4000" b="1" dirty="0">
                <a:solidFill>
                  <a:srgbClr val="46B0F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Load balancing and resource allocation </a:t>
            </a:r>
            <a:r>
              <a:rPr lang="en-US" sz="4000" b="1" dirty="0">
                <a:solidFill>
                  <a:srgbClr val="46B0F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IN" sz="4000" b="1" dirty="0">
              <a:solidFill>
                <a:srgbClr val="46B0F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168532-D141-4AB0-BD29-1663F2877B3E}"/>
              </a:ext>
            </a:extLst>
          </p:cNvPr>
          <p:cNvSpPr txBox="1"/>
          <p:nvPr/>
        </p:nvSpPr>
        <p:spPr>
          <a:xfrm>
            <a:off x="315364" y="1756853"/>
            <a:ext cx="11561272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sz="2800" b="1" dirty="0"/>
              <a:t>Thread pool management</a:t>
            </a:r>
            <a:r>
              <a:rPr lang="en-IN" sz="2800" dirty="0"/>
              <a:t> is a technique for managing threads in a pool, where they are reused for different tasks as needed, it can help to </a:t>
            </a:r>
            <a:r>
              <a:rPr lang="en-IN" sz="2800" b="1" dirty="0"/>
              <a:t>improve performance </a:t>
            </a:r>
            <a:r>
              <a:rPr lang="en-IN" sz="2800" dirty="0"/>
              <a:t>by reducing the overhead of thread creation and destruction, and by ensuring that there are enough threads available to handle incoming requests.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sz="2800" b="1" i="0" dirty="0">
                <a:effectLst/>
                <a:latin typeface="Söhne"/>
              </a:rPr>
              <a:t>Load balancing </a:t>
            </a:r>
            <a:r>
              <a:rPr lang="en-IN" sz="2800" b="0" i="0" dirty="0">
                <a:effectLst/>
                <a:latin typeface="Söhne"/>
              </a:rPr>
              <a:t>ensures that requests are evenly distributed across the available threads, preventing bottlenecks and improving overall performance.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sz="2800" b="1" i="0" dirty="0">
                <a:effectLst/>
                <a:latin typeface="Söhne"/>
              </a:rPr>
              <a:t>Resource allocation </a:t>
            </a:r>
            <a:r>
              <a:rPr lang="en-IN" sz="2800" b="0" i="0" dirty="0">
                <a:effectLst/>
                <a:latin typeface="Söhne"/>
              </a:rPr>
              <a:t>ensures that threads have access to the resources they need, such as CPU, memory, and network bandwidth.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pic>
        <p:nvPicPr>
          <p:cNvPr id="4" name="WhatsApp Audio 2023-03-05 at 10.54.57 PM">
            <a:hlinkClick r:id="" action="ppaction://media"/>
            <a:extLst>
              <a:ext uri="{FF2B5EF4-FFF2-40B4-BE49-F238E27FC236}">
                <a16:creationId xmlns:a16="http://schemas.microsoft.com/office/drawing/2014/main" id="{D689F84F-3068-A94E-E02E-BA6D97E7571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816694" y="-1219140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836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8377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EC635B-D8A3-4A72-8304-20FFBA5D21A3}"/>
              </a:ext>
            </a:extLst>
          </p:cNvPr>
          <p:cNvSpPr txBox="1"/>
          <p:nvPr/>
        </p:nvSpPr>
        <p:spPr>
          <a:xfrm>
            <a:off x="325928" y="248626"/>
            <a:ext cx="75303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46B0F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 Case study: Zoom</a:t>
            </a:r>
            <a:endParaRPr lang="en-IN" sz="4000" b="1" dirty="0">
              <a:solidFill>
                <a:srgbClr val="46B0F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168532-D141-4AB0-BD29-1663F2877B3E}"/>
              </a:ext>
            </a:extLst>
          </p:cNvPr>
          <p:cNvSpPr txBox="1"/>
          <p:nvPr/>
        </p:nvSpPr>
        <p:spPr>
          <a:xfrm>
            <a:off x="325928" y="1201304"/>
            <a:ext cx="1156127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sz="2800" dirty="0"/>
              <a:t>Zoom uses a combination of thread pooling, load balancing, and resource allocation to ensure low-latency video and audio processing, smooth user interface performance, and efficient use of cloud resources.</a:t>
            </a:r>
          </a:p>
          <a:p>
            <a:pPr marL="0" indent="0" algn="l">
              <a:buNone/>
            </a:pPr>
            <a:endParaRPr lang="en-IN" sz="28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sz="2800" dirty="0"/>
              <a:t>Zoom also </a:t>
            </a:r>
            <a:r>
              <a:rPr lang="en-IN" sz="2800" b="1" dirty="0"/>
              <a:t>uses a distributed architecture</a:t>
            </a:r>
            <a:r>
              <a:rPr lang="en-IN" sz="2800" dirty="0"/>
              <a:t>, with different parts of the application running on different servers and communicating via APIs.</a:t>
            </a:r>
            <a:endParaRPr lang="en-US" sz="2800" dirty="0"/>
          </a:p>
        </p:txBody>
      </p:sp>
      <p:pic>
        <p:nvPicPr>
          <p:cNvPr id="4" name="WhatsApp Audio 2023-03-05 at 10.54.51 PM">
            <a:hlinkClick r:id="" action="ppaction://media"/>
            <a:extLst>
              <a:ext uri="{FF2B5EF4-FFF2-40B4-BE49-F238E27FC236}">
                <a16:creationId xmlns:a16="http://schemas.microsoft.com/office/drawing/2014/main" id="{485B342B-787E-1050-52C3-5238B476C340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48358" y="-1736725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512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8346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EC635B-D8A3-4A72-8304-20FFBA5D21A3}"/>
              </a:ext>
            </a:extLst>
          </p:cNvPr>
          <p:cNvSpPr txBox="1"/>
          <p:nvPr/>
        </p:nvSpPr>
        <p:spPr>
          <a:xfrm>
            <a:off x="325927" y="248626"/>
            <a:ext cx="75303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46B0F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6. Workflow of the project:</a:t>
            </a:r>
            <a:endParaRPr lang="en-IN" sz="4000" b="1" dirty="0">
              <a:solidFill>
                <a:srgbClr val="46B0F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168532-D141-4AB0-BD29-1663F2877B3E}"/>
              </a:ext>
            </a:extLst>
          </p:cNvPr>
          <p:cNvSpPr txBox="1"/>
          <p:nvPr/>
        </p:nvSpPr>
        <p:spPr>
          <a:xfrm>
            <a:off x="325928" y="1201304"/>
            <a:ext cx="11561272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sz="2800" dirty="0"/>
              <a:t>The application starts and initializes its </a:t>
            </a:r>
            <a:r>
              <a:rPr lang="en-IN" sz="2800" b="1" dirty="0"/>
              <a:t>main thread</a:t>
            </a:r>
            <a:r>
              <a:rPr lang="en-IN" sz="2800" dirty="0"/>
              <a:t>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sz="2800" dirty="0"/>
              <a:t>The main thread </a:t>
            </a:r>
            <a:r>
              <a:rPr lang="en-IN" sz="2800" b="1" dirty="0"/>
              <a:t>spawns additional threads </a:t>
            </a:r>
            <a:r>
              <a:rPr lang="en-IN" sz="2800" dirty="0"/>
              <a:t>to handle audio, video, and chat data.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sz="2800" dirty="0"/>
              <a:t>Each thread is responsible for a specific task, such as processing incoming audio data or rendering video frames.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sz="2800" b="1" dirty="0"/>
              <a:t>Threads communicate </a:t>
            </a:r>
            <a:r>
              <a:rPr lang="en-IN" sz="2800" dirty="0"/>
              <a:t>with each other and with the main thread using shared memory or messaging.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sz="2800" dirty="0"/>
              <a:t>As the application runs, the threads continue to </a:t>
            </a:r>
            <a:r>
              <a:rPr lang="en-IN" sz="2800" b="1" dirty="0"/>
              <a:t>execute in parallel</a:t>
            </a:r>
            <a:r>
              <a:rPr lang="en-IN" sz="2800" dirty="0"/>
              <a:t>, improving performance and providing a smooth user experience.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sz="2800" dirty="0"/>
              <a:t>When the application is shut down, all </a:t>
            </a:r>
            <a:r>
              <a:rPr lang="en-IN" sz="2800" b="1" dirty="0"/>
              <a:t>threads are terminated </a:t>
            </a:r>
            <a:r>
              <a:rPr lang="en-IN" sz="2800" dirty="0"/>
              <a:t>and their resources are released.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IN" sz="28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IN" sz="28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IN" sz="28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IN" sz="2800" dirty="0"/>
          </a:p>
        </p:txBody>
      </p:sp>
      <p:pic>
        <p:nvPicPr>
          <p:cNvPr id="4" name="WhatsApp Audio 2023-03-05 at 10.54.17 PM">
            <a:hlinkClick r:id="" action="ppaction://media"/>
            <a:extLst>
              <a:ext uri="{FF2B5EF4-FFF2-40B4-BE49-F238E27FC236}">
                <a16:creationId xmlns:a16="http://schemas.microsoft.com/office/drawing/2014/main" id="{AF8ABFE3-67E8-BFFC-B7C0-8CF5F0F21E34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764935" y="-1564197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547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81974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EC635B-D8A3-4A72-8304-20FFBA5D21A3}"/>
              </a:ext>
            </a:extLst>
          </p:cNvPr>
          <p:cNvSpPr txBox="1"/>
          <p:nvPr/>
        </p:nvSpPr>
        <p:spPr>
          <a:xfrm>
            <a:off x="325927" y="248626"/>
            <a:ext cx="75303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46B0F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7. Conclusion:</a:t>
            </a:r>
            <a:endParaRPr lang="en-IN" sz="4000" b="1" dirty="0">
              <a:solidFill>
                <a:srgbClr val="46B0F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168532-D141-4AB0-BD29-1663F2877B3E}"/>
              </a:ext>
            </a:extLst>
          </p:cNvPr>
          <p:cNvSpPr txBox="1"/>
          <p:nvPr/>
        </p:nvSpPr>
        <p:spPr>
          <a:xfrm>
            <a:off x="325928" y="1201304"/>
            <a:ext cx="1156127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sz="2800" dirty="0"/>
              <a:t>Threading is an essential component of cloud video conferencing applications, allowing for efficient and effective processing of video and audio streams, network communication, and user input handling.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sz="2800" dirty="0"/>
              <a:t>Cloud application platforms provide additional tools and features for managing threads, optimizing performance, and automating resource allocation.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sz="2800" dirty="0"/>
              <a:t>Multithreading in cloud video conferencing applications is a complex topic that requires careful consideration of factors such as latency, resource usage, load balancing, and scalability.</a:t>
            </a:r>
          </a:p>
        </p:txBody>
      </p:sp>
      <p:pic>
        <p:nvPicPr>
          <p:cNvPr id="4" name="WhatsApp Audio 2023-03-05 at 10.54.34 PM">
            <a:hlinkClick r:id="" action="ppaction://media"/>
            <a:extLst>
              <a:ext uri="{FF2B5EF4-FFF2-40B4-BE49-F238E27FC236}">
                <a16:creationId xmlns:a16="http://schemas.microsoft.com/office/drawing/2014/main" id="{43D7B68E-9010-F09C-5F73-462C5918E291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98475" y="-1236393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440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249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39D82EA-6098-704F-AD4D-D13A499C492D}"/>
              </a:ext>
            </a:extLst>
          </p:cNvPr>
          <p:cNvSpPr txBox="1"/>
          <p:nvPr/>
        </p:nvSpPr>
        <p:spPr>
          <a:xfrm>
            <a:off x="1895294" y="3601496"/>
            <a:ext cx="84014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srgbClr val="46B0F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  <a:endParaRPr lang="en-IN" sz="7200" b="1" dirty="0">
              <a:solidFill>
                <a:srgbClr val="46B0F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7FBB1AB-6227-0A49-9677-D759BB97E908}"/>
              </a:ext>
            </a:extLst>
          </p:cNvPr>
          <p:cNvSpPr/>
          <p:nvPr/>
        </p:nvSpPr>
        <p:spPr>
          <a:xfrm>
            <a:off x="10668000" y="150471"/>
            <a:ext cx="1381246" cy="6829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B3B91EF5-66BF-4A12-80C1-98869846E0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2880" y="1709987"/>
            <a:ext cx="4206240" cy="1806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3482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14191</TotalTime>
  <Words>635</Words>
  <Application>Microsoft Office PowerPoint</Application>
  <PresentationFormat>Widescreen</PresentationFormat>
  <Paragraphs>50</Paragraphs>
  <Slides>9</Slides>
  <Notes>0</Notes>
  <HiddenSlides>0</HiddenSlides>
  <MMClips>8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Söhne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Stuti Gandhi</dc:creator>
  <cp:lastModifiedBy>Ashutosh Lodha</cp:lastModifiedBy>
  <cp:revision>583</cp:revision>
  <dcterms:created xsi:type="dcterms:W3CDTF">2021-05-06T09:42:21Z</dcterms:created>
  <dcterms:modified xsi:type="dcterms:W3CDTF">2023-03-05T17:39:30Z</dcterms:modified>
</cp:coreProperties>
</file>