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shutoshMitraJi/steganograph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42713" y="4058588"/>
            <a:ext cx="6976790" cy="1692771"/>
          </a:xfrm>
          <a:prstGeom prst="rect">
            <a:avLst/>
          </a:prstGeom>
          <a:noFill/>
        </p:spPr>
        <p:txBody>
          <a:bodyPr wrap="square" lIns="91440" tIns="45720" rIns="91440" bIns="45720" rtlCol="0" anchor="t">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Presented By :</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Student Name : Ashutosh Mitra</a:t>
            </a:r>
          </a:p>
          <a:p>
            <a:r>
              <a:rPr lang="en-US" sz="2000" b="1" dirty="0">
                <a:solidFill>
                  <a:schemeClr val="accent1">
                    <a:lumMod val="75000"/>
                  </a:schemeClr>
                </a:solidFill>
                <a:effectLst>
                  <a:outerShdw blurRad="38100" dist="38100" dir="2700000" algn="tl">
                    <a:srgbClr val="000000">
                      <a:alpha val="43137"/>
                    </a:srgbClr>
                  </a:outerShdw>
                </a:effectLst>
                <a:latin typeface="Arial"/>
                <a:cs typeface="Arial"/>
              </a:rPr>
              <a:t>College Name &amp; Department : Udayanath Autonomous College of Science and Technology – ITM Department</a:t>
            </a:r>
          </a:p>
          <a:p>
            <a:endParaRPr lang="en-US" sz="2000" b="1" dirty="0">
              <a:solidFill>
                <a:schemeClr val="accent1">
                  <a:lumMod val="75000"/>
                </a:schemeClr>
              </a:solidFill>
              <a:effectLst>
                <a:outerShdw blurRad="38100" dist="38100" dir="2700000" algn="tl">
                  <a:srgbClr val="000000">
                    <a:alpha val="43137"/>
                  </a:srgbClr>
                </a:outerShdw>
              </a:effectLst>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12946"/>
            <a:ext cx="11029615" cy="4673324"/>
          </a:xfrm>
        </p:spPr>
        <p:txBody>
          <a:bodyPr>
            <a:normAutofit/>
          </a:bodyPr>
          <a:lstStyle/>
          <a:p>
            <a:pPr marL="0" indent="0">
              <a:buNone/>
            </a:pPr>
            <a:r>
              <a:rPr lang="en-US" b="1" dirty="0"/>
              <a:t>To make the project more advanced and adaptable, the following enhancements can be implemented in future iterations:</a:t>
            </a:r>
          </a:p>
          <a:p>
            <a:r>
              <a:rPr lang="en-US" b="1" dirty="0"/>
              <a:t>Adaptive AI-Based Steganography – Implementing AI models to dynamically adjust data embedding patterns, making detection even more difficult.</a:t>
            </a:r>
          </a:p>
          <a:p>
            <a:r>
              <a:rPr lang="en-US" b="1" dirty="0"/>
              <a:t>Support for Additional File Types – Expanding functionality to hide audio, video, and document files within images.</a:t>
            </a:r>
          </a:p>
          <a:p>
            <a:r>
              <a:rPr lang="en-US" b="1" dirty="0"/>
              <a:t>Cloud Integration for Secure Storage – Enabling secure cloud storage of steganographic images with end-to-end encryption.</a:t>
            </a:r>
          </a:p>
          <a:p>
            <a:r>
              <a:rPr lang="en-US" b="1" dirty="0"/>
              <a:t>Mobile &amp; Web-Based Version – Developing a cross-platform application to make secure steganography more accessible.</a:t>
            </a:r>
          </a:p>
          <a:p>
            <a:r>
              <a:rPr lang="en-US" b="1" dirty="0"/>
              <a:t>Blockchain Integration for Authenticity – Leveraging blockchain technology to verify the authenticity and integrity of hidden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77173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3364599" y="2950097"/>
            <a:ext cx="5462802" cy="957806"/>
          </a:xfrm>
        </p:spPr>
        <p:txBody>
          <a:bodyPr>
            <a:noAutofit/>
          </a:bodyPr>
          <a:lstStyle/>
          <a:p>
            <a:pPr algn="ctr"/>
            <a:r>
              <a:rPr lang="en-US" sz="6000"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2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589441"/>
            <a:ext cx="11019020" cy="459504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a:t>
            </a:r>
            <a:r>
              <a:rPr lang="en-US" sz="2000" b="1" dirty="0">
                <a:latin typeface="Arial"/>
                <a:ea typeface="+mn-lt"/>
                <a:cs typeface="Arial"/>
              </a:rPr>
              <a:t>	1 </a:t>
            </a:r>
          </a:p>
          <a:p>
            <a:pPr marL="305435" indent="-305435"/>
            <a:r>
              <a:rPr lang="en-US" sz="2000" b="1" dirty="0">
                <a:latin typeface="Arial"/>
                <a:ea typeface="+mn-lt"/>
                <a:cs typeface="Arial"/>
              </a:rPr>
              <a:t>Technology used </a:t>
            </a:r>
            <a:r>
              <a:rPr lang="en-US" sz="2000" dirty="0">
                <a:latin typeface="Arial"/>
                <a:ea typeface="+mn-lt"/>
                <a:cs typeface="Arial"/>
              </a:rPr>
              <a:t>-----------------------------------------------------------------------------------------------</a:t>
            </a:r>
            <a:r>
              <a:rPr lang="en-US" sz="2000" b="1" dirty="0">
                <a:latin typeface="Arial"/>
                <a:ea typeface="+mn-lt"/>
                <a:cs typeface="Arial"/>
              </a:rPr>
              <a:t>	2</a:t>
            </a:r>
            <a:endParaRPr lang="en-US" b="1" dirty="0">
              <a:latin typeface="Arial"/>
              <a:cs typeface="Arial"/>
            </a:endParaRPr>
          </a:p>
          <a:p>
            <a:pPr marL="305435" indent="-305435"/>
            <a:r>
              <a:rPr lang="en-US" sz="2000" b="1" dirty="0">
                <a:latin typeface="Arial"/>
                <a:ea typeface="+mn-lt"/>
                <a:cs typeface="+mn-lt"/>
              </a:rPr>
              <a:t>Wow factor </a:t>
            </a:r>
            <a:r>
              <a:rPr lang="en-US" sz="2000" dirty="0">
                <a:latin typeface="Arial"/>
                <a:ea typeface="+mn-lt"/>
                <a:cs typeface="+mn-lt"/>
              </a:rPr>
              <a:t>--------------------------------------------------------------------------------------------------------</a:t>
            </a:r>
            <a:r>
              <a:rPr lang="en-US" sz="2000" b="1" dirty="0">
                <a:latin typeface="Arial"/>
                <a:ea typeface="+mn-lt"/>
                <a:cs typeface="+mn-lt"/>
              </a:rPr>
              <a:t>	3</a:t>
            </a:r>
          </a:p>
          <a:p>
            <a:pPr marL="305435" indent="-305435"/>
            <a:r>
              <a:rPr lang="en-US" sz="2000" b="1" dirty="0">
                <a:latin typeface="Arial"/>
                <a:ea typeface="+mn-lt"/>
                <a:cs typeface="+mn-lt"/>
              </a:rPr>
              <a:t>End users </a:t>
            </a:r>
            <a:r>
              <a:rPr lang="en-US" sz="2000" dirty="0">
                <a:latin typeface="Arial"/>
                <a:ea typeface="+mn-lt"/>
                <a:cs typeface="+mn-lt"/>
              </a:rPr>
              <a:t>---------------------------------------------------------------------------------------------------------</a:t>
            </a:r>
            <a:r>
              <a:rPr lang="en-US" sz="2000" b="1" dirty="0">
                <a:latin typeface="Arial"/>
                <a:ea typeface="+mn-lt"/>
                <a:cs typeface="+mn-lt"/>
              </a:rPr>
              <a:t>	4</a:t>
            </a:r>
          </a:p>
          <a:p>
            <a:pPr marL="305435" indent="-305435"/>
            <a:r>
              <a:rPr lang="en-US" sz="2000" b="1" dirty="0">
                <a:latin typeface="Arial"/>
                <a:ea typeface="+mn-lt"/>
                <a:cs typeface="+mn-lt"/>
              </a:rPr>
              <a:t>Result </a:t>
            </a:r>
            <a:r>
              <a:rPr lang="en-US" sz="2000" dirty="0">
                <a:latin typeface="Arial"/>
                <a:ea typeface="+mn-lt"/>
                <a:cs typeface="+mn-lt"/>
              </a:rPr>
              <a:t>---------------------------------------------------------------------------------------------------------------</a:t>
            </a:r>
            <a:r>
              <a:rPr lang="en-US" sz="2000" b="1" dirty="0">
                <a:latin typeface="Arial"/>
                <a:ea typeface="+mn-lt"/>
                <a:cs typeface="+mn-lt"/>
              </a:rPr>
              <a:t>	5</a:t>
            </a:r>
          </a:p>
          <a:p>
            <a:pPr marL="305435" indent="-305435"/>
            <a:r>
              <a:rPr lang="en-US" sz="2000" b="1" dirty="0">
                <a:latin typeface="Arial"/>
                <a:ea typeface="+mn-lt"/>
                <a:cs typeface="+mn-lt"/>
              </a:rPr>
              <a:t>Conclusion</a:t>
            </a:r>
            <a:r>
              <a:rPr lang="en-US" sz="2000" dirty="0">
                <a:latin typeface="Arial"/>
                <a:ea typeface="+mn-lt"/>
                <a:cs typeface="+mn-lt"/>
              </a:rPr>
              <a:t> -------------------------------------------------------------------------------------------------------</a:t>
            </a:r>
            <a:r>
              <a:rPr lang="en-US" sz="2000" b="1" dirty="0">
                <a:latin typeface="Arial"/>
                <a:ea typeface="+mn-lt"/>
                <a:cs typeface="+mn-lt"/>
              </a:rPr>
              <a:t>	6</a:t>
            </a:r>
          </a:p>
          <a:p>
            <a:pPr marL="305435" indent="-305435"/>
            <a:r>
              <a:rPr lang="en-US" sz="2000" b="1" dirty="0">
                <a:latin typeface="Arial"/>
                <a:ea typeface="+mn-lt"/>
                <a:cs typeface="+mn-lt"/>
              </a:rPr>
              <a:t>Git-hub Link </a:t>
            </a:r>
            <a:r>
              <a:rPr lang="en-US" sz="2000" dirty="0">
                <a:latin typeface="Arial"/>
                <a:ea typeface="+mn-lt"/>
                <a:cs typeface="+mn-lt"/>
              </a:rPr>
              <a:t>------------------------------------------------------------------------------------------------------</a:t>
            </a:r>
            <a:r>
              <a:rPr lang="en-US" sz="2000" b="1" dirty="0">
                <a:latin typeface="Arial"/>
                <a:ea typeface="+mn-lt"/>
                <a:cs typeface="+mn-lt"/>
              </a:rPr>
              <a:t>	7</a:t>
            </a:r>
          </a:p>
          <a:p>
            <a:pPr marL="305435" indent="-305435"/>
            <a:r>
              <a:rPr lang="en-US" sz="2000" b="1" dirty="0">
                <a:latin typeface="Arial"/>
                <a:ea typeface="+mn-lt"/>
                <a:cs typeface="+mn-lt"/>
              </a:rPr>
              <a:t>Future scope </a:t>
            </a:r>
            <a:r>
              <a:rPr lang="en-US" sz="2000" dirty="0">
                <a:latin typeface="Arial"/>
                <a:ea typeface="+mn-lt"/>
                <a:cs typeface="+mn-lt"/>
              </a:rPr>
              <a:t>-----------------------------------------------------------------------------------------------------</a:t>
            </a:r>
            <a:r>
              <a:rPr lang="en-US" sz="2000" b="1" dirty="0">
                <a:latin typeface="Arial"/>
                <a:ea typeface="+mn-lt"/>
                <a:cs typeface="+mn-lt"/>
              </a:rPr>
              <a:t>	8</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947044"/>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77340"/>
            <a:ext cx="11029615" cy="4673324"/>
          </a:xfrm>
        </p:spPr>
        <p:txBody>
          <a:bodyPr>
            <a:normAutofit fontScale="85000" lnSpcReduction="20000"/>
          </a:bodyPr>
          <a:lstStyle/>
          <a:p>
            <a:pPr marL="0" indent="0">
              <a:buNone/>
            </a:pPr>
            <a:r>
              <a:rPr lang="en-US" sz="2400" b="1" dirty="0"/>
              <a:t>With the rapid advancement of digital communication, the need for secure data transmission has become more crucial than ever. Traditional encryption methods, while effective in securing data, are often detectable, drawing unwanted attention from cyber adversaries. In scenarios where secrecy is paramount, an alternative approach like steganography—which conceals information within digital media—becomes highly effective. This project aims to implement a steganographic system for hiding and retrieving data securely within digital images. By embedding text within an image in a way that does not alter its visible quality, the project provides a covert communication channel that ensures data confidentiality, integrity, and access control. Additionally, encryption is integrated to provide an additional layer of security, preventing unauthorized extraction even if the hidden data is detected.</a:t>
            </a:r>
          </a:p>
          <a:p>
            <a:pPr marL="0" indent="0">
              <a:buNone/>
            </a:pPr>
            <a:r>
              <a:rPr lang="en-US" sz="2400" b="1" dirty="0"/>
              <a:t>Key Objectives:</a:t>
            </a:r>
          </a:p>
          <a:p>
            <a:pPr marL="0" indent="0">
              <a:buNone/>
            </a:pPr>
            <a:r>
              <a:rPr lang="en-US" sz="2400" b="1" dirty="0"/>
              <a:t>✔ Develop a tool that allows users to embed and extract hidden text from images.</a:t>
            </a:r>
          </a:p>
          <a:p>
            <a:pPr marL="0" indent="0">
              <a:buNone/>
            </a:pPr>
            <a:r>
              <a:rPr lang="en-US" sz="2400" b="1" dirty="0"/>
              <a:t>✔ Maintain the original visual integrity of the image after embedding data.</a:t>
            </a:r>
          </a:p>
          <a:p>
            <a:pPr marL="0" indent="0">
              <a:buNone/>
            </a:pPr>
            <a:r>
              <a:rPr lang="en-US" sz="2400" b="1" dirty="0"/>
              <a:t>✔ Implement encryption to enhance the security of hidden data.</a:t>
            </a:r>
          </a:p>
          <a:p>
            <a:pPr marL="0" indent="0">
              <a:buNone/>
            </a:pPr>
            <a:r>
              <a:rPr lang="en-US" sz="2400" b="1" dirty="0"/>
              <a:t>✔ Ensure user authentication for retrieving sensitive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775952"/>
            <a:ext cx="11029616" cy="622852"/>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98804"/>
            <a:ext cx="11613485" cy="5051157"/>
          </a:xfrm>
        </p:spPr>
        <p:txBody>
          <a:bodyPr vert="horz" lIns="91440" tIns="45720" rIns="91440" bIns="45720" rtlCol="0" anchor="ctr">
            <a:noAutofit/>
          </a:bodyPr>
          <a:lstStyle/>
          <a:p>
            <a:pPr marL="0" indent="0">
              <a:buNone/>
            </a:pPr>
            <a:r>
              <a:rPr lang="en-IN" sz="1800" b="1" dirty="0"/>
              <a:t>The project is implemented using cutting-edge technologies that enhance the accuracy, security, and efficiency of the steganographic process:</a:t>
            </a:r>
          </a:p>
          <a:p>
            <a:pPr>
              <a:buFont typeface="Arial" panose="020B0604020202020204" pitchFamily="34" charset="0"/>
              <a:buChar char="•"/>
            </a:pPr>
            <a:r>
              <a:rPr lang="en-IN" sz="1800" b="1" dirty="0"/>
              <a:t>Programming Languages:</a:t>
            </a:r>
          </a:p>
          <a:p>
            <a:pPr lvl="1">
              <a:buFont typeface="Wingdings" panose="05000000000000000000" pitchFamily="2" charset="2"/>
              <a:buChar char="ü"/>
            </a:pPr>
            <a:r>
              <a:rPr lang="en-IN" sz="1600" b="1" dirty="0"/>
              <a:t>Python – for its simplicity.</a:t>
            </a:r>
          </a:p>
          <a:p>
            <a:pPr lvl="1">
              <a:buFont typeface="Wingdings" panose="05000000000000000000" pitchFamily="2" charset="2"/>
              <a:buChar char="ü"/>
            </a:pPr>
            <a:r>
              <a:rPr lang="en-IN" sz="1600" b="1" dirty="0"/>
              <a:t>Java – for its security and robust library support. </a:t>
            </a:r>
          </a:p>
          <a:p>
            <a:pPr>
              <a:buFont typeface="Arial" panose="020B0604020202020204" pitchFamily="34" charset="0"/>
              <a:buChar char="•"/>
            </a:pPr>
            <a:r>
              <a:rPr lang="en-IN" sz="1800" b="1" dirty="0"/>
              <a:t>Image Processing: OpenCV – to handle image manipulation efficiently.</a:t>
            </a:r>
          </a:p>
          <a:p>
            <a:pPr>
              <a:buFont typeface="Arial" panose="020B0604020202020204" pitchFamily="34" charset="0"/>
              <a:buChar char="•"/>
            </a:pPr>
            <a:r>
              <a:rPr lang="en-IN" sz="1800" b="1" dirty="0"/>
              <a:t>Data Handling &amp; Computation: NumPy – for pixel-level computations.</a:t>
            </a:r>
          </a:p>
          <a:p>
            <a:pPr>
              <a:buFont typeface="Arial" panose="020B0604020202020204" pitchFamily="34" charset="0"/>
              <a:buChar char="•"/>
            </a:pPr>
            <a:r>
              <a:rPr lang="en-IN" sz="1800" b="1" dirty="0"/>
              <a:t>Encryption: Python/Java Cryptography Library – to ensure secure data transmission.</a:t>
            </a:r>
          </a:p>
          <a:p>
            <a:pPr>
              <a:buFont typeface="Arial" panose="020B0604020202020204" pitchFamily="34" charset="0"/>
              <a:buChar char="•"/>
            </a:pPr>
            <a:r>
              <a:rPr lang="en-IN" sz="1800" b="1" dirty="0"/>
              <a:t>Data Storage &amp; Retrieval: File I/O – to read/write hidden messages from images.</a:t>
            </a:r>
          </a:p>
          <a:p>
            <a:pPr>
              <a:buFont typeface="Arial" panose="020B0604020202020204" pitchFamily="34" charset="0"/>
              <a:buChar char="•"/>
            </a:pPr>
            <a:r>
              <a:rPr lang="en-IN" sz="1800" b="1" dirty="0"/>
              <a:t>Version Control &amp; Hosting: GitHub – for collaborative development and open-source sharing.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fontScale="85000" lnSpcReduction="20000"/>
          </a:bodyPr>
          <a:lstStyle/>
          <a:p>
            <a:pPr marL="0" indent="0">
              <a:buNone/>
            </a:pPr>
            <a:r>
              <a:rPr lang="en-US" sz="2000" b="1" dirty="0"/>
              <a:t>This project is distinguished by the following unique features:</a:t>
            </a:r>
          </a:p>
          <a:p>
            <a:r>
              <a:rPr lang="en-US" sz="2000" b="1" dirty="0"/>
              <a:t>Dual-Layer Security:</a:t>
            </a:r>
          </a:p>
          <a:p>
            <a:pPr>
              <a:buFont typeface="Arial" panose="020B0604020202020204" pitchFamily="34" charset="0"/>
              <a:buChar char="•"/>
            </a:pPr>
            <a:r>
              <a:rPr lang="en-US" sz="2000" b="1" dirty="0"/>
              <a:t>The message is first encrypted before being embedded into the image, ensuring that even if data is extracted, it cannot be understood without the correct passcode.</a:t>
            </a:r>
          </a:p>
          <a:p>
            <a:r>
              <a:rPr lang="en-US" sz="2000" b="1" dirty="0"/>
              <a:t>Lossless Image Quality:</a:t>
            </a:r>
          </a:p>
          <a:p>
            <a:pPr>
              <a:buFont typeface="Arial" panose="020B0604020202020204" pitchFamily="34" charset="0"/>
              <a:buChar char="•"/>
            </a:pPr>
            <a:r>
              <a:rPr lang="en-US" sz="2000" b="1" dirty="0"/>
              <a:t>The Least Significant Bit (LSB) steganography technique is used to embed data in such a way that it remains invisible to the human eye, maintaining the original image appearance.</a:t>
            </a:r>
          </a:p>
          <a:p>
            <a:r>
              <a:rPr lang="en-US" sz="2000" b="1" dirty="0"/>
              <a:t>Key-Based Access Control:</a:t>
            </a:r>
          </a:p>
          <a:p>
            <a:pPr>
              <a:buFont typeface="Arial" panose="020B0604020202020204" pitchFamily="34" charset="0"/>
              <a:buChar char="•"/>
            </a:pPr>
            <a:r>
              <a:rPr lang="en-US" sz="2000" b="1" dirty="0"/>
              <a:t>Users must enter a passcode to retrieve the hidden message, adding an authentication layer.</a:t>
            </a:r>
          </a:p>
          <a:p>
            <a:r>
              <a:rPr lang="en-US" sz="2000" b="1" dirty="0"/>
              <a:t>Multi-Format Support:</a:t>
            </a:r>
          </a:p>
          <a:p>
            <a:pPr>
              <a:buFont typeface="Arial" panose="020B0604020202020204" pitchFamily="34" charset="0"/>
              <a:buChar char="•"/>
            </a:pPr>
            <a:r>
              <a:rPr lang="en-US" sz="2000" b="1" dirty="0"/>
              <a:t>The tool can encode and decode messages in various image formats, including PNG, JPEG, and BMP.</a:t>
            </a:r>
          </a:p>
          <a:p>
            <a:r>
              <a:rPr lang="en-US" sz="2000" b="1" dirty="0"/>
              <a:t>Fast &amp; Efficient Processing:</a:t>
            </a:r>
          </a:p>
          <a:p>
            <a:pPr>
              <a:buFont typeface="Arial" panose="020B0604020202020204" pitchFamily="34" charset="0"/>
              <a:buChar char="•"/>
            </a:pPr>
            <a:r>
              <a:rPr lang="en-US" sz="2000" b="1" dirty="0"/>
              <a:t>Optimized algorithms allow for quick embedding and retrieval of hidden messages with minimal computational overhead.</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71730"/>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412946"/>
            <a:ext cx="11029615" cy="4673324"/>
          </a:xfrm>
        </p:spPr>
        <p:txBody>
          <a:bodyPr>
            <a:normAutofit/>
          </a:bodyPr>
          <a:lstStyle/>
          <a:p>
            <a:pPr marL="0" indent="0">
              <a:buNone/>
            </a:pPr>
            <a:r>
              <a:rPr lang="en-US" sz="1800" b="1" dirty="0"/>
              <a:t>This tool can be useful for various domains where secure and hidden communication is required:</a:t>
            </a:r>
          </a:p>
          <a:p>
            <a:r>
              <a:rPr lang="en-US" sz="1800" b="1" dirty="0"/>
              <a:t>Government &amp; Defense: Secure transmission of classified data and sensitive intelligence.</a:t>
            </a:r>
          </a:p>
          <a:p>
            <a:r>
              <a:rPr lang="en-US" sz="1800" b="1" dirty="0"/>
              <a:t>Journalists &amp; Whistleblowers: Protect sources and safely share confidential reports.</a:t>
            </a:r>
          </a:p>
          <a:p>
            <a:r>
              <a:rPr lang="en-US" sz="1800" b="1" dirty="0"/>
              <a:t>Corporate Sector: Secure communication of trade secrets and sensitive business documents.</a:t>
            </a:r>
          </a:p>
          <a:p>
            <a:r>
              <a:rPr lang="en-US" sz="1800" b="1" dirty="0"/>
              <a:t>Cybersecurity Professionals: Enhance research on steganographic security measures.</a:t>
            </a:r>
          </a:p>
          <a:p>
            <a:r>
              <a:rPr lang="en-US" sz="1800" b="1" dirty="0"/>
              <a:t>General Users: Keep personal data and private messages hidden from unauthorized access.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71730"/>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p>
        </p:txBody>
      </p:sp>
      <p:pic>
        <p:nvPicPr>
          <p:cNvPr id="9" name="Content Placeholder 8">
            <a:extLst>
              <a:ext uri="{FF2B5EF4-FFF2-40B4-BE49-F238E27FC236}">
                <a16:creationId xmlns:a16="http://schemas.microsoft.com/office/drawing/2014/main" id="{4EB4A6A0-7AD8-E5EA-73E7-7003D170157B}"/>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6382224" y="1296360"/>
            <a:ext cx="5228584" cy="2321911"/>
          </a:xfrm>
        </p:spPr>
      </p:pic>
      <p:pic>
        <p:nvPicPr>
          <p:cNvPr id="11" name="Picture 10">
            <a:extLst>
              <a:ext uri="{FF2B5EF4-FFF2-40B4-BE49-F238E27FC236}">
                <a16:creationId xmlns:a16="http://schemas.microsoft.com/office/drawing/2014/main" id="{F66E95E3-7CBC-864E-F752-A946BF7B41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82224" y="3706761"/>
            <a:ext cx="5228584" cy="2644947"/>
          </a:xfrm>
          <a:prstGeom prst="rect">
            <a:avLst/>
          </a:prstGeom>
        </p:spPr>
      </p:pic>
      <p:pic>
        <p:nvPicPr>
          <p:cNvPr id="13" name="Picture 12">
            <a:extLst>
              <a:ext uri="{FF2B5EF4-FFF2-40B4-BE49-F238E27FC236}">
                <a16:creationId xmlns:a16="http://schemas.microsoft.com/office/drawing/2014/main" id="{AAE5F3B3-5FE8-10EA-F0DF-2ADE9A90884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192" y="1296360"/>
            <a:ext cx="5731118" cy="50553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71730"/>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5514808" cy="4673324"/>
          </a:xfrm>
        </p:spPr>
        <p:txBody>
          <a:bodyPr/>
          <a:lstStyle/>
          <a:p>
            <a:pPr marL="0" indent="0">
              <a:buNone/>
            </a:pPr>
            <a:r>
              <a:rPr lang="en-US" b="1" dirty="0"/>
              <a:t>This project successfully provides a secure, covert communication channel by implementing image-based steganography with encryption. Unlike traditional encryption techniques that may attract attention, this method ensures data confidentiality without raising suspicion. By integrating encryption, access control, and a user-friendly interface, this tool is practical, efficient, and suitable for real-world applications in cybersecurity, data privacy, and confidential communication.</a:t>
            </a:r>
            <a:endParaRPr lang="en-IN" b="1" dirty="0"/>
          </a:p>
        </p:txBody>
      </p:sp>
      <p:pic>
        <p:nvPicPr>
          <p:cNvPr id="5" name="Picture 4">
            <a:extLst>
              <a:ext uri="{FF2B5EF4-FFF2-40B4-BE49-F238E27FC236}">
                <a16:creationId xmlns:a16="http://schemas.microsoft.com/office/drawing/2014/main" id="{2A83F80C-3FED-7EF7-BE1F-DDEE59E56C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54236" y="1445341"/>
            <a:ext cx="5256571" cy="4530009"/>
          </a:xfrm>
          <a:prstGeom prst="rect">
            <a:avLst/>
          </a:prstGeom>
          <a:ln>
            <a:noFill/>
          </a:ln>
          <a:effectLst>
            <a:outerShdw blurRad="63500" sx="102000" sy="102000" algn="ctr" rotWithShape="0">
              <a:prstClr val="black">
                <a:alpha val="40000"/>
              </a:prstClr>
            </a:outerShdw>
            <a:softEdge rad="112500"/>
          </a:effectLst>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71730"/>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1" y="1233200"/>
            <a:ext cx="11029615" cy="530296"/>
          </a:xfrm>
        </p:spPr>
        <p:txBody>
          <a:bodyPr>
            <a:normAutofit/>
          </a:bodyPr>
          <a:lstStyle/>
          <a:p>
            <a:r>
              <a:rPr lang="en-IN" sz="1800" b="1" dirty="0"/>
              <a:t>GitHub repository: </a:t>
            </a:r>
            <a:r>
              <a:rPr lang="en-IN" sz="1800" b="1" dirty="0">
                <a:solidFill>
                  <a:srgbClr val="0070C0"/>
                </a:solidFill>
                <a:hlinkClick r:id="rId2">
                  <a:extLst>
                    <a:ext uri="{A12FA001-AC4F-418D-AE19-62706E023703}">
                      <ahyp:hlinkClr xmlns:ahyp="http://schemas.microsoft.com/office/drawing/2018/hyperlinkcolor" val="tx"/>
                    </a:ext>
                  </a:extLst>
                </a:hlinkClick>
              </a:rPr>
              <a:t>Steganography Project - Ashutosh Mitra</a:t>
            </a:r>
            <a:endParaRPr lang="en-IN" sz="1800" b="1" dirty="0">
              <a:solidFill>
                <a:srgbClr val="0070C0"/>
              </a:solidFill>
            </a:endParaRPr>
          </a:p>
        </p:txBody>
      </p:sp>
      <p:pic>
        <p:nvPicPr>
          <p:cNvPr id="5" name="Picture 4">
            <a:extLst>
              <a:ext uri="{FF2B5EF4-FFF2-40B4-BE49-F238E27FC236}">
                <a16:creationId xmlns:a16="http://schemas.microsoft.com/office/drawing/2014/main" id="{C7F7FEBE-EF0C-3C1B-B60F-34828433B722}"/>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81191" y="1763496"/>
            <a:ext cx="11029615" cy="4548317"/>
          </a:xfrm>
          <a:prstGeom prst="roundRect">
            <a:avLst>
              <a:gd name="adj" fmla="val 283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453</TotalTime>
  <Words>800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Ashutosh Mitra</cp:lastModifiedBy>
  <cp:revision>29</cp:revision>
  <dcterms:created xsi:type="dcterms:W3CDTF">2021-05-26T16:50:10Z</dcterms:created>
  <dcterms:modified xsi:type="dcterms:W3CDTF">2025-02-20T05:39:03Z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