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hyperlink" Target="https://www.youtube.com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sented by: Ashutosh Rauth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 lvl="1" marL="482688" indent="-295236" defTabSz="338454">
              <a:spcBef>
                <a:spcPts val="0"/>
              </a:spcBef>
              <a:buSzPct val="27000"/>
              <a:buBlip>
                <a:blip r:embed="rId3"/>
              </a:buBlip>
              <a:defRPr sz="225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sz="2583"/>
              <a:t>Presented by: </a:t>
            </a:r>
            <a:r>
              <a:t>Ashutosh Rauthan                      </a:t>
            </a:r>
          </a:p>
          <a:p>
            <a:pPr marL="187452" indent="-130175" defTabSz="187452">
              <a:buSzPct val="100000"/>
              <a:buFont typeface="Times Roman"/>
              <a:buChar char="•"/>
              <a:defRPr sz="492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72" name="A Mini-Project on Predictive Healthcare"/>
          <p:cNvSpPr txBox="1"/>
          <p:nvPr>
            <p:ph type="subTitle" sz="quarter" idx="1"/>
          </p:nvPr>
        </p:nvSpPr>
        <p:spPr>
          <a:xfrm>
            <a:off x="1482805" y="7878778"/>
            <a:ext cx="21971001" cy="2006601"/>
          </a:xfrm>
          <a:prstGeom prst="rect">
            <a:avLst/>
          </a:prstGeom>
        </p:spPr>
        <p:txBody>
          <a:bodyPr/>
          <a:lstStyle/>
          <a:p>
            <a:pPr/>
            <a:r>
              <a:t>A Mini-Project on Predictive Healthcare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23731473" y="1246072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Diabetes Prediction…"/>
          <p:cNvSpPr txBox="1"/>
          <p:nvPr>
            <p:ph type="ctrTitle"/>
          </p:nvPr>
        </p:nvSpPr>
        <p:spPr>
          <a:xfrm>
            <a:off x="715227" y="1118964"/>
            <a:ext cx="20435224" cy="7638278"/>
          </a:xfrm>
          <a:prstGeom prst="rect">
            <a:avLst/>
          </a:prstGeom>
        </p:spPr>
        <p:txBody>
          <a:bodyPr anchor="t"/>
          <a:lstStyle/>
          <a:p>
            <a:pPr algn="ctr" defTabSz="288036">
              <a:defRPr spc="-101" sz="1012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Diabetes Prediction</a:t>
            </a:r>
          </a:p>
          <a:p>
            <a:pPr algn="ctr" defTabSz="1975104">
              <a:defRPr spc="-97" sz="9720"/>
            </a:pPr>
            <a:r>
              <a:t>Using</a:t>
            </a:r>
          </a:p>
          <a:p>
            <a:pPr algn="ctr" defTabSz="288036">
              <a:defRPr spc="-101" sz="1012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Machine  Learning</a:t>
            </a:r>
          </a:p>
          <a:p>
            <a:pPr defTabSz="288036">
              <a:defRPr spc="-97" sz="9720"/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cknowledgement:"/>
          <p:cNvSpPr txBox="1"/>
          <p:nvPr>
            <p:ph type="body" sz="quarter" idx="1"/>
          </p:nvPr>
        </p:nvSpPr>
        <p:spPr>
          <a:xfrm>
            <a:off x="838092" y="875328"/>
            <a:ext cx="8890540" cy="2355743"/>
          </a:xfrm>
          <a:prstGeom prst="rect">
            <a:avLst/>
          </a:prstGeom>
        </p:spPr>
        <p:txBody>
          <a:bodyPr/>
          <a:lstStyle>
            <a:lvl1pPr algn="l" defTabSz="248920">
              <a:defRPr spc="-75" sz="756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Acknowledgement:</a:t>
            </a:r>
          </a:p>
        </p:txBody>
      </p:sp>
      <p:sp>
        <p:nvSpPr>
          <p:cNvPr id="215" name="Thanks to:…"/>
          <p:cNvSpPr txBox="1"/>
          <p:nvPr/>
        </p:nvSpPr>
        <p:spPr>
          <a:xfrm>
            <a:off x="4747131" y="2934602"/>
            <a:ext cx="9997719" cy="465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Thanks to:</a:t>
            </a:r>
          </a:p>
          <a:p>
            <a:pPr marL="1198033" indent="-1058333">
              <a:buSzPct val="100000"/>
              <a:buFont typeface="Times Roman"/>
              <a:buChar char="•"/>
            </a:pPr>
            <a:r>
              <a:t>Kaggle [Dataset provider]</a:t>
            </a:r>
          </a:p>
          <a:p>
            <a:pPr marL="1198033" indent="-1058333">
              <a:buSzPct val="100000"/>
              <a:buFont typeface="Times Roman"/>
              <a:buChar char="•"/>
            </a:pPr>
            <a:r>
              <a:t>Prof.Amit Gupta &amp;                   Prof.Akash Chauhan                  [Mentors ]</a:t>
            </a:r>
          </a:p>
        </p:txBody>
      </p:sp>
      <p:sp>
        <p:nvSpPr>
          <p:cNvPr id="216" name="References…"/>
          <p:cNvSpPr txBox="1"/>
          <p:nvPr/>
        </p:nvSpPr>
        <p:spPr>
          <a:xfrm>
            <a:off x="1101787" y="8269051"/>
            <a:ext cx="14032641" cy="4074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latin typeface="Graphik"/>
                <a:ea typeface="Graphik"/>
                <a:cs typeface="Graphik"/>
                <a:sym typeface="Graphik"/>
              </a:defRPr>
            </a:pPr>
            <a:r>
              <a:rPr>
                <a:solidFill>
                  <a:srgbClr val="000000"/>
                </a:solidFill>
              </a:rPr>
              <a:t>References</a:t>
            </a:r>
            <a:endParaRPr>
              <a:solidFill>
                <a:srgbClr val="000000"/>
              </a:solidFill>
            </a:endParaRPr>
          </a:p>
          <a:p>
            <a:pPr marL="1198033" indent="-1058333">
              <a:buClr>
                <a:srgbClr val="0000EE"/>
              </a:buClr>
              <a:buSzPct val="100000"/>
              <a:buFont typeface="Times Roman"/>
              <a:buAutoNum type="arabicPeriod" startAt="1"/>
              <a:defRPr sz="1900"/>
            </a:pPr>
            <a:r>
              <a:rPr>
                <a:solidFill>
                  <a:srgbClr val="000000"/>
                </a:solidFill>
              </a:rPr>
              <a:t>IBM (Machine Learning with Python)</a:t>
            </a:r>
            <a:endParaRPr>
              <a:solidFill>
                <a:srgbClr val="000000"/>
              </a:solidFill>
            </a:endParaRPr>
          </a:p>
          <a:p>
            <a:pPr lvl="1" marL="1655233" indent="-1058333">
              <a:buClr>
                <a:srgbClr val="0000EE"/>
              </a:buClr>
              <a:buSzPct val="100000"/>
              <a:buFont typeface="Times Roman"/>
              <a:buChar char="◦"/>
              <a:defRPr sz="1900"/>
            </a:pPr>
            <a:r>
              <a:rPr>
                <a:solidFill>
                  <a:srgbClr val="000000"/>
                </a:solidFill>
              </a:rPr>
              <a:t>IBM. (n.d.). Machine Learning with Python: A Practical Introduction. Retrieved from https://www.ibm.com/training</a:t>
            </a:r>
            <a:endParaRPr>
              <a:solidFill>
                <a:srgbClr val="000000"/>
              </a:solidFill>
            </a:endParaRPr>
          </a:p>
          <a:p>
            <a:pPr marL="1198033" indent="-1058333">
              <a:buClr>
                <a:srgbClr val="0000EE"/>
              </a:buClr>
              <a:buSzPct val="100000"/>
              <a:buFont typeface="Times Roman"/>
              <a:buAutoNum type="arabicPeriod" startAt="1"/>
              <a:defRPr sz="1900"/>
            </a:pPr>
            <a:r>
              <a:rPr>
                <a:solidFill>
                  <a:srgbClr val="000000"/>
                </a:solidFill>
              </a:rPr>
              <a:t>YouTube</a:t>
            </a:r>
            <a:endParaRPr>
              <a:solidFill>
                <a:srgbClr val="000000"/>
              </a:solidFill>
            </a:endParaRPr>
          </a:p>
          <a:p>
            <a:pPr lvl="1" marL="1655233" indent="-1058333">
              <a:buClr>
                <a:srgbClr val="0000EE"/>
              </a:buClr>
              <a:buSzPct val="100000"/>
              <a:buFont typeface="Times Roman"/>
              <a:buChar char="◦"/>
              <a:defRPr sz="1900"/>
            </a:pPr>
            <a:r>
              <a:rPr u="sng">
                <a:solidFill>
                  <a:srgbClr val="0000EE"/>
                </a:solidFill>
                <a:hlinkClick r:id="rId3" invalidUrl="" action="" tgtFrame="" tooltip="" history="1" highlightClick="0" endSnd="0"/>
              </a:rPr>
              <a:t>YouTube</a:t>
            </a:r>
            <a:r>
              <a:rPr>
                <a:solidFill>
                  <a:srgbClr val="000000"/>
                </a:solidFill>
              </a:rPr>
              <a:t> for tutorial videos on machine learning and Python libraries..</a:t>
            </a:r>
          </a:p>
        </p:txBody>
      </p:sp>
      <p:sp>
        <p:nvSpPr>
          <p:cNvPr id="2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artial view of a ceiling with wood panelling" descr="Partial view of a ceiling with wood panelling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3303592" y="611198"/>
            <a:ext cx="10966828" cy="12493604"/>
          </a:xfrm>
          <a:prstGeom prst="rect">
            <a:avLst/>
          </a:prstGeom>
          <a:ln w="9525">
            <a:round/>
          </a:ln>
        </p:spPr>
      </p:pic>
      <p:sp>
        <p:nvSpPr>
          <p:cNvPr id="177" name="What is Diabetes?"/>
          <p:cNvSpPr txBox="1"/>
          <p:nvPr>
            <p:ph type="body" idx="22"/>
          </p:nvPr>
        </p:nvSpPr>
        <p:spPr>
          <a:xfrm>
            <a:off x="438068" y="2796725"/>
            <a:ext cx="10291318" cy="114766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514565"/>
          <a:lstStyle>
            <a:lvl1pPr indent="71119" defTabSz="660400">
              <a:defRPr sz="4400">
                <a:latin typeface="Produkt Medium"/>
                <a:ea typeface="Produkt Medium"/>
                <a:cs typeface="Produkt Medium"/>
                <a:sym typeface="Produkt Medium"/>
              </a:defRPr>
            </a:lvl1pPr>
          </a:lstStyle>
          <a:p>
            <a:pPr/>
            <a:r>
              <a:t>What is Diabetes?</a:t>
            </a:r>
          </a:p>
        </p:txBody>
      </p:sp>
      <p:sp>
        <p:nvSpPr>
          <p:cNvPr id="178" name="A condition where the body cannot effectively regulate blood sugar levels.…"/>
          <p:cNvSpPr txBox="1"/>
          <p:nvPr>
            <p:ph type="body" sz="half" idx="1"/>
          </p:nvPr>
        </p:nvSpPr>
        <p:spPr>
          <a:xfrm>
            <a:off x="225263" y="4057465"/>
            <a:ext cx="12666271" cy="9030963"/>
          </a:xfrm>
          <a:prstGeom prst="rect">
            <a:avLst/>
          </a:prstGeom>
        </p:spPr>
        <p:txBody>
          <a:bodyPr/>
          <a:lstStyle/>
          <a:p>
            <a:pPr marL="0" indent="0" defTabSz="288036">
              <a:spcBef>
                <a:spcPts val="3800"/>
              </a:spcBef>
              <a:buSzTx/>
              <a:buNone/>
              <a:defRPr sz="3240"/>
            </a:pPr>
            <a:r>
              <a:t>A condition where the body cannot effectively regulate blood sugar levels.</a:t>
            </a:r>
          </a:p>
          <a:p>
            <a:pPr marL="0" indent="0" defTabSz="288036">
              <a:spcBef>
                <a:spcPts val="3800"/>
              </a:spcBef>
              <a:buSzTx/>
              <a:buNone/>
              <a:defRPr sz="324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Why This Project?</a:t>
            </a:r>
          </a:p>
          <a:p>
            <a:pPr marL="970406" indent="-857249" defTabSz="288036">
              <a:spcBef>
                <a:spcPts val="3800"/>
              </a:spcBef>
              <a:buFont typeface="Times Roman"/>
              <a:defRPr sz="3240"/>
            </a:pPr>
            <a:r>
              <a:t>Diabetes affects millions globally, leading to severe health complications if untreated.</a:t>
            </a:r>
          </a:p>
          <a:p>
            <a:pPr marL="970406" indent="-857249" defTabSz="288036">
              <a:spcBef>
                <a:spcPts val="3800"/>
              </a:spcBef>
              <a:buFont typeface="Times Roman"/>
              <a:defRPr sz="3240"/>
            </a:pPr>
            <a:r>
              <a:t>Early prediction helps in timely intervention and reduces healthcare costs.</a:t>
            </a:r>
          </a:p>
          <a:p>
            <a:pPr marL="0" indent="0" defTabSz="288036">
              <a:spcBef>
                <a:spcPts val="3800"/>
              </a:spcBef>
              <a:buSzTx/>
              <a:buNone/>
              <a:defRPr sz="324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Impact of Diabetes:</a:t>
            </a:r>
          </a:p>
          <a:p>
            <a:pPr marL="970406" indent="-857249" defTabSz="288036">
              <a:spcBef>
                <a:spcPts val="3800"/>
              </a:spcBef>
              <a:buFont typeface="Times Roman"/>
              <a:defRPr sz="3240"/>
            </a:pPr>
            <a:r>
              <a:t>Leading cause of heart disease, kidney failure, and blindness.</a:t>
            </a:r>
          </a:p>
          <a:p>
            <a:pPr marL="970406" indent="-857249" defTabSz="288036">
              <a:spcBef>
                <a:spcPts val="3800"/>
              </a:spcBef>
              <a:buFont typeface="Times Roman"/>
              <a:defRPr sz="3240"/>
            </a:pPr>
            <a:r>
              <a:t>Significant burden on individuals and healthcare systems.</a:t>
            </a:r>
          </a:p>
          <a:p>
            <a:pPr marL="370331" indent="-257175" defTabSz="370331">
              <a:spcBef>
                <a:spcPts val="900"/>
              </a:spcBef>
              <a:buFont typeface="Times Roman"/>
              <a:tabLst>
                <a:tab pos="101600" algn="l"/>
                <a:tab pos="368300" algn="l"/>
              </a:tabLst>
              <a:defRPr sz="972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79" name="Slide Number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Introduction:"/>
          <p:cNvSpPr txBox="1"/>
          <p:nvPr>
            <p:ph type="title"/>
          </p:nvPr>
        </p:nvSpPr>
        <p:spPr>
          <a:xfrm>
            <a:off x="308505" y="430779"/>
            <a:ext cx="12499787" cy="2880671"/>
          </a:xfrm>
          <a:prstGeom prst="rect">
            <a:avLst/>
          </a:prstGeom>
        </p:spPr>
        <p:txBody>
          <a:bodyPr/>
          <a:lstStyle>
            <a:lvl1pPr>
              <a:defRPr>
                <a:latin typeface="Produkt Medium"/>
                <a:ea typeface="Produkt Medium"/>
                <a:cs typeface="Produkt Medium"/>
                <a:sym typeface="Produkt Medium"/>
              </a:defRPr>
            </a:lvl1pPr>
          </a:lstStyle>
          <a:p>
            <a:pPr/>
            <a:r>
              <a:t>Introduction: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evelop a machine learning model to predict diabetes.…"/>
          <p:cNvSpPr txBox="1"/>
          <p:nvPr>
            <p:ph type="body" idx="1"/>
          </p:nvPr>
        </p:nvSpPr>
        <p:spPr>
          <a:xfrm>
            <a:off x="582877" y="3189331"/>
            <a:ext cx="22849838" cy="8992827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pPr>
          </a:p>
          <a:p>
            <a:pPr marL="1594908" indent="-1455208" defTabSz="825500">
              <a:spcBef>
                <a:spcPts val="0"/>
              </a:spcBef>
              <a:buFont typeface="Times Roman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Develop a machine learning model to predict diabetes.</a:t>
            </a:r>
          </a:p>
          <a:p>
            <a:pPr marL="1594908" indent="-1455208" defTabSz="825500">
              <a:spcBef>
                <a:spcPts val="0"/>
              </a:spcBef>
              <a:buFont typeface="Times Roman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</a:p>
          <a:p>
            <a:pPr marL="1594908" indent="-1455208" defTabSz="825500">
              <a:spcBef>
                <a:spcPts val="0"/>
              </a:spcBef>
              <a:buFont typeface="Times Roman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Use healthcare data for training and testing.</a:t>
            </a:r>
          </a:p>
          <a:p>
            <a:pPr marL="1594908" indent="-1455208" defTabSz="825500">
              <a:spcBef>
                <a:spcPts val="0"/>
              </a:spcBef>
              <a:buFont typeface="Times Roman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</a:p>
          <a:p>
            <a:pPr marL="1594908" indent="-1455208" defTabSz="825500">
              <a:spcBef>
                <a:spcPts val="0"/>
              </a:spcBef>
              <a:buFont typeface="Times Roman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Evaluate the model's accuracy and reliability.</a:t>
            </a:r>
          </a:p>
        </p:txBody>
      </p:sp>
      <p:sp>
        <p:nvSpPr>
          <p:cNvPr id="183" name="Slide Number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Objectives:"/>
          <p:cNvSpPr txBox="1"/>
          <p:nvPr>
            <p:ph type="title"/>
          </p:nvPr>
        </p:nvSpPr>
        <p:spPr>
          <a:xfrm>
            <a:off x="262454" y="1072840"/>
            <a:ext cx="21971001" cy="1831571"/>
          </a:xfrm>
          <a:prstGeom prst="rect">
            <a:avLst/>
          </a:prstGeom>
        </p:spPr>
        <p:txBody>
          <a:bodyPr/>
          <a:lstStyle>
            <a:lvl1pPr defTabSz="302260">
              <a:defRPr spc="-104" sz="10455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Objectives: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ource:  Kaggle"/>
          <p:cNvSpPr txBox="1"/>
          <p:nvPr>
            <p:ph type="body" idx="21"/>
          </p:nvPr>
        </p:nvSpPr>
        <p:spPr>
          <a:xfrm>
            <a:off x="1206500" y="3441056"/>
            <a:ext cx="21971000" cy="1003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source:  </a:t>
            </a:r>
            <a:r>
              <a:rPr>
                <a:latin typeface="+mn-lt"/>
                <a:ea typeface="+mn-ea"/>
                <a:cs typeface="+mn-cs"/>
                <a:sym typeface="Produkt Extralight"/>
              </a:rPr>
              <a:t>Kaggle</a:t>
            </a:r>
          </a:p>
        </p:txBody>
      </p:sp>
      <p:sp>
        <p:nvSpPr>
          <p:cNvPr id="187" name="Features  :     Pregnancies, Age, BMI, Glucose Levels, Insulin, Blood Pressure, etc.…"/>
          <p:cNvSpPr txBox="1"/>
          <p:nvPr>
            <p:ph type="body" idx="1"/>
          </p:nvPr>
        </p:nvSpPr>
        <p:spPr>
          <a:xfrm>
            <a:off x="1206500" y="5307677"/>
            <a:ext cx="21971000" cy="8256012"/>
          </a:xfrm>
          <a:prstGeom prst="rect">
            <a:avLst/>
          </a:prstGeom>
        </p:spPr>
        <p:txBody>
          <a:bodyPr/>
          <a:lstStyle/>
          <a:p>
            <a:pPr marL="1198033" indent="-1058333">
              <a:lnSpc>
                <a:spcPct val="120000"/>
              </a:lnSpc>
              <a:buFont typeface="Times Roman"/>
              <a:defRPr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Features  :    </a:t>
            </a:r>
            <a:r>
              <a:rPr>
                <a:latin typeface="+mn-lt"/>
                <a:ea typeface="+mn-ea"/>
                <a:cs typeface="+mn-cs"/>
                <a:sym typeface="Produkt Extralight"/>
              </a:rPr>
              <a:t> Pregnancies, Age, BMI, Glucose Levels, Insulin, Blood Pressure, etc.</a:t>
            </a:r>
          </a:p>
          <a:p>
            <a:pPr marL="1198033" indent="-1058333">
              <a:lnSpc>
                <a:spcPct val="120000"/>
              </a:lnSpc>
              <a:buFont typeface="Times Roman"/>
              <a:defRPr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Size:   </a:t>
            </a:r>
            <a:r>
              <a:rPr>
                <a:latin typeface="+mn-lt"/>
                <a:ea typeface="+mn-ea"/>
                <a:cs typeface="+mn-cs"/>
                <a:sym typeface="Produkt Extralight"/>
              </a:rPr>
              <a:t>(768, 9)</a:t>
            </a:r>
          </a:p>
          <a:p>
            <a:pPr marL="1198033" indent="-1058333">
              <a:lnSpc>
                <a:spcPct val="120000"/>
              </a:lnSpc>
              <a:buFont typeface="Times Roman"/>
              <a:defRPr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Preprocessing Steps:</a:t>
            </a:r>
          </a:p>
          <a:p>
            <a:pPr lvl="1">
              <a:lnSpc>
                <a:spcPct val="120000"/>
              </a:lnSpc>
              <a:buSzPct val="27000"/>
              <a:buBlip>
                <a:blip r:embed="rId3"/>
              </a:buBlip>
            </a:pPr>
            <a:r>
              <a:t>       </a:t>
            </a:r>
            <a:r>
              <a:t>Handling missing values.</a:t>
            </a:r>
          </a:p>
          <a:p>
            <a:pPr lvl="1">
              <a:lnSpc>
                <a:spcPct val="120000"/>
              </a:lnSpc>
              <a:buSzPct val="27000"/>
              <a:buBlip>
                <a:blip r:embed="rId3"/>
              </a:buBlip>
            </a:pPr>
            <a:r>
              <a:t>       Normalization and scaling.</a:t>
            </a:r>
          </a:p>
        </p:txBody>
      </p:sp>
      <p:sp>
        <p:nvSpPr>
          <p:cNvPr id="188" name="Slide Number"/>
          <p:cNvSpPr txBox="1"/>
          <p:nvPr>
            <p:ph type="sldNum" sz="quarter" idx="4294967295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9" name="Dataset:"/>
          <p:cNvSpPr txBox="1"/>
          <p:nvPr>
            <p:ph type="title"/>
          </p:nvPr>
        </p:nvSpPr>
        <p:spPr>
          <a:xfrm>
            <a:off x="248243" y="918857"/>
            <a:ext cx="22307569" cy="2577021"/>
          </a:xfrm>
          <a:prstGeom prst="rect">
            <a:avLst/>
          </a:prstGeom>
        </p:spPr>
        <p:txBody>
          <a:bodyPr/>
          <a:lstStyle>
            <a:lvl1pPr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Dataset: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ata Collection:    Acquired dataset with key health indicators.…"/>
          <p:cNvSpPr txBox="1"/>
          <p:nvPr>
            <p:ph type="body" idx="1"/>
          </p:nvPr>
        </p:nvSpPr>
        <p:spPr>
          <a:xfrm>
            <a:off x="655596" y="3399259"/>
            <a:ext cx="23625420" cy="10574662"/>
          </a:xfrm>
          <a:prstGeom prst="rect">
            <a:avLst/>
          </a:prstGeom>
        </p:spPr>
        <p:txBody>
          <a:bodyPr/>
          <a:lstStyle/>
          <a:p>
            <a:pPr marL="1198033" indent="-1058333">
              <a:buFont typeface="Times Roman"/>
              <a:buAutoNum type="arabicPeriod" startAt="1"/>
            </a:pP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Data Collection:</a:t>
            </a:r>
            <a:r>
              <a:t>    Acquired dataset with key health indicators.</a:t>
            </a:r>
          </a:p>
          <a:p>
            <a:pPr marL="1198033" indent="-1058333">
              <a:buFont typeface="Times Roman"/>
              <a:buAutoNum type="arabicPeriod" startAt="1"/>
            </a:pP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Preprocessing:      </a:t>
            </a:r>
            <a:r>
              <a:t>Cleaned and prepared the data for analysis.</a:t>
            </a:r>
          </a:p>
          <a:p>
            <a:pPr marL="1198033" indent="-1058333">
              <a:buFont typeface="Times Roman"/>
              <a:buAutoNum type="arabicPeriod" startAt="1"/>
            </a:pP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Model Selection:</a:t>
            </a: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 </a:t>
            </a:r>
            <a:r>
              <a:t>Tried multiple machine learning algorithms:</a:t>
            </a:r>
          </a:p>
          <a:p>
            <a:pPr lvl="1" marL="1655233" indent="-1058333">
              <a:buFont typeface="Times Roman"/>
              <a:buChar char="◦"/>
            </a:pPr>
            <a:r>
              <a:t>Logistic Regression</a:t>
            </a:r>
          </a:p>
          <a:p>
            <a:pPr lvl="1" marL="1655233" indent="-1058333">
              <a:buFont typeface="Times Roman"/>
              <a:buChar char="◦"/>
            </a:pPr>
            <a:r>
              <a:t>Random Forest</a:t>
            </a:r>
          </a:p>
          <a:p>
            <a:pPr lvl="1" marL="1655233" indent="-1058333">
              <a:buFont typeface="Times Roman"/>
              <a:buChar char="◦"/>
            </a:pPr>
            <a:r>
              <a:t>Support Vector Machine (SVM)</a:t>
            </a:r>
          </a:p>
          <a:p>
            <a:pPr marL="1198033" indent="-1058333">
              <a:buFont typeface="Times Roman"/>
              <a:buAutoNum type="arabicPeriod" startAt="1"/>
            </a:pP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Evaluation:</a:t>
            </a: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 </a:t>
            </a:r>
            <a:r>
              <a:t>Used metrics like accuracy, precision, recall, and F1-score.</a:t>
            </a:r>
          </a:p>
        </p:txBody>
      </p:sp>
      <p:sp>
        <p:nvSpPr>
          <p:cNvPr id="192" name="Slide Number"/>
          <p:cNvSpPr txBox="1"/>
          <p:nvPr>
            <p:ph type="sldNum" sz="quarter" idx="4294967295"/>
          </p:nvPr>
        </p:nvSpPr>
        <p:spPr>
          <a:xfrm>
            <a:off x="23683721" y="1245869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Methodology:"/>
          <p:cNvSpPr txBox="1"/>
          <p:nvPr>
            <p:ph type="title"/>
          </p:nvPr>
        </p:nvSpPr>
        <p:spPr>
          <a:xfrm>
            <a:off x="385408" y="802965"/>
            <a:ext cx="22699991" cy="3073526"/>
          </a:xfrm>
          <a:prstGeom prst="rect">
            <a:avLst/>
          </a:prstGeom>
        </p:spPr>
        <p:txBody>
          <a:bodyPr/>
          <a:lstStyle>
            <a:lvl1pPr defTabSz="277368">
              <a:defRPr spc="-93" sz="936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Methodology: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lected Model: Support Vector Machine (SVM)…"/>
          <p:cNvSpPr txBox="1"/>
          <p:nvPr>
            <p:ph type="body" idx="1"/>
          </p:nvPr>
        </p:nvSpPr>
        <p:spPr>
          <a:xfrm>
            <a:off x="1058093" y="3602441"/>
            <a:ext cx="22759085" cy="7892642"/>
          </a:xfrm>
          <a:prstGeom prst="rect">
            <a:avLst/>
          </a:prstGeom>
        </p:spPr>
        <p:txBody>
          <a:bodyPr/>
          <a:lstStyle/>
          <a:p>
            <a:pPr marL="1198033" indent="-1058333">
              <a:lnSpc>
                <a:spcPct val="120000"/>
              </a:lnSpc>
              <a:buFont typeface="Times Roman"/>
              <a:defRPr sz="4800"/>
            </a:pP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Selected Model:</a:t>
            </a:r>
            <a:r>
              <a:t> Support Vector Machine (SVM)</a:t>
            </a:r>
          </a:p>
          <a:p>
            <a:pPr marL="1198033" indent="-1058333">
              <a:lnSpc>
                <a:spcPct val="120000"/>
              </a:lnSpc>
              <a:buFont typeface="Times Roman"/>
              <a:defRPr sz="48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Why Selected:</a:t>
            </a:r>
          </a:p>
          <a:p>
            <a:pPr lvl="1" marL="1655233" indent="-1058333">
              <a:lnSpc>
                <a:spcPct val="120000"/>
              </a:lnSpc>
              <a:buFont typeface="Times Roman"/>
              <a:buChar char="◦"/>
              <a:defRPr sz="4800"/>
            </a:pPr>
            <a:r>
              <a:t>High accuracy.</a:t>
            </a:r>
          </a:p>
          <a:p>
            <a:pPr lvl="1" marL="1655233" indent="-1058333">
              <a:lnSpc>
                <a:spcPct val="120000"/>
              </a:lnSpc>
              <a:buFont typeface="Times Roman"/>
              <a:buChar char="◦"/>
              <a:defRPr sz="4800"/>
            </a:pPr>
            <a:r>
              <a:t>Effective in handling high-dimensional data.</a:t>
            </a:r>
          </a:p>
          <a:p>
            <a:pPr marL="1198033" indent="-1058333">
              <a:lnSpc>
                <a:spcPct val="120000"/>
              </a:lnSpc>
              <a:buFont typeface="Times Roman"/>
              <a:defRPr sz="4800"/>
            </a:pPr>
            <a:r>
              <a:rPr>
                <a:latin typeface="Graphik"/>
                <a:ea typeface="Graphik"/>
                <a:cs typeface="Graphik"/>
                <a:sym typeface="Graphik"/>
              </a:rPr>
              <a:t>Parameters Tuned: </a:t>
            </a:r>
            <a:r>
              <a:t> kernel type-‘rbf'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23675593" y="12458699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7" name="Model Used:"/>
          <p:cNvSpPr txBox="1"/>
          <p:nvPr>
            <p:ph type="title"/>
          </p:nvPr>
        </p:nvSpPr>
        <p:spPr>
          <a:xfrm>
            <a:off x="991625" y="1129340"/>
            <a:ext cx="22400750" cy="1509484"/>
          </a:xfrm>
          <a:prstGeom prst="rect">
            <a:avLst/>
          </a:prstGeom>
        </p:spPr>
        <p:txBody>
          <a:bodyPr/>
          <a:lstStyle/>
          <a:p>
            <a:pPr defTabSz="252475">
              <a:defRPr spc="-85" sz="8520"/>
            </a:pPr>
            <a:r>
              <a:t> </a:t>
            </a: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Model Used: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75%"/>
          <p:cNvSpPr txBox="1"/>
          <p:nvPr>
            <p:ph type="body" sz="half" idx="1"/>
          </p:nvPr>
        </p:nvSpPr>
        <p:spPr>
          <a:xfrm>
            <a:off x="3531535" y="2517693"/>
            <a:ext cx="17961777" cy="5506045"/>
          </a:xfrm>
          <a:prstGeom prst="rect">
            <a:avLst/>
          </a:prstGeom>
        </p:spPr>
        <p:txBody>
          <a:bodyPr/>
          <a:lstStyle>
            <a:lvl1pPr defTabSz="2267711">
              <a:defRPr spc="-1627" sz="32550"/>
            </a:lvl1pPr>
          </a:lstStyle>
          <a:p>
            <a:pPr/>
            <a:r>
              <a:t>75%</a:t>
            </a:r>
          </a:p>
        </p:txBody>
      </p:sp>
      <p:sp>
        <p:nvSpPr>
          <p:cNvPr id="200" name="Performance Metrics:…"/>
          <p:cNvSpPr txBox="1"/>
          <p:nvPr>
            <p:ph type="body" idx="21"/>
          </p:nvPr>
        </p:nvSpPr>
        <p:spPr>
          <a:xfrm>
            <a:off x="953219" y="8128000"/>
            <a:ext cx="21713403" cy="46437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l" defTabSz="152907">
              <a:lnSpc>
                <a:spcPct val="100000"/>
              </a:lnSpc>
              <a:spcBef>
                <a:spcPts val="2000"/>
              </a:spcBef>
              <a:defRPr spc="0" sz="3096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Performance Metrics:</a:t>
            </a:r>
          </a:p>
          <a:p>
            <a:pPr marL="515154" indent="-455083" algn="l" defTabSz="152907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pc="0" sz="3096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Accuracy: 0.75</a:t>
            </a:r>
          </a:p>
          <a:p>
            <a:pPr algn="l" defTabSz="354965">
              <a:lnSpc>
                <a:spcPct val="100000"/>
              </a:lnSpc>
              <a:defRPr spc="0" sz="2365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algn="l" defTabSz="354965">
              <a:lnSpc>
                <a:spcPct val="100000"/>
              </a:lnSpc>
              <a:defRPr spc="0" sz="236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</a:t>
            </a:r>
            <a:r>
              <a:rPr sz="3182"/>
              <a:t>weighted avg:</a:t>
            </a:r>
          </a:p>
          <a:p>
            <a:pPr marL="515154" indent="-455083" algn="l" defTabSz="152907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pc="0" sz="3096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Precision: 0.75</a:t>
            </a:r>
          </a:p>
          <a:p>
            <a:pPr marL="515154" indent="-455083" algn="l" defTabSz="152907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pc="0" sz="3096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Recall:  0.75</a:t>
            </a:r>
          </a:p>
          <a:p>
            <a:pPr marL="515154" indent="-455083" algn="l" defTabSz="152907">
              <a:lnSpc>
                <a:spcPct val="100000"/>
              </a:lnSpc>
              <a:spcBef>
                <a:spcPts val="2000"/>
              </a:spcBef>
              <a:buSzPct val="100000"/>
              <a:buFont typeface="Times Roman"/>
              <a:buChar char="•"/>
              <a:defRPr spc="0" sz="3096"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F1-Score: 0.75</a:t>
            </a:r>
          </a:p>
        </p:txBody>
      </p:sp>
      <p:sp>
        <p:nvSpPr>
          <p:cNvPr id="201" name="Results:"/>
          <p:cNvSpPr txBox="1"/>
          <p:nvPr/>
        </p:nvSpPr>
        <p:spPr>
          <a:xfrm>
            <a:off x="759963" y="851443"/>
            <a:ext cx="6887977" cy="353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109" sz="109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Results:</a:t>
            </a:r>
          </a:p>
        </p:txBody>
      </p:sp>
      <p:sp>
        <p:nvSpPr>
          <p:cNvPr id="202" name="Accuracy:"/>
          <p:cNvSpPr txBox="1"/>
          <p:nvPr/>
        </p:nvSpPr>
        <p:spPr>
          <a:xfrm>
            <a:off x="6169390" y="3427402"/>
            <a:ext cx="4657813" cy="2014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Accuracy:</a:t>
            </a:r>
          </a:p>
        </p:txBody>
      </p:sp>
      <p:sp>
        <p:nvSpPr>
          <p:cNvPr id="203" name="(approx)"/>
          <p:cNvSpPr txBox="1"/>
          <p:nvPr/>
        </p:nvSpPr>
        <p:spPr>
          <a:xfrm>
            <a:off x="15591480" y="7192103"/>
            <a:ext cx="63899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(approx)</a:t>
            </a:r>
          </a:p>
        </p:txBody>
      </p:sp>
      <p:sp>
        <p:nvSpPr>
          <p:cNvPr id="204" name="Slide Number"/>
          <p:cNvSpPr txBox="1"/>
          <p:nvPr>
            <p:ph type="sldNum" sz="quarter" idx="4294967295"/>
          </p:nvPr>
        </p:nvSpPr>
        <p:spPr>
          <a:xfrm>
            <a:off x="23699469" y="12458699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mbalanced dataset.…"/>
          <p:cNvSpPr txBox="1"/>
          <p:nvPr>
            <p:ph type="body" sz="half" idx="1"/>
          </p:nvPr>
        </p:nvSpPr>
        <p:spPr>
          <a:xfrm>
            <a:off x="772523" y="4839611"/>
            <a:ext cx="22395264" cy="5251545"/>
          </a:xfrm>
          <a:prstGeom prst="rect">
            <a:avLst/>
          </a:prstGeom>
        </p:spPr>
        <p:txBody>
          <a:bodyPr/>
          <a:lstStyle/>
          <a:p>
            <a:pPr marL="1198033" indent="-1058333">
              <a:buFont typeface="Times Roman"/>
              <a:defRPr sz="6000"/>
            </a:pPr>
            <a:r>
              <a:t>Imbalanced dataset.</a:t>
            </a:r>
          </a:p>
          <a:p>
            <a:pPr marL="1198033" indent="-1058333">
              <a:buFont typeface="Times Roman"/>
              <a:defRPr sz="6000"/>
            </a:pPr>
            <a:r>
              <a:t>Handling missing or inconsistent data.</a:t>
            </a:r>
          </a:p>
          <a:p>
            <a:pPr marL="1198033" indent="-1058333">
              <a:buFont typeface="Times Roman"/>
              <a:defRPr sz="6000"/>
            </a:pPr>
            <a:r>
              <a:t>Deciding on the best model for the given datasets.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xfrm>
            <a:off x="23678641" y="12458699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Challenges Faced:"/>
          <p:cNvSpPr txBox="1"/>
          <p:nvPr>
            <p:ph type="title"/>
          </p:nvPr>
        </p:nvSpPr>
        <p:spPr>
          <a:xfrm>
            <a:off x="348350" y="1184544"/>
            <a:ext cx="22829150" cy="1986634"/>
          </a:xfrm>
          <a:prstGeom prst="rect">
            <a:avLst/>
          </a:prstGeom>
        </p:spPr>
        <p:txBody>
          <a:bodyPr/>
          <a:lstStyle>
            <a:lvl1pPr defTabSz="337820">
              <a:defRPr spc="-114" sz="114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Challenges Faced: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Key Takeaways:…"/>
          <p:cNvSpPr txBox="1"/>
          <p:nvPr>
            <p:ph type="body" idx="1"/>
          </p:nvPr>
        </p:nvSpPr>
        <p:spPr>
          <a:xfrm>
            <a:off x="861117" y="3695893"/>
            <a:ext cx="21971001" cy="8256011"/>
          </a:xfrm>
          <a:prstGeom prst="rect">
            <a:avLst/>
          </a:prstGeom>
        </p:spPr>
        <p:txBody>
          <a:bodyPr/>
          <a:lstStyle/>
          <a:p>
            <a:pPr marL="1198033" indent="-1058333">
              <a:buFont typeface="Times Roman"/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Key Takeaways:</a:t>
            </a:r>
          </a:p>
          <a:p>
            <a:pPr lvl="1" marL="1655233" indent="-1058333">
              <a:buFont typeface="Times Roman"/>
              <a:buChar char="◦"/>
              <a:defRPr sz="4800"/>
            </a:pPr>
            <a:r>
              <a:t>Machine learning can effectively predict diabetes.</a:t>
            </a:r>
          </a:p>
          <a:p>
            <a:pPr lvl="1" marL="1655233" indent="-1058333">
              <a:buFont typeface="Times Roman"/>
              <a:buChar char="◦"/>
              <a:defRPr sz="4800"/>
            </a:pPr>
            <a:r>
              <a:t>Data quality significantly impacts model performance.</a:t>
            </a:r>
          </a:p>
          <a:p>
            <a:pPr marL="1198033" indent="-1058333">
              <a:buFont typeface="Times Roman"/>
              <a:defRPr sz="4800">
                <a:latin typeface="Graphik"/>
                <a:ea typeface="Graphik"/>
                <a:cs typeface="Graphik"/>
                <a:sym typeface="Graphik"/>
              </a:defRPr>
            </a:pPr>
            <a:r>
              <a:t>Future Scope:</a:t>
            </a:r>
          </a:p>
          <a:p>
            <a:pPr lvl="1" marL="1655233" indent="-1058333">
              <a:buFont typeface="Times Roman"/>
              <a:buChar char="◦"/>
              <a:defRPr sz="4800"/>
            </a:pPr>
            <a:r>
              <a:t>Improve accuracy with larger datasets.</a:t>
            </a:r>
          </a:p>
          <a:p>
            <a:pPr lvl="1" marL="1655233" indent="-1058333">
              <a:buFont typeface="Times Roman"/>
              <a:buChar char="◦"/>
              <a:defRPr sz="4800"/>
            </a:pPr>
            <a:r>
              <a:t>Explore deep learning models.</a:t>
            </a:r>
          </a:p>
        </p:txBody>
      </p:sp>
      <p:sp>
        <p:nvSpPr>
          <p:cNvPr id="211" name="Slide Number"/>
          <p:cNvSpPr txBox="1"/>
          <p:nvPr>
            <p:ph type="sldNum" sz="quarter" idx="4294967295"/>
          </p:nvPr>
        </p:nvSpPr>
        <p:spPr>
          <a:xfrm>
            <a:off x="23675339" y="12458699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Conclusion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924">
              <a:defRPr spc="-94" sz="948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Conclusion: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