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5" roundtripDataSignature="AMtx7mheeSestSVDTnzOKepwStP9WL17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1pPr>
            <a:lvl2pPr lvl="1"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2pPr>
            <a:lvl3pPr lvl="2"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3pPr>
            <a:lvl4pPr lvl="3"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4pPr>
            <a:lvl5pPr lvl="4"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5pPr>
            <a:lvl6pPr lvl="5"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6pPr>
            <a:lvl7pPr lvl="6"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7pPr>
            <a:lvl8pPr lvl="7"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8pPr>
            <a:lvl9pPr lvl="8"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1pPr>
            <a:lvl2pPr lvl="1"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2pPr>
            <a:lvl3pPr lvl="2"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3pPr>
            <a:lvl4pPr lvl="3"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4pPr>
            <a:lvl5pPr lvl="4"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5pPr>
            <a:lvl6pPr lvl="5"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6pPr>
            <a:lvl7pPr lvl="6"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7pPr>
            <a:lvl8pPr lvl="7"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8pPr>
            <a:lvl9pPr lvl="8"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1pPr>
            <a:lvl2pPr lvl="1"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2pPr>
            <a:lvl3pPr lvl="2"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3pPr>
            <a:lvl4pPr lvl="3"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4pPr>
            <a:lvl5pPr lvl="4"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5pPr>
            <a:lvl6pPr lvl="5"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6pPr>
            <a:lvl7pPr lvl="6"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7pPr>
            <a:lvl8pPr lvl="7"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8pPr>
            <a:lvl9pPr lvl="8" marR="0" rtl="0" algn="l">
              <a:lnSpc>
                <a:spcPct val="100000"/>
              </a:lnSpc>
              <a:spcBef>
                <a:spcPts val="480"/>
              </a:spcBef>
              <a:spcAft>
                <a:spcPts val="0"/>
              </a:spcAft>
              <a:buSzPts val="1400"/>
              <a:buNone/>
              <a:defRPr b="0" i="0" sz="2400" u="none" cap="none" strike="noStrike">
                <a:solidFill>
                  <a:srgbClr val="000000"/>
                </a:solidFill>
                <a:latin typeface="Comic Sans MS"/>
                <a:ea typeface="Comic Sans MS"/>
                <a:cs typeface="Comic Sans MS"/>
                <a:sym typeface="Comic Sans MS"/>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5" name="Google Shape;275;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0" name="Google Shape;290;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8" name="Google Shape;298;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8" name="Google Shape;308;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7" name="Google Shape;317;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5" name="Google Shape;325;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3" name="Google Shape;333;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1" name="Google Shape;341;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5" name="Google Shape;355;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4" name="Google Shape;364;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0" name="Google Shape;210;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4" name="Google Shape;224;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3" name="Google Shape;263;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17" name="Google Shape;17;p21"/>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18" name="Google Shape;18;p21"/>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30"/>
          <p:cNvSpPr txBox="1"/>
          <p:nvPr>
            <p:ph type="title"/>
          </p:nvPr>
        </p:nvSpPr>
        <p:spPr>
          <a:xfrm rot="5400000">
            <a:off x="4324350" y="2266950"/>
            <a:ext cx="6019800" cy="1943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 type="body"/>
          </p:nvPr>
        </p:nvSpPr>
        <p:spPr>
          <a:xfrm rot="5400000">
            <a:off x="361950" y="400050"/>
            <a:ext cx="6019800" cy="56769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r"/>
              <a:defRPr/>
            </a:lvl1pPr>
            <a:lvl2pPr indent="-314325" lvl="1" marL="914400" algn="l">
              <a:spcBef>
                <a:spcPts val="360"/>
              </a:spcBef>
              <a:spcAft>
                <a:spcPts val="0"/>
              </a:spcAft>
              <a:buSzPts val="135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3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75" name="Google Shape;75;p30"/>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76" name="Google Shape;76;p30"/>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31"/>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 type="body"/>
          </p:nvPr>
        </p:nvSpPr>
        <p:spPr>
          <a:xfrm rot="5400000">
            <a:off x="2095500" y="38100"/>
            <a:ext cx="46482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r"/>
              <a:defRPr/>
            </a:lvl1pPr>
            <a:lvl2pPr indent="-314325" lvl="1" marL="914400" algn="l">
              <a:spcBef>
                <a:spcPts val="360"/>
              </a:spcBef>
              <a:spcAft>
                <a:spcPts val="0"/>
              </a:spcAft>
              <a:buSzPts val="135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3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81" name="Google Shape;81;p31"/>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82" name="Google Shape;82;p31"/>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2"/>
          <p:cNvSpPr/>
          <p:nvPr>
            <p:ph idx="2" type="pic"/>
          </p:nvPr>
        </p:nvSpPr>
        <p:spPr>
          <a:xfrm>
            <a:off x="1792288" y="612775"/>
            <a:ext cx="5486400" cy="4114800"/>
          </a:xfrm>
          <a:prstGeom prst="rect">
            <a:avLst/>
          </a:prstGeom>
          <a:noFill/>
          <a:ln>
            <a:noFill/>
          </a:ln>
        </p:spPr>
      </p:sp>
      <p:sp>
        <p:nvSpPr>
          <p:cNvPr id="86" name="Google Shape;86;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900"/>
              <a:buNone/>
              <a:defRPr sz="1200"/>
            </a:lvl2pPr>
            <a:lvl3pPr indent="-228600" lvl="2" marL="1371600" algn="l">
              <a:spcBef>
                <a:spcPts val="200"/>
              </a:spcBef>
              <a:spcAft>
                <a:spcPts val="0"/>
              </a:spcAft>
              <a:buClr>
                <a:schemeClr val="dk1"/>
              </a:buClr>
              <a:buSzPts val="1000"/>
              <a:buFont typeface="Comic Sans MS"/>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87" name="Google Shape;87;p3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88" name="Google Shape;88;p32"/>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89" name="Google Shape;89;p32"/>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0" name="Shape 90"/>
        <p:cNvGrpSpPr/>
        <p:nvPr/>
      </p:nvGrpSpPr>
      <p:grpSpPr>
        <a:xfrm>
          <a:off x="0" y="0"/>
          <a:ext cx="0" cy="0"/>
          <a:chOff x="0" y="0"/>
          <a:chExt cx="0" cy="0"/>
        </a:xfrm>
      </p:grpSpPr>
      <p:sp>
        <p:nvSpPr>
          <p:cNvPr id="91" name="Google Shape;91;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01320" lvl="0" marL="457200" algn="l">
              <a:spcBef>
                <a:spcPts val="640"/>
              </a:spcBef>
              <a:spcAft>
                <a:spcPts val="0"/>
              </a:spcAft>
              <a:buSzPts val="2720"/>
              <a:buChar char="r"/>
              <a:defRPr sz="3200"/>
            </a:lvl1pPr>
            <a:lvl2pPr indent="-361950" lvl="1" marL="914400" algn="l">
              <a:spcBef>
                <a:spcPts val="560"/>
              </a:spcBef>
              <a:spcAft>
                <a:spcPts val="0"/>
              </a:spcAft>
              <a:buSzPts val="2100"/>
              <a:buChar char="❖"/>
              <a:defRPr sz="2800"/>
            </a:lvl2pPr>
            <a:lvl3pPr indent="-381000" lvl="2" marL="1371600" algn="l">
              <a:spcBef>
                <a:spcPts val="480"/>
              </a:spcBef>
              <a:spcAft>
                <a:spcPts val="0"/>
              </a:spcAft>
              <a:buClr>
                <a:schemeClr val="dk1"/>
              </a:buClr>
              <a:buSzPts val="2400"/>
              <a:buFont typeface="Comic Sans MS"/>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93" name="Google Shape;93;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900"/>
              <a:buNone/>
              <a:defRPr sz="1200"/>
            </a:lvl2pPr>
            <a:lvl3pPr indent="-228600" lvl="2" marL="1371600" algn="l">
              <a:spcBef>
                <a:spcPts val="200"/>
              </a:spcBef>
              <a:spcAft>
                <a:spcPts val="0"/>
              </a:spcAft>
              <a:buClr>
                <a:schemeClr val="dk1"/>
              </a:buClr>
              <a:buSzPts val="1000"/>
              <a:buFont typeface="Comic Sans MS"/>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94" name="Google Shape;94;p3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95" name="Google Shape;95;p33"/>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96" name="Google Shape;96;p33"/>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04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Clr>
                <a:schemeClr val="dk1"/>
              </a:buClr>
              <a:buSzPts val="1800"/>
              <a:buFont typeface="Comic Sans MS"/>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00" name="Google Shape;100;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8140" lvl="0" marL="457200" algn="l">
              <a:spcBef>
                <a:spcPts val="480"/>
              </a:spcBef>
              <a:spcAft>
                <a:spcPts val="0"/>
              </a:spcAft>
              <a:buSzPts val="2040"/>
              <a:buChar char="r"/>
              <a:defRPr sz="2400"/>
            </a:lvl1pPr>
            <a:lvl2pPr indent="-323850" lvl="1" marL="914400" algn="l">
              <a:spcBef>
                <a:spcPts val="400"/>
              </a:spcBef>
              <a:spcAft>
                <a:spcPts val="0"/>
              </a:spcAft>
              <a:buSzPts val="1500"/>
              <a:buChar char="❖"/>
              <a:defRPr sz="2000"/>
            </a:lvl2pPr>
            <a:lvl3pPr indent="-342900" lvl="2" marL="1371600" algn="l">
              <a:spcBef>
                <a:spcPts val="360"/>
              </a:spcBef>
              <a:spcAft>
                <a:spcPts val="0"/>
              </a:spcAft>
              <a:buClr>
                <a:schemeClr val="dk1"/>
              </a:buClr>
              <a:buSzPts val="1800"/>
              <a:buFont typeface="Comic Sans MS"/>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01" name="Google Shape;101;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04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Clr>
                <a:schemeClr val="dk1"/>
              </a:buClr>
              <a:buSzPts val="1800"/>
              <a:buFont typeface="Comic Sans MS"/>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02" name="Google Shape;102;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8140" lvl="0" marL="457200" algn="l">
              <a:spcBef>
                <a:spcPts val="480"/>
              </a:spcBef>
              <a:spcAft>
                <a:spcPts val="0"/>
              </a:spcAft>
              <a:buSzPts val="2040"/>
              <a:buChar char="r"/>
              <a:defRPr sz="2400"/>
            </a:lvl1pPr>
            <a:lvl2pPr indent="-323850" lvl="1" marL="914400" algn="l">
              <a:spcBef>
                <a:spcPts val="400"/>
              </a:spcBef>
              <a:spcAft>
                <a:spcPts val="0"/>
              </a:spcAft>
              <a:buSzPts val="1500"/>
              <a:buChar char="❖"/>
              <a:defRPr sz="2000"/>
            </a:lvl2pPr>
            <a:lvl3pPr indent="-342900" lvl="2" marL="1371600" algn="l">
              <a:spcBef>
                <a:spcPts val="360"/>
              </a:spcBef>
              <a:spcAft>
                <a:spcPts val="0"/>
              </a:spcAft>
              <a:buClr>
                <a:schemeClr val="dk1"/>
              </a:buClr>
              <a:buSzPts val="1800"/>
              <a:buFont typeface="Comic Sans MS"/>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03" name="Google Shape;103;p3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104" name="Google Shape;104;p34"/>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105" name="Google Shape;105;p34"/>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700"/>
              <a:buNone/>
              <a:defRPr sz="2000"/>
            </a:lvl1pPr>
            <a:lvl2pPr indent="-228600" lvl="1" marL="914400" algn="l">
              <a:spcBef>
                <a:spcPts val="360"/>
              </a:spcBef>
              <a:spcAft>
                <a:spcPts val="0"/>
              </a:spcAft>
              <a:buSzPts val="1350"/>
              <a:buNone/>
              <a:defRPr sz="1800"/>
            </a:lvl2pPr>
            <a:lvl3pPr indent="-228600" lvl="2" marL="1371600" algn="l">
              <a:spcBef>
                <a:spcPts val="320"/>
              </a:spcBef>
              <a:spcAft>
                <a:spcPts val="0"/>
              </a:spcAft>
              <a:buClr>
                <a:schemeClr val="dk1"/>
              </a:buClr>
              <a:buSzPts val="1600"/>
              <a:buFont typeface="Comic Sans MS"/>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109" name="Google Shape;109;p3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110" name="Google Shape;110;p35"/>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111" name="Google Shape;111;p35"/>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 type="body"/>
          </p:nvPr>
        </p:nvSpPr>
        <p:spPr>
          <a:xfrm>
            <a:off x="533400" y="1600200"/>
            <a:ext cx="7772400" cy="46482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r"/>
              <a:defRPr/>
            </a:lvl1pPr>
            <a:lvl2pPr indent="-314325" lvl="1" marL="914400" algn="l">
              <a:spcBef>
                <a:spcPts val="360"/>
              </a:spcBef>
              <a:spcAft>
                <a:spcPts val="0"/>
              </a:spcAft>
              <a:buSzPts val="135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2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23" name="Google Shape;23;p22"/>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24" name="Google Shape;24;p22"/>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2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lvl1pPr indent="-379730" lvl="0" marL="457200" algn="l">
              <a:spcBef>
                <a:spcPts val="560"/>
              </a:spcBef>
              <a:spcAft>
                <a:spcPts val="0"/>
              </a:spcAft>
              <a:buSzPts val="2380"/>
              <a:buChar char="r"/>
              <a:defRPr sz="2800"/>
            </a:lvl1pPr>
            <a:lvl2pPr indent="-342900" lvl="1" marL="914400" algn="l">
              <a:spcBef>
                <a:spcPts val="480"/>
              </a:spcBef>
              <a:spcAft>
                <a:spcPts val="0"/>
              </a:spcAft>
              <a:buSzPts val="1800"/>
              <a:buChar char="❖"/>
              <a:defRPr sz="2400"/>
            </a:lvl2pPr>
            <a:lvl3pPr indent="-355600" lvl="2" marL="1371600" algn="l">
              <a:spcBef>
                <a:spcPts val="400"/>
              </a:spcBef>
              <a:spcAft>
                <a:spcPts val="0"/>
              </a:spcAft>
              <a:buClr>
                <a:schemeClr val="dk1"/>
              </a:buClr>
              <a:buSzPts val="2000"/>
              <a:buFont typeface="Comic Sans MS"/>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28" name="Google Shape;28;p23"/>
          <p:cNvSpPr txBox="1"/>
          <p:nvPr>
            <p:ph idx="2"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lvl1pPr indent="-379730" lvl="0" marL="457200" algn="l">
              <a:spcBef>
                <a:spcPts val="560"/>
              </a:spcBef>
              <a:spcAft>
                <a:spcPts val="0"/>
              </a:spcAft>
              <a:buSzPts val="2380"/>
              <a:buChar char="r"/>
              <a:defRPr sz="2800"/>
            </a:lvl1pPr>
            <a:lvl2pPr indent="-342900" lvl="1" marL="914400" algn="l">
              <a:spcBef>
                <a:spcPts val="480"/>
              </a:spcBef>
              <a:spcAft>
                <a:spcPts val="0"/>
              </a:spcAft>
              <a:buSzPts val="1800"/>
              <a:buChar char="❖"/>
              <a:defRPr sz="2400"/>
            </a:lvl2pPr>
            <a:lvl3pPr indent="-355600" lvl="2" marL="1371600" algn="l">
              <a:spcBef>
                <a:spcPts val="400"/>
              </a:spcBef>
              <a:spcAft>
                <a:spcPts val="0"/>
              </a:spcAft>
              <a:buClr>
                <a:schemeClr val="dk1"/>
              </a:buClr>
              <a:buSzPts val="2000"/>
              <a:buFont typeface="Comic Sans MS"/>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29" name="Google Shape;29;p2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30" name="Google Shape;30;p23"/>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31" name="Google Shape;31;p23"/>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32" name="Shape 32"/>
        <p:cNvGrpSpPr/>
        <p:nvPr/>
      </p:nvGrpSpPr>
      <p:grpSpPr>
        <a:xfrm>
          <a:off x="0" y="0"/>
          <a:ext cx="0" cy="0"/>
          <a:chOff x="0" y="0"/>
          <a:chExt cx="0" cy="0"/>
        </a:xfrm>
      </p:grpSpPr>
      <p:sp>
        <p:nvSpPr>
          <p:cNvPr id="33" name="Google Shape;33;p2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r"/>
              <a:defRPr/>
            </a:lvl1pPr>
            <a:lvl2pPr indent="-314325" lvl="1" marL="914400" algn="l">
              <a:spcBef>
                <a:spcPts val="360"/>
              </a:spcBef>
              <a:spcAft>
                <a:spcPts val="0"/>
              </a:spcAft>
              <a:buSzPts val="135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24"/>
          <p:cNvSpPr/>
          <p:nvPr>
            <p:ph idx="2" type="chart"/>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lvl1pPr lvl="0" marR="0" rtl="0" algn="l">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lvl="1" marR="0" rtl="0" algn="l">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lvl="2"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6" name="Google Shape;36;p2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37" name="Google Shape;37;p24"/>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38" name="Google Shape;38;p24"/>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2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42" name="Google Shape;42;p25"/>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43" name="Google Shape;43;p25"/>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4" name="Shape 44"/>
        <p:cNvGrpSpPr/>
        <p:nvPr/>
      </p:nvGrpSpPr>
      <p:grpSpPr>
        <a:xfrm>
          <a:off x="0" y="0"/>
          <a:ext cx="0" cy="0"/>
          <a:chOff x="0" y="0"/>
          <a:chExt cx="0" cy="0"/>
        </a:xfrm>
      </p:grpSpPr>
      <p:sp>
        <p:nvSpPr>
          <p:cNvPr id="45" name="Google Shape;45;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SzPts val="2380"/>
              <a:buNone/>
              <a:defRPr/>
            </a:lvl1pPr>
            <a:lvl2pPr lvl="1" algn="ctr">
              <a:spcBef>
                <a:spcPts val="480"/>
              </a:spcBef>
              <a:spcAft>
                <a:spcPts val="0"/>
              </a:spcAft>
              <a:buSzPts val="1800"/>
              <a:buNone/>
              <a:defRPr/>
            </a:lvl2pPr>
            <a:lvl3pPr lvl="2" algn="ctr">
              <a:spcBef>
                <a:spcPts val="400"/>
              </a:spcBef>
              <a:spcAft>
                <a:spcPts val="0"/>
              </a:spcAft>
              <a:buClr>
                <a:schemeClr val="dk1"/>
              </a:buClr>
              <a:buSzPts val="2000"/>
              <a:buFont typeface="Comic Sans MS"/>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47" name="Google Shape;47;p2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48" name="Google Shape;48;p26"/>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49" name="Google Shape;49;p26"/>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50" name="Shape 50"/>
        <p:cNvGrpSpPr/>
        <p:nvPr/>
      </p:nvGrpSpPr>
      <p:grpSpPr>
        <a:xfrm>
          <a:off x="0" y="0"/>
          <a:ext cx="0" cy="0"/>
          <a:chOff x="0" y="0"/>
          <a:chExt cx="0" cy="0"/>
        </a:xfrm>
      </p:grpSpPr>
      <p:sp>
        <p:nvSpPr>
          <p:cNvPr id="51" name="Google Shape;51;p2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 type="body"/>
          </p:nvPr>
        </p:nvSpPr>
        <p:spPr>
          <a:xfrm>
            <a:off x="533400" y="1600200"/>
            <a:ext cx="7772400" cy="22479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r"/>
              <a:defRPr/>
            </a:lvl1pPr>
            <a:lvl2pPr indent="-314325" lvl="1" marL="914400" algn="l">
              <a:spcBef>
                <a:spcPts val="360"/>
              </a:spcBef>
              <a:spcAft>
                <a:spcPts val="0"/>
              </a:spcAft>
              <a:buSzPts val="135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27"/>
          <p:cNvSpPr txBox="1"/>
          <p:nvPr>
            <p:ph idx="2" type="body"/>
          </p:nvPr>
        </p:nvSpPr>
        <p:spPr>
          <a:xfrm>
            <a:off x="533400" y="4000500"/>
            <a:ext cx="7772400" cy="22479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r"/>
              <a:defRPr/>
            </a:lvl1pPr>
            <a:lvl2pPr indent="-314325" lvl="1" marL="914400" algn="l">
              <a:spcBef>
                <a:spcPts val="360"/>
              </a:spcBef>
              <a:spcAft>
                <a:spcPts val="0"/>
              </a:spcAft>
              <a:buSzPts val="135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2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55" name="Google Shape;55;p27"/>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56" name="Google Shape;56;p27"/>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7" name="Shape 57"/>
        <p:cNvGrpSpPr/>
        <p:nvPr/>
      </p:nvGrpSpPr>
      <p:grpSpPr>
        <a:xfrm>
          <a:off x="0" y="0"/>
          <a:ext cx="0" cy="0"/>
          <a:chOff x="0" y="0"/>
          <a:chExt cx="0" cy="0"/>
        </a:xfrm>
      </p:grpSpPr>
      <p:sp>
        <p:nvSpPr>
          <p:cNvPr id="58" name="Google Shape;58;p2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r"/>
              <a:defRPr/>
            </a:lvl1pPr>
            <a:lvl2pPr indent="-314325" lvl="1" marL="914400" algn="l">
              <a:spcBef>
                <a:spcPts val="360"/>
              </a:spcBef>
              <a:spcAft>
                <a:spcPts val="0"/>
              </a:spcAft>
              <a:buSzPts val="135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 name="Google Shape;60;p28"/>
          <p:cNvSpPr txBox="1"/>
          <p:nvPr>
            <p:ph idx="2"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r"/>
              <a:defRPr/>
            </a:lvl1pPr>
            <a:lvl2pPr indent="-314325" lvl="1" marL="914400" algn="l">
              <a:spcBef>
                <a:spcPts val="360"/>
              </a:spcBef>
              <a:spcAft>
                <a:spcPts val="0"/>
              </a:spcAft>
              <a:buSzPts val="135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 name="Google Shape;61;p2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62" name="Google Shape;62;p28"/>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63" name="Google Shape;63;p28"/>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64" name="Shape 64"/>
        <p:cNvGrpSpPr/>
        <p:nvPr/>
      </p:nvGrpSpPr>
      <p:grpSpPr>
        <a:xfrm>
          <a:off x="0" y="0"/>
          <a:ext cx="0" cy="0"/>
          <a:chOff x="0" y="0"/>
          <a:chExt cx="0" cy="0"/>
        </a:xfrm>
      </p:grpSpPr>
      <p:sp>
        <p:nvSpPr>
          <p:cNvPr id="65" name="Google Shape;65;p29"/>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r"/>
              <a:defRPr/>
            </a:lvl1pPr>
            <a:lvl2pPr indent="-314325" lvl="1" marL="914400" algn="l">
              <a:spcBef>
                <a:spcPts val="360"/>
              </a:spcBef>
              <a:spcAft>
                <a:spcPts val="0"/>
              </a:spcAft>
              <a:buSzPts val="135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29"/>
          <p:cNvSpPr txBox="1"/>
          <p:nvPr>
            <p:ph idx="2"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r"/>
              <a:defRPr/>
            </a:lvl1pPr>
            <a:lvl2pPr indent="-314325" lvl="1" marL="914400" algn="l">
              <a:spcBef>
                <a:spcPts val="360"/>
              </a:spcBef>
              <a:spcAft>
                <a:spcPts val="0"/>
              </a:spcAft>
              <a:buSzPts val="135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2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69" name="Google Shape;69;p29"/>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70" name="Google Shape;70;p29"/>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1pPr>
            <a:lvl2pPr lvl="1"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2pPr>
            <a:lvl3pPr lvl="2"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3pPr>
            <a:lvl4pPr lvl="3"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4pPr>
            <a:lvl5pPr lvl="4"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5pPr>
            <a:lvl6pPr lvl="5"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6pPr>
            <a:lvl7pPr lvl="6"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7pPr>
            <a:lvl8pPr lvl="7"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8pPr>
            <a:lvl9pPr lvl="8"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9pPr>
          </a:lstStyle>
          <a:p/>
        </p:txBody>
      </p:sp>
      <p:sp>
        <p:nvSpPr>
          <p:cNvPr id="11" name="Google Shape;11;p20"/>
          <p:cNvSpPr txBox="1"/>
          <p:nvPr>
            <p:ph idx="1" type="body"/>
          </p:nvPr>
        </p:nvSpPr>
        <p:spPr>
          <a:xfrm>
            <a:off x="533400" y="1600200"/>
            <a:ext cx="7772400" cy="4648200"/>
          </a:xfrm>
          <a:prstGeom prst="rect">
            <a:avLst/>
          </a:prstGeom>
          <a:noFill/>
          <a:ln>
            <a:noFill/>
          </a:ln>
        </p:spPr>
        <p:txBody>
          <a:bodyPr anchorCtr="0" anchor="t" bIns="45700" lIns="91425" spcFirstLastPara="1" rIns="91425" wrap="square" tIns="45700">
            <a:noAutofit/>
          </a:bodyPr>
          <a:lstStyle>
            <a:lvl1pPr indent="-379730" lvl="0" marL="457200" marR="0" rtl="0" algn="l">
              <a:spcBef>
                <a:spcPts val="560"/>
              </a:spcBef>
              <a:spcAft>
                <a:spcPts val="0"/>
              </a:spcAft>
              <a:buClr>
                <a:schemeClr val="accent2"/>
              </a:buClr>
              <a:buSzPts val="2380"/>
              <a:buFont typeface="Arial"/>
              <a:buChar char="r"/>
              <a:defRPr b="0" i="0" sz="2800" u="none" cap="none" strike="noStrike">
                <a:solidFill>
                  <a:schemeClr val="dk1"/>
                </a:solidFill>
                <a:latin typeface="Comic Sans MS"/>
                <a:ea typeface="Comic Sans MS"/>
                <a:cs typeface="Comic Sans MS"/>
                <a:sym typeface="Comic Sans MS"/>
              </a:defRPr>
            </a:lvl1pPr>
            <a:lvl2pPr indent="-342900" lvl="1" marL="914400" marR="0" rtl="0" algn="l">
              <a:spcBef>
                <a:spcPts val="480"/>
              </a:spcBef>
              <a:spcAft>
                <a:spcPts val="0"/>
              </a:spcAft>
              <a:buClr>
                <a:schemeClr val="accent2"/>
              </a:buClr>
              <a:buSzPts val="1800"/>
              <a:buFont typeface="Noto Sans Symbols"/>
              <a:buChar char="❖"/>
              <a:defRPr b="0" i="0" sz="2400" u="none" cap="none" strike="noStrike">
                <a:solidFill>
                  <a:schemeClr val="dk1"/>
                </a:solidFill>
                <a:latin typeface="Comic Sans MS"/>
                <a:ea typeface="Comic Sans MS"/>
                <a:cs typeface="Comic Sans MS"/>
                <a:sym typeface="Comic Sans M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2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1pPr>
            <a:lvl2pPr lvl="1"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2pPr>
            <a:lvl3pPr lvl="2"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3pPr>
            <a:lvl4pPr lvl="3"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4pPr>
            <a:lvl5pPr lvl="4"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5pPr>
            <a:lvl6pPr lvl="5"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6pPr>
            <a:lvl7pPr lvl="6"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7pPr>
            <a:lvl8pPr lvl="7"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8pPr>
            <a:lvl9pPr lvl="8"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9pPr>
          </a:lstStyle>
          <a:p/>
        </p:txBody>
      </p:sp>
      <p:sp>
        <p:nvSpPr>
          <p:cNvPr id="13" name="Google Shape;13;p20"/>
          <p:cNvSpPr txBox="1"/>
          <p:nvPr>
            <p:ph idx="11" type="ftr"/>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400" u="none" cap="none" strike="noStrike">
                <a:solidFill>
                  <a:schemeClr val="dk1"/>
                </a:solidFill>
                <a:latin typeface="Comic Sans MS"/>
                <a:ea typeface="Comic Sans MS"/>
                <a:cs typeface="Comic Sans MS"/>
                <a:sym typeface="Comic Sans MS"/>
              </a:defRPr>
            </a:lvl1pPr>
            <a:lvl2pPr lvl="1"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2pPr>
            <a:lvl3pPr lvl="2"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3pPr>
            <a:lvl4pPr lvl="3"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4pPr>
            <a:lvl5pPr lvl="4"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5pPr>
            <a:lvl6pPr lvl="5"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6pPr>
            <a:lvl7pPr lvl="6"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7pPr>
            <a:lvl8pPr lvl="7"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8pPr>
            <a:lvl9pPr lvl="8" marR="0" rtl="0" algn="l">
              <a:lnSpc>
                <a:spcPct val="100000"/>
              </a:lnSpc>
              <a:spcBef>
                <a:spcPts val="480"/>
              </a:spcBef>
              <a:spcAft>
                <a:spcPts val="0"/>
              </a:spcAft>
              <a:buSzPts val="1400"/>
              <a:buNone/>
              <a:defRPr b="0" i="0" sz="2400" u="none" cap="none" strike="noStrike">
                <a:solidFill>
                  <a:schemeClr val="dk1"/>
                </a:solidFill>
                <a:latin typeface="Comic Sans MS"/>
                <a:ea typeface="Comic Sans MS"/>
                <a:cs typeface="Comic Sans MS"/>
                <a:sym typeface="Comic Sans MS"/>
              </a:defRPr>
            </a:lvl9pPr>
          </a:lstStyle>
          <a:p/>
        </p:txBody>
      </p:sp>
      <p:sp>
        <p:nvSpPr>
          <p:cNvPr id="14" name="Google Shape;14;p20"/>
          <p:cNvSpPr txBox="1"/>
          <p:nvPr>
            <p:ph idx="12" type="sldNum"/>
          </p:nvPr>
        </p:nvSpPr>
        <p:spPr>
          <a:xfrm>
            <a:off x="8305800" y="6400800"/>
            <a:ext cx="457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vmlDrawing" Target="../drawings/vmlDrawing2.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17" name="Google Shape;117;p1"/>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18" name="Google Shape;118;p1"/>
          <p:cNvSpPr txBox="1"/>
          <p:nvPr/>
        </p:nvSpPr>
        <p:spPr>
          <a:xfrm>
            <a:off x="382587" y="493712"/>
            <a:ext cx="5764212" cy="1724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Comic Sans MS"/>
              <a:buNone/>
            </a:pPr>
            <a:r>
              <a:rPr b="0" i="0" lang="en-US" sz="4000" u="none" cap="none" strike="noStrike">
                <a:solidFill>
                  <a:schemeClr val="accent2"/>
                </a:solidFill>
                <a:latin typeface="Comic Sans MS"/>
                <a:ea typeface="Comic Sans MS"/>
                <a:cs typeface="Comic Sans MS"/>
                <a:sym typeface="Comic Sans MS"/>
              </a:rPr>
              <a:t>Chapter 2</a:t>
            </a:r>
            <a:br>
              <a:rPr b="0" i="0" lang="en-US" sz="4000" u="none" cap="none" strike="noStrike">
                <a:solidFill>
                  <a:schemeClr val="accent2"/>
                </a:solidFill>
                <a:latin typeface="Comic Sans MS"/>
                <a:ea typeface="Comic Sans MS"/>
                <a:cs typeface="Comic Sans MS"/>
                <a:sym typeface="Comic Sans MS"/>
              </a:rPr>
            </a:br>
            <a:r>
              <a:rPr b="0" i="0" lang="en-US" sz="4000" u="none" cap="none" strike="noStrike">
                <a:solidFill>
                  <a:schemeClr val="accent2"/>
                </a:solidFill>
                <a:latin typeface="Comic Sans MS"/>
                <a:ea typeface="Comic Sans MS"/>
                <a:cs typeface="Comic Sans MS"/>
                <a:sym typeface="Comic Sans MS"/>
              </a:rPr>
              <a:t>Application Layer</a:t>
            </a:r>
            <a:endParaRPr/>
          </a:p>
        </p:txBody>
      </p:sp>
      <p:sp>
        <p:nvSpPr>
          <p:cNvPr id="119" name="Google Shape;119;p1"/>
          <p:cNvSpPr txBox="1"/>
          <p:nvPr/>
        </p:nvSpPr>
        <p:spPr>
          <a:xfrm>
            <a:off x="6229350" y="3486150"/>
            <a:ext cx="2730500" cy="28606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Comic Sans MS"/>
              <a:buNone/>
            </a:pPr>
            <a:r>
              <a:rPr b="0" i="1" lang="en-US" sz="1800" u="none" cap="none" strike="noStrike">
                <a:solidFill>
                  <a:schemeClr val="accent2"/>
                </a:solidFill>
                <a:latin typeface="Comic Sans MS"/>
                <a:ea typeface="Comic Sans MS"/>
                <a:cs typeface="Comic Sans MS"/>
                <a:sym typeface="Comic Sans MS"/>
              </a:rPr>
              <a:t>Computer Networking: A Top Down Approach Featuring the Internet</a:t>
            </a:r>
            <a:r>
              <a:rPr b="0" i="0" lang="en-US" sz="1800" u="none" cap="none" strike="noStrike">
                <a:solidFill>
                  <a:schemeClr val="accent2"/>
                </a:solidFill>
                <a:latin typeface="Comic Sans MS"/>
                <a:ea typeface="Comic Sans MS"/>
                <a:cs typeface="Comic Sans MS"/>
                <a:sym typeface="Comic Sans MS"/>
              </a:rPr>
              <a:t>, </a:t>
            </a:r>
            <a:br>
              <a:rPr b="0" i="0" lang="en-US" sz="1800" u="none" cap="none" strike="noStrike">
                <a:solidFill>
                  <a:schemeClr val="accent2"/>
                </a:solidFill>
                <a:latin typeface="Comic Sans MS"/>
                <a:ea typeface="Comic Sans MS"/>
                <a:cs typeface="Comic Sans MS"/>
                <a:sym typeface="Comic Sans MS"/>
              </a:rPr>
            </a:br>
            <a:r>
              <a:rPr b="0" i="0" lang="en-US" sz="1800" u="none" cap="none" strike="noStrike">
                <a:solidFill>
                  <a:schemeClr val="accent2"/>
                </a:solidFill>
                <a:latin typeface="Comic Sans MS"/>
                <a:ea typeface="Comic Sans MS"/>
                <a:cs typeface="Comic Sans MS"/>
                <a:sym typeface="Comic Sans MS"/>
              </a:rPr>
              <a:t>3</a:t>
            </a:r>
            <a:r>
              <a:rPr b="0" baseline="30000" i="0" lang="en-US" sz="1800" u="none" cap="none" strike="noStrike">
                <a:solidFill>
                  <a:schemeClr val="accent2"/>
                </a:solidFill>
                <a:latin typeface="Comic Sans MS"/>
                <a:ea typeface="Comic Sans MS"/>
                <a:cs typeface="Comic Sans MS"/>
                <a:sym typeface="Comic Sans MS"/>
              </a:rPr>
              <a:t>rd</a:t>
            </a:r>
            <a:r>
              <a:rPr b="0" i="0" lang="en-US" sz="1800" u="none" cap="none" strike="noStrike">
                <a:solidFill>
                  <a:schemeClr val="accent2"/>
                </a:solidFill>
                <a:latin typeface="Comic Sans MS"/>
                <a:ea typeface="Comic Sans MS"/>
                <a:cs typeface="Comic Sans MS"/>
                <a:sym typeface="Comic Sans MS"/>
              </a:rPr>
              <a:t> edition. </a:t>
            </a:r>
            <a:br>
              <a:rPr b="0" i="0" lang="en-US" sz="1800" u="none" cap="none" strike="noStrike">
                <a:solidFill>
                  <a:schemeClr val="accent2"/>
                </a:solidFill>
                <a:latin typeface="Comic Sans MS"/>
                <a:ea typeface="Comic Sans MS"/>
                <a:cs typeface="Comic Sans MS"/>
                <a:sym typeface="Comic Sans MS"/>
              </a:rPr>
            </a:br>
            <a:r>
              <a:rPr b="0" i="0" lang="en-US" sz="1800" u="none" cap="none" strike="noStrike">
                <a:solidFill>
                  <a:schemeClr val="accent2"/>
                </a:solidFill>
                <a:latin typeface="Comic Sans MS"/>
                <a:ea typeface="Comic Sans MS"/>
                <a:cs typeface="Comic Sans MS"/>
                <a:sym typeface="Comic Sans MS"/>
              </a:rPr>
              <a:t>Jim Kurose, Keith Ross</a:t>
            </a:r>
            <a:br>
              <a:rPr b="0" i="0" lang="en-US" sz="1800" u="none" cap="none" strike="noStrike">
                <a:solidFill>
                  <a:schemeClr val="accent2"/>
                </a:solidFill>
                <a:latin typeface="Comic Sans MS"/>
                <a:ea typeface="Comic Sans MS"/>
                <a:cs typeface="Comic Sans MS"/>
                <a:sym typeface="Comic Sans MS"/>
              </a:rPr>
            </a:br>
            <a:r>
              <a:rPr b="0" i="0" lang="en-US" sz="1800" u="none" cap="none" strike="noStrike">
                <a:solidFill>
                  <a:schemeClr val="accent2"/>
                </a:solidFill>
                <a:latin typeface="Comic Sans MS"/>
                <a:ea typeface="Comic Sans MS"/>
                <a:cs typeface="Comic Sans MS"/>
                <a:sym typeface="Comic Sans MS"/>
              </a:rPr>
              <a:t>Addison-Wesley, July 2004. </a:t>
            </a:r>
            <a:br>
              <a:rPr b="0" i="0" lang="en-US" sz="1800" u="none" cap="none" strike="noStrike">
                <a:solidFill>
                  <a:schemeClr val="accent2"/>
                </a:solidFill>
                <a:latin typeface="Comic Sans MS"/>
                <a:ea typeface="Comic Sans MS"/>
                <a:cs typeface="Comic Sans MS"/>
                <a:sym typeface="Comic Sans MS"/>
              </a:rPr>
            </a:br>
            <a:endParaRPr/>
          </a:p>
        </p:txBody>
      </p:sp>
      <p:sp>
        <p:nvSpPr>
          <p:cNvPr id="120" name="Google Shape;120;p1"/>
          <p:cNvSpPr txBox="1"/>
          <p:nvPr/>
        </p:nvSpPr>
        <p:spPr>
          <a:xfrm>
            <a:off x="393700" y="3392487"/>
            <a:ext cx="5378450" cy="31353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 note on the use of these ppt slides:</a:t>
            </a:r>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We’re making these slides freely available to all (faculty, students, readers). They’re in PowerPoint form so you can add, modify, and delete slides  (including this one) and slide content to suit your needs. They obviously represent a </a:t>
            </a:r>
            <a:r>
              <a:rPr b="0" i="1" lang="en-US" sz="1200" u="none" cap="none" strike="noStrike">
                <a:solidFill>
                  <a:schemeClr val="dk1"/>
                </a:solidFill>
                <a:latin typeface="Arial"/>
                <a:ea typeface="Arial"/>
                <a:cs typeface="Arial"/>
                <a:sym typeface="Arial"/>
              </a:rPr>
              <a:t>lot</a:t>
            </a:r>
            <a:r>
              <a:rPr b="0" i="0" lang="en-US" sz="1200" u="none" cap="none" strike="noStrike">
                <a:solidFill>
                  <a:schemeClr val="dk1"/>
                </a:solidFill>
                <a:latin typeface="Arial"/>
                <a:ea typeface="Arial"/>
                <a:cs typeface="Arial"/>
                <a:sym typeface="Arial"/>
              </a:rPr>
              <a:t> of work on our part. In return for use, we only ask the following:</a:t>
            </a:r>
            <a:endParaRPr/>
          </a:p>
          <a:p>
            <a:pPr indent="-76200" lvl="0" marL="0" marR="0" rtl="0" algn="l">
              <a:lnSpc>
                <a:spcPct val="100000"/>
              </a:lnSpc>
              <a:spcBef>
                <a:spcPts val="0"/>
              </a:spcBef>
              <a:spcAft>
                <a:spcPts val="0"/>
              </a:spcAft>
              <a:buClr>
                <a:schemeClr val="accent2"/>
              </a:buClr>
              <a:buSzPts val="1200"/>
              <a:buFont typeface="Noto Sans Symbols"/>
              <a:buChar char="❑"/>
            </a:pPr>
            <a:r>
              <a:rPr b="0" i="0" lang="en-US" sz="1200" u="none" cap="none" strike="noStrike">
                <a:solidFill>
                  <a:schemeClr val="dk1"/>
                </a:solidFill>
                <a:latin typeface="Arial"/>
                <a:ea typeface="Arial"/>
                <a:cs typeface="Arial"/>
                <a:sym typeface="Arial"/>
              </a:rPr>
              <a:t> If you use these slides (e.g., in a class) in substantially unaltered form, that you mention their source (after all, we’d like people to use our book!)</a:t>
            </a:r>
            <a:endParaRPr/>
          </a:p>
          <a:p>
            <a:pPr indent="-76200" lvl="0" marL="0" marR="0" rtl="0" algn="l">
              <a:lnSpc>
                <a:spcPct val="100000"/>
              </a:lnSpc>
              <a:spcBef>
                <a:spcPts val="0"/>
              </a:spcBef>
              <a:spcAft>
                <a:spcPts val="0"/>
              </a:spcAft>
              <a:buClr>
                <a:schemeClr val="accent2"/>
              </a:buClr>
              <a:buSzPts val="1200"/>
              <a:buFont typeface="Noto Sans Symbols"/>
              <a:buChar char="❑"/>
            </a:pPr>
            <a:r>
              <a:rPr b="0" i="0" lang="en-US" sz="1200" u="none" cap="none" strike="noStrike">
                <a:solidFill>
                  <a:schemeClr val="dk1"/>
                </a:solidFill>
                <a:latin typeface="Arial"/>
                <a:ea typeface="Arial"/>
                <a:cs typeface="Arial"/>
                <a:sym typeface="Arial"/>
              </a:rPr>
              <a:t> If you post any slides in substantially unaltered form on a www site, that you note that they are adapted from (or perhaps identical to) our slides, and note our copyright of this material.</a:t>
            </a:r>
            <a:endParaRPr/>
          </a:p>
          <a:p>
            <a:pPr indent="0" lvl="0" marL="0" marR="0" rtl="0" algn="l">
              <a:lnSpc>
                <a:spcPct val="100000"/>
              </a:lnSpc>
              <a:spcBef>
                <a:spcPts val="0"/>
              </a:spcBef>
              <a:spcAft>
                <a:spcPts val="0"/>
              </a:spcAft>
              <a:buClr>
                <a:schemeClr val="accent2"/>
              </a:buClr>
              <a:buSzPts val="1200"/>
              <a:buFont typeface="Noto Sans Symbols"/>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Thanks and enjoy!  JFK/KWR</a:t>
            </a:r>
            <a:endParaRPr/>
          </a:p>
          <a:p>
            <a:pPr indent="0" lvl="0" marL="0" marR="0" rtl="0" algn="l">
              <a:lnSpc>
                <a:spcPct val="100000"/>
              </a:lnSpc>
              <a:spcBef>
                <a:spcPts val="0"/>
              </a:spcBef>
              <a:spcAft>
                <a:spcPts val="0"/>
              </a:spcAft>
              <a:buClr>
                <a:schemeClr val="dk1"/>
              </a:buClr>
              <a:buSzPts val="1200"/>
              <a:buFont typeface="Comic Sans MS"/>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All material copyright 1996-2006</a:t>
            </a:r>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J.F Kurose and K.W. Ross, All Rights Reserved</a:t>
            </a:r>
            <a:endParaRPr/>
          </a:p>
        </p:txBody>
      </p:sp>
      <p:pic>
        <p:nvPicPr>
          <p:cNvPr descr="Picture1" id="121" name="Google Shape;121;p1"/>
          <p:cNvPicPr preferRelativeResize="0"/>
          <p:nvPr/>
        </p:nvPicPr>
        <p:blipFill rotWithShape="1">
          <a:blip r:embed="rId3">
            <a:alphaModFix/>
          </a:blip>
          <a:srcRect b="0" l="0" r="0" t="0"/>
          <a:stretch/>
        </p:blipFill>
        <p:spPr>
          <a:xfrm>
            <a:off x="6210300" y="460375"/>
            <a:ext cx="2468562" cy="31702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0"/>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278" name="Google Shape;278;p10"/>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79" name="Google Shape;279;p1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3600"/>
              <a:buFont typeface="Comic Sans MS"/>
              <a:buNone/>
            </a:pPr>
            <a:r>
              <a:rPr b="0" i="0" lang="en-US" sz="3600" u="sng">
                <a:solidFill>
                  <a:schemeClr val="accent2"/>
                </a:solidFill>
                <a:latin typeface="Comic Sans MS"/>
                <a:ea typeface="Comic Sans MS"/>
                <a:cs typeface="Comic Sans MS"/>
                <a:sym typeface="Comic Sans MS"/>
              </a:rPr>
              <a:t>HTTP request message</a:t>
            </a:r>
            <a:endParaRPr/>
          </a:p>
        </p:txBody>
      </p:sp>
      <p:sp>
        <p:nvSpPr>
          <p:cNvPr id="280" name="Google Shape;280;p10"/>
          <p:cNvSpPr txBox="1"/>
          <p:nvPr>
            <p:ph idx="1" type="body"/>
          </p:nvPr>
        </p:nvSpPr>
        <p:spPr>
          <a:xfrm>
            <a:off x="533400" y="16002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two types of HTTP messages: </a:t>
            </a:r>
            <a:r>
              <a:rPr b="0" i="1" lang="en-US" sz="2400" u="none">
                <a:solidFill>
                  <a:srgbClr val="FF0000"/>
                </a:solidFill>
                <a:latin typeface="Comic Sans MS"/>
                <a:ea typeface="Comic Sans MS"/>
                <a:cs typeface="Comic Sans MS"/>
                <a:sym typeface="Comic Sans MS"/>
              </a:rPr>
              <a:t>request</a:t>
            </a:r>
            <a:r>
              <a:rPr b="0" i="0" lang="en-US" sz="2400" u="none">
                <a:solidFill>
                  <a:srgbClr val="FF0000"/>
                </a:solidFill>
                <a:latin typeface="Comic Sans MS"/>
                <a:ea typeface="Comic Sans MS"/>
                <a:cs typeface="Comic Sans MS"/>
                <a:sym typeface="Comic Sans MS"/>
              </a:rPr>
              <a:t>, </a:t>
            </a:r>
            <a:r>
              <a:rPr b="0" i="1" lang="en-US" sz="2400" u="none">
                <a:solidFill>
                  <a:srgbClr val="FF0000"/>
                </a:solidFill>
                <a:latin typeface="Comic Sans MS"/>
                <a:ea typeface="Comic Sans MS"/>
                <a:cs typeface="Comic Sans MS"/>
                <a:sym typeface="Comic Sans MS"/>
              </a:rPr>
              <a:t>response</a:t>
            </a:r>
            <a:endParaRPr b="0" i="1" sz="2400" u="none">
              <a:solidFill>
                <a:schemeClr val="accent2"/>
              </a:solidFill>
              <a:latin typeface="Comic Sans MS"/>
              <a:ea typeface="Comic Sans MS"/>
              <a:cs typeface="Comic Sans MS"/>
              <a:sym typeface="Comic Sans MS"/>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rgbClr val="FF0000"/>
                </a:solidFill>
                <a:latin typeface="Comic Sans MS"/>
                <a:ea typeface="Comic Sans MS"/>
                <a:cs typeface="Comic Sans MS"/>
                <a:sym typeface="Comic Sans MS"/>
              </a:rPr>
              <a:t>HTTP request message:</a:t>
            </a:r>
            <a:endParaRPr b="0" i="0" sz="2400" u="none">
              <a:solidFill>
                <a:schemeClr val="dk1"/>
              </a:solidFill>
              <a:latin typeface="Comic Sans MS"/>
              <a:ea typeface="Comic Sans MS"/>
              <a:cs typeface="Comic Sans MS"/>
              <a:sym typeface="Comic Sans MS"/>
            </a:endParaRPr>
          </a:p>
          <a:p>
            <a:pPr indent="-285750" lvl="1" marL="742950" rtl="0" algn="l">
              <a:lnSpc>
                <a:spcPct val="100000"/>
              </a:lnSpc>
              <a:spcBef>
                <a:spcPts val="400"/>
              </a:spcBef>
              <a:spcAft>
                <a:spcPts val="0"/>
              </a:spcAft>
              <a:buClr>
                <a:schemeClr val="accent2"/>
              </a:buClr>
              <a:buSzPts val="1500"/>
              <a:buFont typeface="Noto Sans Symbols"/>
              <a:buChar char="❖"/>
            </a:pPr>
            <a:r>
              <a:rPr b="0" i="0" lang="en-US" sz="2000" u="none">
                <a:solidFill>
                  <a:schemeClr val="dk1"/>
                </a:solidFill>
                <a:latin typeface="Comic Sans MS"/>
                <a:ea typeface="Comic Sans MS"/>
                <a:cs typeface="Comic Sans MS"/>
                <a:sym typeface="Comic Sans MS"/>
              </a:rPr>
              <a:t>ASCII (human-readable format)</a:t>
            </a:r>
            <a:endParaRPr/>
          </a:p>
        </p:txBody>
      </p:sp>
      <p:sp>
        <p:nvSpPr>
          <p:cNvPr id="281" name="Google Shape;281;p10"/>
          <p:cNvSpPr txBox="1"/>
          <p:nvPr/>
        </p:nvSpPr>
        <p:spPr>
          <a:xfrm>
            <a:off x="2924175" y="3444875"/>
            <a:ext cx="4908550" cy="2346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GET /somedir/page.html HTTP/1.1</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Host: www.someschool.edu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User-agent: Mozilla/4.0</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Connection: close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Accept-language:fr </a:t>
            </a:r>
            <a:endParaRPr/>
          </a:p>
          <a:p>
            <a:pPr indent="0" lvl="0" marL="0" marR="0" rtl="0" algn="l">
              <a:lnSpc>
                <a:spcPct val="100000"/>
              </a:lnSpc>
              <a:spcBef>
                <a:spcPts val="0"/>
              </a:spcBef>
              <a:spcAft>
                <a:spcPts val="0"/>
              </a:spcAft>
              <a:buClr>
                <a:schemeClr val="dk1"/>
              </a:buClr>
              <a:buSzPts val="2400"/>
              <a:buFont typeface="Comic Sans MS"/>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(extra carriage return, line feed)</a:t>
            </a:r>
            <a:r>
              <a:rPr b="0" i="0" lang="en-US" sz="2400" u="none">
                <a:solidFill>
                  <a:schemeClr val="dk1"/>
                </a:solidFill>
                <a:latin typeface="Times New Roman"/>
                <a:ea typeface="Times New Roman"/>
                <a:cs typeface="Times New Roman"/>
                <a:sym typeface="Times New Roman"/>
              </a:rPr>
              <a:t> </a:t>
            </a:r>
            <a:endParaRPr/>
          </a:p>
        </p:txBody>
      </p:sp>
      <p:sp>
        <p:nvSpPr>
          <p:cNvPr id="282" name="Google Shape;282;p10"/>
          <p:cNvSpPr txBox="1"/>
          <p:nvPr/>
        </p:nvSpPr>
        <p:spPr>
          <a:xfrm>
            <a:off x="198437" y="3103562"/>
            <a:ext cx="2270125" cy="1006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request line</a:t>
            </a:r>
            <a:endParaRPr/>
          </a:p>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(GET, POST, </a:t>
            </a:r>
            <a:endParaRPr/>
          </a:p>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HEAD commands)</a:t>
            </a:r>
            <a:endParaRPr/>
          </a:p>
        </p:txBody>
      </p:sp>
      <p:cxnSp>
        <p:nvCxnSpPr>
          <p:cNvPr id="283" name="Google Shape;283;p10"/>
          <p:cNvCxnSpPr/>
          <p:nvPr/>
        </p:nvCxnSpPr>
        <p:spPr>
          <a:xfrm>
            <a:off x="2038350" y="3314700"/>
            <a:ext cx="923925" cy="257175"/>
          </a:xfrm>
          <a:prstGeom prst="straightConnector1">
            <a:avLst/>
          </a:prstGeom>
          <a:noFill/>
          <a:ln cap="flat" cmpd="sng" w="19050">
            <a:solidFill>
              <a:schemeClr val="accent2"/>
            </a:solidFill>
            <a:prstDash val="solid"/>
            <a:miter lim="800000"/>
            <a:headEnd len="med" w="med" type="none"/>
            <a:tailEnd len="med" w="med" type="triangle"/>
          </a:ln>
        </p:spPr>
      </p:cxnSp>
      <p:sp>
        <p:nvSpPr>
          <p:cNvPr id="284" name="Google Shape;284;p10"/>
          <p:cNvSpPr/>
          <p:nvPr/>
        </p:nvSpPr>
        <p:spPr>
          <a:xfrm>
            <a:off x="2943225" y="3752850"/>
            <a:ext cx="227012" cy="1311275"/>
          </a:xfrm>
          <a:custGeom>
            <a:rect b="b" l="l" r="r" t="t"/>
            <a:pathLst>
              <a:path extrusionOk="0" h="924" w="150">
                <a:moveTo>
                  <a:pt x="122" y="6"/>
                </a:moveTo>
                <a:lnTo>
                  <a:pt x="0" y="0"/>
                </a:lnTo>
                <a:lnTo>
                  <a:pt x="0" y="924"/>
                </a:lnTo>
                <a:lnTo>
                  <a:pt x="150" y="918"/>
                </a:lnTo>
              </a:path>
            </a:pathLst>
          </a:custGeom>
          <a:noFill/>
          <a:ln cap="flat" cmpd="sng" w="19050">
            <a:solidFill>
              <a:schemeClr val="accent2"/>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85" name="Google Shape;285;p10"/>
          <p:cNvSpPr txBox="1"/>
          <p:nvPr/>
        </p:nvSpPr>
        <p:spPr>
          <a:xfrm>
            <a:off x="1938337" y="4256087"/>
            <a:ext cx="1011237" cy="70167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header</a:t>
            </a:r>
            <a:endParaRPr/>
          </a:p>
          <a:p>
            <a:pPr indent="0" lvl="0" marL="0" marR="0" rtl="0" algn="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 lines</a:t>
            </a:r>
            <a:endParaRPr/>
          </a:p>
        </p:txBody>
      </p:sp>
      <p:cxnSp>
        <p:nvCxnSpPr>
          <p:cNvPr id="286" name="Google Shape;286;p10"/>
          <p:cNvCxnSpPr/>
          <p:nvPr/>
        </p:nvCxnSpPr>
        <p:spPr>
          <a:xfrm flipH="1" rot="10800000">
            <a:off x="2162175" y="5324475"/>
            <a:ext cx="923925" cy="257175"/>
          </a:xfrm>
          <a:prstGeom prst="straightConnector1">
            <a:avLst/>
          </a:prstGeom>
          <a:noFill/>
          <a:ln cap="flat" cmpd="sng" w="19050">
            <a:solidFill>
              <a:schemeClr val="accent2"/>
            </a:solidFill>
            <a:prstDash val="solid"/>
            <a:miter lim="800000"/>
            <a:headEnd len="med" w="med" type="none"/>
            <a:tailEnd len="med" w="med" type="triangle"/>
          </a:ln>
        </p:spPr>
      </p:cxnSp>
      <p:sp>
        <p:nvSpPr>
          <p:cNvPr id="287" name="Google Shape;287;p10"/>
          <p:cNvSpPr txBox="1"/>
          <p:nvPr/>
        </p:nvSpPr>
        <p:spPr>
          <a:xfrm>
            <a:off x="449262" y="5208587"/>
            <a:ext cx="2178050" cy="13112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Carriage return, </a:t>
            </a:r>
            <a:endParaRPr/>
          </a:p>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line feed </a:t>
            </a:r>
            <a:endParaRPr/>
          </a:p>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indicates end </a:t>
            </a:r>
            <a:endParaRPr/>
          </a:p>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of message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1"/>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293" name="Google Shape;293;p11"/>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94" name="Google Shape;294;p11"/>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3200"/>
              <a:buFont typeface="Comic Sans MS"/>
              <a:buNone/>
            </a:pPr>
            <a:r>
              <a:rPr b="0" i="0" lang="en-US" sz="3200" u="sng">
                <a:solidFill>
                  <a:schemeClr val="accent2"/>
                </a:solidFill>
                <a:latin typeface="Comic Sans MS"/>
                <a:ea typeface="Comic Sans MS"/>
                <a:cs typeface="Comic Sans MS"/>
                <a:sym typeface="Comic Sans MS"/>
              </a:rPr>
              <a:t>HTTP request message: general format</a:t>
            </a:r>
            <a:endParaRPr/>
          </a:p>
        </p:txBody>
      </p:sp>
      <p:pic>
        <p:nvPicPr>
          <p:cNvPr descr="HTTPrequest" id="295" name="Google Shape;295;p11"/>
          <p:cNvPicPr preferRelativeResize="0"/>
          <p:nvPr/>
        </p:nvPicPr>
        <p:blipFill rotWithShape="1">
          <a:blip r:embed="rId3">
            <a:alphaModFix/>
          </a:blip>
          <a:srcRect b="0" l="0" r="0" t="0"/>
          <a:stretch/>
        </p:blipFill>
        <p:spPr>
          <a:xfrm>
            <a:off x="1120775" y="1649412"/>
            <a:ext cx="7512050" cy="377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2"/>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301" name="Google Shape;301;p12"/>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02" name="Google Shape;302;p1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4000"/>
              <a:buFont typeface="Comic Sans MS"/>
              <a:buNone/>
            </a:pPr>
            <a:r>
              <a:rPr b="0" i="0" lang="en-US" sz="4000" u="sng">
                <a:solidFill>
                  <a:schemeClr val="accent2"/>
                </a:solidFill>
                <a:latin typeface="Comic Sans MS"/>
                <a:ea typeface="Comic Sans MS"/>
                <a:cs typeface="Comic Sans MS"/>
                <a:sym typeface="Comic Sans MS"/>
              </a:rPr>
              <a:t>Uploading form input</a:t>
            </a:r>
            <a:endParaRPr/>
          </a:p>
        </p:txBody>
      </p:sp>
      <p:sp>
        <p:nvSpPr>
          <p:cNvPr id="303" name="Google Shape;303;p12"/>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40"/>
              <a:buNone/>
            </a:pPr>
            <a:r>
              <a:rPr b="0" i="0" lang="en-US" sz="2400" u="sng">
                <a:solidFill>
                  <a:srgbClr val="FF0000"/>
                </a:solidFill>
                <a:latin typeface="Comic Sans MS"/>
                <a:ea typeface="Comic Sans MS"/>
                <a:cs typeface="Comic Sans MS"/>
                <a:sym typeface="Comic Sans MS"/>
              </a:rPr>
              <a:t>Post method:</a:t>
            </a:r>
            <a:endParaRPr b="0" i="0" sz="2400" u="none">
              <a:solidFill>
                <a:schemeClr val="dk1"/>
              </a:solidFill>
              <a:latin typeface="Comic Sans MS"/>
              <a:ea typeface="Comic Sans MS"/>
              <a:cs typeface="Comic Sans MS"/>
              <a:sym typeface="Comic Sans MS"/>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Web page often includes form input</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Input is uploaded to server in entity body</a:t>
            </a:r>
            <a:endParaRPr/>
          </a:p>
        </p:txBody>
      </p:sp>
      <p:sp>
        <p:nvSpPr>
          <p:cNvPr id="304" name="Google Shape;304;p12"/>
          <p:cNvSpPr txBox="1"/>
          <p:nvPr>
            <p:ph idx="1" type="body"/>
          </p:nvPr>
        </p:nvSpPr>
        <p:spPr>
          <a:xfrm>
            <a:off x="4495800" y="2393950"/>
            <a:ext cx="3810000" cy="22066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40"/>
              <a:buNone/>
            </a:pPr>
            <a:r>
              <a:rPr b="0" i="0" lang="en-US" sz="2400" u="sng">
                <a:solidFill>
                  <a:srgbClr val="FF0000"/>
                </a:solidFill>
                <a:latin typeface="Comic Sans MS"/>
                <a:ea typeface="Comic Sans MS"/>
                <a:cs typeface="Comic Sans MS"/>
                <a:sym typeface="Comic Sans MS"/>
              </a:rPr>
              <a:t>URL method:</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Uses GET method</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Input is uploaded in URL field of request line:</a:t>
            </a:r>
            <a:endParaRPr/>
          </a:p>
          <a:p>
            <a:pPr indent="-213359" lvl="0" marL="342900" rtl="0" algn="l">
              <a:spcBef>
                <a:spcPts val="480"/>
              </a:spcBef>
              <a:spcAft>
                <a:spcPts val="0"/>
              </a:spcAft>
              <a:buSzPts val="2040"/>
              <a:buNone/>
            </a:pPr>
            <a:r>
              <a:t/>
            </a:r>
            <a:endParaRPr b="0" i="0" sz="2400" u="none">
              <a:solidFill>
                <a:schemeClr val="dk1"/>
              </a:solidFill>
              <a:latin typeface="Comic Sans MS"/>
              <a:ea typeface="Comic Sans MS"/>
              <a:cs typeface="Comic Sans MS"/>
              <a:sym typeface="Comic Sans MS"/>
            </a:endParaRPr>
          </a:p>
        </p:txBody>
      </p:sp>
      <p:sp>
        <p:nvSpPr>
          <p:cNvPr id="305" name="Google Shape;305;p12"/>
          <p:cNvSpPr txBox="1"/>
          <p:nvPr/>
        </p:nvSpPr>
        <p:spPr>
          <a:xfrm>
            <a:off x="2033587" y="4822825"/>
            <a:ext cx="68897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www.somesite.com/animalsearch?monkeys&amp;banana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3"/>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311" name="Google Shape;311;p13"/>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12" name="Google Shape;312;p1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4000"/>
              <a:buFont typeface="Comic Sans MS"/>
              <a:buNone/>
            </a:pPr>
            <a:r>
              <a:rPr b="0" i="0" lang="en-US" sz="4000" u="sng">
                <a:solidFill>
                  <a:schemeClr val="accent2"/>
                </a:solidFill>
                <a:latin typeface="Comic Sans MS"/>
                <a:ea typeface="Comic Sans MS"/>
                <a:cs typeface="Comic Sans MS"/>
                <a:sym typeface="Comic Sans MS"/>
              </a:rPr>
              <a:t>Method types</a:t>
            </a:r>
            <a:endParaRPr/>
          </a:p>
        </p:txBody>
      </p:sp>
      <p:sp>
        <p:nvSpPr>
          <p:cNvPr id="313" name="Google Shape;313;p13"/>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40"/>
              <a:buNone/>
            </a:pPr>
            <a:r>
              <a:rPr b="0" i="0" lang="en-US" sz="2400" u="sng">
                <a:solidFill>
                  <a:srgbClr val="FF0000"/>
                </a:solidFill>
                <a:latin typeface="Comic Sans MS"/>
                <a:ea typeface="Comic Sans MS"/>
                <a:cs typeface="Comic Sans MS"/>
                <a:sym typeface="Comic Sans MS"/>
              </a:rPr>
              <a:t>HTTP/1.0</a:t>
            </a:r>
            <a:endParaRPr b="0" i="0" sz="2400" u="none">
              <a:solidFill>
                <a:schemeClr val="dk1"/>
              </a:solidFill>
              <a:latin typeface="Comic Sans MS"/>
              <a:ea typeface="Comic Sans MS"/>
              <a:cs typeface="Comic Sans MS"/>
              <a:sym typeface="Comic Sans MS"/>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GET</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POST</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HEAD</a:t>
            </a:r>
            <a:endParaRPr/>
          </a:p>
          <a:p>
            <a:pPr indent="-285750" lvl="1" marL="742950" rtl="0" algn="l">
              <a:lnSpc>
                <a:spcPct val="100000"/>
              </a:lnSpc>
              <a:spcBef>
                <a:spcPts val="400"/>
              </a:spcBef>
              <a:spcAft>
                <a:spcPts val="0"/>
              </a:spcAft>
              <a:buClr>
                <a:schemeClr val="accent2"/>
              </a:buClr>
              <a:buSzPts val="1500"/>
              <a:buFont typeface="Noto Sans Symbols"/>
              <a:buChar char="❖"/>
            </a:pPr>
            <a:r>
              <a:rPr b="0" i="0" lang="en-US" sz="2000" u="none">
                <a:solidFill>
                  <a:schemeClr val="dk1"/>
                </a:solidFill>
                <a:latin typeface="Comic Sans MS"/>
                <a:ea typeface="Comic Sans MS"/>
                <a:cs typeface="Comic Sans MS"/>
                <a:sym typeface="Comic Sans MS"/>
              </a:rPr>
              <a:t>asks server to leave requested object out of response</a:t>
            </a:r>
            <a:endParaRPr/>
          </a:p>
        </p:txBody>
      </p:sp>
      <p:sp>
        <p:nvSpPr>
          <p:cNvPr id="314" name="Google Shape;314;p13"/>
          <p:cNvSpPr txBox="1"/>
          <p:nvPr>
            <p:ph idx="1"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40"/>
              <a:buNone/>
            </a:pPr>
            <a:r>
              <a:rPr b="0" i="0" lang="en-US" sz="2400" u="sng">
                <a:solidFill>
                  <a:srgbClr val="FF0000"/>
                </a:solidFill>
                <a:latin typeface="Comic Sans MS"/>
                <a:ea typeface="Comic Sans MS"/>
                <a:cs typeface="Comic Sans MS"/>
                <a:sym typeface="Comic Sans MS"/>
              </a:rPr>
              <a:t>HTTP/1.1</a:t>
            </a:r>
            <a:endParaRPr b="0" i="0" sz="2400" u="none">
              <a:solidFill>
                <a:schemeClr val="dk1"/>
              </a:solidFill>
              <a:latin typeface="Comic Sans MS"/>
              <a:ea typeface="Comic Sans MS"/>
              <a:cs typeface="Comic Sans MS"/>
              <a:sym typeface="Comic Sans MS"/>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GET, POST, HEAD</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PUT</a:t>
            </a:r>
            <a:endParaRPr/>
          </a:p>
          <a:p>
            <a:pPr indent="-285750" lvl="1" marL="742950" rtl="0" algn="l">
              <a:lnSpc>
                <a:spcPct val="100000"/>
              </a:lnSpc>
              <a:spcBef>
                <a:spcPts val="400"/>
              </a:spcBef>
              <a:spcAft>
                <a:spcPts val="0"/>
              </a:spcAft>
              <a:buClr>
                <a:schemeClr val="accent2"/>
              </a:buClr>
              <a:buSzPts val="1500"/>
              <a:buFont typeface="Noto Sans Symbols"/>
              <a:buChar char="❖"/>
            </a:pPr>
            <a:r>
              <a:rPr b="0" i="0" lang="en-US" sz="2000" u="none">
                <a:solidFill>
                  <a:schemeClr val="dk1"/>
                </a:solidFill>
                <a:latin typeface="Comic Sans MS"/>
                <a:ea typeface="Comic Sans MS"/>
                <a:cs typeface="Comic Sans MS"/>
                <a:sym typeface="Comic Sans MS"/>
              </a:rPr>
              <a:t>uploads file in entity body to path specified in URL field</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DELETE</a:t>
            </a:r>
            <a:endParaRPr/>
          </a:p>
          <a:p>
            <a:pPr indent="-285750" lvl="1" marL="742950" rtl="0" algn="l">
              <a:lnSpc>
                <a:spcPct val="100000"/>
              </a:lnSpc>
              <a:spcBef>
                <a:spcPts val="400"/>
              </a:spcBef>
              <a:spcAft>
                <a:spcPts val="0"/>
              </a:spcAft>
              <a:buClr>
                <a:schemeClr val="accent2"/>
              </a:buClr>
              <a:buSzPts val="1500"/>
              <a:buFont typeface="Noto Sans Symbols"/>
              <a:buChar char="❖"/>
            </a:pPr>
            <a:r>
              <a:rPr b="0" i="0" lang="en-US" sz="2000" u="none">
                <a:solidFill>
                  <a:schemeClr val="dk1"/>
                </a:solidFill>
                <a:latin typeface="Comic Sans MS"/>
                <a:ea typeface="Comic Sans MS"/>
                <a:cs typeface="Comic Sans MS"/>
                <a:sym typeface="Comic Sans MS"/>
              </a:rPr>
              <a:t>deletes file specified in the URL field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4000"/>
              <a:buFont typeface="Comic Sans MS"/>
              <a:buNone/>
            </a:pPr>
            <a:r>
              <a:rPr b="0" i="0" lang="en-US" sz="4000" u="sng">
                <a:solidFill>
                  <a:schemeClr val="accent2"/>
                </a:solidFill>
                <a:latin typeface="Comic Sans MS"/>
                <a:ea typeface="Comic Sans MS"/>
                <a:cs typeface="Comic Sans MS"/>
                <a:sym typeface="Comic Sans MS"/>
              </a:rPr>
              <a:t>Method Types</a:t>
            </a:r>
            <a:endParaRPr/>
          </a:p>
        </p:txBody>
      </p:sp>
      <p:sp>
        <p:nvSpPr>
          <p:cNvPr id="320" name="Google Shape;320;p14"/>
          <p:cNvSpPr txBox="1"/>
          <p:nvPr>
            <p:ph idx="1" type="body"/>
          </p:nvPr>
        </p:nvSpPr>
        <p:spPr>
          <a:xfrm>
            <a:off x="222250" y="1684337"/>
            <a:ext cx="8529637" cy="45640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Arial"/>
                <a:ea typeface="Arial"/>
                <a:cs typeface="Arial"/>
                <a:sym typeface="Arial"/>
              </a:rPr>
              <a:t>The first line of an HTTP request message is called the </a:t>
            </a:r>
            <a:r>
              <a:rPr b="1" i="0" lang="en-US" sz="2400" u="none" cap="none" strike="noStrike">
                <a:solidFill>
                  <a:schemeClr val="dk1"/>
                </a:solidFill>
                <a:latin typeface="Arial"/>
                <a:ea typeface="Arial"/>
                <a:cs typeface="Arial"/>
                <a:sym typeface="Arial"/>
              </a:rPr>
              <a:t>request line; the </a:t>
            </a:r>
            <a:r>
              <a:rPr b="0" i="0" lang="en-US" sz="2400" u="none" cap="none" strike="noStrike">
                <a:solidFill>
                  <a:schemeClr val="dk1"/>
                </a:solidFill>
                <a:latin typeface="Arial"/>
                <a:ea typeface="Arial"/>
                <a:cs typeface="Arial"/>
                <a:sym typeface="Arial"/>
              </a:rPr>
              <a:t>subsequent lines are called the </a:t>
            </a:r>
            <a:r>
              <a:rPr b="1" i="0" lang="en-US" sz="2400" u="none" cap="none" strike="noStrike">
                <a:solidFill>
                  <a:schemeClr val="dk1"/>
                </a:solidFill>
                <a:latin typeface="Arial"/>
                <a:ea typeface="Arial"/>
                <a:cs typeface="Arial"/>
                <a:sym typeface="Arial"/>
              </a:rPr>
              <a:t>header lines. The request line has three fields: the </a:t>
            </a:r>
            <a:r>
              <a:rPr b="0" i="0" lang="en-US" sz="2400" u="none" cap="none" strike="noStrike">
                <a:solidFill>
                  <a:schemeClr val="dk1"/>
                </a:solidFill>
                <a:latin typeface="Arial"/>
                <a:ea typeface="Arial"/>
                <a:cs typeface="Arial"/>
                <a:sym typeface="Arial"/>
              </a:rPr>
              <a:t>method field, the URL field, and the HTTP version field.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Arial"/>
                <a:ea typeface="Arial"/>
                <a:cs typeface="Arial"/>
                <a:sym typeface="Arial"/>
              </a:rPr>
              <a:t>The method field can take on several different values, including GET, POST, HEAD, PUT, and DELETE.</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Arial"/>
                <a:ea typeface="Arial"/>
                <a:cs typeface="Arial"/>
                <a:sym typeface="Arial"/>
              </a:rPr>
              <a:t>The great majority of HTTP request messages use the GET method. The GET method is used when the browser requests an object, with the requested object identified in the URL field.</a:t>
            </a:r>
            <a:endParaRPr/>
          </a:p>
        </p:txBody>
      </p:sp>
      <p:sp>
        <p:nvSpPr>
          <p:cNvPr id="321" name="Google Shape;321;p14"/>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322" name="Google Shape;322;p14"/>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4000"/>
              <a:buFont typeface="Comic Sans MS"/>
              <a:buNone/>
            </a:pPr>
            <a:r>
              <a:rPr b="0" i="0" lang="en-US" sz="4000" u="sng">
                <a:solidFill>
                  <a:schemeClr val="accent2"/>
                </a:solidFill>
                <a:latin typeface="Comic Sans MS"/>
                <a:ea typeface="Comic Sans MS"/>
                <a:cs typeface="Comic Sans MS"/>
                <a:sym typeface="Comic Sans MS"/>
              </a:rPr>
              <a:t>GET vs POST Method</a:t>
            </a:r>
            <a:endParaRPr/>
          </a:p>
        </p:txBody>
      </p:sp>
      <p:sp>
        <p:nvSpPr>
          <p:cNvPr id="328" name="Google Shape;328;p15"/>
          <p:cNvSpPr txBox="1"/>
          <p:nvPr>
            <p:ph idx="1" type="body"/>
          </p:nvPr>
        </p:nvSpPr>
        <p:spPr>
          <a:xfrm>
            <a:off x="222250" y="1684337"/>
            <a:ext cx="8529637" cy="45640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Arial"/>
                <a:ea typeface="Arial"/>
                <a:cs typeface="Arial"/>
                <a:sym typeface="Arial"/>
              </a:rPr>
              <a:t>The entity body is empty with the GET method, but is used with the POST method.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Arial"/>
                <a:ea typeface="Arial"/>
                <a:cs typeface="Arial"/>
                <a:sym typeface="Arial"/>
              </a:rPr>
              <a:t>An HTTP client often uses the POST method when the user fills out a form—for example, when a user provides search words to a search engine.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Arial"/>
                <a:ea typeface="Arial"/>
                <a:cs typeface="Arial"/>
                <a:sym typeface="Arial"/>
              </a:rPr>
              <a:t>With a POST message, the user is still requesting a Web page from the server, but the specific contents of the Web page depend on what the user entered into the form fields.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Arial"/>
                <a:ea typeface="Arial"/>
                <a:cs typeface="Arial"/>
                <a:sym typeface="Arial"/>
              </a:rPr>
              <a:t>If the value of the method field is POST, then the entity body contains what the user entered into the form fields.</a:t>
            </a:r>
            <a:endParaRPr/>
          </a:p>
        </p:txBody>
      </p:sp>
      <p:sp>
        <p:nvSpPr>
          <p:cNvPr id="329" name="Google Shape;329;p15"/>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330" name="Google Shape;330;p15"/>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4000"/>
              <a:buFont typeface="Comic Sans MS"/>
              <a:buNone/>
            </a:pPr>
            <a:r>
              <a:rPr b="0" i="0" lang="en-US" sz="4000" u="sng">
                <a:solidFill>
                  <a:schemeClr val="accent2"/>
                </a:solidFill>
                <a:latin typeface="Comic Sans MS"/>
                <a:ea typeface="Comic Sans MS"/>
                <a:cs typeface="Comic Sans MS"/>
                <a:sym typeface="Comic Sans MS"/>
              </a:rPr>
              <a:t>HEAD, PUT, and DELETE</a:t>
            </a:r>
            <a:endParaRPr/>
          </a:p>
        </p:txBody>
      </p:sp>
      <p:sp>
        <p:nvSpPr>
          <p:cNvPr id="336" name="Google Shape;336;p16"/>
          <p:cNvSpPr txBox="1"/>
          <p:nvPr>
            <p:ph idx="1" type="body"/>
          </p:nvPr>
        </p:nvSpPr>
        <p:spPr>
          <a:xfrm>
            <a:off x="222250" y="1566862"/>
            <a:ext cx="8529637" cy="46815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40"/>
              <a:buFont typeface="Arial"/>
              <a:buChar char="r"/>
            </a:pPr>
            <a:r>
              <a:rPr b="0" i="0" lang="en-US" sz="2400" u="none" cap="none" strike="noStrike">
                <a:solidFill>
                  <a:schemeClr val="dk1"/>
                </a:solidFill>
                <a:latin typeface="Arial"/>
                <a:ea typeface="Arial"/>
                <a:cs typeface="Arial"/>
                <a:sym typeface="Arial"/>
              </a:rPr>
              <a:t>The HEAD method is similar to the GET method. When a server receives a request with the HEAD method, it responds with an HTTP message but it leaves out the requested object. Application developers often use the HEAD method for debugging.</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Arial"/>
                <a:ea typeface="Arial"/>
                <a:cs typeface="Arial"/>
                <a:sym typeface="Arial"/>
              </a:rPr>
              <a:t>The PUT method is often used in conjunction with Web publishing tools. It allows a user to upload an object to a specific path (directory) on a specific Web server.</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Arial"/>
                <a:ea typeface="Arial"/>
                <a:cs typeface="Arial"/>
                <a:sym typeface="Arial"/>
              </a:rPr>
              <a:t>The PUT method is also used by applications that need to upload objects to Web servers. </a:t>
            </a:r>
            <a:endParaRPr/>
          </a:p>
          <a:p>
            <a:pPr indent="-342900" lvl="0" marL="342900" marR="0" rtl="0" algn="l">
              <a:lnSpc>
                <a:spcPct val="100000"/>
              </a:lnSpc>
              <a:spcBef>
                <a:spcPts val="480"/>
              </a:spcBef>
              <a:spcAft>
                <a:spcPts val="0"/>
              </a:spcAft>
              <a:buClr>
                <a:schemeClr val="accent2"/>
              </a:buClr>
              <a:buSzPts val="2040"/>
              <a:buFont typeface="Arial"/>
              <a:buChar char="r"/>
            </a:pPr>
            <a:r>
              <a:rPr b="0" i="0" lang="en-US" sz="2400" u="none" cap="none" strike="noStrike">
                <a:solidFill>
                  <a:schemeClr val="dk1"/>
                </a:solidFill>
                <a:latin typeface="Arial"/>
                <a:ea typeface="Arial"/>
                <a:cs typeface="Arial"/>
                <a:sym typeface="Arial"/>
              </a:rPr>
              <a:t>The DELETE method allows a user, or an application, to delete an object on a Web server.</a:t>
            </a:r>
            <a:endParaRPr/>
          </a:p>
        </p:txBody>
      </p:sp>
      <p:sp>
        <p:nvSpPr>
          <p:cNvPr id="337" name="Google Shape;337;p16"/>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338" name="Google Shape;338;p16"/>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7"/>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344" name="Google Shape;344;p17"/>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45" name="Google Shape;345;p1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3600"/>
              <a:buFont typeface="Comic Sans MS"/>
              <a:buNone/>
            </a:pPr>
            <a:r>
              <a:rPr b="0" i="0" lang="en-US" sz="3600" u="sng">
                <a:solidFill>
                  <a:schemeClr val="accent2"/>
                </a:solidFill>
                <a:latin typeface="Comic Sans MS"/>
                <a:ea typeface="Comic Sans MS"/>
                <a:cs typeface="Comic Sans MS"/>
                <a:sym typeface="Comic Sans MS"/>
              </a:rPr>
              <a:t>HTTP response message</a:t>
            </a:r>
            <a:endParaRPr/>
          </a:p>
        </p:txBody>
      </p:sp>
      <p:sp>
        <p:nvSpPr>
          <p:cNvPr id="346" name="Google Shape;346;p17"/>
          <p:cNvSpPr txBox="1"/>
          <p:nvPr/>
        </p:nvSpPr>
        <p:spPr>
          <a:xfrm>
            <a:off x="3181350" y="1987550"/>
            <a:ext cx="5822950" cy="2835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HTTP/1.1 200 OK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Connection close</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Date: Thu, 06 Aug 1998 12:00:15 GMT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Server: Apache/1.3.0 (Unix)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Last-Modified: Mon, 22 Jun 1998 …...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Content-Length: 6821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Content-Type: text/html</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data data data data data ... </a:t>
            </a:r>
            <a:endParaRPr/>
          </a:p>
        </p:txBody>
      </p:sp>
      <p:sp>
        <p:nvSpPr>
          <p:cNvPr id="347" name="Google Shape;347;p17"/>
          <p:cNvSpPr txBox="1"/>
          <p:nvPr/>
        </p:nvSpPr>
        <p:spPr>
          <a:xfrm>
            <a:off x="754062" y="1408112"/>
            <a:ext cx="1900237" cy="13112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status line</a:t>
            </a:r>
            <a:endParaRPr/>
          </a:p>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(protocol</a:t>
            </a:r>
            <a:endParaRPr/>
          </a:p>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status code</a:t>
            </a:r>
            <a:endParaRPr/>
          </a:p>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status phrase)</a:t>
            </a:r>
            <a:endParaRPr/>
          </a:p>
        </p:txBody>
      </p:sp>
      <p:cxnSp>
        <p:nvCxnSpPr>
          <p:cNvPr id="348" name="Google Shape;348;p17"/>
          <p:cNvCxnSpPr/>
          <p:nvPr/>
        </p:nvCxnSpPr>
        <p:spPr>
          <a:xfrm>
            <a:off x="2295525" y="1914525"/>
            <a:ext cx="923925" cy="257175"/>
          </a:xfrm>
          <a:prstGeom prst="straightConnector1">
            <a:avLst/>
          </a:prstGeom>
          <a:noFill/>
          <a:ln cap="flat" cmpd="sng" w="19050">
            <a:solidFill>
              <a:schemeClr val="accent2"/>
            </a:solidFill>
            <a:prstDash val="solid"/>
            <a:miter lim="800000"/>
            <a:headEnd len="med" w="med" type="none"/>
            <a:tailEnd len="med" w="med" type="triangle"/>
          </a:ln>
        </p:spPr>
      </p:cxnSp>
      <p:sp>
        <p:nvSpPr>
          <p:cNvPr id="349" name="Google Shape;349;p17"/>
          <p:cNvSpPr/>
          <p:nvPr/>
        </p:nvSpPr>
        <p:spPr>
          <a:xfrm>
            <a:off x="3095625" y="2349500"/>
            <a:ext cx="257175" cy="1858962"/>
          </a:xfrm>
          <a:custGeom>
            <a:rect b="b" l="l" r="r" t="t"/>
            <a:pathLst>
              <a:path extrusionOk="0" h="1428" w="162">
                <a:moveTo>
                  <a:pt x="132" y="9"/>
                </a:moveTo>
                <a:lnTo>
                  <a:pt x="0" y="0"/>
                </a:lnTo>
                <a:lnTo>
                  <a:pt x="0" y="1428"/>
                </a:lnTo>
                <a:lnTo>
                  <a:pt x="162" y="1425"/>
                </a:lnTo>
              </a:path>
            </a:pathLst>
          </a:custGeom>
          <a:noFill/>
          <a:ln cap="flat" cmpd="sng" w="19050">
            <a:solidFill>
              <a:schemeClr val="accent2"/>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350" name="Google Shape;350;p17"/>
          <p:cNvSpPr txBox="1"/>
          <p:nvPr/>
        </p:nvSpPr>
        <p:spPr>
          <a:xfrm>
            <a:off x="2005012" y="3017837"/>
            <a:ext cx="1011237" cy="70167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header</a:t>
            </a:r>
            <a:endParaRPr/>
          </a:p>
          <a:p>
            <a:pPr indent="0" lvl="0" marL="0" marR="0" rtl="0" algn="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 lines</a:t>
            </a:r>
            <a:endParaRPr/>
          </a:p>
        </p:txBody>
      </p:sp>
      <p:cxnSp>
        <p:nvCxnSpPr>
          <p:cNvPr id="351" name="Google Shape;351;p17"/>
          <p:cNvCxnSpPr/>
          <p:nvPr/>
        </p:nvCxnSpPr>
        <p:spPr>
          <a:xfrm flipH="1" rot="10800000">
            <a:off x="2190750" y="4381500"/>
            <a:ext cx="923925" cy="257175"/>
          </a:xfrm>
          <a:prstGeom prst="straightConnector1">
            <a:avLst/>
          </a:prstGeom>
          <a:noFill/>
          <a:ln cap="flat" cmpd="sng" w="19050">
            <a:solidFill>
              <a:schemeClr val="accent2"/>
            </a:solidFill>
            <a:prstDash val="solid"/>
            <a:miter lim="800000"/>
            <a:headEnd len="med" w="med" type="none"/>
            <a:tailEnd len="med" w="med" type="triangle"/>
          </a:ln>
        </p:spPr>
      </p:cxnSp>
      <p:sp>
        <p:nvSpPr>
          <p:cNvPr id="352" name="Google Shape;352;p17"/>
          <p:cNvSpPr txBox="1"/>
          <p:nvPr/>
        </p:nvSpPr>
        <p:spPr>
          <a:xfrm>
            <a:off x="838200" y="4360862"/>
            <a:ext cx="1406525" cy="1006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data, e.g., </a:t>
            </a:r>
            <a:endParaRPr/>
          </a:p>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requested</a:t>
            </a:r>
            <a:endParaRPr/>
          </a:p>
          <a:p>
            <a:pPr indent="0" lvl="0" marL="0" marR="0" rtl="0" algn="ctr">
              <a:lnSpc>
                <a:spcPct val="100000"/>
              </a:lnSpc>
              <a:spcBef>
                <a:spcPts val="0"/>
              </a:spcBef>
              <a:spcAft>
                <a:spcPts val="0"/>
              </a:spcAft>
              <a:buClr>
                <a:schemeClr val="accent2"/>
              </a:buClr>
              <a:buSzPts val="2000"/>
              <a:buFont typeface="Comic Sans MS"/>
              <a:buNone/>
            </a:pPr>
            <a:r>
              <a:rPr b="0" i="0" lang="en-US" sz="2000" u="none">
                <a:solidFill>
                  <a:schemeClr val="accent2"/>
                </a:solidFill>
                <a:latin typeface="Comic Sans MS"/>
                <a:ea typeface="Comic Sans MS"/>
                <a:cs typeface="Comic Sans MS"/>
                <a:sym typeface="Comic Sans MS"/>
              </a:rPr>
              <a:t>HTML file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8"/>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358" name="Google Shape;358;p18"/>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59" name="Google Shape;359;p1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3600"/>
              <a:buFont typeface="Comic Sans MS"/>
              <a:buNone/>
            </a:pPr>
            <a:r>
              <a:rPr b="0" i="0" lang="en-US" sz="3600" u="sng">
                <a:solidFill>
                  <a:schemeClr val="accent2"/>
                </a:solidFill>
                <a:latin typeface="Comic Sans MS"/>
                <a:ea typeface="Comic Sans MS"/>
                <a:cs typeface="Comic Sans MS"/>
                <a:sym typeface="Comic Sans MS"/>
              </a:rPr>
              <a:t>HTTP response status codes</a:t>
            </a:r>
            <a:endParaRPr/>
          </a:p>
        </p:txBody>
      </p:sp>
      <p:sp>
        <p:nvSpPr>
          <p:cNvPr id="360" name="Google Shape;360;p18"/>
          <p:cNvSpPr txBox="1"/>
          <p:nvPr>
            <p:ph idx="1" type="body"/>
          </p:nvPr>
        </p:nvSpPr>
        <p:spPr>
          <a:xfrm>
            <a:off x="533400" y="2314575"/>
            <a:ext cx="7934325"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40"/>
              <a:buNone/>
            </a:pPr>
            <a:r>
              <a:rPr b="1" i="0" lang="en-US" sz="2400" u="none">
                <a:solidFill>
                  <a:srgbClr val="FF0000"/>
                </a:solidFill>
                <a:latin typeface="Courier New"/>
                <a:ea typeface="Courier New"/>
                <a:cs typeface="Courier New"/>
                <a:sym typeface="Courier New"/>
              </a:rPr>
              <a:t>200 OK</a:t>
            </a:r>
            <a:endParaRPr b="0" i="0" sz="2400" u="none">
              <a:solidFill>
                <a:schemeClr val="dk1"/>
              </a:solidFill>
              <a:latin typeface="Comic Sans MS"/>
              <a:ea typeface="Comic Sans MS"/>
              <a:cs typeface="Comic Sans MS"/>
              <a:sym typeface="Comic Sans MS"/>
            </a:endParaRPr>
          </a:p>
          <a:p>
            <a:pPr indent="-285750" lvl="1" marL="742950" rtl="0" algn="l">
              <a:lnSpc>
                <a:spcPct val="100000"/>
              </a:lnSpc>
              <a:spcBef>
                <a:spcPts val="400"/>
              </a:spcBef>
              <a:spcAft>
                <a:spcPts val="0"/>
              </a:spcAft>
              <a:buClr>
                <a:schemeClr val="accent2"/>
              </a:buClr>
              <a:buSzPts val="1500"/>
              <a:buFont typeface="Noto Sans Symbols"/>
              <a:buChar char="❖"/>
            </a:pPr>
            <a:r>
              <a:rPr b="0" i="0" lang="en-US" sz="2000" u="none">
                <a:solidFill>
                  <a:schemeClr val="dk1"/>
                </a:solidFill>
                <a:latin typeface="Comic Sans MS"/>
                <a:ea typeface="Comic Sans MS"/>
                <a:cs typeface="Comic Sans MS"/>
                <a:sym typeface="Comic Sans MS"/>
              </a:rPr>
              <a:t>request succeeded, requested object later in this message</a:t>
            </a:r>
            <a:endParaRPr/>
          </a:p>
          <a:p>
            <a:pPr indent="-342900" lvl="0" marL="342900" rtl="0" algn="l">
              <a:lnSpc>
                <a:spcPct val="100000"/>
              </a:lnSpc>
              <a:spcBef>
                <a:spcPts val="480"/>
              </a:spcBef>
              <a:spcAft>
                <a:spcPts val="0"/>
              </a:spcAft>
              <a:buSzPts val="2040"/>
              <a:buNone/>
            </a:pPr>
            <a:r>
              <a:rPr b="1" i="0" lang="en-US" sz="2400" u="none">
                <a:solidFill>
                  <a:srgbClr val="FF0000"/>
                </a:solidFill>
                <a:latin typeface="Courier New"/>
                <a:ea typeface="Courier New"/>
                <a:cs typeface="Courier New"/>
                <a:sym typeface="Courier New"/>
              </a:rPr>
              <a:t>301 Moved Permanently</a:t>
            </a:r>
            <a:endParaRPr b="0" i="0" sz="2400" u="none">
              <a:solidFill>
                <a:schemeClr val="dk1"/>
              </a:solidFill>
              <a:latin typeface="Comic Sans MS"/>
              <a:ea typeface="Comic Sans MS"/>
              <a:cs typeface="Comic Sans MS"/>
              <a:sym typeface="Comic Sans MS"/>
            </a:endParaRPr>
          </a:p>
          <a:p>
            <a:pPr indent="-285750" lvl="1" marL="742950" rtl="0" algn="l">
              <a:lnSpc>
                <a:spcPct val="100000"/>
              </a:lnSpc>
              <a:spcBef>
                <a:spcPts val="400"/>
              </a:spcBef>
              <a:spcAft>
                <a:spcPts val="0"/>
              </a:spcAft>
              <a:buClr>
                <a:schemeClr val="accent2"/>
              </a:buClr>
              <a:buSzPts val="1500"/>
              <a:buFont typeface="Noto Sans Symbols"/>
              <a:buChar char="❖"/>
            </a:pPr>
            <a:r>
              <a:rPr b="0" i="0" lang="en-US" sz="2000" u="none">
                <a:solidFill>
                  <a:schemeClr val="dk1"/>
                </a:solidFill>
                <a:latin typeface="Comic Sans MS"/>
                <a:ea typeface="Comic Sans MS"/>
                <a:cs typeface="Comic Sans MS"/>
                <a:sym typeface="Comic Sans MS"/>
              </a:rPr>
              <a:t>requested object moved, new location specified later in this message (Location:)</a:t>
            </a:r>
            <a:endParaRPr/>
          </a:p>
          <a:p>
            <a:pPr indent="-342900" lvl="0" marL="342900" rtl="0" algn="l">
              <a:lnSpc>
                <a:spcPct val="100000"/>
              </a:lnSpc>
              <a:spcBef>
                <a:spcPts val="480"/>
              </a:spcBef>
              <a:spcAft>
                <a:spcPts val="0"/>
              </a:spcAft>
              <a:buSzPts val="2040"/>
              <a:buNone/>
            </a:pPr>
            <a:r>
              <a:rPr b="1" i="0" lang="en-US" sz="2400" u="none">
                <a:solidFill>
                  <a:srgbClr val="FF0000"/>
                </a:solidFill>
                <a:latin typeface="Courier New"/>
                <a:ea typeface="Courier New"/>
                <a:cs typeface="Courier New"/>
                <a:sym typeface="Courier New"/>
              </a:rPr>
              <a:t>400 Bad Request</a:t>
            </a:r>
            <a:endParaRPr b="0" i="0" sz="2400" u="none">
              <a:solidFill>
                <a:schemeClr val="dk1"/>
              </a:solidFill>
              <a:latin typeface="Comic Sans MS"/>
              <a:ea typeface="Comic Sans MS"/>
              <a:cs typeface="Comic Sans MS"/>
              <a:sym typeface="Comic Sans MS"/>
            </a:endParaRPr>
          </a:p>
          <a:p>
            <a:pPr indent="-285750" lvl="1" marL="742950" rtl="0" algn="l">
              <a:lnSpc>
                <a:spcPct val="100000"/>
              </a:lnSpc>
              <a:spcBef>
                <a:spcPts val="400"/>
              </a:spcBef>
              <a:spcAft>
                <a:spcPts val="0"/>
              </a:spcAft>
              <a:buClr>
                <a:schemeClr val="accent2"/>
              </a:buClr>
              <a:buSzPts val="1500"/>
              <a:buFont typeface="Noto Sans Symbols"/>
              <a:buChar char="❖"/>
            </a:pPr>
            <a:r>
              <a:rPr b="0" i="0" lang="en-US" sz="2000" u="none">
                <a:solidFill>
                  <a:schemeClr val="dk1"/>
                </a:solidFill>
                <a:latin typeface="Comic Sans MS"/>
                <a:ea typeface="Comic Sans MS"/>
                <a:cs typeface="Comic Sans MS"/>
                <a:sym typeface="Comic Sans MS"/>
              </a:rPr>
              <a:t>request message not understood by server</a:t>
            </a:r>
            <a:endParaRPr/>
          </a:p>
          <a:p>
            <a:pPr indent="-342900" lvl="0" marL="342900" rtl="0" algn="l">
              <a:lnSpc>
                <a:spcPct val="100000"/>
              </a:lnSpc>
              <a:spcBef>
                <a:spcPts val="480"/>
              </a:spcBef>
              <a:spcAft>
                <a:spcPts val="0"/>
              </a:spcAft>
              <a:buSzPts val="2040"/>
              <a:buNone/>
            </a:pPr>
            <a:r>
              <a:rPr b="1" i="0" lang="en-US" sz="2400" u="none">
                <a:solidFill>
                  <a:srgbClr val="FF0000"/>
                </a:solidFill>
                <a:latin typeface="Courier New"/>
                <a:ea typeface="Courier New"/>
                <a:cs typeface="Courier New"/>
                <a:sym typeface="Courier New"/>
              </a:rPr>
              <a:t>404 Not Found</a:t>
            </a:r>
            <a:endParaRPr b="0" i="0" sz="2400" u="none">
              <a:solidFill>
                <a:schemeClr val="dk1"/>
              </a:solidFill>
              <a:latin typeface="Comic Sans MS"/>
              <a:ea typeface="Comic Sans MS"/>
              <a:cs typeface="Comic Sans MS"/>
              <a:sym typeface="Comic Sans MS"/>
            </a:endParaRPr>
          </a:p>
          <a:p>
            <a:pPr indent="-285750" lvl="1" marL="742950" rtl="0" algn="l">
              <a:lnSpc>
                <a:spcPct val="100000"/>
              </a:lnSpc>
              <a:spcBef>
                <a:spcPts val="400"/>
              </a:spcBef>
              <a:spcAft>
                <a:spcPts val="0"/>
              </a:spcAft>
              <a:buClr>
                <a:schemeClr val="accent2"/>
              </a:buClr>
              <a:buSzPts val="1500"/>
              <a:buFont typeface="Noto Sans Symbols"/>
              <a:buChar char="❖"/>
            </a:pPr>
            <a:r>
              <a:rPr b="0" i="0" lang="en-US" sz="2000" u="none">
                <a:solidFill>
                  <a:schemeClr val="dk1"/>
                </a:solidFill>
                <a:latin typeface="Comic Sans MS"/>
                <a:ea typeface="Comic Sans MS"/>
                <a:cs typeface="Comic Sans MS"/>
                <a:sym typeface="Comic Sans MS"/>
              </a:rPr>
              <a:t>requested document not found on this server</a:t>
            </a:r>
            <a:endParaRPr/>
          </a:p>
          <a:p>
            <a:pPr indent="-342900" lvl="0" marL="342900" rtl="0" algn="l">
              <a:lnSpc>
                <a:spcPct val="100000"/>
              </a:lnSpc>
              <a:spcBef>
                <a:spcPts val="480"/>
              </a:spcBef>
              <a:spcAft>
                <a:spcPts val="0"/>
              </a:spcAft>
              <a:buSzPts val="2040"/>
              <a:buNone/>
            </a:pPr>
            <a:r>
              <a:rPr b="1" i="0" lang="en-US" sz="2400" u="none">
                <a:solidFill>
                  <a:srgbClr val="FF0000"/>
                </a:solidFill>
                <a:latin typeface="Courier New"/>
                <a:ea typeface="Courier New"/>
                <a:cs typeface="Courier New"/>
                <a:sym typeface="Courier New"/>
              </a:rPr>
              <a:t>505 HTTP Version Not Supported</a:t>
            </a:r>
            <a:endParaRPr/>
          </a:p>
        </p:txBody>
      </p:sp>
      <p:sp>
        <p:nvSpPr>
          <p:cNvPr id="361" name="Google Shape;361;p18"/>
          <p:cNvSpPr txBox="1"/>
          <p:nvPr/>
        </p:nvSpPr>
        <p:spPr>
          <a:xfrm>
            <a:off x="523875" y="1323975"/>
            <a:ext cx="7686675" cy="514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omic Sans MS"/>
              <a:buNone/>
            </a:pPr>
            <a:r>
              <a:rPr b="0" i="0" lang="en-US" sz="2400" u="none">
                <a:solidFill>
                  <a:schemeClr val="dk1"/>
                </a:solidFill>
                <a:latin typeface="Comic Sans MS"/>
                <a:ea typeface="Comic Sans MS"/>
                <a:cs typeface="Comic Sans MS"/>
                <a:sym typeface="Comic Sans MS"/>
              </a:rPr>
              <a:t>In first line in server-&gt;client response message.</a:t>
            </a:r>
            <a:endParaRPr/>
          </a:p>
          <a:p>
            <a:pPr indent="-342900" lvl="0" marL="342900" marR="0" rtl="0" algn="l">
              <a:lnSpc>
                <a:spcPct val="100000"/>
              </a:lnSpc>
              <a:spcBef>
                <a:spcPts val="480"/>
              </a:spcBef>
              <a:spcAft>
                <a:spcPts val="0"/>
              </a:spcAft>
              <a:buClr>
                <a:schemeClr val="dk1"/>
              </a:buClr>
              <a:buSzPts val="2400"/>
              <a:buFont typeface="Comic Sans MS"/>
              <a:buNone/>
            </a:pPr>
            <a:r>
              <a:rPr b="0" i="0" lang="en-US" sz="2400" u="none">
                <a:solidFill>
                  <a:schemeClr val="dk1"/>
                </a:solidFill>
                <a:latin typeface="Comic Sans MS"/>
                <a:ea typeface="Comic Sans MS"/>
                <a:cs typeface="Comic Sans MS"/>
                <a:sym typeface="Comic Sans MS"/>
              </a:rPr>
              <a:t>A few sample codes: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000"/>
              <a:buFont typeface="Algerian"/>
              <a:buNone/>
            </a:pPr>
            <a:r>
              <a:rPr b="0" i="0" lang="en-US" sz="4000" u="sng">
                <a:solidFill>
                  <a:schemeClr val="accent2"/>
                </a:solidFill>
                <a:latin typeface="Algerian"/>
                <a:ea typeface="Algerian"/>
                <a:cs typeface="Algerian"/>
                <a:sym typeface="Algerian"/>
              </a:rPr>
              <a:t>Thank You</a:t>
            </a:r>
            <a:endParaRPr/>
          </a:p>
        </p:txBody>
      </p:sp>
      <p:sp>
        <p:nvSpPr>
          <p:cNvPr id="367" name="Google Shape;367;p19"/>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368" name="Google Shape;368;p19"/>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2: Application Layer</a:t>
            </a:r>
            <a:endParaRPr/>
          </a:p>
        </p:txBody>
      </p:sp>
      <p:sp>
        <p:nvSpPr>
          <p:cNvPr id="127" name="Google Shape;127;p2"/>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28" name="Google Shape;128;p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4000"/>
              <a:buFont typeface="Comic Sans MS"/>
              <a:buNone/>
            </a:pPr>
            <a:r>
              <a:rPr b="0" i="0" lang="en-US" sz="4000" u="sng">
                <a:solidFill>
                  <a:schemeClr val="accent2"/>
                </a:solidFill>
                <a:latin typeface="Comic Sans MS"/>
                <a:ea typeface="Comic Sans MS"/>
                <a:cs typeface="Comic Sans MS"/>
                <a:sym typeface="Comic Sans MS"/>
              </a:rPr>
              <a:t>Web and HTTP</a:t>
            </a:r>
            <a:endParaRPr/>
          </a:p>
        </p:txBody>
      </p:sp>
      <p:sp>
        <p:nvSpPr>
          <p:cNvPr id="129" name="Google Shape;129;p2"/>
          <p:cNvSpPr txBox="1"/>
          <p:nvPr>
            <p:ph idx="1" type="body"/>
          </p:nvPr>
        </p:nvSpPr>
        <p:spPr>
          <a:xfrm>
            <a:off x="533400" y="16002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40"/>
              <a:buNone/>
            </a:pPr>
            <a:r>
              <a:rPr b="0" i="0" lang="en-US" sz="2400" u="sng">
                <a:solidFill>
                  <a:srgbClr val="FF0000"/>
                </a:solidFill>
                <a:latin typeface="Comic Sans MS"/>
                <a:ea typeface="Comic Sans MS"/>
                <a:cs typeface="Comic Sans MS"/>
                <a:sym typeface="Comic Sans MS"/>
              </a:rPr>
              <a:t>First some jargon</a:t>
            </a:r>
            <a:endParaRPr b="0" i="0" sz="2400" u="none">
              <a:solidFill>
                <a:srgbClr val="FF0000"/>
              </a:solidFill>
              <a:latin typeface="Comic Sans MS"/>
              <a:ea typeface="Comic Sans MS"/>
              <a:cs typeface="Comic Sans MS"/>
              <a:sym typeface="Comic Sans MS"/>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rgbClr val="FF0000"/>
                </a:solidFill>
                <a:latin typeface="Comic Sans MS"/>
                <a:ea typeface="Comic Sans MS"/>
                <a:cs typeface="Comic Sans MS"/>
                <a:sym typeface="Comic Sans MS"/>
              </a:rPr>
              <a:t>Web page</a:t>
            </a:r>
            <a:r>
              <a:rPr b="0" i="0" lang="en-US" sz="2400" u="none">
                <a:solidFill>
                  <a:schemeClr val="dk1"/>
                </a:solidFill>
                <a:latin typeface="Comic Sans MS"/>
                <a:ea typeface="Comic Sans MS"/>
                <a:cs typeface="Comic Sans MS"/>
                <a:sym typeface="Comic Sans MS"/>
              </a:rPr>
              <a:t> consists of </a:t>
            </a:r>
            <a:r>
              <a:rPr b="0" i="0" lang="en-US" sz="2400" u="none">
                <a:solidFill>
                  <a:srgbClr val="FF0000"/>
                </a:solidFill>
                <a:latin typeface="Comic Sans MS"/>
                <a:ea typeface="Comic Sans MS"/>
                <a:cs typeface="Comic Sans MS"/>
                <a:sym typeface="Comic Sans MS"/>
              </a:rPr>
              <a:t>objects</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Object can be HTML file, JPEG image, Java applet, audio file,…</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Web page consists of </a:t>
            </a:r>
            <a:r>
              <a:rPr b="0" i="0" lang="en-US" sz="2400" u="none">
                <a:solidFill>
                  <a:srgbClr val="FF0000"/>
                </a:solidFill>
                <a:latin typeface="Comic Sans MS"/>
                <a:ea typeface="Comic Sans MS"/>
                <a:cs typeface="Comic Sans MS"/>
                <a:sym typeface="Comic Sans MS"/>
              </a:rPr>
              <a:t>base HTML-file</a:t>
            </a:r>
            <a:r>
              <a:rPr b="0" i="0" lang="en-US" sz="2400" u="none">
                <a:solidFill>
                  <a:schemeClr val="dk1"/>
                </a:solidFill>
                <a:latin typeface="Comic Sans MS"/>
                <a:ea typeface="Comic Sans MS"/>
                <a:cs typeface="Comic Sans MS"/>
                <a:sym typeface="Comic Sans MS"/>
              </a:rPr>
              <a:t> which includes several referenced objects</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Each object is addressable by a </a:t>
            </a:r>
            <a:r>
              <a:rPr b="0" i="0" lang="en-US" sz="2400" u="none">
                <a:solidFill>
                  <a:srgbClr val="FF0000"/>
                </a:solidFill>
                <a:latin typeface="Comic Sans MS"/>
                <a:ea typeface="Comic Sans MS"/>
                <a:cs typeface="Comic Sans MS"/>
                <a:sym typeface="Comic Sans MS"/>
              </a:rPr>
              <a:t>URL</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2"/>
                </a:solidFill>
                <a:latin typeface="Comic Sans MS"/>
                <a:ea typeface="Comic Sans MS"/>
                <a:cs typeface="Comic Sans MS"/>
                <a:sym typeface="Comic Sans MS"/>
              </a:rPr>
              <a:t>Example URL:</a:t>
            </a:r>
            <a:endParaRPr/>
          </a:p>
          <a:p>
            <a:pPr indent="-213359" lvl="0" marL="342900" rtl="0" algn="l">
              <a:spcBef>
                <a:spcPts val="480"/>
              </a:spcBef>
              <a:spcAft>
                <a:spcPts val="0"/>
              </a:spcAft>
              <a:buSzPts val="2040"/>
              <a:buNone/>
            </a:pPr>
            <a:r>
              <a:t/>
            </a:r>
            <a:endParaRPr b="0" i="0" sz="2400" u="none">
              <a:solidFill>
                <a:schemeClr val="dk2"/>
              </a:solidFill>
              <a:latin typeface="Comic Sans MS"/>
              <a:ea typeface="Comic Sans MS"/>
              <a:cs typeface="Comic Sans MS"/>
              <a:sym typeface="Comic Sans MS"/>
            </a:endParaRPr>
          </a:p>
        </p:txBody>
      </p:sp>
      <p:grpSp>
        <p:nvGrpSpPr>
          <p:cNvPr id="130" name="Google Shape;130;p2"/>
          <p:cNvGrpSpPr/>
          <p:nvPr/>
        </p:nvGrpSpPr>
        <p:grpSpPr>
          <a:xfrm>
            <a:off x="1201737" y="5008562"/>
            <a:ext cx="6835775" cy="1144587"/>
            <a:chOff x="788" y="2955"/>
            <a:chExt cx="4306" cy="721"/>
          </a:xfrm>
        </p:grpSpPr>
        <p:sp>
          <p:nvSpPr>
            <p:cNvPr id="131" name="Google Shape;131;p2"/>
            <p:cNvSpPr txBox="1"/>
            <p:nvPr/>
          </p:nvSpPr>
          <p:spPr>
            <a:xfrm>
              <a:off x="788" y="2955"/>
              <a:ext cx="4141"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www.someschool.edu/someDept/pic.gif</a:t>
              </a:r>
              <a:endParaRPr/>
            </a:p>
          </p:txBody>
        </p:sp>
        <p:sp>
          <p:nvSpPr>
            <p:cNvPr id="132" name="Google Shape;132;p2"/>
            <p:cNvSpPr/>
            <p:nvPr/>
          </p:nvSpPr>
          <p:spPr>
            <a:xfrm rot="-5400000">
              <a:off x="1821" y="2281"/>
              <a:ext cx="57" cy="2083"/>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33" name="Google Shape;133;p2"/>
            <p:cNvSpPr/>
            <p:nvPr/>
          </p:nvSpPr>
          <p:spPr>
            <a:xfrm rot="-5400000">
              <a:off x="4024" y="2277"/>
              <a:ext cx="57" cy="2083"/>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34" name="Google Shape;134;p2"/>
            <p:cNvSpPr txBox="1"/>
            <p:nvPr/>
          </p:nvSpPr>
          <p:spPr>
            <a:xfrm>
              <a:off x="1389" y="3388"/>
              <a:ext cx="1021"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a:solidFill>
                    <a:schemeClr val="dk1"/>
                  </a:solidFill>
                  <a:latin typeface="Comic Sans MS"/>
                  <a:ea typeface="Comic Sans MS"/>
                  <a:cs typeface="Comic Sans MS"/>
                  <a:sym typeface="Comic Sans MS"/>
                </a:rPr>
                <a:t>host name</a:t>
              </a:r>
              <a:endParaRPr/>
            </a:p>
          </p:txBody>
        </p:sp>
        <p:sp>
          <p:nvSpPr>
            <p:cNvPr id="135" name="Google Shape;135;p2"/>
            <p:cNvSpPr txBox="1"/>
            <p:nvPr/>
          </p:nvSpPr>
          <p:spPr>
            <a:xfrm>
              <a:off x="3485" y="3338"/>
              <a:ext cx="102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a:solidFill>
                    <a:schemeClr val="dk1"/>
                  </a:solidFill>
                  <a:latin typeface="Comic Sans MS"/>
                  <a:ea typeface="Comic Sans MS"/>
                  <a:cs typeface="Comic Sans MS"/>
                  <a:sym typeface="Comic Sans MS"/>
                </a:rPr>
                <a:t>path name</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141" name="Google Shape;141;p3"/>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42" name="Google Shape;142;p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3600"/>
              <a:buFont typeface="Comic Sans MS"/>
              <a:buNone/>
            </a:pPr>
            <a:r>
              <a:rPr b="0" i="0" lang="en-US" sz="3600" u="sng">
                <a:solidFill>
                  <a:schemeClr val="accent2"/>
                </a:solidFill>
                <a:latin typeface="Comic Sans MS"/>
                <a:ea typeface="Comic Sans MS"/>
                <a:cs typeface="Comic Sans MS"/>
                <a:sym typeface="Comic Sans MS"/>
              </a:rPr>
              <a:t>HTTP overview</a:t>
            </a:r>
            <a:endParaRPr/>
          </a:p>
        </p:txBody>
      </p:sp>
      <p:sp>
        <p:nvSpPr>
          <p:cNvPr id="143" name="Google Shape;143;p3"/>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40"/>
              <a:buNone/>
            </a:pPr>
            <a:r>
              <a:rPr b="0" i="0" lang="en-US" sz="2400" u="none">
                <a:solidFill>
                  <a:srgbClr val="FF0000"/>
                </a:solidFill>
                <a:latin typeface="Comic Sans MS"/>
                <a:ea typeface="Comic Sans MS"/>
                <a:cs typeface="Comic Sans MS"/>
                <a:sym typeface="Comic Sans MS"/>
              </a:rPr>
              <a:t>HTTP: hypertext transfer protocol</a:t>
            </a:r>
            <a:endParaRPr b="0" i="0" sz="2400" u="none">
              <a:solidFill>
                <a:schemeClr val="dk1"/>
              </a:solidFill>
              <a:latin typeface="Comic Sans MS"/>
              <a:ea typeface="Comic Sans MS"/>
              <a:cs typeface="Comic Sans MS"/>
              <a:sym typeface="Comic Sans MS"/>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Web’s application layer protocol</a:t>
            </a:r>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client/server model</a:t>
            </a:r>
            <a:endParaRPr/>
          </a:p>
          <a:p>
            <a:pPr indent="-285750" lvl="1" marL="742950" rtl="0" algn="l">
              <a:lnSpc>
                <a:spcPct val="100000"/>
              </a:lnSpc>
              <a:spcBef>
                <a:spcPts val="400"/>
              </a:spcBef>
              <a:spcAft>
                <a:spcPts val="0"/>
              </a:spcAft>
              <a:buClr>
                <a:schemeClr val="accent2"/>
              </a:buClr>
              <a:buSzPts val="1500"/>
              <a:buFont typeface="Noto Sans Symbols"/>
              <a:buChar char="❖"/>
            </a:pPr>
            <a:r>
              <a:rPr b="0" i="1" lang="en-US" sz="2000" u="none">
                <a:solidFill>
                  <a:schemeClr val="accent2"/>
                </a:solidFill>
                <a:latin typeface="Comic Sans MS"/>
                <a:ea typeface="Comic Sans MS"/>
                <a:cs typeface="Comic Sans MS"/>
                <a:sym typeface="Comic Sans MS"/>
              </a:rPr>
              <a:t>client:</a:t>
            </a:r>
            <a:r>
              <a:rPr b="0" i="0" lang="en-US" sz="2000" u="none">
                <a:solidFill>
                  <a:schemeClr val="dk1"/>
                </a:solidFill>
                <a:latin typeface="Comic Sans MS"/>
                <a:ea typeface="Comic Sans MS"/>
                <a:cs typeface="Comic Sans MS"/>
                <a:sym typeface="Comic Sans MS"/>
              </a:rPr>
              <a:t> browser that requests, receives, “displays” Web objects</a:t>
            </a:r>
            <a:endParaRPr/>
          </a:p>
          <a:p>
            <a:pPr indent="-285750" lvl="1" marL="742950" rtl="0" algn="l">
              <a:lnSpc>
                <a:spcPct val="100000"/>
              </a:lnSpc>
              <a:spcBef>
                <a:spcPts val="400"/>
              </a:spcBef>
              <a:spcAft>
                <a:spcPts val="0"/>
              </a:spcAft>
              <a:buClr>
                <a:schemeClr val="accent2"/>
              </a:buClr>
              <a:buSzPts val="1500"/>
              <a:buFont typeface="Noto Sans Symbols"/>
              <a:buChar char="❖"/>
            </a:pPr>
            <a:r>
              <a:rPr b="0" i="1" lang="en-US" sz="2000" u="none">
                <a:solidFill>
                  <a:schemeClr val="accent2"/>
                </a:solidFill>
                <a:latin typeface="Comic Sans MS"/>
                <a:ea typeface="Comic Sans MS"/>
                <a:cs typeface="Comic Sans MS"/>
                <a:sym typeface="Comic Sans MS"/>
              </a:rPr>
              <a:t>server:</a:t>
            </a:r>
            <a:r>
              <a:rPr b="0" i="0" lang="en-US" sz="2000" u="none">
                <a:solidFill>
                  <a:schemeClr val="dk1"/>
                </a:solidFill>
                <a:latin typeface="Comic Sans MS"/>
                <a:ea typeface="Comic Sans MS"/>
                <a:cs typeface="Comic Sans MS"/>
                <a:sym typeface="Comic Sans MS"/>
              </a:rPr>
              <a:t> Web server sends objects in response to requests</a:t>
            </a:r>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HTTP 1.0: RFC 1945</a:t>
            </a:r>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HTTP 1.1: RFC 2068</a:t>
            </a:r>
            <a:endParaRPr/>
          </a:p>
        </p:txBody>
      </p:sp>
      <p:graphicFrame>
        <p:nvGraphicFramePr>
          <p:cNvPr id="144" name="Google Shape;144;p3"/>
          <p:cNvGraphicFramePr/>
          <p:nvPr/>
        </p:nvGraphicFramePr>
        <p:xfrm>
          <a:off x="4924425" y="1860550"/>
          <a:ext cx="752475" cy="596900"/>
        </p:xfrm>
        <a:graphic>
          <a:graphicData uri="http://schemas.openxmlformats.org/presentationml/2006/ole">
            <mc:AlternateContent>
              <mc:Choice Requires="v">
                <p:oleObj r:id="rId4" imgH="596900" imgW="752475" progId="MS_ClipArt_Gallery.2" spid="_x0000_s1">
                  <p:embed/>
                </p:oleObj>
              </mc:Choice>
              <mc:Fallback>
                <p:oleObj r:id="rId5" imgH="596900" imgW="752475" progId="MS_ClipArt_Gallery.2">
                  <p:embed/>
                  <p:pic>
                    <p:nvPicPr>
                      <p:cNvPr id="144" name="Google Shape;144;p3"/>
                      <p:cNvPicPr preferRelativeResize="0"/>
                      <p:nvPr/>
                    </p:nvPicPr>
                    <p:blipFill rotWithShape="1">
                      <a:blip r:embed="rId6">
                        <a:alphaModFix/>
                      </a:blip>
                      <a:srcRect b="0" l="0" r="0" t="0"/>
                      <a:stretch/>
                    </p:blipFill>
                    <p:spPr>
                      <a:xfrm>
                        <a:off x="4924425" y="1860550"/>
                        <a:ext cx="752475" cy="596900"/>
                      </a:xfrm>
                      <a:prstGeom prst="rect">
                        <a:avLst/>
                      </a:prstGeom>
                      <a:noFill/>
                      <a:ln>
                        <a:noFill/>
                      </a:ln>
                    </p:spPr>
                  </p:pic>
                </p:oleObj>
              </mc:Fallback>
            </mc:AlternateContent>
          </a:graphicData>
        </a:graphic>
      </p:graphicFrame>
      <p:sp>
        <p:nvSpPr>
          <p:cNvPr id="145" name="Google Shape;145;p3"/>
          <p:cNvSpPr txBox="1"/>
          <p:nvPr/>
        </p:nvSpPr>
        <p:spPr>
          <a:xfrm>
            <a:off x="4773612" y="2455862"/>
            <a:ext cx="1162050"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PC running</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Explorer</a:t>
            </a:r>
            <a:endParaRPr/>
          </a:p>
        </p:txBody>
      </p:sp>
      <p:graphicFrame>
        <p:nvGraphicFramePr>
          <p:cNvPr id="146" name="Google Shape;146;p3"/>
          <p:cNvGraphicFramePr/>
          <p:nvPr/>
        </p:nvGraphicFramePr>
        <p:xfrm>
          <a:off x="5019675" y="4556125"/>
          <a:ext cx="752475" cy="596900"/>
        </p:xfrm>
        <a:graphic>
          <a:graphicData uri="http://schemas.openxmlformats.org/presentationml/2006/ole">
            <mc:AlternateContent>
              <mc:Choice Requires="v">
                <p:oleObj r:id="rId7" imgH="596900" imgW="752475" progId="MS_ClipArt_Gallery.2" spid="_x0000_s2">
                  <p:embed/>
                </p:oleObj>
              </mc:Choice>
              <mc:Fallback>
                <p:oleObj r:id="rId8" imgH="596900" imgW="752475" progId="MS_ClipArt_Gallery.2">
                  <p:embed/>
                  <p:pic>
                    <p:nvPicPr>
                      <p:cNvPr id="146" name="Google Shape;146;p3"/>
                      <p:cNvPicPr preferRelativeResize="0"/>
                      <p:nvPr/>
                    </p:nvPicPr>
                    <p:blipFill rotWithShape="1">
                      <a:blip r:embed="rId6">
                        <a:alphaModFix/>
                      </a:blip>
                      <a:srcRect b="0" l="0" r="0" t="0"/>
                      <a:stretch/>
                    </p:blipFill>
                    <p:spPr>
                      <a:xfrm>
                        <a:off x="5019675" y="4556125"/>
                        <a:ext cx="752475" cy="596900"/>
                      </a:xfrm>
                      <a:prstGeom prst="rect">
                        <a:avLst/>
                      </a:prstGeom>
                      <a:noFill/>
                      <a:ln>
                        <a:noFill/>
                      </a:ln>
                    </p:spPr>
                  </p:pic>
                </p:oleObj>
              </mc:Fallback>
            </mc:AlternateContent>
          </a:graphicData>
        </a:graphic>
      </p:graphicFrame>
      <p:sp>
        <p:nvSpPr>
          <p:cNvPr id="147" name="Google Shape;147;p3"/>
          <p:cNvSpPr txBox="1"/>
          <p:nvPr/>
        </p:nvSpPr>
        <p:spPr>
          <a:xfrm>
            <a:off x="7491412" y="3836987"/>
            <a:ext cx="1382712" cy="1069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Server </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running</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Apache Web</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server</a:t>
            </a:r>
            <a:endParaRPr/>
          </a:p>
        </p:txBody>
      </p:sp>
      <p:grpSp>
        <p:nvGrpSpPr>
          <p:cNvPr id="148" name="Google Shape;148;p3"/>
          <p:cNvGrpSpPr/>
          <p:nvPr/>
        </p:nvGrpSpPr>
        <p:grpSpPr>
          <a:xfrm>
            <a:off x="7910512" y="2725737"/>
            <a:ext cx="504825" cy="1071562"/>
            <a:chOff x="4180" y="783"/>
            <a:chExt cx="150" cy="307"/>
          </a:xfrm>
        </p:grpSpPr>
        <p:sp>
          <p:nvSpPr>
            <p:cNvPr id="149" name="Google Shape;149;p3"/>
            <p:cNvSpPr/>
            <p:nvPr/>
          </p:nvSpPr>
          <p:spPr>
            <a:xfrm>
              <a:off x="4180" y="1019"/>
              <a:ext cx="150" cy="71"/>
            </a:xfrm>
            <a:prstGeom prst="parallelogram">
              <a:avLst>
                <a:gd fmla="val 8321"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50" name="Google Shape;150;p3"/>
            <p:cNvSpPr txBox="1"/>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51" name="Google Shape;151;p3"/>
            <p:cNvSpPr txBox="1"/>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52" name="Google Shape;152;p3"/>
            <p:cNvSpPr/>
            <p:nvPr/>
          </p:nvSpPr>
          <p:spPr>
            <a:xfrm>
              <a:off x="4180" y="783"/>
              <a:ext cx="150" cy="71"/>
            </a:xfrm>
            <a:prstGeom prst="parallelogram">
              <a:avLst>
                <a:gd fmla="val 8321"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153" name="Google Shape;153;p3"/>
            <p:cNvCxnSpPr/>
            <p:nvPr/>
          </p:nvCxnSpPr>
          <p:spPr>
            <a:xfrm>
              <a:off x="4330" y="788"/>
              <a:ext cx="0" cy="231"/>
            </a:xfrm>
            <a:prstGeom prst="straightConnector1">
              <a:avLst/>
            </a:prstGeom>
            <a:noFill/>
            <a:ln cap="flat" cmpd="sng" w="9525">
              <a:solidFill>
                <a:schemeClr val="dk1"/>
              </a:solidFill>
              <a:prstDash val="solid"/>
              <a:miter lim="800000"/>
              <a:headEnd len="med" w="med" type="none"/>
              <a:tailEnd len="med" w="med" type="none"/>
            </a:ln>
          </p:spPr>
        </p:cxnSp>
        <p:cxnSp>
          <p:nvCxnSpPr>
            <p:cNvPr id="154" name="Google Shape;154;p3"/>
            <p:cNvCxnSpPr/>
            <p:nvPr/>
          </p:nvCxnSpPr>
          <p:spPr>
            <a:xfrm flipH="1">
              <a:off x="4276" y="1019"/>
              <a:ext cx="54" cy="69"/>
            </a:xfrm>
            <a:prstGeom prst="straightConnector1">
              <a:avLst/>
            </a:prstGeom>
            <a:noFill/>
            <a:ln cap="flat" cmpd="sng" w="9525">
              <a:solidFill>
                <a:schemeClr val="dk1"/>
              </a:solidFill>
              <a:prstDash val="solid"/>
              <a:miter lim="800000"/>
              <a:headEnd len="med" w="med" type="none"/>
              <a:tailEnd len="med" w="med" type="none"/>
            </a:ln>
          </p:spPr>
        </p:cxnSp>
        <p:sp>
          <p:nvSpPr>
            <p:cNvPr id="155" name="Google Shape;155;p3"/>
            <p:cNvSpPr txBox="1"/>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56" name="Google Shape;156;p3"/>
            <p:cNvSpPr txBox="1"/>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grpSp>
      <p:cxnSp>
        <p:nvCxnSpPr>
          <p:cNvPr id="157" name="Google Shape;157;p3"/>
          <p:cNvCxnSpPr/>
          <p:nvPr/>
        </p:nvCxnSpPr>
        <p:spPr>
          <a:xfrm>
            <a:off x="5743575" y="2133600"/>
            <a:ext cx="2085975" cy="962025"/>
          </a:xfrm>
          <a:prstGeom prst="straightConnector1">
            <a:avLst/>
          </a:prstGeom>
          <a:noFill/>
          <a:ln cap="flat" cmpd="sng" w="28575">
            <a:solidFill>
              <a:srgbClr val="FF0000"/>
            </a:solidFill>
            <a:prstDash val="solid"/>
            <a:miter lim="800000"/>
            <a:headEnd len="med" w="med" type="none"/>
            <a:tailEnd len="med" w="med" type="triangle"/>
          </a:ln>
        </p:spPr>
      </p:cxnSp>
      <p:cxnSp>
        <p:nvCxnSpPr>
          <p:cNvPr id="158" name="Google Shape;158;p3"/>
          <p:cNvCxnSpPr/>
          <p:nvPr/>
        </p:nvCxnSpPr>
        <p:spPr>
          <a:xfrm rot="10800000">
            <a:off x="5800725" y="2333625"/>
            <a:ext cx="1971675" cy="904875"/>
          </a:xfrm>
          <a:prstGeom prst="straightConnector1">
            <a:avLst/>
          </a:prstGeom>
          <a:noFill/>
          <a:ln cap="flat" cmpd="sng" w="28575">
            <a:solidFill>
              <a:srgbClr val="FF0000"/>
            </a:solidFill>
            <a:prstDash val="solid"/>
            <a:miter lim="800000"/>
            <a:headEnd len="med" w="med" type="none"/>
            <a:tailEnd len="med" w="med" type="triangle"/>
          </a:ln>
        </p:spPr>
      </p:cxnSp>
      <p:cxnSp>
        <p:nvCxnSpPr>
          <p:cNvPr id="159" name="Google Shape;159;p3"/>
          <p:cNvCxnSpPr/>
          <p:nvPr/>
        </p:nvCxnSpPr>
        <p:spPr>
          <a:xfrm flipH="1" rot="10800000">
            <a:off x="5734050" y="3505200"/>
            <a:ext cx="2047875" cy="1095375"/>
          </a:xfrm>
          <a:prstGeom prst="straightConnector1">
            <a:avLst/>
          </a:prstGeom>
          <a:noFill/>
          <a:ln cap="flat" cmpd="sng" w="28575">
            <a:solidFill>
              <a:srgbClr val="FF0000"/>
            </a:solidFill>
            <a:prstDash val="solid"/>
            <a:miter lim="800000"/>
            <a:headEnd len="med" w="med" type="none"/>
            <a:tailEnd len="med" w="med" type="triangle"/>
          </a:ln>
        </p:spPr>
      </p:cxnSp>
      <p:cxnSp>
        <p:nvCxnSpPr>
          <p:cNvPr id="160" name="Google Shape;160;p3"/>
          <p:cNvCxnSpPr/>
          <p:nvPr/>
        </p:nvCxnSpPr>
        <p:spPr>
          <a:xfrm flipH="1">
            <a:off x="5810250" y="3629025"/>
            <a:ext cx="2047875" cy="1133475"/>
          </a:xfrm>
          <a:prstGeom prst="straightConnector1">
            <a:avLst/>
          </a:prstGeom>
          <a:noFill/>
          <a:ln cap="flat" cmpd="sng" w="28575">
            <a:solidFill>
              <a:srgbClr val="FF0000"/>
            </a:solidFill>
            <a:prstDash val="solid"/>
            <a:miter lim="800000"/>
            <a:headEnd len="med" w="med" type="none"/>
            <a:tailEnd len="med" w="med" type="triangle"/>
          </a:ln>
        </p:spPr>
      </p:cxnSp>
      <p:sp>
        <p:nvSpPr>
          <p:cNvPr id="161" name="Google Shape;161;p3"/>
          <p:cNvSpPr txBox="1"/>
          <p:nvPr/>
        </p:nvSpPr>
        <p:spPr>
          <a:xfrm>
            <a:off x="4921250" y="5218112"/>
            <a:ext cx="1322387"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Mac running</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Navigator</a:t>
            </a:r>
            <a:endParaRPr/>
          </a:p>
        </p:txBody>
      </p:sp>
      <p:sp>
        <p:nvSpPr>
          <p:cNvPr id="162" name="Google Shape;162;p3"/>
          <p:cNvSpPr txBox="1"/>
          <p:nvPr/>
        </p:nvSpPr>
        <p:spPr>
          <a:xfrm rot="1380000">
            <a:off x="6097587" y="2293937"/>
            <a:ext cx="1509712"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Comic Sans MS"/>
              <a:buNone/>
            </a:pPr>
            <a:r>
              <a:rPr b="0" i="0" lang="en-US" sz="1600" u="none">
                <a:solidFill>
                  <a:srgbClr val="FF0000"/>
                </a:solidFill>
                <a:latin typeface="Comic Sans MS"/>
                <a:ea typeface="Comic Sans MS"/>
                <a:cs typeface="Comic Sans MS"/>
                <a:sym typeface="Comic Sans MS"/>
              </a:rPr>
              <a:t>HTTP request</a:t>
            </a:r>
            <a:endParaRPr/>
          </a:p>
        </p:txBody>
      </p:sp>
      <p:sp>
        <p:nvSpPr>
          <p:cNvPr id="163" name="Google Shape;163;p3"/>
          <p:cNvSpPr txBox="1"/>
          <p:nvPr/>
        </p:nvSpPr>
        <p:spPr>
          <a:xfrm rot="-1740000">
            <a:off x="5888037" y="3789362"/>
            <a:ext cx="1509712"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Comic Sans MS"/>
              <a:buNone/>
            </a:pPr>
            <a:r>
              <a:rPr b="0" i="0" lang="en-US" sz="1600" u="none">
                <a:solidFill>
                  <a:srgbClr val="FF0000"/>
                </a:solidFill>
                <a:latin typeface="Comic Sans MS"/>
                <a:ea typeface="Comic Sans MS"/>
                <a:cs typeface="Comic Sans MS"/>
                <a:sym typeface="Comic Sans MS"/>
              </a:rPr>
              <a:t>HTTP request</a:t>
            </a:r>
            <a:endParaRPr/>
          </a:p>
        </p:txBody>
      </p:sp>
      <p:sp>
        <p:nvSpPr>
          <p:cNvPr id="164" name="Google Shape;164;p3"/>
          <p:cNvSpPr txBox="1"/>
          <p:nvPr/>
        </p:nvSpPr>
        <p:spPr>
          <a:xfrm rot="1380051">
            <a:off x="5899174" y="2714235"/>
            <a:ext cx="1620751" cy="5848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Comic Sans MS"/>
              <a:buNone/>
            </a:pPr>
            <a:r>
              <a:rPr b="0" i="0" lang="en-US" sz="1600" u="none">
                <a:solidFill>
                  <a:srgbClr val="FF0000"/>
                </a:solidFill>
                <a:latin typeface="Comic Sans MS"/>
                <a:ea typeface="Comic Sans MS"/>
                <a:cs typeface="Comic Sans MS"/>
                <a:sym typeface="Comic Sans MS"/>
              </a:rPr>
              <a:t>HTTP response</a:t>
            </a:r>
            <a:endParaRPr/>
          </a:p>
        </p:txBody>
      </p:sp>
      <p:sp>
        <p:nvSpPr>
          <p:cNvPr id="165" name="Google Shape;165;p3"/>
          <p:cNvSpPr txBox="1"/>
          <p:nvPr/>
        </p:nvSpPr>
        <p:spPr>
          <a:xfrm rot="-1740000">
            <a:off x="6091237" y="4122737"/>
            <a:ext cx="1620837"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Comic Sans MS"/>
              <a:buNone/>
            </a:pPr>
            <a:r>
              <a:rPr b="0" i="0" lang="en-US" sz="1600" u="none">
                <a:solidFill>
                  <a:srgbClr val="FF0000"/>
                </a:solidFill>
                <a:latin typeface="Comic Sans MS"/>
                <a:ea typeface="Comic Sans MS"/>
                <a:cs typeface="Comic Sans MS"/>
                <a:sym typeface="Comic Sans MS"/>
              </a:rPr>
              <a:t>HTTP response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171" name="Google Shape;171;p4"/>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72" name="Google Shape;172;p4"/>
          <p:cNvSpPr txBox="1"/>
          <p:nvPr/>
        </p:nvSpPr>
        <p:spPr>
          <a:xfrm>
            <a:off x="4781550" y="3400425"/>
            <a:ext cx="3838575" cy="2724150"/>
          </a:xfrm>
          <a:prstGeom prst="rect">
            <a:avLst/>
          </a:prstGeom>
          <a:solidFill>
            <a:srgbClr val="FFFFFF"/>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73" name="Google Shape;173;p4"/>
          <p:cNvSpPr txBox="1"/>
          <p:nvPr/>
        </p:nvSpPr>
        <p:spPr>
          <a:xfrm>
            <a:off x="7667625" y="3238500"/>
            <a:ext cx="828675" cy="2952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74" name="Google Shape;174;p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4000"/>
              <a:buFont typeface="Comic Sans MS"/>
              <a:buNone/>
            </a:pPr>
            <a:r>
              <a:rPr b="0" i="0" lang="en-US" sz="4000" u="sng">
                <a:solidFill>
                  <a:schemeClr val="accent2"/>
                </a:solidFill>
                <a:latin typeface="Comic Sans MS"/>
                <a:ea typeface="Comic Sans MS"/>
                <a:cs typeface="Comic Sans MS"/>
                <a:sym typeface="Comic Sans MS"/>
              </a:rPr>
              <a:t>HTTP overview (continued)</a:t>
            </a:r>
            <a:endParaRPr/>
          </a:p>
        </p:txBody>
      </p:sp>
      <p:sp>
        <p:nvSpPr>
          <p:cNvPr id="175" name="Google Shape;175;p4"/>
          <p:cNvSpPr txBox="1"/>
          <p:nvPr>
            <p:ph idx="1" type="body"/>
          </p:nvPr>
        </p:nvSpPr>
        <p:spPr>
          <a:xfrm>
            <a:off x="533400" y="1600200"/>
            <a:ext cx="3971925"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40"/>
              <a:buNone/>
            </a:pPr>
            <a:r>
              <a:rPr b="0" i="0" lang="en-US" sz="2400" u="none">
                <a:solidFill>
                  <a:srgbClr val="FF0000"/>
                </a:solidFill>
                <a:latin typeface="Comic Sans MS"/>
                <a:ea typeface="Comic Sans MS"/>
                <a:cs typeface="Comic Sans MS"/>
                <a:sym typeface="Comic Sans MS"/>
              </a:rPr>
              <a:t>Uses TCP:</a:t>
            </a:r>
            <a:endParaRPr b="0" i="0" sz="2400" u="none">
              <a:solidFill>
                <a:schemeClr val="dk1"/>
              </a:solidFill>
              <a:latin typeface="Comic Sans MS"/>
              <a:ea typeface="Comic Sans MS"/>
              <a:cs typeface="Comic Sans MS"/>
              <a:sym typeface="Comic Sans MS"/>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client initiates TCP connection (creates socket) to server, port 80</a:t>
            </a:r>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server accepts TCP connection from client</a:t>
            </a:r>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HTTP messages (application-layer protocol messages) exchanged between browser (HTTP client) and Web server (HTTP server)</a:t>
            </a:r>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TCP connection closed</a:t>
            </a:r>
            <a:endParaRPr/>
          </a:p>
        </p:txBody>
      </p:sp>
      <p:sp>
        <p:nvSpPr>
          <p:cNvPr id="176" name="Google Shape;176;p4"/>
          <p:cNvSpPr txBox="1"/>
          <p:nvPr>
            <p:ph idx="1" type="body"/>
          </p:nvPr>
        </p:nvSpPr>
        <p:spPr>
          <a:xfrm>
            <a:off x="5029200" y="1562100"/>
            <a:ext cx="3171825" cy="15144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40"/>
              <a:buNone/>
            </a:pPr>
            <a:r>
              <a:rPr b="0" i="0" lang="en-US" sz="2400" u="none">
                <a:solidFill>
                  <a:srgbClr val="FF0000"/>
                </a:solidFill>
                <a:latin typeface="Comic Sans MS"/>
                <a:ea typeface="Comic Sans MS"/>
                <a:cs typeface="Comic Sans MS"/>
                <a:sym typeface="Comic Sans MS"/>
              </a:rPr>
              <a:t>HTTP is “stateless”</a:t>
            </a:r>
            <a:endParaRPr b="0" i="0" sz="2400" u="none">
              <a:solidFill>
                <a:schemeClr val="dk1"/>
              </a:solidFill>
              <a:latin typeface="Comic Sans MS"/>
              <a:ea typeface="Comic Sans MS"/>
              <a:cs typeface="Comic Sans MS"/>
              <a:sym typeface="Comic Sans MS"/>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server maintains no information about past client requests</a:t>
            </a:r>
            <a:endParaRPr/>
          </a:p>
        </p:txBody>
      </p:sp>
      <p:sp>
        <p:nvSpPr>
          <p:cNvPr id="177" name="Google Shape;177;p4"/>
          <p:cNvSpPr txBox="1"/>
          <p:nvPr/>
        </p:nvSpPr>
        <p:spPr>
          <a:xfrm>
            <a:off x="4810125" y="3419475"/>
            <a:ext cx="3752850" cy="2847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000"/>
              <a:buFont typeface="Comic Sans MS"/>
              <a:buNone/>
            </a:pPr>
            <a:r>
              <a:rPr b="0" i="0" lang="en-US" sz="2000" u="none">
                <a:solidFill>
                  <a:srgbClr val="FF0000"/>
                </a:solidFill>
                <a:latin typeface="Comic Sans MS"/>
                <a:ea typeface="Comic Sans MS"/>
                <a:cs typeface="Comic Sans MS"/>
                <a:sym typeface="Comic Sans MS"/>
              </a:rPr>
              <a:t>Protocols that maintain “state” are complex!</a:t>
            </a:r>
            <a:endParaRPr b="0" i="0" sz="2000" u="none">
              <a:solidFill>
                <a:schemeClr val="dk1"/>
              </a:solidFill>
              <a:latin typeface="Comic Sans MS"/>
              <a:ea typeface="Comic Sans MS"/>
              <a:cs typeface="Comic Sans MS"/>
              <a:sym typeface="Comic Sans MS"/>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past history (state) must be maintained</a:t>
            </a:r>
            <a:endParaRPr/>
          </a:p>
          <a:p>
            <a:pPr indent="-342900" lvl="0" marL="342900" marR="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if server/client crashes, their views of “state” may be inconsistent, must be reconciled</a:t>
            </a:r>
            <a:endParaRPr/>
          </a:p>
          <a:p>
            <a:pPr indent="0" lvl="0" marL="0" marR="0" rtl="0" algn="l">
              <a:lnSpc>
                <a:spcPct val="100000"/>
              </a:lnSpc>
              <a:spcBef>
                <a:spcPts val="400"/>
              </a:spcBef>
              <a:spcAft>
                <a:spcPts val="0"/>
              </a:spcAft>
              <a:buNone/>
            </a:pPr>
            <a:r>
              <a:t/>
            </a:r>
            <a:endParaRPr b="0" i="0" sz="2000" u="none">
              <a:solidFill>
                <a:schemeClr val="dk1"/>
              </a:solidFill>
              <a:latin typeface="Comic Sans MS"/>
              <a:ea typeface="Comic Sans MS"/>
              <a:cs typeface="Comic Sans MS"/>
              <a:sym typeface="Comic Sans MS"/>
            </a:endParaRPr>
          </a:p>
        </p:txBody>
      </p:sp>
      <p:sp>
        <p:nvSpPr>
          <p:cNvPr id="178" name="Google Shape;178;p4"/>
          <p:cNvSpPr txBox="1"/>
          <p:nvPr/>
        </p:nvSpPr>
        <p:spPr>
          <a:xfrm>
            <a:off x="7602537" y="3160712"/>
            <a:ext cx="919162"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400"/>
              <a:buFont typeface="Comic Sans MS"/>
              <a:buNone/>
            </a:pPr>
            <a:r>
              <a:rPr b="0" i="0" lang="en-US" sz="2400" u="none">
                <a:solidFill>
                  <a:schemeClr val="accent2"/>
                </a:solidFill>
                <a:latin typeface="Comic Sans MS"/>
                <a:ea typeface="Comic Sans MS"/>
                <a:cs typeface="Comic Sans MS"/>
                <a:sym typeface="Comic Sans MS"/>
              </a:rPr>
              <a:t>aside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184" name="Google Shape;184;p5"/>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85" name="Google Shape;185;p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4000"/>
              <a:buFont typeface="Comic Sans MS"/>
              <a:buNone/>
            </a:pPr>
            <a:r>
              <a:rPr b="0" i="0" lang="en-US" sz="4000" u="sng">
                <a:solidFill>
                  <a:schemeClr val="accent2"/>
                </a:solidFill>
                <a:latin typeface="Comic Sans MS"/>
                <a:ea typeface="Comic Sans MS"/>
                <a:cs typeface="Comic Sans MS"/>
                <a:sym typeface="Comic Sans MS"/>
              </a:rPr>
              <a:t>HTTP connections</a:t>
            </a:r>
            <a:endParaRPr/>
          </a:p>
        </p:txBody>
      </p:sp>
      <p:sp>
        <p:nvSpPr>
          <p:cNvPr id="186" name="Google Shape;186;p5"/>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40"/>
              <a:buNone/>
            </a:pPr>
            <a:r>
              <a:rPr b="0" i="0" lang="en-US" sz="2400" u="sng">
                <a:solidFill>
                  <a:srgbClr val="FF0000"/>
                </a:solidFill>
                <a:latin typeface="Comic Sans MS"/>
                <a:ea typeface="Comic Sans MS"/>
                <a:cs typeface="Comic Sans MS"/>
                <a:sym typeface="Comic Sans MS"/>
              </a:rPr>
              <a:t>Nonpersistent HTTP</a:t>
            </a:r>
            <a:endParaRPr b="0" i="0" sz="2400" u="none">
              <a:solidFill>
                <a:schemeClr val="dk1"/>
              </a:solidFill>
              <a:latin typeface="Comic Sans MS"/>
              <a:ea typeface="Comic Sans MS"/>
              <a:cs typeface="Comic Sans MS"/>
              <a:sym typeface="Comic Sans MS"/>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At most one object is sent over a TCP connection.</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HTTP/1.0 uses nonpersistent HTTP</a:t>
            </a:r>
            <a:endParaRPr/>
          </a:p>
        </p:txBody>
      </p:sp>
      <p:sp>
        <p:nvSpPr>
          <p:cNvPr id="187" name="Google Shape;187;p5"/>
          <p:cNvSpPr txBox="1"/>
          <p:nvPr>
            <p:ph idx="1"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40"/>
              <a:buNone/>
            </a:pPr>
            <a:r>
              <a:rPr b="0" i="0" lang="en-US" sz="2400" u="sng">
                <a:solidFill>
                  <a:srgbClr val="FF0000"/>
                </a:solidFill>
                <a:latin typeface="Comic Sans MS"/>
                <a:ea typeface="Comic Sans MS"/>
                <a:cs typeface="Comic Sans MS"/>
                <a:sym typeface="Comic Sans MS"/>
              </a:rPr>
              <a:t>Persistent HTTP</a:t>
            </a:r>
            <a:endParaRPr b="0" i="0" sz="2400" u="none">
              <a:solidFill>
                <a:srgbClr val="FF0000"/>
              </a:solidFill>
              <a:latin typeface="Comic Sans MS"/>
              <a:ea typeface="Comic Sans MS"/>
              <a:cs typeface="Comic Sans MS"/>
              <a:sym typeface="Comic Sans MS"/>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Multiple objects can be sent over single TCP connection between client and server.</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HTTP/1.1 uses persistent connections in default mode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193" name="Google Shape;193;p6"/>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cxnSp>
        <p:nvCxnSpPr>
          <p:cNvPr id="194" name="Google Shape;194;p6"/>
          <p:cNvCxnSpPr/>
          <p:nvPr/>
        </p:nvCxnSpPr>
        <p:spPr>
          <a:xfrm>
            <a:off x="476250" y="2095500"/>
            <a:ext cx="0" cy="4495800"/>
          </a:xfrm>
          <a:prstGeom prst="straightConnector1">
            <a:avLst/>
          </a:prstGeom>
          <a:noFill/>
          <a:ln cap="flat" cmpd="sng" w="19050">
            <a:solidFill>
              <a:schemeClr val="accent2"/>
            </a:solidFill>
            <a:prstDash val="solid"/>
            <a:miter lim="800000"/>
            <a:headEnd len="med" w="med" type="none"/>
            <a:tailEnd len="med" w="med" type="triangle"/>
          </a:ln>
        </p:spPr>
      </p:cxnSp>
      <p:sp>
        <p:nvSpPr>
          <p:cNvPr id="195" name="Google Shape;195;p6"/>
          <p:cNvSpPr txBox="1"/>
          <p:nvPr/>
        </p:nvSpPr>
        <p:spPr>
          <a:xfrm>
            <a:off x="238125" y="6019800"/>
            <a:ext cx="657225" cy="2952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196" name="Google Shape;196;p6"/>
          <p:cNvSpPr txBox="1"/>
          <p:nvPr>
            <p:ph type="title"/>
          </p:nvPr>
        </p:nvSpPr>
        <p:spPr>
          <a:xfrm>
            <a:off x="542925" y="257175"/>
            <a:ext cx="7772400" cy="8667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3600"/>
              <a:buFont typeface="Comic Sans MS"/>
              <a:buNone/>
            </a:pPr>
            <a:r>
              <a:rPr b="0" i="0" lang="en-US" sz="3600" u="sng">
                <a:solidFill>
                  <a:schemeClr val="accent2"/>
                </a:solidFill>
                <a:latin typeface="Comic Sans MS"/>
                <a:ea typeface="Comic Sans MS"/>
                <a:cs typeface="Comic Sans MS"/>
                <a:sym typeface="Comic Sans MS"/>
              </a:rPr>
              <a:t>Nonpersistent HTTP</a:t>
            </a:r>
            <a:endParaRPr/>
          </a:p>
        </p:txBody>
      </p:sp>
      <p:sp>
        <p:nvSpPr>
          <p:cNvPr id="197" name="Google Shape;197;p6"/>
          <p:cNvSpPr txBox="1"/>
          <p:nvPr>
            <p:ph idx="1" type="body"/>
          </p:nvPr>
        </p:nvSpPr>
        <p:spPr>
          <a:xfrm>
            <a:off x="0" y="1114425"/>
            <a:ext cx="8343900" cy="466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40"/>
              <a:buNone/>
            </a:pPr>
            <a:r>
              <a:rPr b="0" i="0" lang="en-US" sz="2400" u="none">
                <a:solidFill>
                  <a:schemeClr val="dk1"/>
                </a:solidFill>
                <a:latin typeface="Comic Sans MS"/>
                <a:ea typeface="Comic Sans MS"/>
                <a:cs typeface="Comic Sans MS"/>
                <a:sym typeface="Comic Sans MS"/>
              </a:rPr>
              <a:t>Suppose user enters URL </a:t>
            </a:r>
            <a:r>
              <a:rPr b="0" i="0" lang="en-US" sz="2000" u="none">
                <a:solidFill>
                  <a:schemeClr val="dk1"/>
                </a:solidFill>
                <a:latin typeface="Courier New"/>
                <a:ea typeface="Courier New"/>
                <a:cs typeface="Courier New"/>
                <a:sym typeface="Courier New"/>
              </a:rPr>
              <a:t>www.someSchool.edu/someDepartment/home.index</a:t>
            </a:r>
            <a:endParaRPr/>
          </a:p>
        </p:txBody>
      </p:sp>
      <p:sp>
        <p:nvSpPr>
          <p:cNvPr id="198" name="Google Shape;198;p6"/>
          <p:cNvSpPr txBox="1"/>
          <p:nvPr>
            <p:ph idx="1" type="body"/>
          </p:nvPr>
        </p:nvSpPr>
        <p:spPr>
          <a:xfrm>
            <a:off x="657225" y="2095500"/>
            <a:ext cx="3943350" cy="1905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00"/>
              <a:buNone/>
            </a:pPr>
            <a:r>
              <a:rPr b="0" i="0" lang="en-US" sz="2000" u="none">
                <a:solidFill>
                  <a:srgbClr val="FF0000"/>
                </a:solidFill>
                <a:latin typeface="Comic Sans MS"/>
                <a:ea typeface="Comic Sans MS"/>
                <a:cs typeface="Comic Sans MS"/>
                <a:sym typeface="Comic Sans MS"/>
              </a:rPr>
              <a:t>1a</a:t>
            </a:r>
            <a:r>
              <a:rPr b="0" i="0" lang="en-US" sz="1800" u="none">
                <a:solidFill>
                  <a:srgbClr val="FF0000"/>
                </a:solidFill>
                <a:latin typeface="Comic Sans MS"/>
                <a:ea typeface="Comic Sans MS"/>
                <a:cs typeface="Comic Sans MS"/>
                <a:sym typeface="Comic Sans MS"/>
              </a:rPr>
              <a:t>.</a:t>
            </a:r>
            <a:r>
              <a:rPr b="0" i="0" lang="en-US" sz="1800" u="none">
                <a:solidFill>
                  <a:schemeClr val="dk1"/>
                </a:solidFill>
                <a:latin typeface="Comic Sans MS"/>
                <a:ea typeface="Comic Sans MS"/>
                <a:cs typeface="Comic Sans MS"/>
                <a:sym typeface="Comic Sans MS"/>
              </a:rPr>
              <a:t> HTTP client initiates TCP connection to HTTP server (process) at </a:t>
            </a:r>
            <a:r>
              <a:rPr b="0" i="0" lang="en-US" sz="1800" u="none">
                <a:solidFill>
                  <a:schemeClr val="dk1"/>
                </a:solidFill>
                <a:latin typeface="Arial"/>
                <a:ea typeface="Arial"/>
                <a:cs typeface="Arial"/>
                <a:sym typeface="Arial"/>
              </a:rPr>
              <a:t>www.someSchool.edu on port </a:t>
            </a:r>
            <a:r>
              <a:rPr b="0" i="0" lang="en-US" sz="1800" u="none">
                <a:solidFill>
                  <a:schemeClr val="dk1"/>
                </a:solidFill>
                <a:latin typeface="Comic Sans MS"/>
                <a:ea typeface="Comic Sans MS"/>
                <a:cs typeface="Comic Sans MS"/>
                <a:sym typeface="Comic Sans MS"/>
              </a:rPr>
              <a:t>80</a:t>
            </a:r>
            <a:endParaRPr/>
          </a:p>
        </p:txBody>
      </p:sp>
      <p:sp>
        <p:nvSpPr>
          <p:cNvPr id="199" name="Google Shape;199;p6"/>
          <p:cNvSpPr txBox="1"/>
          <p:nvPr/>
        </p:nvSpPr>
        <p:spPr>
          <a:xfrm>
            <a:off x="704850" y="3829050"/>
            <a:ext cx="3810000" cy="1076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000"/>
              <a:buFont typeface="Comic Sans MS"/>
              <a:buNone/>
            </a:pPr>
            <a:r>
              <a:rPr b="0" i="0" lang="en-US" sz="2000" u="none">
                <a:solidFill>
                  <a:srgbClr val="FF0000"/>
                </a:solidFill>
                <a:latin typeface="Comic Sans MS"/>
                <a:ea typeface="Comic Sans MS"/>
                <a:cs typeface="Comic Sans MS"/>
                <a:sym typeface="Comic Sans MS"/>
              </a:rPr>
              <a:t>2.</a:t>
            </a:r>
            <a:r>
              <a:rPr b="0" i="0" lang="en-US" sz="2000" u="none">
                <a:solidFill>
                  <a:schemeClr val="dk1"/>
                </a:solidFill>
                <a:latin typeface="Comic Sans MS"/>
                <a:ea typeface="Comic Sans MS"/>
                <a:cs typeface="Comic Sans MS"/>
                <a:sym typeface="Comic Sans MS"/>
              </a:rPr>
              <a:t> HTTP</a:t>
            </a:r>
            <a:r>
              <a:rPr b="0" i="0" lang="en-US" sz="1800" u="none">
                <a:solidFill>
                  <a:schemeClr val="dk1"/>
                </a:solidFill>
                <a:latin typeface="Comic Sans MS"/>
                <a:ea typeface="Comic Sans MS"/>
                <a:cs typeface="Comic Sans MS"/>
                <a:sym typeface="Comic Sans MS"/>
              </a:rPr>
              <a:t> client sends HTTP </a:t>
            </a:r>
            <a:r>
              <a:rPr b="0" i="1" lang="en-US" sz="1800" u="none">
                <a:solidFill>
                  <a:schemeClr val="accent2"/>
                </a:solidFill>
                <a:latin typeface="Comic Sans MS"/>
                <a:ea typeface="Comic Sans MS"/>
                <a:cs typeface="Comic Sans MS"/>
                <a:sym typeface="Comic Sans MS"/>
              </a:rPr>
              <a:t>request message</a:t>
            </a:r>
            <a:r>
              <a:rPr b="0" i="0" lang="en-US" sz="1800" u="none">
                <a:solidFill>
                  <a:schemeClr val="dk1"/>
                </a:solidFill>
                <a:latin typeface="Comic Sans MS"/>
                <a:ea typeface="Comic Sans MS"/>
                <a:cs typeface="Comic Sans MS"/>
                <a:sym typeface="Comic Sans MS"/>
              </a:rPr>
              <a:t> (containing URL) into TCP connection socket. Message indicates that client wants object </a:t>
            </a:r>
            <a:r>
              <a:rPr b="0" i="0" lang="en-US" sz="1800" u="none">
                <a:solidFill>
                  <a:schemeClr val="dk1"/>
                </a:solidFill>
                <a:latin typeface="Arial"/>
                <a:ea typeface="Arial"/>
                <a:cs typeface="Arial"/>
                <a:sym typeface="Arial"/>
              </a:rPr>
              <a:t>someDepartment/home.index</a:t>
            </a:r>
            <a:endParaRPr/>
          </a:p>
        </p:txBody>
      </p:sp>
      <p:sp>
        <p:nvSpPr>
          <p:cNvPr id="200" name="Google Shape;200;p6"/>
          <p:cNvSpPr txBox="1"/>
          <p:nvPr/>
        </p:nvSpPr>
        <p:spPr>
          <a:xfrm>
            <a:off x="4781550" y="2524125"/>
            <a:ext cx="3810000" cy="15049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000"/>
              <a:buFont typeface="Comic Sans MS"/>
              <a:buNone/>
            </a:pPr>
            <a:r>
              <a:rPr b="0" i="0" lang="en-US" sz="2000" u="none">
                <a:solidFill>
                  <a:srgbClr val="FF0000"/>
                </a:solidFill>
                <a:latin typeface="Comic Sans MS"/>
                <a:ea typeface="Comic Sans MS"/>
                <a:cs typeface="Comic Sans MS"/>
                <a:sym typeface="Comic Sans MS"/>
              </a:rPr>
              <a:t>1b.</a:t>
            </a:r>
            <a:r>
              <a:rPr b="0" i="0" lang="en-US" sz="2000" u="none">
                <a:solidFill>
                  <a:schemeClr val="dk1"/>
                </a:solidFill>
                <a:latin typeface="Comic Sans MS"/>
                <a:ea typeface="Comic Sans MS"/>
                <a:cs typeface="Comic Sans MS"/>
                <a:sym typeface="Comic Sans MS"/>
              </a:rPr>
              <a:t> HTTP</a:t>
            </a:r>
            <a:r>
              <a:rPr b="0" i="0" lang="en-US" sz="1800" u="none">
                <a:solidFill>
                  <a:schemeClr val="dk1"/>
                </a:solidFill>
                <a:latin typeface="Comic Sans MS"/>
                <a:ea typeface="Comic Sans MS"/>
                <a:cs typeface="Comic Sans MS"/>
                <a:sym typeface="Comic Sans MS"/>
              </a:rPr>
              <a:t> server at host </a:t>
            </a:r>
            <a:r>
              <a:rPr b="0" i="0" lang="en-US" sz="1800" u="none">
                <a:solidFill>
                  <a:schemeClr val="dk1"/>
                </a:solidFill>
                <a:latin typeface="Arial"/>
                <a:ea typeface="Arial"/>
                <a:cs typeface="Arial"/>
                <a:sym typeface="Arial"/>
              </a:rPr>
              <a:t>www.someSchool.edu </a:t>
            </a:r>
            <a:r>
              <a:rPr b="0" i="0" lang="en-US" sz="1800" u="none">
                <a:solidFill>
                  <a:schemeClr val="dk1"/>
                </a:solidFill>
                <a:latin typeface="Comic Sans MS"/>
                <a:ea typeface="Comic Sans MS"/>
                <a:cs typeface="Comic Sans MS"/>
                <a:sym typeface="Comic Sans MS"/>
              </a:rPr>
              <a:t>waiting for TCP connection at port 80.  “accepts” connection, notifying client</a:t>
            </a:r>
            <a:endParaRPr/>
          </a:p>
        </p:txBody>
      </p:sp>
      <p:sp>
        <p:nvSpPr>
          <p:cNvPr id="201" name="Google Shape;201;p6"/>
          <p:cNvSpPr txBox="1"/>
          <p:nvPr/>
        </p:nvSpPr>
        <p:spPr>
          <a:xfrm>
            <a:off x="4724400" y="4381500"/>
            <a:ext cx="3810000" cy="1800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000"/>
              <a:buFont typeface="Comic Sans MS"/>
              <a:buNone/>
            </a:pPr>
            <a:r>
              <a:rPr b="0" i="0" lang="en-US" sz="2000" u="none">
                <a:solidFill>
                  <a:srgbClr val="FF0000"/>
                </a:solidFill>
                <a:latin typeface="Comic Sans MS"/>
                <a:ea typeface="Comic Sans MS"/>
                <a:cs typeface="Comic Sans MS"/>
                <a:sym typeface="Comic Sans MS"/>
              </a:rPr>
              <a:t>3.</a:t>
            </a:r>
            <a:r>
              <a:rPr b="0" i="0" lang="en-US" sz="2000" u="none">
                <a:solidFill>
                  <a:schemeClr val="dk1"/>
                </a:solidFill>
                <a:latin typeface="Comic Sans MS"/>
                <a:ea typeface="Comic Sans MS"/>
                <a:cs typeface="Comic Sans MS"/>
                <a:sym typeface="Comic Sans MS"/>
              </a:rPr>
              <a:t> HTTP</a:t>
            </a:r>
            <a:r>
              <a:rPr b="0" i="0" lang="en-US" sz="1800" u="none">
                <a:solidFill>
                  <a:schemeClr val="dk1"/>
                </a:solidFill>
                <a:latin typeface="Comic Sans MS"/>
                <a:ea typeface="Comic Sans MS"/>
                <a:cs typeface="Comic Sans MS"/>
                <a:sym typeface="Comic Sans MS"/>
              </a:rPr>
              <a:t> server receives request message, forms </a:t>
            </a:r>
            <a:r>
              <a:rPr b="0" i="1" lang="en-US" sz="1800" u="none">
                <a:solidFill>
                  <a:schemeClr val="accent2"/>
                </a:solidFill>
                <a:latin typeface="Comic Sans MS"/>
                <a:ea typeface="Comic Sans MS"/>
                <a:cs typeface="Comic Sans MS"/>
                <a:sym typeface="Comic Sans MS"/>
              </a:rPr>
              <a:t>response message</a:t>
            </a:r>
            <a:r>
              <a:rPr b="0" i="0" lang="en-US" sz="1800" u="none">
                <a:solidFill>
                  <a:schemeClr val="dk1"/>
                </a:solidFill>
                <a:latin typeface="Comic Sans MS"/>
                <a:ea typeface="Comic Sans MS"/>
                <a:cs typeface="Comic Sans MS"/>
                <a:sym typeface="Comic Sans MS"/>
              </a:rPr>
              <a:t> containing requested object, and sends message into its socket</a:t>
            </a:r>
            <a:endParaRPr/>
          </a:p>
        </p:txBody>
      </p:sp>
      <p:cxnSp>
        <p:nvCxnSpPr>
          <p:cNvPr id="202" name="Google Shape;202;p6"/>
          <p:cNvCxnSpPr/>
          <p:nvPr/>
        </p:nvCxnSpPr>
        <p:spPr>
          <a:xfrm>
            <a:off x="4048125" y="2647950"/>
            <a:ext cx="1095375" cy="523875"/>
          </a:xfrm>
          <a:prstGeom prst="straightConnector1">
            <a:avLst/>
          </a:prstGeom>
          <a:noFill/>
          <a:ln cap="flat" cmpd="sng" w="38100">
            <a:solidFill>
              <a:srgbClr val="FF0000"/>
            </a:solidFill>
            <a:prstDash val="solid"/>
            <a:miter lim="800000"/>
            <a:headEnd len="med" w="med" type="none"/>
            <a:tailEnd len="med" w="med" type="triangle"/>
          </a:ln>
        </p:spPr>
      </p:cxnSp>
      <p:cxnSp>
        <p:nvCxnSpPr>
          <p:cNvPr id="203" name="Google Shape;203;p6"/>
          <p:cNvCxnSpPr/>
          <p:nvPr/>
        </p:nvCxnSpPr>
        <p:spPr>
          <a:xfrm>
            <a:off x="3895725" y="4591050"/>
            <a:ext cx="1095375" cy="523875"/>
          </a:xfrm>
          <a:prstGeom prst="straightConnector1">
            <a:avLst/>
          </a:prstGeom>
          <a:noFill/>
          <a:ln cap="flat" cmpd="sng" w="38100">
            <a:solidFill>
              <a:srgbClr val="FF0000"/>
            </a:solidFill>
            <a:prstDash val="solid"/>
            <a:miter lim="800000"/>
            <a:headEnd len="med" w="med" type="none"/>
            <a:tailEnd len="med" w="med" type="triangle"/>
          </a:ln>
        </p:spPr>
      </p:cxnSp>
      <p:cxnSp>
        <p:nvCxnSpPr>
          <p:cNvPr id="204" name="Google Shape;204;p6"/>
          <p:cNvCxnSpPr/>
          <p:nvPr/>
        </p:nvCxnSpPr>
        <p:spPr>
          <a:xfrm flipH="1">
            <a:off x="3933825" y="5124450"/>
            <a:ext cx="1095375" cy="523875"/>
          </a:xfrm>
          <a:prstGeom prst="straightConnector1">
            <a:avLst/>
          </a:prstGeom>
          <a:noFill/>
          <a:ln cap="flat" cmpd="sng" w="38100">
            <a:solidFill>
              <a:srgbClr val="FF0000"/>
            </a:solidFill>
            <a:prstDash val="solid"/>
            <a:miter lim="800000"/>
            <a:headEnd len="med" w="med" type="none"/>
            <a:tailEnd len="med" w="med" type="triangle"/>
          </a:ln>
        </p:spPr>
      </p:cxnSp>
      <p:sp>
        <p:nvSpPr>
          <p:cNvPr id="205" name="Google Shape;205;p6"/>
          <p:cNvSpPr txBox="1"/>
          <p:nvPr/>
        </p:nvSpPr>
        <p:spPr>
          <a:xfrm>
            <a:off x="176212" y="5942012"/>
            <a:ext cx="81597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400"/>
              <a:buFont typeface="Comic Sans MS"/>
              <a:buNone/>
            </a:pPr>
            <a:r>
              <a:rPr b="0" i="0" lang="en-US" sz="2400" u="none">
                <a:solidFill>
                  <a:schemeClr val="accent2"/>
                </a:solidFill>
                <a:latin typeface="Comic Sans MS"/>
                <a:ea typeface="Comic Sans MS"/>
                <a:cs typeface="Comic Sans MS"/>
                <a:sym typeface="Comic Sans MS"/>
              </a:rPr>
              <a:t>time</a:t>
            </a:r>
            <a:endParaRPr/>
          </a:p>
        </p:txBody>
      </p:sp>
      <p:cxnSp>
        <p:nvCxnSpPr>
          <p:cNvPr id="206" name="Google Shape;206;p6"/>
          <p:cNvCxnSpPr/>
          <p:nvPr/>
        </p:nvCxnSpPr>
        <p:spPr>
          <a:xfrm flipH="1">
            <a:off x="4019550" y="3162300"/>
            <a:ext cx="1095375" cy="523875"/>
          </a:xfrm>
          <a:prstGeom prst="straightConnector1">
            <a:avLst/>
          </a:prstGeom>
          <a:noFill/>
          <a:ln cap="flat" cmpd="sng" w="38100">
            <a:solidFill>
              <a:srgbClr val="FF0000"/>
            </a:solidFill>
            <a:prstDash val="solid"/>
            <a:miter lim="800000"/>
            <a:headEnd len="med" w="med" type="none"/>
            <a:tailEnd len="med" w="med" type="triangle"/>
          </a:ln>
        </p:spPr>
      </p:cxnSp>
      <p:sp>
        <p:nvSpPr>
          <p:cNvPr id="207" name="Google Shape;207;p6"/>
          <p:cNvSpPr txBox="1"/>
          <p:nvPr/>
        </p:nvSpPr>
        <p:spPr>
          <a:xfrm>
            <a:off x="7245350" y="968375"/>
            <a:ext cx="1898650" cy="9159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(contains text, </a:t>
            </a:r>
            <a:endParaRPr/>
          </a:p>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references to 10 </a:t>
            </a:r>
            <a:endParaRPr/>
          </a:p>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jpeg images)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213" name="Google Shape;213;p7"/>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14" name="Google Shape;214;p7"/>
          <p:cNvSpPr txBox="1"/>
          <p:nvPr>
            <p:ph type="title"/>
          </p:nvPr>
        </p:nvSpPr>
        <p:spPr>
          <a:xfrm>
            <a:off x="542925" y="257175"/>
            <a:ext cx="7772400" cy="8667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3600"/>
              <a:buFont typeface="Comic Sans MS"/>
              <a:buNone/>
            </a:pPr>
            <a:r>
              <a:rPr b="0" i="0" lang="en-US" sz="3600" u="sng">
                <a:solidFill>
                  <a:schemeClr val="accent2"/>
                </a:solidFill>
                <a:latin typeface="Comic Sans MS"/>
                <a:ea typeface="Comic Sans MS"/>
                <a:cs typeface="Comic Sans MS"/>
                <a:sym typeface="Comic Sans MS"/>
              </a:rPr>
              <a:t>Nonpersistent HTTP (cont.)</a:t>
            </a:r>
            <a:endParaRPr/>
          </a:p>
        </p:txBody>
      </p:sp>
      <p:sp>
        <p:nvSpPr>
          <p:cNvPr id="215" name="Google Shape;215;p7"/>
          <p:cNvSpPr txBox="1"/>
          <p:nvPr>
            <p:ph idx="1" type="body"/>
          </p:nvPr>
        </p:nvSpPr>
        <p:spPr>
          <a:xfrm>
            <a:off x="1095375" y="2047875"/>
            <a:ext cx="3810000" cy="1533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00"/>
              <a:buNone/>
            </a:pPr>
            <a:r>
              <a:rPr b="0" i="0" lang="en-US" sz="2000" u="none">
                <a:solidFill>
                  <a:srgbClr val="FF0000"/>
                </a:solidFill>
                <a:latin typeface="Comic Sans MS"/>
                <a:ea typeface="Comic Sans MS"/>
                <a:cs typeface="Comic Sans MS"/>
                <a:sym typeface="Comic Sans MS"/>
              </a:rPr>
              <a:t>5</a:t>
            </a:r>
            <a:r>
              <a:rPr b="0" i="0" lang="en-US" sz="1800" u="none">
                <a:solidFill>
                  <a:srgbClr val="FF0000"/>
                </a:solidFill>
                <a:latin typeface="Comic Sans MS"/>
                <a:ea typeface="Comic Sans MS"/>
                <a:cs typeface="Comic Sans MS"/>
                <a:sym typeface="Comic Sans MS"/>
              </a:rPr>
              <a:t>.</a:t>
            </a:r>
            <a:r>
              <a:rPr b="0" i="0" lang="en-US" sz="1800" u="none">
                <a:solidFill>
                  <a:schemeClr val="dk1"/>
                </a:solidFill>
                <a:latin typeface="Comic Sans MS"/>
                <a:ea typeface="Comic Sans MS"/>
                <a:cs typeface="Comic Sans MS"/>
                <a:sym typeface="Comic Sans MS"/>
              </a:rPr>
              <a:t> HTTP client receives response message containing html file, displays html.  Parsing html file, finds 10 referenced jpeg  objects</a:t>
            </a:r>
            <a:endParaRPr/>
          </a:p>
        </p:txBody>
      </p:sp>
      <p:sp>
        <p:nvSpPr>
          <p:cNvPr id="216" name="Google Shape;216;p7"/>
          <p:cNvSpPr txBox="1"/>
          <p:nvPr/>
        </p:nvSpPr>
        <p:spPr>
          <a:xfrm>
            <a:off x="1085850" y="3568700"/>
            <a:ext cx="3810000" cy="6667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000"/>
              <a:buFont typeface="Comic Sans MS"/>
              <a:buNone/>
            </a:pPr>
            <a:r>
              <a:rPr b="0" i="0" lang="en-US" sz="2000" u="none">
                <a:solidFill>
                  <a:srgbClr val="FF0000"/>
                </a:solidFill>
                <a:latin typeface="Comic Sans MS"/>
                <a:ea typeface="Comic Sans MS"/>
                <a:cs typeface="Comic Sans MS"/>
                <a:sym typeface="Comic Sans MS"/>
              </a:rPr>
              <a:t>6.</a:t>
            </a:r>
            <a:r>
              <a:rPr b="0" i="0" lang="en-US" sz="2000" u="none">
                <a:solidFill>
                  <a:schemeClr val="dk1"/>
                </a:solidFill>
                <a:latin typeface="Comic Sans MS"/>
                <a:ea typeface="Comic Sans MS"/>
                <a:cs typeface="Comic Sans MS"/>
                <a:sym typeface="Comic Sans MS"/>
              </a:rPr>
              <a:t> </a:t>
            </a:r>
            <a:r>
              <a:rPr b="0" i="0" lang="en-US" sz="1800" u="none">
                <a:solidFill>
                  <a:schemeClr val="dk1"/>
                </a:solidFill>
                <a:latin typeface="Comic Sans MS"/>
                <a:ea typeface="Comic Sans MS"/>
                <a:cs typeface="Comic Sans MS"/>
                <a:sym typeface="Comic Sans MS"/>
              </a:rPr>
              <a:t>Steps 1-5 repeated for each of 10 jpeg objects</a:t>
            </a:r>
            <a:endParaRPr/>
          </a:p>
        </p:txBody>
      </p:sp>
      <p:sp>
        <p:nvSpPr>
          <p:cNvPr id="217" name="Google Shape;217;p7"/>
          <p:cNvSpPr txBox="1"/>
          <p:nvPr/>
        </p:nvSpPr>
        <p:spPr>
          <a:xfrm>
            <a:off x="5032375" y="1492250"/>
            <a:ext cx="3810000" cy="7334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000"/>
              <a:buFont typeface="Comic Sans MS"/>
              <a:buNone/>
            </a:pPr>
            <a:r>
              <a:rPr b="0" i="0" lang="en-US" sz="2000" u="none">
                <a:solidFill>
                  <a:srgbClr val="FF0000"/>
                </a:solidFill>
                <a:latin typeface="Comic Sans MS"/>
                <a:ea typeface="Comic Sans MS"/>
                <a:cs typeface="Comic Sans MS"/>
                <a:sym typeface="Comic Sans MS"/>
              </a:rPr>
              <a:t>4.</a:t>
            </a:r>
            <a:r>
              <a:rPr b="0" i="0" lang="en-US" sz="2000" u="none">
                <a:solidFill>
                  <a:schemeClr val="dk1"/>
                </a:solidFill>
                <a:latin typeface="Comic Sans MS"/>
                <a:ea typeface="Comic Sans MS"/>
                <a:cs typeface="Comic Sans MS"/>
                <a:sym typeface="Comic Sans MS"/>
              </a:rPr>
              <a:t> HTTP</a:t>
            </a:r>
            <a:r>
              <a:rPr b="0" i="0" lang="en-US" sz="1800" u="none">
                <a:solidFill>
                  <a:schemeClr val="dk1"/>
                </a:solidFill>
                <a:latin typeface="Comic Sans MS"/>
                <a:ea typeface="Comic Sans MS"/>
                <a:cs typeface="Comic Sans MS"/>
                <a:sym typeface="Comic Sans MS"/>
              </a:rPr>
              <a:t> server closes TCP connection. </a:t>
            </a:r>
            <a:endParaRPr/>
          </a:p>
        </p:txBody>
      </p:sp>
      <p:cxnSp>
        <p:nvCxnSpPr>
          <p:cNvPr id="218" name="Google Shape;218;p7"/>
          <p:cNvCxnSpPr/>
          <p:nvPr/>
        </p:nvCxnSpPr>
        <p:spPr>
          <a:xfrm>
            <a:off x="542925" y="1519237"/>
            <a:ext cx="0" cy="2571750"/>
          </a:xfrm>
          <a:prstGeom prst="straightConnector1">
            <a:avLst/>
          </a:prstGeom>
          <a:noFill/>
          <a:ln cap="flat" cmpd="sng" w="19050">
            <a:solidFill>
              <a:schemeClr val="accent2"/>
            </a:solidFill>
            <a:prstDash val="solid"/>
            <a:miter lim="800000"/>
            <a:headEnd len="med" w="med" type="none"/>
            <a:tailEnd len="med" w="med" type="triangle"/>
          </a:ln>
        </p:spPr>
      </p:cxnSp>
      <p:sp>
        <p:nvSpPr>
          <p:cNvPr id="219" name="Google Shape;219;p7"/>
          <p:cNvSpPr txBox="1"/>
          <p:nvPr/>
        </p:nvSpPr>
        <p:spPr>
          <a:xfrm>
            <a:off x="304800" y="3519487"/>
            <a:ext cx="342900" cy="2952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20" name="Google Shape;220;p7"/>
          <p:cNvSpPr txBox="1"/>
          <p:nvPr/>
        </p:nvSpPr>
        <p:spPr>
          <a:xfrm>
            <a:off x="149225" y="3382962"/>
            <a:ext cx="81597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400"/>
              <a:buFont typeface="Comic Sans MS"/>
              <a:buNone/>
            </a:pPr>
            <a:r>
              <a:rPr b="0" i="0" lang="en-US" sz="2400" u="none">
                <a:solidFill>
                  <a:schemeClr val="accent2"/>
                </a:solidFill>
                <a:latin typeface="Comic Sans MS"/>
                <a:ea typeface="Comic Sans MS"/>
                <a:cs typeface="Comic Sans MS"/>
                <a:sym typeface="Comic Sans MS"/>
              </a:rPr>
              <a:t>time</a:t>
            </a:r>
            <a:endParaRPr/>
          </a:p>
        </p:txBody>
      </p:sp>
      <p:cxnSp>
        <p:nvCxnSpPr>
          <p:cNvPr id="221" name="Google Shape;221;p7"/>
          <p:cNvCxnSpPr/>
          <p:nvPr/>
        </p:nvCxnSpPr>
        <p:spPr>
          <a:xfrm flipH="1">
            <a:off x="3762375" y="1449387"/>
            <a:ext cx="1095375" cy="523875"/>
          </a:xfrm>
          <a:prstGeom prst="straightConnector1">
            <a:avLst/>
          </a:prstGeom>
          <a:noFill/>
          <a:ln cap="flat" cmpd="sng" w="38100">
            <a:solidFill>
              <a:srgbClr val="FF0000"/>
            </a:solidFill>
            <a:prstDash val="solid"/>
            <a:miter lim="800000"/>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8"/>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227" name="Google Shape;227;p8"/>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28" name="Google Shape;228;p8"/>
          <p:cNvSpPr txBox="1"/>
          <p:nvPr>
            <p:ph type="title"/>
          </p:nvPr>
        </p:nvSpPr>
        <p:spPr>
          <a:xfrm>
            <a:off x="533400" y="0"/>
            <a:ext cx="822325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3600"/>
              <a:buFont typeface="Comic Sans MS"/>
              <a:buNone/>
            </a:pPr>
            <a:r>
              <a:rPr b="0" i="0" lang="en-US" sz="3600" u="sng">
                <a:solidFill>
                  <a:schemeClr val="accent2"/>
                </a:solidFill>
                <a:latin typeface="Comic Sans MS"/>
                <a:ea typeface="Comic Sans MS"/>
                <a:cs typeface="Comic Sans MS"/>
                <a:sym typeface="Comic Sans MS"/>
              </a:rPr>
              <a:t>Non-Persistent HTTP: Response time</a:t>
            </a:r>
            <a:endParaRPr/>
          </a:p>
        </p:txBody>
      </p:sp>
      <p:sp>
        <p:nvSpPr>
          <p:cNvPr id="229" name="Google Shape;229;p8"/>
          <p:cNvSpPr txBox="1"/>
          <p:nvPr>
            <p:ph idx="1" type="body"/>
          </p:nvPr>
        </p:nvSpPr>
        <p:spPr>
          <a:xfrm>
            <a:off x="533400" y="1258887"/>
            <a:ext cx="4090987"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40"/>
              <a:buNone/>
            </a:pPr>
            <a:r>
              <a:rPr b="0" i="0" lang="en-US" sz="2400" u="none">
                <a:solidFill>
                  <a:srgbClr val="FF0000"/>
                </a:solidFill>
                <a:latin typeface="Comic Sans MS"/>
                <a:ea typeface="Comic Sans MS"/>
                <a:cs typeface="Comic Sans MS"/>
                <a:sym typeface="Comic Sans MS"/>
              </a:rPr>
              <a:t>Definition of RTT:</a:t>
            </a:r>
            <a:r>
              <a:rPr b="0" i="0" lang="en-US" sz="2400" u="none">
                <a:solidFill>
                  <a:schemeClr val="dk1"/>
                </a:solidFill>
                <a:latin typeface="Comic Sans MS"/>
                <a:ea typeface="Comic Sans MS"/>
                <a:cs typeface="Comic Sans MS"/>
                <a:sym typeface="Comic Sans MS"/>
              </a:rPr>
              <a:t> time to send a small packet to travel from client to server and back.</a:t>
            </a:r>
            <a:endParaRPr/>
          </a:p>
          <a:p>
            <a:pPr indent="-342900" lvl="0" marL="342900" rtl="0" algn="l">
              <a:lnSpc>
                <a:spcPct val="100000"/>
              </a:lnSpc>
              <a:spcBef>
                <a:spcPts val="480"/>
              </a:spcBef>
              <a:spcAft>
                <a:spcPts val="0"/>
              </a:spcAft>
              <a:buSzPts val="2040"/>
              <a:buNone/>
            </a:pPr>
            <a:r>
              <a:rPr b="0" i="0" lang="en-US" sz="2400" u="sng">
                <a:solidFill>
                  <a:srgbClr val="FF0000"/>
                </a:solidFill>
                <a:latin typeface="Comic Sans MS"/>
                <a:ea typeface="Comic Sans MS"/>
                <a:cs typeface="Comic Sans MS"/>
                <a:sym typeface="Comic Sans MS"/>
              </a:rPr>
              <a:t>Response time:</a:t>
            </a:r>
            <a:endParaRPr b="0" i="0" sz="2400" u="none">
              <a:solidFill>
                <a:schemeClr val="dk1"/>
              </a:solidFill>
              <a:latin typeface="Comic Sans MS"/>
              <a:ea typeface="Comic Sans MS"/>
              <a:cs typeface="Comic Sans MS"/>
              <a:sym typeface="Comic Sans MS"/>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one RTT to initiate TCP connection</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one RTT for HTTP request and first few bytes of HTTP response to return</a:t>
            </a:r>
            <a:endParaRPr/>
          </a:p>
          <a:p>
            <a:pPr indent="-342900" lvl="0" marL="342900" rtl="0" algn="l">
              <a:lnSpc>
                <a:spcPct val="100000"/>
              </a:lnSpc>
              <a:spcBef>
                <a:spcPts val="480"/>
              </a:spcBef>
              <a:spcAft>
                <a:spcPts val="0"/>
              </a:spcAft>
              <a:buClr>
                <a:schemeClr val="accent2"/>
              </a:buClr>
              <a:buSzPts val="2040"/>
              <a:buFont typeface="Arial"/>
              <a:buChar char="r"/>
            </a:pPr>
            <a:r>
              <a:rPr b="0" i="0" lang="en-US" sz="2400" u="none">
                <a:solidFill>
                  <a:schemeClr val="dk1"/>
                </a:solidFill>
                <a:latin typeface="Comic Sans MS"/>
                <a:ea typeface="Comic Sans MS"/>
                <a:cs typeface="Comic Sans MS"/>
                <a:sym typeface="Comic Sans MS"/>
              </a:rPr>
              <a:t>file transmission time</a:t>
            </a:r>
            <a:endParaRPr/>
          </a:p>
          <a:p>
            <a:pPr indent="-342900" lvl="0" marL="342900" rtl="0" algn="l">
              <a:lnSpc>
                <a:spcPct val="100000"/>
              </a:lnSpc>
              <a:spcBef>
                <a:spcPts val="480"/>
              </a:spcBef>
              <a:spcAft>
                <a:spcPts val="0"/>
              </a:spcAft>
              <a:buSzPts val="2040"/>
              <a:buNone/>
            </a:pPr>
            <a:r>
              <a:rPr b="0" i="0" lang="en-US" sz="2400" u="none">
                <a:solidFill>
                  <a:srgbClr val="FF0000"/>
                </a:solidFill>
                <a:latin typeface="Comic Sans MS"/>
                <a:ea typeface="Comic Sans MS"/>
                <a:cs typeface="Comic Sans MS"/>
                <a:sym typeface="Comic Sans MS"/>
              </a:rPr>
              <a:t>total = 2RTT+transmit time</a:t>
            </a:r>
            <a:endParaRPr b="0" i="0" sz="2400" u="none">
              <a:solidFill>
                <a:schemeClr val="dk1"/>
              </a:solidFill>
              <a:latin typeface="Comic Sans MS"/>
              <a:ea typeface="Comic Sans MS"/>
              <a:cs typeface="Comic Sans MS"/>
              <a:sym typeface="Comic Sans MS"/>
            </a:endParaRPr>
          </a:p>
          <a:p>
            <a:pPr indent="-213359" lvl="0" marL="342900" rtl="0" algn="l">
              <a:spcBef>
                <a:spcPts val="480"/>
              </a:spcBef>
              <a:spcAft>
                <a:spcPts val="0"/>
              </a:spcAft>
              <a:buSzPts val="2040"/>
              <a:buNone/>
            </a:pPr>
            <a:r>
              <a:t/>
            </a:r>
            <a:endParaRPr b="0" i="0" sz="2400" u="none">
              <a:solidFill>
                <a:schemeClr val="dk1"/>
              </a:solidFill>
              <a:latin typeface="Comic Sans MS"/>
              <a:ea typeface="Comic Sans MS"/>
              <a:cs typeface="Comic Sans MS"/>
              <a:sym typeface="Comic Sans MS"/>
            </a:endParaRPr>
          </a:p>
        </p:txBody>
      </p:sp>
      <p:grpSp>
        <p:nvGrpSpPr>
          <p:cNvPr id="230" name="Google Shape;230;p8"/>
          <p:cNvGrpSpPr/>
          <p:nvPr/>
        </p:nvGrpSpPr>
        <p:grpSpPr>
          <a:xfrm>
            <a:off x="4584700" y="1260475"/>
            <a:ext cx="4225925" cy="4413250"/>
            <a:chOff x="2888" y="794"/>
            <a:chExt cx="2662" cy="2780"/>
          </a:xfrm>
        </p:grpSpPr>
        <p:graphicFrame>
          <p:nvGraphicFramePr>
            <p:cNvPr id="231" name="Google Shape;231;p8"/>
            <p:cNvGraphicFramePr/>
            <p:nvPr/>
          </p:nvGraphicFramePr>
          <p:xfrm>
            <a:off x="3587" y="1049"/>
            <a:ext cx="474" cy="376"/>
          </p:xfrm>
          <a:graphic>
            <a:graphicData uri="http://schemas.openxmlformats.org/presentationml/2006/ole">
              <mc:AlternateContent>
                <mc:Choice Requires="v">
                  <p:oleObj r:id="rId4" imgH="376" imgW="474" progId="MS_ClipArt_Gallery.2" spid="_x0000_s1">
                    <p:embed/>
                  </p:oleObj>
                </mc:Choice>
                <mc:Fallback>
                  <p:oleObj r:id="rId5" imgH="376" imgW="474" progId="MS_ClipArt_Gallery.2">
                    <p:embed/>
                    <p:pic>
                      <p:nvPicPr>
                        <p:cNvPr id="231" name="Google Shape;231;p8"/>
                        <p:cNvPicPr preferRelativeResize="0"/>
                        <p:nvPr/>
                      </p:nvPicPr>
                      <p:blipFill rotWithShape="1">
                        <a:blip r:embed="rId6">
                          <a:alphaModFix/>
                        </a:blip>
                        <a:srcRect b="0" l="0" r="0" t="0"/>
                        <a:stretch/>
                      </p:blipFill>
                      <p:spPr>
                        <a:xfrm>
                          <a:off x="3587" y="1049"/>
                          <a:ext cx="474" cy="376"/>
                        </a:xfrm>
                        <a:prstGeom prst="rect">
                          <a:avLst/>
                        </a:prstGeom>
                        <a:noFill/>
                        <a:ln>
                          <a:noFill/>
                        </a:ln>
                      </p:spPr>
                    </p:pic>
                  </p:oleObj>
                </mc:Fallback>
              </mc:AlternateContent>
            </a:graphicData>
          </a:graphic>
        </p:graphicFrame>
        <p:grpSp>
          <p:nvGrpSpPr>
            <p:cNvPr id="232" name="Google Shape;232;p8"/>
            <p:cNvGrpSpPr/>
            <p:nvPr/>
          </p:nvGrpSpPr>
          <p:grpSpPr>
            <a:xfrm>
              <a:off x="4783" y="794"/>
              <a:ext cx="318" cy="675"/>
              <a:chOff x="4180" y="783"/>
              <a:chExt cx="150" cy="307"/>
            </a:xfrm>
          </p:grpSpPr>
          <p:sp>
            <p:nvSpPr>
              <p:cNvPr id="233" name="Google Shape;233;p8"/>
              <p:cNvSpPr/>
              <p:nvPr/>
            </p:nvSpPr>
            <p:spPr>
              <a:xfrm>
                <a:off x="4180" y="1019"/>
                <a:ext cx="150" cy="71"/>
              </a:xfrm>
              <a:prstGeom prst="parallelogram">
                <a:avLst>
                  <a:gd fmla="val 8321" name="adj"/>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34" name="Google Shape;234;p8"/>
              <p:cNvSpPr txBox="1"/>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35" name="Google Shape;235;p8"/>
              <p:cNvSpPr txBox="1"/>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36" name="Google Shape;236;p8"/>
              <p:cNvSpPr/>
              <p:nvPr/>
            </p:nvSpPr>
            <p:spPr>
              <a:xfrm>
                <a:off x="4180" y="783"/>
                <a:ext cx="150" cy="71"/>
              </a:xfrm>
              <a:prstGeom prst="parallelogram">
                <a:avLst>
                  <a:gd fmla="val 8321"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cxnSp>
            <p:nvCxnSpPr>
              <p:cNvPr id="237" name="Google Shape;237;p8"/>
              <p:cNvCxnSpPr/>
              <p:nvPr/>
            </p:nvCxnSpPr>
            <p:spPr>
              <a:xfrm>
                <a:off x="4330" y="788"/>
                <a:ext cx="0" cy="231"/>
              </a:xfrm>
              <a:prstGeom prst="straightConnector1">
                <a:avLst/>
              </a:prstGeom>
              <a:noFill/>
              <a:ln cap="flat" cmpd="sng" w="9525">
                <a:solidFill>
                  <a:schemeClr val="dk1"/>
                </a:solidFill>
                <a:prstDash val="solid"/>
                <a:miter lim="800000"/>
                <a:headEnd len="med" w="med" type="none"/>
                <a:tailEnd len="med" w="med" type="none"/>
              </a:ln>
            </p:spPr>
          </p:cxnSp>
          <p:cxnSp>
            <p:nvCxnSpPr>
              <p:cNvPr id="238" name="Google Shape;238;p8"/>
              <p:cNvCxnSpPr/>
              <p:nvPr/>
            </p:nvCxnSpPr>
            <p:spPr>
              <a:xfrm flipH="1">
                <a:off x="4276" y="1019"/>
                <a:ext cx="54" cy="69"/>
              </a:xfrm>
              <a:prstGeom prst="straightConnector1">
                <a:avLst/>
              </a:prstGeom>
              <a:noFill/>
              <a:ln cap="flat" cmpd="sng" w="9525">
                <a:solidFill>
                  <a:schemeClr val="dk1"/>
                </a:solidFill>
                <a:prstDash val="solid"/>
                <a:miter lim="800000"/>
                <a:headEnd len="med" w="med" type="none"/>
                <a:tailEnd len="med" w="med" type="none"/>
              </a:ln>
            </p:spPr>
          </p:cxnSp>
          <p:sp>
            <p:nvSpPr>
              <p:cNvPr id="239" name="Google Shape;239;p8"/>
              <p:cNvSpPr txBox="1"/>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40" name="Google Shape;240;p8"/>
              <p:cNvSpPr txBox="1"/>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grpSp>
        <p:cxnSp>
          <p:nvCxnSpPr>
            <p:cNvPr id="241" name="Google Shape;241;p8"/>
            <p:cNvCxnSpPr/>
            <p:nvPr/>
          </p:nvCxnSpPr>
          <p:spPr>
            <a:xfrm>
              <a:off x="3846" y="1569"/>
              <a:ext cx="0" cy="1784"/>
            </a:xfrm>
            <a:prstGeom prst="straightConnector1">
              <a:avLst/>
            </a:prstGeom>
            <a:noFill/>
            <a:ln cap="flat" cmpd="sng" w="9525">
              <a:solidFill>
                <a:srgbClr val="FF0000"/>
              </a:solidFill>
              <a:prstDash val="solid"/>
              <a:miter lim="800000"/>
              <a:headEnd len="med" w="med" type="none"/>
              <a:tailEnd len="med" w="med" type="triangle"/>
            </a:ln>
          </p:spPr>
        </p:cxnSp>
        <p:cxnSp>
          <p:nvCxnSpPr>
            <p:cNvPr id="242" name="Google Shape;242;p8"/>
            <p:cNvCxnSpPr/>
            <p:nvPr/>
          </p:nvCxnSpPr>
          <p:spPr>
            <a:xfrm>
              <a:off x="4911" y="1565"/>
              <a:ext cx="0" cy="1815"/>
            </a:xfrm>
            <a:prstGeom prst="straightConnector1">
              <a:avLst/>
            </a:prstGeom>
            <a:noFill/>
            <a:ln cap="flat" cmpd="sng" w="9525">
              <a:solidFill>
                <a:srgbClr val="FF0000"/>
              </a:solidFill>
              <a:prstDash val="solid"/>
              <a:miter lim="800000"/>
              <a:headEnd len="med" w="med" type="none"/>
              <a:tailEnd len="med" w="med" type="triangle"/>
            </a:ln>
          </p:spPr>
        </p:cxnSp>
        <p:cxnSp>
          <p:nvCxnSpPr>
            <p:cNvPr id="243" name="Google Shape;243;p8"/>
            <p:cNvCxnSpPr/>
            <p:nvPr/>
          </p:nvCxnSpPr>
          <p:spPr>
            <a:xfrm>
              <a:off x="3855" y="1715"/>
              <a:ext cx="1061" cy="246"/>
            </a:xfrm>
            <a:prstGeom prst="straightConnector1">
              <a:avLst/>
            </a:prstGeom>
            <a:noFill/>
            <a:ln cap="flat" cmpd="sng" w="9525">
              <a:solidFill>
                <a:schemeClr val="dk1"/>
              </a:solidFill>
              <a:prstDash val="solid"/>
              <a:miter lim="800000"/>
              <a:headEnd len="med" w="med" type="none"/>
              <a:tailEnd len="med" w="med" type="triangle"/>
            </a:ln>
          </p:spPr>
        </p:cxnSp>
        <p:cxnSp>
          <p:nvCxnSpPr>
            <p:cNvPr id="244" name="Google Shape;244;p8"/>
            <p:cNvCxnSpPr/>
            <p:nvPr/>
          </p:nvCxnSpPr>
          <p:spPr>
            <a:xfrm flipH="1">
              <a:off x="3846" y="1991"/>
              <a:ext cx="1054" cy="254"/>
            </a:xfrm>
            <a:prstGeom prst="straightConnector1">
              <a:avLst/>
            </a:prstGeom>
            <a:noFill/>
            <a:ln cap="flat" cmpd="sng" w="9525">
              <a:solidFill>
                <a:schemeClr val="dk1"/>
              </a:solidFill>
              <a:prstDash val="solid"/>
              <a:miter lim="800000"/>
              <a:headEnd len="med" w="med" type="none"/>
              <a:tailEnd len="med" w="med" type="triangle"/>
            </a:ln>
          </p:spPr>
        </p:cxnSp>
        <p:cxnSp>
          <p:nvCxnSpPr>
            <p:cNvPr id="245" name="Google Shape;245;p8"/>
            <p:cNvCxnSpPr/>
            <p:nvPr/>
          </p:nvCxnSpPr>
          <p:spPr>
            <a:xfrm>
              <a:off x="3851" y="2311"/>
              <a:ext cx="1061" cy="246"/>
            </a:xfrm>
            <a:prstGeom prst="straightConnector1">
              <a:avLst/>
            </a:prstGeom>
            <a:noFill/>
            <a:ln cap="flat" cmpd="sng" w="9525">
              <a:solidFill>
                <a:schemeClr val="dk1"/>
              </a:solidFill>
              <a:prstDash val="solid"/>
              <a:miter lim="800000"/>
              <a:headEnd len="med" w="med" type="none"/>
              <a:tailEnd len="med" w="med" type="triangle"/>
            </a:ln>
          </p:spPr>
        </p:cxnSp>
        <p:cxnSp>
          <p:nvCxnSpPr>
            <p:cNvPr id="246" name="Google Shape;246;p8"/>
            <p:cNvCxnSpPr/>
            <p:nvPr/>
          </p:nvCxnSpPr>
          <p:spPr>
            <a:xfrm flipH="1">
              <a:off x="3861" y="2615"/>
              <a:ext cx="1054" cy="239"/>
            </a:xfrm>
            <a:prstGeom prst="straightConnector1">
              <a:avLst/>
            </a:prstGeom>
            <a:noFill/>
            <a:ln cap="flat" cmpd="sng" w="127000">
              <a:solidFill>
                <a:schemeClr val="dk1"/>
              </a:solidFill>
              <a:prstDash val="solid"/>
              <a:miter lim="800000"/>
              <a:headEnd len="med" w="med" type="none"/>
              <a:tailEnd len="med" w="med" type="none"/>
            </a:ln>
          </p:spPr>
        </p:cxnSp>
        <p:sp>
          <p:nvSpPr>
            <p:cNvPr id="247" name="Google Shape;247;p8"/>
            <p:cNvSpPr/>
            <p:nvPr/>
          </p:nvSpPr>
          <p:spPr>
            <a:xfrm>
              <a:off x="4961" y="2562"/>
              <a:ext cx="47" cy="115"/>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48" name="Google Shape;248;p8"/>
            <p:cNvSpPr txBox="1"/>
            <p:nvPr/>
          </p:nvSpPr>
          <p:spPr>
            <a:xfrm>
              <a:off x="4980" y="2369"/>
              <a:ext cx="570" cy="5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imes New Roman"/>
                <a:buNone/>
              </a:pPr>
              <a:r>
                <a:rPr b="0" i="0" lang="en-US" sz="1600" u="none">
                  <a:solidFill>
                    <a:srgbClr val="FF0000"/>
                  </a:solidFill>
                  <a:latin typeface="Times New Roman"/>
                  <a:ea typeface="Times New Roman"/>
                  <a:cs typeface="Times New Roman"/>
                  <a:sym typeface="Times New Roman"/>
                </a:rPr>
                <a:t>time to </a:t>
              </a:r>
              <a:endParaRPr/>
            </a:p>
            <a:p>
              <a:pPr indent="0" lvl="0" marL="0" marR="0" rtl="0" algn="l">
                <a:lnSpc>
                  <a:spcPct val="100000"/>
                </a:lnSpc>
                <a:spcBef>
                  <a:spcPts val="0"/>
                </a:spcBef>
                <a:spcAft>
                  <a:spcPts val="0"/>
                </a:spcAft>
                <a:buClr>
                  <a:srgbClr val="FF0000"/>
                </a:buClr>
                <a:buSzPts val="1600"/>
                <a:buFont typeface="Times New Roman"/>
                <a:buNone/>
              </a:pPr>
              <a:r>
                <a:rPr b="0" i="0" lang="en-US" sz="1600" u="none">
                  <a:solidFill>
                    <a:srgbClr val="FF0000"/>
                  </a:solidFill>
                  <a:latin typeface="Times New Roman"/>
                  <a:ea typeface="Times New Roman"/>
                  <a:cs typeface="Times New Roman"/>
                  <a:sym typeface="Times New Roman"/>
                </a:rPr>
                <a:t>transmit </a:t>
              </a:r>
              <a:endParaRPr/>
            </a:p>
            <a:p>
              <a:pPr indent="0" lvl="0" marL="0" marR="0" rtl="0" algn="l">
                <a:lnSpc>
                  <a:spcPct val="100000"/>
                </a:lnSpc>
                <a:spcBef>
                  <a:spcPts val="0"/>
                </a:spcBef>
                <a:spcAft>
                  <a:spcPts val="0"/>
                </a:spcAft>
                <a:buClr>
                  <a:srgbClr val="FF0000"/>
                </a:buClr>
                <a:buSzPts val="1600"/>
                <a:buFont typeface="Times New Roman"/>
                <a:buNone/>
              </a:pPr>
              <a:r>
                <a:rPr b="0" i="0" lang="en-US" sz="1600" u="none">
                  <a:solidFill>
                    <a:srgbClr val="FF0000"/>
                  </a:solidFill>
                  <a:latin typeface="Times New Roman"/>
                  <a:ea typeface="Times New Roman"/>
                  <a:cs typeface="Times New Roman"/>
                  <a:sym typeface="Times New Roman"/>
                </a:rPr>
                <a:t>file</a:t>
              </a:r>
              <a:endParaRPr/>
            </a:p>
          </p:txBody>
        </p:sp>
        <p:cxnSp>
          <p:nvCxnSpPr>
            <p:cNvPr id="249" name="Google Shape;249;p8"/>
            <p:cNvCxnSpPr/>
            <p:nvPr/>
          </p:nvCxnSpPr>
          <p:spPr>
            <a:xfrm>
              <a:off x="3600" y="1699"/>
              <a:ext cx="246" cy="1"/>
            </a:xfrm>
            <a:prstGeom prst="straightConnector1">
              <a:avLst/>
            </a:prstGeom>
            <a:noFill/>
            <a:ln cap="flat" cmpd="sng" w="9525">
              <a:solidFill>
                <a:schemeClr val="dk1"/>
              </a:solidFill>
              <a:prstDash val="solid"/>
              <a:miter lim="800000"/>
              <a:headEnd len="med" w="med" type="none"/>
              <a:tailEnd len="med" w="med" type="none"/>
            </a:ln>
          </p:spPr>
        </p:cxnSp>
        <p:sp>
          <p:nvSpPr>
            <p:cNvPr id="250" name="Google Shape;250;p8"/>
            <p:cNvSpPr txBox="1"/>
            <p:nvPr/>
          </p:nvSpPr>
          <p:spPr>
            <a:xfrm>
              <a:off x="2888" y="1516"/>
              <a:ext cx="740" cy="3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imes New Roman"/>
                <a:buNone/>
              </a:pPr>
              <a:r>
                <a:rPr b="0" i="0" lang="en-US" sz="1600" u="none">
                  <a:solidFill>
                    <a:srgbClr val="FF0000"/>
                  </a:solidFill>
                  <a:latin typeface="Times New Roman"/>
                  <a:ea typeface="Times New Roman"/>
                  <a:cs typeface="Times New Roman"/>
                  <a:sym typeface="Times New Roman"/>
                </a:rPr>
                <a:t>initiate TCP</a:t>
              </a:r>
              <a:endParaRPr/>
            </a:p>
            <a:p>
              <a:pPr indent="0" lvl="0" marL="0" marR="0" rtl="0" algn="l">
                <a:lnSpc>
                  <a:spcPct val="100000"/>
                </a:lnSpc>
                <a:spcBef>
                  <a:spcPts val="0"/>
                </a:spcBef>
                <a:spcAft>
                  <a:spcPts val="0"/>
                </a:spcAft>
                <a:buClr>
                  <a:srgbClr val="FF0000"/>
                </a:buClr>
                <a:buSzPts val="1600"/>
                <a:buFont typeface="Times New Roman"/>
                <a:buNone/>
              </a:pPr>
              <a:r>
                <a:rPr b="0" i="0" lang="en-US" sz="1600" u="none">
                  <a:solidFill>
                    <a:srgbClr val="FF0000"/>
                  </a:solidFill>
                  <a:latin typeface="Times New Roman"/>
                  <a:ea typeface="Times New Roman"/>
                  <a:cs typeface="Times New Roman"/>
                  <a:sym typeface="Times New Roman"/>
                </a:rPr>
                <a:t>connection</a:t>
              </a:r>
              <a:endParaRPr/>
            </a:p>
          </p:txBody>
        </p:sp>
        <p:sp>
          <p:nvSpPr>
            <p:cNvPr id="251" name="Google Shape;251;p8"/>
            <p:cNvSpPr/>
            <p:nvPr/>
          </p:nvSpPr>
          <p:spPr>
            <a:xfrm>
              <a:off x="3685" y="1731"/>
              <a:ext cx="81" cy="506"/>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52" name="Google Shape;252;p8"/>
            <p:cNvSpPr txBox="1"/>
            <p:nvPr/>
          </p:nvSpPr>
          <p:spPr>
            <a:xfrm>
              <a:off x="3381" y="1862"/>
              <a:ext cx="357"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RTT</a:t>
              </a:r>
              <a:endParaRPr/>
            </a:p>
          </p:txBody>
        </p:sp>
        <p:cxnSp>
          <p:nvCxnSpPr>
            <p:cNvPr id="253" name="Google Shape;253;p8"/>
            <p:cNvCxnSpPr/>
            <p:nvPr/>
          </p:nvCxnSpPr>
          <p:spPr>
            <a:xfrm>
              <a:off x="3631" y="2269"/>
              <a:ext cx="223" cy="0"/>
            </a:xfrm>
            <a:prstGeom prst="straightConnector1">
              <a:avLst/>
            </a:prstGeom>
            <a:noFill/>
            <a:ln cap="flat" cmpd="sng" w="9525">
              <a:solidFill>
                <a:schemeClr val="dk1"/>
              </a:solidFill>
              <a:prstDash val="solid"/>
              <a:miter lim="800000"/>
              <a:headEnd len="med" w="med" type="none"/>
              <a:tailEnd len="med" w="med" type="none"/>
            </a:ln>
          </p:spPr>
        </p:cxnSp>
        <p:sp>
          <p:nvSpPr>
            <p:cNvPr id="254" name="Google Shape;254;p8"/>
            <p:cNvSpPr txBox="1"/>
            <p:nvPr/>
          </p:nvSpPr>
          <p:spPr>
            <a:xfrm>
              <a:off x="3158" y="2078"/>
              <a:ext cx="487" cy="3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imes New Roman"/>
                <a:buNone/>
              </a:pPr>
              <a:r>
                <a:rPr b="0" i="0" lang="en-US" sz="1600" u="none">
                  <a:solidFill>
                    <a:srgbClr val="FF0000"/>
                  </a:solidFill>
                  <a:latin typeface="Times New Roman"/>
                  <a:ea typeface="Times New Roman"/>
                  <a:cs typeface="Times New Roman"/>
                  <a:sym typeface="Times New Roman"/>
                </a:rPr>
                <a:t>request</a:t>
              </a:r>
              <a:endParaRPr/>
            </a:p>
            <a:p>
              <a:pPr indent="0" lvl="0" marL="0" marR="0" rtl="0" algn="l">
                <a:lnSpc>
                  <a:spcPct val="100000"/>
                </a:lnSpc>
                <a:spcBef>
                  <a:spcPts val="0"/>
                </a:spcBef>
                <a:spcAft>
                  <a:spcPts val="0"/>
                </a:spcAft>
                <a:buClr>
                  <a:srgbClr val="FF0000"/>
                </a:buClr>
                <a:buSzPts val="1600"/>
                <a:buFont typeface="Times New Roman"/>
                <a:buNone/>
              </a:pPr>
              <a:r>
                <a:rPr b="0" i="0" lang="en-US" sz="1600" u="none">
                  <a:solidFill>
                    <a:srgbClr val="FF0000"/>
                  </a:solidFill>
                  <a:latin typeface="Times New Roman"/>
                  <a:ea typeface="Times New Roman"/>
                  <a:cs typeface="Times New Roman"/>
                  <a:sym typeface="Times New Roman"/>
                </a:rPr>
                <a:t>file</a:t>
              </a:r>
              <a:endParaRPr/>
            </a:p>
          </p:txBody>
        </p:sp>
        <p:sp>
          <p:nvSpPr>
            <p:cNvPr id="255" name="Google Shape;255;p8"/>
            <p:cNvSpPr/>
            <p:nvPr/>
          </p:nvSpPr>
          <p:spPr>
            <a:xfrm>
              <a:off x="3689" y="2304"/>
              <a:ext cx="81" cy="506"/>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56" name="Google Shape;256;p8"/>
            <p:cNvSpPr txBox="1"/>
            <p:nvPr/>
          </p:nvSpPr>
          <p:spPr>
            <a:xfrm>
              <a:off x="3393" y="2443"/>
              <a:ext cx="357"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RTT</a:t>
              </a:r>
              <a:endParaRPr/>
            </a:p>
          </p:txBody>
        </p:sp>
        <p:cxnSp>
          <p:nvCxnSpPr>
            <p:cNvPr id="257" name="Google Shape;257;p8"/>
            <p:cNvCxnSpPr/>
            <p:nvPr/>
          </p:nvCxnSpPr>
          <p:spPr>
            <a:xfrm flipH="1">
              <a:off x="3638" y="2892"/>
              <a:ext cx="216" cy="1"/>
            </a:xfrm>
            <a:prstGeom prst="straightConnector1">
              <a:avLst/>
            </a:prstGeom>
            <a:noFill/>
            <a:ln cap="flat" cmpd="sng" w="9525">
              <a:solidFill>
                <a:schemeClr val="dk1"/>
              </a:solidFill>
              <a:prstDash val="solid"/>
              <a:miter lim="800000"/>
              <a:headEnd len="med" w="med" type="none"/>
              <a:tailEnd len="med" w="med" type="none"/>
            </a:ln>
          </p:spPr>
        </p:cxnSp>
        <p:sp>
          <p:nvSpPr>
            <p:cNvPr id="258" name="Google Shape;258;p8"/>
            <p:cNvSpPr txBox="1"/>
            <p:nvPr/>
          </p:nvSpPr>
          <p:spPr>
            <a:xfrm>
              <a:off x="3296" y="2794"/>
              <a:ext cx="551" cy="3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imes New Roman"/>
                <a:buNone/>
              </a:pPr>
              <a:r>
                <a:rPr b="0" i="0" lang="en-US" sz="1600" u="none">
                  <a:solidFill>
                    <a:srgbClr val="FF0000"/>
                  </a:solidFill>
                  <a:latin typeface="Times New Roman"/>
                  <a:ea typeface="Times New Roman"/>
                  <a:cs typeface="Times New Roman"/>
                  <a:sym typeface="Times New Roman"/>
                </a:rPr>
                <a:t>file</a:t>
              </a:r>
              <a:endParaRPr/>
            </a:p>
            <a:p>
              <a:pPr indent="0" lvl="0" marL="0" marR="0" rtl="0" algn="l">
                <a:lnSpc>
                  <a:spcPct val="100000"/>
                </a:lnSpc>
                <a:spcBef>
                  <a:spcPts val="0"/>
                </a:spcBef>
                <a:spcAft>
                  <a:spcPts val="0"/>
                </a:spcAft>
                <a:buClr>
                  <a:srgbClr val="FF0000"/>
                </a:buClr>
                <a:buSzPts val="1600"/>
                <a:buFont typeface="Times New Roman"/>
                <a:buNone/>
              </a:pPr>
              <a:r>
                <a:rPr b="0" i="0" lang="en-US" sz="1600" u="none">
                  <a:solidFill>
                    <a:srgbClr val="FF0000"/>
                  </a:solidFill>
                  <a:latin typeface="Times New Roman"/>
                  <a:ea typeface="Times New Roman"/>
                  <a:cs typeface="Times New Roman"/>
                  <a:sym typeface="Times New Roman"/>
                </a:rPr>
                <a:t>received</a:t>
              </a:r>
              <a:endParaRPr/>
            </a:p>
          </p:txBody>
        </p:sp>
        <p:sp>
          <p:nvSpPr>
            <p:cNvPr id="259" name="Google Shape;259;p8"/>
            <p:cNvSpPr txBox="1"/>
            <p:nvPr/>
          </p:nvSpPr>
          <p:spPr>
            <a:xfrm>
              <a:off x="3704" y="3362"/>
              <a:ext cx="345"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time</a:t>
              </a:r>
              <a:endParaRPr/>
            </a:p>
          </p:txBody>
        </p:sp>
        <p:sp>
          <p:nvSpPr>
            <p:cNvPr id="260" name="Google Shape;260;p8"/>
            <p:cNvSpPr txBox="1"/>
            <p:nvPr/>
          </p:nvSpPr>
          <p:spPr>
            <a:xfrm>
              <a:off x="4761" y="3351"/>
              <a:ext cx="345"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time</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9"/>
          <p:cNvSpPr txBox="1"/>
          <p:nvPr/>
        </p:nvSpPr>
        <p:spPr>
          <a:xfrm>
            <a:off x="541020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2: Application Layer</a:t>
            </a:r>
            <a:endParaRPr/>
          </a:p>
        </p:txBody>
      </p:sp>
      <p:sp>
        <p:nvSpPr>
          <p:cNvPr id="266" name="Google Shape;266;p9"/>
          <p:cNvSpPr txBox="1"/>
          <p:nvPr/>
        </p:nvSpPr>
        <p:spPr>
          <a:xfrm>
            <a:off x="8305800" y="6400800"/>
            <a:ext cx="4572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67" name="Google Shape;267;p9"/>
          <p:cNvSpPr txBox="1"/>
          <p:nvPr>
            <p:ph type="title"/>
          </p:nvPr>
        </p:nvSpPr>
        <p:spPr>
          <a:xfrm>
            <a:off x="452437" y="173037"/>
            <a:ext cx="77724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3200"/>
              <a:buFont typeface="Comic Sans MS"/>
              <a:buNone/>
            </a:pPr>
            <a:r>
              <a:rPr b="0" i="0" lang="en-US" sz="3200" u="sng">
                <a:solidFill>
                  <a:schemeClr val="accent2"/>
                </a:solidFill>
                <a:latin typeface="Comic Sans MS"/>
                <a:ea typeface="Comic Sans MS"/>
                <a:cs typeface="Comic Sans MS"/>
                <a:sym typeface="Comic Sans MS"/>
              </a:rPr>
              <a:t>Persistent HTTP</a:t>
            </a:r>
            <a:endParaRPr/>
          </a:p>
        </p:txBody>
      </p:sp>
      <p:sp>
        <p:nvSpPr>
          <p:cNvPr id="268" name="Google Shape;268;p9"/>
          <p:cNvSpPr txBox="1"/>
          <p:nvPr>
            <p:ph idx="1" type="body"/>
          </p:nvPr>
        </p:nvSpPr>
        <p:spPr>
          <a:xfrm>
            <a:off x="434975" y="1414462"/>
            <a:ext cx="3933825"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00"/>
              <a:buNone/>
            </a:pPr>
            <a:r>
              <a:rPr b="0" i="0" lang="en-US" sz="2000" u="sng">
                <a:solidFill>
                  <a:srgbClr val="FF0000"/>
                </a:solidFill>
                <a:latin typeface="Comic Sans MS"/>
                <a:ea typeface="Comic Sans MS"/>
                <a:cs typeface="Comic Sans MS"/>
                <a:sym typeface="Comic Sans MS"/>
              </a:rPr>
              <a:t>Nonpersistent HTTP issues:</a:t>
            </a:r>
            <a:endParaRPr b="0" i="0" sz="2000" u="none">
              <a:solidFill>
                <a:schemeClr val="dk1"/>
              </a:solidFill>
              <a:latin typeface="Comic Sans MS"/>
              <a:ea typeface="Comic Sans MS"/>
              <a:cs typeface="Comic Sans MS"/>
              <a:sym typeface="Comic Sans MS"/>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requires 2 RTTs per object</a:t>
            </a:r>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OS overhead for </a:t>
            </a:r>
            <a:r>
              <a:rPr b="0" i="1" lang="en-US" sz="2000" u="none">
                <a:solidFill>
                  <a:schemeClr val="dk1"/>
                </a:solidFill>
                <a:latin typeface="Comic Sans MS"/>
                <a:ea typeface="Comic Sans MS"/>
                <a:cs typeface="Comic Sans MS"/>
                <a:sym typeface="Comic Sans MS"/>
              </a:rPr>
              <a:t>each</a:t>
            </a:r>
            <a:r>
              <a:rPr b="0" i="0" lang="en-US" sz="2000" u="none">
                <a:solidFill>
                  <a:schemeClr val="dk1"/>
                </a:solidFill>
                <a:latin typeface="Comic Sans MS"/>
                <a:ea typeface="Comic Sans MS"/>
                <a:cs typeface="Comic Sans MS"/>
                <a:sym typeface="Comic Sans MS"/>
              </a:rPr>
              <a:t> TCP connection</a:t>
            </a:r>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browsers often open parallel TCP connections to fetch referenced objects</a:t>
            </a:r>
            <a:endParaRPr/>
          </a:p>
          <a:p>
            <a:pPr indent="-342900" lvl="0" marL="342900" rtl="0" algn="l">
              <a:lnSpc>
                <a:spcPct val="100000"/>
              </a:lnSpc>
              <a:spcBef>
                <a:spcPts val="400"/>
              </a:spcBef>
              <a:spcAft>
                <a:spcPts val="0"/>
              </a:spcAft>
              <a:buSzPts val="1700"/>
              <a:buNone/>
            </a:pPr>
            <a:r>
              <a:rPr b="0" i="0" lang="en-US" sz="2000" u="sng">
                <a:solidFill>
                  <a:srgbClr val="FF0000"/>
                </a:solidFill>
                <a:latin typeface="Comic Sans MS"/>
                <a:ea typeface="Comic Sans MS"/>
                <a:cs typeface="Comic Sans MS"/>
                <a:sym typeface="Comic Sans MS"/>
              </a:rPr>
              <a:t>Persistent  HTTP</a:t>
            </a:r>
            <a:endParaRPr b="0" i="0" sz="2000" u="none">
              <a:solidFill>
                <a:schemeClr val="dk1"/>
              </a:solidFill>
              <a:latin typeface="Comic Sans MS"/>
              <a:ea typeface="Comic Sans MS"/>
              <a:cs typeface="Comic Sans MS"/>
              <a:sym typeface="Comic Sans MS"/>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server leaves connection open after sending response</a:t>
            </a:r>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subsequent HTTP messages  between same client/server sent over open connection</a:t>
            </a:r>
            <a:endParaRPr/>
          </a:p>
          <a:p>
            <a:pPr indent="-234950" lvl="0" marL="342900" rtl="0" algn="l">
              <a:spcBef>
                <a:spcPts val="400"/>
              </a:spcBef>
              <a:spcAft>
                <a:spcPts val="0"/>
              </a:spcAft>
              <a:buSzPts val="1700"/>
              <a:buNone/>
            </a:pPr>
            <a:r>
              <a:t/>
            </a:r>
            <a:endParaRPr b="0" i="0" sz="2000" u="none">
              <a:solidFill>
                <a:schemeClr val="dk1"/>
              </a:solidFill>
              <a:latin typeface="Comic Sans MS"/>
              <a:ea typeface="Comic Sans MS"/>
              <a:cs typeface="Comic Sans MS"/>
              <a:sym typeface="Comic Sans MS"/>
            </a:endParaRPr>
          </a:p>
        </p:txBody>
      </p:sp>
      <p:sp>
        <p:nvSpPr>
          <p:cNvPr id="269" name="Google Shape;269;p9"/>
          <p:cNvSpPr txBox="1"/>
          <p:nvPr>
            <p:ph idx="1" type="body"/>
          </p:nvPr>
        </p:nvSpPr>
        <p:spPr>
          <a:xfrm>
            <a:off x="5068887" y="1392237"/>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00"/>
              <a:buNone/>
            </a:pPr>
            <a:r>
              <a:rPr b="0" i="0" lang="en-US" sz="2000" u="sng">
                <a:solidFill>
                  <a:srgbClr val="FF0000"/>
                </a:solidFill>
                <a:latin typeface="Comic Sans MS"/>
                <a:ea typeface="Comic Sans MS"/>
                <a:cs typeface="Comic Sans MS"/>
                <a:sym typeface="Comic Sans MS"/>
              </a:rPr>
              <a:t>Persistent </a:t>
            </a:r>
            <a:r>
              <a:rPr b="1" i="1" lang="en-US" sz="2000" u="sng">
                <a:solidFill>
                  <a:srgbClr val="FF0000"/>
                </a:solidFill>
                <a:latin typeface="Comic Sans MS"/>
                <a:ea typeface="Comic Sans MS"/>
                <a:cs typeface="Comic Sans MS"/>
                <a:sym typeface="Comic Sans MS"/>
              </a:rPr>
              <a:t>without</a:t>
            </a:r>
            <a:r>
              <a:rPr b="0" i="0" lang="en-US" sz="2000" u="sng">
                <a:solidFill>
                  <a:srgbClr val="FF0000"/>
                </a:solidFill>
                <a:latin typeface="Comic Sans MS"/>
                <a:ea typeface="Comic Sans MS"/>
                <a:cs typeface="Comic Sans MS"/>
                <a:sym typeface="Comic Sans MS"/>
              </a:rPr>
              <a:t> pipelining:</a:t>
            </a:r>
            <a:endParaRPr b="0" i="0" sz="2000" u="none">
              <a:solidFill>
                <a:schemeClr val="dk1"/>
              </a:solidFill>
              <a:latin typeface="Comic Sans MS"/>
              <a:ea typeface="Comic Sans MS"/>
              <a:cs typeface="Comic Sans MS"/>
              <a:sym typeface="Comic Sans MS"/>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client issues new request only when previous response has been received</a:t>
            </a:r>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one RTT for each referenced object</a:t>
            </a:r>
            <a:endParaRPr/>
          </a:p>
          <a:p>
            <a:pPr indent="-342900" lvl="0" marL="342900" rtl="0" algn="l">
              <a:lnSpc>
                <a:spcPct val="100000"/>
              </a:lnSpc>
              <a:spcBef>
                <a:spcPts val="400"/>
              </a:spcBef>
              <a:spcAft>
                <a:spcPts val="0"/>
              </a:spcAft>
              <a:buSzPts val="1700"/>
              <a:buNone/>
            </a:pPr>
            <a:r>
              <a:rPr b="0" i="0" lang="en-US" sz="2000" u="sng">
                <a:solidFill>
                  <a:srgbClr val="FF0000"/>
                </a:solidFill>
                <a:latin typeface="Comic Sans MS"/>
                <a:ea typeface="Comic Sans MS"/>
                <a:cs typeface="Comic Sans MS"/>
                <a:sym typeface="Comic Sans MS"/>
              </a:rPr>
              <a:t>Persistent </a:t>
            </a:r>
            <a:r>
              <a:rPr b="1" i="1" lang="en-US" sz="2000" u="sng">
                <a:solidFill>
                  <a:srgbClr val="FF0000"/>
                </a:solidFill>
                <a:latin typeface="Comic Sans MS"/>
                <a:ea typeface="Comic Sans MS"/>
                <a:cs typeface="Comic Sans MS"/>
                <a:sym typeface="Comic Sans MS"/>
              </a:rPr>
              <a:t>with</a:t>
            </a:r>
            <a:r>
              <a:rPr b="0" i="0" lang="en-US" sz="2000" u="sng">
                <a:solidFill>
                  <a:srgbClr val="FF0000"/>
                </a:solidFill>
                <a:latin typeface="Comic Sans MS"/>
                <a:ea typeface="Comic Sans MS"/>
                <a:cs typeface="Comic Sans MS"/>
                <a:sym typeface="Comic Sans MS"/>
              </a:rPr>
              <a:t> pipelining:</a:t>
            </a:r>
            <a:endParaRPr b="0" i="0" sz="2000" u="none">
              <a:solidFill>
                <a:schemeClr val="dk1"/>
              </a:solidFill>
              <a:latin typeface="Comic Sans MS"/>
              <a:ea typeface="Comic Sans MS"/>
              <a:cs typeface="Comic Sans MS"/>
              <a:sym typeface="Comic Sans MS"/>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default in HTTP/1.1</a:t>
            </a:r>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client sends requests as soon as it encounters a referenced object</a:t>
            </a:r>
            <a:endParaRPr/>
          </a:p>
          <a:p>
            <a:pPr indent="-342900" lvl="0" marL="342900" rtl="0" algn="l">
              <a:lnSpc>
                <a:spcPct val="100000"/>
              </a:lnSpc>
              <a:spcBef>
                <a:spcPts val="400"/>
              </a:spcBef>
              <a:spcAft>
                <a:spcPts val="0"/>
              </a:spcAft>
              <a:buClr>
                <a:schemeClr val="accent2"/>
              </a:buClr>
              <a:buSzPts val="1700"/>
              <a:buFont typeface="Arial"/>
              <a:buChar char="r"/>
            </a:pPr>
            <a:r>
              <a:rPr b="0" i="0" lang="en-US" sz="2000" u="none">
                <a:solidFill>
                  <a:schemeClr val="dk1"/>
                </a:solidFill>
                <a:latin typeface="Comic Sans MS"/>
                <a:ea typeface="Comic Sans MS"/>
                <a:cs typeface="Comic Sans MS"/>
                <a:sym typeface="Comic Sans MS"/>
              </a:rPr>
              <a:t>as little as one RTT for all the referenced objects</a:t>
            </a:r>
            <a:endParaRPr/>
          </a:p>
          <a:p>
            <a:pPr indent="-234950" lvl="0" marL="342900" rtl="0" algn="l">
              <a:spcBef>
                <a:spcPts val="400"/>
              </a:spcBef>
              <a:spcAft>
                <a:spcPts val="0"/>
              </a:spcAft>
              <a:buSzPts val="1700"/>
              <a:buNone/>
            </a:pPr>
            <a:r>
              <a:t/>
            </a:r>
            <a:endParaRPr b="0" i="0" sz="2000" u="none">
              <a:solidFill>
                <a:schemeClr val="dk1"/>
              </a:solidFill>
              <a:latin typeface="Comic Sans MS"/>
              <a:ea typeface="Comic Sans MS"/>
              <a:cs typeface="Comic Sans MS"/>
              <a:sym typeface="Comic Sans MS"/>
            </a:endParaRPr>
          </a:p>
        </p:txBody>
      </p:sp>
      <p:grpSp>
        <p:nvGrpSpPr>
          <p:cNvPr id="270" name="Google Shape;270;p9"/>
          <p:cNvGrpSpPr/>
          <p:nvPr/>
        </p:nvGrpSpPr>
        <p:grpSpPr>
          <a:xfrm>
            <a:off x="2644775" y="1609725"/>
            <a:ext cx="2398712" cy="4097337"/>
            <a:chOff x="1666" y="1014"/>
            <a:chExt cx="1511" cy="2581"/>
          </a:xfrm>
        </p:grpSpPr>
        <p:sp>
          <p:nvSpPr>
            <p:cNvPr id="271" name="Google Shape;271;p9"/>
            <p:cNvSpPr/>
            <p:nvPr/>
          </p:nvSpPr>
          <p:spPr>
            <a:xfrm>
              <a:off x="3114" y="1014"/>
              <a:ext cx="63" cy="2581"/>
            </a:xfrm>
            <a:prstGeom prst="leftBrace">
              <a:avLst>
                <a:gd fmla="val 8333" name="adj1"/>
                <a:gd fmla="val 50000" name="adj2"/>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sp>
          <p:nvSpPr>
            <p:cNvPr id="272" name="Google Shape;272;p9"/>
            <p:cNvSpPr/>
            <p:nvPr/>
          </p:nvSpPr>
          <p:spPr>
            <a:xfrm>
              <a:off x="1666" y="2297"/>
              <a:ext cx="1429" cy="222"/>
            </a:xfrm>
            <a:custGeom>
              <a:rect b="b" l="l" r="r" t="t"/>
              <a:pathLst>
                <a:path extrusionOk="0" h="222" w="1367">
                  <a:moveTo>
                    <a:pt x="0" y="222"/>
                  </a:moveTo>
                  <a:lnTo>
                    <a:pt x="1075" y="222"/>
                  </a:lnTo>
                  <a:lnTo>
                    <a:pt x="1075" y="0"/>
                  </a:lnTo>
                  <a:lnTo>
                    <a:pt x="1367" y="0"/>
                  </a:lnTo>
                </a:path>
              </a:pathLst>
            </a:custGeom>
            <a:noFill/>
            <a:ln cap="flat" cmpd="sng" w="28575">
              <a:solidFill>
                <a:srgbClr val="FF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omic Sans MS"/>
                <a:ea typeface="Comic Sans MS"/>
                <a:cs typeface="Comic Sans MS"/>
                <a:sym typeface="Comic Sans M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1999-10-08T19:08:27Z</dcterms:created>
  <dc:creator>Jim Kurose and Keith Ross</dc:creator>
</cp:coreProperties>
</file>