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704AF-1117-4FCD-883C-7AEA7A3B160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3CCED-9669-4D0A-99A1-097E20489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27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3CCED-9669-4D0A-99A1-097E20489E0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99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55928-47AB-190E-E730-0AEC14972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4E8D84-347B-5365-501C-547FA31718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05BE30-CB61-E349-5D2B-C3B745251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D9DFD-7C39-B71B-D933-AECA777B9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3CCED-9669-4D0A-99A1-097E20489E0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13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A2E8-36B4-E2F1-F14D-FF6301C8A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622F6-F1DA-3EB3-5B57-D3007904A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6C17-CDF0-7A5F-F1FE-2A467516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28CB-11F6-46B8-B639-18C23171EB0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2A14-F400-F778-6024-A178FF47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41BF-4BC9-411C-B211-632428BD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266-5812-4718-AC27-F31CCE39B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2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8D9B-F338-D093-8095-AF950497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61D27-5DDF-8823-6B91-A269730F9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CA2DE-EF28-7F5E-4E96-32E755B2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28CB-11F6-46B8-B639-18C23171EB0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B43E-E525-E000-5369-C288BF53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A5BA6-7C97-0000-8196-2305FC42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266-5812-4718-AC27-F31CCE39B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67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C18F9-9BAC-8A0F-0346-DF3DAEE97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66B7C-5CC1-6CFE-0BAD-31AA8C25D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299B8-688E-368F-DC27-A06111E6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28CB-11F6-46B8-B639-18C23171EB0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81DA-9EC4-178D-62B6-4F139121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32AD2-BF55-3B40-1D8C-816E86BC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266-5812-4718-AC27-F31CCE39B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C21F-122A-FC9C-614C-73348B40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9E6F-1F26-CD6F-BF0B-4F7AA956F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1046D-C78A-0D33-CB1E-AC635BAF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28CB-11F6-46B8-B639-18C23171EB0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F873C-E1BC-B36E-FDA7-22A79F27F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AFB85-E914-CFF7-763A-1F24BB88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266-5812-4718-AC27-F31CCE39B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B374-2F44-3F35-897D-A57E6588A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687AF-80B6-E54D-EA1C-16C8E9D00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C4EE-630B-CA0D-62C2-FFE270CA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28CB-11F6-46B8-B639-18C23171EB0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57A6-3904-7714-5A90-8E55B7F7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72AA-31E1-6F6B-0CB4-14C173E9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266-5812-4718-AC27-F31CCE39B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AAD9-8989-FF5A-B660-EC6E80AA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4B886-51A3-1486-A937-F18D07AC7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51807-C5CE-F91C-9DEB-BA7F1DEC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2CA77-D607-42F5-DB2B-E4563D3D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28CB-11F6-46B8-B639-18C23171EB0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C1CC6-45D9-C19E-A84F-8EC684A2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8A747-AA81-5EBB-EFEA-9AC5F48C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266-5812-4718-AC27-F31CCE39B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4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E84F-2D39-44C3-6CED-9E41E9A1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7847C-855D-556F-CD64-F5413C93F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090CD-A38E-3F9F-1EC8-F874A239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E7965-64F4-E217-8BD5-124B5573D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5FF66-04BE-062B-88DD-5B0214B9F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C68AA-E05A-4B46-41F8-6242A3E2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28CB-11F6-46B8-B639-18C23171EB0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71E68-D5FA-43CD-6050-387BFB54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276E8-E63B-D770-9FF1-4D21B884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266-5812-4718-AC27-F31CCE39B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20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1C15-C18A-BEE1-BE11-9D7B3B11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1F7C-A4B2-A687-5576-B10992CC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28CB-11F6-46B8-B639-18C23171EB0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084F0-9C94-ED0B-ED04-61BC17A0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8ED59-B9FF-F144-CFCE-C7DF2FFA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266-5812-4718-AC27-F31CCE39B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2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FD01F-F6E1-F835-56FE-DD93B1D1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28CB-11F6-46B8-B639-18C23171EB0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DDFD1-046B-AE4D-C0A3-1C4107BB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846E-B6F5-D82E-20B7-76164943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266-5812-4718-AC27-F31CCE39B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3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4F3E-CBC4-AE7D-DD21-4366FCD6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6A12-F79E-4508-DFA6-587695E5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11723-A7BB-6508-0F59-294319A3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80FE3-BDBC-1F9B-031C-AF37EEC7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28CB-11F6-46B8-B639-18C23171EB0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2F4E0-4D73-27D1-BB3A-3F126C7A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E4E55-F3C8-209B-CDB1-0433A639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266-5812-4718-AC27-F31CCE39B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43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49E4-F745-1EA7-8F7E-0D5AB425A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917A2-37A4-9575-282B-B32883273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5D283-D0C8-861C-5D38-42482C19F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7451C-EEC0-E523-70A7-FB7D5BA3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628CB-11F6-46B8-B639-18C23171EB0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430C-D7AE-0F52-DFFD-6130F6A9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0C74B-7F60-4094-9F6B-8CDC94D6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C266-5812-4718-AC27-F31CCE39B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31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35E4F-F893-5C8E-E237-52A0D022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BA04A-3B0F-3EDF-13B5-DE50F71D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EF8BE-8299-ADC2-02DF-D083C888A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628CB-11F6-46B8-B639-18C23171EB0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AE52-F15F-9CAC-58C2-E73C6E9EE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D7BB-68F5-E369-6B80-BA8084989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C266-5812-4718-AC27-F31CCE39BFC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AE6C4-4C24-7C66-0E7A-393D45130D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8" y="23813"/>
            <a:ext cx="11320757" cy="799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C13D-8DCD-EDB2-E749-07E844491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5005"/>
            <a:ext cx="9144000" cy="2387600"/>
          </a:xfrm>
        </p:spPr>
        <p:txBody>
          <a:bodyPr/>
          <a:lstStyle/>
          <a:p>
            <a:r>
              <a:rPr lang="en-US" b="1" dirty="0"/>
              <a:t>Advance Database Management Systems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2026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3CEC-0869-80C2-E307-DA5926D4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543"/>
            <a:ext cx="10515600" cy="696077"/>
          </a:xfrm>
        </p:spPr>
        <p:txBody>
          <a:bodyPr/>
          <a:lstStyle/>
          <a:p>
            <a:r>
              <a:rPr lang="en-US" b="1" dirty="0"/>
              <a:t>IF-ELSE  &amp; ELSE-IF LADDER (SQL SERVER)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48DD0-FA9F-2764-374D-66021028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55" y="2126451"/>
            <a:ext cx="6074954" cy="3344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3499D-DC46-3BC3-AA9B-4461272A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09" y="2126451"/>
            <a:ext cx="3796977" cy="334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8D897-9076-5B09-0DF7-C7B2B2601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FC7-3B44-C5B9-F226-31E0C911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543"/>
            <a:ext cx="10515600" cy="696077"/>
          </a:xfrm>
        </p:spPr>
        <p:txBody>
          <a:bodyPr/>
          <a:lstStyle/>
          <a:p>
            <a:r>
              <a:rPr lang="en-US" b="1" dirty="0"/>
              <a:t>Examples: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41008-E11F-2E46-EF75-9868EA0C5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9913"/>
            <a:ext cx="7760578" cy="29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9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119DB-9645-5187-17B2-3420FD700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79D1-F9FF-4D7C-D920-3F4065D6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543"/>
            <a:ext cx="10515600" cy="696077"/>
          </a:xfrm>
        </p:spPr>
        <p:txBody>
          <a:bodyPr/>
          <a:lstStyle/>
          <a:p>
            <a:r>
              <a:rPr lang="en-US" b="1" dirty="0"/>
              <a:t>Examples: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CDD92-3BDB-9A16-0111-A91E3A971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74651"/>
            <a:ext cx="5963653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6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89644-16A4-0F05-D245-2C31134F7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BE8D-FCEA-862B-AED9-4AC369D6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543"/>
            <a:ext cx="10515600" cy="696077"/>
          </a:xfrm>
        </p:spPr>
        <p:txBody>
          <a:bodyPr/>
          <a:lstStyle/>
          <a:p>
            <a:r>
              <a:rPr lang="en-US" b="1" dirty="0"/>
              <a:t>IF-ELSE  &amp; ELSE-IF LADDER (POSTGRES)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11750-396C-A122-70C2-F4966967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9" y="1780675"/>
            <a:ext cx="4696240" cy="4331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65D10D-B908-B475-AB28-D878F1B3D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061" y="1780675"/>
            <a:ext cx="5212866" cy="47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59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58CD5-1F59-716E-FA03-57C3616C1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D7DF-7B7E-DCC5-B97B-A17A43A2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543"/>
            <a:ext cx="10515600" cy="696077"/>
          </a:xfrm>
        </p:spPr>
        <p:txBody>
          <a:bodyPr/>
          <a:lstStyle/>
          <a:p>
            <a:r>
              <a:rPr lang="en-US" b="1" dirty="0"/>
              <a:t>Examples: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ED0DA-8112-E87B-65C1-538FE9770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96" y="2201135"/>
            <a:ext cx="8423251" cy="317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2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48913-4C8F-1B93-5119-D22270C28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4986-CC6A-1FC3-5FC3-01B1322F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543"/>
            <a:ext cx="10515600" cy="696077"/>
          </a:xfrm>
        </p:spPr>
        <p:txBody>
          <a:bodyPr/>
          <a:lstStyle/>
          <a:p>
            <a:r>
              <a:rPr lang="en-US" b="1" dirty="0"/>
              <a:t>Examples: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93B2B-B433-9193-62CE-69D9C63A2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2429"/>
            <a:ext cx="6387303" cy="39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87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30521-6C93-AA3E-4AF1-6786D625F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D04B-1631-599B-F602-DD81326E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543"/>
            <a:ext cx="10515600" cy="696077"/>
          </a:xfrm>
        </p:spPr>
        <p:txBody>
          <a:bodyPr/>
          <a:lstStyle/>
          <a:p>
            <a:r>
              <a:rPr lang="en-US" b="1" dirty="0"/>
              <a:t>CASE STATEMENTS (SQL SERVER)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0777CB-1090-D00D-B878-93A13C0E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98" y="2021304"/>
            <a:ext cx="8212287" cy="36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43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E85C1-497E-9FA8-049C-408BAD864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9AEC-0EFE-7723-845B-10D243AC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543"/>
            <a:ext cx="10515600" cy="696077"/>
          </a:xfrm>
        </p:spPr>
        <p:txBody>
          <a:bodyPr/>
          <a:lstStyle/>
          <a:p>
            <a:r>
              <a:rPr lang="en-US" b="1" dirty="0"/>
              <a:t>Example: 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48BC1A-49E8-1D32-E134-C8280A74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2103230"/>
            <a:ext cx="11012437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41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92B2-8FC2-499F-FD1A-2ACEE2DBD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6FBE-E03A-1908-FF0C-183744E2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543"/>
            <a:ext cx="10515600" cy="696077"/>
          </a:xfrm>
        </p:spPr>
        <p:txBody>
          <a:bodyPr/>
          <a:lstStyle/>
          <a:p>
            <a:r>
              <a:rPr lang="en-US" b="1" dirty="0"/>
              <a:t>Practice Set: 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CA0B1-1C96-108B-509A-EC02E7208D75}"/>
              </a:ext>
            </a:extLst>
          </p:cNvPr>
          <p:cNvSpPr txBox="1"/>
          <p:nvPr/>
        </p:nvSpPr>
        <p:spPr>
          <a:xfrm>
            <a:off x="994610" y="1885271"/>
            <a:ext cx="31923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TABLE Department (</a:t>
            </a:r>
          </a:p>
          <a:p>
            <a:r>
              <a:rPr lang="en-IN" dirty="0"/>
              <a:t>    </a:t>
            </a:r>
            <a:r>
              <a:rPr lang="en-IN" dirty="0" err="1"/>
              <a:t>DeptID</a:t>
            </a:r>
            <a:r>
              <a:rPr lang="en-IN" dirty="0"/>
              <a:t> INT PRIMARY KEY,</a:t>
            </a:r>
          </a:p>
          <a:p>
            <a:r>
              <a:rPr lang="en-IN" dirty="0"/>
              <a:t>    </a:t>
            </a:r>
            <a:r>
              <a:rPr lang="en-IN" dirty="0" err="1"/>
              <a:t>DeptName</a:t>
            </a:r>
            <a:r>
              <a:rPr lang="en-IN" dirty="0"/>
              <a:t> VARCHAR(50)</a:t>
            </a:r>
          </a:p>
          <a:p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CREATE TABLE Employee (</a:t>
            </a:r>
          </a:p>
          <a:p>
            <a:r>
              <a:rPr lang="en-IN" dirty="0"/>
              <a:t>    </a:t>
            </a:r>
            <a:r>
              <a:rPr lang="en-IN" dirty="0" err="1"/>
              <a:t>EmpID</a:t>
            </a:r>
            <a:r>
              <a:rPr lang="en-IN" dirty="0"/>
              <a:t> INT PRIMARY KEY,</a:t>
            </a:r>
          </a:p>
          <a:p>
            <a:r>
              <a:rPr lang="en-IN" dirty="0"/>
              <a:t>    Name VARCHAR(50),</a:t>
            </a:r>
          </a:p>
          <a:p>
            <a:r>
              <a:rPr lang="en-IN" dirty="0"/>
              <a:t>    </a:t>
            </a:r>
            <a:r>
              <a:rPr lang="en-IN" dirty="0" err="1"/>
              <a:t>DeptID</a:t>
            </a:r>
            <a:r>
              <a:rPr lang="en-IN" dirty="0"/>
              <a:t> INT,</a:t>
            </a:r>
          </a:p>
          <a:p>
            <a:r>
              <a:rPr lang="en-IN" dirty="0"/>
              <a:t>    Salary INT,</a:t>
            </a:r>
          </a:p>
          <a:p>
            <a:r>
              <a:rPr lang="en-IN" dirty="0"/>
              <a:t>    Marks INT</a:t>
            </a:r>
          </a:p>
          <a:p>
            <a:r>
              <a:rPr lang="en-IN" dirty="0"/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D72EB-80DE-FFAD-2E9E-146878574C80}"/>
              </a:ext>
            </a:extLst>
          </p:cNvPr>
          <p:cNvSpPr txBox="1"/>
          <p:nvPr/>
        </p:nvSpPr>
        <p:spPr>
          <a:xfrm>
            <a:off x="4604084" y="188527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INSERT INTO Department VALUES</a:t>
            </a:r>
          </a:p>
          <a:p>
            <a:r>
              <a:rPr lang="en-IN" dirty="0"/>
              <a:t>(1, 'IT'), (2, 'HR'), (3, 'Finance');</a:t>
            </a:r>
          </a:p>
          <a:p>
            <a:endParaRPr lang="en-IN" dirty="0"/>
          </a:p>
          <a:p>
            <a:r>
              <a:rPr lang="en-IN" dirty="0"/>
              <a:t>INSERT INTO Employee VALUES</a:t>
            </a:r>
          </a:p>
          <a:p>
            <a:r>
              <a:rPr lang="en-IN" dirty="0"/>
              <a:t>(1, 'John', 1, 12000, 88),</a:t>
            </a:r>
          </a:p>
          <a:p>
            <a:r>
              <a:rPr lang="en-IN" dirty="0"/>
              <a:t>(2, 'Alice', 2, 9000, 72),</a:t>
            </a:r>
          </a:p>
          <a:p>
            <a:r>
              <a:rPr lang="en-IN" dirty="0"/>
              <a:t>(3, 'Bob', 1, 6000, 55),</a:t>
            </a:r>
          </a:p>
          <a:p>
            <a:r>
              <a:rPr lang="en-IN" dirty="0"/>
              <a:t>(4, 'Sarah', 3, 15000, 95),</a:t>
            </a:r>
          </a:p>
          <a:p>
            <a:r>
              <a:rPr lang="en-IN" dirty="0"/>
              <a:t>(5, 'David', 2, 7000, 65),</a:t>
            </a:r>
          </a:p>
          <a:p>
            <a:r>
              <a:rPr lang="en-IN" dirty="0"/>
              <a:t>(6, 'Tom', 1, 8000, 45);</a:t>
            </a:r>
          </a:p>
        </p:txBody>
      </p:sp>
    </p:spTree>
    <p:extLst>
      <p:ext uri="{BB962C8B-B14F-4D97-AF65-F5344CB8AC3E}">
        <p14:creationId xmlns:p14="http://schemas.microsoft.com/office/powerpoint/2010/main" val="1956627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EA42-F3CD-2904-2CAC-140003F5A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95A4-CE26-B5AF-87B3-1CE420C08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543"/>
            <a:ext cx="10515600" cy="696077"/>
          </a:xfrm>
        </p:spPr>
        <p:txBody>
          <a:bodyPr/>
          <a:lstStyle/>
          <a:p>
            <a:r>
              <a:rPr lang="en-US" b="1" dirty="0"/>
              <a:t>Practice Set: </a:t>
            </a:r>
            <a:endParaRPr lang="en-IN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CB5A05-07F0-2B89-4782-C5C98F6B1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83333"/>
              </p:ext>
            </p:extLst>
          </p:nvPr>
        </p:nvGraphicFramePr>
        <p:xfrm>
          <a:off x="1197810" y="1922824"/>
          <a:ext cx="10515599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41">
                  <a:extLst>
                    <a:ext uri="{9D8B030D-6E8A-4147-A177-3AD203B41FA5}">
                      <a16:colId xmlns:a16="http://schemas.microsoft.com/office/drawing/2014/main" val="1560590589"/>
                    </a:ext>
                  </a:extLst>
                </a:gridCol>
                <a:gridCol w="9470958">
                  <a:extLst>
                    <a:ext uri="{9D8B030D-6E8A-4147-A177-3AD203B41FA5}">
                      <a16:colId xmlns:a16="http://schemas.microsoft.com/office/drawing/2014/main" val="432771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62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an IF-ELSE block to check if the average salary of all the employees is greater than 1000. (SQL SERVER + POSTGRES)</a:t>
                      </a:r>
                    </a:p>
                    <a:p>
                      <a:r>
                        <a:rPr lang="en-US" dirty="0"/>
                        <a:t>If yes, print ‘Highest Salary Company’, else ‘Average Salary Company’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IF-ELSE Ladder to classify marks of a given employee (second class =&gt; 50/ first class &gt;= 70/ distinction &gt; 85)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9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a query to classify employees based on salary using CASE statements:</a:t>
                      </a:r>
                    </a:p>
                    <a:p>
                      <a:r>
                        <a:rPr lang="en-IN" dirty="0"/>
                        <a:t>            1. &gt;=12000 – Platinum</a:t>
                      </a:r>
                    </a:p>
                    <a:p>
                      <a:r>
                        <a:rPr lang="en-IN" dirty="0"/>
                        <a:t>            2. 8000 – 11999 – Gold</a:t>
                      </a:r>
                    </a:p>
                    <a:p>
                      <a:r>
                        <a:rPr lang="en-IN" dirty="0"/>
                        <a:t>            3. Else Silver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7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651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5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57E5-E6E3-F44E-179D-A507EB919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136"/>
            <a:ext cx="10515600" cy="75247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EXPERIMETN 02: JOINS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8F6F6-C501-E7B7-F251-C5643CED5038}"/>
              </a:ext>
            </a:extLst>
          </p:cNvPr>
          <p:cNvSpPr txBox="1"/>
          <p:nvPr/>
        </p:nvSpPr>
        <p:spPr>
          <a:xfrm>
            <a:off x="749300" y="2194089"/>
            <a:ext cx="10604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are a </a:t>
            </a:r>
            <a:r>
              <a:rPr lang="en-US" sz="2000" b="1" dirty="0"/>
              <a:t>Database Engineer</a:t>
            </a:r>
            <a:r>
              <a:rPr lang="en-US" sz="2000" dirty="0"/>
              <a:t> at </a:t>
            </a:r>
            <a:r>
              <a:rPr lang="en-US" sz="2000" b="1" dirty="0" err="1"/>
              <a:t>TalentTree</a:t>
            </a:r>
            <a:r>
              <a:rPr lang="en-US" sz="2000" b="1" dirty="0"/>
              <a:t> Inc.</a:t>
            </a:r>
            <a:r>
              <a:rPr lang="en-US" sz="2000" dirty="0"/>
              <a:t>, an enterprise HR analytics platform that stores employee data, including their reporting relationships. The company maintains a centralized </a:t>
            </a:r>
            <a:r>
              <a:rPr lang="en-US" sz="2000" b="1" dirty="0"/>
              <a:t>Employee </a:t>
            </a:r>
            <a:r>
              <a:rPr lang="en-US" sz="2000" dirty="0"/>
              <a:t>relation that holds:</a:t>
            </a:r>
            <a:br>
              <a:rPr lang="en-US" sz="2000" dirty="0"/>
            </a:br>
            <a:r>
              <a:rPr lang="en-US" sz="2000" dirty="0"/>
              <a:t>Each employee’s ID, name, department, and manager ID (who is also an employee in the same table).</a:t>
            </a:r>
          </a:p>
          <a:p>
            <a:r>
              <a:rPr lang="en-US" sz="2000" dirty="0"/>
              <a:t>Your task is to generate a report that </a:t>
            </a:r>
            <a:r>
              <a:rPr lang="en-US" sz="2000" b="1" dirty="0"/>
              <a:t>maps employees to their respective managers</a:t>
            </a:r>
            <a:r>
              <a:rPr lang="en-US" sz="2000" dirty="0"/>
              <a:t>, showing:</a:t>
            </a:r>
          </a:p>
          <a:p>
            <a:r>
              <a:rPr lang="en-US" sz="2000" dirty="0"/>
              <a:t>The employee’s name and department</a:t>
            </a:r>
          </a:p>
          <a:p>
            <a:r>
              <a:rPr lang="en-US" sz="2000" dirty="0"/>
              <a:t>Their manager’s name and department (if applicable)</a:t>
            </a:r>
          </a:p>
          <a:p>
            <a:r>
              <a:rPr lang="en-US" sz="2000" dirty="0"/>
              <a:t>This will help the HR department visualize the internal reporting hierarchy.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7EF91-D1D0-48A0-7C0D-B2733430775B}"/>
              </a:ext>
            </a:extLst>
          </p:cNvPr>
          <p:cNvSpPr txBox="1"/>
          <p:nvPr/>
        </p:nvSpPr>
        <p:spPr>
          <a:xfrm>
            <a:off x="2667000" y="1426166"/>
            <a:ext cx="6565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Hierarchy Explorer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(medium)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00374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27396-4758-7560-B5F4-58A202119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13650"/>
              </p:ext>
            </p:extLst>
          </p:nvPr>
        </p:nvGraphicFramePr>
        <p:xfrm>
          <a:off x="300531" y="1795321"/>
          <a:ext cx="4918450" cy="390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88">
                  <a:extLst>
                    <a:ext uri="{9D8B030D-6E8A-4147-A177-3AD203B41FA5}">
                      <a16:colId xmlns:a16="http://schemas.microsoft.com/office/drawing/2014/main" val="891053778"/>
                    </a:ext>
                  </a:extLst>
                </a:gridCol>
                <a:gridCol w="1250319">
                  <a:extLst>
                    <a:ext uri="{9D8B030D-6E8A-4147-A177-3AD203B41FA5}">
                      <a16:colId xmlns:a16="http://schemas.microsoft.com/office/drawing/2014/main" val="325889527"/>
                    </a:ext>
                  </a:extLst>
                </a:gridCol>
                <a:gridCol w="1518249">
                  <a:extLst>
                    <a:ext uri="{9D8B030D-6E8A-4147-A177-3AD203B41FA5}">
                      <a16:colId xmlns:a16="http://schemas.microsoft.com/office/drawing/2014/main" val="3153158660"/>
                    </a:ext>
                  </a:extLst>
                </a:gridCol>
                <a:gridCol w="1337094">
                  <a:extLst>
                    <a:ext uri="{9D8B030D-6E8A-4147-A177-3AD203B41FA5}">
                      <a16:colId xmlns:a16="http://schemas.microsoft.com/office/drawing/2014/main" val="3611875472"/>
                    </a:ext>
                  </a:extLst>
                </a:gridCol>
              </a:tblGrid>
              <a:tr h="75627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Department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ManagerID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40024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855739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434133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Charlie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405689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73808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607840"/>
                  </a:ext>
                </a:extLst>
              </a:tr>
              <a:tr h="524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716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9AC827-4A11-1DA0-76E9-C53C06768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82641"/>
              </p:ext>
            </p:extLst>
          </p:nvPr>
        </p:nvGraphicFramePr>
        <p:xfrm>
          <a:off x="5926347" y="1795320"/>
          <a:ext cx="6047117" cy="39060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91471">
                  <a:extLst>
                    <a:ext uri="{9D8B030D-6E8A-4147-A177-3AD203B41FA5}">
                      <a16:colId xmlns:a16="http://schemas.microsoft.com/office/drawing/2014/main" val="12825124"/>
                    </a:ext>
                  </a:extLst>
                </a:gridCol>
                <a:gridCol w="1661052">
                  <a:extLst>
                    <a:ext uri="{9D8B030D-6E8A-4147-A177-3AD203B41FA5}">
                      <a16:colId xmlns:a16="http://schemas.microsoft.com/office/drawing/2014/main" val="4217734149"/>
                    </a:ext>
                  </a:extLst>
                </a:gridCol>
                <a:gridCol w="1182814">
                  <a:extLst>
                    <a:ext uri="{9D8B030D-6E8A-4147-A177-3AD203B41FA5}">
                      <a16:colId xmlns:a16="http://schemas.microsoft.com/office/drawing/2014/main" val="3744953430"/>
                    </a:ext>
                  </a:extLst>
                </a:gridCol>
                <a:gridCol w="1511780">
                  <a:extLst>
                    <a:ext uri="{9D8B030D-6E8A-4147-A177-3AD203B41FA5}">
                      <a16:colId xmlns:a16="http://schemas.microsoft.com/office/drawing/2014/main" val="3016790670"/>
                    </a:ext>
                  </a:extLst>
                </a:gridCol>
              </a:tblGrid>
              <a:tr h="231888">
                <a:tc>
                  <a:txBody>
                    <a:bodyPr/>
                    <a:lstStyle/>
                    <a:p>
                      <a:r>
                        <a:rPr lang="en-US" dirty="0" err="1"/>
                        <a:t>EmployeeName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EmployeeDept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ManagerDept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50914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78750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58425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Charlie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608186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59905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359568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Frank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060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A18428-B6FA-5BF6-8DA9-DBF60E5D21D4}"/>
              </a:ext>
            </a:extLst>
          </p:cNvPr>
          <p:cNvSpPr txBox="1"/>
          <p:nvPr/>
        </p:nvSpPr>
        <p:spPr>
          <a:xfrm>
            <a:off x="1302589" y="1190445"/>
            <a:ext cx="279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Table: Employee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C2DE6-CC90-EB47-B0D7-C141AE03A350}"/>
              </a:ext>
            </a:extLst>
          </p:cNvPr>
          <p:cNvSpPr txBox="1"/>
          <p:nvPr/>
        </p:nvSpPr>
        <p:spPr>
          <a:xfrm>
            <a:off x="8373374" y="1216324"/>
            <a:ext cx="279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3845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FA595-6419-8857-66C5-558320309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3C047-E256-174E-434F-7F73424F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136"/>
            <a:ext cx="10515600" cy="75247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Financial Forecast Matching with Fallback Strategy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(hard)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C6F2E-67A3-6845-DA1F-8D6AB7A94486}"/>
              </a:ext>
            </a:extLst>
          </p:cNvPr>
          <p:cNvSpPr txBox="1"/>
          <p:nvPr/>
        </p:nvSpPr>
        <p:spPr>
          <a:xfrm>
            <a:off x="654570" y="1582340"/>
            <a:ext cx="1038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a Data Engineer at </a:t>
            </a:r>
            <a:r>
              <a:rPr lang="en-US" b="1" dirty="0" err="1"/>
              <a:t>FinSight</a:t>
            </a:r>
            <a:r>
              <a:rPr lang="en-US" b="1" dirty="0"/>
              <a:t> Corp</a:t>
            </a:r>
            <a:r>
              <a:rPr lang="en-US" dirty="0"/>
              <a:t>, a company that models Net Present Value (NPV) projections for investment decisions. Your system maintains two key datasets:</a:t>
            </a:r>
          </a:p>
          <a:p>
            <a:pPr marL="342900" indent="-342900">
              <a:buAutoNum type="arabicPeriod"/>
            </a:pPr>
            <a:r>
              <a:rPr lang="en-IN" b="1" dirty="0" err="1"/>
              <a:t>Year_tbl</a:t>
            </a:r>
            <a:r>
              <a:rPr lang="en-IN" b="1" dirty="0"/>
              <a:t>: </a:t>
            </a:r>
            <a:r>
              <a:rPr lang="en-IN" dirty="0"/>
              <a:t>Actual recorded NPV’s of various financial instruments over different years:</a:t>
            </a:r>
          </a:p>
          <a:p>
            <a:r>
              <a:rPr lang="en-IN" b="1" dirty="0"/>
              <a:t>        ID: </a:t>
            </a:r>
            <a:r>
              <a:rPr lang="en-IN" dirty="0"/>
              <a:t>Unique Financial instrument identifier.</a:t>
            </a:r>
          </a:p>
          <a:p>
            <a:r>
              <a:rPr lang="en-IN" b="1" dirty="0"/>
              <a:t>        YEAR: </a:t>
            </a:r>
            <a:r>
              <a:rPr lang="en-IN" dirty="0"/>
              <a:t>Year of record</a:t>
            </a:r>
          </a:p>
          <a:p>
            <a:r>
              <a:rPr lang="en-IN" b="1" dirty="0"/>
              <a:t>        NPV: </a:t>
            </a:r>
            <a:r>
              <a:rPr lang="en-IN" dirty="0"/>
              <a:t>Net Present Value in that year</a:t>
            </a:r>
          </a:p>
          <a:p>
            <a:endParaRPr lang="en-IN" dirty="0"/>
          </a:p>
          <a:p>
            <a:pPr marL="342900" indent="-342900">
              <a:buAutoNum type="arabicPeriod" startAt="2"/>
            </a:pPr>
            <a:r>
              <a:rPr lang="en-IN" b="1" dirty="0" err="1"/>
              <a:t>Queries_tbl</a:t>
            </a:r>
            <a:r>
              <a:rPr lang="en-IN" b="1" dirty="0"/>
              <a:t>:</a:t>
            </a:r>
            <a:r>
              <a:rPr lang="en-IN" dirty="0"/>
              <a:t> A list of instrument-year pairs for which stakeholders are requesting NPV values:</a:t>
            </a:r>
          </a:p>
          <a:p>
            <a:r>
              <a:rPr lang="en-IN" dirty="0"/>
              <a:t>         </a:t>
            </a:r>
            <a:r>
              <a:rPr lang="en-IN" b="1" dirty="0"/>
              <a:t>ID:</a:t>
            </a:r>
            <a:r>
              <a:rPr lang="en-IN" dirty="0"/>
              <a:t> Financial instrument identifier</a:t>
            </a:r>
          </a:p>
          <a:p>
            <a:r>
              <a:rPr lang="en-IN" dirty="0"/>
              <a:t>         </a:t>
            </a:r>
            <a:r>
              <a:rPr lang="en-IN" b="1" dirty="0"/>
              <a:t>YEAR:</a:t>
            </a:r>
            <a:r>
              <a:rPr lang="en-IN" dirty="0"/>
              <a:t> Year of interest.</a:t>
            </a:r>
          </a:p>
          <a:p>
            <a:endParaRPr lang="en-IN" dirty="0"/>
          </a:p>
          <a:p>
            <a:r>
              <a:rPr lang="en-IN" dirty="0"/>
              <a:t>Find the NPV of each query from the Queries table. Return the output order by ID and Year in the sorted form.</a:t>
            </a:r>
          </a:p>
          <a:p>
            <a:r>
              <a:rPr lang="en-US" dirty="0"/>
              <a:t>However, not all </a:t>
            </a:r>
            <a:r>
              <a:rPr lang="en-US" b="1" dirty="0"/>
              <a:t>ID-YEAR combinations </a:t>
            </a:r>
            <a:r>
              <a:rPr lang="en-US" dirty="0"/>
              <a:t>in the Queries table are present in the </a:t>
            </a:r>
            <a:r>
              <a:rPr lang="en-US" dirty="0" err="1"/>
              <a:t>Year_tbl</a:t>
            </a:r>
            <a:r>
              <a:rPr lang="en-US" dirty="0"/>
              <a:t>. If an NPV is missing for a requested combination, assume it to be 0 to maintain a consistent financial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41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E0C4B-6DC6-27F7-7870-C14750C49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5029A7-DD91-0C25-1E6E-337DDAA98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97451"/>
              </p:ext>
            </p:extLst>
          </p:nvPr>
        </p:nvGraphicFramePr>
        <p:xfrm>
          <a:off x="613727" y="1216888"/>
          <a:ext cx="3776345" cy="263868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3428588935"/>
                    </a:ext>
                  </a:extLst>
                </a:gridCol>
                <a:gridCol w="1319138">
                  <a:extLst>
                    <a:ext uri="{9D8B030D-6E8A-4147-A177-3AD203B41FA5}">
                      <a16:colId xmlns:a16="http://schemas.microsoft.com/office/drawing/2014/main" val="368913322"/>
                    </a:ext>
                  </a:extLst>
                </a:gridCol>
                <a:gridCol w="1198637">
                  <a:extLst>
                    <a:ext uri="{9D8B030D-6E8A-4147-A177-3AD203B41FA5}">
                      <a16:colId xmlns:a16="http://schemas.microsoft.com/office/drawing/2014/main" val="3388091793"/>
                    </a:ext>
                  </a:extLst>
                </a:gridCol>
              </a:tblGrid>
              <a:tr h="293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 dirty="0">
                          <a:effectLst/>
                        </a:rPr>
                        <a:t>ID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YEAR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NPV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578145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 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2018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100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0395214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7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2020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30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091894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2019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40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7565593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2019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113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2460787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2008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121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0071087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2009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12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000979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11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2020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99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916240"/>
                  </a:ext>
                </a:extLst>
              </a:tr>
              <a:tr h="293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7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2019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 dirty="0">
                          <a:effectLst/>
                        </a:rPr>
                        <a:t>0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44080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F0AC43-2D98-9251-3279-67E269968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53514"/>
              </p:ext>
            </p:extLst>
          </p:nvPr>
        </p:nvGraphicFramePr>
        <p:xfrm>
          <a:off x="613727" y="4124774"/>
          <a:ext cx="2443480" cy="250170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221740">
                  <a:extLst>
                    <a:ext uri="{9D8B030D-6E8A-4147-A177-3AD203B41FA5}">
                      <a16:colId xmlns:a16="http://schemas.microsoft.com/office/drawing/2014/main" val="2251686928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3734207146"/>
                    </a:ext>
                  </a:extLst>
                </a:gridCol>
              </a:tblGrid>
              <a:tr h="311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ID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YEAR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4705306"/>
                  </a:ext>
                </a:extLst>
              </a:tr>
              <a:tr h="311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2019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2608305"/>
                  </a:ext>
                </a:extLst>
              </a:tr>
              <a:tr h="311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2008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1462736"/>
                  </a:ext>
                </a:extLst>
              </a:tr>
              <a:tr h="311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2009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1115585"/>
                  </a:ext>
                </a:extLst>
              </a:tr>
              <a:tr h="311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7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2018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266704"/>
                  </a:ext>
                </a:extLst>
              </a:tr>
              <a:tr h="311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7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2019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2503925"/>
                  </a:ext>
                </a:extLst>
              </a:tr>
              <a:tr h="3119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7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2020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3698089"/>
                  </a:ext>
                </a:extLst>
              </a:tr>
              <a:tr h="31819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 dirty="0">
                          <a:effectLst/>
                        </a:rPr>
                        <a:t>2019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05660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CE5890-C32E-B6A7-315C-8E11F1C18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75830"/>
              </p:ext>
            </p:extLst>
          </p:nvPr>
        </p:nvGraphicFramePr>
        <p:xfrm>
          <a:off x="7312457" y="2340536"/>
          <a:ext cx="3823970" cy="276113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274445">
                  <a:extLst>
                    <a:ext uri="{9D8B030D-6E8A-4147-A177-3AD203B41FA5}">
                      <a16:colId xmlns:a16="http://schemas.microsoft.com/office/drawing/2014/main" val="847191618"/>
                    </a:ext>
                  </a:extLst>
                </a:gridCol>
                <a:gridCol w="1274445">
                  <a:extLst>
                    <a:ext uri="{9D8B030D-6E8A-4147-A177-3AD203B41FA5}">
                      <a16:colId xmlns:a16="http://schemas.microsoft.com/office/drawing/2014/main" val="1740949713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690083415"/>
                    </a:ext>
                  </a:extLst>
                </a:gridCol>
              </a:tblGrid>
              <a:tr h="3395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ID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YEAR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NPV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5941830"/>
                  </a:ext>
                </a:extLst>
              </a:tr>
              <a:tr h="345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2019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113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216376"/>
                  </a:ext>
                </a:extLst>
              </a:tr>
              <a:tr h="345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2008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121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29685"/>
                  </a:ext>
                </a:extLst>
              </a:tr>
              <a:tr h="345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2009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12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17525"/>
                  </a:ext>
                </a:extLst>
              </a:tr>
              <a:tr h="345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7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2018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0204630"/>
                  </a:ext>
                </a:extLst>
              </a:tr>
              <a:tr h="345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7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2019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041639"/>
                  </a:ext>
                </a:extLst>
              </a:tr>
              <a:tr h="345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7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2020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30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5501494"/>
                  </a:ext>
                </a:extLst>
              </a:tr>
              <a:tr h="3459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13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>
                          <a:effectLst/>
                        </a:rPr>
                        <a:t>2019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400" kern="100" dirty="0">
                          <a:effectLst/>
                        </a:rPr>
                        <a:t>40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6103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57E12A-F88B-C52E-E087-E2DBA942FB57}"/>
              </a:ext>
            </a:extLst>
          </p:cNvPr>
          <p:cNvSpPr txBox="1"/>
          <p:nvPr/>
        </p:nvSpPr>
        <p:spPr>
          <a:xfrm>
            <a:off x="7312457" y="1794720"/>
            <a:ext cx="23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8A017-C6B9-7C49-E24A-F875B9208E9D}"/>
              </a:ext>
            </a:extLst>
          </p:cNvPr>
          <p:cNvSpPr txBox="1"/>
          <p:nvPr/>
        </p:nvSpPr>
        <p:spPr>
          <a:xfrm>
            <a:off x="505257" y="847556"/>
            <a:ext cx="23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Year_tbl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D3B1A-B469-ABF8-8BBA-82F037264549}"/>
              </a:ext>
            </a:extLst>
          </p:cNvPr>
          <p:cNvSpPr txBox="1"/>
          <p:nvPr/>
        </p:nvSpPr>
        <p:spPr>
          <a:xfrm>
            <a:off x="3227771" y="4748556"/>
            <a:ext cx="23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Queries_tbl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653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8C1B5-8B55-2844-9411-DD474F85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5910-B5B4-A95D-8638-EE77514C0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898" y="997407"/>
            <a:ext cx="9282023" cy="752475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EXPERIMENT 03: SUB-QUERIES</a:t>
            </a:r>
            <a:endParaRPr lang="en-IN" sz="3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D67F4-2B5C-B2DD-8936-7DCAC8A1E637}"/>
              </a:ext>
            </a:extLst>
          </p:cNvPr>
          <p:cNvSpPr txBox="1"/>
          <p:nvPr/>
        </p:nvSpPr>
        <p:spPr>
          <a:xfrm>
            <a:off x="753979" y="2502357"/>
            <a:ext cx="106840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dirty="0"/>
              <a:t>In a bustling corporate organization, each department strives to retain the most talented (and well-compensated) employees. You have access to two key records: </a:t>
            </a:r>
            <a:r>
              <a:rPr lang="en-US" sz="2200" b="1" dirty="0"/>
              <a:t>one lists every employee along with their salary and department</a:t>
            </a:r>
            <a:r>
              <a:rPr lang="en-US" sz="2200" dirty="0"/>
              <a:t>, </a:t>
            </a:r>
            <a:r>
              <a:rPr lang="en-US" sz="2200" b="1" dirty="0"/>
              <a:t>while the other details the names of each department</a:t>
            </a:r>
            <a:r>
              <a:rPr lang="en-US" sz="2200" dirty="0"/>
              <a:t>. Your task is to identify the </a:t>
            </a:r>
            <a:r>
              <a:rPr lang="en-US" sz="2200" b="1" dirty="0"/>
              <a:t>top earners in every department</a:t>
            </a:r>
            <a:r>
              <a:rPr lang="en-US" sz="2200" dirty="0"/>
              <a:t>.</a:t>
            </a:r>
          </a:p>
          <a:p>
            <a:pPr>
              <a:buNone/>
            </a:pPr>
            <a:endParaRPr lang="en-US" sz="2200" dirty="0"/>
          </a:p>
          <a:p>
            <a:r>
              <a:rPr lang="en-US" sz="2200" dirty="0"/>
              <a:t>If multiple employees share the same highest salary within a department, all of them should be celebrated equally. The final result should present the </a:t>
            </a:r>
            <a:r>
              <a:rPr lang="en-US" sz="2200" b="1" dirty="0"/>
              <a:t>department name, employee name, and salary of these top-tier professionals </a:t>
            </a:r>
            <a:r>
              <a:rPr lang="en-US" sz="2200" dirty="0"/>
              <a:t>arranged by department.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89EAE-D13B-8BC9-395D-2F258AB8F37D}"/>
              </a:ext>
            </a:extLst>
          </p:cNvPr>
          <p:cNvSpPr txBox="1"/>
          <p:nvPr/>
        </p:nvSpPr>
        <p:spPr>
          <a:xfrm>
            <a:off x="3384883" y="1887592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/>
              <a:t>Department Salary Champions</a:t>
            </a:r>
          </a:p>
        </p:txBody>
      </p:sp>
    </p:spTree>
    <p:extLst>
      <p:ext uri="{BB962C8B-B14F-4D97-AF65-F5344CB8AC3E}">
        <p14:creationId xmlns:p14="http://schemas.microsoft.com/office/powerpoint/2010/main" val="374645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1933A-8635-E840-D5BD-73DBB2931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83973C-87E7-DFB6-7236-35605555226F}"/>
              </a:ext>
            </a:extLst>
          </p:cNvPr>
          <p:cNvSpPr txBox="1"/>
          <p:nvPr/>
        </p:nvSpPr>
        <p:spPr>
          <a:xfrm>
            <a:off x="1687599" y="940369"/>
            <a:ext cx="279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Table: </a:t>
            </a:r>
            <a:r>
              <a:rPr lang="en-US" b="1" dirty="0"/>
              <a:t>Employee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93502-1780-4FEE-9F0D-482AC3B1E479}"/>
              </a:ext>
            </a:extLst>
          </p:cNvPr>
          <p:cNvSpPr txBox="1"/>
          <p:nvPr/>
        </p:nvSpPr>
        <p:spPr>
          <a:xfrm>
            <a:off x="5533922" y="4106820"/>
            <a:ext cx="279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27F093-288C-E7DF-0748-BB1AE8E2B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41048"/>
              </p:ext>
            </p:extLst>
          </p:nvPr>
        </p:nvGraphicFramePr>
        <p:xfrm>
          <a:off x="567602" y="1377551"/>
          <a:ext cx="5367976" cy="2424426"/>
        </p:xfrm>
        <a:graphic>
          <a:graphicData uri="http://schemas.openxmlformats.org/drawingml/2006/table">
            <a:tbl>
              <a:tblPr firstRow="1" firstCol="1" bandRow="1">
                <a:tableStyleId>{69C7853C-536D-4A76-A0AE-DD22124D55A5}</a:tableStyleId>
              </a:tblPr>
              <a:tblGrid>
                <a:gridCol w="1341994">
                  <a:extLst>
                    <a:ext uri="{9D8B030D-6E8A-4147-A177-3AD203B41FA5}">
                      <a16:colId xmlns:a16="http://schemas.microsoft.com/office/drawing/2014/main" val="1124047244"/>
                    </a:ext>
                  </a:extLst>
                </a:gridCol>
                <a:gridCol w="1341994">
                  <a:extLst>
                    <a:ext uri="{9D8B030D-6E8A-4147-A177-3AD203B41FA5}">
                      <a16:colId xmlns:a16="http://schemas.microsoft.com/office/drawing/2014/main" val="12736906"/>
                    </a:ext>
                  </a:extLst>
                </a:gridCol>
                <a:gridCol w="1341994">
                  <a:extLst>
                    <a:ext uri="{9D8B030D-6E8A-4147-A177-3AD203B41FA5}">
                      <a16:colId xmlns:a16="http://schemas.microsoft.com/office/drawing/2014/main" val="95873788"/>
                    </a:ext>
                  </a:extLst>
                </a:gridCol>
                <a:gridCol w="1341994">
                  <a:extLst>
                    <a:ext uri="{9D8B030D-6E8A-4147-A177-3AD203B41FA5}">
                      <a16:colId xmlns:a16="http://schemas.microsoft.com/office/drawing/2014/main" val="1464958756"/>
                    </a:ext>
                  </a:extLst>
                </a:gridCol>
              </a:tblGrid>
              <a:tr h="4040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b="1" kern="100" dirty="0">
                          <a:effectLst/>
                        </a:rPr>
                        <a:t>ID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b="1" kern="100" dirty="0">
                          <a:effectLst/>
                        </a:rPr>
                        <a:t>NAME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b="1" kern="100" dirty="0">
                          <a:effectLst/>
                        </a:rPr>
                        <a:t>SALARY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b="1" kern="100" dirty="0">
                          <a:effectLst/>
                        </a:rPr>
                        <a:t>DEPT_ID</a:t>
                      </a:r>
                      <a:endParaRPr lang="en-IN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9146063"/>
                  </a:ext>
                </a:extLst>
              </a:tr>
              <a:tr h="4040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 dirty="0">
                          <a:effectLst/>
                        </a:rPr>
                        <a:t>1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JOE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70000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1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6754099"/>
                  </a:ext>
                </a:extLst>
              </a:tr>
              <a:tr h="4040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2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JIM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 dirty="0">
                          <a:effectLst/>
                        </a:rPr>
                        <a:t>90000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1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5975244"/>
                  </a:ext>
                </a:extLst>
              </a:tr>
              <a:tr h="4040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3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HENRY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80000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 dirty="0">
                          <a:effectLst/>
                        </a:rPr>
                        <a:t>2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786780"/>
                  </a:ext>
                </a:extLst>
              </a:tr>
              <a:tr h="4040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4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SAM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60000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2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9276600"/>
                  </a:ext>
                </a:extLst>
              </a:tr>
              <a:tr h="4040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4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MAX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90000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 dirty="0">
                          <a:effectLst/>
                        </a:rPr>
                        <a:t>1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40433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285B6E-CC1D-8D46-6826-721723C3F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01935"/>
              </p:ext>
            </p:extLst>
          </p:nvPr>
        </p:nvGraphicFramePr>
        <p:xfrm>
          <a:off x="6558380" y="1537311"/>
          <a:ext cx="4337050" cy="141042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2168525">
                  <a:extLst>
                    <a:ext uri="{9D8B030D-6E8A-4147-A177-3AD203B41FA5}">
                      <a16:colId xmlns:a16="http://schemas.microsoft.com/office/drawing/2014/main" val="1138610497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489345112"/>
                    </a:ext>
                  </a:extLst>
                </a:gridCol>
              </a:tblGrid>
              <a:tr h="470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 dirty="0">
                          <a:effectLst/>
                        </a:rPr>
                        <a:t>ID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DEPT_NAME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135613"/>
                  </a:ext>
                </a:extLst>
              </a:tr>
              <a:tr h="470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 dirty="0">
                          <a:effectLst/>
                        </a:rPr>
                        <a:t>1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IT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2147436"/>
                  </a:ext>
                </a:extLst>
              </a:tr>
              <a:tr h="4701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2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 dirty="0">
                          <a:effectLst/>
                        </a:rPr>
                        <a:t>SALES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3312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25CDA7-50C5-B274-D127-28D02E9BEA39}"/>
              </a:ext>
            </a:extLst>
          </p:cNvPr>
          <p:cNvSpPr txBox="1"/>
          <p:nvPr/>
        </p:nvSpPr>
        <p:spPr>
          <a:xfrm>
            <a:off x="7133894" y="1008219"/>
            <a:ext cx="279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Department</a:t>
            </a:r>
            <a:endParaRPr lang="en-IN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ED7A55-24CC-2B5B-39F2-ED6401CFF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402014"/>
              </p:ext>
            </p:extLst>
          </p:nvPr>
        </p:nvGraphicFramePr>
        <p:xfrm>
          <a:off x="2680927" y="4665419"/>
          <a:ext cx="6509302" cy="1915124"/>
        </p:xfrm>
        <a:graphic>
          <a:graphicData uri="http://schemas.openxmlformats.org/drawingml/2006/table">
            <a:tbl>
              <a:tblPr firstRow="1" firstCol="1" bandRow="1">
                <a:tableStyleId>{284E427A-3D55-4303-BF80-6455036E1DE7}</a:tableStyleId>
              </a:tblPr>
              <a:tblGrid>
                <a:gridCol w="2169439">
                  <a:extLst>
                    <a:ext uri="{9D8B030D-6E8A-4147-A177-3AD203B41FA5}">
                      <a16:colId xmlns:a16="http://schemas.microsoft.com/office/drawing/2014/main" val="959511497"/>
                    </a:ext>
                  </a:extLst>
                </a:gridCol>
                <a:gridCol w="2169439">
                  <a:extLst>
                    <a:ext uri="{9D8B030D-6E8A-4147-A177-3AD203B41FA5}">
                      <a16:colId xmlns:a16="http://schemas.microsoft.com/office/drawing/2014/main" val="945651853"/>
                    </a:ext>
                  </a:extLst>
                </a:gridCol>
                <a:gridCol w="2170424">
                  <a:extLst>
                    <a:ext uri="{9D8B030D-6E8A-4147-A177-3AD203B41FA5}">
                      <a16:colId xmlns:a16="http://schemas.microsoft.com/office/drawing/2014/main" val="104726711"/>
                    </a:ext>
                  </a:extLst>
                </a:gridCol>
              </a:tblGrid>
              <a:tr h="478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DEPT_NAME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NAME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SALARY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437097"/>
                  </a:ext>
                </a:extLst>
              </a:tr>
              <a:tr h="478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 dirty="0">
                          <a:effectLst/>
                        </a:rPr>
                        <a:t>IT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MAX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90000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63865"/>
                  </a:ext>
                </a:extLst>
              </a:tr>
              <a:tr h="478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IT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JIM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90000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940090"/>
                  </a:ext>
                </a:extLst>
              </a:tr>
              <a:tr h="47878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SALES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>
                          <a:effectLst/>
                        </a:rPr>
                        <a:t>HENRY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1800" kern="100" dirty="0">
                          <a:effectLst/>
                        </a:rPr>
                        <a:t>80000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6497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097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A2A81-92DB-D532-7D01-0A16B839A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F58C-21D2-1469-DA6E-DCE6DB0B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136"/>
            <a:ext cx="10515600" cy="75247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b="1" dirty="0"/>
              <a:t>Merging Employee Histories: Who Earned Least?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(Hard)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B6558-F8E3-3334-3273-99E31FA1FDE3}"/>
              </a:ext>
            </a:extLst>
          </p:cNvPr>
          <p:cNvSpPr txBox="1"/>
          <p:nvPr/>
        </p:nvSpPr>
        <p:spPr>
          <a:xfrm>
            <a:off x="654570" y="1582340"/>
            <a:ext cx="1038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legacy HR systems (A and B) have separate records of employee salaries. These records may overlap. Management wants to </a:t>
            </a:r>
            <a:r>
              <a:rPr lang="en-US" b="1" dirty="0"/>
              <a:t>merge these datasets</a:t>
            </a:r>
            <a:r>
              <a:rPr lang="en-US" dirty="0"/>
              <a:t> and identify </a:t>
            </a:r>
            <a:r>
              <a:rPr lang="en-US" b="1" dirty="0"/>
              <a:t>each unique employee (</a:t>
            </a:r>
            <a:r>
              <a:rPr lang="en-US" dirty="0"/>
              <a:t>by </a:t>
            </a:r>
            <a:r>
              <a:rPr lang="en-US" dirty="0" err="1"/>
              <a:t>EmpID</a:t>
            </a:r>
            <a:r>
              <a:rPr lang="en-US" dirty="0"/>
              <a:t>) along with their </a:t>
            </a:r>
            <a:r>
              <a:rPr lang="en-US" b="1" dirty="0"/>
              <a:t>lowest recorded salary</a:t>
            </a:r>
            <a:r>
              <a:rPr lang="en-US" dirty="0"/>
              <a:t> across both systems.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Objective</a:t>
            </a:r>
            <a:br>
              <a:rPr lang="en-US" b="1" dirty="0"/>
            </a:br>
            <a:r>
              <a:rPr lang="en-US" dirty="0"/>
              <a:t>1. Combine two tables A and B.</a:t>
            </a:r>
          </a:p>
          <a:p>
            <a:r>
              <a:rPr lang="en-US" dirty="0"/>
              <a:t>2. Return each </a:t>
            </a:r>
            <a:r>
              <a:rPr lang="en-US" dirty="0" err="1"/>
              <a:t>EmpID</a:t>
            </a:r>
            <a:r>
              <a:rPr lang="en-US" dirty="0"/>
              <a:t> with their </a:t>
            </a:r>
            <a:r>
              <a:rPr lang="en-US" b="1" dirty="0"/>
              <a:t>lowest salary, </a:t>
            </a:r>
            <a:r>
              <a:rPr lang="en-US" dirty="0"/>
              <a:t>and the corresponding </a:t>
            </a:r>
            <a:r>
              <a:rPr lang="en-US" b="1" dirty="0" err="1"/>
              <a:t>Ename</a:t>
            </a:r>
            <a:r>
              <a:rPr lang="en-US" b="1" dirty="0"/>
              <a:t>.</a:t>
            </a:r>
            <a:r>
              <a:rPr lang="en-US" dirty="0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5DDA170-B67A-6F65-BB30-15230B319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958030"/>
              </p:ext>
            </p:extLst>
          </p:nvPr>
        </p:nvGraphicFramePr>
        <p:xfrm>
          <a:off x="838199" y="4548455"/>
          <a:ext cx="3910263" cy="14544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0817">
                  <a:extLst>
                    <a:ext uri="{9D8B030D-6E8A-4147-A177-3AD203B41FA5}">
                      <a16:colId xmlns:a16="http://schemas.microsoft.com/office/drawing/2014/main" val="3744953430"/>
                    </a:ext>
                  </a:extLst>
                </a:gridCol>
                <a:gridCol w="1389723">
                  <a:extLst>
                    <a:ext uri="{9D8B030D-6E8A-4147-A177-3AD203B41FA5}">
                      <a16:colId xmlns:a16="http://schemas.microsoft.com/office/drawing/2014/main" val="2840010777"/>
                    </a:ext>
                  </a:extLst>
                </a:gridCol>
                <a:gridCol w="1389723">
                  <a:extLst>
                    <a:ext uri="{9D8B030D-6E8A-4147-A177-3AD203B41FA5}">
                      <a16:colId xmlns:a16="http://schemas.microsoft.com/office/drawing/2014/main" val="3016790670"/>
                    </a:ext>
                  </a:extLst>
                </a:gridCol>
              </a:tblGrid>
              <a:tr h="2318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50914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78750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584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620DA6-157B-B0B2-B245-BA6BE2DE41FA}"/>
              </a:ext>
            </a:extLst>
          </p:cNvPr>
          <p:cNvSpPr txBox="1"/>
          <p:nvPr/>
        </p:nvSpPr>
        <p:spPr>
          <a:xfrm>
            <a:off x="2069430" y="4056816"/>
            <a:ext cx="895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</a:t>
            </a:r>
            <a:r>
              <a:rPr lang="en-IN" b="1" dirty="0"/>
              <a:t>able A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03738A0-247A-C96B-554A-D657241F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60218"/>
              </p:ext>
            </p:extLst>
          </p:nvPr>
        </p:nvGraphicFramePr>
        <p:xfrm>
          <a:off x="6701589" y="4548455"/>
          <a:ext cx="3910263" cy="14544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0817">
                  <a:extLst>
                    <a:ext uri="{9D8B030D-6E8A-4147-A177-3AD203B41FA5}">
                      <a16:colId xmlns:a16="http://schemas.microsoft.com/office/drawing/2014/main" val="3744953430"/>
                    </a:ext>
                  </a:extLst>
                </a:gridCol>
                <a:gridCol w="1389723">
                  <a:extLst>
                    <a:ext uri="{9D8B030D-6E8A-4147-A177-3AD203B41FA5}">
                      <a16:colId xmlns:a16="http://schemas.microsoft.com/office/drawing/2014/main" val="2840010777"/>
                    </a:ext>
                  </a:extLst>
                </a:gridCol>
                <a:gridCol w="1389723">
                  <a:extLst>
                    <a:ext uri="{9D8B030D-6E8A-4147-A177-3AD203B41FA5}">
                      <a16:colId xmlns:a16="http://schemas.microsoft.com/office/drawing/2014/main" val="3016790670"/>
                    </a:ext>
                  </a:extLst>
                </a:gridCol>
              </a:tblGrid>
              <a:tr h="2318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EmpID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650914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78750"/>
                  </a:ext>
                </a:extLst>
              </a:tr>
              <a:tr h="5443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35842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0F26A0-278F-6EDD-BE32-AC79FF442DC6}"/>
              </a:ext>
            </a:extLst>
          </p:cNvPr>
          <p:cNvSpPr txBox="1"/>
          <p:nvPr/>
        </p:nvSpPr>
        <p:spPr>
          <a:xfrm>
            <a:off x="7932820" y="4056816"/>
            <a:ext cx="895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</a:t>
            </a:r>
            <a:r>
              <a:rPr lang="en-IN" b="1" dirty="0"/>
              <a:t>able B</a:t>
            </a:r>
          </a:p>
        </p:txBody>
      </p:sp>
    </p:spTree>
    <p:extLst>
      <p:ext uri="{BB962C8B-B14F-4D97-AF65-F5344CB8AC3E}">
        <p14:creationId xmlns:p14="http://schemas.microsoft.com/office/powerpoint/2010/main" val="64114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84867-74A2-95E3-5FE4-DAD722F0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1E9292-96D7-8313-D176-19457527BE9A}"/>
              </a:ext>
            </a:extLst>
          </p:cNvPr>
          <p:cNvSpPr txBox="1"/>
          <p:nvPr/>
        </p:nvSpPr>
        <p:spPr>
          <a:xfrm>
            <a:off x="3526521" y="1505962"/>
            <a:ext cx="23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OUTPUT:</a:t>
            </a:r>
            <a:endParaRPr lang="en-IN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547555-ED27-EC53-1CC4-F6459C608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196037"/>
              </p:ext>
            </p:extLst>
          </p:nvPr>
        </p:nvGraphicFramePr>
        <p:xfrm>
          <a:off x="1622459" y="2015393"/>
          <a:ext cx="5756910" cy="1610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8970">
                  <a:extLst>
                    <a:ext uri="{9D8B030D-6E8A-4147-A177-3AD203B41FA5}">
                      <a16:colId xmlns:a16="http://schemas.microsoft.com/office/drawing/2014/main" val="1523613311"/>
                    </a:ext>
                  </a:extLst>
                </a:gridCol>
                <a:gridCol w="1918970">
                  <a:extLst>
                    <a:ext uri="{9D8B030D-6E8A-4147-A177-3AD203B41FA5}">
                      <a16:colId xmlns:a16="http://schemas.microsoft.com/office/drawing/2014/main" val="3294304083"/>
                    </a:ext>
                  </a:extLst>
                </a:gridCol>
                <a:gridCol w="1918970">
                  <a:extLst>
                    <a:ext uri="{9D8B030D-6E8A-4147-A177-3AD203B41FA5}">
                      <a16:colId xmlns:a16="http://schemas.microsoft.com/office/drawing/2014/main" val="2969974709"/>
                    </a:ext>
                  </a:extLst>
                </a:gridCol>
              </a:tblGrid>
              <a:tr h="402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2200" kern="100" dirty="0" err="1">
                          <a:effectLst/>
                        </a:rPr>
                        <a:t>EmpID</a:t>
                      </a:r>
                      <a:endParaRPr lang="en-IN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2200" kern="100" dirty="0" err="1">
                          <a:effectLst/>
                        </a:rPr>
                        <a:t>Ename</a:t>
                      </a:r>
                      <a:endParaRPr lang="en-IN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2200" kern="100" dirty="0">
                          <a:effectLst/>
                        </a:rPr>
                        <a:t>Salary</a:t>
                      </a:r>
                      <a:endParaRPr lang="en-IN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989731"/>
                  </a:ext>
                </a:extLst>
              </a:tr>
              <a:tr h="402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2200" kern="100">
                          <a:effectLst/>
                        </a:rPr>
                        <a:t>1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2200" kern="100">
                          <a:effectLst/>
                        </a:rPr>
                        <a:t>AA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2200" kern="100" dirty="0">
                          <a:effectLst/>
                        </a:rPr>
                        <a:t>1000</a:t>
                      </a:r>
                      <a:endParaRPr lang="en-IN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2154470"/>
                  </a:ext>
                </a:extLst>
              </a:tr>
              <a:tr h="402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2200" kern="100">
                          <a:effectLst/>
                        </a:rPr>
                        <a:t>2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2200" kern="100">
                          <a:effectLst/>
                        </a:rPr>
                        <a:t>BB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2200" kern="100" dirty="0">
                          <a:effectLst/>
                        </a:rPr>
                        <a:t>300</a:t>
                      </a:r>
                      <a:endParaRPr lang="en-IN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469358"/>
                  </a:ext>
                </a:extLst>
              </a:tr>
              <a:tr h="4025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2200" kern="100">
                          <a:effectLst/>
                        </a:rPr>
                        <a:t>3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2200" kern="100">
                          <a:effectLst/>
                        </a:rPr>
                        <a:t>CC</a:t>
                      </a:r>
                      <a:endParaRPr lang="en-IN" sz="2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577850" algn="l"/>
                        </a:tabLst>
                      </a:pPr>
                      <a:r>
                        <a:rPr lang="en-IN" sz="2200" kern="100" dirty="0">
                          <a:effectLst/>
                        </a:rPr>
                        <a:t>100</a:t>
                      </a:r>
                      <a:endParaRPr lang="en-IN" sz="2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21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68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35315</TotalTime>
  <Words>990</Words>
  <Application>Microsoft Office PowerPoint</Application>
  <PresentationFormat>Widescreen</PresentationFormat>
  <Paragraphs>281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Advance Database Management Systems</vt:lpstr>
      <vt:lpstr>               EXPERIMETN 02: JOINS</vt:lpstr>
      <vt:lpstr>PowerPoint Presentation</vt:lpstr>
      <vt:lpstr>      Financial Forecast Matching with Fallback Strategy (hard)</vt:lpstr>
      <vt:lpstr>PowerPoint Presentation</vt:lpstr>
      <vt:lpstr>    EXPERIMENT 03: SUB-QUERIES</vt:lpstr>
      <vt:lpstr>PowerPoint Presentation</vt:lpstr>
      <vt:lpstr>      Merging Employee Histories: Who Earned Least? (Hard)</vt:lpstr>
      <vt:lpstr>PowerPoint Presentation</vt:lpstr>
      <vt:lpstr>IF-ELSE  &amp; ELSE-IF LADDER (SQL SERVER)</vt:lpstr>
      <vt:lpstr>Examples:</vt:lpstr>
      <vt:lpstr>Examples:</vt:lpstr>
      <vt:lpstr>IF-ELSE  &amp; ELSE-IF LADDER (POSTGRES)</vt:lpstr>
      <vt:lpstr>Examples:</vt:lpstr>
      <vt:lpstr>Examples:</vt:lpstr>
      <vt:lpstr>CASE STATEMENTS (SQL SERVER)</vt:lpstr>
      <vt:lpstr>Example: </vt:lpstr>
      <vt:lpstr>Practice Set: </vt:lpstr>
      <vt:lpstr>Practice Set: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Singh Rathore</dc:creator>
  <cp:lastModifiedBy>Alok Singh Rathore</cp:lastModifiedBy>
  <cp:revision>15</cp:revision>
  <dcterms:created xsi:type="dcterms:W3CDTF">2025-07-21T10:01:14Z</dcterms:created>
  <dcterms:modified xsi:type="dcterms:W3CDTF">2025-08-25T04:30:53Z</dcterms:modified>
</cp:coreProperties>
</file>