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40" r:id="rId21"/>
    <p:sldId id="341" r:id="rId22"/>
    <p:sldId id="342" r:id="rId23"/>
    <p:sldId id="343" r:id="rId24"/>
    <p:sldId id="344" r:id="rId25"/>
    <p:sldId id="346" r:id="rId26"/>
    <p:sldId id="400" r:id="rId27"/>
    <p:sldId id="386" r:id="rId28"/>
    <p:sldId id="348" r:id="rId29"/>
    <p:sldId id="349"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35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704AF-1117-4FCD-883C-7AEA7A3B160E}" type="datetimeFigureOut">
              <a:rPr lang="en-IN" smtClean="0"/>
              <a:t>26-08-2025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3CCED-9669-4D0A-99A1-097E20489E08}" type="slidenum">
              <a:rPr lang="en-IN" smtClean="0"/>
              <a:t>‹#›</a:t>
            </a:fld>
            <a:endParaRPr lang="en-IN"/>
          </a:p>
        </p:txBody>
      </p:sp>
    </p:spTree>
    <p:extLst>
      <p:ext uri="{BB962C8B-B14F-4D97-AF65-F5344CB8AC3E}">
        <p14:creationId xmlns:p14="http://schemas.microsoft.com/office/powerpoint/2010/main" val="209527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93CCED-9669-4D0A-99A1-097E20489E08}" type="slidenum">
              <a:rPr lang="en-IN" smtClean="0"/>
              <a:t>3</a:t>
            </a:fld>
            <a:endParaRPr lang="en-IN"/>
          </a:p>
        </p:txBody>
      </p:sp>
    </p:spTree>
    <p:extLst>
      <p:ext uri="{BB962C8B-B14F-4D97-AF65-F5344CB8AC3E}">
        <p14:creationId xmlns:p14="http://schemas.microsoft.com/office/powerpoint/2010/main" val="1150998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877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17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484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32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062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66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59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33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55928-47AB-190E-E730-0AEC14972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E8D84-347B-5365-501C-547FA3171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5BE30-CB61-E349-5D2B-C3B7452512D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6CD9DFD-7C39-B71B-D933-AECA777B9473}"/>
              </a:ext>
            </a:extLst>
          </p:cNvPr>
          <p:cNvSpPr>
            <a:spLocks noGrp="1"/>
          </p:cNvSpPr>
          <p:nvPr>
            <p:ph type="sldNum" sz="quarter" idx="5"/>
          </p:nvPr>
        </p:nvSpPr>
        <p:spPr/>
        <p:txBody>
          <a:bodyPr/>
          <a:lstStyle/>
          <a:p>
            <a:fld id="{E893CCED-9669-4D0A-99A1-097E20489E08}" type="slidenum">
              <a:rPr lang="en-IN" smtClean="0"/>
              <a:t>7</a:t>
            </a:fld>
            <a:endParaRPr lang="en-IN"/>
          </a:p>
        </p:txBody>
      </p:sp>
    </p:spTree>
    <p:extLst>
      <p:ext uri="{BB962C8B-B14F-4D97-AF65-F5344CB8AC3E}">
        <p14:creationId xmlns:p14="http://schemas.microsoft.com/office/powerpoint/2010/main" val="4261132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1431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362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1473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053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556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939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0" name="Google Shape;740;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a:extLst>
            <a:ext uri="{FF2B5EF4-FFF2-40B4-BE49-F238E27FC236}">
              <a16:creationId xmlns:a16="http://schemas.microsoft.com/office/drawing/2014/main" id="{2310584A-556F-6F19-79E8-4FA7FEB88C4B}"/>
            </a:ext>
          </a:extLst>
        </p:cNvPr>
        <p:cNvGrpSpPr/>
        <p:nvPr/>
      </p:nvGrpSpPr>
      <p:grpSpPr>
        <a:xfrm>
          <a:off x="0" y="0"/>
          <a:ext cx="0" cy="0"/>
          <a:chOff x="0" y="0"/>
          <a:chExt cx="0" cy="0"/>
        </a:xfrm>
      </p:grpSpPr>
      <p:sp>
        <p:nvSpPr>
          <p:cNvPr id="761" name="Google Shape;761;p82:notes">
            <a:extLst>
              <a:ext uri="{FF2B5EF4-FFF2-40B4-BE49-F238E27FC236}">
                <a16:creationId xmlns:a16="http://schemas.microsoft.com/office/drawing/2014/main" id="{B1CEE8AE-0BBD-AE4C-EA7B-B0D717A3CF3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p82:notes">
            <a:extLst>
              <a:ext uri="{FF2B5EF4-FFF2-40B4-BE49-F238E27FC236}">
                <a16:creationId xmlns:a16="http://schemas.microsoft.com/office/drawing/2014/main" id="{591A74BB-3E49-6253-D218-432813CE26D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9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A2E8-36B4-E2F1-F14D-FF6301C8A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F622F6-F1DA-3EB3-5B57-D3007904A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DC6C17-CDF0-7A5F-F1FE-2A4675162947}"/>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5" name="Footer Placeholder 4">
            <a:extLst>
              <a:ext uri="{FF2B5EF4-FFF2-40B4-BE49-F238E27FC236}">
                <a16:creationId xmlns:a16="http://schemas.microsoft.com/office/drawing/2014/main" id="{921C2A14-F400-F778-6024-A178FF47C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141BF-4BC9-411C-B211-632428BD21BE}"/>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2863021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8D9B-F338-D093-8095-AF950497A8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61D27-5DDF-8823-6B91-A269730F91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CA2DE-EF28-7F5E-4E96-32E755B263E2}"/>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5" name="Footer Placeholder 4">
            <a:extLst>
              <a:ext uri="{FF2B5EF4-FFF2-40B4-BE49-F238E27FC236}">
                <a16:creationId xmlns:a16="http://schemas.microsoft.com/office/drawing/2014/main" id="{83D4B43E-E525-E000-5369-C288BF533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A5BA6-7C97-0000-8196-2305FC42D06A}"/>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276567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C18F9-9BAC-8A0F-0346-DF3DAEE977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866B7C-5CC1-6CFE-0BAD-31AA8C25DF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299B8-688E-368F-DC27-A06111E60EBC}"/>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5" name="Footer Placeholder 4">
            <a:extLst>
              <a:ext uri="{FF2B5EF4-FFF2-40B4-BE49-F238E27FC236}">
                <a16:creationId xmlns:a16="http://schemas.microsoft.com/office/drawing/2014/main" id="{8C9A81DA-9EC4-178D-62B6-4F139121F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32AD2-BF55-3B40-1D8C-816E86BCA21F}"/>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367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C21F-122A-FC9C-614C-73348B4070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A59E6F-1F26-CD6F-BF0B-4F7AA956F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1046D-C78A-0D33-CB1E-AC635BAFEAD8}"/>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5" name="Footer Placeholder 4">
            <a:extLst>
              <a:ext uri="{FF2B5EF4-FFF2-40B4-BE49-F238E27FC236}">
                <a16:creationId xmlns:a16="http://schemas.microsoft.com/office/drawing/2014/main" id="{815F873C-E1BC-B36E-FDA7-22A79F27F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5AFB85-E914-CFF7-763A-1F24BB88EEB7}"/>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92456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B374-2F44-3F35-897D-A57E6588A6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1687AF-80B6-E54D-EA1C-16C8E9D00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DC4EE-630B-CA0D-62C2-FFE270CABE89}"/>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5" name="Footer Placeholder 4">
            <a:extLst>
              <a:ext uri="{FF2B5EF4-FFF2-40B4-BE49-F238E27FC236}">
                <a16:creationId xmlns:a16="http://schemas.microsoft.com/office/drawing/2014/main" id="{595557A6-3904-7714-5A90-8E55B7F7C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772AA-31E1-6F6B-0CB4-14C173E9B8CF}"/>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21278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AAD9-8989-FF5A-B660-EC6E80AABC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4B886-51A3-1486-A937-F18D07AC7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251807-C5CE-F91C-9DEB-BA7F1DEC9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62CA77-D607-42F5-DB2B-E4563D3D0B6F}"/>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6" name="Footer Placeholder 5">
            <a:extLst>
              <a:ext uri="{FF2B5EF4-FFF2-40B4-BE49-F238E27FC236}">
                <a16:creationId xmlns:a16="http://schemas.microsoft.com/office/drawing/2014/main" id="{38DC1CC6-45D9-C19E-A84F-8EC684A25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28A747-AA81-5EBB-EFEA-9AC5F48C132A}"/>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295824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E84F-2D39-44C3-6CED-9E41E9A11B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27847C-855D-556F-CD64-F5413C93F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F090CD-A38E-3F9F-1EC8-F874A23915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CE7965-64F4-E217-8BD5-124B5573D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55FF66-04BE-062B-88DD-5B0214B9FB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EC68AA-E05A-4B46-41F8-6242A3E285D4}"/>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8" name="Footer Placeholder 7">
            <a:extLst>
              <a:ext uri="{FF2B5EF4-FFF2-40B4-BE49-F238E27FC236}">
                <a16:creationId xmlns:a16="http://schemas.microsoft.com/office/drawing/2014/main" id="{56571E68-D5FA-43CD-6050-387BFB54A1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4276E8-E63B-D770-9FF1-4D21B884ADA2}"/>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60420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1C15-C18A-BEE1-BE11-9D7B3B1117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891F7C-A4B2-A687-5576-B10992CC6E79}"/>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4" name="Footer Placeholder 3">
            <a:extLst>
              <a:ext uri="{FF2B5EF4-FFF2-40B4-BE49-F238E27FC236}">
                <a16:creationId xmlns:a16="http://schemas.microsoft.com/office/drawing/2014/main" id="{EBB084F0-9C94-ED0B-ED04-61BC17A01D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28ED59-B9FF-F144-CFCE-C7DF2FFABE64}"/>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165052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0FD01F-F6E1-F835-56FE-DD93B1D1D593}"/>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3" name="Footer Placeholder 2">
            <a:extLst>
              <a:ext uri="{FF2B5EF4-FFF2-40B4-BE49-F238E27FC236}">
                <a16:creationId xmlns:a16="http://schemas.microsoft.com/office/drawing/2014/main" id="{7F9DDFD1-046B-AE4D-C0A3-1C4107BB3C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89846E-B6F5-D82E-20B7-761649439742}"/>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333713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84F3E-CBC4-AE7D-DD21-4366FCD6F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686A12-F79E-4508-DFA6-587695E58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511723-A7BB-6508-0F59-294319A37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80FE3-BDBC-1F9B-031C-AF37EEC783FC}"/>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6" name="Footer Placeholder 5">
            <a:extLst>
              <a:ext uri="{FF2B5EF4-FFF2-40B4-BE49-F238E27FC236}">
                <a16:creationId xmlns:a16="http://schemas.microsoft.com/office/drawing/2014/main" id="{4622F4E0-4D73-27D1-BB3A-3F126C7A43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E4E55-F3C8-209B-CDB1-0433A639F4E4}"/>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106543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49E4-F745-1EA7-8F7E-0D5AB425A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C917A2-37A4-9575-282B-B32883273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55D283-D0C8-861C-5D38-42482C19F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7451C-EEC0-E523-70A7-FB7D5BA31795}"/>
              </a:ext>
            </a:extLst>
          </p:cNvPr>
          <p:cNvSpPr>
            <a:spLocks noGrp="1"/>
          </p:cNvSpPr>
          <p:nvPr>
            <p:ph type="dt" sz="half" idx="10"/>
          </p:nvPr>
        </p:nvSpPr>
        <p:spPr/>
        <p:txBody>
          <a:bodyPr/>
          <a:lstStyle/>
          <a:p>
            <a:fld id="{869628CB-11F6-46B8-B639-18C23171EB0C}" type="datetimeFigureOut">
              <a:rPr lang="en-IN" smtClean="0"/>
              <a:t>26-08-2025</a:t>
            </a:fld>
            <a:endParaRPr lang="en-IN"/>
          </a:p>
        </p:txBody>
      </p:sp>
      <p:sp>
        <p:nvSpPr>
          <p:cNvPr id="6" name="Footer Placeholder 5">
            <a:extLst>
              <a:ext uri="{FF2B5EF4-FFF2-40B4-BE49-F238E27FC236}">
                <a16:creationId xmlns:a16="http://schemas.microsoft.com/office/drawing/2014/main" id="{2A6C430C-D7AE-0F52-DFFD-6130F6A9F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F0C74B-7F60-4094-9F6B-8CDC94D6DBC5}"/>
              </a:ext>
            </a:extLst>
          </p:cNvPr>
          <p:cNvSpPr>
            <a:spLocks noGrp="1"/>
          </p:cNvSpPr>
          <p:nvPr>
            <p:ph type="sldNum" sz="quarter" idx="12"/>
          </p:nvPr>
        </p:nvSpPr>
        <p:spPr/>
        <p:txBody>
          <a:bodyPr/>
          <a:lstStyle/>
          <a:p>
            <a:fld id="{6A95C266-5812-4718-AC27-F31CCE39BFCF}" type="slidenum">
              <a:rPr lang="en-IN" smtClean="0"/>
              <a:t>‹#›</a:t>
            </a:fld>
            <a:endParaRPr lang="en-IN"/>
          </a:p>
        </p:txBody>
      </p:sp>
    </p:spTree>
    <p:extLst>
      <p:ext uri="{BB962C8B-B14F-4D97-AF65-F5344CB8AC3E}">
        <p14:creationId xmlns:p14="http://schemas.microsoft.com/office/powerpoint/2010/main" val="419131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35E4F-F893-5C8E-E237-52A0D0227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BA04A-3B0F-3EDF-13B5-DE50F71D77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4EF8BE-8299-ADC2-02DF-D083C888A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628CB-11F6-46B8-B639-18C23171EB0C}" type="datetimeFigureOut">
              <a:rPr lang="en-IN" smtClean="0"/>
              <a:t>26-08-2025</a:t>
            </a:fld>
            <a:endParaRPr lang="en-IN"/>
          </a:p>
        </p:txBody>
      </p:sp>
      <p:sp>
        <p:nvSpPr>
          <p:cNvPr id="5" name="Footer Placeholder 4">
            <a:extLst>
              <a:ext uri="{FF2B5EF4-FFF2-40B4-BE49-F238E27FC236}">
                <a16:creationId xmlns:a16="http://schemas.microsoft.com/office/drawing/2014/main" id="{C6A3AE52-F15F-9CAC-58C2-E73C6E9EE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5DD7BB-68F5-E369-6B80-BA8084989C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5C266-5812-4718-AC27-F31CCE39BFCF}" type="slidenum">
              <a:rPr lang="en-IN" smtClean="0"/>
              <a:t>‹#›</a:t>
            </a:fld>
            <a:endParaRPr lang="en-IN"/>
          </a:p>
        </p:txBody>
      </p:sp>
      <p:pic>
        <p:nvPicPr>
          <p:cNvPr id="7" name="Picture 6">
            <a:extLst>
              <a:ext uri="{FF2B5EF4-FFF2-40B4-BE49-F238E27FC236}">
                <a16:creationId xmlns:a16="http://schemas.microsoft.com/office/drawing/2014/main" id="{C11AE6C4-4C24-7C66-0E7A-393D45130D50}"/>
              </a:ext>
            </a:extLst>
          </p:cNvPr>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908" y="23813"/>
            <a:ext cx="11320757" cy="799023"/>
          </a:xfrm>
          <a:prstGeom prst="rect">
            <a:avLst/>
          </a:prstGeom>
          <a:noFill/>
          <a:ln>
            <a:noFill/>
          </a:ln>
        </p:spPr>
      </p:pic>
    </p:spTree>
    <p:extLst>
      <p:ext uri="{BB962C8B-B14F-4D97-AF65-F5344CB8AC3E}">
        <p14:creationId xmlns:p14="http://schemas.microsoft.com/office/powerpoint/2010/main" val="123844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C13D-8DCD-EDB2-E749-07E844491D64}"/>
              </a:ext>
            </a:extLst>
          </p:cNvPr>
          <p:cNvSpPr>
            <a:spLocks noGrp="1"/>
          </p:cNvSpPr>
          <p:nvPr>
            <p:ph type="ctrTitle"/>
          </p:nvPr>
        </p:nvSpPr>
        <p:spPr>
          <a:xfrm>
            <a:off x="1524000" y="1985005"/>
            <a:ext cx="9144000" cy="2387600"/>
          </a:xfrm>
        </p:spPr>
        <p:txBody>
          <a:bodyPr/>
          <a:lstStyle/>
          <a:p>
            <a:r>
              <a:rPr lang="en-US" b="1" dirty="0"/>
              <a:t>Advance Database Management Systems</a:t>
            </a:r>
            <a:endParaRPr lang="en-IN" b="1" dirty="0"/>
          </a:p>
        </p:txBody>
      </p:sp>
    </p:spTree>
    <p:extLst>
      <p:ext uri="{BB962C8B-B14F-4D97-AF65-F5344CB8AC3E}">
        <p14:creationId xmlns:p14="http://schemas.microsoft.com/office/powerpoint/2010/main" val="2920261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3CEC-0869-80C2-E307-DA5926D4418E}"/>
              </a:ext>
            </a:extLst>
          </p:cNvPr>
          <p:cNvSpPr>
            <a:spLocks noGrp="1"/>
          </p:cNvSpPr>
          <p:nvPr>
            <p:ph type="title"/>
          </p:nvPr>
        </p:nvSpPr>
        <p:spPr>
          <a:xfrm>
            <a:off x="838200" y="873543"/>
            <a:ext cx="10515600" cy="696077"/>
          </a:xfrm>
        </p:spPr>
        <p:txBody>
          <a:bodyPr/>
          <a:lstStyle/>
          <a:p>
            <a:r>
              <a:rPr lang="en-US" b="1" dirty="0"/>
              <a:t>IF-ELSE  &amp; ELSE-IF LADDER (SQL SERVER)</a:t>
            </a:r>
            <a:endParaRPr lang="en-IN" b="1" dirty="0"/>
          </a:p>
        </p:txBody>
      </p:sp>
      <p:pic>
        <p:nvPicPr>
          <p:cNvPr id="5" name="Picture 4">
            <a:extLst>
              <a:ext uri="{FF2B5EF4-FFF2-40B4-BE49-F238E27FC236}">
                <a16:creationId xmlns:a16="http://schemas.microsoft.com/office/drawing/2014/main" id="{DB848DD0-FA9F-2764-374D-6602102862B1}"/>
              </a:ext>
            </a:extLst>
          </p:cNvPr>
          <p:cNvPicPr>
            <a:picLocks noChangeAspect="1"/>
          </p:cNvPicPr>
          <p:nvPr/>
        </p:nvPicPr>
        <p:blipFill>
          <a:blip r:embed="rId2"/>
          <a:stretch>
            <a:fillRect/>
          </a:stretch>
        </p:blipFill>
        <p:spPr>
          <a:xfrm>
            <a:off x="710855" y="2126451"/>
            <a:ext cx="6074954" cy="3344659"/>
          </a:xfrm>
          <a:prstGeom prst="rect">
            <a:avLst/>
          </a:prstGeom>
        </p:spPr>
      </p:pic>
      <p:pic>
        <p:nvPicPr>
          <p:cNvPr id="7" name="Picture 6">
            <a:extLst>
              <a:ext uri="{FF2B5EF4-FFF2-40B4-BE49-F238E27FC236}">
                <a16:creationId xmlns:a16="http://schemas.microsoft.com/office/drawing/2014/main" id="{D4E3499D-DC46-3BC3-AA9B-4461272A10AC}"/>
              </a:ext>
            </a:extLst>
          </p:cNvPr>
          <p:cNvPicPr>
            <a:picLocks noChangeAspect="1"/>
          </p:cNvPicPr>
          <p:nvPr/>
        </p:nvPicPr>
        <p:blipFill>
          <a:blip r:embed="rId3"/>
          <a:stretch>
            <a:fillRect/>
          </a:stretch>
        </p:blipFill>
        <p:spPr>
          <a:xfrm>
            <a:off x="6785809" y="2126451"/>
            <a:ext cx="3796977" cy="3344659"/>
          </a:xfrm>
          <a:prstGeom prst="rect">
            <a:avLst/>
          </a:prstGeom>
        </p:spPr>
      </p:pic>
    </p:spTree>
    <p:extLst>
      <p:ext uri="{BB962C8B-B14F-4D97-AF65-F5344CB8AC3E}">
        <p14:creationId xmlns:p14="http://schemas.microsoft.com/office/powerpoint/2010/main" val="112610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8D897-9076-5B09-0DF7-C7B2B2601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9BFC7-3B44-C5B9-F226-31E0C9112B3B}"/>
              </a:ext>
            </a:extLst>
          </p:cNvPr>
          <p:cNvSpPr>
            <a:spLocks noGrp="1"/>
          </p:cNvSpPr>
          <p:nvPr>
            <p:ph type="title"/>
          </p:nvPr>
        </p:nvSpPr>
        <p:spPr>
          <a:xfrm>
            <a:off x="838200" y="873543"/>
            <a:ext cx="10515600" cy="696077"/>
          </a:xfrm>
        </p:spPr>
        <p:txBody>
          <a:bodyPr/>
          <a:lstStyle/>
          <a:p>
            <a:r>
              <a:rPr lang="en-US" b="1" dirty="0"/>
              <a:t>Examples:</a:t>
            </a:r>
            <a:endParaRPr lang="en-IN" b="1" dirty="0"/>
          </a:p>
        </p:txBody>
      </p:sp>
      <p:pic>
        <p:nvPicPr>
          <p:cNvPr id="4" name="Picture 3">
            <a:extLst>
              <a:ext uri="{FF2B5EF4-FFF2-40B4-BE49-F238E27FC236}">
                <a16:creationId xmlns:a16="http://schemas.microsoft.com/office/drawing/2014/main" id="{B8641008-E11F-2E46-EF75-9868EA0C5A59}"/>
              </a:ext>
            </a:extLst>
          </p:cNvPr>
          <p:cNvPicPr>
            <a:picLocks noChangeAspect="1"/>
          </p:cNvPicPr>
          <p:nvPr/>
        </p:nvPicPr>
        <p:blipFill>
          <a:blip r:embed="rId2"/>
          <a:stretch>
            <a:fillRect/>
          </a:stretch>
        </p:blipFill>
        <p:spPr>
          <a:xfrm>
            <a:off x="838200" y="2129913"/>
            <a:ext cx="7760578" cy="2923349"/>
          </a:xfrm>
          <a:prstGeom prst="rect">
            <a:avLst/>
          </a:prstGeom>
        </p:spPr>
      </p:pic>
    </p:spTree>
    <p:extLst>
      <p:ext uri="{BB962C8B-B14F-4D97-AF65-F5344CB8AC3E}">
        <p14:creationId xmlns:p14="http://schemas.microsoft.com/office/powerpoint/2010/main" val="351959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119DB-9645-5187-17B2-3420FD700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A79D1-F9FF-4D7C-D920-3F4065D6A1B0}"/>
              </a:ext>
            </a:extLst>
          </p:cNvPr>
          <p:cNvSpPr>
            <a:spLocks noGrp="1"/>
          </p:cNvSpPr>
          <p:nvPr>
            <p:ph type="title"/>
          </p:nvPr>
        </p:nvSpPr>
        <p:spPr>
          <a:xfrm>
            <a:off x="838200" y="873543"/>
            <a:ext cx="10515600" cy="696077"/>
          </a:xfrm>
        </p:spPr>
        <p:txBody>
          <a:bodyPr/>
          <a:lstStyle/>
          <a:p>
            <a:r>
              <a:rPr lang="en-US" b="1" dirty="0"/>
              <a:t>Examples:</a:t>
            </a:r>
            <a:endParaRPr lang="en-IN" b="1" dirty="0"/>
          </a:p>
        </p:txBody>
      </p:sp>
      <p:pic>
        <p:nvPicPr>
          <p:cNvPr id="5" name="Picture 4">
            <a:extLst>
              <a:ext uri="{FF2B5EF4-FFF2-40B4-BE49-F238E27FC236}">
                <a16:creationId xmlns:a16="http://schemas.microsoft.com/office/drawing/2014/main" id="{E70CDD92-3BDB-9A16-0111-A91E3A97157A}"/>
              </a:ext>
            </a:extLst>
          </p:cNvPr>
          <p:cNvPicPr>
            <a:picLocks noChangeAspect="1"/>
          </p:cNvPicPr>
          <p:nvPr/>
        </p:nvPicPr>
        <p:blipFill>
          <a:blip r:embed="rId2"/>
          <a:stretch>
            <a:fillRect/>
          </a:stretch>
        </p:blipFill>
        <p:spPr>
          <a:xfrm>
            <a:off x="838199" y="2074651"/>
            <a:ext cx="5963653" cy="3905795"/>
          </a:xfrm>
          <a:prstGeom prst="rect">
            <a:avLst/>
          </a:prstGeom>
        </p:spPr>
      </p:pic>
    </p:spTree>
    <p:extLst>
      <p:ext uri="{BB962C8B-B14F-4D97-AF65-F5344CB8AC3E}">
        <p14:creationId xmlns:p14="http://schemas.microsoft.com/office/powerpoint/2010/main" val="119746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89644-16A4-0F05-D245-2C31134F7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5FBE8D-FCEA-862B-AED9-4AC369D6814F}"/>
              </a:ext>
            </a:extLst>
          </p:cNvPr>
          <p:cNvSpPr>
            <a:spLocks noGrp="1"/>
          </p:cNvSpPr>
          <p:nvPr>
            <p:ph type="title"/>
          </p:nvPr>
        </p:nvSpPr>
        <p:spPr>
          <a:xfrm>
            <a:off x="838200" y="873543"/>
            <a:ext cx="10515600" cy="696077"/>
          </a:xfrm>
        </p:spPr>
        <p:txBody>
          <a:bodyPr/>
          <a:lstStyle/>
          <a:p>
            <a:r>
              <a:rPr lang="en-US" b="1" dirty="0"/>
              <a:t>IF-ELSE  &amp; ELSE-IF LADDER (POSTGRES)</a:t>
            </a:r>
            <a:endParaRPr lang="en-IN" b="1" dirty="0"/>
          </a:p>
        </p:txBody>
      </p:sp>
      <p:pic>
        <p:nvPicPr>
          <p:cNvPr id="4" name="Picture 3">
            <a:extLst>
              <a:ext uri="{FF2B5EF4-FFF2-40B4-BE49-F238E27FC236}">
                <a16:creationId xmlns:a16="http://schemas.microsoft.com/office/drawing/2014/main" id="{E0D11750-396C-A122-70C2-F4966967B444}"/>
              </a:ext>
            </a:extLst>
          </p:cNvPr>
          <p:cNvPicPr>
            <a:picLocks noChangeAspect="1"/>
          </p:cNvPicPr>
          <p:nvPr/>
        </p:nvPicPr>
        <p:blipFill>
          <a:blip r:embed="rId2"/>
          <a:stretch>
            <a:fillRect/>
          </a:stretch>
        </p:blipFill>
        <p:spPr>
          <a:xfrm>
            <a:off x="629739" y="1780675"/>
            <a:ext cx="4696240" cy="4331368"/>
          </a:xfrm>
          <a:prstGeom prst="rect">
            <a:avLst/>
          </a:prstGeom>
        </p:spPr>
      </p:pic>
      <p:pic>
        <p:nvPicPr>
          <p:cNvPr id="8" name="Picture 7">
            <a:extLst>
              <a:ext uri="{FF2B5EF4-FFF2-40B4-BE49-F238E27FC236}">
                <a16:creationId xmlns:a16="http://schemas.microsoft.com/office/drawing/2014/main" id="{AA65D10D-B908-B475-AB28-D878F1B3D010}"/>
              </a:ext>
            </a:extLst>
          </p:cNvPr>
          <p:cNvPicPr>
            <a:picLocks noChangeAspect="1"/>
          </p:cNvPicPr>
          <p:nvPr/>
        </p:nvPicPr>
        <p:blipFill>
          <a:blip r:embed="rId3"/>
          <a:stretch>
            <a:fillRect/>
          </a:stretch>
        </p:blipFill>
        <p:spPr>
          <a:xfrm>
            <a:off x="5808061" y="1780675"/>
            <a:ext cx="5212866" cy="4748461"/>
          </a:xfrm>
          <a:prstGeom prst="rect">
            <a:avLst/>
          </a:prstGeom>
        </p:spPr>
      </p:pic>
    </p:spTree>
    <p:extLst>
      <p:ext uri="{BB962C8B-B14F-4D97-AF65-F5344CB8AC3E}">
        <p14:creationId xmlns:p14="http://schemas.microsoft.com/office/powerpoint/2010/main" val="33955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58CD5-1F59-716E-FA03-57C3616C1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0D7DF-7B7E-DCC5-B97B-A17A43A25152}"/>
              </a:ext>
            </a:extLst>
          </p:cNvPr>
          <p:cNvSpPr>
            <a:spLocks noGrp="1"/>
          </p:cNvSpPr>
          <p:nvPr>
            <p:ph type="title"/>
          </p:nvPr>
        </p:nvSpPr>
        <p:spPr>
          <a:xfrm>
            <a:off x="838200" y="873543"/>
            <a:ext cx="10515600" cy="696077"/>
          </a:xfrm>
        </p:spPr>
        <p:txBody>
          <a:bodyPr/>
          <a:lstStyle/>
          <a:p>
            <a:r>
              <a:rPr lang="en-US" b="1" dirty="0"/>
              <a:t>Examples:</a:t>
            </a:r>
            <a:endParaRPr lang="en-IN" b="1" dirty="0"/>
          </a:p>
        </p:txBody>
      </p:sp>
      <p:pic>
        <p:nvPicPr>
          <p:cNvPr id="5" name="Picture 4">
            <a:extLst>
              <a:ext uri="{FF2B5EF4-FFF2-40B4-BE49-F238E27FC236}">
                <a16:creationId xmlns:a16="http://schemas.microsoft.com/office/drawing/2014/main" id="{CC0ED0DA-8112-E87B-65C1-538FE9770B58}"/>
              </a:ext>
            </a:extLst>
          </p:cNvPr>
          <p:cNvPicPr>
            <a:picLocks noChangeAspect="1"/>
          </p:cNvPicPr>
          <p:nvPr/>
        </p:nvPicPr>
        <p:blipFill>
          <a:blip r:embed="rId2"/>
          <a:stretch>
            <a:fillRect/>
          </a:stretch>
        </p:blipFill>
        <p:spPr>
          <a:xfrm>
            <a:off x="1234096" y="2201135"/>
            <a:ext cx="8423251" cy="3172970"/>
          </a:xfrm>
          <a:prstGeom prst="rect">
            <a:avLst/>
          </a:prstGeom>
        </p:spPr>
      </p:pic>
    </p:spTree>
    <p:extLst>
      <p:ext uri="{BB962C8B-B14F-4D97-AF65-F5344CB8AC3E}">
        <p14:creationId xmlns:p14="http://schemas.microsoft.com/office/powerpoint/2010/main" val="162272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48913-4C8F-1B93-5119-D22270C28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904986-CC6A-1FC3-5FC3-01B1322F1BD7}"/>
              </a:ext>
            </a:extLst>
          </p:cNvPr>
          <p:cNvSpPr>
            <a:spLocks noGrp="1"/>
          </p:cNvSpPr>
          <p:nvPr>
            <p:ph type="title"/>
          </p:nvPr>
        </p:nvSpPr>
        <p:spPr>
          <a:xfrm>
            <a:off x="838200" y="873543"/>
            <a:ext cx="10515600" cy="696077"/>
          </a:xfrm>
        </p:spPr>
        <p:txBody>
          <a:bodyPr/>
          <a:lstStyle/>
          <a:p>
            <a:r>
              <a:rPr lang="en-US" b="1" dirty="0"/>
              <a:t>Examples:</a:t>
            </a:r>
            <a:endParaRPr lang="en-IN" b="1" dirty="0"/>
          </a:p>
        </p:txBody>
      </p:sp>
      <p:pic>
        <p:nvPicPr>
          <p:cNvPr id="4" name="Picture 3">
            <a:extLst>
              <a:ext uri="{FF2B5EF4-FFF2-40B4-BE49-F238E27FC236}">
                <a16:creationId xmlns:a16="http://schemas.microsoft.com/office/drawing/2014/main" id="{CEC93B2B-B433-9193-62CE-69D9C63A264D}"/>
              </a:ext>
            </a:extLst>
          </p:cNvPr>
          <p:cNvPicPr>
            <a:picLocks noChangeAspect="1"/>
          </p:cNvPicPr>
          <p:nvPr/>
        </p:nvPicPr>
        <p:blipFill>
          <a:blip r:embed="rId2"/>
          <a:stretch>
            <a:fillRect/>
          </a:stretch>
        </p:blipFill>
        <p:spPr>
          <a:xfrm>
            <a:off x="838200" y="2032429"/>
            <a:ext cx="6387303" cy="3947715"/>
          </a:xfrm>
          <a:prstGeom prst="rect">
            <a:avLst/>
          </a:prstGeom>
        </p:spPr>
      </p:pic>
    </p:spTree>
    <p:extLst>
      <p:ext uri="{BB962C8B-B14F-4D97-AF65-F5344CB8AC3E}">
        <p14:creationId xmlns:p14="http://schemas.microsoft.com/office/powerpoint/2010/main" val="129198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30521-6C93-AA3E-4AF1-6786D625F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CD04B-1631-599B-F602-DD81326E02A0}"/>
              </a:ext>
            </a:extLst>
          </p:cNvPr>
          <p:cNvSpPr>
            <a:spLocks noGrp="1"/>
          </p:cNvSpPr>
          <p:nvPr>
            <p:ph type="title"/>
          </p:nvPr>
        </p:nvSpPr>
        <p:spPr>
          <a:xfrm>
            <a:off x="838200" y="873543"/>
            <a:ext cx="10515600" cy="696077"/>
          </a:xfrm>
        </p:spPr>
        <p:txBody>
          <a:bodyPr/>
          <a:lstStyle/>
          <a:p>
            <a:r>
              <a:rPr lang="en-US" b="1" dirty="0"/>
              <a:t>CASE STATEMENTS (SQL SERVER)</a:t>
            </a:r>
            <a:endParaRPr lang="en-IN" b="1" dirty="0"/>
          </a:p>
        </p:txBody>
      </p:sp>
      <p:pic>
        <p:nvPicPr>
          <p:cNvPr id="8" name="Picture 7">
            <a:extLst>
              <a:ext uri="{FF2B5EF4-FFF2-40B4-BE49-F238E27FC236}">
                <a16:creationId xmlns:a16="http://schemas.microsoft.com/office/drawing/2014/main" id="{D50777CB-1090-D00D-B878-93A13C0EE5CB}"/>
              </a:ext>
            </a:extLst>
          </p:cNvPr>
          <p:cNvPicPr>
            <a:picLocks noChangeAspect="1"/>
          </p:cNvPicPr>
          <p:nvPr/>
        </p:nvPicPr>
        <p:blipFill>
          <a:blip r:embed="rId2"/>
          <a:stretch>
            <a:fillRect/>
          </a:stretch>
        </p:blipFill>
        <p:spPr>
          <a:xfrm>
            <a:off x="963798" y="2021304"/>
            <a:ext cx="8212287" cy="3642310"/>
          </a:xfrm>
          <a:prstGeom prst="rect">
            <a:avLst/>
          </a:prstGeom>
        </p:spPr>
      </p:pic>
    </p:spTree>
    <p:extLst>
      <p:ext uri="{BB962C8B-B14F-4D97-AF65-F5344CB8AC3E}">
        <p14:creationId xmlns:p14="http://schemas.microsoft.com/office/powerpoint/2010/main" val="1324743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E85C1-497E-9FA8-049C-408BAD8647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C9AEC-0EFE-7723-845B-10D243AC1172}"/>
              </a:ext>
            </a:extLst>
          </p:cNvPr>
          <p:cNvSpPr>
            <a:spLocks noGrp="1"/>
          </p:cNvSpPr>
          <p:nvPr>
            <p:ph type="title"/>
          </p:nvPr>
        </p:nvSpPr>
        <p:spPr>
          <a:xfrm>
            <a:off x="838200" y="873543"/>
            <a:ext cx="10515600" cy="696077"/>
          </a:xfrm>
        </p:spPr>
        <p:txBody>
          <a:bodyPr/>
          <a:lstStyle/>
          <a:p>
            <a:r>
              <a:rPr lang="en-US" b="1" dirty="0"/>
              <a:t>Example: </a:t>
            </a:r>
            <a:endParaRPr lang="en-IN" b="1" dirty="0"/>
          </a:p>
        </p:txBody>
      </p:sp>
      <p:pic>
        <p:nvPicPr>
          <p:cNvPr id="5" name="Picture 4">
            <a:extLst>
              <a:ext uri="{FF2B5EF4-FFF2-40B4-BE49-F238E27FC236}">
                <a16:creationId xmlns:a16="http://schemas.microsoft.com/office/drawing/2014/main" id="{BC48BC1A-49E8-1D32-E134-C8280A74C788}"/>
              </a:ext>
            </a:extLst>
          </p:cNvPr>
          <p:cNvPicPr>
            <a:picLocks noChangeAspect="1"/>
          </p:cNvPicPr>
          <p:nvPr/>
        </p:nvPicPr>
        <p:blipFill>
          <a:blip r:embed="rId2"/>
          <a:stretch>
            <a:fillRect/>
          </a:stretch>
        </p:blipFill>
        <p:spPr>
          <a:xfrm>
            <a:off x="589781" y="2103230"/>
            <a:ext cx="11012437" cy="3877216"/>
          </a:xfrm>
          <a:prstGeom prst="rect">
            <a:avLst/>
          </a:prstGeom>
        </p:spPr>
      </p:pic>
    </p:spTree>
    <p:extLst>
      <p:ext uri="{BB962C8B-B14F-4D97-AF65-F5344CB8AC3E}">
        <p14:creationId xmlns:p14="http://schemas.microsoft.com/office/powerpoint/2010/main" val="340094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F92B2-8FC2-499F-FD1A-2ACEE2DBD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D6FBE-E03A-1908-FF0C-183744E2EA0A}"/>
              </a:ext>
            </a:extLst>
          </p:cNvPr>
          <p:cNvSpPr>
            <a:spLocks noGrp="1"/>
          </p:cNvSpPr>
          <p:nvPr>
            <p:ph type="title"/>
          </p:nvPr>
        </p:nvSpPr>
        <p:spPr>
          <a:xfrm>
            <a:off x="838200" y="873543"/>
            <a:ext cx="10515600" cy="696077"/>
          </a:xfrm>
        </p:spPr>
        <p:txBody>
          <a:bodyPr/>
          <a:lstStyle/>
          <a:p>
            <a:r>
              <a:rPr lang="en-US" b="1" dirty="0"/>
              <a:t>Practice Set: </a:t>
            </a:r>
            <a:endParaRPr lang="en-IN" b="1" dirty="0"/>
          </a:p>
        </p:txBody>
      </p:sp>
      <p:sp>
        <p:nvSpPr>
          <p:cNvPr id="7" name="TextBox 6">
            <a:extLst>
              <a:ext uri="{FF2B5EF4-FFF2-40B4-BE49-F238E27FC236}">
                <a16:creationId xmlns:a16="http://schemas.microsoft.com/office/drawing/2014/main" id="{379CA0B1-1C96-108B-509A-EC02E7208D75}"/>
              </a:ext>
            </a:extLst>
          </p:cNvPr>
          <p:cNvSpPr txBox="1"/>
          <p:nvPr/>
        </p:nvSpPr>
        <p:spPr>
          <a:xfrm>
            <a:off x="994610" y="1885271"/>
            <a:ext cx="3192379" cy="3416320"/>
          </a:xfrm>
          <a:prstGeom prst="rect">
            <a:avLst/>
          </a:prstGeom>
          <a:noFill/>
        </p:spPr>
        <p:txBody>
          <a:bodyPr wrap="square">
            <a:spAutoFit/>
          </a:bodyPr>
          <a:lstStyle/>
          <a:p>
            <a:r>
              <a:rPr lang="en-IN" dirty="0"/>
              <a:t>CREATE TABLE Department (</a:t>
            </a:r>
          </a:p>
          <a:p>
            <a:r>
              <a:rPr lang="en-IN" dirty="0"/>
              <a:t>    </a:t>
            </a:r>
            <a:r>
              <a:rPr lang="en-IN" dirty="0" err="1"/>
              <a:t>DeptID</a:t>
            </a:r>
            <a:r>
              <a:rPr lang="en-IN" dirty="0"/>
              <a:t> INT PRIMARY KEY,</a:t>
            </a:r>
          </a:p>
          <a:p>
            <a:r>
              <a:rPr lang="en-IN" dirty="0"/>
              <a:t>    </a:t>
            </a:r>
            <a:r>
              <a:rPr lang="en-IN" dirty="0" err="1"/>
              <a:t>DeptName</a:t>
            </a:r>
            <a:r>
              <a:rPr lang="en-IN" dirty="0"/>
              <a:t> VARCHAR(50)</a:t>
            </a:r>
          </a:p>
          <a:p>
            <a:r>
              <a:rPr lang="en-IN" dirty="0"/>
              <a:t>);</a:t>
            </a:r>
          </a:p>
          <a:p>
            <a:endParaRPr lang="en-IN" dirty="0"/>
          </a:p>
          <a:p>
            <a:r>
              <a:rPr lang="en-IN" dirty="0"/>
              <a:t>CREATE TABLE Employee (</a:t>
            </a:r>
          </a:p>
          <a:p>
            <a:r>
              <a:rPr lang="en-IN" dirty="0"/>
              <a:t>    </a:t>
            </a:r>
            <a:r>
              <a:rPr lang="en-IN" dirty="0" err="1"/>
              <a:t>EmpID</a:t>
            </a:r>
            <a:r>
              <a:rPr lang="en-IN" dirty="0"/>
              <a:t> INT PRIMARY KEY,</a:t>
            </a:r>
          </a:p>
          <a:p>
            <a:r>
              <a:rPr lang="en-IN" dirty="0"/>
              <a:t>    Name VARCHAR(50),</a:t>
            </a:r>
          </a:p>
          <a:p>
            <a:r>
              <a:rPr lang="en-IN" dirty="0"/>
              <a:t>    </a:t>
            </a:r>
            <a:r>
              <a:rPr lang="en-IN" dirty="0" err="1"/>
              <a:t>DeptID</a:t>
            </a:r>
            <a:r>
              <a:rPr lang="en-IN" dirty="0"/>
              <a:t> INT,</a:t>
            </a:r>
          </a:p>
          <a:p>
            <a:r>
              <a:rPr lang="en-IN" dirty="0"/>
              <a:t>    Salary INT,</a:t>
            </a:r>
          </a:p>
          <a:p>
            <a:r>
              <a:rPr lang="en-IN" dirty="0"/>
              <a:t>    Marks INT</a:t>
            </a:r>
          </a:p>
          <a:p>
            <a:r>
              <a:rPr lang="en-IN" dirty="0"/>
              <a:t>);</a:t>
            </a:r>
          </a:p>
        </p:txBody>
      </p:sp>
      <p:sp>
        <p:nvSpPr>
          <p:cNvPr id="9" name="TextBox 8">
            <a:extLst>
              <a:ext uri="{FF2B5EF4-FFF2-40B4-BE49-F238E27FC236}">
                <a16:creationId xmlns:a16="http://schemas.microsoft.com/office/drawing/2014/main" id="{6CBD72EB-80DE-FFAD-2E9E-146878574C80}"/>
              </a:ext>
            </a:extLst>
          </p:cNvPr>
          <p:cNvSpPr txBox="1"/>
          <p:nvPr/>
        </p:nvSpPr>
        <p:spPr>
          <a:xfrm>
            <a:off x="4604084" y="1885271"/>
            <a:ext cx="6096000" cy="2862322"/>
          </a:xfrm>
          <a:prstGeom prst="rect">
            <a:avLst/>
          </a:prstGeom>
          <a:noFill/>
        </p:spPr>
        <p:txBody>
          <a:bodyPr wrap="square">
            <a:spAutoFit/>
          </a:bodyPr>
          <a:lstStyle/>
          <a:p>
            <a:r>
              <a:rPr lang="en-IN" dirty="0"/>
              <a:t>INSERT INTO Department VALUES</a:t>
            </a:r>
          </a:p>
          <a:p>
            <a:r>
              <a:rPr lang="en-IN" dirty="0"/>
              <a:t>(1, 'IT'), (2, 'HR'), (3, 'Finance');</a:t>
            </a:r>
          </a:p>
          <a:p>
            <a:endParaRPr lang="en-IN" dirty="0"/>
          </a:p>
          <a:p>
            <a:r>
              <a:rPr lang="en-IN" dirty="0"/>
              <a:t>INSERT INTO Employee VALUES</a:t>
            </a:r>
          </a:p>
          <a:p>
            <a:r>
              <a:rPr lang="en-IN" dirty="0"/>
              <a:t>(1, 'John', 1, 12000, 88),</a:t>
            </a:r>
          </a:p>
          <a:p>
            <a:r>
              <a:rPr lang="en-IN" dirty="0"/>
              <a:t>(2, 'Alice', 2, 9000, 72),</a:t>
            </a:r>
          </a:p>
          <a:p>
            <a:r>
              <a:rPr lang="en-IN" dirty="0"/>
              <a:t>(3, 'Bob', 1, 6000, 55),</a:t>
            </a:r>
          </a:p>
          <a:p>
            <a:r>
              <a:rPr lang="en-IN" dirty="0"/>
              <a:t>(4, 'Sarah', 3, 15000, 95),</a:t>
            </a:r>
          </a:p>
          <a:p>
            <a:r>
              <a:rPr lang="en-IN" dirty="0"/>
              <a:t>(5, 'David', 2, 7000, 65),</a:t>
            </a:r>
          </a:p>
          <a:p>
            <a:r>
              <a:rPr lang="en-IN" dirty="0"/>
              <a:t>(6, 'Tom', 1, 8000, 45);</a:t>
            </a:r>
          </a:p>
        </p:txBody>
      </p:sp>
    </p:spTree>
    <p:extLst>
      <p:ext uri="{BB962C8B-B14F-4D97-AF65-F5344CB8AC3E}">
        <p14:creationId xmlns:p14="http://schemas.microsoft.com/office/powerpoint/2010/main" val="195662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DEA42-F3CD-2904-2CAC-140003F5A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D95A4-CE26-B5AF-87B3-1CE420C08E96}"/>
              </a:ext>
            </a:extLst>
          </p:cNvPr>
          <p:cNvSpPr>
            <a:spLocks noGrp="1"/>
          </p:cNvSpPr>
          <p:nvPr>
            <p:ph type="title"/>
          </p:nvPr>
        </p:nvSpPr>
        <p:spPr>
          <a:xfrm>
            <a:off x="838200" y="873543"/>
            <a:ext cx="10515600" cy="696077"/>
          </a:xfrm>
        </p:spPr>
        <p:txBody>
          <a:bodyPr/>
          <a:lstStyle/>
          <a:p>
            <a:r>
              <a:rPr lang="en-US" b="1" dirty="0"/>
              <a:t>Practice Set: </a:t>
            </a:r>
            <a:endParaRPr lang="en-IN" b="1" dirty="0"/>
          </a:p>
        </p:txBody>
      </p:sp>
      <p:graphicFrame>
        <p:nvGraphicFramePr>
          <p:cNvPr id="4" name="Table 3">
            <a:extLst>
              <a:ext uri="{FF2B5EF4-FFF2-40B4-BE49-F238E27FC236}">
                <a16:creationId xmlns:a16="http://schemas.microsoft.com/office/drawing/2014/main" id="{50CB5A05-07F0-2B89-4782-C5C98F6B1D26}"/>
              </a:ext>
            </a:extLst>
          </p:cNvPr>
          <p:cNvGraphicFramePr>
            <a:graphicFrameLocks noGrp="1"/>
          </p:cNvGraphicFramePr>
          <p:nvPr>
            <p:extLst>
              <p:ext uri="{D42A27DB-BD31-4B8C-83A1-F6EECF244321}">
                <p14:modId xmlns:p14="http://schemas.microsoft.com/office/powerpoint/2010/main" val="2611983333"/>
              </p:ext>
            </p:extLst>
          </p:nvPr>
        </p:nvGraphicFramePr>
        <p:xfrm>
          <a:off x="1197810" y="1922824"/>
          <a:ext cx="10515599" cy="3759200"/>
        </p:xfrm>
        <a:graphic>
          <a:graphicData uri="http://schemas.openxmlformats.org/drawingml/2006/table">
            <a:tbl>
              <a:tblPr firstRow="1" bandRow="1">
                <a:tableStyleId>{5C22544A-7EE6-4342-B048-85BDC9FD1C3A}</a:tableStyleId>
              </a:tblPr>
              <a:tblGrid>
                <a:gridCol w="1044641">
                  <a:extLst>
                    <a:ext uri="{9D8B030D-6E8A-4147-A177-3AD203B41FA5}">
                      <a16:colId xmlns:a16="http://schemas.microsoft.com/office/drawing/2014/main" val="1560590589"/>
                    </a:ext>
                  </a:extLst>
                </a:gridCol>
                <a:gridCol w="9470958">
                  <a:extLst>
                    <a:ext uri="{9D8B030D-6E8A-4147-A177-3AD203B41FA5}">
                      <a16:colId xmlns:a16="http://schemas.microsoft.com/office/drawing/2014/main" val="432771360"/>
                    </a:ext>
                  </a:extLst>
                </a:gridCol>
              </a:tblGrid>
              <a:tr h="370840">
                <a:tc>
                  <a:txBody>
                    <a:bodyPr/>
                    <a:lstStyle/>
                    <a:p>
                      <a:r>
                        <a:rPr lang="en-US" dirty="0"/>
                        <a:t>Sno</a:t>
                      </a:r>
                      <a:endParaRPr lang="en-IN" dirty="0"/>
                    </a:p>
                  </a:txBody>
                  <a:tcPr/>
                </a:tc>
                <a:tc>
                  <a:txBody>
                    <a:bodyPr/>
                    <a:lstStyle/>
                    <a:p>
                      <a:r>
                        <a:rPr lang="en-US" dirty="0"/>
                        <a:t>Problem Statement</a:t>
                      </a:r>
                      <a:endParaRPr lang="en-IN" dirty="0"/>
                    </a:p>
                  </a:txBody>
                  <a:tcPr/>
                </a:tc>
                <a:extLst>
                  <a:ext uri="{0D108BD9-81ED-4DB2-BD59-A6C34878D82A}">
                    <a16:rowId xmlns:a16="http://schemas.microsoft.com/office/drawing/2014/main" val="713624511"/>
                  </a:ext>
                </a:extLst>
              </a:tr>
              <a:tr h="370840">
                <a:tc>
                  <a:txBody>
                    <a:bodyPr/>
                    <a:lstStyle/>
                    <a:p>
                      <a:r>
                        <a:rPr lang="en-US" dirty="0"/>
                        <a:t>1</a:t>
                      </a:r>
                      <a:endParaRPr lang="en-IN" dirty="0"/>
                    </a:p>
                  </a:txBody>
                  <a:tcPr/>
                </a:tc>
                <a:tc>
                  <a:txBody>
                    <a:bodyPr/>
                    <a:lstStyle/>
                    <a:p>
                      <a:r>
                        <a:rPr lang="en-US" dirty="0"/>
                        <a:t>Write an IF-ELSE block to check if the average salary of all the employees is greater than 1000. (SQL SERVER + POSTGRES)</a:t>
                      </a:r>
                    </a:p>
                    <a:p>
                      <a:r>
                        <a:rPr lang="en-US" dirty="0"/>
                        <a:t>If yes, print ‘Highest Salary Company’, else ‘Average Salary Company’</a:t>
                      </a:r>
                    </a:p>
                    <a:p>
                      <a:endParaRPr lang="en-IN" dirty="0"/>
                    </a:p>
                  </a:txBody>
                  <a:tcPr/>
                </a:tc>
                <a:extLst>
                  <a:ext uri="{0D108BD9-81ED-4DB2-BD59-A6C34878D82A}">
                    <a16:rowId xmlns:a16="http://schemas.microsoft.com/office/drawing/2014/main" val="2305115069"/>
                  </a:ext>
                </a:extLst>
              </a:tr>
              <a:tr h="370840">
                <a:tc>
                  <a:txBody>
                    <a:bodyPr/>
                    <a:lstStyle/>
                    <a:p>
                      <a:r>
                        <a:rPr lang="en-US" dirty="0"/>
                        <a:t>2</a:t>
                      </a:r>
                      <a:endParaRPr lang="en-IN" dirty="0"/>
                    </a:p>
                  </a:txBody>
                  <a:tcPr/>
                </a:tc>
                <a:tc>
                  <a:txBody>
                    <a:bodyPr/>
                    <a:lstStyle/>
                    <a:p>
                      <a:r>
                        <a:rPr lang="en-US" dirty="0"/>
                        <a:t>Use IF-ELSE Ladder to classify marks of a given employee (second class =&gt; 50/ first class &gt;= 70/ distinction &gt; 85)</a:t>
                      </a:r>
                      <a:endParaRPr lang="en-IN" dirty="0"/>
                    </a:p>
                  </a:txBody>
                  <a:tcPr/>
                </a:tc>
                <a:extLst>
                  <a:ext uri="{0D108BD9-81ED-4DB2-BD59-A6C34878D82A}">
                    <a16:rowId xmlns:a16="http://schemas.microsoft.com/office/drawing/2014/main" val="1169291945"/>
                  </a:ext>
                </a:extLst>
              </a:tr>
              <a:tr h="370840">
                <a:tc>
                  <a:txBody>
                    <a:bodyPr/>
                    <a:lstStyle/>
                    <a:p>
                      <a:r>
                        <a:rPr lang="en-US" dirty="0"/>
                        <a:t>3</a:t>
                      </a:r>
                      <a:endParaRPr lang="en-IN" dirty="0"/>
                    </a:p>
                  </a:txBody>
                  <a:tcPr/>
                </a:tc>
                <a:tc>
                  <a:txBody>
                    <a:bodyPr/>
                    <a:lstStyle/>
                    <a:p>
                      <a:r>
                        <a:rPr lang="en-US" dirty="0"/>
                        <a:t>Write a query to classify employees based on salary using CASE statements:</a:t>
                      </a:r>
                    </a:p>
                    <a:p>
                      <a:r>
                        <a:rPr lang="en-IN" dirty="0"/>
                        <a:t>            1. &gt;=12000 – Platinum</a:t>
                      </a:r>
                    </a:p>
                    <a:p>
                      <a:r>
                        <a:rPr lang="en-IN" dirty="0"/>
                        <a:t>            2. 8000 – 11999 – Gold</a:t>
                      </a:r>
                    </a:p>
                    <a:p>
                      <a:r>
                        <a:rPr lang="en-IN" dirty="0"/>
                        <a:t>            3. Else Silver</a:t>
                      </a:r>
                    </a:p>
                  </a:txBody>
                  <a:tcPr/>
                </a:tc>
                <a:extLst>
                  <a:ext uri="{0D108BD9-81ED-4DB2-BD59-A6C34878D82A}">
                    <a16:rowId xmlns:a16="http://schemas.microsoft.com/office/drawing/2014/main" val="2001372688"/>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04651087"/>
                  </a:ext>
                </a:extLst>
              </a:tr>
            </a:tbl>
          </a:graphicData>
        </a:graphic>
      </p:graphicFrame>
    </p:spTree>
    <p:extLst>
      <p:ext uri="{BB962C8B-B14F-4D97-AF65-F5344CB8AC3E}">
        <p14:creationId xmlns:p14="http://schemas.microsoft.com/office/powerpoint/2010/main" val="219475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57E5-E6E3-F44E-179D-A507EB9190CB}"/>
              </a:ext>
            </a:extLst>
          </p:cNvPr>
          <p:cNvSpPr>
            <a:spLocks noGrp="1"/>
          </p:cNvSpPr>
          <p:nvPr>
            <p:ph type="title"/>
          </p:nvPr>
        </p:nvSpPr>
        <p:spPr>
          <a:xfrm>
            <a:off x="838200" y="658136"/>
            <a:ext cx="10515600" cy="752475"/>
          </a:xfrm>
        </p:spPr>
        <p:txBody>
          <a:bodyPr>
            <a:normAutofit/>
          </a:bodyPr>
          <a:lstStyle/>
          <a:p>
            <a:r>
              <a:rPr lang="en-US" sz="4000" b="1" dirty="0">
                <a:latin typeface="Times New Roman" panose="02020603050405020304" pitchFamily="18" charset="0"/>
                <a:cs typeface="Times New Roman" panose="02020603050405020304" pitchFamily="18" charset="0"/>
              </a:rPr>
              <a:t>               EXPERIMETN 02: JOINS</a:t>
            </a:r>
            <a:endParaRPr lang="en-IN" sz="3200" b="1"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B88F6F6-C501-E7B7-F251-C5643CED5038}"/>
              </a:ext>
            </a:extLst>
          </p:cNvPr>
          <p:cNvSpPr txBox="1"/>
          <p:nvPr/>
        </p:nvSpPr>
        <p:spPr>
          <a:xfrm>
            <a:off x="749300" y="2194089"/>
            <a:ext cx="10604500" cy="2862322"/>
          </a:xfrm>
          <a:prstGeom prst="rect">
            <a:avLst/>
          </a:prstGeom>
          <a:noFill/>
        </p:spPr>
        <p:txBody>
          <a:bodyPr wrap="square" rtlCol="0">
            <a:spAutoFit/>
          </a:bodyPr>
          <a:lstStyle/>
          <a:p>
            <a:r>
              <a:rPr lang="en-US" sz="2000" dirty="0"/>
              <a:t>You are a </a:t>
            </a:r>
            <a:r>
              <a:rPr lang="en-US" sz="2000" b="1" dirty="0"/>
              <a:t>Database Engineer</a:t>
            </a:r>
            <a:r>
              <a:rPr lang="en-US" sz="2000" dirty="0"/>
              <a:t> at </a:t>
            </a:r>
            <a:r>
              <a:rPr lang="en-US" sz="2000" b="1" dirty="0" err="1"/>
              <a:t>TalentTree</a:t>
            </a:r>
            <a:r>
              <a:rPr lang="en-US" sz="2000" b="1" dirty="0"/>
              <a:t> Inc.</a:t>
            </a:r>
            <a:r>
              <a:rPr lang="en-US" sz="2000" dirty="0"/>
              <a:t>, an enterprise HR analytics platform that stores employee data, including their reporting relationships. The company maintains a centralized </a:t>
            </a:r>
            <a:r>
              <a:rPr lang="en-US" sz="2000" b="1" dirty="0"/>
              <a:t>Employee </a:t>
            </a:r>
            <a:r>
              <a:rPr lang="en-US" sz="2000" dirty="0"/>
              <a:t>relation that holds:</a:t>
            </a:r>
            <a:br>
              <a:rPr lang="en-US" sz="2000" dirty="0"/>
            </a:br>
            <a:r>
              <a:rPr lang="en-US" sz="2000" dirty="0"/>
              <a:t>Each employee’s ID, name, department, and manager ID (who is also an employee in the same table).</a:t>
            </a:r>
          </a:p>
          <a:p>
            <a:r>
              <a:rPr lang="en-US" sz="2000" dirty="0"/>
              <a:t>Your task is to generate a report that </a:t>
            </a:r>
            <a:r>
              <a:rPr lang="en-US" sz="2000" b="1" dirty="0"/>
              <a:t>maps employees to their respective managers</a:t>
            </a:r>
            <a:r>
              <a:rPr lang="en-US" sz="2000" dirty="0"/>
              <a:t>, showing:</a:t>
            </a:r>
          </a:p>
          <a:p>
            <a:r>
              <a:rPr lang="en-US" sz="2000" dirty="0"/>
              <a:t>The employee’s name and department</a:t>
            </a:r>
          </a:p>
          <a:p>
            <a:r>
              <a:rPr lang="en-US" sz="2000" dirty="0"/>
              <a:t>Their manager’s name and department (if applicable)</a:t>
            </a:r>
          </a:p>
          <a:p>
            <a:r>
              <a:rPr lang="en-US" sz="2000" dirty="0"/>
              <a:t>This will help the HR department visualize the internal reporting hierarchy.</a:t>
            </a:r>
          </a:p>
        </p:txBody>
      </p:sp>
      <p:sp>
        <p:nvSpPr>
          <p:cNvPr id="9" name="TextBox 8">
            <a:extLst>
              <a:ext uri="{FF2B5EF4-FFF2-40B4-BE49-F238E27FC236}">
                <a16:creationId xmlns:a16="http://schemas.microsoft.com/office/drawing/2014/main" id="{5707EF91-D1D0-48A0-7C0D-B2733430775B}"/>
              </a:ext>
            </a:extLst>
          </p:cNvPr>
          <p:cNvSpPr txBox="1"/>
          <p:nvPr/>
        </p:nvSpPr>
        <p:spPr>
          <a:xfrm>
            <a:off x="2667000" y="1426166"/>
            <a:ext cx="6565900" cy="477054"/>
          </a:xfrm>
          <a:prstGeom prst="rect">
            <a:avLst/>
          </a:prstGeom>
          <a:noFill/>
        </p:spPr>
        <p:txBody>
          <a:bodyPr wrap="square">
            <a:spAutoFit/>
          </a:bodyPr>
          <a:lstStyle/>
          <a:p>
            <a:r>
              <a:rPr lang="en-US" sz="2500" b="1" u="sng" dirty="0">
                <a:latin typeface="Times New Roman" panose="02020603050405020304" pitchFamily="18" charset="0"/>
                <a:cs typeface="Times New Roman" panose="02020603050405020304" pitchFamily="18" charset="0"/>
              </a:rPr>
              <a:t>Organizational Hierarchy Explorer </a:t>
            </a:r>
            <a:r>
              <a:rPr lang="en-US" sz="2500" dirty="0">
                <a:latin typeface="Times New Roman" panose="02020603050405020304" pitchFamily="18" charset="0"/>
                <a:cs typeface="Times New Roman" panose="02020603050405020304" pitchFamily="18" charset="0"/>
              </a:rPr>
              <a:t>(medium)</a:t>
            </a:r>
            <a:endParaRPr lang="en-IN" sz="2500" dirty="0"/>
          </a:p>
        </p:txBody>
      </p:sp>
    </p:spTree>
    <p:extLst>
      <p:ext uri="{BB962C8B-B14F-4D97-AF65-F5344CB8AC3E}">
        <p14:creationId xmlns:p14="http://schemas.microsoft.com/office/powerpoint/2010/main" val="2003745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5"/>
          <p:cNvSpPr txBox="1">
            <a:spLocks noGrp="1"/>
          </p:cNvSpPr>
          <p:nvPr>
            <p:ph type="title"/>
          </p:nvPr>
        </p:nvSpPr>
        <p:spPr>
          <a:xfrm>
            <a:off x="838200" y="365126"/>
            <a:ext cx="10515600" cy="9460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Times New Roman"/>
              <a:buNone/>
            </a:pPr>
            <a:r>
              <a:rPr lang="en-US" sz="3400" b="1">
                <a:latin typeface="Times New Roman"/>
                <a:ea typeface="Times New Roman"/>
                <a:cs typeface="Times New Roman"/>
                <a:sym typeface="Times New Roman"/>
              </a:rPr>
              <a:t>Functional Dependency</a:t>
            </a:r>
            <a:endParaRPr sz="3400" b="1">
              <a:latin typeface="Times New Roman"/>
              <a:ea typeface="Times New Roman"/>
              <a:cs typeface="Times New Roman"/>
              <a:sym typeface="Times New Roman"/>
            </a:endParaRPr>
          </a:p>
        </p:txBody>
      </p:sp>
      <p:pic>
        <p:nvPicPr>
          <p:cNvPr id="703" name="Google Shape;703;p75"/>
          <p:cNvPicPr preferRelativeResize="0"/>
          <p:nvPr/>
        </p:nvPicPr>
        <p:blipFill rotWithShape="1">
          <a:blip r:embed="rId3">
            <a:alphaModFix/>
          </a:blip>
          <a:srcRect/>
          <a:stretch/>
        </p:blipFill>
        <p:spPr>
          <a:xfrm>
            <a:off x="3594502" y="1311217"/>
            <a:ext cx="4105848" cy="1147312"/>
          </a:xfrm>
          <a:prstGeom prst="rect">
            <a:avLst/>
          </a:prstGeom>
          <a:noFill/>
          <a:ln>
            <a:noFill/>
          </a:ln>
        </p:spPr>
      </p:pic>
      <p:sp>
        <p:nvSpPr>
          <p:cNvPr id="704" name="Google Shape;704;p75"/>
          <p:cNvSpPr txBox="1"/>
          <p:nvPr/>
        </p:nvSpPr>
        <p:spPr>
          <a:xfrm>
            <a:off x="2277374" y="2458529"/>
            <a:ext cx="74014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dirty="0">
                <a:solidFill>
                  <a:schemeClr val="dk1"/>
                </a:solidFill>
                <a:latin typeface="Calibri"/>
                <a:ea typeface="Calibri"/>
                <a:cs typeface="Calibri"/>
                <a:sym typeface="Calibri"/>
              </a:rPr>
              <a:t>If we know the value of </a:t>
            </a:r>
            <a:r>
              <a:rPr lang="en-US" sz="1800" b="1" i="0" dirty="0">
                <a:solidFill>
                  <a:srgbClr val="202124"/>
                </a:solidFill>
                <a:highlight>
                  <a:srgbClr val="FFFFFF"/>
                </a:highlight>
                <a:latin typeface="Arial"/>
                <a:ea typeface="Arial"/>
                <a:cs typeface="Arial"/>
                <a:sym typeface="Arial"/>
              </a:rPr>
              <a:t>α</a:t>
            </a:r>
            <a:r>
              <a:rPr lang="en-US" sz="1800" i="1" dirty="0">
                <a:solidFill>
                  <a:schemeClr val="dk1"/>
                </a:solidFill>
                <a:latin typeface="Calibri"/>
                <a:ea typeface="Calibri"/>
                <a:cs typeface="Calibri"/>
                <a:sym typeface="Calibri"/>
              </a:rPr>
              <a:t>, we can get the value of </a:t>
            </a:r>
            <a:r>
              <a:rPr lang="en-US" sz="1800" b="1" i="0" dirty="0">
                <a:solidFill>
                  <a:srgbClr val="202124"/>
                </a:solidFill>
                <a:highlight>
                  <a:srgbClr val="FFFFFF"/>
                </a:highlight>
                <a:latin typeface="Arial"/>
                <a:ea typeface="Arial"/>
                <a:cs typeface="Arial"/>
                <a:sym typeface="Arial"/>
              </a:rPr>
              <a:t>β</a:t>
            </a:r>
            <a:r>
              <a:rPr lang="en-US" sz="1800" i="1" dirty="0">
                <a:solidFill>
                  <a:schemeClr val="dk1"/>
                </a:solidFill>
                <a:latin typeface="Calibri"/>
                <a:ea typeface="Calibri"/>
                <a:cs typeface="Calibri"/>
                <a:sym typeface="Calibri"/>
              </a:rPr>
              <a:t> from the relation.</a:t>
            </a:r>
            <a:endParaRPr sz="1800" i="1" dirty="0">
              <a:solidFill>
                <a:schemeClr val="dk1"/>
              </a:solidFill>
              <a:latin typeface="Calibri"/>
              <a:ea typeface="Calibri"/>
              <a:cs typeface="Calibri"/>
              <a:sym typeface="Calibri"/>
            </a:endParaRPr>
          </a:p>
        </p:txBody>
      </p:sp>
      <p:graphicFrame>
        <p:nvGraphicFramePr>
          <p:cNvPr id="705" name="Google Shape;705;p75"/>
          <p:cNvGraphicFramePr/>
          <p:nvPr/>
        </p:nvGraphicFramePr>
        <p:xfrm>
          <a:off x="1242200" y="3752491"/>
          <a:ext cx="1578650" cy="1849170"/>
        </p:xfrm>
        <a:graphic>
          <a:graphicData uri="http://schemas.openxmlformats.org/drawingml/2006/table">
            <a:tbl>
              <a:tblPr firstRow="1" bandRow="1">
                <a:noFill/>
              </a:tblPr>
              <a:tblGrid>
                <a:gridCol w="789325">
                  <a:extLst>
                    <a:ext uri="{9D8B030D-6E8A-4147-A177-3AD203B41FA5}">
                      <a16:colId xmlns:a16="http://schemas.microsoft.com/office/drawing/2014/main" val="20000"/>
                    </a:ext>
                  </a:extLst>
                </a:gridCol>
                <a:gridCol w="789325">
                  <a:extLst>
                    <a:ext uri="{9D8B030D-6E8A-4147-A177-3AD203B41FA5}">
                      <a16:colId xmlns:a16="http://schemas.microsoft.com/office/drawing/2014/main" val="20001"/>
                    </a:ext>
                  </a:extLst>
                </a:gridCol>
              </a:tblGrid>
              <a:tr h="228600">
                <a:tc>
                  <a:txBody>
                    <a:bodyPr/>
                    <a:lstStyle/>
                    <a:p>
                      <a:pPr marL="0" marR="0" lvl="0" indent="0" algn="l" rtl="0">
                        <a:spcBef>
                          <a:spcPts val="0"/>
                        </a:spcBef>
                        <a:spcAft>
                          <a:spcPts val="0"/>
                        </a:spcAft>
                        <a:buNone/>
                      </a:pPr>
                      <a:r>
                        <a:rPr lang="en-US" sz="1800" b="1" i="0">
                          <a:solidFill>
                            <a:schemeClr val="lt1"/>
                          </a:solidFill>
                          <a:latin typeface="Calibri"/>
                          <a:ea typeface="Calibri"/>
                          <a:cs typeface="Calibri"/>
                          <a:sym typeface="Calibri"/>
                        </a:rPr>
                        <a:t>α</a:t>
                      </a:r>
                      <a:endParaRPr sz="1800"/>
                    </a:p>
                  </a:txBody>
                  <a:tcPr marL="91450" marR="91450" marT="45725" marB="45725"/>
                </a:tc>
                <a:tc>
                  <a:txBody>
                    <a:bodyPr/>
                    <a:lstStyle/>
                    <a:p>
                      <a:pPr marL="0" marR="0" lvl="0" indent="0" algn="l" rtl="0">
                        <a:spcBef>
                          <a:spcPts val="0"/>
                        </a:spcBef>
                        <a:spcAft>
                          <a:spcPts val="0"/>
                        </a:spcAft>
                        <a:buNone/>
                      </a:pPr>
                      <a:r>
                        <a:rPr lang="en-US" sz="1800" b="1" i="0">
                          <a:solidFill>
                            <a:schemeClr val="lt1"/>
                          </a:solidFill>
                          <a:latin typeface="Calibri"/>
                          <a:ea typeface="Calibri"/>
                          <a:cs typeface="Calibri"/>
                          <a:sym typeface="Calibri"/>
                        </a:rPr>
                        <a:t>β</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a</a:t>
                      </a:r>
                      <a:endParaRPr sz="1800" dirty="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dirty="0"/>
                        <a:t>4</a:t>
                      </a:r>
                      <a:endParaRPr sz="1800" dirty="0"/>
                    </a:p>
                  </a:txBody>
                  <a:tcPr marL="91450" marR="91450" marT="45725" marB="45725"/>
                </a:tc>
                <a:extLst>
                  <a:ext uri="{0D108BD9-81ED-4DB2-BD59-A6C34878D82A}">
                    <a16:rowId xmlns:a16="http://schemas.microsoft.com/office/drawing/2014/main" val="10004"/>
                  </a:ext>
                </a:extLst>
              </a:tr>
            </a:tbl>
          </a:graphicData>
        </a:graphic>
      </p:graphicFrame>
      <p:sp>
        <p:nvSpPr>
          <p:cNvPr id="706" name="Google Shape;706;p75"/>
          <p:cNvSpPr txBox="1"/>
          <p:nvPr/>
        </p:nvSpPr>
        <p:spPr>
          <a:xfrm>
            <a:off x="3295291" y="3752491"/>
            <a:ext cx="183742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For each value of </a:t>
            </a:r>
            <a:r>
              <a:rPr lang="en-US" sz="1800" b="1" i="0">
                <a:solidFill>
                  <a:srgbClr val="202124"/>
                </a:solidFill>
                <a:highlight>
                  <a:srgbClr val="FFFFFF"/>
                </a:highlight>
                <a:latin typeface="Arial"/>
                <a:ea typeface="Arial"/>
                <a:cs typeface="Arial"/>
                <a:sym typeface="Arial"/>
              </a:rPr>
              <a:t>α </a:t>
            </a:r>
            <a:r>
              <a:rPr lang="en-US" sz="1800" i="0">
                <a:solidFill>
                  <a:srgbClr val="202124"/>
                </a:solidFill>
                <a:highlight>
                  <a:srgbClr val="FFFFFF"/>
                </a:highlight>
                <a:latin typeface="Arial"/>
                <a:ea typeface="Arial"/>
                <a:cs typeface="Arial"/>
                <a:sym typeface="Arial"/>
              </a:rPr>
              <a:t>we should hav</a:t>
            </a:r>
            <a:r>
              <a:rPr lang="en-US" sz="1800">
                <a:solidFill>
                  <a:srgbClr val="202124"/>
                </a:solidFill>
                <a:highlight>
                  <a:srgbClr val="FFFFFF"/>
                </a:highlight>
                <a:latin typeface="Arial"/>
                <a:ea typeface="Arial"/>
                <a:cs typeface="Arial"/>
                <a:sym typeface="Arial"/>
              </a:rPr>
              <a:t>e same value of</a:t>
            </a:r>
            <a:r>
              <a:rPr lang="en-US" sz="1800" i="0">
                <a:solidFill>
                  <a:srgbClr val="202124"/>
                </a:solidFill>
                <a:highlight>
                  <a:srgbClr val="FFFFFF"/>
                </a:highlight>
                <a:latin typeface="Arial"/>
                <a:ea typeface="Arial"/>
                <a:cs typeface="Arial"/>
                <a:sym typeface="Arial"/>
              </a:rPr>
              <a:t> </a:t>
            </a:r>
            <a:r>
              <a:rPr lang="en-US" sz="1800" b="1" i="0">
                <a:solidFill>
                  <a:srgbClr val="202124"/>
                </a:solidFill>
                <a:highlight>
                  <a:srgbClr val="FFFFFF"/>
                </a:highlight>
                <a:latin typeface="Arial"/>
                <a:ea typeface="Arial"/>
                <a:cs typeface="Arial"/>
                <a:sym typeface="Arial"/>
              </a:rPr>
              <a:t>β.</a:t>
            </a:r>
            <a:endParaRPr sz="1800" b="1" i="0">
              <a:solidFill>
                <a:srgbClr val="202124"/>
              </a:solidFill>
              <a:highlight>
                <a:srgbClr val="FFFFFF"/>
              </a:highlight>
              <a:latin typeface="Arial"/>
              <a:ea typeface="Arial"/>
              <a:cs typeface="Arial"/>
              <a:sym typeface="Arial"/>
            </a:endParaRPr>
          </a:p>
        </p:txBody>
      </p:sp>
      <p:graphicFrame>
        <p:nvGraphicFramePr>
          <p:cNvPr id="707" name="Google Shape;707;p75"/>
          <p:cNvGraphicFramePr/>
          <p:nvPr/>
        </p:nvGraphicFramePr>
        <p:xfrm>
          <a:off x="6717098" y="3726612"/>
          <a:ext cx="1578650" cy="1849170"/>
        </p:xfrm>
        <a:graphic>
          <a:graphicData uri="http://schemas.openxmlformats.org/drawingml/2006/table">
            <a:tbl>
              <a:tblPr firstRow="1" bandRow="1">
                <a:noFill/>
              </a:tblPr>
              <a:tblGrid>
                <a:gridCol w="789325">
                  <a:extLst>
                    <a:ext uri="{9D8B030D-6E8A-4147-A177-3AD203B41FA5}">
                      <a16:colId xmlns:a16="http://schemas.microsoft.com/office/drawing/2014/main" val="20000"/>
                    </a:ext>
                  </a:extLst>
                </a:gridCol>
                <a:gridCol w="789325">
                  <a:extLst>
                    <a:ext uri="{9D8B030D-6E8A-4147-A177-3AD203B41FA5}">
                      <a16:colId xmlns:a16="http://schemas.microsoft.com/office/drawing/2014/main" val="20001"/>
                    </a:ext>
                  </a:extLst>
                </a:gridCol>
              </a:tblGrid>
              <a:tr h="228600">
                <a:tc>
                  <a:txBody>
                    <a:bodyPr/>
                    <a:lstStyle/>
                    <a:p>
                      <a:pPr marL="0" marR="0" lvl="0" indent="0" algn="l" rtl="0">
                        <a:spcBef>
                          <a:spcPts val="0"/>
                        </a:spcBef>
                        <a:spcAft>
                          <a:spcPts val="0"/>
                        </a:spcAft>
                        <a:buNone/>
                      </a:pPr>
                      <a:r>
                        <a:rPr lang="en-US" sz="1800" b="1" i="0">
                          <a:solidFill>
                            <a:schemeClr val="lt1"/>
                          </a:solidFill>
                          <a:latin typeface="Calibri"/>
                          <a:ea typeface="Calibri"/>
                          <a:cs typeface="Calibri"/>
                          <a:sym typeface="Calibri"/>
                        </a:rPr>
                        <a:t>α</a:t>
                      </a:r>
                      <a:endParaRPr sz="1800"/>
                    </a:p>
                  </a:txBody>
                  <a:tcPr marL="91450" marR="91450" marT="45725" marB="45725"/>
                </a:tc>
                <a:tc>
                  <a:txBody>
                    <a:bodyPr/>
                    <a:lstStyle/>
                    <a:p>
                      <a:pPr marL="0" marR="0" lvl="0" indent="0" algn="l" rtl="0">
                        <a:spcBef>
                          <a:spcPts val="0"/>
                        </a:spcBef>
                        <a:spcAft>
                          <a:spcPts val="0"/>
                        </a:spcAft>
                        <a:buNone/>
                      </a:pPr>
                      <a:r>
                        <a:rPr lang="en-US" sz="1800" b="1" i="0">
                          <a:solidFill>
                            <a:schemeClr val="lt1"/>
                          </a:solidFill>
                          <a:latin typeface="Calibri"/>
                          <a:ea typeface="Calibri"/>
                          <a:cs typeface="Calibri"/>
                          <a:sym typeface="Calibri"/>
                        </a:rPr>
                        <a:t>β</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708" name="Google Shape;708;p75"/>
          <p:cNvSpPr/>
          <p:nvPr/>
        </p:nvSpPr>
        <p:spPr>
          <a:xfrm>
            <a:off x="6504317" y="4088921"/>
            <a:ext cx="1923691" cy="715992"/>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709" name="Google Shape;709;p75"/>
          <p:cNvSpPr txBox="1"/>
          <p:nvPr/>
        </p:nvSpPr>
        <p:spPr>
          <a:xfrm>
            <a:off x="9028977" y="3880283"/>
            <a:ext cx="183742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Here in this case, on same value of </a:t>
            </a:r>
            <a:r>
              <a:rPr lang="en-US" sz="1800" b="1" i="0">
                <a:solidFill>
                  <a:srgbClr val="202124"/>
                </a:solidFill>
                <a:highlight>
                  <a:srgbClr val="FFFFFF"/>
                </a:highlight>
                <a:latin typeface="Arial"/>
                <a:ea typeface="Arial"/>
                <a:cs typeface="Arial"/>
                <a:sym typeface="Arial"/>
              </a:rPr>
              <a:t>α </a:t>
            </a:r>
            <a:r>
              <a:rPr lang="en-US" sz="1800" i="0">
                <a:solidFill>
                  <a:srgbClr val="202124"/>
                </a:solidFill>
                <a:highlight>
                  <a:srgbClr val="FFFFFF"/>
                </a:highlight>
                <a:latin typeface="Arial"/>
                <a:ea typeface="Arial"/>
                <a:cs typeface="Arial"/>
                <a:sym typeface="Arial"/>
              </a:rPr>
              <a:t>we have different value of </a:t>
            </a:r>
            <a:r>
              <a:rPr lang="en-US" sz="1800" b="1" i="0">
                <a:solidFill>
                  <a:srgbClr val="202124"/>
                </a:solidFill>
                <a:highlight>
                  <a:srgbClr val="FFFFFF"/>
                </a:highlight>
                <a:latin typeface="Arial"/>
                <a:ea typeface="Arial"/>
                <a:cs typeface="Arial"/>
                <a:sym typeface="Arial"/>
              </a:rPr>
              <a:t>β.</a:t>
            </a:r>
            <a:r>
              <a:rPr lang="en-US" sz="1800" i="0">
                <a:solidFill>
                  <a:srgbClr val="202124"/>
                </a:solidFill>
                <a:highlight>
                  <a:srgbClr val="FFFFFF"/>
                </a:highlight>
                <a:latin typeface="Arial"/>
                <a:ea typeface="Arial"/>
                <a:cs typeface="Arial"/>
                <a:sym typeface="Arial"/>
              </a:rPr>
              <a:t> </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710" name="Google Shape;710;p75"/>
          <p:cNvSpPr/>
          <p:nvPr/>
        </p:nvSpPr>
        <p:spPr>
          <a:xfrm>
            <a:off x="7384211" y="5785614"/>
            <a:ext cx="398251" cy="560717"/>
          </a:xfrm>
          <a:prstGeom prst="mathMultiply">
            <a:avLst>
              <a:gd name="adj1" fmla="val 23520"/>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1" name="Google Shape;711;p75"/>
          <p:cNvSpPr/>
          <p:nvPr/>
        </p:nvSpPr>
        <p:spPr>
          <a:xfrm rot="-2839573">
            <a:off x="1810133" y="5934030"/>
            <a:ext cx="577126" cy="218793"/>
          </a:xfrm>
          <a:prstGeom prst="corner">
            <a:avLst>
              <a:gd name="adj1" fmla="val 50000"/>
              <a:gd name="adj2" fmla="val 50000"/>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2" name="Google Shape;712;p75"/>
          <p:cNvSpPr txBox="1"/>
          <p:nvPr/>
        </p:nvSpPr>
        <p:spPr>
          <a:xfrm>
            <a:off x="405442" y="4149306"/>
            <a:ext cx="6714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t1 -&gt;</a:t>
            </a:r>
            <a:endParaRPr sz="1800">
              <a:solidFill>
                <a:schemeClr val="dk1"/>
              </a:solidFill>
              <a:latin typeface="Calibri"/>
              <a:ea typeface="Calibri"/>
              <a:cs typeface="Calibri"/>
              <a:sym typeface="Calibri"/>
            </a:endParaRPr>
          </a:p>
        </p:txBody>
      </p:sp>
      <p:sp>
        <p:nvSpPr>
          <p:cNvPr id="713" name="Google Shape;713;p75"/>
          <p:cNvSpPr txBox="1"/>
          <p:nvPr/>
        </p:nvSpPr>
        <p:spPr>
          <a:xfrm>
            <a:off x="405442" y="4466506"/>
            <a:ext cx="6714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t2 -&gt;</a:t>
            </a:r>
            <a:endParaRPr sz="1800">
              <a:solidFill>
                <a:schemeClr val="dk1"/>
              </a:solidFill>
              <a:latin typeface="Calibri"/>
              <a:ea typeface="Calibri"/>
              <a:cs typeface="Calibri"/>
              <a:sym typeface="Calibri"/>
            </a:endParaRPr>
          </a:p>
        </p:txBody>
      </p:sp>
      <p:sp>
        <p:nvSpPr>
          <p:cNvPr id="714" name="Google Shape;714;p75"/>
          <p:cNvSpPr txBox="1"/>
          <p:nvPr/>
        </p:nvSpPr>
        <p:spPr>
          <a:xfrm>
            <a:off x="405442" y="5244720"/>
            <a:ext cx="6714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tn -&gt;</a:t>
            </a:r>
            <a:endParaRPr sz="1800">
              <a:solidFill>
                <a:schemeClr val="dk1"/>
              </a:solidFill>
              <a:latin typeface="Calibri"/>
              <a:ea typeface="Calibri"/>
              <a:cs typeface="Calibri"/>
              <a:sym typeface="Calibri"/>
            </a:endParaRPr>
          </a:p>
        </p:txBody>
      </p:sp>
      <p:sp>
        <p:nvSpPr>
          <p:cNvPr id="715" name="Google Shape;715;p75"/>
          <p:cNvSpPr txBox="1"/>
          <p:nvPr/>
        </p:nvSpPr>
        <p:spPr>
          <a:xfrm>
            <a:off x="3295291" y="4946618"/>
            <a:ext cx="183742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t1[</a:t>
            </a:r>
            <a:r>
              <a:rPr lang="en-US" sz="1800" b="1" i="0">
                <a:solidFill>
                  <a:srgbClr val="202124"/>
                </a:solidFill>
                <a:highlight>
                  <a:srgbClr val="FFFFFF"/>
                </a:highlight>
                <a:latin typeface="Arial"/>
                <a:ea typeface="Arial"/>
                <a:cs typeface="Arial"/>
                <a:sym typeface="Arial"/>
              </a:rPr>
              <a:t>α</a:t>
            </a:r>
            <a:r>
              <a:rPr lang="en-US" sz="1800">
                <a:solidFill>
                  <a:schemeClr val="dk1"/>
                </a:solidFill>
                <a:latin typeface="Calibri"/>
                <a:ea typeface="Calibri"/>
                <a:cs typeface="Calibri"/>
                <a:sym typeface="Calibri"/>
              </a:rPr>
              <a:t>] = t2[</a:t>
            </a:r>
            <a:r>
              <a:rPr lang="en-US" sz="1800" b="1" i="0">
                <a:solidFill>
                  <a:srgbClr val="202124"/>
                </a:solidFill>
                <a:highlight>
                  <a:srgbClr val="FFFFFF"/>
                </a:highlight>
                <a:latin typeface="Arial"/>
                <a:ea typeface="Arial"/>
                <a:cs typeface="Arial"/>
                <a:sym typeface="Arial"/>
              </a:rPr>
              <a:t>α</a:t>
            </a: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then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t1[</a:t>
            </a:r>
            <a:r>
              <a:rPr lang="en-US" sz="1800" b="1" i="0">
                <a:solidFill>
                  <a:srgbClr val="202124"/>
                </a:solidFill>
                <a:highlight>
                  <a:srgbClr val="FFFFFF"/>
                </a:highlight>
                <a:latin typeface="Arial"/>
                <a:ea typeface="Arial"/>
                <a:cs typeface="Arial"/>
                <a:sym typeface="Arial"/>
              </a:rPr>
              <a:t>β</a:t>
            </a:r>
            <a:r>
              <a:rPr lang="en-US" sz="1800">
                <a:solidFill>
                  <a:schemeClr val="dk1"/>
                </a:solidFill>
                <a:latin typeface="Calibri"/>
                <a:ea typeface="Calibri"/>
                <a:cs typeface="Calibri"/>
                <a:sym typeface="Calibri"/>
              </a:rPr>
              <a:t>] = t2[</a:t>
            </a:r>
            <a:r>
              <a:rPr lang="en-US" sz="1800" b="1" i="0">
                <a:solidFill>
                  <a:srgbClr val="202124"/>
                </a:solidFill>
                <a:highlight>
                  <a:srgbClr val="FFFFFF"/>
                </a:highlight>
                <a:latin typeface="Arial"/>
                <a:ea typeface="Arial"/>
                <a:cs typeface="Arial"/>
                <a:sym typeface="Arial"/>
              </a:rPr>
              <a:t>β</a:t>
            </a: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rgbClr val="202124"/>
                </a:solidFill>
                <a:highlight>
                  <a:srgbClr val="FFFFFF"/>
                </a:highlight>
                <a:latin typeface="Arial"/>
                <a:ea typeface="Arial"/>
                <a:cs typeface="Arial"/>
                <a:sym typeface="Arial"/>
              </a:rPr>
              <a:t>s</a:t>
            </a:r>
            <a:r>
              <a:rPr lang="en-US" sz="1800" i="0">
                <a:solidFill>
                  <a:srgbClr val="202124"/>
                </a:solidFill>
                <a:highlight>
                  <a:srgbClr val="FFFFFF"/>
                </a:highlight>
                <a:latin typeface="Arial"/>
                <a:ea typeface="Arial"/>
                <a:cs typeface="Arial"/>
                <a:sym typeface="Arial"/>
              </a:rPr>
              <a:t>hould be equal</a:t>
            </a:r>
            <a:endParaRPr sz="1800" i="0">
              <a:solidFill>
                <a:srgbClr val="202124"/>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Practice Q/A</a:t>
            </a:r>
            <a:endParaRPr sz="3600" b="1">
              <a:latin typeface="Times New Roman"/>
              <a:ea typeface="Times New Roman"/>
              <a:cs typeface="Times New Roman"/>
              <a:sym typeface="Times New Roman"/>
            </a:endParaRPr>
          </a:p>
        </p:txBody>
      </p:sp>
      <p:graphicFrame>
        <p:nvGraphicFramePr>
          <p:cNvPr id="721" name="Google Shape;721;p76"/>
          <p:cNvGraphicFramePr/>
          <p:nvPr/>
        </p:nvGraphicFramePr>
        <p:xfrm>
          <a:off x="988204" y="1823847"/>
          <a:ext cx="3204250" cy="3481375"/>
        </p:xfrm>
        <a:graphic>
          <a:graphicData uri="http://schemas.openxmlformats.org/drawingml/2006/table">
            <a:tbl>
              <a:tblPr firstRow="1" bandRow="1">
                <a:noFill/>
              </a:tblPr>
              <a:tblGrid>
                <a:gridCol w="640850">
                  <a:extLst>
                    <a:ext uri="{9D8B030D-6E8A-4147-A177-3AD203B41FA5}">
                      <a16:colId xmlns:a16="http://schemas.microsoft.com/office/drawing/2014/main" val="20000"/>
                    </a:ext>
                  </a:extLst>
                </a:gridCol>
                <a:gridCol w="640850">
                  <a:extLst>
                    <a:ext uri="{9D8B030D-6E8A-4147-A177-3AD203B41FA5}">
                      <a16:colId xmlns:a16="http://schemas.microsoft.com/office/drawing/2014/main" val="20001"/>
                    </a:ext>
                  </a:extLst>
                </a:gridCol>
                <a:gridCol w="640850">
                  <a:extLst>
                    <a:ext uri="{9D8B030D-6E8A-4147-A177-3AD203B41FA5}">
                      <a16:colId xmlns:a16="http://schemas.microsoft.com/office/drawing/2014/main" val="20002"/>
                    </a:ext>
                  </a:extLst>
                </a:gridCol>
                <a:gridCol w="640850">
                  <a:extLst>
                    <a:ext uri="{9D8B030D-6E8A-4147-A177-3AD203B41FA5}">
                      <a16:colId xmlns:a16="http://schemas.microsoft.com/office/drawing/2014/main" val="20003"/>
                    </a:ext>
                  </a:extLst>
                </a:gridCol>
                <a:gridCol w="640850">
                  <a:extLst>
                    <a:ext uri="{9D8B030D-6E8A-4147-A177-3AD203B41FA5}">
                      <a16:colId xmlns:a16="http://schemas.microsoft.com/office/drawing/2014/main" val="20004"/>
                    </a:ext>
                  </a:extLst>
                </a:gridCol>
              </a:tblGrid>
              <a:tr h="696275">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E</a:t>
                      </a:r>
                      <a:endParaRPr sz="1800"/>
                    </a:p>
                  </a:txBody>
                  <a:tcPr marL="91450" marR="91450" marT="45725" marB="45725"/>
                </a:tc>
                <a:extLst>
                  <a:ext uri="{0D108BD9-81ED-4DB2-BD59-A6C34878D82A}">
                    <a16:rowId xmlns:a16="http://schemas.microsoft.com/office/drawing/2014/main" val="10000"/>
                  </a:ext>
                </a:extLst>
              </a:tr>
              <a:tr h="696275">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extLst>
                  <a:ext uri="{0D108BD9-81ED-4DB2-BD59-A6C34878D82A}">
                    <a16:rowId xmlns:a16="http://schemas.microsoft.com/office/drawing/2014/main" val="10001"/>
                  </a:ext>
                </a:extLst>
              </a:tr>
              <a:tr h="696275">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extLst>
                  <a:ext uri="{0D108BD9-81ED-4DB2-BD59-A6C34878D82A}">
                    <a16:rowId xmlns:a16="http://schemas.microsoft.com/office/drawing/2014/main" val="10002"/>
                  </a:ext>
                </a:extLst>
              </a:tr>
              <a:tr h="696275">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extLst>
                  <a:ext uri="{0D108BD9-81ED-4DB2-BD59-A6C34878D82A}">
                    <a16:rowId xmlns:a16="http://schemas.microsoft.com/office/drawing/2014/main" val="10003"/>
                  </a:ext>
                </a:extLst>
              </a:tr>
              <a:tr h="696275">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6 </a:t>
                      </a:r>
                      <a:endParaRPr sz="1800"/>
                    </a:p>
                  </a:txBody>
                  <a:tcPr marL="91450" marR="91450" marT="45725" marB="45725"/>
                </a:tc>
                <a:extLst>
                  <a:ext uri="{0D108BD9-81ED-4DB2-BD59-A6C34878D82A}">
                    <a16:rowId xmlns:a16="http://schemas.microsoft.com/office/drawing/2014/main" val="10004"/>
                  </a:ext>
                </a:extLst>
              </a:tr>
            </a:tbl>
          </a:graphicData>
        </a:graphic>
      </p:graphicFrame>
      <p:sp>
        <p:nvSpPr>
          <p:cNvPr id="722" name="Google Shape;722;p76"/>
          <p:cNvSpPr txBox="1"/>
          <p:nvPr/>
        </p:nvSpPr>
        <p:spPr>
          <a:xfrm>
            <a:off x="4917057" y="1690688"/>
            <a:ext cx="4528868"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Which of the following functional dependency  holds true as per the rule and why?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A-&gt; BC</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 -&gt; C</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 -&gt; DE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BC -&gt; A</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77"/>
          <p:cNvSpPr txBox="1">
            <a:spLocks noGrp="1"/>
          </p:cNvSpPr>
          <p:nvPr>
            <p:ph type="title"/>
          </p:nvPr>
        </p:nvSpPr>
        <p:spPr>
          <a:xfrm>
            <a:off x="838200" y="365125"/>
            <a:ext cx="10515600" cy="7649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Closure of Functional Dependencies</a:t>
            </a:r>
            <a:endParaRPr sz="3600" b="1">
              <a:latin typeface="Times New Roman"/>
              <a:ea typeface="Times New Roman"/>
              <a:cs typeface="Times New Roman"/>
              <a:sym typeface="Times New Roman"/>
            </a:endParaRPr>
          </a:p>
        </p:txBody>
      </p:sp>
      <p:sp>
        <p:nvSpPr>
          <p:cNvPr id="728" name="Google Shape;728;p77"/>
          <p:cNvSpPr txBox="1">
            <a:spLocks noGrp="1"/>
          </p:cNvSpPr>
          <p:nvPr>
            <p:ph type="body" idx="1"/>
          </p:nvPr>
        </p:nvSpPr>
        <p:spPr>
          <a:xfrm>
            <a:off x="838200" y="1130060"/>
            <a:ext cx="10515600" cy="504690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Closure method helps in finding all the </a:t>
            </a:r>
            <a:r>
              <a:rPr lang="en-US">
                <a:solidFill>
                  <a:srgbClr val="FF0000"/>
                </a:solidFill>
              </a:rPr>
              <a:t>CANDIDATE KEYS</a:t>
            </a:r>
            <a:r>
              <a:rPr lang="en-US"/>
              <a:t> in a relation.</a:t>
            </a:r>
            <a:endParaRPr/>
          </a:p>
          <a:p>
            <a:pPr marL="228600" lvl="0" indent="-228600" algn="l" rtl="0">
              <a:lnSpc>
                <a:spcPct val="90000"/>
              </a:lnSpc>
              <a:spcBef>
                <a:spcPts val="1000"/>
              </a:spcBef>
              <a:spcAft>
                <a:spcPts val="0"/>
              </a:spcAft>
              <a:buClr>
                <a:schemeClr val="dk1"/>
              </a:buClr>
              <a:buSzPts val="2800"/>
              <a:buChar char="•"/>
            </a:pPr>
            <a:r>
              <a:rPr lang="en-US"/>
              <a:t>While dealing with the normalization concept and functional dependencies, this is the most important and crucial concept.</a:t>
            </a:r>
            <a:endParaRPr/>
          </a:p>
          <a:p>
            <a:pPr marL="228600" lvl="0" indent="-228600" algn="l" rtl="0">
              <a:lnSpc>
                <a:spcPct val="90000"/>
              </a:lnSpc>
              <a:spcBef>
                <a:spcPts val="1000"/>
              </a:spcBef>
              <a:spcAft>
                <a:spcPts val="0"/>
              </a:spcAft>
              <a:buClr>
                <a:schemeClr val="dk1"/>
              </a:buClr>
              <a:buSzPts val="2800"/>
              <a:buChar char="•"/>
            </a:pPr>
            <a:r>
              <a:rPr lang="en-US"/>
              <a:t>With the help of candidate keys, we can identify </a:t>
            </a:r>
            <a:r>
              <a:rPr lang="en-US">
                <a:solidFill>
                  <a:srgbClr val="FF0000"/>
                </a:solidFill>
              </a:rPr>
              <a:t>PRIME</a:t>
            </a:r>
            <a:r>
              <a:rPr lang="en-US"/>
              <a:t> and </a:t>
            </a:r>
            <a:r>
              <a:rPr lang="en-US">
                <a:solidFill>
                  <a:srgbClr val="FF0000"/>
                </a:solidFill>
              </a:rPr>
              <a:t>NON PRIME</a:t>
            </a:r>
            <a:r>
              <a:rPr lang="en-US"/>
              <a:t> attributes which further helps in dealing with the normal forms.</a:t>
            </a:r>
            <a:endParaRPr/>
          </a:p>
          <a:p>
            <a:pPr marL="228600" lvl="0" indent="-228600" algn="l" rtl="0">
              <a:lnSpc>
                <a:spcPct val="90000"/>
              </a:lnSpc>
              <a:spcBef>
                <a:spcPts val="1000"/>
              </a:spcBef>
              <a:spcAft>
                <a:spcPts val="0"/>
              </a:spcAft>
              <a:buClr>
                <a:schemeClr val="dk1"/>
              </a:buClr>
              <a:buSzPts val="2800"/>
              <a:buChar char="•"/>
            </a:pPr>
            <a:r>
              <a:rPr lang="en-US"/>
              <a:t>E.g. R(A, B, C, D)    F.D. Set – { A-&gt;B, B-&gt;C, C-&gt;D }</a:t>
            </a:r>
            <a:endParaRPr/>
          </a:p>
          <a:p>
            <a:pPr marL="0" lvl="0" indent="0" algn="l" rtl="0">
              <a:lnSpc>
                <a:spcPct val="90000"/>
              </a:lnSpc>
              <a:spcBef>
                <a:spcPts val="1000"/>
              </a:spcBef>
              <a:spcAft>
                <a:spcPts val="0"/>
              </a:spcAft>
              <a:buClr>
                <a:schemeClr val="dk1"/>
              </a:buClr>
              <a:buSzPts val="2800"/>
              <a:buNone/>
            </a:pPr>
            <a:r>
              <a:rPr lang="en-US"/>
              <a:t>                    A</a:t>
            </a:r>
            <a:r>
              <a:rPr lang="en-US" sz="2400"/>
              <a:t>+ = ABCD</a:t>
            </a:r>
            <a:endParaRPr/>
          </a:p>
          <a:p>
            <a:pPr marL="0" lvl="0" indent="0" algn="l" rtl="0">
              <a:lnSpc>
                <a:spcPct val="90000"/>
              </a:lnSpc>
              <a:spcBef>
                <a:spcPts val="1000"/>
              </a:spcBef>
              <a:spcAft>
                <a:spcPts val="0"/>
              </a:spcAft>
              <a:buClr>
                <a:schemeClr val="dk1"/>
              </a:buClr>
              <a:buSzPts val="2400"/>
              <a:buNone/>
            </a:pPr>
            <a:r>
              <a:rPr lang="en-US" sz="2400"/>
              <a:t>	          B+ = BCD</a:t>
            </a:r>
            <a:endParaRPr/>
          </a:p>
          <a:p>
            <a:pPr marL="0" lvl="0" indent="0" algn="l" rtl="0">
              <a:lnSpc>
                <a:spcPct val="90000"/>
              </a:lnSpc>
              <a:spcBef>
                <a:spcPts val="1000"/>
              </a:spcBef>
              <a:spcAft>
                <a:spcPts val="0"/>
              </a:spcAft>
              <a:buClr>
                <a:schemeClr val="dk1"/>
              </a:buClr>
              <a:buSzPts val="2400"/>
              <a:buNone/>
            </a:pPr>
            <a:r>
              <a:rPr lang="en-US" sz="2400"/>
              <a:t>	          C+ = CD</a:t>
            </a:r>
            <a:endParaRPr/>
          </a:p>
          <a:p>
            <a:pPr marL="0" lvl="0" indent="0" algn="l" rtl="0">
              <a:lnSpc>
                <a:spcPct val="90000"/>
              </a:lnSpc>
              <a:spcBef>
                <a:spcPts val="1000"/>
              </a:spcBef>
              <a:spcAft>
                <a:spcPts val="0"/>
              </a:spcAft>
              <a:buClr>
                <a:schemeClr val="dk1"/>
              </a:buClr>
              <a:buSzPts val="2400"/>
              <a:buNone/>
            </a:pPr>
            <a:r>
              <a:rPr lang="en-US" sz="2400"/>
              <a:t>                        D+ = D</a:t>
            </a:r>
            <a:endParaRPr/>
          </a:p>
        </p:txBody>
      </p:sp>
      <p:sp>
        <p:nvSpPr>
          <p:cNvPr id="729" name="Google Shape;729;p77"/>
          <p:cNvSpPr txBox="1"/>
          <p:nvPr/>
        </p:nvSpPr>
        <p:spPr>
          <a:xfrm>
            <a:off x="4166558" y="4382219"/>
            <a:ext cx="69873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can determine each attribute of relation R, Hence it is a candidate key.</a:t>
            </a:r>
            <a:endParaRPr sz="1800">
              <a:solidFill>
                <a:schemeClr val="dk1"/>
              </a:solidFill>
              <a:latin typeface="Calibri"/>
              <a:ea typeface="Calibri"/>
              <a:cs typeface="Calibri"/>
              <a:sym typeface="Calibri"/>
            </a:endParaRPr>
          </a:p>
        </p:txBody>
      </p:sp>
      <p:sp>
        <p:nvSpPr>
          <p:cNvPr id="730" name="Google Shape;730;p77"/>
          <p:cNvSpPr txBox="1"/>
          <p:nvPr/>
        </p:nvSpPr>
        <p:spPr>
          <a:xfrm>
            <a:off x="4166558" y="4910259"/>
            <a:ext cx="76688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 can not determine each attribute of relation R, Hence it is not candidate key.</a:t>
            </a:r>
            <a:endParaRPr sz="1800">
              <a:solidFill>
                <a:schemeClr val="dk1"/>
              </a:solidFill>
              <a:latin typeface="Calibri"/>
              <a:ea typeface="Calibri"/>
              <a:cs typeface="Calibri"/>
              <a:sym typeface="Calibri"/>
            </a:endParaRPr>
          </a:p>
        </p:txBody>
      </p:sp>
      <p:sp>
        <p:nvSpPr>
          <p:cNvPr id="731" name="Google Shape;731;p77"/>
          <p:cNvSpPr txBox="1"/>
          <p:nvPr/>
        </p:nvSpPr>
        <p:spPr>
          <a:xfrm>
            <a:off x="4166558" y="5362602"/>
            <a:ext cx="76688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 can not determine each attribute of relation R, Hence it is not candidate key.</a:t>
            </a:r>
            <a:endParaRPr sz="1800">
              <a:solidFill>
                <a:schemeClr val="dk1"/>
              </a:solidFill>
              <a:latin typeface="Calibri"/>
              <a:ea typeface="Calibri"/>
              <a:cs typeface="Calibri"/>
              <a:sym typeface="Calibri"/>
            </a:endParaRPr>
          </a:p>
        </p:txBody>
      </p:sp>
      <p:sp>
        <p:nvSpPr>
          <p:cNvPr id="732" name="Google Shape;732;p77"/>
          <p:cNvSpPr txBox="1"/>
          <p:nvPr/>
        </p:nvSpPr>
        <p:spPr>
          <a:xfrm>
            <a:off x="4166558" y="5807631"/>
            <a:ext cx="76688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 can not determine each attribute of relation R, Hence it is not candidate key.</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78"/>
          <p:cNvSpPr txBox="1"/>
          <p:nvPr/>
        </p:nvSpPr>
        <p:spPr>
          <a:xfrm>
            <a:off x="1026543" y="517585"/>
            <a:ext cx="9721970"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Also have to check the combination, with ‘A’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(AB)+ = ABCD             Hence, it is also a candidate key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But according to rule, </a:t>
            </a:r>
            <a:r>
              <a:rPr lang="en-US" sz="1800">
                <a:solidFill>
                  <a:srgbClr val="FF0000"/>
                </a:solidFill>
                <a:latin typeface="Calibri"/>
                <a:ea typeface="Calibri"/>
                <a:cs typeface="Calibri"/>
                <a:sym typeface="Calibri"/>
              </a:rPr>
              <a:t>candidate key </a:t>
            </a:r>
            <a:r>
              <a:rPr lang="en-US" sz="1800">
                <a:solidFill>
                  <a:schemeClr val="dk1"/>
                </a:solidFill>
                <a:latin typeface="Calibri"/>
                <a:ea typeface="Calibri"/>
                <a:cs typeface="Calibri"/>
                <a:sym typeface="Calibri"/>
              </a:rPr>
              <a:t>is </a:t>
            </a:r>
            <a:r>
              <a:rPr lang="en-US" sz="1800">
                <a:solidFill>
                  <a:srgbClr val="FF0000"/>
                </a:solidFill>
                <a:latin typeface="Calibri"/>
                <a:ea typeface="Calibri"/>
                <a:cs typeface="Calibri"/>
                <a:sym typeface="Calibri"/>
              </a:rPr>
              <a:t>minimal</a:t>
            </a:r>
            <a:r>
              <a:rPr lang="en-US" sz="1800">
                <a:solidFill>
                  <a:schemeClr val="dk1"/>
                </a:solidFill>
                <a:latin typeface="Calibri"/>
                <a:ea typeface="Calibri"/>
                <a:cs typeface="Calibri"/>
                <a:sym typeface="Calibri"/>
              </a:rPr>
              <a:t> in nature. So we cannot take AB as candidate key.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Hence , only ‘A’ will be the only candidate key.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PRIME ATTRIBUTE </a:t>
            </a:r>
            <a:r>
              <a:rPr lang="en-US" sz="1800">
                <a:solidFill>
                  <a:schemeClr val="dk1"/>
                </a:solidFill>
                <a:latin typeface="Calibri"/>
                <a:ea typeface="Calibri"/>
                <a:cs typeface="Calibri"/>
                <a:sym typeface="Calibri"/>
              </a:rPr>
              <a:t>– {A}</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NON-PRIME ATTRIBUTE </a:t>
            </a:r>
            <a:r>
              <a:rPr lang="en-US" sz="1800">
                <a:solidFill>
                  <a:schemeClr val="dk1"/>
                </a:solidFill>
                <a:latin typeface="Calibri"/>
                <a:ea typeface="Calibri"/>
                <a:cs typeface="Calibri"/>
                <a:sym typeface="Calibri"/>
              </a:rPr>
              <a:t>– {B,C,D}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Tips and Tricks </a:t>
            </a:r>
            <a:r>
              <a:rPr lang="en-US" sz="1800">
                <a:solidFill>
                  <a:schemeClr val="dk1"/>
                </a:solidFill>
                <a:latin typeface="Calibri"/>
                <a:ea typeface="Calibri"/>
                <a:cs typeface="Calibri"/>
                <a:sym typeface="Calibri"/>
              </a:rPr>
              <a:t>(Finding Candidate Key in Seconds)</a:t>
            </a:r>
            <a:br>
              <a:rPr lang="en-US" sz="1800" b="1">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Check the attribute which is not on the RHS, that attribute will sure be the part of candidate key.</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79"/>
          <p:cNvSpPr txBox="1">
            <a:spLocks noGrp="1"/>
          </p:cNvSpPr>
          <p:nvPr>
            <p:ph type="title"/>
          </p:nvPr>
        </p:nvSpPr>
        <p:spPr>
          <a:xfrm>
            <a:off x="838200" y="365126"/>
            <a:ext cx="10515600" cy="6872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Problem Statements</a:t>
            </a:r>
            <a:endParaRPr sz="3600" b="1">
              <a:latin typeface="Times New Roman"/>
              <a:ea typeface="Times New Roman"/>
              <a:cs typeface="Times New Roman"/>
              <a:sym typeface="Times New Roman"/>
            </a:endParaRPr>
          </a:p>
        </p:txBody>
      </p:sp>
      <p:sp>
        <p:nvSpPr>
          <p:cNvPr id="743" name="Google Shape;743;p79"/>
          <p:cNvSpPr txBox="1"/>
          <p:nvPr/>
        </p:nvSpPr>
        <p:spPr>
          <a:xfrm>
            <a:off x="655608" y="1319841"/>
            <a:ext cx="4934309"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1. Consider a relation R having attributes as R(ABCD), functional dependencies are given below:</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AB-&gt;C, C-&gt;D, D-&gt;A</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Identify the set of candidate keys possible in relation R. List all the set of prime and non prime attributes.</a:t>
            </a:r>
            <a:endParaRPr sz="1800" dirty="0">
              <a:solidFill>
                <a:schemeClr val="dk1"/>
              </a:solidFill>
              <a:latin typeface="Calibri"/>
              <a:ea typeface="Calibri"/>
              <a:cs typeface="Calibri"/>
              <a:sym typeface="Calibri"/>
            </a:endParaRPr>
          </a:p>
        </p:txBody>
      </p:sp>
      <p:sp>
        <p:nvSpPr>
          <p:cNvPr id="744" name="Google Shape;744;p79"/>
          <p:cNvSpPr txBox="1"/>
          <p:nvPr/>
        </p:nvSpPr>
        <p:spPr>
          <a:xfrm>
            <a:off x="655607" y="4317749"/>
            <a:ext cx="4934309"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2. Relation R(ABCDE) having functional dependencies as :</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A-&gt;D, B-&gt;A, BC-&gt;D, AC-&gt;BE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Identify the set of candidate keys possible in relation R. List all the set of prime and non prime attributes.</a:t>
            </a:r>
            <a:endParaRPr sz="1800" dirty="0">
              <a:solidFill>
                <a:schemeClr val="dk1"/>
              </a:solidFill>
              <a:latin typeface="Calibri"/>
              <a:ea typeface="Calibri"/>
              <a:cs typeface="Calibri"/>
              <a:sym typeface="Calibri"/>
            </a:endParaRPr>
          </a:p>
        </p:txBody>
      </p:sp>
      <p:sp>
        <p:nvSpPr>
          <p:cNvPr id="745" name="Google Shape;745;p79"/>
          <p:cNvSpPr txBox="1"/>
          <p:nvPr/>
        </p:nvSpPr>
        <p:spPr>
          <a:xfrm>
            <a:off x="6156385" y="1186132"/>
            <a:ext cx="4934309"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3. Consider a relation R having attributes as R(ABCDE), functional dependencies are given below:</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B-&gt;A, A-&gt;C, BC-&gt;D, AC-&gt;BE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Identify the set of candidate keys possible in relation R. List all the set of prime and non prime attributes.</a:t>
            </a:r>
            <a:endParaRPr sz="1800" dirty="0">
              <a:solidFill>
                <a:schemeClr val="dk1"/>
              </a:solidFill>
              <a:latin typeface="Calibri"/>
              <a:ea typeface="Calibri"/>
              <a:cs typeface="Calibri"/>
              <a:sym typeface="Calibri"/>
            </a:endParaRPr>
          </a:p>
        </p:txBody>
      </p:sp>
      <p:sp>
        <p:nvSpPr>
          <p:cNvPr id="746" name="Google Shape;746;p79"/>
          <p:cNvSpPr txBox="1"/>
          <p:nvPr/>
        </p:nvSpPr>
        <p:spPr>
          <a:xfrm>
            <a:off x="6156385" y="3905164"/>
            <a:ext cx="4934309"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4. Consider a relation R having attributes as R(ABCDEF), functional dependencies are given below:</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A-&gt;BCD, BC-&gt;DE, B-&gt;D, D-&gt;A</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Identify the set of candidate keys possible in relation R. List all the set of prime and non prime attributes.</a:t>
            </a:r>
            <a:endParaRPr sz="1800"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81"/>
          <p:cNvSpPr txBox="1">
            <a:spLocks noGrp="1"/>
          </p:cNvSpPr>
          <p:nvPr>
            <p:ph type="title"/>
          </p:nvPr>
        </p:nvSpPr>
        <p:spPr>
          <a:xfrm>
            <a:off x="838200" y="365125"/>
            <a:ext cx="10515600" cy="6010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Problem Statement</a:t>
            </a:r>
            <a:endParaRPr sz="3600" b="1">
              <a:latin typeface="Times New Roman"/>
              <a:ea typeface="Times New Roman"/>
              <a:cs typeface="Times New Roman"/>
              <a:sym typeface="Times New Roman"/>
            </a:endParaRPr>
          </a:p>
        </p:txBody>
      </p:sp>
      <p:sp>
        <p:nvSpPr>
          <p:cNvPr id="759" name="Google Shape;759;p81"/>
          <p:cNvSpPr txBox="1">
            <a:spLocks noGrp="1"/>
          </p:cNvSpPr>
          <p:nvPr>
            <p:ph type="body" idx="1"/>
          </p:nvPr>
        </p:nvSpPr>
        <p:spPr>
          <a:xfrm>
            <a:off x="838200" y="1026543"/>
            <a:ext cx="10515600" cy="521080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Designing a student database involves certain dependencies which are listed below:</a:t>
            </a:r>
            <a:endParaRPr dirty="0"/>
          </a:p>
          <a:p>
            <a:pPr marL="0" lvl="0" indent="0" algn="l" rtl="0">
              <a:lnSpc>
                <a:spcPct val="90000"/>
              </a:lnSpc>
              <a:spcBef>
                <a:spcPts val="1000"/>
              </a:spcBef>
              <a:spcAft>
                <a:spcPts val="0"/>
              </a:spcAft>
              <a:buClr>
                <a:schemeClr val="dk1"/>
              </a:buClr>
              <a:buSzPts val="2000"/>
              <a:buNone/>
            </a:pPr>
            <a:r>
              <a:rPr lang="en-US" sz="2000" b="1" dirty="0"/>
              <a:t>   </a:t>
            </a:r>
            <a:r>
              <a:rPr lang="en-US" sz="2300" b="1" dirty="0"/>
              <a:t>X -&gt;Y</a:t>
            </a:r>
            <a:endParaRPr dirty="0"/>
          </a:p>
          <a:p>
            <a:pPr marL="0" lvl="0" indent="0" algn="l" rtl="0">
              <a:lnSpc>
                <a:spcPct val="90000"/>
              </a:lnSpc>
              <a:spcBef>
                <a:spcPts val="1000"/>
              </a:spcBef>
              <a:spcAft>
                <a:spcPts val="0"/>
              </a:spcAft>
              <a:buClr>
                <a:schemeClr val="dk1"/>
              </a:buClr>
              <a:buSzPts val="2300"/>
              <a:buNone/>
            </a:pPr>
            <a:r>
              <a:rPr lang="en-US" sz="2300" b="1" dirty="0"/>
              <a:t>   WZ -&gt;X</a:t>
            </a:r>
            <a:endParaRPr dirty="0"/>
          </a:p>
          <a:p>
            <a:pPr marL="0" lvl="0" indent="0" algn="l" rtl="0">
              <a:lnSpc>
                <a:spcPct val="90000"/>
              </a:lnSpc>
              <a:spcBef>
                <a:spcPts val="1000"/>
              </a:spcBef>
              <a:spcAft>
                <a:spcPts val="0"/>
              </a:spcAft>
              <a:buClr>
                <a:schemeClr val="dk1"/>
              </a:buClr>
              <a:buSzPts val="2300"/>
              <a:buNone/>
            </a:pPr>
            <a:r>
              <a:rPr lang="en-US" sz="2300" b="1" dirty="0"/>
              <a:t>   WZ -&gt;Y</a:t>
            </a:r>
            <a:endParaRPr dirty="0"/>
          </a:p>
          <a:p>
            <a:pPr marL="0" lvl="0" indent="0" algn="l" rtl="0">
              <a:lnSpc>
                <a:spcPct val="90000"/>
              </a:lnSpc>
              <a:spcBef>
                <a:spcPts val="1000"/>
              </a:spcBef>
              <a:spcAft>
                <a:spcPts val="0"/>
              </a:spcAft>
              <a:buClr>
                <a:schemeClr val="dk1"/>
              </a:buClr>
              <a:buSzPts val="2300"/>
              <a:buNone/>
            </a:pPr>
            <a:r>
              <a:rPr lang="en-US" sz="2300" b="1" dirty="0"/>
              <a:t>   Y -&gt;W</a:t>
            </a:r>
            <a:endParaRPr dirty="0"/>
          </a:p>
          <a:p>
            <a:pPr marL="0" lvl="0" indent="0" algn="l" rtl="0">
              <a:lnSpc>
                <a:spcPct val="90000"/>
              </a:lnSpc>
              <a:spcBef>
                <a:spcPts val="1000"/>
              </a:spcBef>
              <a:spcAft>
                <a:spcPts val="0"/>
              </a:spcAft>
              <a:buClr>
                <a:schemeClr val="dk1"/>
              </a:buClr>
              <a:buSzPts val="2300"/>
              <a:buNone/>
            </a:pPr>
            <a:r>
              <a:rPr lang="en-US" sz="2300" b="1" dirty="0"/>
              <a:t>   Y -&gt;X</a:t>
            </a:r>
            <a:endParaRPr dirty="0"/>
          </a:p>
          <a:p>
            <a:pPr marL="0" lvl="0" indent="0" algn="l" rtl="0">
              <a:lnSpc>
                <a:spcPct val="90000"/>
              </a:lnSpc>
              <a:spcBef>
                <a:spcPts val="1000"/>
              </a:spcBef>
              <a:spcAft>
                <a:spcPts val="0"/>
              </a:spcAft>
              <a:buClr>
                <a:schemeClr val="dk1"/>
              </a:buClr>
              <a:buSzPts val="2300"/>
              <a:buNone/>
            </a:pPr>
            <a:r>
              <a:rPr lang="en-US" sz="2300" b="1" dirty="0"/>
              <a:t>   Y -&gt;Z</a:t>
            </a:r>
            <a:endParaRPr dirty="0"/>
          </a:p>
          <a:p>
            <a:pPr marL="0" lvl="0" indent="0" algn="l" rtl="0">
              <a:lnSpc>
                <a:spcPct val="90000"/>
              </a:lnSpc>
              <a:spcBef>
                <a:spcPts val="1000"/>
              </a:spcBef>
              <a:spcAft>
                <a:spcPts val="0"/>
              </a:spcAft>
              <a:buClr>
                <a:schemeClr val="dk1"/>
              </a:buClr>
              <a:buSzPts val="2800"/>
              <a:buNone/>
            </a:pPr>
            <a:r>
              <a:rPr lang="en-US" dirty="0"/>
              <a:t>The task here is to remove all the redundant FDs for efficient working   of the student database management system. </a:t>
            </a:r>
            <a:endParaRPr sz="2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3">
          <a:extLst>
            <a:ext uri="{FF2B5EF4-FFF2-40B4-BE49-F238E27FC236}">
              <a16:creationId xmlns:a16="http://schemas.microsoft.com/office/drawing/2014/main" id="{C8027CE1-943D-3449-9536-4B9433D67469}"/>
            </a:ext>
          </a:extLst>
        </p:cNvPr>
        <p:cNvGrpSpPr/>
        <p:nvPr/>
      </p:nvGrpSpPr>
      <p:grpSpPr>
        <a:xfrm>
          <a:off x="0" y="0"/>
          <a:ext cx="0" cy="0"/>
          <a:chOff x="0" y="0"/>
          <a:chExt cx="0" cy="0"/>
        </a:xfrm>
      </p:grpSpPr>
      <p:sp>
        <p:nvSpPr>
          <p:cNvPr id="764" name="Google Shape;764;p82">
            <a:extLst>
              <a:ext uri="{FF2B5EF4-FFF2-40B4-BE49-F238E27FC236}">
                <a16:creationId xmlns:a16="http://schemas.microsoft.com/office/drawing/2014/main" id="{8A853AA7-7038-E8C9-8445-341628126A79}"/>
              </a:ext>
            </a:extLst>
          </p:cNvPr>
          <p:cNvSpPr txBox="1">
            <a:spLocks noGrp="1"/>
          </p:cNvSpPr>
          <p:nvPr>
            <p:ph type="title"/>
          </p:nvPr>
        </p:nvSpPr>
        <p:spPr>
          <a:xfrm>
            <a:off x="838200" y="365125"/>
            <a:ext cx="10515600" cy="6010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Problem Statement</a:t>
            </a:r>
            <a:endParaRPr sz="3600" b="1">
              <a:latin typeface="Times New Roman"/>
              <a:ea typeface="Times New Roman"/>
              <a:cs typeface="Times New Roman"/>
              <a:sym typeface="Times New Roman"/>
            </a:endParaRPr>
          </a:p>
        </p:txBody>
      </p:sp>
      <p:sp>
        <p:nvSpPr>
          <p:cNvPr id="765" name="Google Shape;765;p82">
            <a:extLst>
              <a:ext uri="{FF2B5EF4-FFF2-40B4-BE49-F238E27FC236}">
                <a16:creationId xmlns:a16="http://schemas.microsoft.com/office/drawing/2014/main" id="{CEA038D1-9C75-D5A3-B512-F6B66A6D616B}"/>
              </a:ext>
            </a:extLst>
          </p:cNvPr>
          <p:cNvSpPr txBox="1">
            <a:spLocks noGrp="1"/>
          </p:cNvSpPr>
          <p:nvPr>
            <p:ph type="body" idx="1"/>
          </p:nvPr>
        </p:nvSpPr>
        <p:spPr>
          <a:xfrm>
            <a:off x="838200" y="1026543"/>
            <a:ext cx="10515600" cy="521080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dirty="0"/>
              <a:t>Debix Pvt Ltd needs to maintain database having dependent attributes ABCDEF. These attributes are functionally dependent on each other for which functionally dependency set F given as:</a:t>
            </a:r>
            <a:endParaRPr dirty="0"/>
          </a:p>
          <a:p>
            <a:pPr marL="0" lvl="0" indent="0" algn="just" rtl="0">
              <a:lnSpc>
                <a:spcPct val="90000"/>
              </a:lnSpc>
              <a:spcBef>
                <a:spcPts val="1000"/>
              </a:spcBef>
              <a:spcAft>
                <a:spcPts val="0"/>
              </a:spcAft>
              <a:buClr>
                <a:schemeClr val="dk1"/>
              </a:buClr>
              <a:buSzPts val="2800"/>
              <a:buNone/>
            </a:pPr>
            <a:r>
              <a:rPr lang="en-US" b="1" dirty="0"/>
              <a:t>{A -&gt; BC, D -&gt; E, BC -&gt; D, A -&gt; D} </a:t>
            </a:r>
            <a:r>
              <a:rPr lang="en-US" dirty="0"/>
              <a:t>Consider a universal relation R1(A, B,  C, D, E, F) with functional dependency set F, also all attributes are simple and take atomic values only. Find the highest normal form along with the candidate keys with prime and non-prime attribute.</a:t>
            </a:r>
            <a:endParaRPr dirty="0"/>
          </a:p>
        </p:txBody>
      </p:sp>
    </p:spTree>
    <p:extLst>
      <p:ext uri="{BB962C8B-B14F-4D97-AF65-F5344CB8AC3E}">
        <p14:creationId xmlns:p14="http://schemas.microsoft.com/office/powerpoint/2010/main" val="382505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83"/>
          <p:cNvSpPr txBox="1">
            <a:spLocks noGrp="1"/>
          </p:cNvSpPr>
          <p:nvPr>
            <p:ph type="title"/>
          </p:nvPr>
        </p:nvSpPr>
        <p:spPr>
          <a:xfrm>
            <a:off x="838200" y="365125"/>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Normalization</a:t>
            </a:r>
            <a:endParaRPr b="1">
              <a:latin typeface="Times New Roman"/>
              <a:ea typeface="Times New Roman"/>
              <a:cs typeface="Times New Roman"/>
              <a:sym typeface="Times New Roman"/>
            </a:endParaRPr>
          </a:p>
        </p:txBody>
      </p:sp>
      <p:sp>
        <p:nvSpPr>
          <p:cNvPr id="771" name="Google Shape;771;p83"/>
          <p:cNvSpPr txBox="1">
            <a:spLocks noGrp="1"/>
          </p:cNvSpPr>
          <p:nvPr>
            <p:ph type="body" idx="1"/>
          </p:nvPr>
        </p:nvSpPr>
        <p:spPr>
          <a:xfrm>
            <a:off x="838200" y="1449238"/>
            <a:ext cx="10515600" cy="472772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dirty="0"/>
              <a:t>When we define a large database as a single relation, there are chances of data redundancy and inconsistency.</a:t>
            </a:r>
            <a:endParaRPr dirty="0"/>
          </a:p>
          <a:p>
            <a:pPr marL="228600" lvl="0" indent="-228600" algn="just" rtl="0">
              <a:lnSpc>
                <a:spcPct val="90000"/>
              </a:lnSpc>
              <a:spcBef>
                <a:spcPts val="1000"/>
              </a:spcBef>
              <a:spcAft>
                <a:spcPts val="0"/>
              </a:spcAft>
              <a:buClr>
                <a:schemeClr val="dk1"/>
              </a:buClr>
              <a:buSzPts val="2400"/>
              <a:buChar char="•"/>
            </a:pPr>
            <a:r>
              <a:rPr lang="en-US" sz="2400" dirty="0"/>
              <a:t>This leads to various problems such as maintaining the huge amount of data, improper utilization of disk space and resources and many more.</a:t>
            </a:r>
            <a:endParaRPr dirty="0"/>
          </a:p>
          <a:p>
            <a:pPr marL="228600" lvl="0" indent="-228600" algn="just" rtl="0">
              <a:lnSpc>
                <a:spcPct val="90000"/>
              </a:lnSpc>
              <a:spcBef>
                <a:spcPts val="1000"/>
              </a:spcBef>
              <a:spcAft>
                <a:spcPts val="0"/>
              </a:spcAft>
              <a:buClr>
                <a:schemeClr val="dk1"/>
              </a:buClr>
              <a:buSzPts val="2400"/>
              <a:buChar char="•"/>
            </a:pPr>
            <a:r>
              <a:rPr lang="en-US" sz="2400" dirty="0"/>
              <a:t>In-order to handle these issues, </a:t>
            </a:r>
            <a:r>
              <a:rPr lang="en-US" sz="2400" dirty="0">
                <a:solidFill>
                  <a:srgbClr val="FF0000"/>
                </a:solidFill>
              </a:rPr>
              <a:t>NORMALIZATION</a:t>
            </a:r>
            <a:r>
              <a:rPr lang="en-US" sz="2400" dirty="0"/>
              <a:t> comes into the picture.</a:t>
            </a:r>
            <a:endParaRPr dirty="0"/>
          </a:p>
          <a:p>
            <a:pPr marL="228600" lvl="0" indent="-228600" algn="just" rtl="0">
              <a:lnSpc>
                <a:spcPct val="90000"/>
              </a:lnSpc>
              <a:spcBef>
                <a:spcPts val="1000"/>
              </a:spcBef>
              <a:spcAft>
                <a:spcPts val="0"/>
              </a:spcAft>
              <a:buClr>
                <a:schemeClr val="dk1"/>
              </a:buClr>
              <a:buSzPts val="2400"/>
              <a:buChar char="•"/>
            </a:pPr>
            <a:r>
              <a:rPr lang="en-US" sz="2400" dirty="0"/>
              <a:t>Normalization helps us to reduce the redundancy from relations, divides the larger table into smaller tables and helps in dealing with insertion, deletion and </a:t>
            </a:r>
            <a:r>
              <a:rPr lang="en-US" sz="2400" dirty="0" err="1"/>
              <a:t>updatation</a:t>
            </a:r>
            <a:r>
              <a:rPr lang="en-US" sz="2400" dirty="0"/>
              <a:t> anomalies.</a:t>
            </a:r>
            <a:endParaRPr dirty="0"/>
          </a:p>
        </p:txBody>
      </p:sp>
    </p:spTree>
    <p:extLst>
      <p:ext uri="{BB962C8B-B14F-4D97-AF65-F5344CB8AC3E}">
        <p14:creationId xmlns:p14="http://schemas.microsoft.com/office/powerpoint/2010/main" val="415424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83"/>
          <p:cNvSpPr txBox="1">
            <a:spLocks noGrp="1"/>
          </p:cNvSpPr>
          <p:nvPr>
            <p:ph type="title"/>
          </p:nvPr>
        </p:nvSpPr>
        <p:spPr>
          <a:xfrm>
            <a:off x="838200" y="365125"/>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Data Anomalies</a:t>
            </a:r>
            <a:endParaRPr b="1"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92F07614-E4C8-D71B-CDC8-1C958278B78C}"/>
              </a:ext>
            </a:extLst>
          </p:cNvPr>
          <p:cNvPicPr>
            <a:picLocks noChangeAspect="1"/>
          </p:cNvPicPr>
          <p:nvPr/>
        </p:nvPicPr>
        <p:blipFill>
          <a:blip r:embed="rId3"/>
          <a:stretch>
            <a:fillRect/>
          </a:stretch>
        </p:blipFill>
        <p:spPr>
          <a:xfrm>
            <a:off x="1106904" y="2233445"/>
            <a:ext cx="9529011" cy="291607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84"/>
          <p:cNvSpPr txBox="1">
            <a:spLocks noGrp="1"/>
          </p:cNvSpPr>
          <p:nvPr>
            <p:ph type="title"/>
          </p:nvPr>
        </p:nvSpPr>
        <p:spPr>
          <a:xfrm>
            <a:off x="838200" y="365125"/>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Normalization</a:t>
            </a:r>
            <a:endParaRPr b="1">
              <a:latin typeface="Times New Roman"/>
              <a:ea typeface="Times New Roman"/>
              <a:cs typeface="Times New Roman"/>
              <a:sym typeface="Times New Roman"/>
            </a:endParaRPr>
          </a:p>
        </p:txBody>
      </p:sp>
      <p:pic>
        <p:nvPicPr>
          <p:cNvPr id="777" name="Google Shape;777;p84"/>
          <p:cNvPicPr preferRelativeResize="0"/>
          <p:nvPr/>
        </p:nvPicPr>
        <p:blipFill rotWithShape="1">
          <a:blip r:embed="rId3">
            <a:alphaModFix/>
          </a:blip>
          <a:srcRect/>
          <a:stretch/>
        </p:blipFill>
        <p:spPr>
          <a:xfrm>
            <a:off x="1104181" y="1518248"/>
            <a:ext cx="9877245" cy="38905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DD27396-4758-7560-B5F4-58A2021193C7}"/>
              </a:ext>
            </a:extLst>
          </p:cNvPr>
          <p:cNvGraphicFramePr>
            <a:graphicFrameLocks noGrp="1"/>
          </p:cNvGraphicFramePr>
          <p:nvPr>
            <p:extLst>
              <p:ext uri="{D42A27DB-BD31-4B8C-83A1-F6EECF244321}">
                <p14:modId xmlns:p14="http://schemas.microsoft.com/office/powerpoint/2010/main" val="3799813650"/>
              </p:ext>
            </p:extLst>
          </p:nvPr>
        </p:nvGraphicFramePr>
        <p:xfrm>
          <a:off x="300531" y="1795321"/>
          <a:ext cx="4918450" cy="3906031"/>
        </p:xfrm>
        <a:graphic>
          <a:graphicData uri="http://schemas.openxmlformats.org/drawingml/2006/table">
            <a:tbl>
              <a:tblPr firstRow="1" bandRow="1">
                <a:tableStyleId>{5C22544A-7EE6-4342-B048-85BDC9FD1C3A}</a:tableStyleId>
              </a:tblPr>
              <a:tblGrid>
                <a:gridCol w="812788">
                  <a:extLst>
                    <a:ext uri="{9D8B030D-6E8A-4147-A177-3AD203B41FA5}">
                      <a16:colId xmlns:a16="http://schemas.microsoft.com/office/drawing/2014/main" val="891053778"/>
                    </a:ext>
                  </a:extLst>
                </a:gridCol>
                <a:gridCol w="1250319">
                  <a:extLst>
                    <a:ext uri="{9D8B030D-6E8A-4147-A177-3AD203B41FA5}">
                      <a16:colId xmlns:a16="http://schemas.microsoft.com/office/drawing/2014/main" val="325889527"/>
                    </a:ext>
                  </a:extLst>
                </a:gridCol>
                <a:gridCol w="1518249">
                  <a:extLst>
                    <a:ext uri="{9D8B030D-6E8A-4147-A177-3AD203B41FA5}">
                      <a16:colId xmlns:a16="http://schemas.microsoft.com/office/drawing/2014/main" val="3153158660"/>
                    </a:ext>
                  </a:extLst>
                </a:gridCol>
                <a:gridCol w="1337094">
                  <a:extLst>
                    <a:ext uri="{9D8B030D-6E8A-4147-A177-3AD203B41FA5}">
                      <a16:colId xmlns:a16="http://schemas.microsoft.com/office/drawing/2014/main" val="3611875472"/>
                    </a:ext>
                  </a:extLst>
                </a:gridCol>
              </a:tblGrid>
              <a:tr h="756271">
                <a:tc>
                  <a:txBody>
                    <a:bodyPr/>
                    <a:lstStyle/>
                    <a:p>
                      <a:pPr algn="ctr"/>
                      <a:r>
                        <a:rPr lang="en-US" dirty="0" err="1"/>
                        <a:t>EmpID</a:t>
                      </a:r>
                      <a:endParaRPr lang="en-IN" dirty="0"/>
                    </a:p>
                  </a:txBody>
                  <a:tcPr/>
                </a:tc>
                <a:tc>
                  <a:txBody>
                    <a:bodyPr/>
                    <a:lstStyle/>
                    <a:p>
                      <a:pPr algn="ctr"/>
                      <a:r>
                        <a:rPr lang="en-US" dirty="0" err="1"/>
                        <a:t>Ename</a:t>
                      </a:r>
                      <a:endParaRPr lang="en-IN" dirty="0"/>
                    </a:p>
                  </a:txBody>
                  <a:tcPr/>
                </a:tc>
                <a:tc>
                  <a:txBody>
                    <a:bodyPr/>
                    <a:lstStyle/>
                    <a:p>
                      <a:pPr algn="ctr"/>
                      <a:r>
                        <a:rPr lang="en-US" dirty="0"/>
                        <a:t>Department</a:t>
                      </a:r>
                      <a:endParaRPr lang="en-IN" dirty="0"/>
                    </a:p>
                  </a:txBody>
                  <a:tcPr/>
                </a:tc>
                <a:tc>
                  <a:txBody>
                    <a:bodyPr/>
                    <a:lstStyle/>
                    <a:p>
                      <a:pPr algn="ctr"/>
                      <a:r>
                        <a:rPr lang="en-US" dirty="0" err="1"/>
                        <a:t>ManagerID</a:t>
                      </a:r>
                      <a:endParaRPr lang="en-IN" dirty="0"/>
                    </a:p>
                  </a:txBody>
                  <a:tcPr/>
                </a:tc>
                <a:extLst>
                  <a:ext uri="{0D108BD9-81ED-4DB2-BD59-A6C34878D82A}">
                    <a16:rowId xmlns:a16="http://schemas.microsoft.com/office/drawing/2014/main" val="3747640024"/>
                  </a:ext>
                </a:extLst>
              </a:tr>
              <a:tr h="524960">
                <a:tc>
                  <a:txBody>
                    <a:bodyPr/>
                    <a:lstStyle/>
                    <a:p>
                      <a:pPr algn="ctr"/>
                      <a:r>
                        <a:rPr lang="en-US" dirty="0"/>
                        <a:t>1</a:t>
                      </a:r>
                      <a:endParaRPr lang="en-IN" dirty="0"/>
                    </a:p>
                  </a:txBody>
                  <a:tcPr/>
                </a:tc>
                <a:tc>
                  <a:txBody>
                    <a:bodyPr/>
                    <a:lstStyle/>
                    <a:p>
                      <a:pPr algn="ctr"/>
                      <a:r>
                        <a:rPr lang="en-US" dirty="0"/>
                        <a:t>Alice</a:t>
                      </a:r>
                      <a:endParaRPr lang="en-IN" dirty="0"/>
                    </a:p>
                  </a:txBody>
                  <a:tcPr/>
                </a:tc>
                <a:tc>
                  <a:txBody>
                    <a:bodyPr/>
                    <a:lstStyle/>
                    <a:p>
                      <a:pPr algn="ctr"/>
                      <a:r>
                        <a:rPr lang="en-US" dirty="0"/>
                        <a:t>HR</a:t>
                      </a:r>
                      <a:endParaRPr lang="en-IN" dirty="0"/>
                    </a:p>
                  </a:txBody>
                  <a:tcPr/>
                </a:tc>
                <a:tc>
                  <a:txBody>
                    <a:bodyPr/>
                    <a:lstStyle/>
                    <a:p>
                      <a:pPr algn="ctr"/>
                      <a:r>
                        <a:rPr lang="en-US" dirty="0"/>
                        <a:t>NULL</a:t>
                      </a:r>
                      <a:endParaRPr lang="en-IN" dirty="0"/>
                    </a:p>
                  </a:txBody>
                  <a:tcPr/>
                </a:tc>
                <a:extLst>
                  <a:ext uri="{0D108BD9-81ED-4DB2-BD59-A6C34878D82A}">
                    <a16:rowId xmlns:a16="http://schemas.microsoft.com/office/drawing/2014/main" val="1566855739"/>
                  </a:ext>
                </a:extLst>
              </a:tr>
              <a:tr h="524960">
                <a:tc>
                  <a:txBody>
                    <a:bodyPr/>
                    <a:lstStyle/>
                    <a:p>
                      <a:pPr algn="ctr"/>
                      <a:r>
                        <a:rPr lang="en-US" dirty="0"/>
                        <a:t>2</a:t>
                      </a:r>
                      <a:endParaRPr lang="en-IN" dirty="0"/>
                    </a:p>
                  </a:txBody>
                  <a:tcPr/>
                </a:tc>
                <a:tc>
                  <a:txBody>
                    <a:bodyPr/>
                    <a:lstStyle/>
                    <a:p>
                      <a:pPr algn="ctr"/>
                      <a:r>
                        <a:rPr lang="en-US" dirty="0"/>
                        <a:t>Bob</a:t>
                      </a:r>
                      <a:endParaRPr lang="en-IN" dirty="0"/>
                    </a:p>
                  </a:txBody>
                  <a:tcPr/>
                </a:tc>
                <a:tc>
                  <a:txBody>
                    <a:bodyPr/>
                    <a:lstStyle/>
                    <a:p>
                      <a:pPr algn="ctr"/>
                      <a:r>
                        <a:rPr lang="en-US" dirty="0"/>
                        <a:t>Finance</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835434133"/>
                  </a:ext>
                </a:extLst>
              </a:tr>
              <a:tr h="524960">
                <a:tc>
                  <a:txBody>
                    <a:bodyPr/>
                    <a:lstStyle/>
                    <a:p>
                      <a:pPr algn="ctr"/>
                      <a:r>
                        <a:rPr lang="en-US" dirty="0"/>
                        <a:t>3</a:t>
                      </a:r>
                      <a:endParaRPr lang="en-IN" dirty="0"/>
                    </a:p>
                  </a:txBody>
                  <a:tcPr/>
                </a:tc>
                <a:tc>
                  <a:txBody>
                    <a:bodyPr/>
                    <a:lstStyle/>
                    <a:p>
                      <a:pPr algn="ctr"/>
                      <a:r>
                        <a:rPr lang="en-US" dirty="0"/>
                        <a:t>Charlie</a:t>
                      </a:r>
                      <a:endParaRPr lang="en-IN" dirty="0"/>
                    </a:p>
                  </a:txBody>
                  <a:tcPr/>
                </a:tc>
                <a:tc>
                  <a:txBody>
                    <a:bodyPr/>
                    <a:lstStyle/>
                    <a:p>
                      <a:pPr algn="ctr"/>
                      <a:r>
                        <a:rPr lang="en-US" dirty="0"/>
                        <a:t>IT</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423405689"/>
                  </a:ext>
                </a:extLst>
              </a:tr>
              <a:tr h="524960">
                <a:tc>
                  <a:txBody>
                    <a:bodyPr/>
                    <a:lstStyle/>
                    <a:p>
                      <a:pPr algn="ctr"/>
                      <a:r>
                        <a:rPr lang="en-US" dirty="0"/>
                        <a:t>4</a:t>
                      </a:r>
                      <a:endParaRPr lang="en-IN" dirty="0"/>
                    </a:p>
                  </a:txBody>
                  <a:tcPr/>
                </a:tc>
                <a:tc>
                  <a:txBody>
                    <a:bodyPr/>
                    <a:lstStyle/>
                    <a:p>
                      <a:pPr algn="ctr"/>
                      <a:r>
                        <a:rPr lang="en-US" dirty="0"/>
                        <a:t>David</a:t>
                      </a:r>
                      <a:endParaRPr lang="en-IN" dirty="0"/>
                    </a:p>
                  </a:txBody>
                  <a:tcPr/>
                </a:tc>
                <a:tc>
                  <a:txBody>
                    <a:bodyPr/>
                    <a:lstStyle/>
                    <a:p>
                      <a:pPr algn="ctr"/>
                      <a:r>
                        <a:rPr lang="en-US" dirty="0"/>
                        <a:t>Finance</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873773808"/>
                  </a:ext>
                </a:extLst>
              </a:tr>
              <a:tr h="524960">
                <a:tc>
                  <a:txBody>
                    <a:bodyPr/>
                    <a:lstStyle/>
                    <a:p>
                      <a:pPr algn="ctr"/>
                      <a:r>
                        <a:rPr lang="en-US" dirty="0"/>
                        <a:t>5</a:t>
                      </a:r>
                      <a:endParaRPr lang="en-IN" dirty="0"/>
                    </a:p>
                  </a:txBody>
                  <a:tcPr/>
                </a:tc>
                <a:tc>
                  <a:txBody>
                    <a:bodyPr/>
                    <a:lstStyle/>
                    <a:p>
                      <a:pPr algn="ctr"/>
                      <a:r>
                        <a:rPr lang="en-US" dirty="0"/>
                        <a:t>Eve</a:t>
                      </a:r>
                      <a:endParaRPr lang="en-IN" dirty="0"/>
                    </a:p>
                  </a:txBody>
                  <a:tcPr/>
                </a:tc>
                <a:tc>
                  <a:txBody>
                    <a:bodyPr/>
                    <a:lstStyle/>
                    <a:p>
                      <a:pPr algn="ctr"/>
                      <a:r>
                        <a:rPr lang="en-US" dirty="0"/>
                        <a:t>IT</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71607840"/>
                  </a:ext>
                </a:extLst>
              </a:tr>
              <a:tr h="524960">
                <a:tc>
                  <a:txBody>
                    <a:bodyPr/>
                    <a:lstStyle/>
                    <a:p>
                      <a:pPr algn="ctr"/>
                      <a:r>
                        <a:rPr lang="en-US" dirty="0"/>
                        <a:t>6</a:t>
                      </a:r>
                      <a:endParaRPr lang="en-IN" dirty="0"/>
                    </a:p>
                  </a:txBody>
                  <a:tcPr/>
                </a:tc>
                <a:tc>
                  <a:txBody>
                    <a:bodyPr/>
                    <a:lstStyle/>
                    <a:p>
                      <a:pPr algn="ctr"/>
                      <a:r>
                        <a:rPr lang="en-US" dirty="0"/>
                        <a:t>Frank</a:t>
                      </a:r>
                      <a:endParaRPr lang="en-IN" dirty="0"/>
                    </a:p>
                  </a:txBody>
                  <a:tcPr/>
                </a:tc>
                <a:tc>
                  <a:txBody>
                    <a:bodyPr/>
                    <a:lstStyle/>
                    <a:p>
                      <a:pPr algn="ctr"/>
                      <a:r>
                        <a:rPr lang="en-US" dirty="0"/>
                        <a:t>HR</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09327169"/>
                  </a:ext>
                </a:extLst>
              </a:tr>
            </a:tbl>
          </a:graphicData>
        </a:graphic>
      </p:graphicFrame>
      <p:graphicFrame>
        <p:nvGraphicFramePr>
          <p:cNvPr id="2" name="Table 1">
            <a:extLst>
              <a:ext uri="{FF2B5EF4-FFF2-40B4-BE49-F238E27FC236}">
                <a16:creationId xmlns:a16="http://schemas.microsoft.com/office/drawing/2014/main" id="{7D9AC827-4A11-1DA0-76E9-C53C067687B3}"/>
              </a:ext>
            </a:extLst>
          </p:cNvPr>
          <p:cNvGraphicFramePr>
            <a:graphicFrameLocks noGrp="1"/>
          </p:cNvGraphicFramePr>
          <p:nvPr>
            <p:extLst>
              <p:ext uri="{D42A27DB-BD31-4B8C-83A1-F6EECF244321}">
                <p14:modId xmlns:p14="http://schemas.microsoft.com/office/powerpoint/2010/main" val="4125482641"/>
              </p:ext>
            </p:extLst>
          </p:nvPr>
        </p:nvGraphicFramePr>
        <p:xfrm>
          <a:off x="5926347" y="1795320"/>
          <a:ext cx="6047117" cy="3906030"/>
        </p:xfrm>
        <a:graphic>
          <a:graphicData uri="http://schemas.openxmlformats.org/drawingml/2006/table">
            <a:tbl>
              <a:tblPr firstRow="1" bandRow="1">
                <a:tableStyleId>{21E4AEA4-8DFA-4A89-87EB-49C32662AFE0}</a:tableStyleId>
              </a:tblPr>
              <a:tblGrid>
                <a:gridCol w="1691471">
                  <a:extLst>
                    <a:ext uri="{9D8B030D-6E8A-4147-A177-3AD203B41FA5}">
                      <a16:colId xmlns:a16="http://schemas.microsoft.com/office/drawing/2014/main" val="12825124"/>
                    </a:ext>
                  </a:extLst>
                </a:gridCol>
                <a:gridCol w="1661052">
                  <a:extLst>
                    <a:ext uri="{9D8B030D-6E8A-4147-A177-3AD203B41FA5}">
                      <a16:colId xmlns:a16="http://schemas.microsoft.com/office/drawing/2014/main" val="4217734149"/>
                    </a:ext>
                  </a:extLst>
                </a:gridCol>
                <a:gridCol w="1182814">
                  <a:extLst>
                    <a:ext uri="{9D8B030D-6E8A-4147-A177-3AD203B41FA5}">
                      <a16:colId xmlns:a16="http://schemas.microsoft.com/office/drawing/2014/main" val="3744953430"/>
                    </a:ext>
                  </a:extLst>
                </a:gridCol>
                <a:gridCol w="1511780">
                  <a:extLst>
                    <a:ext uri="{9D8B030D-6E8A-4147-A177-3AD203B41FA5}">
                      <a16:colId xmlns:a16="http://schemas.microsoft.com/office/drawing/2014/main" val="3016790670"/>
                    </a:ext>
                  </a:extLst>
                </a:gridCol>
              </a:tblGrid>
              <a:tr h="231888">
                <a:tc>
                  <a:txBody>
                    <a:bodyPr/>
                    <a:lstStyle/>
                    <a:p>
                      <a:r>
                        <a:rPr lang="en-US" dirty="0" err="1"/>
                        <a:t>EmployeeName</a:t>
                      </a:r>
                      <a:endParaRPr lang="en-IN" dirty="0"/>
                    </a:p>
                  </a:txBody>
                  <a:tcPr/>
                </a:tc>
                <a:tc>
                  <a:txBody>
                    <a:bodyPr/>
                    <a:lstStyle/>
                    <a:p>
                      <a:r>
                        <a:rPr lang="en-US" dirty="0" err="1"/>
                        <a:t>EmployeeDept</a:t>
                      </a:r>
                      <a:endParaRPr lang="en-IN" dirty="0"/>
                    </a:p>
                  </a:txBody>
                  <a:tcPr/>
                </a:tc>
                <a:tc>
                  <a:txBody>
                    <a:bodyPr/>
                    <a:lstStyle/>
                    <a:p>
                      <a:r>
                        <a:rPr lang="en-US" dirty="0" err="1"/>
                        <a:t>ManagerName</a:t>
                      </a:r>
                      <a:endParaRPr lang="en-IN" dirty="0"/>
                    </a:p>
                  </a:txBody>
                  <a:tcPr/>
                </a:tc>
                <a:tc>
                  <a:txBody>
                    <a:bodyPr/>
                    <a:lstStyle/>
                    <a:p>
                      <a:r>
                        <a:rPr lang="en-US" dirty="0" err="1"/>
                        <a:t>ManagerDept</a:t>
                      </a:r>
                      <a:endParaRPr lang="en-IN" dirty="0"/>
                    </a:p>
                  </a:txBody>
                  <a:tcPr/>
                </a:tc>
                <a:extLst>
                  <a:ext uri="{0D108BD9-81ED-4DB2-BD59-A6C34878D82A}">
                    <a16:rowId xmlns:a16="http://schemas.microsoft.com/office/drawing/2014/main" val="1053650914"/>
                  </a:ext>
                </a:extLst>
              </a:tr>
              <a:tr h="544325">
                <a:tc>
                  <a:txBody>
                    <a:bodyPr/>
                    <a:lstStyle/>
                    <a:p>
                      <a:pPr algn="ctr"/>
                      <a:r>
                        <a:rPr lang="en-US" dirty="0"/>
                        <a:t>Alice</a:t>
                      </a:r>
                      <a:endParaRPr lang="en-IN" dirty="0"/>
                    </a:p>
                  </a:txBody>
                  <a:tcPr/>
                </a:tc>
                <a:tc>
                  <a:txBody>
                    <a:bodyPr/>
                    <a:lstStyle/>
                    <a:p>
                      <a:pPr algn="ctr"/>
                      <a:r>
                        <a:rPr lang="en-US" dirty="0"/>
                        <a:t>HR</a:t>
                      </a:r>
                      <a:endParaRPr lang="en-IN" dirty="0"/>
                    </a:p>
                  </a:txBody>
                  <a:tcPr/>
                </a:tc>
                <a:tc>
                  <a:txBody>
                    <a:bodyPr/>
                    <a:lstStyle/>
                    <a:p>
                      <a:r>
                        <a:rPr lang="en-US" dirty="0"/>
                        <a:t>NULL</a:t>
                      </a:r>
                      <a:endParaRPr lang="en-IN" dirty="0"/>
                    </a:p>
                  </a:txBody>
                  <a:tcPr/>
                </a:tc>
                <a:tc>
                  <a:txBody>
                    <a:bodyPr/>
                    <a:lstStyle/>
                    <a:p>
                      <a:r>
                        <a:rPr lang="en-US" dirty="0"/>
                        <a:t>NULL</a:t>
                      </a:r>
                      <a:endParaRPr lang="en-IN" dirty="0"/>
                    </a:p>
                  </a:txBody>
                  <a:tcPr/>
                </a:tc>
                <a:extLst>
                  <a:ext uri="{0D108BD9-81ED-4DB2-BD59-A6C34878D82A}">
                    <a16:rowId xmlns:a16="http://schemas.microsoft.com/office/drawing/2014/main" val="954778750"/>
                  </a:ext>
                </a:extLst>
              </a:tr>
              <a:tr h="544325">
                <a:tc>
                  <a:txBody>
                    <a:bodyPr/>
                    <a:lstStyle/>
                    <a:p>
                      <a:pPr algn="ctr"/>
                      <a:r>
                        <a:rPr lang="en-US" dirty="0"/>
                        <a:t>Bob</a:t>
                      </a:r>
                      <a:endParaRPr lang="en-IN" dirty="0"/>
                    </a:p>
                  </a:txBody>
                  <a:tcPr/>
                </a:tc>
                <a:tc>
                  <a:txBody>
                    <a:bodyPr/>
                    <a:lstStyle/>
                    <a:p>
                      <a:pPr algn="ctr"/>
                      <a:r>
                        <a:rPr lang="en-US" dirty="0"/>
                        <a:t>Finance</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extLst>
                  <a:ext uri="{0D108BD9-81ED-4DB2-BD59-A6C34878D82A}">
                    <a16:rowId xmlns:a16="http://schemas.microsoft.com/office/drawing/2014/main" val="2664358425"/>
                  </a:ext>
                </a:extLst>
              </a:tr>
              <a:tr h="544325">
                <a:tc>
                  <a:txBody>
                    <a:bodyPr/>
                    <a:lstStyle/>
                    <a:p>
                      <a:pPr algn="ctr"/>
                      <a:r>
                        <a:rPr lang="en-US" dirty="0"/>
                        <a:t>Charlie</a:t>
                      </a:r>
                      <a:endParaRPr lang="en-IN" dirty="0"/>
                    </a:p>
                  </a:txBody>
                  <a:tcPr/>
                </a:tc>
                <a:tc>
                  <a:txBody>
                    <a:bodyPr/>
                    <a:lstStyle/>
                    <a:p>
                      <a:pPr algn="ctr"/>
                      <a:r>
                        <a:rPr lang="en-US" dirty="0"/>
                        <a:t>IT</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extLst>
                  <a:ext uri="{0D108BD9-81ED-4DB2-BD59-A6C34878D82A}">
                    <a16:rowId xmlns:a16="http://schemas.microsoft.com/office/drawing/2014/main" val="1004608186"/>
                  </a:ext>
                </a:extLst>
              </a:tr>
              <a:tr h="544325">
                <a:tc>
                  <a:txBody>
                    <a:bodyPr/>
                    <a:lstStyle/>
                    <a:p>
                      <a:pPr algn="ctr"/>
                      <a:r>
                        <a:rPr lang="en-US" dirty="0"/>
                        <a:t>David</a:t>
                      </a:r>
                      <a:endParaRPr lang="en-IN" dirty="0"/>
                    </a:p>
                  </a:txBody>
                  <a:tcPr/>
                </a:tc>
                <a:tc>
                  <a:txBody>
                    <a:bodyPr/>
                    <a:lstStyle/>
                    <a:p>
                      <a:pPr algn="ctr"/>
                      <a:r>
                        <a:rPr lang="en-US" dirty="0"/>
                        <a:t>Finance</a:t>
                      </a:r>
                      <a:endParaRPr lang="en-IN" dirty="0"/>
                    </a:p>
                  </a:txBody>
                  <a:tcPr/>
                </a:tc>
                <a:tc>
                  <a:txBody>
                    <a:bodyPr/>
                    <a:lstStyle/>
                    <a:p>
                      <a:r>
                        <a:rPr lang="en-US" dirty="0"/>
                        <a:t>Bob</a:t>
                      </a:r>
                      <a:endParaRPr lang="en-IN" dirty="0"/>
                    </a:p>
                  </a:txBody>
                  <a:tcPr/>
                </a:tc>
                <a:tc>
                  <a:txBody>
                    <a:bodyPr/>
                    <a:lstStyle/>
                    <a:p>
                      <a:r>
                        <a:rPr lang="en-US" dirty="0"/>
                        <a:t>Finance</a:t>
                      </a:r>
                      <a:endParaRPr lang="en-IN" dirty="0"/>
                    </a:p>
                  </a:txBody>
                  <a:tcPr/>
                </a:tc>
                <a:extLst>
                  <a:ext uri="{0D108BD9-81ED-4DB2-BD59-A6C34878D82A}">
                    <a16:rowId xmlns:a16="http://schemas.microsoft.com/office/drawing/2014/main" val="1498059905"/>
                  </a:ext>
                </a:extLst>
              </a:tr>
              <a:tr h="544325">
                <a:tc>
                  <a:txBody>
                    <a:bodyPr/>
                    <a:lstStyle/>
                    <a:p>
                      <a:pPr algn="ctr"/>
                      <a:r>
                        <a:rPr lang="en-US" dirty="0"/>
                        <a:t>Eve</a:t>
                      </a:r>
                      <a:endParaRPr lang="en-IN" dirty="0"/>
                    </a:p>
                  </a:txBody>
                  <a:tcPr/>
                </a:tc>
                <a:tc>
                  <a:txBody>
                    <a:bodyPr/>
                    <a:lstStyle/>
                    <a:p>
                      <a:pPr algn="ctr"/>
                      <a:r>
                        <a:rPr lang="en-US" dirty="0"/>
                        <a:t>IT</a:t>
                      </a:r>
                      <a:endParaRPr lang="en-IN" dirty="0"/>
                    </a:p>
                  </a:txBody>
                  <a:tcPr/>
                </a:tc>
                <a:tc>
                  <a:txBody>
                    <a:bodyPr/>
                    <a:lstStyle/>
                    <a:p>
                      <a:r>
                        <a:rPr lang="en-US" dirty="0"/>
                        <a:t>Charlie</a:t>
                      </a:r>
                      <a:endParaRPr lang="en-IN" dirty="0"/>
                    </a:p>
                  </a:txBody>
                  <a:tcPr/>
                </a:tc>
                <a:tc>
                  <a:txBody>
                    <a:bodyPr/>
                    <a:lstStyle/>
                    <a:p>
                      <a:r>
                        <a:rPr lang="en-US" dirty="0"/>
                        <a:t>IT</a:t>
                      </a:r>
                      <a:endParaRPr lang="en-IN" dirty="0"/>
                    </a:p>
                  </a:txBody>
                  <a:tcPr/>
                </a:tc>
                <a:extLst>
                  <a:ext uri="{0D108BD9-81ED-4DB2-BD59-A6C34878D82A}">
                    <a16:rowId xmlns:a16="http://schemas.microsoft.com/office/drawing/2014/main" val="3866359568"/>
                  </a:ext>
                </a:extLst>
              </a:tr>
              <a:tr h="544325">
                <a:tc>
                  <a:txBody>
                    <a:bodyPr/>
                    <a:lstStyle/>
                    <a:p>
                      <a:pPr algn="ctr"/>
                      <a:r>
                        <a:rPr lang="en-US" dirty="0"/>
                        <a:t>Frank</a:t>
                      </a:r>
                      <a:endParaRPr lang="en-IN" dirty="0"/>
                    </a:p>
                  </a:txBody>
                  <a:tcPr/>
                </a:tc>
                <a:tc>
                  <a:txBody>
                    <a:bodyPr/>
                    <a:lstStyle/>
                    <a:p>
                      <a:pPr algn="ctr"/>
                      <a:r>
                        <a:rPr lang="en-US" dirty="0"/>
                        <a:t>HR</a:t>
                      </a:r>
                      <a:endParaRPr lang="en-IN" dirty="0"/>
                    </a:p>
                  </a:txBody>
                  <a:tcPr/>
                </a:tc>
                <a:tc>
                  <a:txBody>
                    <a:bodyPr/>
                    <a:lstStyle/>
                    <a:p>
                      <a:r>
                        <a:rPr lang="en-US" dirty="0"/>
                        <a:t>Alice</a:t>
                      </a:r>
                      <a:endParaRPr lang="en-IN" dirty="0"/>
                    </a:p>
                  </a:txBody>
                  <a:tcPr/>
                </a:tc>
                <a:tc>
                  <a:txBody>
                    <a:bodyPr/>
                    <a:lstStyle/>
                    <a:p>
                      <a:r>
                        <a:rPr lang="en-US" dirty="0"/>
                        <a:t>HR</a:t>
                      </a:r>
                      <a:endParaRPr lang="en-IN" dirty="0"/>
                    </a:p>
                  </a:txBody>
                  <a:tcPr/>
                </a:tc>
                <a:extLst>
                  <a:ext uri="{0D108BD9-81ED-4DB2-BD59-A6C34878D82A}">
                    <a16:rowId xmlns:a16="http://schemas.microsoft.com/office/drawing/2014/main" val="2532206042"/>
                  </a:ext>
                </a:extLst>
              </a:tr>
            </a:tbl>
          </a:graphicData>
        </a:graphic>
      </p:graphicFrame>
      <p:sp>
        <p:nvSpPr>
          <p:cNvPr id="3" name="TextBox 2">
            <a:extLst>
              <a:ext uri="{FF2B5EF4-FFF2-40B4-BE49-F238E27FC236}">
                <a16:creationId xmlns:a16="http://schemas.microsoft.com/office/drawing/2014/main" id="{D0A18428-B6FA-5BF6-8DA9-DBF60E5D21D4}"/>
              </a:ext>
            </a:extLst>
          </p:cNvPr>
          <p:cNvSpPr txBox="1"/>
          <p:nvPr/>
        </p:nvSpPr>
        <p:spPr>
          <a:xfrm>
            <a:off x="1302589" y="1190445"/>
            <a:ext cx="2794958" cy="369332"/>
          </a:xfrm>
          <a:prstGeom prst="rect">
            <a:avLst/>
          </a:prstGeom>
          <a:noFill/>
        </p:spPr>
        <p:txBody>
          <a:bodyPr wrap="square" rtlCol="0">
            <a:spAutoFit/>
          </a:bodyPr>
          <a:lstStyle/>
          <a:p>
            <a:r>
              <a:rPr lang="en-US" dirty="0"/>
              <a:t>Input Table: Employee</a:t>
            </a:r>
            <a:endParaRPr lang="en-IN" dirty="0"/>
          </a:p>
        </p:txBody>
      </p:sp>
      <p:sp>
        <p:nvSpPr>
          <p:cNvPr id="5" name="TextBox 4">
            <a:extLst>
              <a:ext uri="{FF2B5EF4-FFF2-40B4-BE49-F238E27FC236}">
                <a16:creationId xmlns:a16="http://schemas.microsoft.com/office/drawing/2014/main" id="{855C2DE6-CC90-EB47-B0D7-C141AE03A350}"/>
              </a:ext>
            </a:extLst>
          </p:cNvPr>
          <p:cNvSpPr txBox="1"/>
          <p:nvPr/>
        </p:nvSpPr>
        <p:spPr>
          <a:xfrm>
            <a:off x="8373374" y="1216324"/>
            <a:ext cx="2794958" cy="369332"/>
          </a:xfrm>
          <a:prstGeom prst="rect">
            <a:avLst/>
          </a:prstGeom>
          <a:noFill/>
        </p:spPr>
        <p:txBody>
          <a:bodyPr wrap="square" rtlCol="0">
            <a:spAutoFit/>
          </a:bodyPr>
          <a:lstStyle/>
          <a:p>
            <a:r>
              <a:rPr lang="en-US" b="1" dirty="0"/>
              <a:t>OUTPUT</a:t>
            </a:r>
            <a:endParaRPr lang="en-IN" b="1" dirty="0"/>
          </a:p>
        </p:txBody>
      </p:sp>
    </p:spTree>
    <p:extLst>
      <p:ext uri="{BB962C8B-B14F-4D97-AF65-F5344CB8AC3E}">
        <p14:creationId xmlns:p14="http://schemas.microsoft.com/office/powerpoint/2010/main" val="1638458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6" name="Picture 5">
            <a:extLst>
              <a:ext uri="{FF2B5EF4-FFF2-40B4-BE49-F238E27FC236}">
                <a16:creationId xmlns:a16="http://schemas.microsoft.com/office/drawing/2014/main" id="{6F27C087-7700-9616-71EC-7420663AF61C}"/>
              </a:ext>
            </a:extLst>
          </p:cNvPr>
          <p:cNvPicPr>
            <a:picLocks noChangeAspect="1"/>
          </p:cNvPicPr>
          <p:nvPr/>
        </p:nvPicPr>
        <p:blipFill>
          <a:blip r:embed="rId3"/>
          <a:stretch>
            <a:fillRect/>
          </a:stretch>
        </p:blipFill>
        <p:spPr>
          <a:xfrm>
            <a:off x="1283368" y="818148"/>
            <a:ext cx="9464843" cy="5069306"/>
          </a:xfrm>
          <a:prstGeom prst="rect">
            <a:avLst/>
          </a:prstGeom>
        </p:spPr>
      </p:pic>
    </p:spTree>
    <p:extLst>
      <p:ext uri="{BB962C8B-B14F-4D97-AF65-F5344CB8AC3E}">
        <p14:creationId xmlns:p14="http://schemas.microsoft.com/office/powerpoint/2010/main" val="2553912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3" name="Picture 2">
            <a:extLst>
              <a:ext uri="{FF2B5EF4-FFF2-40B4-BE49-F238E27FC236}">
                <a16:creationId xmlns:a16="http://schemas.microsoft.com/office/drawing/2014/main" id="{5EDC6E2D-2680-CB49-A358-AFDB72A4ED3F}"/>
              </a:ext>
            </a:extLst>
          </p:cNvPr>
          <p:cNvPicPr>
            <a:picLocks noChangeAspect="1"/>
          </p:cNvPicPr>
          <p:nvPr/>
        </p:nvPicPr>
        <p:blipFill>
          <a:blip r:embed="rId3"/>
          <a:stretch>
            <a:fillRect/>
          </a:stretch>
        </p:blipFill>
        <p:spPr>
          <a:xfrm>
            <a:off x="481263" y="926431"/>
            <a:ext cx="10459453" cy="5005137"/>
          </a:xfrm>
          <a:prstGeom prst="rect">
            <a:avLst/>
          </a:prstGeom>
        </p:spPr>
      </p:pic>
    </p:spTree>
    <p:extLst>
      <p:ext uri="{BB962C8B-B14F-4D97-AF65-F5344CB8AC3E}">
        <p14:creationId xmlns:p14="http://schemas.microsoft.com/office/powerpoint/2010/main" val="1196067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4" name="Picture 3">
            <a:extLst>
              <a:ext uri="{FF2B5EF4-FFF2-40B4-BE49-F238E27FC236}">
                <a16:creationId xmlns:a16="http://schemas.microsoft.com/office/drawing/2014/main" id="{6FCAD56D-6B96-9C5A-6C9F-2693B0CA1C50}"/>
              </a:ext>
            </a:extLst>
          </p:cNvPr>
          <p:cNvPicPr>
            <a:picLocks noChangeAspect="1"/>
          </p:cNvPicPr>
          <p:nvPr/>
        </p:nvPicPr>
        <p:blipFill>
          <a:blip r:embed="rId3"/>
          <a:stretch>
            <a:fillRect/>
          </a:stretch>
        </p:blipFill>
        <p:spPr>
          <a:xfrm>
            <a:off x="818148" y="1395662"/>
            <a:ext cx="9914021" cy="4572001"/>
          </a:xfrm>
          <a:prstGeom prst="rect">
            <a:avLst/>
          </a:prstGeom>
        </p:spPr>
      </p:pic>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1NF</a:t>
            </a:r>
            <a:endParaRPr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90656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1NF - Decomposition</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ABFB6D0-2D8D-1699-CA0F-CC88F1862737}"/>
              </a:ext>
            </a:extLst>
          </p:cNvPr>
          <p:cNvPicPr>
            <a:picLocks noChangeAspect="1"/>
          </p:cNvPicPr>
          <p:nvPr/>
        </p:nvPicPr>
        <p:blipFill>
          <a:blip r:embed="rId3"/>
          <a:stretch>
            <a:fillRect/>
          </a:stretch>
        </p:blipFill>
        <p:spPr>
          <a:xfrm>
            <a:off x="818148" y="1395663"/>
            <a:ext cx="9865894" cy="4395538"/>
          </a:xfrm>
          <a:prstGeom prst="rect">
            <a:avLst/>
          </a:prstGeom>
        </p:spPr>
      </p:pic>
    </p:spTree>
    <p:extLst>
      <p:ext uri="{BB962C8B-B14F-4D97-AF65-F5344CB8AC3E}">
        <p14:creationId xmlns:p14="http://schemas.microsoft.com/office/powerpoint/2010/main" val="175870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4" name="Picture 3">
            <a:extLst>
              <a:ext uri="{FF2B5EF4-FFF2-40B4-BE49-F238E27FC236}">
                <a16:creationId xmlns:a16="http://schemas.microsoft.com/office/drawing/2014/main" id="{4B30AF96-D132-BE21-731F-D721D1AA7F05}"/>
              </a:ext>
            </a:extLst>
          </p:cNvPr>
          <p:cNvPicPr>
            <a:picLocks noChangeAspect="1"/>
          </p:cNvPicPr>
          <p:nvPr/>
        </p:nvPicPr>
        <p:blipFill>
          <a:blip r:embed="rId3"/>
          <a:stretch>
            <a:fillRect/>
          </a:stretch>
        </p:blipFill>
        <p:spPr>
          <a:xfrm>
            <a:off x="786063" y="721895"/>
            <a:ext cx="9962148" cy="5261809"/>
          </a:xfrm>
          <a:prstGeom prst="rect">
            <a:avLst/>
          </a:prstGeom>
        </p:spPr>
      </p:pic>
    </p:spTree>
    <p:extLst>
      <p:ext uri="{BB962C8B-B14F-4D97-AF65-F5344CB8AC3E}">
        <p14:creationId xmlns:p14="http://schemas.microsoft.com/office/powerpoint/2010/main" val="26663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2-NF</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C09D327-0986-D150-3CD1-DB451A3C0324}"/>
              </a:ext>
            </a:extLst>
          </p:cNvPr>
          <p:cNvPicPr>
            <a:picLocks noChangeAspect="1"/>
          </p:cNvPicPr>
          <p:nvPr/>
        </p:nvPicPr>
        <p:blipFill>
          <a:blip r:embed="rId3"/>
          <a:stretch>
            <a:fillRect/>
          </a:stretch>
        </p:blipFill>
        <p:spPr>
          <a:xfrm>
            <a:off x="818148" y="1395662"/>
            <a:ext cx="9352548" cy="3769895"/>
          </a:xfrm>
          <a:prstGeom prst="rect">
            <a:avLst/>
          </a:prstGeom>
        </p:spPr>
      </p:pic>
      <p:sp>
        <p:nvSpPr>
          <p:cNvPr id="5" name="TextBox 4">
            <a:extLst>
              <a:ext uri="{FF2B5EF4-FFF2-40B4-BE49-F238E27FC236}">
                <a16:creationId xmlns:a16="http://schemas.microsoft.com/office/drawing/2014/main" id="{D23C81D3-562E-C9FB-27DA-4AE6C0C7280E}"/>
              </a:ext>
            </a:extLst>
          </p:cNvPr>
          <p:cNvSpPr txBox="1"/>
          <p:nvPr/>
        </p:nvSpPr>
        <p:spPr>
          <a:xfrm>
            <a:off x="1098884" y="5566611"/>
            <a:ext cx="9312443" cy="584775"/>
          </a:xfrm>
          <a:prstGeom prst="rect">
            <a:avLst/>
          </a:prstGeom>
          <a:noFill/>
        </p:spPr>
        <p:txBody>
          <a:bodyPr wrap="square" rtlCol="0">
            <a:spAutoFit/>
          </a:bodyPr>
          <a:lstStyle/>
          <a:p>
            <a:r>
              <a:rPr lang="en-US" sz="1600" b="1" dirty="0">
                <a:solidFill>
                  <a:schemeClr val="accent5"/>
                </a:solidFill>
              </a:rPr>
              <a:t>Employee ID and Department ID forms the P.K in this case.</a:t>
            </a:r>
          </a:p>
          <a:p>
            <a:r>
              <a:rPr lang="en-US" sz="1600" b="1" dirty="0">
                <a:solidFill>
                  <a:srgbClr val="FF0000"/>
                </a:solidFill>
              </a:rPr>
              <a:t>Department ID determines Office Location – Clear cut case of Partial Dependency</a:t>
            </a:r>
            <a:endParaRPr lang="en-IN" sz="1600" b="1" dirty="0">
              <a:solidFill>
                <a:srgbClr val="FF0000"/>
              </a:solidFill>
            </a:endParaRPr>
          </a:p>
        </p:txBody>
      </p:sp>
    </p:spTree>
    <p:extLst>
      <p:ext uri="{BB962C8B-B14F-4D97-AF65-F5344CB8AC3E}">
        <p14:creationId xmlns:p14="http://schemas.microsoft.com/office/powerpoint/2010/main" val="1514625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2-NF -  Decomposition</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C09D327-0986-D150-3CD1-DB451A3C0324}"/>
              </a:ext>
            </a:extLst>
          </p:cNvPr>
          <p:cNvPicPr>
            <a:picLocks noChangeAspect="1"/>
          </p:cNvPicPr>
          <p:nvPr/>
        </p:nvPicPr>
        <p:blipFill>
          <a:blip r:embed="rId3"/>
          <a:stretch>
            <a:fillRect/>
          </a:stretch>
        </p:blipFill>
        <p:spPr>
          <a:xfrm>
            <a:off x="368969" y="1898983"/>
            <a:ext cx="4507831" cy="3416970"/>
          </a:xfrm>
          <a:prstGeom prst="rect">
            <a:avLst/>
          </a:prstGeom>
        </p:spPr>
      </p:pic>
      <p:pic>
        <p:nvPicPr>
          <p:cNvPr id="4" name="Picture 3">
            <a:extLst>
              <a:ext uri="{FF2B5EF4-FFF2-40B4-BE49-F238E27FC236}">
                <a16:creationId xmlns:a16="http://schemas.microsoft.com/office/drawing/2014/main" id="{2394C316-B4F6-9A81-2434-7F6B994EA4F7}"/>
              </a:ext>
            </a:extLst>
          </p:cNvPr>
          <p:cNvPicPr>
            <a:picLocks noChangeAspect="1"/>
          </p:cNvPicPr>
          <p:nvPr/>
        </p:nvPicPr>
        <p:blipFill>
          <a:blip r:embed="rId4"/>
          <a:stretch>
            <a:fillRect/>
          </a:stretch>
        </p:blipFill>
        <p:spPr>
          <a:xfrm>
            <a:off x="7106652" y="440791"/>
            <a:ext cx="3416969" cy="2526998"/>
          </a:xfrm>
          <a:prstGeom prst="rect">
            <a:avLst/>
          </a:prstGeom>
        </p:spPr>
      </p:pic>
      <p:pic>
        <p:nvPicPr>
          <p:cNvPr id="8" name="Picture 7">
            <a:extLst>
              <a:ext uri="{FF2B5EF4-FFF2-40B4-BE49-F238E27FC236}">
                <a16:creationId xmlns:a16="http://schemas.microsoft.com/office/drawing/2014/main" id="{3B6B3FA3-7F07-CED3-1735-7C34F329BD80}"/>
              </a:ext>
            </a:extLst>
          </p:cNvPr>
          <p:cNvPicPr>
            <a:picLocks noChangeAspect="1"/>
          </p:cNvPicPr>
          <p:nvPr/>
        </p:nvPicPr>
        <p:blipFill>
          <a:blip r:embed="rId5"/>
          <a:stretch>
            <a:fillRect/>
          </a:stretch>
        </p:blipFill>
        <p:spPr>
          <a:xfrm>
            <a:off x="7106652" y="3429000"/>
            <a:ext cx="3529264" cy="2683042"/>
          </a:xfrm>
          <a:prstGeom prst="rect">
            <a:avLst/>
          </a:prstGeom>
        </p:spPr>
      </p:pic>
      <p:sp>
        <p:nvSpPr>
          <p:cNvPr id="9" name="Arrow: Right 8">
            <a:extLst>
              <a:ext uri="{FF2B5EF4-FFF2-40B4-BE49-F238E27FC236}">
                <a16:creationId xmlns:a16="http://schemas.microsoft.com/office/drawing/2014/main" id="{F9FFF2AC-9F08-6903-6B70-08C5CAABFED4}"/>
              </a:ext>
            </a:extLst>
          </p:cNvPr>
          <p:cNvSpPr/>
          <p:nvPr/>
        </p:nvSpPr>
        <p:spPr>
          <a:xfrm>
            <a:off x="5085349" y="3250531"/>
            <a:ext cx="1315453" cy="356937"/>
          </a:xfrm>
          <a:prstGeom prst="rightArrow">
            <a:avLst/>
          </a:prstGeom>
          <a:solidFill>
            <a:srgbClr val="0070C0"/>
          </a:solidFill>
          <a:ln>
            <a:solidFill>
              <a:srgbClr val="0070C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8112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3" name="Picture 2">
            <a:extLst>
              <a:ext uri="{FF2B5EF4-FFF2-40B4-BE49-F238E27FC236}">
                <a16:creationId xmlns:a16="http://schemas.microsoft.com/office/drawing/2014/main" id="{6C2F65C0-893F-497D-D9CA-6CA47780A33F}"/>
              </a:ext>
            </a:extLst>
          </p:cNvPr>
          <p:cNvPicPr>
            <a:picLocks noChangeAspect="1"/>
          </p:cNvPicPr>
          <p:nvPr/>
        </p:nvPicPr>
        <p:blipFill>
          <a:blip r:embed="rId3"/>
          <a:stretch>
            <a:fillRect/>
          </a:stretch>
        </p:blipFill>
        <p:spPr>
          <a:xfrm>
            <a:off x="721895" y="818147"/>
            <a:ext cx="9801726" cy="5197642"/>
          </a:xfrm>
          <a:prstGeom prst="rect">
            <a:avLst/>
          </a:prstGeom>
        </p:spPr>
      </p:pic>
      <p:sp>
        <p:nvSpPr>
          <p:cNvPr id="5" name="TextBox 4">
            <a:extLst>
              <a:ext uri="{FF2B5EF4-FFF2-40B4-BE49-F238E27FC236}">
                <a16:creationId xmlns:a16="http://schemas.microsoft.com/office/drawing/2014/main" id="{DF636E90-8181-35D3-C5CA-43CA2C0F8034}"/>
              </a:ext>
            </a:extLst>
          </p:cNvPr>
          <p:cNvSpPr txBox="1"/>
          <p:nvPr/>
        </p:nvSpPr>
        <p:spPr>
          <a:xfrm>
            <a:off x="7106652" y="5372436"/>
            <a:ext cx="3416969" cy="369332"/>
          </a:xfrm>
          <a:prstGeom prst="rect">
            <a:avLst/>
          </a:prstGeom>
          <a:noFill/>
        </p:spPr>
        <p:txBody>
          <a:bodyPr wrap="square" rtlCol="0">
            <a:spAutoFit/>
          </a:bodyPr>
          <a:lstStyle/>
          <a:p>
            <a:r>
              <a:rPr lang="en-US" sz="1800" dirty="0">
                <a:solidFill>
                  <a:schemeClr val="accent1"/>
                </a:solidFill>
              </a:rPr>
              <a:t>Transitivity</a:t>
            </a:r>
            <a:r>
              <a:rPr lang="en-US" sz="1600" dirty="0">
                <a:solidFill>
                  <a:schemeClr val="accent1"/>
                </a:solidFill>
              </a:rPr>
              <a:t>?</a:t>
            </a:r>
            <a:endParaRPr lang="en-IN" sz="1600" dirty="0">
              <a:solidFill>
                <a:schemeClr val="accent1"/>
              </a:solidFill>
            </a:endParaRPr>
          </a:p>
        </p:txBody>
      </p:sp>
    </p:spTree>
    <p:extLst>
      <p:ext uri="{BB962C8B-B14F-4D97-AF65-F5344CB8AC3E}">
        <p14:creationId xmlns:p14="http://schemas.microsoft.com/office/powerpoint/2010/main" val="3321684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3-NF</a:t>
            </a:r>
            <a:endParaRPr b="1"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D23C81D3-562E-C9FB-27DA-4AE6C0C7280E}"/>
              </a:ext>
            </a:extLst>
          </p:cNvPr>
          <p:cNvSpPr txBox="1"/>
          <p:nvPr/>
        </p:nvSpPr>
        <p:spPr>
          <a:xfrm>
            <a:off x="1098884" y="5566611"/>
            <a:ext cx="9312443" cy="338554"/>
          </a:xfrm>
          <a:prstGeom prst="rect">
            <a:avLst/>
          </a:prstGeom>
          <a:noFill/>
        </p:spPr>
        <p:txBody>
          <a:bodyPr wrap="square" rtlCol="0">
            <a:spAutoFit/>
          </a:bodyPr>
          <a:lstStyle/>
          <a:p>
            <a:r>
              <a:rPr lang="en-US" sz="1600" b="1" dirty="0">
                <a:solidFill>
                  <a:schemeClr val="accent5"/>
                </a:solidFill>
              </a:rPr>
              <a:t>Student ID </a:t>
            </a:r>
            <a:r>
              <a:rPr lang="en-US" sz="1600" b="1" dirty="0">
                <a:solidFill>
                  <a:schemeClr val="accent5"/>
                </a:solidFill>
                <a:sym typeface="Wingdings" panose="05000000000000000000" pitchFamily="2" charset="2"/>
              </a:rPr>
              <a:t> Subject ID  Subject    --- Transitive Dependency</a:t>
            </a:r>
            <a:endParaRPr lang="en-US" sz="1600" b="1" dirty="0">
              <a:solidFill>
                <a:schemeClr val="accent5"/>
              </a:solidFill>
            </a:endParaRPr>
          </a:p>
        </p:txBody>
      </p:sp>
      <p:pic>
        <p:nvPicPr>
          <p:cNvPr id="4" name="Picture 3">
            <a:extLst>
              <a:ext uri="{FF2B5EF4-FFF2-40B4-BE49-F238E27FC236}">
                <a16:creationId xmlns:a16="http://schemas.microsoft.com/office/drawing/2014/main" id="{0B69C7E1-8930-579B-9A0D-338BCEEBF6F5}"/>
              </a:ext>
            </a:extLst>
          </p:cNvPr>
          <p:cNvPicPr>
            <a:picLocks noChangeAspect="1"/>
          </p:cNvPicPr>
          <p:nvPr/>
        </p:nvPicPr>
        <p:blipFill>
          <a:blip r:embed="rId3"/>
          <a:stretch>
            <a:fillRect/>
          </a:stretch>
        </p:blipFill>
        <p:spPr>
          <a:xfrm>
            <a:off x="689812" y="1523999"/>
            <a:ext cx="9962146" cy="3753853"/>
          </a:xfrm>
          <a:prstGeom prst="rect">
            <a:avLst/>
          </a:prstGeom>
        </p:spPr>
      </p:pic>
    </p:spTree>
    <p:extLst>
      <p:ext uri="{BB962C8B-B14F-4D97-AF65-F5344CB8AC3E}">
        <p14:creationId xmlns:p14="http://schemas.microsoft.com/office/powerpoint/2010/main" val="2395457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3-NF - Decomposition</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4BC33975-3B63-9D60-77DD-F5C48E3C0DCB}"/>
              </a:ext>
            </a:extLst>
          </p:cNvPr>
          <p:cNvPicPr>
            <a:picLocks noChangeAspect="1"/>
          </p:cNvPicPr>
          <p:nvPr/>
        </p:nvPicPr>
        <p:blipFill>
          <a:blip r:embed="rId3"/>
          <a:stretch>
            <a:fillRect/>
          </a:stretch>
        </p:blipFill>
        <p:spPr>
          <a:xfrm>
            <a:off x="641684" y="1235242"/>
            <a:ext cx="10515599" cy="5101390"/>
          </a:xfrm>
          <a:prstGeom prst="rect">
            <a:avLst/>
          </a:prstGeom>
        </p:spPr>
      </p:pic>
    </p:spTree>
    <p:extLst>
      <p:ext uri="{BB962C8B-B14F-4D97-AF65-F5344CB8AC3E}">
        <p14:creationId xmlns:p14="http://schemas.microsoft.com/office/powerpoint/2010/main" val="246225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FA595-6419-8857-66C5-558320309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73C047-E256-174E-434F-7F73424F8380}"/>
              </a:ext>
            </a:extLst>
          </p:cNvPr>
          <p:cNvSpPr>
            <a:spLocks noGrp="1"/>
          </p:cNvSpPr>
          <p:nvPr>
            <p:ph type="title"/>
          </p:nvPr>
        </p:nvSpPr>
        <p:spPr>
          <a:xfrm>
            <a:off x="838200" y="658136"/>
            <a:ext cx="10515600" cy="752475"/>
          </a:xfrm>
        </p:spPr>
        <p:txBody>
          <a:bodyPr>
            <a:normAutofit/>
          </a:bodyPr>
          <a:lstStyle/>
          <a:p>
            <a:r>
              <a:rPr lang="en-US" sz="3000" b="1" dirty="0">
                <a:latin typeface="Times New Roman" panose="02020603050405020304" pitchFamily="18" charset="0"/>
                <a:cs typeface="Times New Roman" panose="02020603050405020304" pitchFamily="18" charset="0"/>
              </a:rPr>
              <a:t>      Financial Forecast Matching with Fallback Strategy </a:t>
            </a:r>
            <a:r>
              <a:rPr lang="en-US" sz="3000" dirty="0">
                <a:latin typeface="Times New Roman" panose="02020603050405020304" pitchFamily="18" charset="0"/>
                <a:cs typeface="Times New Roman" panose="02020603050405020304" pitchFamily="18" charset="0"/>
              </a:rPr>
              <a:t>(hard)</a:t>
            </a:r>
            <a:endParaRPr lang="en-IN" sz="3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3C6F2E-67A3-6845-DA1F-8D6AB7A94486}"/>
              </a:ext>
            </a:extLst>
          </p:cNvPr>
          <p:cNvSpPr txBox="1"/>
          <p:nvPr/>
        </p:nvSpPr>
        <p:spPr>
          <a:xfrm>
            <a:off x="654570" y="1582340"/>
            <a:ext cx="10388600" cy="4247317"/>
          </a:xfrm>
          <a:prstGeom prst="rect">
            <a:avLst/>
          </a:prstGeom>
          <a:noFill/>
        </p:spPr>
        <p:txBody>
          <a:bodyPr wrap="square" rtlCol="0">
            <a:spAutoFit/>
          </a:bodyPr>
          <a:lstStyle/>
          <a:p>
            <a:r>
              <a:rPr lang="en-US" dirty="0"/>
              <a:t>You are a Data Engineer at </a:t>
            </a:r>
            <a:r>
              <a:rPr lang="en-US" b="1" dirty="0" err="1"/>
              <a:t>FinSight</a:t>
            </a:r>
            <a:r>
              <a:rPr lang="en-US" b="1" dirty="0"/>
              <a:t> Corp</a:t>
            </a:r>
            <a:r>
              <a:rPr lang="en-US" dirty="0"/>
              <a:t>, a company that models Net Present Value (NPV) projections for investment decisions. Your system maintains two key datasets:</a:t>
            </a:r>
          </a:p>
          <a:p>
            <a:pPr marL="342900" indent="-342900">
              <a:buAutoNum type="arabicPeriod"/>
            </a:pPr>
            <a:r>
              <a:rPr lang="en-IN" b="1" dirty="0" err="1"/>
              <a:t>Year_tbl</a:t>
            </a:r>
            <a:r>
              <a:rPr lang="en-IN" b="1" dirty="0"/>
              <a:t>: </a:t>
            </a:r>
            <a:r>
              <a:rPr lang="en-IN" dirty="0"/>
              <a:t>Actual recorded NPV’s of various financial instruments over different years:</a:t>
            </a:r>
          </a:p>
          <a:p>
            <a:r>
              <a:rPr lang="en-IN" b="1" dirty="0"/>
              <a:t>        ID: </a:t>
            </a:r>
            <a:r>
              <a:rPr lang="en-IN" dirty="0"/>
              <a:t>Unique Financial instrument identifier.</a:t>
            </a:r>
          </a:p>
          <a:p>
            <a:r>
              <a:rPr lang="en-IN" b="1" dirty="0"/>
              <a:t>        YEAR: </a:t>
            </a:r>
            <a:r>
              <a:rPr lang="en-IN" dirty="0"/>
              <a:t>Year of record</a:t>
            </a:r>
          </a:p>
          <a:p>
            <a:r>
              <a:rPr lang="en-IN" b="1" dirty="0"/>
              <a:t>        NPV: </a:t>
            </a:r>
            <a:r>
              <a:rPr lang="en-IN" dirty="0"/>
              <a:t>Net Present Value in that year</a:t>
            </a:r>
          </a:p>
          <a:p>
            <a:endParaRPr lang="en-IN" dirty="0"/>
          </a:p>
          <a:p>
            <a:pPr marL="342900" indent="-342900">
              <a:buAutoNum type="arabicPeriod" startAt="2"/>
            </a:pPr>
            <a:r>
              <a:rPr lang="en-IN" b="1" dirty="0" err="1"/>
              <a:t>Queries_tbl</a:t>
            </a:r>
            <a:r>
              <a:rPr lang="en-IN" b="1" dirty="0"/>
              <a:t>:</a:t>
            </a:r>
            <a:r>
              <a:rPr lang="en-IN" dirty="0"/>
              <a:t> A list of instrument-year pairs for which stakeholders are requesting NPV values:</a:t>
            </a:r>
          </a:p>
          <a:p>
            <a:r>
              <a:rPr lang="en-IN" dirty="0"/>
              <a:t>         </a:t>
            </a:r>
            <a:r>
              <a:rPr lang="en-IN" b="1" dirty="0"/>
              <a:t>ID:</a:t>
            </a:r>
            <a:r>
              <a:rPr lang="en-IN" dirty="0"/>
              <a:t> Financial instrument identifier</a:t>
            </a:r>
          </a:p>
          <a:p>
            <a:r>
              <a:rPr lang="en-IN" dirty="0"/>
              <a:t>         </a:t>
            </a:r>
            <a:r>
              <a:rPr lang="en-IN" b="1" dirty="0"/>
              <a:t>YEAR:</a:t>
            </a:r>
            <a:r>
              <a:rPr lang="en-IN" dirty="0"/>
              <a:t> Year of interest.</a:t>
            </a:r>
          </a:p>
          <a:p>
            <a:endParaRPr lang="en-IN" dirty="0"/>
          </a:p>
          <a:p>
            <a:r>
              <a:rPr lang="en-IN" dirty="0"/>
              <a:t>Find the NPV of each query from the Queries table. Return the output order by ID and Year in the sorted form.</a:t>
            </a:r>
          </a:p>
          <a:p>
            <a:r>
              <a:rPr lang="en-US" dirty="0"/>
              <a:t>However, not all </a:t>
            </a:r>
            <a:r>
              <a:rPr lang="en-US" b="1" dirty="0"/>
              <a:t>ID-YEAR combinations </a:t>
            </a:r>
            <a:r>
              <a:rPr lang="en-US" dirty="0"/>
              <a:t>in the Queries table are present in the </a:t>
            </a:r>
            <a:r>
              <a:rPr lang="en-US" dirty="0" err="1"/>
              <a:t>Year_tbl</a:t>
            </a:r>
            <a:r>
              <a:rPr lang="en-US" dirty="0"/>
              <a:t>. If an NPV is missing for a requested combination, assume it to be 0 to maintain a consistent financial report.</a:t>
            </a:r>
            <a:endParaRPr lang="en-IN" dirty="0"/>
          </a:p>
        </p:txBody>
      </p:sp>
    </p:spTree>
    <p:extLst>
      <p:ext uri="{BB962C8B-B14F-4D97-AF65-F5344CB8AC3E}">
        <p14:creationId xmlns:p14="http://schemas.microsoft.com/office/powerpoint/2010/main" val="3109415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pic>
        <p:nvPicPr>
          <p:cNvPr id="4" name="Picture 3">
            <a:extLst>
              <a:ext uri="{FF2B5EF4-FFF2-40B4-BE49-F238E27FC236}">
                <a16:creationId xmlns:a16="http://schemas.microsoft.com/office/drawing/2014/main" id="{6ECBADF0-5B4A-D431-29D7-BEE2FC170DA1}"/>
              </a:ext>
            </a:extLst>
          </p:cNvPr>
          <p:cNvPicPr>
            <a:picLocks noChangeAspect="1"/>
          </p:cNvPicPr>
          <p:nvPr/>
        </p:nvPicPr>
        <p:blipFill>
          <a:blip r:embed="rId3"/>
          <a:stretch>
            <a:fillRect/>
          </a:stretch>
        </p:blipFill>
        <p:spPr>
          <a:xfrm>
            <a:off x="561474" y="577516"/>
            <a:ext cx="10555705" cy="5582652"/>
          </a:xfrm>
          <a:prstGeom prst="rect">
            <a:avLst/>
          </a:prstGeom>
        </p:spPr>
      </p:pic>
    </p:spTree>
    <p:extLst>
      <p:ext uri="{BB962C8B-B14F-4D97-AF65-F5344CB8AC3E}">
        <p14:creationId xmlns:p14="http://schemas.microsoft.com/office/powerpoint/2010/main" val="1329703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BCNF</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77BEF8F-88C2-C425-E45B-609545E2F85D}"/>
              </a:ext>
            </a:extLst>
          </p:cNvPr>
          <p:cNvPicPr>
            <a:picLocks noChangeAspect="1"/>
          </p:cNvPicPr>
          <p:nvPr/>
        </p:nvPicPr>
        <p:blipFill>
          <a:blip r:embed="rId3"/>
          <a:stretch>
            <a:fillRect/>
          </a:stretch>
        </p:blipFill>
        <p:spPr>
          <a:xfrm>
            <a:off x="673768" y="1251284"/>
            <a:ext cx="10515600" cy="3256547"/>
          </a:xfrm>
          <a:prstGeom prst="rect">
            <a:avLst/>
          </a:prstGeom>
        </p:spPr>
      </p:pic>
      <p:sp>
        <p:nvSpPr>
          <p:cNvPr id="7" name="TextBox 6">
            <a:extLst>
              <a:ext uri="{FF2B5EF4-FFF2-40B4-BE49-F238E27FC236}">
                <a16:creationId xmlns:a16="http://schemas.microsoft.com/office/drawing/2014/main" id="{1916FD8B-CD72-8FE9-76D7-F37F5C772FAE}"/>
              </a:ext>
            </a:extLst>
          </p:cNvPr>
          <p:cNvSpPr txBox="1"/>
          <p:nvPr/>
        </p:nvSpPr>
        <p:spPr>
          <a:xfrm>
            <a:off x="673768" y="4862791"/>
            <a:ext cx="9208168" cy="1323439"/>
          </a:xfrm>
          <a:prstGeom prst="rect">
            <a:avLst/>
          </a:prstGeom>
          <a:noFill/>
        </p:spPr>
        <p:txBody>
          <a:bodyPr wrap="square" rtlCol="0">
            <a:spAutoFit/>
          </a:bodyPr>
          <a:lstStyle/>
          <a:p>
            <a:r>
              <a:rPr lang="en-US" sz="1600" dirty="0"/>
              <a:t>One student can enroll for multiple subjects, there can be multiple professors teaching one subject, For each subject professor has been assigned to the student.</a:t>
            </a:r>
          </a:p>
          <a:p>
            <a:endParaRPr lang="en-US" sz="1600" dirty="0"/>
          </a:p>
          <a:p>
            <a:r>
              <a:rPr lang="en-US" sz="1600" dirty="0"/>
              <a:t>Student ID and Subject are the PA here and Professor is NPA.</a:t>
            </a:r>
          </a:p>
          <a:p>
            <a:r>
              <a:rPr lang="en-US" sz="1600" dirty="0"/>
              <a:t>Professor </a:t>
            </a:r>
            <a:r>
              <a:rPr lang="en-US" sz="1600" dirty="0">
                <a:sym typeface="Wingdings" panose="05000000000000000000" pitchFamily="2" charset="2"/>
              </a:rPr>
              <a:t> Subject – Clear cut case for BCNF</a:t>
            </a:r>
            <a:endParaRPr lang="en-IN" sz="1600" dirty="0"/>
          </a:p>
        </p:txBody>
      </p:sp>
    </p:spTree>
    <p:extLst>
      <p:ext uri="{BB962C8B-B14F-4D97-AF65-F5344CB8AC3E}">
        <p14:creationId xmlns:p14="http://schemas.microsoft.com/office/powerpoint/2010/main" val="1356255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6" name="Google Shape;770;p83">
            <a:extLst>
              <a:ext uri="{FF2B5EF4-FFF2-40B4-BE49-F238E27FC236}">
                <a16:creationId xmlns:a16="http://schemas.microsoft.com/office/drawing/2014/main" id="{AE7C4CB5-5731-B9BE-BCC7-F1FB543352DA}"/>
              </a:ext>
            </a:extLst>
          </p:cNvPr>
          <p:cNvSpPr txBox="1">
            <a:spLocks noGrp="1"/>
          </p:cNvSpPr>
          <p:nvPr>
            <p:ph type="title"/>
          </p:nvPr>
        </p:nvSpPr>
        <p:spPr>
          <a:xfrm>
            <a:off x="818148" y="311549"/>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BCNF - Decomposition</a:t>
            </a:r>
            <a:endParaRPr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685DB899-3A3B-3492-3591-4377F0DCEFC1}"/>
              </a:ext>
            </a:extLst>
          </p:cNvPr>
          <p:cNvPicPr>
            <a:picLocks noChangeAspect="1"/>
          </p:cNvPicPr>
          <p:nvPr/>
        </p:nvPicPr>
        <p:blipFill>
          <a:blip r:embed="rId3"/>
          <a:stretch>
            <a:fillRect/>
          </a:stretch>
        </p:blipFill>
        <p:spPr>
          <a:xfrm>
            <a:off x="858252" y="1395661"/>
            <a:ext cx="7405301" cy="4796591"/>
          </a:xfrm>
          <a:prstGeom prst="rect">
            <a:avLst/>
          </a:prstGeom>
        </p:spPr>
      </p:pic>
      <p:sp>
        <p:nvSpPr>
          <p:cNvPr id="5" name="TextBox 4">
            <a:extLst>
              <a:ext uri="{FF2B5EF4-FFF2-40B4-BE49-F238E27FC236}">
                <a16:creationId xmlns:a16="http://schemas.microsoft.com/office/drawing/2014/main" id="{322E3A9D-CEA2-F050-C7EF-1D7E593563CB}"/>
              </a:ext>
            </a:extLst>
          </p:cNvPr>
          <p:cNvSpPr txBox="1"/>
          <p:nvPr/>
        </p:nvSpPr>
        <p:spPr>
          <a:xfrm>
            <a:off x="8694821" y="1251284"/>
            <a:ext cx="2999874" cy="2970044"/>
          </a:xfrm>
          <a:prstGeom prst="rect">
            <a:avLst/>
          </a:prstGeom>
          <a:noFill/>
        </p:spPr>
        <p:txBody>
          <a:bodyPr wrap="square" rtlCol="0">
            <a:spAutoFit/>
          </a:bodyPr>
          <a:lstStyle/>
          <a:p>
            <a:r>
              <a:rPr lang="en-US" sz="1700" dirty="0">
                <a:solidFill>
                  <a:schemeClr val="accent1"/>
                </a:solidFill>
              </a:rPr>
              <a:t>Why we added new column as Professor ID?</a:t>
            </a:r>
          </a:p>
          <a:p>
            <a:endParaRPr lang="en-US" sz="1700" dirty="0">
              <a:solidFill>
                <a:schemeClr val="accent1"/>
              </a:solidFill>
            </a:endParaRPr>
          </a:p>
          <a:p>
            <a:pPr marL="342900" indent="-342900">
              <a:buAutoNum type="arabicPeriod"/>
            </a:pPr>
            <a:r>
              <a:rPr lang="en-US" sz="1700" dirty="0">
                <a:solidFill>
                  <a:schemeClr val="accent1"/>
                </a:solidFill>
              </a:rPr>
              <a:t>By doing this we are removing the NPA </a:t>
            </a:r>
            <a:r>
              <a:rPr lang="en-US" sz="1700" dirty="0">
                <a:solidFill>
                  <a:schemeClr val="accent1"/>
                </a:solidFill>
                <a:sym typeface="Wingdings" panose="05000000000000000000" pitchFamily="2" charset="2"/>
              </a:rPr>
              <a:t> PA dependency.</a:t>
            </a:r>
          </a:p>
          <a:p>
            <a:pPr marL="342900" indent="-342900">
              <a:buAutoNum type="arabicPeriod"/>
            </a:pPr>
            <a:r>
              <a:rPr lang="en-US" sz="1700" dirty="0">
                <a:solidFill>
                  <a:schemeClr val="accent1"/>
                </a:solidFill>
                <a:sym typeface="Wingdings" panose="05000000000000000000" pitchFamily="2" charset="2"/>
              </a:rPr>
              <a:t>Professor ID will be the primary key or super key for the second table for identifying the records uniquely.</a:t>
            </a:r>
            <a:endParaRPr lang="en-IN" sz="1700" dirty="0">
              <a:solidFill>
                <a:schemeClr val="accent1"/>
              </a:solidFill>
            </a:endParaRPr>
          </a:p>
        </p:txBody>
      </p:sp>
    </p:spTree>
    <p:extLst>
      <p:ext uri="{BB962C8B-B14F-4D97-AF65-F5344CB8AC3E}">
        <p14:creationId xmlns:p14="http://schemas.microsoft.com/office/powerpoint/2010/main" val="3095490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85"/>
          <p:cNvSpPr txBox="1">
            <a:spLocks noGrp="1"/>
          </p:cNvSpPr>
          <p:nvPr>
            <p:ph type="title"/>
          </p:nvPr>
        </p:nvSpPr>
        <p:spPr>
          <a:xfrm>
            <a:off x="838200" y="365125"/>
            <a:ext cx="10515600" cy="10841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Normalization</a:t>
            </a:r>
            <a:endParaRPr b="1">
              <a:latin typeface="Times New Roman"/>
              <a:ea typeface="Times New Roman"/>
              <a:cs typeface="Times New Roman"/>
              <a:sym typeface="Times New Roman"/>
            </a:endParaRPr>
          </a:p>
        </p:txBody>
      </p:sp>
      <p:sp>
        <p:nvSpPr>
          <p:cNvPr id="783" name="Google Shape;783;p85"/>
          <p:cNvSpPr txBox="1">
            <a:spLocks noGrp="1"/>
          </p:cNvSpPr>
          <p:nvPr>
            <p:ph type="body" idx="1"/>
          </p:nvPr>
        </p:nvSpPr>
        <p:spPr>
          <a:xfrm>
            <a:off x="838200" y="1449238"/>
            <a:ext cx="10515600" cy="472772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b="1" u="sng" dirty="0"/>
              <a:t>Tips and Tricks: </a:t>
            </a:r>
            <a:r>
              <a:rPr lang="en-US" sz="2400" dirty="0"/>
              <a:t>How to identify quickly that relation is in which form.</a:t>
            </a:r>
            <a:endParaRPr dirty="0"/>
          </a:p>
          <a:p>
            <a:pPr marL="228600" lvl="0" indent="-228600" algn="just" rtl="0">
              <a:lnSpc>
                <a:spcPct val="90000"/>
              </a:lnSpc>
              <a:spcBef>
                <a:spcPts val="1000"/>
              </a:spcBef>
              <a:spcAft>
                <a:spcPts val="0"/>
              </a:spcAft>
              <a:buClr>
                <a:schemeClr val="dk1"/>
              </a:buClr>
              <a:buSzPts val="2400"/>
              <a:buChar char="•"/>
            </a:pPr>
            <a:r>
              <a:rPr lang="en-US" sz="2400" dirty="0"/>
              <a:t>2NF (when is it not): if there is dependency from X -&gt; Y</a:t>
            </a:r>
            <a:endParaRPr dirty="0"/>
          </a:p>
          <a:p>
            <a:pPr marL="0" lvl="0" indent="0" algn="just" rtl="0">
              <a:lnSpc>
                <a:spcPct val="90000"/>
              </a:lnSpc>
              <a:spcBef>
                <a:spcPts val="1000"/>
              </a:spcBef>
              <a:spcAft>
                <a:spcPts val="0"/>
              </a:spcAft>
              <a:buClr>
                <a:schemeClr val="dk1"/>
              </a:buClr>
              <a:buSzPts val="2400"/>
              <a:buNone/>
            </a:pPr>
            <a:r>
              <a:rPr lang="en-US" sz="2400" dirty="0"/>
              <a:t>             </a:t>
            </a:r>
            <a:r>
              <a:rPr lang="en-US" sz="2400" dirty="0">
                <a:solidFill>
                  <a:srgbClr val="2E75B5"/>
                </a:solidFill>
              </a:rPr>
              <a:t>(X is a subset of candidate key  AND  Y is non-prime attribute) – then R is not 	in 2NF</a:t>
            </a:r>
            <a:endParaRPr dirty="0"/>
          </a:p>
          <a:p>
            <a:pPr marL="228600" lvl="0" indent="-228600" algn="just" rtl="0">
              <a:lnSpc>
                <a:spcPct val="90000"/>
              </a:lnSpc>
              <a:spcBef>
                <a:spcPts val="1000"/>
              </a:spcBef>
              <a:spcAft>
                <a:spcPts val="0"/>
              </a:spcAft>
              <a:buClr>
                <a:schemeClr val="dk1"/>
              </a:buClr>
              <a:buSzPts val="2400"/>
              <a:buChar char="•"/>
            </a:pPr>
            <a:r>
              <a:rPr lang="en-US" sz="2400" dirty="0"/>
              <a:t>3NF (when is it): if there is a dependency from X -&gt; Y</a:t>
            </a:r>
            <a:endParaRPr dirty="0"/>
          </a:p>
          <a:p>
            <a:pPr marL="0" lvl="0" indent="0" algn="just" rtl="0">
              <a:lnSpc>
                <a:spcPct val="90000"/>
              </a:lnSpc>
              <a:spcBef>
                <a:spcPts val="1000"/>
              </a:spcBef>
              <a:spcAft>
                <a:spcPts val="0"/>
              </a:spcAft>
              <a:buClr>
                <a:schemeClr val="dk1"/>
              </a:buClr>
              <a:buSzPts val="2400"/>
              <a:buNone/>
            </a:pPr>
            <a:r>
              <a:rPr lang="en-US" sz="2400" dirty="0"/>
              <a:t>	</a:t>
            </a:r>
            <a:r>
              <a:rPr lang="en-US" sz="2400" dirty="0">
                <a:solidFill>
                  <a:srgbClr val="2E75B5"/>
                </a:solidFill>
              </a:rPr>
              <a:t>(X is a super key or candidate key   OR  Y is a prime attribute)</a:t>
            </a:r>
            <a:endParaRPr dirty="0"/>
          </a:p>
          <a:p>
            <a:pPr marL="0" lvl="0" indent="0" algn="just" rtl="0">
              <a:lnSpc>
                <a:spcPct val="90000"/>
              </a:lnSpc>
              <a:spcBef>
                <a:spcPts val="1000"/>
              </a:spcBef>
              <a:spcAft>
                <a:spcPts val="0"/>
              </a:spcAft>
              <a:buClr>
                <a:srgbClr val="2E75B5"/>
              </a:buClr>
              <a:buSzPts val="2400"/>
              <a:buNone/>
            </a:pPr>
            <a:r>
              <a:rPr lang="en-US" sz="2400" dirty="0">
                <a:solidFill>
                  <a:srgbClr val="2E75B5"/>
                </a:solidFill>
              </a:rPr>
              <a:t>	(If all attributes comes out to be prime – R is in 3NF)</a:t>
            </a:r>
            <a:endParaRPr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Char char="•"/>
            </a:pPr>
            <a:r>
              <a:rPr lang="en-US" sz="2400" dirty="0"/>
              <a:t>BCNF (when is it): if there is a dependency from X -&gt; Y</a:t>
            </a:r>
            <a:endParaRPr dirty="0"/>
          </a:p>
          <a:p>
            <a:pPr marL="0" lvl="0" indent="0" algn="just" rtl="0">
              <a:lnSpc>
                <a:spcPct val="90000"/>
              </a:lnSpc>
              <a:spcBef>
                <a:spcPts val="1000"/>
              </a:spcBef>
              <a:spcAft>
                <a:spcPts val="0"/>
              </a:spcAft>
              <a:buClr>
                <a:schemeClr val="dk1"/>
              </a:buClr>
              <a:buSzPts val="2400"/>
              <a:buNone/>
            </a:pPr>
            <a:r>
              <a:rPr lang="en-US" sz="2400" dirty="0"/>
              <a:t>	</a:t>
            </a:r>
            <a:r>
              <a:rPr lang="en-US" sz="2400" dirty="0">
                <a:solidFill>
                  <a:srgbClr val="2E75B5"/>
                </a:solidFill>
              </a:rPr>
              <a:t>(X is super key or candidate key)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E0C4B-6DC6-27F7-7870-C14750C49C30}"/>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5029A7-DD91-0C25-1E6E-337DDAA98C3E}"/>
              </a:ext>
            </a:extLst>
          </p:cNvPr>
          <p:cNvGraphicFramePr>
            <a:graphicFrameLocks noGrp="1"/>
          </p:cNvGraphicFramePr>
          <p:nvPr>
            <p:extLst>
              <p:ext uri="{D42A27DB-BD31-4B8C-83A1-F6EECF244321}">
                <p14:modId xmlns:p14="http://schemas.microsoft.com/office/powerpoint/2010/main" val="1393897451"/>
              </p:ext>
            </p:extLst>
          </p:nvPr>
        </p:nvGraphicFramePr>
        <p:xfrm>
          <a:off x="613727" y="1216888"/>
          <a:ext cx="3776345" cy="2638683"/>
        </p:xfrm>
        <a:graphic>
          <a:graphicData uri="http://schemas.openxmlformats.org/drawingml/2006/table">
            <a:tbl>
              <a:tblPr firstRow="1" firstCol="1" bandRow="1">
                <a:tableStyleId>{69012ECD-51FC-41F1-AA8D-1B2483CD663E}</a:tableStyleId>
              </a:tblPr>
              <a:tblGrid>
                <a:gridCol w="1258570">
                  <a:extLst>
                    <a:ext uri="{9D8B030D-6E8A-4147-A177-3AD203B41FA5}">
                      <a16:colId xmlns:a16="http://schemas.microsoft.com/office/drawing/2014/main" val="3428588935"/>
                    </a:ext>
                  </a:extLst>
                </a:gridCol>
                <a:gridCol w="1319138">
                  <a:extLst>
                    <a:ext uri="{9D8B030D-6E8A-4147-A177-3AD203B41FA5}">
                      <a16:colId xmlns:a16="http://schemas.microsoft.com/office/drawing/2014/main" val="368913322"/>
                    </a:ext>
                  </a:extLst>
                </a:gridCol>
                <a:gridCol w="1198637">
                  <a:extLst>
                    <a:ext uri="{9D8B030D-6E8A-4147-A177-3AD203B41FA5}">
                      <a16:colId xmlns:a16="http://schemas.microsoft.com/office/drawing/2014/main" val="3388091793"/>
                    </a:ext>
                  </a:extLst>
                </a:gridCol>
              </a:tblGrid>
              <a:tr h="293187">
                <a:tc>
                  <a:txBody>
                    <a:bodyPr/>
                    <a:lstStyle/>
                    <a:p>
                      <a:pPr>
                        <a:lnSpc>
                          <a:spcPct val="115000"/>
                        </a:lnSpc>
                        <a:spcAft>
                          <a:spcPts val="800"/>
                        </a:spcAft>
                        <a:buNone/>
                        <a:tabLst>
                          <a:tab pos="577850" algn="l"/>
                        </a:tabLst>
                      </a:pPr>
                      <a:r>
                        <a:rPr lang="en-IN" sz="1400" kern="100" dirty="0">
                          <a:effectLst/>
                        </a:rPr>
                        <a:t>ID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YEAR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NPV</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1578145"/>
                  </a:ext>
                </a:extLst>
              </a:tr>
              <a:tr h="293187">
                <a:tc>
                  <a:txBody>
                    <a:bodyPr/>
                    <a:lstStyle/>
                    <a:p>
                      <a:pPr>
                        <a:lnSpc>
                          <a:spcPct val="115000"/>
                        </a:lnSpc>
                        <a:spcAft>
                          <a:spcPts val="800"/>
                        </a:spcAft>
                        <a:buNone/>
                        <a:tabLst>
                          <a:tab pos="577850" algn="l"/>
                        </a:tabLst>
                      </a:pPr>
                      <a:r>
                        <a:rPr lang="en-IN" sz="1400" kern="100">
                          <a:effectLst/>
                        </a:rPr>
                        <a:t>1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100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0395214"/>
                  </a:ext>
                </a:extLst>
              </a:tr>
              <a:tr h="29318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2020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30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2091894"/>
                  </a:ext>
                </a:extLst>
              </a:tr>
              <a:tr h="293187">
                <a:tc>
                  <a:txBody>
                    <a:bodyPr/>
                    <a:lstStyle/>
                    <a:p>
                      <a:pPr>
                        <a:lnSpc>
                          <a:spcPct val="115000"/>
                        </a:lnSpc>
                        <a:spcAft>
                          <a:spcPts val="800"/>
                        </a:spcAft>
                        <a:buNone/>
                        <a:tabLst>
                          <a:tab pos="577850" algn="l"/>
                        </a:tabLst>
                      </a:pPr>
                      <a:r>
                        <a:rPr lang="en-IN" sz="1400" kern="100">
                          <a:effectLst/>
                        </a:rPr>
                        <a:t>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40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7565593"/>
                  </a:ext>
                </a:extLst>
              </a:tr>
              <a:tr h="293187">
                <a:tc>
                  <a:txBody>
                    <a:bodyPr/>
                    <a:lstStyle/>
                    <a:p>
                      <a:pPr>
                        <a:lnSpc>
                          <a:spcPct val="115000"/>
                        </a:lnSpc>
                        <a:spcAft>
                          <a:spcPts val="800"/>
                        </a:spcAft>
                        <a:buNone/>
                        <a:tabLst>
                          <a:tab pos="577850" algn="l"/>
                        </a:tabLst>
                      </a:pPr>
                      <a:r>
                        <a:rPr lang="en-IN" sz="1400" kern="100">
                          <a:effectLst/>
                        </a:rPr>
                        <a:t>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2460787"/>
                  </a:ext>
                </a:extLst>
              </a:tr>
              <a:tr h="293187">
                <a:tc>
                  <a:txBody>
                    <a:bodyPr/>
                    <a:lstStyle/>
                    <a:p>
                      <a:pPr>
                        <a:lnSpc>
                          <a:spcPct val="115000"/>
                        </a:lnSpc>
                        <a:spcAft>
                          <a:spcPts val="800"/>
                        </a:spcAft>
                        <a:buNone/>
                        <a:tabLst>
                          <a:tab pos="577850" algn="l"/>
                        </a:tabLst>
                      </a:pPr>
                      <a:r>
                        <a:rPr lang="en-IN" sz="1400" kern="100">
                          <a:effectLst/>
                        </a:rPr>
                        <a:t>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2008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121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071087"/>
                  </a:ext>
                </a:extLst>
              </a:tr>
              <a:tr h="293187">
                <a:tc>
                  <a:txBody>
                    <a:bodyPr/>
                    <a:lstStyle/>
                    <a:p>
                      <a:pPr>
                        <a:lnSpc>
                          <a:spcPct val="115000"/>
                        </a:lnSpc>
                        <a:spcAft>
                          <a:spcPts val="800"/>
                        </a:spcAft>
                        <a:buNone/>
                        <a:tabLst>
                          <a:tab pos="577850" algn="l"/>
                        </a:tabLst>
                      </a:pPr>
                      <a:r>
                        <a:rPr lang="en-IN" sz="1400" kern="100">
                          <a:effectLst/>
                        </a:rPr>
                        <a:t>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2009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2000979"/>
                  </a:ext>
                </a:extLst>
              </a:tr>
              <a:tr h="293187">
                <a:tc>
                  <a:txBody>
                    <a:bodyPr/>
                    <a:lstStyle/>
                    <a:p>
                      <a:pPr>
                        <a:lnSpc>
                          <a:spcPct val="115000"/>
                        </a:lnSpc>
                        <a:spcAft>
                          <a:spcPts val="800"/>
                        </a:spcAft>
                        <a:buNone/>
                        <a:tabLst>
                          <a:tab pos="577850" algn="l"/>
                        </a:tabLst>
                      </a:pPr>
                      <a:r>
                        <a:rPr lang="en-IN" sz="1400" kern="100">
                          <a:effectLst/>
                        </a:rPr>
                        <a:t>11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2020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99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3916240"/>
                  </a:ext>
                </a:extLst>
              </a:tr>
              <a:tr h="29318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dirty="0">
                          <a:effectLst/>
                        </a:rPr>
                        <a:t>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4440808"/>
                  </a:ext>
                </a:extLst>
              </a:tr>
            </a:tbl>
          </a:graphicData>
        </a:graphic>
      </p:graphicFrame>
      <p:graphicFrame>
        <p:nvGraphicFramePr>
          <p:cNvPr id="3" name="Table 2">
            <a:extLst>
              <a:ext uri="{FF2B5EF4-FFF2-40B4-BE49-F238E27FC236}">
                <a16:creationId xmlns:a16="http://schemas.microsoft.com/office/drawing/2014/main" id="{1BF0AC43-2D98-9251-3279-67E269968A3B}"/>
              </a:ext>
            </a:extLst>
          </p:cNvPr>
          <p:cNvGraphicFramePr>
            <a:graphicFrameLocks noGrp="1"/>
          </p:cNvGraphicFramePr>
          <p:nvPr>
            <p:extLst>
              <p:ext uri="{D42A27DB-BD31-4B8C-83A1-F6EECF244321}">
                <p14:modId xmlns:p14="http://schemas.microsoft.com/office/powerpoint/2010/main" val="4191053514"/>
              </p:ext>
            </p:extLst>
          </p:nvPr>
        </p:nvGraphicFramePr>
        <p:xfrm>
          <a:off x="613727" y="4124774"/>
          <a:ext cx="2443480" cy="2501709"/>
        </p:xfrm>
        <a:graphic>
          <a:graphicData uri="http://schemas.openxmlformats.org/drawingml/2006/table">
            <a:tbl>
              <a:tblPr firstRow="1" firstCol="1" bandRow="1">
                <a:tableStyleId>{72833802-FEF1-4C79-8D5D-14CF1EAF98D9}</a:tableStyleId>
              </a:tblPr>
              <a:tblGrid>
                <a:gridCol w="1221740">
                  <a:extLst>
                    <a:ext uri="{9D8B030D-6E8A-4147-A177-3AD203B41FA5}">
                      <a16:colId xmlns:a16="http://schemas.microsoft.com/office/drawing/2014/main" val="2251686928"/>
                    </a:ext>
                  </a:extLst>
                </a:gridCol>
                <a:gridCol w="1221740">
                  <a:extLst>
                    <a:ext uri="{9D8B030D-6E8A-4147-A177-3AD203B41FA5}">
                      <a16:colId xmlns:a16="http://schemas.microsoft.com/office/drawing/2014/main" val="3734207146"/>
                    </a:ext>
                  </a:extLst>
                </a:gridCol>
              </a:tblGrid>
              <a:tr h="311931">
                <a:tc>
                  <a:txBody>
                    <a:bodyPr/>
                    <a:lstStyle/>
                    <a:p>
                      <a:pPr algn="ctr">
                        <a:lnSpc>
                          <a:spcPct val="115000"/>
                        </a:lnSpc>
                        <a:spcAft>
                          <a:spcPts val="800"/>
                        </a:spcAft>
                        <a:buNone/>
                        <a:tabLst>
                          <a:tab pos="577850" algn="l"/>
                        </a:tabLst>
                      </a:pPr>
                      <a:r>
                        <a:rPr lang="en-IN" sz="1400" kern="100">
                          <a:effectLst/>
                        </a:rPr>
                        <a:t>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YEAR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4705306"/>
                  </a:ext>
                </a:extLst>
              </a:tr>
              <a:tr h="311931">
                <a:tc>
                  <a:txBody>
                    <a:bodyPr/>
                    <a:lstStyle/>
                    <a:p>
                      <a:pPr algn="ctr">
                        <a:lnSpc>
                          <a:spcPct val="115000"/>
                        </a:lnSpc>
                        <a:spcAft>
                          <a:spcPts val="800"/>
                        </a:spcAft>
                        <a:buNone/>
                        <a:tabLst>
                          <a:tab pos="577850" algn="l"/>
                        </a:tabLst>
                      </a:pPr>
                      <a:r>
                        <a:rPr lang="en-IN" sz="1400" kern="100">
                          <a:effectLst/>
                        </a:rPr>
                        <a:t>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2608305"/>
                  </a:ext>
                </a:extLst>
              </a:tr>
              <a:tr h="311931">
                <a:tc>
                  <a:txBody>
                    <a:bodyPr/>
                    <a:lstStyle/>
                    <a:p>
                      <a:pPr algn="ctr">
                        <a:lnSpc>
                          <a:spcPct val="115000"/>
                        </a:lnSpc>
                        <a:spcAft>
                          <a:spcPts val="800"/>
                        </a:spcAft>
                        <a:buNone/>
                        <a:tabLst>
                          <a:tab pos="577850" algn="l"/>
                        </a:tabLst>
                      </a:pPr>
                      <a:r>
                        <a:rPr lang="en-IN" sz="1400" kern="100">
                          <a:effectLst/>
                        </a:rPr>
                        <a:t>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2008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1462736"/>
                  </a:ext>
                </a:extLst>
              </a:tr>
              <a:tr h="311931">
                <a:tc>
                  <a:txBody>
                    <a:bodyPr/>
                    <a:lstStyle/>
                    <a:p>
                      <a:pPr algn="ctr">
                        <a:lnSpc>
                          <a:spcPct val="115000"/>
                        </a:lnSpc>
                        <a:spcAft>
                          <a:spcPts val="800"/>
                        </a:spcAft>
                        <a:buNone/>
                        <a:tabLst>
                          <a:tab pos="577850" algn="l"/>
                        </a:tabLst>
                      </a:pPr>
                      <a:r>
                        <a:rPr lang="en-IN" sz="1400" kern="100">
                          <a:effectLst/>
                        </a:rPr>
                        <a:t>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2009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1115585"/>
                  </a:ext>
                </a:extLst>
              </a:tr>
              <a:tr h="311931">
                <a:tc>
                  <a:txBody>
                    <a:bodyPr/>
                    <a:lstStyle/>
                    <a:p>
                      <a:pPr algn="ct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2018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266704"/>
                  </a:ext>
                </a:extLst>
              </a:tr>
              <a:tr h="311931">
                <a:tc>
                  <a:txBody>
                    <a:bodyPr/>
                    <a:lstStyle/>
                    <a:p>
                      <a:pPr algn="ct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2503925"/>
                  </a:ext>
                </a:extLst>
              </a:tr>
              <a:tr h="311931">
                <a:tc>
                  <a:txBody>
                    <a:bodyPr/>
                    <a:lstStyle/>
                    <a:p>
                      <a:pPr algn="ct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a:effectLst/>
                        </a:rPr>
                        <a:t>2020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698089"/>
                  </a:ext>
                </a:extLst>
              </a:tr>
              <a:tr h="318192">
                <a:tc>
                  <a:txBody>
                    <a:bodyPr/>
                    <a:lstStyle/>
                    <a:p>
                      <a:pPr algn="ctr">
                        <a:lnSpc>
                          <a:spcPct val="115000"/>
                        </a:lnSpc>
                        <a:spcAft>
                          <a:spcPts val="800"/>
                        </a:spcAft>
                        <a:buNone/>
                        <a:tabLst>
                          <a:tab pos="577850" algn="l"/>
                        </a:tabLst>
                      </a:pPr>
                      <a:r>
                        <a:rPr lang="en-IN" sz="1400" kern="100">
                          <a:effectLst/>
                        </a:rPr>
                        <a:t>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400" kern="100" dirty="0">
                          <a:effectLst/>
                        </a:rPr>
                        <a:t>2019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056603"/>
                  </a:ext>
                </a:extLst>
              </a:tr>
            </a:tbl>
          </a:graphicData>
        </a:graphic>
      </p:graphicFrame>
      <p:graphicFrame>
        <p:nvGraphicFramePr>
          <p:cNvPr id="4" name="Table 3">
            <a:extLst>
              <a:ext uri="{FF2B5EF4-FFF2-40B4-BE49-F238E27FC236}">
                <a16:creationId xmlns:a16="http://schemas.microsoft.com/office/drawing/2014/main" id="{38CE5890-C32E-B6A7-315C-8E11F1C182FC}"/>
              </a:ext>
            </a:extLst>
          </p:cNvPr>
          <p:cNvGraphicFramePr>
            <a:graphicFrameLocks noGrp="1"/>
          </p:cNvGraphicFramePr>
          <p:nvPr>
            <p:extLst>
              <p:ext uri="{D42A27DB-BD31-4B8C-83A1-F6EECF244321}">
                <p14:modId xmlns:p14="http://schemas.microsoft.com/office/powerpoint/2010/main" val="4065775830"/>
              </p:ext>
            </p:extLst>
          </p:nvPr>
        </p:nvGraphicFramePr>
        <p:xfrm>
          <a:off x="7312457" y="2340536"/>
          <a:ext cx="3823970" cy="2761130"/>
        </p:xfrm>
        <a:graphic>
          <a:graphicData uri="http://schemas.openxmlformats.org/drawingml/2006/table">
            <a:tbl>
              <a:tblPr firstRow="1" firstCol="1" bandRow="1">
                <a:tableStyleId>{17292A2E-F333-43FB-9621-5CBBE7FDCDCB}</a:tableStyleId>
              </a:tblPr>
              <a:tblGrid>
                <a:gridCol w="1274445">
                  <a:extLst>
                    <a:ext uri="{9D8B030D-6E8A-4147-A177-3AD203B41FA5}">
                      <a16:colId xmlns:a16="http://schemas.microsoft.com/office/drawing/2014/main" val="847191618"/>
                    </a:ext>
                  </a:extLst>
                </a:gridCol>
                <a:gridCol w="1274445">
                  <a:extLst>
                    <a:ext uri="{9D8B030D-6E8A-4147-A177-3AD203B41FA5}">
                      <a16:colId xmlns:a16="http://schemas.microsoft.com/office/drawing/2014/main" val="1740949713"/>
                    </a:ext>
                  </a:extLst>
                </a:gridCol>
                <a:gridCol w="1275080">
                  <a:extLst>
                    <a:ext uri="{9D8B030D-6E8A-4147-A177-3AD203B41FA5}">
                      <a16:colId xmlns:a16="http://schemas.microsoft.com/office/drawing/2014/main" val="690083415"/>
                    </a:ext>
                  </a:extLst>
                </a:gridCol>
              </a:tblGrid>
              <a:tr h="339571">
                <a:tc>
                  <a:txBody>
                    <a:bodyPr/>
                    <a:lstStyle/>
                    <a:p>
                      <a:pPr>
                        <a:lnSpc>
                          <a:spcPct val="115000"/>
                        </a:lnSpc>
                        <a:spcAft>
                          <a:spcPts val="800"/>
                        </a:spcAft>
                        <a:buNone/>
                        <a:tabLst>
                          <a:tab pos="577850" algn="l"/>
                        </a:tabLst>
                      </a:pPr>
                      <a:r>
                        <a:rPr lang="en-IN" sz="1400" kern="100">
                          <a:effectLst/>
                        </a:rPr>
                        <a:t>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YEAR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NPV</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5941830"/>
                  </a:ext>
                </a:extLst>
              </a:tr>
              <a:tr h="345937">
                <a:tc>
                  <a:txBody>
                    <a:bodyPr/>
                    <a:lstStyle/>
                    <a:p>
                      <a:pPr>
                        <a:lnSpc>
                          <a:spcPct val="115000"/>
                        </a:lnSpc>
                        <a:spcAft>
                          <a:spcPts val="800"/>
                        </a:spcAft>
                        <a:buNone/>
                        <a:tabLst>
                          <a:tab pos="577850" algn="l"/>
                        </a:tabLst>
                      </a:pPr>
                      <a:r>
                        <a:rPr lang="en-IN" sz="1400" kern="100">
                          <a:effectLst/>
                        </a:rPr>
                        <a:t>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1216376"/>
                  </a:ext>
                </a:extLst>
              </a:tr>
              <a:tr h="345937">
                <a:tc>
                  <a:txBody>
                    <a:bodyPr/>
                    <a:lstStyle/>
                    <a:p>
                      <a:pPr>
                        <a:lnSpc>
                          <a:spcPct val="115000"/>
                        </a:lnSpc>
                        <a:spcAft>
                          <a:spcPts val="800"/>
                        </a:spcAft>
                        <a:buNone/>
                        <a:tabLst>
                          <a:tab pos="577850" algn="l"/>
                        </a:tabLst>
                      </a:pPr>
                      <a:r>
                        <a:rPr lang="en-IN" sz="1400" kern="100">
                          <a:effectLst/>
                        </a:rPr>
                        <a:t>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2008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121</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29685"/>
                  </a:ext>
                </a:extLst>
              </a:tr>
              <a:tr h="345937">
                <a:tc>
                  <a:txBody>
                    <a:bodyPr/>
                    <a:lstStyle/>
                    <a:p>
                      <a:pPr>
                        <a:lnSpc>
                          <a:spcPct val="115000"/>
                        </a:lnSpc>
                        <a:spcAft>
                          <a:spcPts val="800"/>
                        </a:spcAft>
                        <a:buNone/>
                        <a:tabLst>
                          <a:tab pos="577850" algn="l"/>
                        </a:tabLst>
                      </a:pPr>
                      <a:r>
                        <a:rPr lang="en-IN" sz="1400" kern="100">
                          <a:effectLst/>
                        </a:rPr>
                        <a:t>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2009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12</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617525"/>
                  </a:ext>
                </a:extLst>
              </a:tr>
              <a:tr h="34593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0204630"/>
                  </a:ext>
                </a:extLst>
              </a:tr>
              <a:tr h="34593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6041639"/>
                  </a:ext>
                </a:extLst>
              </a:tr>
              <a:tr h="345937">
                <a:tc>
                  <a:txBody>
                    <a:bodyPr/>
                    <a:lstStyle/>
                    <a:p>
                      <a:pPr>
                        <a:lnSpc>
                          <a:spcPct val="115000"/>
                        </a:lnSpc>
                        <a:spcAft>
                          <a:spcPts val="800"/>
                        </a:spcAft>
                        <a:buNone/>
                        <a:tabLst>
                          <a:tab pos="577850" algn="l"/>
                        </a:tabLst>
                      </a:pPr>
                      <a:r>
                        <a:rPr lang="en-IN" sz="1400" kern="100">
                          <a:effectLst/>
                        </a:rPr>
                        <a:t>7</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2020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30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5501494"/>
                  </a:ext>
                </a:extLst>
              </a:tr>
              <a:tr h="345937">
                <a:tc>
                  <a:txBody>
                    <a:bodyPr/>
                    <a:lstStyle/>
                    <a:p>
                      <a:pPr>
                        <a:lnSpc>
                          <a:spcPct val="115000"/>
                        </a:lnSpc>
                        <a:spcAft>
                          <a:spcPts val="800"/>
                        </a:spcAft>
                        <a:buNone/>
                        <a:tabLst>
                          <a:tab pos="577850" algn="l"/>
                        </a:tabLst>
                      </a:pPr>
                      <a:r>
                        <a:rPr lang="en-IN" sz="1400" kern="100">
                          <a:effectLst/>
                        </a:rPr>
                        <a:t>13</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a:effectLst/>
                        </a:rPr>
                        <a:t>2019</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577850" algn="l"/>
                        </a:tabLst>
                      </a:pPr>
                      <a:r>
                        <a:rPr lang="en-IN" sz="1400" kern="100" dirty="0">
                          <a:effectLst/>
                        </a:rPr>
                        <a:t>40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8610303"/>
                  </a:ext>
                </a:extLst>
              </a:tr>
            </a:tbl>
          </a:graphicData>
        </a:graphic>
      </p:graphicFrame>
      <p:sp>
        <p:nvSpPr>
          <p:cNvPr id="5" name="TextBox 4">
            <a:extLst>
              <a:ext uri="{FF2B5EF4-FFF2-40B4-BE49-F238E27FC236}">
                <a16:creationId xmlns:a16="http://schemas.microsoft.com/office/drawing/2014/main" id="{5857E12A-F88B-C52E-E087-E2DBA942FB57}"/>
              </a:ext>
            </a:extLst>
          </p:cNvPr>
          <p:cNvSpPr txBox="1"/>
          <p:nvPr/>
        </p:nvSpPr>
        <p:spPr>
          <a:xfrm>
            <a:off x="7312457" y="1794720"/>
            <a:ext cx="2324602" cy="369332"/>
          </a:xfrm>
          <a:prstGeom prst="rect">
            <a:avLst/>
          </a:prstGeom>
          <a:noFill/>
        </p:spPr>
        <p:txBody>
          <a:bodyPr wrap="square" rtlCol="0">
            <a:spAutoFit/>
          </a:bodyPr>
          <a:lstStyle/>
          <a:p>
            <a:r>
              <a:rPr lang="en-US" b="1" dirty="0"/>
              <a:t>OUTPUT:</a:t>
            </a:r>
            <a:endParaRPr lang="en-IN" b="1" dirty="0"/>
          </a:p>
        </p:txBody>
      </p:sp>
      <p:sp>
        <p:nvSpPr>
          <p:cNvPr id="6" name="TextBox 5">
            <a:extLst>
              <a:ext uri="{FF2B5EF4-FFF2-40B4-BE49-F238E27FC236}">
                <a16:creationId xmlns:a16="http://schemas.microsoft.com/office/drawing/2014/main" id="{AEB8A017-C6B9-7C49-E24A-F875B9208E9D}"/>
              </a:ext>
            </a:extLst>
          </p:cNvPr>
          <p:cNvSpPr txBox="1"/>
          <p:nvPr/>
        </p:nvSpPr>
        <p:spPr>
          <a:xfrm>
            <a:off x="505257" y="847556"/>
            <a:ext cx="2324602" cy="369332"/>
          </a:xfrm>
          <a:prstGeom prst="rect">
            <a:avLst/>
          </a:prstGeom>
          <a:noFill/>
        </p:spPr>
        <p:txBody>
          <a:bodyPr wrap="square" rtlCol="0">
            <a:spAutoFit/>
          </a:bodyPr>
          <a:lstStyle/>
          <a:p>
            <a:r>
              <a:rPr lang="en-US" b="1" dirty="0" err="1"/>
              <a:t>Year_tbl</a:t>
            </a:r>
            <a:endParaRPr lang="en-IN" b="1" dirty="0"/>
          </a:p>
        </p:txBody>
      </p:sp>
      <p:sp>
        <p:nvSpPr>
          <p:cNvPr id="7" name="TextBox 6">
            <a:extLst>
              <a:ext uri="{FF2B5EF4-FFF2-40B4-BE49-F238E27FC236}">
                <a16:creationId xmlns:a16="http://schemas.microsoft.com/office/drawing/2014/main" id="{B69D3B1A-B469-ABF8-8BBA-82F037264549}"/>
              </a:ext>
            </a:extLst>
          </p:cNvPr>
          <p:cNvSpPr txBox="1"/>
          <p:nvPr/>
        </p:nvSpPr>
        <p:spPr>
          <a:xfrm>
            <a:off x="3227771" y="4748556"/>
            <a:ext cx="2324602" cy="369332"/>
          </a:xfrm>
          <a:prstGeom prst="rect">
            <a:avLst/>
          </a:prstGeom>
          <a:noFill/>
        </p:spPr>
        <p:txBody>
          <a:bodyPr wrap="square" rtlCol="0">
            <a:spAutoFit/>
          </a:bodyPr>
          <a:lstStyle/>
          <a:p>
            <a:r>
              <a:rPr lang="en-US" b="1" dirty="0" err="1"/>
              <a:t>Queries_tbl</a:t>
            </a:r>
            <a:endParaRPr lang="en-IN" b="1" dirty="0"/>
          </a:p>
        </p:txBody>
      </p:sp>
    </p:spTree>
    <p:extLst>
      <p:ext uri="{BB962C8B-B14F-4D97-AF65-F5344CB8AC3E}">
        <p14:creationId xmlns:p14="http://schemas.microsoft.com/office/powerpoint/2010/main" val="243653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8C1B5-8B55-2844-9411-DD474F850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B35910-B5B4-A95D-8638-EE77514C0C81}"/>
              </a:ext>
            </a:extLst>
          </p:cNvPr>
          <p:cNvSpPr>
            <a:spLocks noGrp="1"/>
          </p:cNvSpPr>
          <p:nvPr>
            <p:ph type="title"/>
          </p:nvPr>
        </p:nvSpPr>
        <p:spPr>
          <a:xfrm>
            <a:off x="1664898" y="997407"/>
            <a:ext cx="9282023" cy="752475"/>
          </a:xfrm>
        </p:spPr>
        <p:txBody>
          <a:bodyPr>
            <a:normAutofit/>
          </a:bodyPr>
          <a:lstStyle/>
          <a:p>
            <a:r>
              <a:rPr lang="en-US" sz="3500" b="1" dirty="0">
                <a:latin typeface="Times New Roman" panose="02020603050405020304" pitchFamily="18" charset="0"/>
                <a:cs typeface="Times New Roman" panose="02020603050405020304" pitchFamily="18" charset="0"/>
              </a:rPr>
              <a:t>    EXPERIMENT 03: SUB-QUERIES</a:t>
            </a:r>
            <a:endParaRPr lang="en-IN" sz="35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9D67F4-2B5C-B2DD-8936-7DCAC8A1E637}"/>
              </a:ext>
            </a:extLst>
          </p:cNvPr>
          <p:cNvSpPr txBox="1"/>
          <p:nvPr/>
        </p:nvSpPr>
        <p:spPr>
          <a:xfrm>
            <a:off x="753979" y="2502357"/>
            <a:ext cx="10684042" cy="2800767"/>
          </a:xfrm>
          <a:prstGeom prst="rect">
            <a:avLst/>
          </a:prstGeom>
          <a:noFill/>
        </p:spPr>
        <p:txBody>
          <a:bodyPr wrap="square">
            <a:spAutoFit/>
          </a:bodyPr>
          <a:lstStyle/>
          <a:p>
            <a:pPr>
              <a:buNone/>
            </a:pPr>
            <a:r>
              <a:rPr lang="en-US" sz="2200" dirty="0"/>
              <a:t>In a bustling corporate organization, each department strives to retain the most talented (and well-compensated) employees. You have access to two key records: </a:t>
            </a:r>
            <a:r>
              <a:rPr lang="en-US" sz="2200" b="1" dirty="0"/>
              <a:t>one lists every employee along with their salary and department</a:t>
            </a:r>
            <a:r>
              <a:rPr lang="en-US" sz="2200" dirty="0"/>
              <a:t>, </a:t>
            </a:r>
            <a:r>
              <a:rPr lang="en-US" sz="2200" b="1" dirty="0"/>
              <a:t>while the other details the names of each department</a:t>
            </a:r>
            <a:r>
              <a:rPr lang="en-US" sz="2200" dirty="0"/>
              <a:t>. Your task is to identify the </a:t>
            </a:r>
            <a:r>
              <a:rPr lang="en-US" sz="2200" b="1" dirty="0"/>
              <a:t>top earners in every department</a:t>
            </a:r>
            <a:r>
              <a:rPr lang="en-US" sz="2200" dirty="0"/>
              <a:t>.</a:t>
            </a:r>
          </a:p>
          <a:p>
            <a:pPr>
              <a:buNone/>
            </a:pPr>
            <a:endParaRPr lang="en-US" sz="2200" dirty="0"/>
          </a:p>
          <a:p>
            <a:r>
              <a:rPr lang="en-US" sz="2200" dirty="0"/>
              <a:t>If multiple employees share the same highest salary within a department, all of them should be celebrated equally. The final result should present the </a:t>
            </a:r>
            <a:r>
              <a:rPr lang="en-US" sz="2200" b="1" dirty="0"/>
              <a:t>department name, employee name, and salary of these top-tier professionals </a:t>
            </a:r>
            <a:r>
              <a:rPr lang="en-US" sz="2200" dirty="0"/>
              <a:t>arranged by department.</a:t>
            </a:r>
          </a:p>
        </p:txBody>
      </p:sp>
      <p:sp>
        <p:nvSpPr>
          <p:cNvPr id="6" name="TextBox 5">
            <a:extLst>
              <a:ext uri="{FF2B5EF4-FFF2-40B4-BE49-F238E27FC236}">
                <a16:creationId xmlns:a16="http://schemas.microsoft.com/office/drawing/2014/main" id="{2C389EAE-D13B-8BC9-395D-2F258AB8F37D}"/>
              </a:ext>
            </a:extLst>
          </p:cNvPr>
          <p:cNvSpPr txBox="1"/>
          <p:nvPr/>
        </p:nvSpPr>
        <p:spPr>
          <a:xfrm>
            <a:off x="3384883" y="1887592"/>
            <a:ext cx="6096000" cy="477054"/>
          </a:xfrm>
          <a:prstGeom prst="rect">
            <a:avLst/>
          </a:prstGeom>
          <a:noFill/>
        </p:spPr>
        <p:txBody>
          <a:bodyPr wrap="square">
            <a:spAutoFit/>
          </a:bodyPr>
          <a:lstStyle/>
          <a:p>
            <a:r>
              <a:rPr lang="en-IN" sz="2500" b="1" dirty="0"/>
              <a:t>Department Salary Champions</a:t>
            </a:r>
          </a:p>
        </p:txBody>
      </p:sp>
    </p:spTree>
    <p:extLst>
      <p:ext uri="{BB962C8B-B14F-4D97-AF65-F5344CB8AC3E}">
        <p14:creationId xmlns:p14="http://schemas.microsoft.com/office/powerpoint/2010/main" val="374645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1933A-8635-E840-D5BD-73DBB29317A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83973C-87E7-DFB6-7236-35605555226F}"/>
              </a:ext>
            </a:extLst>
          </p:cNvPr>
          <p:cNvSpPr txBox="1"/>
          <p:nvPr/>
        </p:nvSpPr>
        <p:spPr>
          <a:xfrm>
            <a:off x="1687599" y="940369"/>
            <a:ext cx="2794958" cy="369332"/>
          </a:xfrm>
          <a:prstGeom prst="rect">
            <a:avLst/>
          </a:prstGeom>
          <a:noFill/>
        </p:spPr>
        <p:txBody>
          <a:bodyPr wrap="square" rtlCol="0">
            <a:spAutoFit/>
          </a:bodyPr>
          <a:lstStyle/>
          <a:p>
            <a:r>
              <a:rPr lang="en-US" dirty="0"/>
              <a:t>Input Table: </a:t>
            </a:r>
            <a:r>
              <a:rPr lang="en-US" b="1" dirty="0"/>
              <a:t>Employee</a:t>
            </a:r>
            <a:endParaRPr lang="en-IN" b="1" dirty="0"/>
          </a:p>
        </p:txBody>
      </p:sp>
      <p:sp>
        <p:nvSpPr>
          <p:cNvPr id="5" name="TextBox 4">
            <a:extLst>
              <a:ext uri="{FF2B5EF4-FFF2-40B4-BE49-F238E27FC236}">
                <a16:creationId xmlns:a16="http://schemas.microsoft.com/office/drawing/2014/main" id="{61C93502-1780-4FEE-9F0D-482AC3B1E479}"/>
              </a:ext>
            </a:extLst>
          </p:cNvPr>
          <p:cNvSpPr txBox="1"/>
          <p:nvPr/>
        </p:nvSpPr>
        <p:spPr>
          <a:xfrm>
            <a:off x="5533922" y="4106820"/>
            <a:ext cx="2794958" cy="369332"/>
          </a:xfrm>
          <a:prstGeom prst="rect">
            <a:avLst/>
          </a:prstGeom>
          <a:noFill/>
        </p:spPr>
        <p:txBody>
          <a:bodyPr wrap="square" rtlCol="0">
            <a:spAutoFit/>
          </a:bodyPr>
          <a:lstStyle/>
          <a:p>
            <a:r>
              <a:rPr lang="en-US" b="1" dirty="0"/>
              <a:t>OUTPUT</a:t>
            </a:r>
            <a:endParaRPr lang="en-IN" b="1" dirty="0"/>
          </a:p>
        </p:txBody>
      </p:sp>
      <p:graphicFrame>
        <p:nvGraphicFramePr>
          <p:cNvPr id="6" name="Table 5">
            <a:extLst>
              <a:ext uri="{FF2B5EF4-FFF2-40B4-BE49-F238E27FC236}">
                <a16:creationId xmlns:a16="http://schemas.microsoft.com/office/drawing/2014/main" id="{BF27F093-288C-E7DF-0748-BB1AE8E2B7CE}"/>
              </a:ext>
            </a:extLst>
          </p:cNvPr>
          <p:cNvGraphicFramePr>
            <a:graphicFrameLocks noGrp="1"/>
          </p:cNvGraphicFramePr>
          <p:nvPr>
            <p:extLst>
              <p:ext uri="{D42A27DB-BD31-4B8C-83A1-F6EECF244321}">
                <p14:modId xmlns:p14="http://schemas.microsoft.com/office/powerpoint/2010/main" val="1773941048"/>
              </p:ext>
            </p:extLst>
          </p:nvPr>
        </p:nvGraphicFramePr>
        <p:xfrm>
          <a:off x="567602" y="1377551"/>
          <a:ext cx="5367976" cy="2424426"/>
        </p:xfrm>
        <a:graphic>
          <a:graphicData uri="http://schemas.openxmlformats.org/drawingml/2006/table">
            <a:tbl>
              <a:tblPr firstRow="1" firstCol="1" bandRow="1">
                <a:tableStyleId>{69C7853C-536D-4A76-A0AE-DD22124D55A5}</a:tableStyleId>
              </a:tblPr>
              <a:tblGrid>
                <a:gridCol w="1341994">
                  <a:extLst>
                    <a:ext uri="{9D8B030D-6E8A-4147-A177-3AD203B41FA5}">
                      <a16:colId xmlns:a16="http://schemas.microsoft.com/office/drawing/2014/main" val="1124047244"/>
                    </a:ext>
                  </a:extLst>
                </a:gridCol>
                <a:gridCol w="1341994">
                  <a:extLst>
                    <a:ext uri="{9D8B030D-6E8A-4147-A177-3AD203B41FA5}">
                      <a16:colId xmlns:a16="http://schemas.microsoft.com/office/drawing/2014/main" val="12736906"/>
                    </a:ext>
                  </a:extLst>
                </a:gridCol>
                <a:gridCol w="1341994">
                  <a:extLst>
                    <a:ext uri="{9D8B030D-6E8A-4147-A177-3AD203B41FA5}">
                      <a16:colId xmlns:a16="http://schemas.microsoft.com/office/drawing/2014/main" val="95873788"/>
                    </a:ext>
                  </a:extLst>
                </a:gridCol>
                <a:gridCol w="1341994">
                  <a:extLst>
                    <a:ext uri="{9D8B030D-6E8A-4147-A177-3AD203B41FA5}">
                      <a16:colId xmlns:a16="http://schemas.microsoft.com/office/drawing/2014/main" val="1464958756"/>
                    </a:ext>
                  </a:extLst>
                </a:gridCol>
              </a:tblGrid>
              <a:tr h="404071">
                <a:tc>
                  <a:txBody>
                    <a:bodyPr/>
                    <a:lstStyle/>
                    <a:p>
                      <a:pPr algn="ctr">
                        <a:lnSpc>
                          <a:spcPct val="115000"/>
                        </a:lnSpc>
                        <a:spcAft>
                          <a:spcPts val="800"/>
                        </a:spcAft>
                        <a:buNone/>
                        <a:tabLst>
                          <a:tab pos="577850" algn="l"/>
                        </a:tabLst>
                      </a:pPr>
                      <a:r>
                        <a:rPr lang="en-IN" sz="1800" b="1" kern="100" dirty="0">
                          <a:effectLst/>
                        </a:rPr>
                        <a:t>ID</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b="1" kern="100" dirty="0">
                          <a:effectLst/>
                        </a:rPr>
                        <a:t>NAME</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b="1" kern="100" dirty="0">
                          <a:effectLst/>
                        </a:rPr>
                        <a:t>SALARY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b="1" kern="100" dirty="0">
                          <a:effectLst/>
                        </a:rPr>
                        <a:t>DEPT_ID</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146063"/>
                  </a:ext>
                </a:extLst>
              </a:tr>
              <a:tr h="404071">
                <a:tc>
                  <a:txBody>
                    <a:bodyPr/>
                    <a:lstStyle/>
                    <a:p>
                      <a:pPr algn="ctr">
                        <a:lnSpc>
                          <a:spcPct val="115000"/>
                        </a:lnSpc>
                        <a:spcAft>
                          <a:spcPts val="800"/>
                        </a:spcAft>
                        <a:buNone/>
                        <a:tabLst>
                          <a:tab pos="577850" algn="l"/>
                        </a:tabLst>
                      </a:pPr>
                      <a:r>
                        <a:rPr lang="en-IN" sz="1800" kern="100" dirty="0">
                          <a:effectLst/>
                        </a:rPr>
                        <a:t>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JOE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70000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1</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6754099"/>
                  </a:ext>
                </a:extLst>
              </a:tr>
              <a:tr h="404071">
                <a:tc>
                  <a:txBody>
                    <a:bodyPr/>
                    <a:lstStyle/>
                    <a:p>
                      <a:pPr algn="ctr">
                        <a:lnSpc>
                          <a:spcPct val="115000"/>
                        </a:lnSpc>
                        <a:spcAft>
                          <a:spcPts val="800"/>
                        </a:spcAft>
                        <a:buNone/>
                        <a:tabLst>
                          <a:tab pos="577850" algn="l"/>
                        </a:tabLst>
                      </a:pPr>
                      <a:r>
                        <a:rPr lang="en-IN" sz="1800" kern="10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JIM</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90000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1</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975244"/>
                  </a:ext>
                </a:extLst>
              </a:tr>
              <a:tr h="404071">
                <a:tc>
                  <a:txBody>
                    <a:bodyPr/>
                    <a:lstStyle/>
                    <a:p>
                      <a:pPr algn="ctr">
                        <a:lnSpc>
                          <a:spcPct val="115000"/>
                        </a:lnSpc>
                        <a:spcAft>
                          <a:spcPts val="800"/>
                        </a:spcAft>
                        <a:buNone/>
                        <a:tabLst>
                          <a:tab pos="577850" algn="l"/>
                        </a:tabLst>
                      </a:pPr>
                      <a:r>
                        <a:rPr lang="en-IN" sz="1800" kern="100">
                          <a:effectLst/>
                        </a:rPr>
                        <a:t>3</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HENRY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80000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4786780"/>
                  </a:ext>
                </a:extLst>
              </a:tr>
              <a:tr h="404071">
                <a:tc>
                  <a:txBody>
                    <a:bodyPr/>
                    <a:lstStyle/>
                    <a:p>
                      <a:pPr algn="ctr">
                        <a:lnSpc>
                          <a:spcPct val="115000"/>
                        </a:lnSpc>
                        <a:spcAft>
                          <a:spcPts val="800"/>
                        </a:spcAft>
                        <a:buNone/>
                        <a:tabLst>
                          <a:tab pos="577850" algn="l"/>
                        </a:tabLst>
                      </a:pPr>
                      <a:r>
                        <a:rPr lang="en-IN" sz="1800" kern="100">
                          <a:effectLst/>
                        </a:rPr>
                        <a:t>4</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SAM</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60000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9276600"/>
                  </a:ext>
                </a:extLst>
              </a:tr>
              <a:tr h="404071">
                <a:tc>
                  <a:txBody>
                    <a:bodyPr/>
                    <a:lstStyle/>
                    <a:p>
                      <a:pPr algn="ctr">
                        <a:lnSpc>
                          <a:spcPct val="115000"/>
                        </a:lnSpc>
                        <a:spcAft>
                          <a:spcPts val="800"/>
                        </a:spcAft>
                        <a:buNone/>
                        <a:tabLst>
                          <a:tab pos="577850" algn="l"/>
                        </a:tabLst>
                      </a:pPr>
                      <a:r>
                        <a:rPr lang="en-IN" sz="1800" kern="100">
                          <a:effectLst/>
                        </a:rPr>
                        <a:t>4</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MAX</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90000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4043329"/>
                  </a:ext>
                </a:extLst>
              </a:tr>
            </a:tbl>
          </a:graphicData>
        </a:graphic>
      </p:graphicFrame>
      <p:graphicFrame>
        <p:nvGraphicFramePr>
          <p:cNvPr id="7" name="Table 6">
            <a:extLst>
              <a:ext uri="{FF2B5EF4-FFF2-40B4-BE49-F238E27FC236}">
                <a16:creationId xmlns:a16="http://schemas.microsoft.com/office/drawing/2014/main" id="{2F285B6E-CC1D-8D46-6826-721723C3FEA7}"/>
              </a:ext>
            </a:extLst>
          </p:cNvPr>
          <p:cNvGraphicFramePr>
            <a:graphicFrameLocks noGrp="1"/>
          </p:cNvGraphicFramePr>
          <p:nvPr>
            <p:extLst>
              <p:ext uri="{D42A27DB-BD31-4B8C-83A1-F6EECF244321}">
                <p14:modId xmlns:p14="http://schemas.microsoft.com/office/powerpoint/2010/main" val="2805301935"/>
              </p:ext>
            </p:extLst>
          </p:nvPr>
        </p:nvGraphicFramePr>
        <p:xfrm>
          <a:off x="6558380" y="1537311"/>
          <a:ext cx="4337050" cy="1410426"/>
        </p:xfrm>
        <a:graphic>
          <a:graphicData uri="http://schemas.openxmlformats.org/drawingml/2006/table">
            <a:tbl>
              <a:tblPr firstRow="1" firstCol="1" bandRow="1">
                <a:tableStyleId>{35758FB7-9AC5-4552-8A53-C91805E547FA}</a:tableStyleId>
              </a:tblPr>
              <a:tblGrid>
                <a:gridCol w="2168525">
                  <a:extLst>
                    <a:ext uri="{9D8B030D-6E8A-4147-A177-3AD203B41FA5}">
                      <a16:colId xmlns:a16="http://schemas.microsoft.com/office/drawing/2014/main" val="1138610497"/>
                    </a:ext>
                  </a:extLst>
                </a:gridCol>
                <a:gridCol w="2168525">
                  <a:extLst>
                    <a:ext uri="{9D8B030D-6E8A-4147-A177-3AD203B41FA5}">
                      <a16:colId xmlns:a16="http://schemas.microsoft.com/office/drawing/2014/main" val="2489345112"/>
                    </a:ext>
                  </a:extLst>
                </a:gridCol>
              </a:tblGrid>
              <a:tr h="470142">
                <a:tc>
                  <a:txBody>
                    <a:bodyPr/>
                    <a:lstStyle/>
                    <a:p>
                      <a:pPr algn="ctr">
                        <a:lnSpc>
                          <a:spcPct val="115000"/>
                        </a:lnSpc>
                        <a:spcAft>
                          <a:spcPts val="800"/>
                        </a:spcAft>
                        <a:buNone/>
                        <a:tabLst>
                          <a:tab pos="577850" algn="l"/>
                        </a:tabLst>
                      </a:pPr>
                      <a:r>
                        <a:rPr lang="en-IN" sz="1800" kern="100" dirty="0">
                          <a:effectLst/>
                        </a:rPr>
                        <a:t>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DEPT_NAME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1135613"/>
                  </a:ext>
                </a:extLst>
              </a:tr>
              <a:tr h="470142">
                <a:tc>
                  <a:txBody>
                    <a:bodyPr/>
                    <a:lstStyle/>
                    <a:p>
                      <a:pPr algn="ctr">
                        <a:lnSpc>
                          <a:spcPct val="115000"/>
                        </a:lnSpc>
                        <a:spcAft>
                          <a:spcPts val="800"/>
                        </a:spcAft>
                        <a:buNone/>
                        <a:tabLst>
                          <a:tab pos="577850" algn="l"/>
                        </a:tabLst>
                      </a:pPr>
                      <a:r>
                        <a:rPr lang="en-IN" sz="1800" kern="100" dirty="0">
                          <a:effectLst/>
                        </a:rPr>
                        <a:t>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IT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147436"/>
                  </a:ext>
                </a:extLst>
              </a:tr>
              <a:tr h="470142">
                <a:tc>
                  <a:txBody>
                    <a:bodyPr/>
                    <a:lstStyle/>
                    <a:p>
                      <a:pPr algn="ctr">
                        <a:lnSpc>
                          <a:spcPct val="115000"/>
                        </a:lnSpc>
                        <a:spcAft>
                          <a:spcPts val="800"/>
                        </a:spcAft>
                        <a:buNone/>
                        <a:tabLst>
                          <a:tab pos="577850" algn="l"/>
                        </a:tabLst>
                      </a:pPr>
                      <a:r>
                        <a:rPr lang="en-IN" sz="1800" kern="100">
                          <a:effectLst/>
                        </a:rPr>
                        <a:t>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5331200"/>
                  </a:ext>
                </a:extLst>
              </a:tr>
            </a:tbl>
          </a:graphicData>
        </a:graphic>
      </p:graphicFrame>
      <p:sp>
        <p:nvSpPr>
          <p:cNvPr id="8" name="TextBox 7">
            <a:extLst>
              <a:ext uri="{FF2B5EF4-FFF2-40B4-BE49-F238E27FC236}">
                <a16:creationId xmlns:a16="http://schemas.microsoft.com/office/drawing/2014/main" id="{D125CDA7-50C5-B274-D127-28D02E9BEA39}"/>
              </a:ext>
            </a:extLst>
          </p:cNvPr>
          <p:cNvSpPr txBox="1"/>
          <p:nvPr/>
        </p:nvSpPr>
        <p:spPr>
          <a:xfrm>
            <a:off x="7133894" y="1008219"/>
            <a:ext cx="2794958" cy="369332"/>
          </a:xfrm>
          <a:prstGeom prst="rect">
            <a:avLst/>
          </a:prstGeom>
          <a:noFill/>
        </p:spPr>
        <p:txBody>
          <a:bodyPr wrap="square" rtlCol="0">
            <a:spAutoFit/>
          </a:bodyPr>
          <a:lstStyle/>
          <a:p>
            <a:r>
              <a:rPr lang="en-US" b="1" dirty="0"/>
              <a:t>Department</a:t>
            </a:r>
            <a:endParaRPr lang="en-IN" b="1" dirty="0"/>
          </a:p>
        </p:txBody>
      </p:sp>
      <p:graphicFrame>
        <p:nvGraphicFramePr>
          <p:cNvPr id="9" name="Table 8">
            <a:extLst>
              <a:ext uri="{FF2B5EF4-FFF2-40B4-BE49-F238E27FC236}">
                <a16:creationId xmlns:a16="http://schemas.microsoft.com/office/drawing/2014/main" id="{C0ED7A55-24CC-2B5B-39F2-ED6401CFFA47}"/>
              </a:ext>
            </a:extLst>
          </p:cNvPr>
          <p:cNvGraphicFramePr>
            <a:graphicFrameLocks noGrp="1"/>
          </p:cNvGraphicFramePr>
          <p:nvPr>
            <p:extLst>
              <p:ext uri="{D42A27DB-BD31-4B8C-83A1-F6EECF244321}">
                <p14:modId xmlns:p14="http://schemas.microsoft.com/office/powerpoint/2010/main" val="2738402014"/>
              </p:ext>
            </p:extLst>
          </p:nvPr>
        </p:nvGraphicFramePr>
        <p:xfrm>
          <a:off x="2680927" y="4665419"/>
          <a:ext cx="6509302" cy="1915124"/>
        </p:xfrm>
        <a:graphic>
          <a:graphicData uri="http://schemas.openxmlformats.org/drawingml/2006/table">
            <a:tbl>
              <a:tblPr firstRow="1" firstCol="1" bandRow="1">
                <a:tableStyleId>{284E427A-3D55-4303-BF80-6455036E1DE7}</a:tableStyleId>
              </a:tblPr>
              <a:tblGrid>
                <a:gridCol w="2169439">
                  <a:extLst>
                    <a:ext uri="{9D8B030D-6E8A-4147-A177-3AD203B41FA5}">
                      <a16:colId xmlns:a16="http://schemas.microsoft.com/office/drawing/2014/main" val="959511497"/>
                    </a:ext>
                  </a:extLst>
                </a:gridCol>
                <a:gridCol w="2169439">
                  <a:extLst>
                    <a:ext uri="{9D8B030D-6E8A-4147-A177-3AD203B41FA5}">
                      <a16:colId xmlns:a16="http://schemas.microsoft.com/office/drawing/2014/main" val="945651853"/>
                    </a:ext>
                  </a:extLst>
                </a:gridCol>
                <a:gridCol w="2170424">
                  <a:extLst>
                    <a:ext uri="{9D8B030D-6E8A-4147-A177-3AD203B41FA5}">
                      <a16:colId xmlns:a16="http://schemas.microsoft.com/office/drawing/2014/main" val="104726711"/>
                    </a:ext>
                  </a:extLst>
                </a:gridCol>
              </a:tblGrid>
              <a:tr h="478781">
                <a:tc>
                  <a:txBody>
                    <a:bodyPr/>
                    <a:lstStyle/>
                    <a:p>
                      <a:pPr algn="ctr">
                        <a:lnSpc>
                          <a:spcPct val="115000"/>
                        </a:lnSpc>
                        <a:spcAft>
                          <a:spcPts val="800"/>
                        </a:spcAft>
                        <a:buNone/>
                        <a:tabLst>
                          <a:tab pos="577850" algn="l"/>
                        </a:tabLst>
                      </a:pPr>
                      <a:r>
                        <a:rPr lang="en-IN" sz="1800" kern="100">
                          <a:effectLst/>
                        </a:rPr>
                        <a:t>DEPT_NAME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NAME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SALARY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437097"/>
                  </a:ext>
                </a:extLst>
              </a:tr>
              <a:tr h="478781">
                <a:tc>
                  <a:txBody>
                    <a:bodyPr/>
                    <a:lstStyle/>
                    <a:p>
                      <a:pPr algn="ctr">
                        <a:lnSpc>
                          <a:spcPct val="115000"/>
                        </a:lnSpc>
                        <a:spcAft>
                          <a:spcPts val="800"/>
                        </a:spcAft>
                        <a:buNone/>
                        <a:tabLst>
                          <a:tab pos="577850" algn="l"/>
                        </a:tabLst>
                      </a:pPr>
                      <a:r>
                        <a:rPr lang="en-IN" sz="1800" kern="100" dirty="0">
                          <a:effectLst/>
                        </a:rPr>
                        <a:t>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MAX</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90000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63865"/>
                  </a:ext>
                </a:extLst>
              </a:tr>
              <a:tr h="478781">
                <a:tc>
                  <a:txBody>
                    <a:bodyPr/>
                    <a:lstStyle/>
                    <a:p>
                      <a:pPr algn="ctr">
                        <a:lnSpc>
                          <a:spcPct val="115000"/>
                        </a:lnSpc>
                        <a:spcAft>
                          <a:spcPts val="800"/>
                        </a:spcAft>
                        <a:buNone/>
                        <a:tabLst>
                          <a:tab pos="577850" algn="l"/>
                        </a:tabLst>
                      </a:pPr>
                      <a:r>
                        <a:rPr lang="en-IN" sz="1800" kern="100">
                          <a:effectLst/>
                        </a:rPr>
                        <a:t>IT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JIM</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90000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1940090"/>
                  </a:ext>
                </a:extLst>
              </a:tr>
              <a:tr h="478781">
                <a:tc>
                  <a:txBody>
                    <a:bodyPr/>
                    <a:lstStyle/>
                    <a:p>
                      <a:pPr algn="ctr">
                        <a:lnSpc>
                          <a:spcPct val="115000"/>
                        </a:lnSpc>
                        <a:spcAft>
                          <a:spcPts val="800"/>
                        </a:spcAft>
                        <a:buNone/>
                        <a:tabLst>
                          <a:tab pos="577850" algn="l"/>
                        </a:tabLst>
                      </a:pPr>
                      <a:r>
                        <a:rPr lang="en-IN" sz="1800" kern="100">
                          <a:effectLst/>
                        </a:rPr>
                        <a:t>SALES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a:effectLst/>
                        </a:rPr>
                        <a:t>HENRY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1800" kern="100" dirty="0">
                          <a:effectLst/>
                        </a:rPr>
                        <a:t>80000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497112"/>
                  </a:ext>
                </a:extLst>
              </a:tr>
            </a:tbl>
          </a:graphicData>
        </a:graphic>
      </p:graphicFrame>
    </p:spTree>
    <p:extLst>
      <p:ext uri="{BB962C8B-B14F-4D97-AF65-F5344CB8AC3E}">
        <p14:creationId xmlns:p14="http://schemas.microsoft.com/office/powerpoint/2010/main" val="158509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2A81-92DB-D532-7D01-0A16B839A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1F58C-21D2-1469-DA6E-DCE6DB0B1793}"/>
              </a:ext>
            </a:extLst>
          </p:cNvPr>
          <p:cNvSpPr>
            <a:spLocks noGrp="1"/>
          </p:cNvSpPr>
          <p:nvPr>
            <p:ph type="title"/>
          </p:nvPr>
        </p:nvSpPr>
        <p:spPr>
          <a:xfrm>
            <a:off x="838200" y="658136"/>
            <a:ext cx="10515600" cy="752475"/>
          </a:xfrm>
        </p:spPr>
        <p:txBody>
          <a:bodyPr>
            <a:normAutofit/>
          </a:bodyPr>
          <a:lstStyle/>
          <a:p>
            <a:r>
              <a:rPr lang="en-US" sz="3000" b="1" dirty="0">
                <a:latin typeface="Times New Roman" panose="02020603050405020304" pitchFamily="18" charset="0"/>
                <a:cs typeface="Times New Roman" panose="02020603050405020304" pitchFamily="18" charset="0"/>
              </a:rPr>
              <a:t>      </a:t>
            </a:r>
            <a:r>
              <a:rPr lang="en-US" sz="3200" b="1" dirty="0"/>
              <a:t>Merging Employee Histories: Who Earned Least?</a:t>
            </a: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(Hard)</a:t>
            </a:r>
            <a:endParaRPr lang="en-IN" sz="3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D0B6558-F8E3-3334-3273-99E31FA1FDE3}"/>
              </a:ext>
            </a:extLst>
          </p:cNvPr>
          <p:cNvSpPr txBox="1"/>
          <p:nvPr/>
        </p:nvSpPr>
        <p:spPr>
          <a:xfrm>
            <a:off x="654570" y="1582340"/>
            <a:ext cx="10388600" cy="2031325"/>
          </a:xfrm>
          <a:prstGeom prst="rect">
            <a:avLst/>
          </a:prstGeom>
          <a:noFill/>
        </p:spPr>
        <p:txBody>
          <a:bodyPr wrap="square" rtlCol="0">
            <a:spAutoFit/>
          </a:bodyPr>
          <a:lstStyle/>
          <a:p>
            <a:r>
              <a:rPr lang="en-US" dirty="0"/>
              <a:t>Two legacy HR systems (A and B) have separate records of employee salaries. These records may overlap. Management wants to </a:t>
            </a:r>
            <a:r>
              <a:rPr lang="en-US" b="1" dirty="0"/>
              <a:t>merge these datasets</a:t>
            </a:r>
            <a:r>
              <a:rPr lang="en-US" dirty="0"/>
              <a:t> and identify </a:t>
            </a:r>
            <a:r>
              <a:rPr lang="en-US" b="1" dirty="0"/>
              <a:t>each unique employee (</a:t>
            </a:r>
            <a:r>
              <a:rPr lang="en-US" dirty="0"/>
              <a:t>by </a:t>
            </a:r>
            <a:r>
              <a:rPr lang="en-US" dirty="0" err="1"/>
              <a:t>EmpID</a:t>
            </a:r>
            <a:r>
              <a:rPr lang="en-US" dirty="0"/>
              <a:t>) along with their </a:t>
            </a:r>
            <a:r>
              <a:rPr lang="en-US" b="1" dirty="0"/>
              <a:t>lowest recorded salary</a:t>
            </a:r>
            <a:r>
              <a:rPr lang="en-US" dirty="0"/>
              <a:t> across both systems.</a:t>
            </a:r>
            <a:br>
              <a:rPr lang="en-US" dirty="0"/>
            </a:br>
            <a:br>
              <a:rPr lang="en-US" dirty="0"/>
            </a:br>
            <a:r>
              <a:rPr lang="en-US" b="1" dirty="0"/>
              <a:t>Objective</a:t>
            </a:r>
            <a:br>
              <a:rPr lang="en-US" b="1" dirty="0"/>
            </a:br>
            <a:r>
              <a:rPr lang="en-US" dirty="0"/>
              <a:t>1. Combine two tables A and B.</a:t>
            </a:r>
          </a:p>
          <a:p>
            <a:r>
              <a:rPr lang="en-US" dirty="0"/>
              <a:t>2. Return each </a:t>
            </a:r>
            <a:r>
              <a:rPr lang="en-US" dirty="0" err="1"/>
              <a:t>EmpID</a:t>
            </a:r>
            <a:r>
              <a:rPr lang="en-US" dirty="0"/>
              <a:t> with their </a:t>
            </a:r>
            <a:r>
              <a:rPr lang="en-US" b="1" dirty="0"/>
              <a:t>lowest salary, </a:t>
            </a:r>
            <a:r>
              <a:rPr lang="en-US" dirty="0"/>
              <a:t>and the corresponding </a:t>
            </a:r>
            <a:r>
              <a:rPr lang="en-US" b="1" dirty="0" err="1"/>
              <a:t>Ename</a:t>
            </a:r>
            <a:r>
              <a:rPr lang="en-US" b="1" dirty="0"/>
              <a:t>.</a:t>
            </a:r>
            <a:r>
              <a:rPr lang="en-US" dirty="0"/>
              <a:t> </a:t>
            </a:r>
          </a:p>
        </p:txBody>
      </p:sp>
      <p:graphicFrame>
        <p:nvGraphicFramePr>
          <p:cNvPr id="9" name="Table 8">
            <a:extLst>
              <a:ext uri="{FF2B5EF4-FFF2-40B4-BE49-F238E27FC236}">
                <a16:creationId xmlns:a16="http://schemas.microsoft.com/office/drawing/2014/main" id="{35DDA170-B67A-6F65-BB30-15230B3195ED}"/>
              </a:ext>
            </a:extLst>
          </p:cNvPr>
          <p:cNvGraphicFramePr>
            <a:graphicFrameLocks noGrp="1"/>
          </p:cNvGraphicFramePr>
          <p:nvPr>
            <p:extLst>
              <p:ext uri="{D42A27DB-BD31-4B8C-83A1-F6EECF244321}">
                <p14:modId xmlns:p14="http://schemas.microsoft.com/office/powerpoint/2010/main" val="3837958030"/>
              </p:ext>
            </p:extLst>
          </p:nvPr>
        </p:nvGraphicFramePr>
        <p:xfrm>
          <a:off x="838199" y="4548455"/>
          <a:ext cx="3910263" cy="1454410"/>
        </p:xfrm>
        <a:graphic>
          <a:graphicData uri="http://schemas.openxmlformats.org/drawingml/2006/table">
            <a:tbl>
              <a:tblPr firstRow="1" bandRow="1">
                <a:tableStyleId>{21E4AEA4-8DFA-4A89-87EB-49C32662AFE0}</a:tableStyleId>
              </a:tblPr>
              <a:tblGrid>
                <a:gridCol w="1130817">
                  <a:extLst>
                    <a:ext uri="{9D8B030D-6E8A-4147-A177-3AD203B41FA5}">
                      <a16:colId xmlns:a16="http://schemas.microsoft.com/office/drawing/2014/main" val="3744953430"/>
                    </a:ext>
                  </a:extLst>
                </a:gridCol>
                <a:gridCol w="1389723">
                  <a:extLst>
                    <a:ext uri="{9D8B030D-6E8A-4147-A177-3AD203B41FA5}">
                      <a16:colId xmlns:a16="http://schemas.microsoft.com/office/drawing/2014/main" val="2840010777"/>
                    </a:ext>
                  </a:extLst>
                </a:gridCol>
                <a:gridCol w="1389723">
                  <a:extLst>
                    <a:ext uri="{9D8B030D-6E8A-4147-A177-3AD203B41FA5}">
                      <a16:colId xmlns:a16="http://schemas.microsoft.com/office/drawing/2014/main" val="3016790670"/>
                    </a:ext>
                  </a:extLst>
                </a:gridCol>
              </a:tblGrid>
              <a:tr h="231888">
                <a:tc>
                  <a:txBody>
                    <a:bodyPr/>
                    <a:lstStyle/>
                    <a:p>
                      <a:pPr algn="ctr"/>
                      <a:r>
                        <a:rPr lang="en-US" dirty="0" err="1"/>
                        <a:t>EmpID</a:t>
                      </a:r>
                      <a:endParaRPr lang="en-IN" dirty="0"/>
                    </a:p>
                  </a:txBody>
                  <a:tcPr/>
                </a:tc>
                <a:tc>
                  <a:txBody>
                    <a:bodyPr/>
                    <a:lstStyle/>
                    <a:p>
                      <a:pPr algn="ctr"/>
                      <a:r>
                        <a:rPr lang="en-US" dirty="0" err="1"/>
                        <a:t>Ename</a:t>
                      </a:r>
                      <a:endParaRPr lang="en-IN" dirty="0"/>
                    </a:p>
                  </a:txBody>
                  <a:tcPr/>
                </a:tc>
                <a:tc>
                  <a:txBody>
                    <a:bodyPr/>
                    <a:lstStyle/>
                    <a:p>
                      <a:pPr algn="ctr"/>
                      <a:r>
                        <a:rPr lang="en-US" dirty="0"/>
                        <a:t>Salary</a:t>
                      </a:r>
                      <a:endParaRPr lang="en-IN" dirty="0"/>
                    </a:p>
                  </a:txBody>
                  <a:tcPr/>
                </a:tc>
                <a:extLst>
                  <a:ext uri="{0D108BD9-81ED-4DB2-BD59-A6C34878D82A}">
                    <a16:rowId xmlns:a16="http://schemas.microsoft.com/office/drawing/2014/main" val="1053650914"/>
                  </a:ext>
                </a:extLst>
              </a:tr>
              <a:tr h="544325">
                <a:tc>
                  <a:txBody>
                    <a:bodyPr/>
                    <a:lstStyle/>
                    <a:p>
                      <a:pPr algn="ctr"/>
                      <a:r>
                        <a:rPr lang="en-US" dirty="0"/>
                        <a:t>1</a:t>
                      </a:r>
                      <a:endParaRPr lang="en-IN" dirty="0"/>
                    </a:p>
                  </a:txBody>
                  <a:tcPr/>
                </a:tc>
                <a:tc>
                  <a:txBody>
                    <a:bodyPr/>
                    <a:lstStyle/>
                    <a:p>
                      <a:pPr algn="ctr"/>
                      <a:r>
                        <a:rPr lang="en-US" dirty="0"/>
                        <a:t>AA</a:t>
                      </a:r>
                      <a:endParaRPr lang="en-IN" dirty="0"/>
                    </a:p>
                  </a:txBody>
                  <a:tcPr/>
                </a:tc>
                <a:tc>
                  <a:txBody>
                    <a:bodyPr/>
                    <a:lstStyle/>
                    <a:p>
                      <a:pPr algn="ctr"/>
                      <a:r>
                        <a:rPr lang="en-US" dirty="0"/>
                        <a:t>1000</a:t>
                      </a:r>
                      <a:endParaRPr lang="en-IN" dirty="0"/>
                    </a:p>
                  </a:txBody>
                  <a:tcPr/>
                </a:tc>
                <a:extLst>
                  <a:ext uri="{0D108BD9-81ED-4DB2-BD59-A6C34878D82A}">
                    <a16:rowId xmlns:a16="http://schemas.microsoft.com/office/drawing/2014/main" val="954778750"/>
                  </a:ext>
                </a:extLst>
              </a:tr>
              <a:tr h="544325">
                <a:tc>
                  <a:txBody>
                    <a:bodyPr/>
                    <a:lstStyle/>
                    <a:p>
                      <a:pPr algn="ctr"/>
                      <a:r>
                        <a:rPr lang="en-US" dirty="0"/>
                        <a:t>2</a:t>
                      </a:r>
                      <a:endParaRPr lang="en-IN" dirty="0"/>
                    </a:p>
                  </a:txBody>
                  <a:tcPr/>
                </a:tc>
                <a:tc>
                  <a:txBody>
                    <a:bodyPr/>
                    <a:lstStyle/>
                    <a:p>
                      <a:pPr algn="ctr"/>
                      <a:r>
                        <a:rPr lang="en-US" dirty="0"/>
                        <a:t>BB</a:t>
                      </a:r>
                      <a:endParaRPr lang="en-IN" dirty="0"/>
                    </a:p>
                  </a:txBody>
                  <a:tcPr/>
                </a:tc>
                <a:tc>
                  <a:txBody>
                    <a:bodyPr/>
                    <a:lstStyle/>
                    <a:p>
                      <a:pPr algn="ctr"/>
                      <a:r>
                        <a:rPr lang="en-US" dirty="0"/>
                        <a:t>300</a:t>
                      </a:r>
                      <a:endParaRPr lang="en-IN" dirty="0"/>
                    </a:p>
                  </a:txBody>
                  <a:tcPr/>
                </a:tc>
                <a:extLst>
                  <a:ext uri="{0D108BD9-81ED-4DB2-BD59-A6C34878D82A}">
                    <a16:rowId xmlns:a16="http://schemas.microsoft.com/office/drawing/2014/main" val="2664358425"/>
                  </a:ext>
                </a:extLst>
              </a:tr>
            </a:tbl>
          </a:graphicData>
        </a:graphic>
      </p:graphicFrame>
      <p:sp>
        <p:nvSpPr>
          <p:cNvPr id="11" name="TextBox 10">
            <a:extLst>
              <a:ext uri="{FF2B5EF4-FFF2-40B4-BE49-F238E27FC236}">
                <a16:creationId xmlns:a16="http://schemas.microsoft.com/office/drawing/2014/main" id="{66620DA6-157B-B0B2-B245-BA6BE2DE41FA}"/>
              </a:ext>
            </a:extLst>
          </p:cNvPr>
          <p:cNvSpPr txBox="1"/>
          <p:nvPr/>
        </p:nvSpPr>
        <p:spPr>
          <a:xfrm>
            <a:off x="2069430" y="4056816"/>
            <a:ext cx="895559" cy="369332"/>
          </a:xfrm>
          <a:prstGeom prst="rect">
            <a:avLst/>
          </a:prstGeom>
          <a:noFill/>
        </p:spPr>
        <p:txBody>
          <a:bodyPr wrap="square">
            <a:spAutoFit/>
          </a:bodyPr>
          <a:lstStyle/>
          <a:p>
            <a:r>
              <a:rPr lang="en-US" b="1" dirty="0"/>
              <a:t>T</a:t>
            </a:r>
            <a:r>
              <a:rPr lang="en-IN" b="1" dirty="0"/>
              <a:t>able A</a:t>
            </a:r>
          </a:p>
        </p:txBody>
      </p:sp>
      <p:graphicFrame>
        <p:nvGraphicFramePr>
          <p:cNvPr id="12" name="Table 11">
            <a:extLst>
              <a:ext uri="{FF2B5EF4-FFF2-40B4-BE49-F238E27FC236}">
                <a16:creationId xmlns:a16="http://schemas.microsoft.com/office/drawing/2014/main" id="{403738A0-247A-C96B-554A-D657241FDCEC}"/>
              </a:ext>
            </a:extLst>
          </p:cNvPr>
          <p:cNvGraphicFramePr>
            <a:graphicFrameLocks noGrp="1"/>
          </p:cNvGraphicFramePr>
          <p:nvPr>
            <p:extLst>
              <p:ext uri="{D42A27DB-BD31-4B8C-83A1-F6EECF244321}">
                <p14:modId xmlns:p14="http://schemas.microsoft.com/office/powerpoint/2010/main" val="1752360218"/>
              </p:ext>
            </p:extLst>
          </p:nvPr>
        </p:nvGraphicFramePr>
        <p:xfrm>
          <a:off x="6701589" y="4548455"/>
          <a:ext cx="3910263" cy="1454410"/>
        </p:xfrm>
        <a:graphic>
          <a:graphicData uri="http://schemas.openxmlformats.org/drawingml/2006/table">
            <a:tbl>
              <a:tblPr firstRow="1" bandRow="1">
                <a:tableStyleId>{21E4AEA4-8DFA-4A89-87EB-49C32662AFE0}</a:tableStyleId>
              </a:tblPr>
              <a:tblGrid>
                <a:gridCol w="1130817">
                  <a:extLst>
                    <a:ext uri="{9D8B030D-6E8A-4147-A177-3AD203B41FA5}">
                      <a16:colId xmlns:a16="http://schemas.microsoft.com/office/drawing/2014/main" val="3744953430"/>
                    </a:ext>
                  </a:extLst>
                </a:gridCol>
                <a:gridCol w="1389723">
                  <a:extLst>
                    <a:ext uri="{9D8B030D-6E8A-4147-A177-3AD203B41FA5}">
                      <a16:colId xmlns:a16="http://schemas.microsoft.com/office/drawing/2014/main" val="2840010777"/>
                    </a:ext>
                  </a:extLst>
                </a:gridCol>
                <a:gridCol w="1389723">
                  <a:extLst>
                    <a:ext uri="{9D8B030D-6E8A-4147-A177-3AD203B41FA5}">
                      <a16:colId xmlns:a16="http://schemas.microsoft.com/office/drawing/2014/main" val="3016790670"/>
                    </a:ext>
                  </a:extLst>
                </a:gridCol>
              </a:tblGrid>
              <a:tr h="231888">
                <a:tc>
                  <a:txBody>
                    <a:bodyPr/>
                    <a:lstStyle/>
                    <a:p>
                      <a:pPr algn="ctr"/>
                      <a:r>
                        <a:rPr lang="en-US" dirty="0" err="1"/>
                        <a:t>EmpID</a:t>
                      </a:r>
                      <a:endParaRPr lang="en-IN" dirty="0"/>
                    </a:p>
                  </a:txBody>
                  <a:tcPr/>
                </a:tc>
                <a:tc>
                  <a:txBody>
                    <a:bodyPr/>
                    <a:lstStyle/>
                    <a:p>
                      <a:pPr algn="ctr"/>
                      <a:r>
                        <a:rPr lang="en-US" dirty="0" err="1"/>
                        <a:t>Ename</a:t>
                      </a:r>
                      <a:endParaRPr lang="en-IN" dirty="0"/>
                    </a:p>
                  </a:txBody>
                  <a:tcPr/>
                </a:tc>
                <a:tc>
                  <a:txBody>
                    <a:bodyPr/>
                    <a:lstStyle/>
                    <a:p>
                      <a:pPr algn="ctr"/>
                      <a:r>
                        <a:rPr lang="en-US" dirty="0"/>
                        <a:t>Salary</a:t>
                      </a:r>
                      <a:endParaRPr lang="en-IN" dirty="0"/>
                    </a:p>
                  </a:txBody>
                  <a:tcPr/>
                </a:tc>
                <a:extLst>
                  <a:ext uri="{0D108BD9-81ED-4DB2-BD59-A6C34878D82A}">
                    <a16:rowId xmlns:a16="http://schemas.microsoft.com/office/drawing/2014/main" val="1053650914"/>
                  </a:ext>
                </a:extLst>
              </a:tr>
              <a:tr h="544325">
                <a:tc>
                  <a:txBody>
                    <a:bodyPr/>
                    <a:lstStyle/>
                    <a:p>
                      <a:pPr algn="ctr"/>
                      <a:r>
                        <a:rPr lang="en-US" dirty="0"/>
                        <a:t>2</a:t>
                      </a:r>
                      <a:endParaRPr lang="en-IN" dirty="0"/>
                    </a:p>
                  </a:txBody>
                  <a:tcPr/>
                </a:tc>
                <a:tc>
                  <a:txBody>
                    <a:bodyPr/>
                    <a:lstStyle/>
                    <a:p>
                      <a:pPr algn="ctr"/>
                      <a:r>
                        <a:rPr lang="en-US" dirty="0"/>
                        <a:t>BB</a:t>
                      </a:r>
                      <a:endParaRPr lang="en-IN" dirty="0"/>
                    </a:p>
                  </a:txBody>
                  <a:tcPr/>
                </a:tc>
                <a:tc>
                  <a:txBody>
                    <a:bodyPr/>
                    <a:lstStyle/>
                    <a:p>
                      <a:pPr algn="ctr"/>
                      <a:r>
                        <a:rPr lang="en-US" dirty="0"/>
                        <a:t>400</a:t>
                      </a:r>
                      <a:endParaRPr lang="en-IN" dirty="0"/>
                    </a:p>
                  </a:txBody>
                  <a:tcPr/>
                </a:tc>
                <a:extLst>
                  <a:ext uri="{0D108BD9-81ED-4DB2-BD59-A6C34878D82A}">
                    <a16:rowId xmlns:a16="http://schemas.microsoft.com/office/drawing/2014/main" val="954778750"/>
                  </a:ext>
                </a:extLst>
              </a:tr>
              <a:tr h="544325">
                <a:tc>
                  <a:txBody>
                    <a:bodyPr/>
                    <a:lstStyle/>
                    <a:p>
                      <a:pPr algn="ctr"/>
                      <a:r>
                        <a:rPr lang="en-US" dirty="0"/>
                        <a:t>3</a:t>
                      </a:r>
                      <a:endParaRPr lang="en-IN" dirty="0"/>
                    </a:p>
                  </a:txBody>
                  <a:tcPr/>
                </a:tc>
                <a:tc>
                  <a:txBody>
                    <a:bodyPr/>
                    <a:lstStyle/>
                    <a:p>
                      <a:pPr algn="ctr"/>
                      <a:r>
                        <a:rPr lang="en-US" dirty="0"/>
                        <a:t>CC</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2664358425"/>
                  </a:ext>
                </a:extLst>
              </a:tr>
            </a:tbl>
          </a:graphicData>
        </a:graphic>
      </p:graphicFrame>
      <p:sp>
        <p:nvSpPr>
          <p:cNvPr id="13" name="TextBox 12">
            <a:extLst>
              <a:ext uri="{FF2B5EF4-FFF2-40B4-BE49-F238E27FC236}">
                <a16:creationId xmlns:a16="http://schemas.microsoft.com/office/drawing/2014/main" id="{F40F26A0-278F-6EDD-BE32-AC79FF442DC6}"/>
              </a:ext>
            </a:extLst>
          </p:cNvPr>
          <p:cNvSpPr txBox="1"/>
          <p:nvPr/>
        </p:nvSpPr>
        <p:spPr>
          <a:xfrm>
            <a:off x="7932820" y="4056816"/>
            <a:ext cx="895559" cy="369332"/>
          </a:xfrm>
          <a:prstGeom prst="rect">
            <a:avLst/>
          </a:prstGeom>
          <a:noFill/>
        </p:spPr>
        <p:txBody>
          <a:bodyPr wrap="square">
            <a:spAutoFit/>
          </a:bodyPr>
          <a:lstStyle/>
          <a:p>
            <a:r>
              <a:rPr lang="en-US" b="1" dirty="0"/>
              <a:t>T</a:t>
            </a:r>
            <a:r>
              <a:rPr lang="en-IN" b="1" dirty="0"/>
              <a:t>able B</a:t>
            </a:r>
          </a:p>
        </p:txBody>
      </p:sp>
    </p:spTree>
    <p:extLst>
      <p:ext uri="{BB962C8B-B14F-4D97-AF65-F5344CB8AC3E}">
        <p14:creationId xmlns:p14="http://schemas.microsoft.com/office/powerpoint/2010/main" val="64114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84867-74A2-95E3-5FE4-DAD722F0912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F1E9292-96D7-8313-D176-19457527BE9A}"/>
              </a:ext>
            </a:extLst>
          </p:cNvPr>
          <p:cNvSpPr txBox="1"/>
          <p:nvPr/>
        </p:nvSpPr>
        <p:spPr>
          <a:xfrm>
            <a:off x="3526521" y="1505962"/>
            <a:ext cx="2324602" cy="369332"/>
          </a:xfrm>
          <a:prstGeom prst="rect">
            <a:avLst/>
          </a:prstGeom>
          <a:noFill/>
        </p:spPr>
        <p:txBody>
          <a:bodyPr wrap="square" rtlCol="0">
            <a:spAutoFit/>
          </a:bodyPr>
          <a:lstStyle/>
          <a:p>
            <a:r>
              <a:rPr lang="en-US" b="1" dirty="0"/>
              <a:t>OUTPUT:</a:t>
            </a:r>
            <a:endParaRPr lang="en-IN" b="1" dirty="0"/>
          </a:p>
        </p:txBody>
      </p:sp>
      <p:graphicFrame>
        <p:nvGraphicFramePr>
          <p:cNvPr id="8" name="Table 7">
            <a:extLst>
              <a:ext uri="{FF2B5EF4-FFF2-40B4-BE49-F238E27FC236}">
                <a16:creationId xmlns:a16="http://schemas.microsoft.com/office/drawing/2014/main" id="{A1547555-ED27-EC53-1CC4-F6459C608D37}"/>
              </a:ext>
            </a:extLst>
          </p:cNvPr>
          <p:cNvGraphicFramePr>
            <a:graphicFrameLocks noGrp="1"/>
          </p:cNvGraphicFramePr>
          <p:nvPr>
            <p:extLst>
              <p:ext uri="{D42A27DB-BD31-4B8C-83A1-F6EECF244321}">
                <p14:modId xmlns:p14="http://schemas.microsoft.com/office/powerpoint/2010/main" val="4059196037"/>
              </p:ext>
            </p:extLst>
          </p:nvPr>
        </p:nvGraphicFramePr>
        <p:xfrm>
          <a:off x="1622459" y="2015393"/>
          <a:ext cx="5756910" cy="1610124"/>
        </p:xfrm>
        <a:graphic>
          <a:graphicData uri="http://schemas.openxmlformats.org/drawingml/2006/table">
            <a:tbl>
              <a:tblPr firstRow="1" firstCol="1" bandRow="1">
                <a:tableStyleId>{5C22544A-7EE6-4342-B048-85BDC9FD1C3A}</a:tableStyleId>
              </a:tblPr>
              <a:tblGrid>
                <a:gridCol w="1918970">
                  <a:extLst>
                    <a:ext uri="{9D8B030D-6E8A-4147-A177-3AD203B41FA5}">
                      <a16:colId xmlns:a16="http://schemas.microsoft.com/office/drawing/2014/main" val="1523613311"/>
                    </a:ext>
                  </a:extLst>
                </a:gridCol>
                <a:gridCol w="1918970">
                  <a:extLst>
                    <a:ext uri="{9D8B030D-6E8A-4147-A177-3AD203B41FA5}">
                      <a16:colId xmlns:a16="http://schemas.microsoft.com/office/drawing/2014/main" val="3294304083"/>
                    </a:ext>
                  </a:extLst>
                </a:gridCol>
                <a:gridCol w="1918970">
                  <a:extLst>
                    <a:ext uri="{9D8B030D-6E8A-4147-A177-3AD203B41FA5}">
                      <a16:colId xmlns:a16="http://schemas.microsoft.com/office/drawing/2014/main" val="2969974709"/>
                    </a:ext>
                  </a:extLst>
                </a:gridCol>
              </a:tblGrid>
              <a:tr h="402531">
                <a:tc>
                  <a:txBody>
                    <a:bodyPr/>
                    <a:lstStyle/>
                    <a:p>
                      <a:pPr algn="ctr">
                        <a:lnSpc>
                          <a:spcPct val="115000"/>
                        </a:lnSpc>
                        <a:spcAft>
                          <a:spcPts val="800"/>
                        </a:spcAft>
                        <a:buNone/>
                        <a:tabLst>
                          <a:tab pos="577850" algn="l"/>
                        </a:tabLst>
                      </a:pPr>
                      <a:r>
                        <a:rPr lang="en-IN" sz="2200" kern="100" dirty="0" err="1">
                          <a:effectLst/>
                        </a:rPr>
                        <a:t>EmpID</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err="1">
                          <a:effectLst/>
                        </a:rPr>
                        <a:t>Ename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a:effectLst/>
                        </a:rPr>
                        <a:t>Salary</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989731"/>
                  </a:ext>
                </a:extLst>
              </a:tr>
              <a:tr h="402531">
                <a:tc>
                  <a:txBody>
                    <a:bodyPr/>
                    <a:lstStyle/>
                    <a:p>
                      <a:pPr algn="ctr">
                        <a:lnSpc>
                          <a:spcPct val="115000"/>
                        </a:lnSpc>
                        <a:spcAft>
                          <a:spcPts val="800"/>
                        </a:spcAft>
                        <a:buNone/>
                        <a:tabLst>
                          <a:tab pos="577850" algn="l"/>
                        </a:tabLst>
                      </a:pPr>
                      <a:r>
                        <a:rPr lang="en-IN" sz="2200" kern="100">
                          <a:effectLst/>
                        </a:rPr>
                        <a:t>1</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a:effectLst/>
                        </a:rPr>
                        <a:t>AA</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a:effectLst/>
                        </a:rPr>
                        <a:t>1000</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2154470"/>
                  </a:ext>
                </a:extLst>
              </a:tr>
              <a:tr h="402531">
                <a:tc>
                  <a:txBody>
                    <a:bodyPr/>
                    <a:lstStyle/>
                    <a:p>
                      <a:pPr algn="ctr">
                        <a:lnSpc>
                          <a:spcPct val="115000"/>
                        </a:lnSpc>
                        <a:spcAft>
                          <a:spcPts val="800"/>
                        </a:spcAft>
                        <a:buNone/>
                        <a:tabLst>
                          <a:tab pos="577850" algn="l"/>
                        </a:tabLst>
                      </a:pPr>
                      <a:r>
                        <a:rPr lang="en-IN" sz="2200" kern="100">
                          <a:effectLst/>
                        </a:rPr>
                        <a:t>2</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a:effectLst/>
                        </a:rPr>
                        <a:t>BB</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a:effectLst/>
                        </a:rPr>
                        <a:t>300</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2469358"/>
                  </a:ext>
                </a:extLst>
              </a:tr>
              <a:tr h="402531">
                <a:tc>
                  <a:txBody>
                    <a:bodyPr/>
                    <a:lstStyle/>
                    <a:p>
                      <a:pPr algn="ctr">
                        <a:lnSpc>
                          <a:spcPct val="115000"/>
                        </a:lnSpc>
                        <a:spcAft>
                          <a:spcPts val="800"/>
                        </a:spcAft>
                        <a:buNone/>
                        <a:tabLst>
                          <a:tab pos="577850" algn="l"/>
                        </a:tabLst>
                      </a:pPr>
                      <a:r>
                        <a:rPr lang="en-IN" sz="2200" kern="100">
                          <a:effectLst/>
                        </a:rPr>
                        <a:t>3</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a:effectLst/>
                        </a:rPr>
                        <a:t>CC</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577850" algn="l"/>
                        </a:tabLst>
                      </a:pPr>
                      <a:r>
                        <a:rPr lang="en-IN" sz="2200" kern="100" dirty="0">
                          <a:effectLst/>
                        </a:rPr>
                        <a:t>100</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218006"/>
                  </a:ext>
                </a:extLst>
              </a:tr>
            </a:tbl>
          </a:graphicData>
        </a:graphic>
      </p:graphicFrame>
    </p:spTree>
    <p:extLst>
      <p:ext uri="{BB962C8B-B14F-4D97-AF65-F5344CB8AC3E}">
        <p14:creationId xmlns:p14="http://schemas.microsoft.com/office/powerpoint/2010/main" val="4123686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53969</TotalTime>
  <Words>2172</Words>
  <Application>Microsoft Office PowerPoint</Application>
  <PresentationFormat>Widescreen</PresentationFormat>
  <Paragraphs>443</Paragraphs>
  <Slides>43</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Times New Roman</vt:lpstr>
      <vt:lpstr>Wingdings</vt:lpstr>
      <vt:lpstr>Office Theme</vt:lpstr>
      <vt:lpstr>Advance Database Management Systems</vt:lpstr>
      <vt:lpstr>               EXPERIMETN 02: JOINS</vt:lpstr>
      <vt:lpstr>PowerPoint Presentation</vt:lpstr>
      <vt:lpstr>      Financial Forecast Matching with Fallback Strategy (hard)</vt:lpstr>
      <vt:lpstr>PowerPoint Presentation</vt:lpstr>
      <vt:lpstr>    EXPERIMENT 03: SUB-QUERIES</vt:lpstr>
      <vt:lpstr>PowerPoint Presentation</vt:lpstr>
      <vt:lpstr>      Merging Employee Histories: Who Earned Least? (Hard)</vt:lpstr>
      <vt:lpstr>PowerPoint Presentation</vt:lpstr>
      <vt:lpstr>IF-ELSE  &amp; ELSE-IF LADDER (SQL SERVER)</vt:lpstr>
      <vt:lpstr>Examples:</vt:lpstr>
      <vt:lpstr>Examples:</vt:lpstr>
      <vt:lpstr>IF-ELSE  &amp; ELSE-IF LADDER (POSTGRES)</vt:lpstr>
      <vt:lpstr>Examples:</vt:lpstr>
      <vt:lpstr>Examples:</vt:lpstr>
      <vt:lpstr>CASE STATEMENTS (SQL SERVER)</vt:lpstr>
      <vt:lpstr>Example: </vt:lpstr>
      <vt:lpstr>Practice Set: </vt:lpstr>
      <vt:lpstr>Practice Set: </vt:lpstr>
      <vt:lpstr>Functional Dependency</vt:lpstr>
      <vt:lpstr>Practice Q/A</vt:lpstr>
      <vt:lpstr>Closure of Functional Dependencies</vt:lpstr>
      <vt:lpstr>PowerPoint Presentation</vt:lpstr>
      <vt:lpstr>Problem Statements</vt:lpstr>
      <vt:lpstr>Problem Statement</vt:lpstr>
      <vt:lpstr>Problem Statement</vt:lpstr>
      <vt:lpstr>Normalization</vt:lpstr>
      <vt:lpstr>Data Anomalies</vt:lpstr>
      <vt:lpstr>Normalization</vt:lpstr>
      <vt:lpstr>PowerPoint Presentation</vt:lpstr>
      <vt:lpstr>PowerPoint Presentation</vt:lpstr>
      <vt:lpstr>1NF</vt:lpstr>
      <vt:lpstr>1NF - Decomposition</vt:lpstr>
      <vt:lpstr>PowerPoint Presentation</vt:lpstr>
      <vt:lpstr>2-NF</vt:lpstr>
      <vt:lpstr>2-NF -  Decomposition</vt:lpstr>
      <vt:lpstr>PowerPoint Presentation</vt:lpstr>
      <vt:lpstr>3-NF</vt:lpstr>
      <vt:lpstr>3-NF - Decomposition</vt:lpstr>
      <vt:lpstr>PowerPoint Presentation</vt:lpstr>
      <vt:lpstr>BCNF</vt:lpstr>
      <vt:lpstr>BCNF - Decomposition</vt:lpstr>
      <vt:lpstr>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Alok Singh Rathore</dc:creator>
  <cp:lastModifiedBy>Alok Singh Rathore</cp:lastModifiedBy>
  <cp:revision>17</cp:revision>
  <dcterms:created xsi:type="dcterms:W3CDTF">2025-07-21T10:01:14Z</dcterms:created>
  <dcterms:modified xsi:type="dcterms:W3CDTF">2025-09-08T08:03:41Z</dcterms:modified>
</cp:coreProperties>
</file>