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7" r:id="rId9"/>
    <p:sldId id="392" r:id="rId10"/>
    <p:sldId id="278" r:id="rId11"/>
    <p:sldId id="393" r:id="rId12"/>
    <p:sldId id="395" r:id="rId13"/>
    <p:sldId id="394" r:id="rId14"/>
    <p:sldId id="396" r:id="rId15"/>
    <p:sldId id="397"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F1818-99ED-4FAC-BA20-E68C31402E88}" type="doc">
      <dgm:prSet loTypeId="urn:microsoft.com/office/officeart/2005/8/layout/pyramid1" loCatId="pyramid" qsTypeId="urn:microsoft.com/office/officeart/2005/8/quickstyle/simple1" qsCatId="simple" csTypeId="urn:microsoft.com/office/officeart/2005/8/colors/accent1_2" csCatId="accent1" phldr="1"/>
      <dgm:spPr/>
    </dgm:pt>
    <dgm:pt modelId="{A0EB4D49-EEAE-4B03-AD25-4B2063B6D750}">
      <dgm:prSet phldrT="[Text]" custT="1"/>
      <dgm:spPr>
        <a:noFill/>
      </dgm:spPr>
      <dgm:t>
        <a:bodyPr/>
        <a:lstStyle/>
        <a:p>
          <a:endParaRPr lang="en-US" sz="1700" dirty="0"/>
        </a:p>
        <a:p>
          <a:endParaRPr lang="en-US" sz="1700" dirty="0"/>
        </a:p>
        <a:p>
          <a:r>
            <a:rPr lang="en-US" sz="1700" dirty="0"/>
            <a:t>Applications</a:t>
          </a:r>
        </a:p>
      </dgm:t>
    </dgm:pt>
    <dgm:pt modelId="{ADBAD43A-96CE-4CBA-8060-B69FB4F93C48}" type="parTrans" cxnId="{D7FD92A4-B106-4A49-A438-360308A9ECD4}">
      <dgm:prSet/>
      <dgm:spPr/>
      <dgm:t>
        <a:bodyPr/>
        <a:lstStyle/>
        <a:p>
          <a:endParaRPr lang="en-US"/>
        </a:p>
      </dgm:t>
    </dgm:pt>
    <dgm:pt modelId="{0384A833-78C6-4E83-BB27-E72C95480D50}" type="sibTrans" cxnId="{D7FD92A4-B106-4A49-A438-360308A9ECD4}">
      <dgm:prSet/>
      <dgm:spPr/>
      <dgm:t>
        <a:bodyPr/>
        <a:lstStyle/>
        <a:p>
          <a:endParaRPr lang="en-US"/>
        </a:p>
      </dgm:t>
    </dgm:pt>
    <dgm:pt modelId="{02934C90-33FF-472B-82ED-4707A64F7C06}">
      <dgm:prSet phldrT="[Text]"/>
      <dgm:spPr>
        <a:noFill/>
      </dgm:spPr>
      <dgm:t>
        <a:bodyPr/>
        <a:lstStyle/>
        <a:p>
          <a:r>
            <a:rPr lang="en-US" dirty="0"/>
            <a:t>3D Algorithms</a:t>
          </a:r>
        </a:p>
      </dgm:t>
    </dgm:pt>
    <dgm:pt modelId="{8817A009-AA2D-4E91-9FC3-DFE78055B052}" type="parTrans" cxnId="{03C842D1-3472-4CC6-9BF9-F361CFD6BB73}">
      <dgm:prSet/>
      <dgm:spPr/>
      <dgm:t>
        <a:bodyPr/>
        <a:lstStyle/>
        <a:p>
          <a:endParaRPr lang="en-US"/>
        </a:p>
      </dgm:t>
    </dgm:pt>
    <dgm:pt modelId="{0D3DC8DC-94AF-491E-B16C-43CA4E391960}" type="sibTrans" cxnId="{03C842D1-3472-4CC6-9BF9-F361CFD6BB73}">
      <dgm:prSet/>
      <dgm:spPr/>
      <dgm:t>
        <a:bodyPr/>
        <a:lstStyle/>
        <a:p>
          <a:endParaRPr lang="en-US"/>
        </a:p>
      </dgm:t>
    </dgm:pt>
    <dgm:pt modelId="{0CE2FEB7-70B0-41DC-A181-923BB3C4D311}">
      <dgm:prSet phldrT="[Text]"/>
      <dgm:spPr>
        <a:noFill/>
      </dgm:spPr>
      <dgm:t>
        <a:bodyPr/>
        <a:lstStyle/>
        <a:p>
          <a:r>
            <a:rPr lang="en-US" dirty="0"/>
            <a:t>3D Data structures</a:t>
          </a:r>
        </a:p>
      </dgm:t>
    </dgm:pt>
    <dgm:pt modelId="{57F56AB4-986B-4A90-A7BE-F46C12C9FF5F}" type="parTrans" cxnId="{D98F25EE-BC9E-4D80-A20A-727624197CBC}">
      <dgm:prSet/>
      <dgm:spPr/>
      <dgm:t>
        <a:bodyPr/>
        <a:lstStyle/>
        <a:p>
          <a:endParaRPr lang="en-US"/>
        </a:p>
      </dgm:t>
    </dgm:pt>
    <dgm:pt modelId="{EA0B9BB1-4EE2-4D22-BC1D-C55249FAD88E}" type="sibTrans" cxnId="{D98F25EE-BC9E-4D80-A20A-727624197CBC}">
      <dgm:prSet/>
      <dgm:spPr/>
      <dgm:t>
        <a:bodyPr/>
        <a:lstStyle/>
        <a:p>
          <a:endParaRPr lang="en-US"/>
        </a:p>
      </dgm:t>
    </dgm:pt>
    <dgm:pt modelId="{6C6086E5-8A3A-4A9D-A54A-0C53EFD7FCDD}" type="pres">
      <dgm:prSet presAssocID="{1FFF1818-99ED-4FAC-BA20-E68C31402E88}" presName="Name0" presStyleCnt="0">
        <dgm:presLayoutVars>
          <dgm:dir/>
          <dgm:animLvl val="lvl"/>
          <dgm:resizeHandles val="exact"/>
        </dgm:presLayoutVars>
      </dgm:prSet>
      <dgm:spPr/>
    </dgm:pt>
    <dgm:pt modelId="{604484C7-516F-479B-98E3-4F82DA9D5369}" type="pres">
      <dgm:prSet presAssocID="{A0EB4D49-EEAE-4B03-AD25-4B2063B6D750}" presName="Name8" presStyleCnt="0"/>
      <dgm:spPr/>
    </dgm:pt>
    <dgm:pt modelId="{A738B73D-14C8-466E-9C40-D6B230C15E23}" type="pres">
      <dgm:prSet presAssocID="{A0EB4D49-EEAE-4B03-AD25-4B2063B6D750}" presName="level" presStyleLbl="node1" presStyleIdx="0" presStyleCnt="3" custScaleX="100886">
        <dgm:presLayoutVars>
          <dgm:chMax val="1"/>
          <dgm:bulletEnabled val="1"/>
        </dgm:presLayoutVars>
      </dgm:prSet>
      <dgm:spPr/>
    </dgm:pt>
    <dgm:pt modelId="{754DA9B5-C68A-45AA-8940-9775650D8B1E}" type="pres">
      <dgm:prSet presAssocID="{A0EB4D49-EEAE-4B03-AD25-4B2063B6D750}" presName="levelTx" presStyleLbl="revTx" presStyleIdx="0" presStyleCnt="0">
        <dgm:presLayoutVars>
          <dgm:chMax val="1"/>
          <dgm:bulletEnabled val="1"/>
        </dgm:presLayoutVars>
      </dgm:prSet>
      <dgm:spPr/>
    </dgm:pt>
    <dgm:pt modelId="{ADBB6642-C612-4104-A343-603E03B4EFDE}" type="pres">
      <dgm:prSet presAssocID="{02934C90-33FF-472B-82ED-4707A64F7C06}" presName="Name8" presStyleCnt="0"/>
      <dgm:spPr/>
    </dgm:pt>
    <dgm:pt modelId="{BDC8D6EB-5FF7-4005-AC90-4BC61D0F7A9D}" type="pres">
      <dgm:prSet presAssocID="{02934C90-33FF-472B-82ED-4707A64F7C06}" presName="level" presStyleLbl="node1" presStyleIdx="1" presStyleCnt="3">
        <dgm:presLayoutVars>
          <dgm:chMax val="1"/>
          <dgm:bulletEnabled val="1"/>
        </dgm:presLayoutVars>
      </dgm:prSet>
      <dgm:spPr/>
    </dgm:pt>
    <dgm:pt modelId="{D0B51ACF-621C-4F6F-B90C-B131265CF500}" type="pres">
      <dgm:prSet presAssocID="{02934C90-33FF-472B-82ED-4707A64F7C06}" presName="levelTx" presStyleLbl="revTx" presStyleIdx="0" presStyleCnt="0">
        <dgm:presLayoutVars>
          <dgm:chMax val="1"/>
          <dgm:bulletEnabled val="1"/>
        </dgm:presLayoutVars>
      </dgm:prSet>
      <dgm:spPr/>
    </dgm:pt>
    <dgm:pt modelId="{115FE742-D3A7-4702-A5C7-2A1D006F5287}" type="pres">
      <dgm:prSet presAssocID="{0CE2FEB7-70B0-41DC-A181-923BB3C4D311}" presName="Name8" presStyleCnt="0"/>
      <dgm:spPr/>
    </dgm:pt>
    <dgm:pt modelId="{5A1C4B61-7277-49CF-A6BD-95EA3295BD7E}" type="pres">
      <dgm:prSet presAssocID="{0CE2FEB7-70B0-41DC-A181-923BB3C4D311}" presName="level" presStyleLbl="node1" presStyleIdx="2" presStyleCnt="3">
        <dgm:presLayoutVars>
          <dgm:chMax val="1"/>
          <dgm:bulletEnabled val="1"/>
        </dgm:presLayoutVars>
      </dgm:prSet>
      <dgm:spPr/>
    </dgm:pt>
    <dgm:pt modelId="{55EB81D5-17B7-4860-BAEE-AC62DE72BDF6}" type="pres">
      <dgm:prSet presAssocID="{0CE2FEB7-70B0-41DC-A181-923BB3C4D311}" presName="levelTx" presStyleLbl="revTx" presStyleIdx="0" presStyleCnt="0">
        <dgm:presLayoutVars>
          <dgm:chMax val="1"/>
          <dgm:bulletEnabled val="1"/>
        </dgm:presLayoutVars>
      </dgm:prSet>
      <dgm:spPr/>
    </dgm:pt>
  </dgm:ptLst>
  <dgm:cxnLst>
    <dgm:cxn modelId="{1259C41B-F61F-4AFF-AB54-204A937891A9}" type="presOf" srcId="{02934C90-33FF-472B-82ED-4707A64F7C06}" destId="{BDC8D6EB-5FF7-4005-AC90-4BC61D0F7A9D}" srcOrd="0" destOrd="0" presId="urn:microsoft.com/office/officeart/2005/8/layout/pyramid1"/>
    <dgm:cxn modelId="{6AF7E71D-96D6-44CF-A2DA-C91C2C7C968F}" type="presOf" srcId="{A0EB4D49-EEAE-4B03-AD25-4B2063B6D750}" destId="{754DA9B5-C68A-45AA-8940-9775650D8B1E}" srcOrd="1" destOrd="0" presId="urn:microsoft.com/office/officeart/2005/8/layout/pyramid1"/>
    <dgm:cxn modelId="{E40C7D4D-AE44-44EA-99FD-134AB0AA2B64}" type="presOf" srcId="{1FFF1818-99ED-4FAC-BA20-E68C31402E88}" destId="{6C6086E5-8A3A-4A9D-A54A-0C53EFD7FCDD}" srcOrd="0" destOrd="0" presId="urn:microsoft.com/office/officeart/2005/8/layout/pyramid1"/>
    <dgm:cxn modelId="{31AF4E5A-0B4D-419F-AF13-DEC14E8DE16A}" type="presOf" srcId="{0CE2FEB7-70B0-41DC-A181-923BB3C4D311}" destId="{55EB81D5-17B7-4860-BAEE-AC62DE72BDF6}" srcOrd="1" destOrd="0" presId="urn:microsoft.com/office/officeart/2005/8/layout/pyramid1"/>
    <dgm:cxn modelId="{044FFC81-1E6A-46F2-BCFC-179CEC140999}" type="presOf" srcId="{A0EB4D49-EEAE-4B03-AD25-4B2063B6D750}" destId="{A738B73D-14C8-466E-9C40-D6B230C15E23}" srcOrd="0" destOrd="0" presId="urn:microsoft.com/office/officeart/2005/8/layout/pyramid1"/>
    <dgm:cxn modelId="{18BE248D-A734-4D70-9021-C4DB4CBDBE7C}" type="presOf" srcId="{02934C90-33FF-472B-82ED-4707A64F7C06}" destId="{D0B51ACF-621C-4F6F-B90C-B131265CF500}" srcOrd="1" destOrd="0" presId="urn:microsoft.com/office/officeart/2005/8/layout/pyramid1"/>
    <dgm:cxn modelId="{D7FD92A4-B106-4A49-A438-360308A9ECD4}" srcId="{1FFF1818-99ED-4FAC-BA20-E68C31402E88}" destId="{A0EB4D49-EEAE-4B03-AD25-4B2063B6D750}" srcOrd="0" destOrd="0" parTransId="{ADBAD43A-96CE-4CBA-8060-B69FB4F93C48}" sibTransId="{0384A833-78C6-4E83-BB27-E72C95480D50}"/>
    <dgm:cxn modelId="{03C842D1-3472-4CC6-9BF9-F361CFD6BB73}" srcId="{1FFF1818-99ED-4FAC-BA20-E68C31402E88}" destId="{02934C90-33FF-472B-82ED-4707A64F7C06}" srcOrd="1" destOrd="0" parTransId="{8817A009-AA2D-4E91-9FC3-DFE78055B052}" sibTransId="{0D3DC8DC-94AF-491E-B16C-43CA4E391960}"/>
    <dgm:cxn modelId="{DF9F75DC-6C1C-4C7A-90ED-2026794073BA}" type="presOf" srcId="{0CE2FEB7-70B0-41DC-A181-923BB3C4D311}" destId="{5A1C4B61-7277-49CF-A6BD-95EA3295BD7E}" srcOrd="0" destOrd="0" presId="urn:microsoft.com/office/officeart/2005/8/layout/pyramid1"/>
    <dgm:cxn modelId="{D98F25EE-BC9E-4D80-A20A-727624197CBC}" srcId="{1FFF1818-99ED-4FAC-BA20-E68C31402E88}" destId="{0CE2FEB7-70B0-41DC-A181-923BB3C4D311}" srcOrd="2" destOrd="0" parTransId="{57F56AB4-986B-4A90-A7BE-F46C12C9FF5F}" sibTransId="{EA0B9BB1-4EE2-4D22-BC1D-C55249FAD88E}"/>
    <dgm:cxn modelId="{04AD510B-C84E-4431-A902-66BD70B9CAA8}" type="presParOf" srcId="{6C6086E5-8A3A-4A9D-A54A-0C53EFD7FCDD}" destId="{604484C7-516F-479B-98E3-4F82DA9D5369}" srcOrd="0" destOrd="0" presId="urn:microsoft.com/office/officeart/2005/8/layout/pyramid1"/>
    <dgm:cxn modelId="{2ED7D521-8A73-4E57-92EB-4F12E3DFEAEE}" type="presParOf" srcId="{604484C7-516F-479B-98E3-4F82DA9D5369}" destId="{A738B73D-14C8-466E-9C40-D6B230C15E23}" srcOrd="0" destOrd="0" presId="urn:microsoft.com/office/officeart/2005/8/layout/pyramid1"/>
    <dgm:cxn modelId="{2FADE06A-B006-413D-BAD0-8CB58E1CEE08}" type="presParOf" srcId="{604484C7-516F-479B-98E3-4F82DA9D5369}" destId="{754DA9B5-C68A-45AA-8940-9775650D8B1E}" srcOrd="1" destOrd="0" presId="urn:microsoft.com/office/officeart/2005/8/layout/pyramid1"/>
    <dgm:cxn modelId="{4599611F-C094-43DA-9985-EA1D7511D58E}" type="presParOf" srcId="{6C6086E5-8A3A-4A9D-A54A-0C53EFD7FCDD}" destId="{ADBB6642-C612-4104-A343-603E03B4EFDE}" srcOrd="1" destOrd="0" presId="urn:microsoft.com/office/officeart/2005/8/layout/pyramid1"/>
    <dgm:cxn modelId="{11D06EB8-E57B-44CF-9793-C9E4D39FEAF5}" type="presParOf" srcId="{ADBB6642-C612-4104-A343-603E03B4EFDE}" destId="{BDC8D6EB-5FF7-4005-AC90-4BC61D0F7A9D}" srcOrd="0" destOrd="0" presId="urn:microsoft.com/office/officeart/2005/8/layout/pyramid1"/>
    <dgm:cxn modelId="{34CCB156-B60B-4EB2-843C-B9FC7FF7D155}" type="presParOf" srcId="{ADBB6642-C612-4104-A343-603E03B4EFDE}" destId="{D0B51ACF-621C-4F6F-B90C-B131265CF500}" srcOrd="1" destOrd="0" presId="urn:microsoft.com/office/officeart/2005/8/layout/pyramid1"/>
    <dgm:cxn modelId="{E5923122-A177-4B64-BA90-1B0A23766D5B}" type="presParOf" srcId="{6C6086E5-8A3A-4A9D-A54A-0C53EFD7FCDD}" destId="{115FE742-D3A7-4702-A5C7-2A1D006F5287}" srcOrd="2" destOrd="0" presId="urn:microsoft.com/office/officeart/2005/8/layout/pyramid1"/>
    <dgm:cxn modelId="{284C21C5-9EF0-45D5-A78E-DF01AAA6DB75}" type="presParOf" srcId="{115FE742-D3A7-4702-A5C7-2A1D006F5287}" destId="{5A1C4B61-7277-49CF-A6BD-95EA3295BD7E}" srcOrd="0" destOrd="0" presId="urn:microsoft.com/office/officeart/2005/8/layout/pyramid1"/>
    <dgm:cxn modelId="{B1F65A3A-2092-4F6C-AD44-ED19D89A3A8B}" type="presParOf" srcId="{115FE742-D3A7-4702-A5C7-2A1D006F5287}" destId="{55EB81D5-17B7-4860-BAEE-AC62DE72BDF6}"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8B73D-14C8-466E-9C40-D6B230C15E23}">
      <dsp:nvSpPr>
        <dsp:cNvPr id="0" name=""/>
        <dsp:cNvSpPr/>
      </dsp:nvSpPr>
      <dsp:spPr>
        <a:xfrm>
          <a:off x="1325461" y="0"/>
          <a:ext cx="1343155" cy="906389"/>
        </a:xfrm>
        <a:prstGeom prst="trapezoid">
          <a:avLst>
            <a:gd name="adj" fmla="val 73443"/>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1700" kern="1200" dirty="0"/>
            <a:t>Applications</a:t>
          </a:r>
        </a:p>
      </dsp:txBody>
      <dsp:txXfrm>
        <a:off x="1325461" y="0"/>
        <a:ext cx="1343155" cy="906389"/>
      </dsp:txXfrm>
    </dsp:sp>
    <dsp:sp modelId="{BDC8D6EB-5FF7-4005-AC90-4BC61D0F7A9D}">
      <dsp:nvSpPr>
        <dsp:cNvPr id="0" name=""/>
        <dsp:cNvSpPr/>
      </dsp:nvSpPr>
      <dsp:spPr>
        <a:xfrm>
          <a:off x="665679" y="906389"/>
          <a:ext cx="2662718" cy="906389"/>
        </a:xfrm>
        <a:prstGeom prst="trapezoid">
          <a:avLst>
            <a:gd name="adj" fmla="val 73443"/>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3D Algorithms</a:t>
          </a:r>
        </a:p>
      </dsp:txBody>
      <dsp:txXfrm>
        <a:off x="1131655" y="906389"/>
        <a:ext cx="1730767" cy="906389"/>
      </dsp:txXfrm>
    </dsp:sp>
    <dsp:sp modelId="{5A1C4B61-7277-49CF-A6BD-95EA3295BD7E}">
      <dsp:nvSpPr>
        <dsp:cNvPr id="0" name=""/>
        <dsp:cNvSpPr/>
      </dsp:nvSpPr>
      <dsp:spPr>
        <a:xfrm>
          <a:off x="0" y="1812778"/>
          <a:ext cx="3994078" cy="906389"/>
        </a:xfrm>
        <a:prstGeom prst="trapezoid">
          <a:avLst>
            <a:gd name="adj" fmla="val 73443"/>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3D Data structures</a:t>
          </a:r>
        </a:p>
      </dsp:txBody>
      <dsp:txXfrm>
        <a:off x="698963" y="1812778"/>
        <a:ext cx="2596150" cy="9063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9090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78309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blender.stackexchange.com/questions/5613/tidy-up-mesh-topography" TargetMode="External"/><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s://flickr.com/photos/esoastronomy/1719001368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Ashutosharma08/Open3d_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Open3d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 python library for 3D data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7D0B67-CC6A-4AEE-90CD-71BD4FB9C5CC}"/>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6" name="Picture 5">
            <a:extLst>
              <a:ext uri="{FF2B5EF4-FFF2-40B4-BE49-F238E27FC236}">
                <a16:creationId xmlns:a16="http://schemas.microsoft.com/office/drawing/2014/main" id="{58AC577C-6F22-4CFC-BEFF-5225A7171AA4}"/>
              </a:ext>
            </a:extLst>
          </p:cNvPr>
          <p:cNvPicPr>
            <a:picLocks noChangeAspect="1"/>
          </p:cNvPicPr>
          <p:nvPr/>
        </p:nvPicPr>
        <p:blipFill>
          <a:blip r:embed="rId2"/>
          <a:stretch>
            <a:fillRect/>
          </a:stretch>
        </p:blipFill>
        <p:spPr>
          <a:xfrm>
            <a:off x="653500" y="1397352"/>
            <a:ext cx="2640206" cy="1637524"/>
          </a:xfrm>
          <a:prstGeom prst="rect">
            <a:avLst/>
          </a:prstGeom>
        </p:spPr>
      </p:pic>
      <p:pic>
        <p:nvPicPr>
          <p:cNvPr id="8" name="Picture 7">
            <a:extLst>
              <a:ext uri="{FF2B5EF4-FFF2-40B4-BE49-F238E27FC236}">
                <a16:creationId xmlns:a16="http://schemas.microsoft.com/office/drawing/2014/main" id="{30949D4B-6723-4FE8-A864-7C6B5D54C9D4}"/>
              </a:ext>
            </a:extLst>
          </p:cNvPr>
          <p:cNvPicPr>
            <a:picLocks noChangeAspect="1"/>
          </p:cNvPicPr>
          <p:nvPr/>
        </p:nvPicPr>
        <p:blipFill>
          <a:blip r:embed="rId3"/>
          <a:stretch>
            <a:fillRect/>
          </a:stretch>
        </p:blipFill>
        <p:spPr>
          <a:xfrm>
            <a:off x="653500" y="643811"/>
            <a:ext cx="2640206" cy="646331"/>
          </a:xfrm>
          <a:prstGeom prst="rect">
            <a:avLst/>
          </a:prstGeom>
        </p:spPr>
      </p:pic>
      <p:sp>
        <p:nvSpPr>
          <p:cNvPr id="9" name="TextBox 8">
            <a:extLst>
              <a:ext uri="{FF2B5EF4-FFF2-40B4-BE49-F238E27FC236}">
                <a16:creationId xmlns:a16="http://schemas.microsoft.com/office/drawing/2014/main" id="{91A57B9F-58F9-4713-B02C-4D696664BE66}"/>
              </a:ext>
            </a:extLst>
          </p:cNvPr>
          <p:cNvSpPr txBox="1"/>
          <p:nvPr/>
        </p:nvSpPr>
        <p:spPr>
          <a:xfrm>
            <a:off x="578339" y="-2520"/>
            <a:ext cx="3647913" cy="646331"/>
          </a:xfrm>
          <a:prstGeom prst="rect">
            <a:avLst/>
          </a:prstGeom>
          <a:noFill/>
        </p:spPr>
        <p:txBody>
          <a:bodyPr wrap="square" rtlCol="0">
            <a:spAutoFit/>
          </a:bodyPr>
          <a:lstStyle/>
          <a:p>
            <a:r>
              <a:rPr lang="en-US" dirty="0"/>
              <a:t>Reading .ply file and visualizing a point cloud:-</a:t>
            </a:r>
          </a:p>
        </p:txBody>
      </p:sp>
      <p:sp>
        <p:nvSpPr>
          <p:cNvPr id="10" name="TextBox 9">
            <a:extLst>
              <a:ext uri="{FF2B5EF4-FFF2-40B4-BE49-F238E27FC236}">
                <a16:creationId xmlns:a16="http://schemas.microsoft.com/office/drawing/2014/main" id="{EB1AE86C-3C40-4A0E-A97C-08FEDE421E92}"/>
              </a:ext>
            </a:extLst>
          </p:cNvPr>
          <p:cNvSpPr txBox="1"/>
          <p:nvPr/>
        </p:nvSpPr>
        <p:spPr>
          <a:xfrm>
            <a:off x="4061304" y="2420"/>
            <a:ext cx="3642360" cy="369332"/>
          </a:xfrm>
          <a:prstGeom prst="rect">
            <a:avLst/>
          </a:prstGeom>
          <a:noFill/>
        </p:spPr>
        <p:txBody>
          <a:bodyPr wrap="square" rtlCol="0">
            <a:spAutoFit/>
          </a:bodyPr>
          <a:lstStyle/>
          <a:p>
            <a:r>
              <a:rPr lang="en-US" dirty="0"/>
              <a:t>Down-sampling by creating Voxels</a:t>
            </a:r>
          </a:p>
        </p:txBody>
      </p:sp>
      <p:pic>
        <p:nvPicPr>
          <p:cNvPr id="12" name="Picture 11">
            <a:extLst>
              <a:ext uri="{FF2B5EF4-FFF2-40B4-BE49-F238E27FC236}">
                <a16:creationId xmlns:a16="http://schemas.microsoft.com/office/drawing/2014/main" id="{B26CF1F2-9D12-40F5-8045-2818B290173D}"/>
              </a:ext>
            </a:extLst>
          </p:cNvPr>
          <p:cNvPicPr>
            <a:picLocks noChangeAspect="1"/>
          </p:cNvPicPr>
          <p:nvPr/>
        </p:nvPicPr>
        <p:blipFill>
          <a:blip r:embed="rId4"/>
          <a:stretch>
            <a:fillRect/>
          </a:stretch>
        </p:blipFill>
        <p:spPr>
          <a:xfrm>
            <a:off x="4198776" y="1392968"/>
            <a:ext cx="3127268" cy="1637524"/>
          </a:xfrm>
          <a:prstGeom prst="rect">
            <a:avLst/>
          </a:prstGeom>
        </p:spPr>
      </p:pic>
      <p:pic>
        <p:nvPicPr>
          <p:cNvPr id="14" name="Picture 13">
            <a:extLst>
              <a:ext uri="{FF2B5EF4-FFF2-40B4-BE49-F238E27FC236}">
                <a16:creationId xmlns:a16="http://schemas.microsoft.com/office/drawing/2014/main" id="{EED2DAAA-E54F-40AF-BCA3-7C5DA8EA0C20}"/>
              </a:ext>
            </a:extLst>
          </p:cNvPr>
          <p:cNvPicPr>
            <a:picLocks noChangeAspect="1"/>
          </p:cNvPicPr>
          <p:nvPr/>
        </p:nvPicPr>
        <p:blipFill>
          <a:blip r:embed="rId5"/>
          <a:stretch>
            <a:fillRect/>
          </a:stretch>
        </p:blipFill>
        <p:spPr>
          <a:xfrm>
            <a:off x="4198776" y="643811"/>
            <a:ext cx="3127268" cy="646331"/>
          </a:xfrm>
          <a:prstGeom prst="rect">
            <a:avLst/>
          </a:prstGeom>
        </p:spPr>
      </p:pic>
      <p:pic>
        <p:nvPicPr>
          <p:cNvPr id="16" name="Picture 15">
            <a:extLst>
              <a:ext uri="{FF2B5EF4-FFF2-40B4-BE49-F238E27FC236}">
                <a16:creationId xmlns:a16="http://schemas.microsoft.com/office/drawing/2014/main" id="{04B02C9A-A670-4C41-BA5F-05FB1940DE52}"/>
              </a:ext>
            </a:extLst>
          </p:cNvPr>
          <p:cNvPicPr>
            <a:picLocks noChangeAspect="1"/>
          </p:cNvPicPr>
          <p:nvPr/>
        </p:nvPicPr>
        <p:blipFill>
          <a:blip r:embed="rId6"/>
          <a:stretch>
            <a:fillRect/>
          </a:stretch>
        </p:blipFill>
        <p:spPr>
          <a:xfrm>
            <a:off x="8123541" y="1456034"/>
            <a:ext cx="3299615" cy="1574458"/>
          </a:xfrm>
          <a:prstGeom prst="rect">
            <a:avLst/>
          </a:prstGeom>
        </p:spPr>
      </p:pic>
      <p:pic>
        <p:nvPicPr>
          <p:cNvPr id="18" name="Picture 17">
            <a:extLst>
              <a:ext uri="{FF2B5EF4-FFF2-40B4-BE49-F238E27FC236}">
                <a16:creationId xmlns:a16="http://schemas.microsoft.com/office/drawing/2014/main" id="{1D4A54CF-F363-4074-A62A-CAE75828FC3F}"/>
              </a:ext>
            </a:extLst>
          </p:cNvPr>
          <p:cNvPicPr>
            <a:picLocks noChangeAspect="1"/>
          </p:cNvPicPr>
          <p:nvPr/>
        </p:nvPicPr>
        <p:blipFill>
          <a:blip r:embed="rId7"/>
          <a:stretch>
            <a:fillRect/>
          </a:stretch>
        </p:blipFill>
        <p:spPr>
          <a:xfrm>
            <a:off x="7841135" y="611661"/>
            <a:ext cx="4139370" cy="781307"/>
          </a:xfrm>
          <a:prstGeom prst="rect">
            <a:avLst/>
          </a:prstGeom>
        </p:spPr>
      </p:pic>
      <p:sp>
        <p:nvSpPr>
          <p:cNvPr id="19" name="TextBox 18">
            <a:extLst>
              <a:ext uri="{FF2B5EF4-FFF2-40B4-BE49-F238E27FC236}">
                <a16:creationId xmlns:a16="http://schemas.microsoft.com/office/drawing/2014/main" id="{A27B0B43-51FA-4269-95F8-603ED7B6E715}"/>
              </a:ext>
            </a:extLst>
          </p:cNvPr>
          <p:cNvSpPr txBox="1"/>
          <p:nvPr/>
        </p:nvSpPr>
        <p:spPr>
          <a:xfrm>
            <a:off x="7703664" y="-2520"/>
            <a:ext cx="4139370" cy="584775"/>
          </a:xfrm>
          <a:prstGeom prst="rect">
            <a:avLst/>
          </a:prstGeom>
          <a:noFill/>
        </p:spPr>
        <p:txBody>
          <a:bodyPr wrap="square" rtlCol="0">
            <a:spAutoFit/>
          </a:bodyPr>
          <a:lstStyle/>
          <a:p>
            <a:r>
              <a:rPr lang="en-US" sz="1600" dirty="0"/>
              <a:t>Drawing normal points on each point for better understanding of the nature of image.</a:t>
            </a:r>
          </a:p>
        </p:txBody>
      </p:sp>
      <p:pic>
        <p:nvPicPr>
          <p:cNvPr id="27" name="Picture 26">
            <a:extLst>
              <a:ext uri="{FF2B5EF4-FFF2-40B4-BE49-F238E27FC236}">
                <a16:creationId xmlns:a16="http://schemas.microsoft.com/office/drawing/2014/main" id="{B206FC39-B88A-48A8-A98B-D893496D6F6A}"/>
              </a:ext>
            </a:extLst>
          </p:cNvPr>
          <p:cNvPicPr>
            <a:picLocks noChangeAspect="1"/>
          </p:cNvPicPr>
          <p:nvPr/>
        </p:nvPicPr>
        <p:blipFill>
          <a:blip r:embed="rId8"/>
          <a:stretch>
            <a:fillRect/>
          </a:stretch>
        </p:blipFill>
        <p:spPr>
          <a:xfrm>
            <a:off x="2906149" y="4942010"/>
            <a:ext cx="2640206" cy="1875001"/>
          </a:xfrm>
          <a:prstGeom prst="rect">
            <a:avLst/>
          </a:prstGeom>
        </p:spPr>
      </p:pic>
      <p:pic>
        <p:nvPicPr>
          <p:cNvPr id="29" name="Picture 28">
            <a:extLst>
              <a:ext uri="{FF2B5EF4-FFF2-40B4-BE49-F238E27FC236}">
                <a16:creationId xmlns:a16="http://schemas.microsoft.com/office/drawing/2014/main" id="{5B0C9B84-6524-4031-A4CF-E9DDBD839F17}"/>
              </a:ext>
            </a:extLst>
          </p:cNvPr>
          <p:cNvPicPr>
            <a:picLocks noChangeAspect="1"/>
          </p:cNvPicPr>
          <p:nvPr/>
        </p:nvPicPr>
        <p:blipFill>
          <a:blip r:embed="rId9"/>
          <a:stretch>
            <a:fillRect/>
          </a:stretch>
        </p:blipFill>
        <p:spPr>
          <a:xfrm>
            <a:off x="3652328" y="3703104"/>
            <a:ext cx="4220164" cy="1162212"/>
          </a:xfrm>
          <a:prstGeom prst="rect">
            <a:avLst/>
          </a:prstGeom>
        </p:spPr>
      </p:pic>
      <p:sp>
        <p:nvSpPr>
          <p:cNvPr id="31" name="TextBox 30">
            <a:extLst>
              <a:ext uri="{FF2B5EF4-FFF2-40B4-BE49-F238E27FC236}">
                <a16:creationId xmlns:a16="http://schemas.microsoft.com/office/drawing/2014/main" id="{61F4B15E-D615-426B-AE45-DD2B73F10E65}"/>
              </a:ext>
            </a:extLst>
          </p:cNvPr>
          <p:cNvSpPr txBox="1"/>
          <p:nvPr/>
        </p:nvSpPr>
        <p:spPr>
          <a:xfrm>
            <a:off x="3809982" y="3103551"/>
            <a:ext cx="4145003" cy="584775"/>
          </a:xfrm>
          <a:prstGeom prst="rect">
            <a:avLst/>
          </a:prstGeom>
          <a:noFill/>
        </p:spPr>
        <p:txBody>
          <a:bodyPr wrap="square" rtlCol="0">
            <a:spAutoFit/>
          </a:bodyPr>
          <a:lstStyle/>
          <a:p>
            <a:pPr algn="ctr"/>
            <a:r>
              <a:rPr lang="en-US" sz="1600" dirty="0"/>
              <a:t>Cropping individual point structures from the main PCD</a:t>
            </a:r>
          </a:p>
        </p:txBody>
      </p:sp>
      <p:pic>
        <p:nvPicPr>
          <p:cNvPr id="35" name="Picture 34">
            <a:extLst>
              <a:ext uri="{FF2B5EF4-FFF2-40B4-BE49-F238E27FC236}">
                <a16:creationId xmlns:a16="http://schemas.microsoft.com/office/drawing/2014/main" id="{09909F76-B45B-4809-B867-75A949EF73F6}"/>
              </a:ext>
            </a:extLst>
          </p:cNvPr>
          <p:cNvPicPr>
            <a:picLocks noChangeAspect="1"/>
          </p:cNvPicPr>
          <p:nvPr/>
        </p:nvPicPr>
        <p:blipFill>
          <a:blip r:embed="rId10"/>
          <a:stretch>
            <a:fillRect/>
          </a:stretch>
        </p:blipFill>
        <p:spPr>
          <a:xfrm>
            <a:off x="5982802" y="4941299"/>
            <a:ext cx="2640206" cy="1875001"/>
          </a:xfrm>
          <a:prstGeom prst="rect">
            <a:avLst/>
          </a:prstGeom>
        </p:spPr>
      </p:pic>
    </p:spTree>
    <p:extLst>
      <p:ext uri="{BB962C8B-B14F-4D97-AF65-F5344CB8AC3E}">
        <p14:creationId xmlns:p14="http://schemas.microsoft.com/office/powerpoint/2010/main" val="204716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ACC0B-1E30-46AF-A47F-0C5875B2F347}"/>
              </a:ext>
            </a:extLst>
          </p:cNvPr>
          <p:cNvSpPr>
            <a:spLocks noGrp="1"/>
          </p:cNvSpPr>
          <p:nvPr>
            <p:ph type="dt" sz="half" idx="10"/>
          </p:nvPr>
        </p:nvSpPr>
        <p:spPr/>
        <p:txBody>
          <a:bodyPr/>
          <a:lstStyle/>
          <a:p>
            <a:r>
              <a:rPr lang="en-US" dirty="0"/>
              <a:t>Thursday, January 27, 2022</a:t>
            </a:r>
          </a:p>
          <a:p>
            <a:endParaRPr lang="en-US" dirty="0"/>
          </a:p>
        </p:txBody>
      </p:sp>
      <p:sp>
        <p:nvSpPr>
          <p:cNvPr id="4" name="Slide Number Placeholder 3">
            <a:extLst>
              <a:ext uri="{FF2B5EF4-FFF2-40B4-BE49-F238E27FC236}">
                <a16:creationId xmlns:a16="http://schemas.microsoft.com/office/drawing/2014/main" id="{7687A5C8-CB36-4FB1-883C-E143EA26F387}"/>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5" name="Picture 4">
            <a:extLst>
              <a:ext uri="{FF2B5EF4-FFF2-40B4-BE49-F238E27FC236}">
                <a16:creationId xmlns:a16="http://schemas.microsoft.com/office/drawing/2014/main" id="{314D45D8-4D14-4DD7-9101-CC49AE9D0A33}"/>
              </a:ext>
            </a:extLst>
          </p:cNvPr>
          <p:cNvPicPr>
            <a:picLocks noChangeAspect="1"/>
          </p:cNvPicPr>
          <p:nvPr/>
        </p:nvPicPr>
        <p:blipFill>
          <a:blip r:embed="rId2"/>
          <a:stretch>
            <a:fillRect/>
          </a:stretch>
        </p:blipFill>
        <p:spPr>
          <a:xfrm>
            <a:off x="1792827" y="2417107"/>
            <a:ext cx="3451952" cy="2406820"/>
          </a:xfrm>
          <a:prstGeom prst="rect">
            <a:avLst/>
          </a:prstGeom>
        </p:spPr>
      </p:pic>
      <p:pic>
        <p:nvPicPr>
          <p:cNvPr id="6" name="Picture 5">
            <a:extLst>
              <a:ext uri="{FF2B5EF4-FFF2-40B4-BE49-F238E27FC236}">
                <a16:creationId xmlns:a16="http://schemas.microsoft.com/office/drawing/2014/main" id="{E3875562-726F-42D9-810E-31541EACF0F0}"/>
              </a:ext>
            </a:extLst>
          </p:cNvPr>
          <p:cNvPicPr>
            <a:picLocks noChangeAspect="1"/>
          </p:cNvPicPr>
          <p:nvPr/>
        </p:nvPicPr>
        <p:blipFill>
          <a:blip r:embed="rId3"/>
          <a:stretch>
            <a:fillRect/>
          </a:stretch>
        </p:blipFill>
        <p:spPr>
          <a:xfrm>
            <a:off x="6947222" y="2417107"/>
            <a:ext cx="3521725" cy="2406820"/>
          </a:xfrm>
          <a:prstGeom prst="rect">
            <a:avLst/>
          </a:prstGeom>
        </p:spPr>
      </p:pic>
      <p:pic>
        <p:nvPicPr>
          <p:cNvPr id="7" name="Picture 6">
            <a:extLst>
              <a:ext uri="{FF2B5EF4-FFF2-40B4-BE49-F238E27FC236}">
                <a16:creationId xmlns:a16="http://schemas.microsoft.com/office/drawing/2014/main" id="{CEF36809-318A-428D-BB2D-7FDCDA3AC737}"/>
              </a:ext>
            </a:extLst>
          </p:cNvPr>
          <p:cNvPicPr>
            <a:picLocks noChangeAspect="1"/>
          </p:cNvPicPr>
          <p:nvPr/>
        </p:nvPicPr>
        <p:blipFill>
          <a:blip r:embed="rId4"/>
          <a:stretch>
            <a:fillRect/>
          </a:stretch>
        </p:blipFill>
        <p:spPr>
          <a:xfrm>
            <a:off x="3844212" y="634482"/>
            <a:ext cx="4758612" cy="1503671"/>
          </a:xfrm>
          <a:prstGeom prst="rect">
            <a:avLst/>
          </a:prstGeom>
        </p:spPr>
      </p:pic>
      <p:sp>
        <p:nvSpPr>
          <p:cNvPr id="8" name="TextBox 7">
            <a:extLst>
              <a:ext uri="{FF2B5EF4-FFF2-40B4-BE49-F238E27FC236}">
                <a16:creationId xmlns:a16="http://schemas.microsoft.com/office/drawing/2014/main" id="{332192F2-A710-49A6-AB2D-96F302D2A805}"/>
              </a:ext>
            </a:extLst>
          </p:cNvPr>
          <p:cNvSpPr txBox="1"/>
          <p:nvPr/>
        </p:nvSpPr>
        <p:spPr>
          <a:xfrm>
            <a:off x="3332712" y="170862"/>
            <a:ext cx="5983473" cy="369332"/>
          </a:xfrm>
          <a:prstGeom prst="rect">
            <a:avLst/>
          </a:prstGeom>
          <a:noFill/>
        </p:spPr>
        <p:txBody>
          <a:bodyPr wrap="square" rtlCol="0">
            <a:spAutoFit/>
          </a:bodyPr>
          <a:lstStyle/>
          <a:p>
            <a:pPr algn="ctr"/>
            <a:r>
              <a:rPr lang="en-US" dirty="0"/>
              <a:t>Creating Clusters based on distance between each point</a:t>
            </a:r>
          </a:p>
        </p:txBody>
      </p:sp>
    </p:spTree>
    <p:extLst>
      <p:ext uri="{BB962C8B-B14F-4D97-AF65-F5344CB8AC3E}">
        <p14:creationId xmlns:p14="http://schemas.microsoft.com/office/powerpoint/2010/main" val="302601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E3BB8-EEC8-4ED3-B787-78E90335FA88}"/>
              </a:ext>
            </a:extLst>
          </p:cNvPr>
          <p:cNvSpPr>
            <a:spLocks noGrp="1"/>
          </p:cNvSpPr>
          <p:nvPr>
            <p:ph type="dt" sz="half" idx="10"/>
          </p:nvPr>
        </p:nvSpPr>
        <p:spPr/>
        <p:txBody>
          <a:bodyPr/>
          <a:lstStyle/>
          <a:p>
            <a:r>
              <a:rPr lang="en-US" dirty="0"/>
              <a:t>Thursday, January 27, 2022</a:t>
            </a:r>
          </a:p>
          <a:p>
            <a:endParaRPr lang="en-US" dirty="0"/>
          </a:p>
        </p:txBody>
      </p:sp>
      <p:sp>
        <p:nvSpPr>
          <p:cNvPr id="4" name="Slide Number Placeholder 3">
            <a:extLst>
              <a:ext uri="{FF2B5EF4-FFF2-40B4-BE49-F238E27FC236}">
                <a16:creationId xmlns:a16="http://schemas.microsoft.com/office/drawing/2014/main" id="{D233153F-DC7C-48D0-BD6F-8DF25C02D73B}"/>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5" name="Picture 4">
            <a:extLst>
              <a:ext uri="{FF2B5EF4-FFF2-40B4-BE49-F238E27FC236}">
                <a16:creationId xmlns:a16="http://schemas.microsoft.com/office/drawing/2014/main" id="{4EB033D4-8BAE-4D85-AFD7-C7C91EF04236}"/>
              </a:ext>
            </a:extLst>
          </p:cNvPr>
          <p:cNvPicPr>
            <a:picLocks noChangeAspect="1"/>
          </p:cNvPicPr>
          <p:nvPr/>
        </p:nvPicPr>
        <p:blipFill>
          <a:blip r:embed="rId2"/>
          <a:stretch>
            <a:fillRect/>
          </a:stretch>
        </p:blipFill>
        <p:spPr>
          <a:xfrm>
            <a:off x="195608" y="1967207"/>
            <a:ext cx="3163542" cy="1971180"/>
          </a:xfrm>
          <a:prstGeom prst="rect">
            <a:avLst/>
          </a:prstGeom>
        </p:spPr>
      </p:pic>
      <p:pic>
        <p:nvPicPr>
          <p:cNvPr id="7" name="Picture 6">
            <a:extLst>
              <a:ext uri="{FF2B5EF4-FFF2-40B4-BE49-F238E27FC236}">
                <a16:creationId xmlns:a16="http://schemas.microsoft.com/office/drawing/2014/main" id="{27D96060-3591-406A-8F4E-9DEA16F6ABCF}"/>
              </a:ext>
            </a:extLst>
          </p:cNvPr>
          <p:cNvPicPr>
            <a:picLocks noChangeAspect="1"/>
          </p:cNvPicPr>
          <p:nvPr/>
        </p:nvPicPr>
        <p:blipFill>
          <a:blip r:embed="rId3"/>
          <a:stretch>
            <a:fillRect/>
          </a:stretch>
        </p:blipFill>
        <p:spPr>
          <a:xfrm>
            <a:off x="195608" y="646331"/>
            <a:ext cx="4013782" cy="1247949"/>
          </a:xfrm>
          <a:prstGeom prst="rect">
            <a:avLst/>
          </a:prstGeom>
        </p:spPr>
      </p:pic>
      <p:sp>
        <p:nvSpPr>
          <p:cNvPr id="8" name="TextBox 7">
            <a:extLst>
              <a:ext uri="{FF2B5EF4-FFF2-40B4-BE49-F238E27FC236}">
                <a16:creationId xmlns:a16="http://schemas.microsoft.com/office/drawing/2014/main" id="{2A24EE8A-C859-44CB-8BC8-0520ABBAF200}"/>
              </a:ext>
            </a:extLst>
          </p:cNvPr>
          <p:cNvSpPr txBox="1"/>
          <p:nvPr/>
        </p:nvSpPr>
        <p:spPr>
          <a:xfrm>
            <a:off x="195608" y="0"/>
            <a:ext cx="4013782" cy="646331"/>
          </a:xfrm>
          <a:prstGeom prst="rect">
            <a:avLst/>
          </a:prstGeom>
          <a:noFill/>
        </p:spPr>
        <p:txBody>
          <a:bodyPr wrap="square" rtlCol="0">
            <a:spAutoFit/>
          </a:bodyPr>
          <a:lstStyle/>
          <a:p>
            <a:r>
              <a:rPr lang="en-US" dirty="0"/>
              <a:t>Creating Surrounding boxes on the chair- axis and the chair itself.</a:t>
            </a:r>
          </a:p>
        </p:txBody>
      </p:sp>
      <p:pic>
        <p:nvPicPr>
          <p:cNvPr id="10" name="Picture 9">
            <a:extLst>
              <a:ext uri="{FF2B5EF4-FFF2-40B4-BE49-F238E27FC236}">
                <a16:creationId xmlns:a16="http://schemas.microsoft.com/office/drawing/2014/main" id="{15A03EE5-08DF-4A60-A7A9-373FD5C11A1B}"/>
              </a:ext>
            </a:extLst>
          </p:cNvPr>
          <p:cNvPicPr>
            <a:picLocks noChangeAspect="1"/>
          </p:cNvPicPr>
          <p:nvPr/>
        </p:nvPicPr>
        <p:blipFill>
          <a:blip r:embed="rId4"/>
          <a:stretch>
            <a:fillRect/>
          </a:stretch>
        </p:blipFill>
        <p:spPr>
          <a:xfrm>
            <a:off x="5357368" y="1967207"/>
            <a:ext cx="3457190" cy="1133670"/>
          </a:xfrm>
          <a:prstGeom prst="rect">
            <a:avLst/>
          </a:prstGeom>
        </p:spPr>
      </p:pic>
      <p:pic>
        <p:nvPicPr>
          <p:cNvPr id="12" name="Picture 11">
            <a:extLst>
              <a:ext uri="{FF2B5EF4-FFF2-40B4-BE49-F238E27FC236}">
                <a16:creationId xmlns:a16="http://schemas.microsoft.com/office/drawing/2014/main" id="{9E5865AD-8128-4302-A10D-A38311F6C96D}"/>
              </a:ext>
            </a:extLst>
          </p:cNvPr>
          <p:cNvPicPr>
            <a:picLocks noChangeAspect="1"/>
          </p:cNvPicPr>
          <p:nvPr/>
        </p:nvPicPr>
        <p:blipFill>
          <a:blip r:embed="rId5"/>
          <a:stretch>
            <a:fillRect/>
          </a:stretch>
        </p:blipFill>
        <p:spPr>
          <a:xfrm>
            <a:off x="6755733" y="470162"/>
            <a:ext cx="4493904" cy="1247949"/>
          </a:xfrm>
          <a:prstGeom prst="rect">
            <a:avLst/>
          </a:prstGeom>
        </p:spPr>
      </p:pic>
      <p:pic>
        <p:nvPicPr>
          <p:cNvPr id="14" name="Picture 13">
            <a:extLst>
              <a:ext uri="{FF2B5EF4-FFF2-40B4-BE49-F238E27FC236}">
                <a16:creationId xmlns:a16="http://schemas.microsoft.com/office/drawing/2014/main" id="{BF0283E0-8C43-456A-9643-BEB82F218398}"/>
              </a:ext>
            </a:extLst>
          </p:cNvPr>
          <p:cNvPicPr>
            <a:picLocks noChangeAspect="1"/>
          </p:cNvPicPr>
          <p:nvPr/>
        </p:nvPicPr>
        <p:blipFill>
          <a:blip r:embed="rId6"/>
          <a:stretch>
            <a:fillRect/>
          </a:stretch>
        </p:blipFill>
        <p:spPr>
          <a:xfrm>
            <a:off x="9169207" y="1967207"/>
            <a:ext cx="2934789" cy="1133670"/>
          </a:xfrm>
          <a:prstGeom prst="rect">
            <a:avLst/>
          </a:prstGeom>
        </p:spPr>
      </p:pic>
      <p:sp>
        <p:nvSpPr>
          <p:cNvPr id="15" name="TextBox 14">
            <a:extLst>
              <a:ext uri="{FF2B5EF4-FFF2-40B4-BE49-F238E27FC236}">
                <a16:creationId xmlns:a16="http://schemas.microsoft.com/office/drawing/2014/main" id="{D5B7E810-47DC-4CBC-BA37-9B0D4A8286EF}"/>
              </a:ext>
            </a:extLst>
          </p:cNvPr>
          <p:cNvSpPr txBox="1"/>
          <p:nvPr/>
        </p:nvSpPr>
        <p:spPr>
          <a:xfrm>
            <a:off x="6402378" y="12234"/>
            <a:ext cx="5318449" cy="369332"/>
          </a:xfrm>
          <a:prstGeom prst="rect">
            <a:avLst/>
          </a:prstGeom>
          <a:noFill/>
        </p:spPr>
        <p:txBody>
          <a:bodyPr wrap="square" rtlCol="0">
            <a:spAutoFit/>
          </a:bodyPr>
          <a:lstStyle/>
          <a:p>
            <a:pPr algn="ctr"/>
            <a:r>
              <a:rPr lang="en-US" dirty="0"/>
              <a:t>Merging images to create RGBD Images</a:t>
            </a:r>
          </a:p>
        </p:txBody>
      </p:sp>
    </p:spTree>
    <p:extLst>
      <p:ext uri="{BB962C8B-B14F-4D97-AF65-F5344CB8AC3E}">
        <p14:creationId xmlns:p14="http://schemas.microsoft.com/office/powerpoint/2010/main" val="426025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Open3d is extensively used for 3D data manipulation, Scene reconstruction, Implementing machine learning on 3D Data and many more operations based on 3D data. It has API for both Python and C++. The code is clean and simple to understand.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Thursday, January 27, 2022</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  Ashutosh Sharma</a:t>
            </a:r>
          </a:p>
          <a:p>
            <a:endParaRPr lang="en-US"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Thursday, January 27, 2022</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Why Open3d?</a:t>
            </a:r>
          </a:p>
          <a:p>
            <a:r>
              <a:rPr lang="en-US" dirty="0"/>
              <a:t>Features</a:t>
            </a:r>
          </a:p>
          <a:p>
            <a:r>
              <a:rPr lang="en-US" dirty="0"/>
              <a:t>Sample codes and snippets</a:t>
            </a:r>
          </a:p>
          <a:p>
            <a:r>
              <a:rPr lang="en-US" dirty="0"/>
              <a:t>Conclusion</a:t>
            </a:r>
          </a:p>
          <a:p>
            <a:endParaRPr lang="en-US" dirty="0"/>
          </a:p>
        </p:txBody>
      </p:sp>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a:srcRect/>
          <a:stretch/>
        </p:blipFill>
        <p:spPr>
          <a:xfrm>
            <a:off x="5318302" y="1971507"/>
            <a:ext cx="3448558" cy="2776662"/>
          </a:xfrm>
        </p:spPr>
      </p:pic>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a:srcRect/>
          <a:stretch/>
        </p:blipFill>
        <p:spPr>
          <a:xfrm>
            <a:off x="8918575" y="880457"/>
            <a:ext cx="2263776" cy="1695646"/>
          </a:xfrm>
        </p:spPr>
      </p:pic>
      <p:pic>
        <p:nvPicPr>
          <p:cNvPr id="12" name="Picture Placeholder 11">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a:srcRect/>
          <a:stretch/>
        </p:blipFill>
        <p:spPr>
          <a:xfrm>
            <a:off x="9091612" y="3648483"/>
            <a:ext cx="2936876" cy="2289375"/>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Thursday, January 27, 2022</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2706" r="22706"/>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Thursday, January 27,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a:blip r:embed="rId7">
            <a:extLst>
              <a:ext uri="{837473B0-CC2E-450A-ABE3-18F120FF3D39}">
                <a1611:picAttrSrcUrl xmlns:a1611="http://schemas.microsoft.com/office/drawing/2016/11/main" r:id="rId8"/>
              </a:ext>
            </a:extLst>
          </a:blip>
          <a:srcRect l="9425" r="9425"/>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pPr marL="0" indent="0">
              <a:buNone/>
            </a:pPr>
            <a:r>
              <a:rPr lang="en-US" dirty="0"/>
              <a:t>Open3d is an open-source library that supports rapid development of software that deals with 3D data. The Open 3D frontend exposes a set of carefully selected data structures and algorithms in both C++ &amp; Python. The backend is highly optimized and is set up for parallelization. Open3D was developed from a clean slate with a small and carefully considered set of dependencies. It can be setup on different platform and compiled from source with minimal effort.</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Why Open3d?</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430268"/>
            <a:ext cx="2628900" cy="307777"/>
          </a:xfrm>
        </p:spPr>
        <p:txBody>
          <a:bodyPr/>
          <a:lstStyle/>
          <a:p>
            <a:r>
              <a:rPr lang="en-US" dirty="0"/>
              <a:t>Thursday, January 27, 2022</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Thursday, January 27, 2022</a:t>
            </a:r>
          </a:p>
          <a:p>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0" name="TextBox 9">
            <a:extLst>
              <a:ext uri="{FF2B5EF4-FFF2-40B4-BE49-F238E27FC236}">
                <a16:creationId xmlns:a16="http://schemas.microsoft.com/office/drawing/2014/main" id="{B14E7D2F-B6DD-4679-893E-7866CE09D8A9}"/>
              </a:ext>
            </a:extLst>
          </p:cNvPr>
          <p:cNvSpPr txBox="1"/>
          <p:nvPr/>
        </p:nvSpPr>
        <p:spPr>
          <a:xfrm>
            <a:off x="2048312" y="1582340"/>
            <a:ext cx="809537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Open3D is mainly used for dealing with 3D data. It is available in both Python and C++.</a:t>
            </a:r>
          </a:p>
          <a:p>
            <a:pPr marL="285750" indent="-285750">
              <a:buFont typeface="Arial" panose="020B0604020202020204" pitchFamily="34" charset="0"/>
              <a:buChar char="•"/>
            </a:pPr>
            <a:r>
              <a:rPr lang="en-US" dirty="0"/>
              <a:t>Latest updates have also made performing Machine learning and Deep learning to be performed on 3D data.</a:t>
            </a:r>
          </a:p>
          <a:p>
            <a:pPr marL="285750" indent="-285750">
              <a:buFont typeface="Arial" panose="020B0604020202020204" pitchFamily="34" charset="0"/>
              <a:buChar char="•"/>
            </a:pPr>
            <a:r>
              <a:rPr lang="en-US" dirty="0"/>
              <a:t>Open3D has its own software “Open3D Engine” which is backed by  The Linux Foundation,  Adobe,  AWS etc. , and the engine is open-source too.</a:t>
            </a:r>
          </a:p>
          <a:p>
            <a:pPr marL="285750" indent="-285750">
              <a:buFont typeface="Arial" panose="020B0604020202020204" pitchFamily="34" charset="0"/>
              <a:buChar char="•"/>
            </a:pPr>
            <a:r>
              <a:rPr lang="en-US" dirty="0"/>
              <a:t>Other competitors of Open3d are:</a:t>
            </a:r>
          </a:p>
          <a:p>
            <a:pPr marL="800100" lvl="1" indent="-342900">
              <a:buFont typeface="+mj-lt"/>
              <a:buAutoNum type="arabicPeriod"/>
            </a:pPr>
            <a:r>
              <a:rPr lang="en-US" dirty="0"/>
              <a:t>Pytorch3D (created by Facebook AI)</a:t>
            </a:r>
          </a:p>
          <a:p>
            <a:pPr marL="800100" lvl="1" indent="-342900">
              <a:buFont typeface="+mj-lt"/>
              <a:buAutoNum type="arabicPeriod"/>
            </a:pPr>
            <a:r>
              <a:rPr lang="en-US" dirty="0"/>
              <a:t>PCL </a:t>
            </a:r>
          </a:p>
          <a:p>
            <a:pPr marL="800100" lvl="1" indent="-342900">
              <a:buFont typeface="+mj-lt"/>
              <a:buAutoNum type="arabicPeriod"/>
            </a:pPr>
            <a:r>
              <a:rPr lang="en-US" dirty="0"/>
              <a:t>Kaolin</a:t>
            </a:r>
          </a:p>
          <a:p>
            <a:pPr marL="800100" lvl="1" indent="-342900">
              <a:buFont typeface="+mj-lt"/>
              <a:buAutoNum type="arabicPeriod"/>
            </a:pPr>
            <a:r>
              <a:rPr lang="en-US" dirty="0"/>
              <a:t>Panda3D</a:t>
            </a:r>
          </a:p>
          <a:p>
            <a:pPr marL="800100" lvl="1" indent="-342900">
              <a:buFont typeface="+mj-lt"/>
              <a:buAutoNum type="arabicPeriod"/>
            </a:pPr>
            <a:r>
              <a:rPr lang="en-US" dirty="0" err="1"/>
              <a:t>Mayavi</a:t>
            </a:r>
            <a:endParaRPr lang="en-US" dirty="0"/>
          </a:p>
          <a:p>
            <a:pPr marL="800100" lvl="1" indent="-342900">
              <a:buFont typeface="+mj-lt"/>
              <a:buAutoNum type="arabicPeriod"/>
            </a:pPr>
            <a:r>
              <a:rPr lang="en-US" dirty="0"/>
              <a:t>Pi3D</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Features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430268"/>
            <a:ext cx="2628900" cy="307777"/>
          </a:xfrm>
        </p:spPr>
        <p:txBody>
          <a:bodyPr/>
          <a:lstStyle/>
          <a:p>
            <a:r>
              <a:rPr lang="en-US" dirty="0"/>
              <a:t>Thursday, January 27, 2022</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8825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Thursday, January 27, 2022</a:t>
            </a:r>
          </a:p>
          <a:p>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TextBox 7">
            <a:extLst>
              <a:ext uri="{FF2B5EF4-FFF2-40B4-BE49-F238E27FC236}">
                <a16:creationId xmlns:a16="http://schemas.microsoft.com/office/drawing/2014/main" id="{9AFE4A1E-BFD6-4EAB-8158-2D0E185B88B4}"/>
              </a:ext>
            </a:extLst>
          </p:cNvPr>
          <p:cNvSpPr txBox="1"/>
          <p:nvPr/>
        </p:nvSpPr>
        <p:spPr>
          <a:xfrm>
            <a:off x="436228" y="276837"/>
            <a:ext cx="11204909" cy="646331"/>
          </a:xfrm>
          <a:prstGeom prst="rect">
            <a:avLst/>
          </a:prstGeom>
          <a:noFill/>
        </p:spPr>
        <p:txBody>
          <a:bodyPr wrap="square" rtlCol="0">
            <a:spAutoFit/>
          </a:bodyPr>
          <a:lstStyle/>
          <a:p>
            <a:pPr algn="ctr"/>
            <a:r>
              <a:rPr lang="en-US" sz="3600" dirty="0"/>
              <a:t>Features of Open3d</a:t>
            </a:r>
          </a:p>
        </p:txBody>
      </p:sp>
      <p:sp>
        <p:nvSpPr>
          <p:cNvPr id="9" name="TextBox 8">
            <a:extLst>
              <a:ext uri="{FF2B5EF4-FFF2-40B4-BE49-F238E27FC236}">
                <a16:creationId xmlns:a16="http://schemas.microsoft.com/office/drawing/2014/main" id="{03993BB4-8F11-4132-8943-4FBEE8E722B1}"/>
              </a:ext>
            </a:extLst>
          </p:cNvPr>
          <p:cNvSpPr txBox="1"/>
          <p:nvPr/>
        </p:nvSpPr>
        <p:spPr>
          <a:xfrm>
            <a:off x="201336" y="1057013"/>
            <a:ext cx="1169425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3D Data Structures</a:t>
            </a:r>
          </a:p>
          <a:p>
            <a:pPr marL="285750" indent="-285750">
              <a:buFont typeface="Arial" panose="020B0604020202020204" pitchFamily="34" charset="0"/>
              <a:buChar char="•"/>
            </a:pPr>
            <a:r>
              <a:rPr lang="en-US" dirty="0"/>
              <a:t>3D Data processing algorithms </a:t>
            </a:r>
          </a:p>
          <a:p>
            <a:pPr marL="285750" indent="-285750">
              <a:buFont typeface="Arial" panose="020B0604020202020204" pitchFamily="34" charset="0"/>
              <a:buChar char="•"/>
            </a:pPr>
            <a:r>
              <a:rPr lang="en-US" dirty="0"/>
              <a:t>Scene Reconstruction</a:t>
            </a:r>
          </a:p>
          <a:p>
            <a:pPr marL="285750" indent="-285750">
              <a:buFont typeface="Arial" panose="020B0604020202020204" pitchFamily="34" charset="0"/>
              <a:buChar char="•"/>
            </a:pPr>
            <a:r>
              <a:rPr lang="en-US" dirty="0"/>
              <a:t>Surface alignment</a:t>
            </a:r>
          </a:p>
          <a:p>
            <a:pPr marL="285750" indent="-285750">
              <a:buFont typeface="Arial" panose="020B0604020202020204" pitchFamily="34" charset="0"/>
              <a:buChar char="•"/>
            </a:pPr>
            <a:r>
              <a:rPr lang="en-US" dirty="0"/>
              <a:t>3D visualization</a:t>
            </a:r>
          </a:p>
          <a:p>
            <a:pPr marL="285750" indent="-285750">
              <a:buFont typeface="Arial" panose="020B0604020202020204" pitchFamily="34" charset="0"/>
              <a:buChar char="•"/>
            </a:pPr>
            <a:r>
              <a:rPr lang="en-US" dirty="0"/>
              <a:t>Physically based rendering (PBR)</a:t>
            </a:r>
          </a:p>
          <a:p>
            <a:pPr marL="285750" indent="-285750">
              <a:buFont typeface="Arial" panose="020B0604020202020204" pitchFamily="34" charset="0"/>
              <a:buChar char="•"/>
            </a:pPr>
            <a:r>
              <a:rPr lang="en-US" dirty="0"/>
              <a:t>3D machine learning supported by TensorFlow and </a:t>
            </a:r>
            <a:r>
              <a:rPr lang="en-US" dirty="0" err="1"/>
              <a:t>Pytorch</a:t>
            </a:r>
            <a:endParaRPr lang="en-US" dirty="0"/>
          </a:p>
          <a:p>
            <a:pPr marL="285750" indent="-285750">
              <a:buFont typeface="Arial" panose="020B0604020202020204" pitchFamily="34" charset="0"/>
              <a:buChar char="•"/>
            </a:pPr>
            <a:r>
              <a:rPr lang="en-US" dirty="0"/>
              <a:t>GPU acceleration for core 3D operations</a:t>
            </a:r>
          </a:p>
          <a:p>
            <a:pPr marL="285750" indent="-285750">
              <a:buFont typeface="Arial" panose="020B0604020202020204" pitchFamily="34" charset="0"/>
              <a:buChar char="•"/>
            </a:pPr>
            <a:r>
              <a:rPr lang="en-US" dirty="0"/>
              <a:t>Available for Speedy operations in C++</a:t>
            </a:r>
          </a:p>
        </p:txBody>
      </p:sp>
      <p:graphicFrame>
        <p:nvGraphicFramePr>
          <p:cNvPr id="2" name="Diagram 1">
            <a:extLst>
              <a:ext uri="{FF2B5EF4-FFF2-40B4-BE49-F238E27FC236}">
                <a16:creationId xmlns:a16="http://schemas.microsoft.com/office/drawing/2014/main" id="{C212B005-FEBD-4876-9206-7A92735BEC72}"/>
              </a:ext>
            </a:extLst>
          </p:cNvPr>
          <p:cNvGraphicFramePr/>
          <p:nvPr>
            <p:extLst>
              <p:ext uri="{D42A27DB-BD31-4B8C-83A1-F6EECF244321}">
                <p14:modId xmlns:p14="http://schemas.microsoft.com/office/powerpoint/2010/main" val="2984937280"/>
              </p:ext>
            </p:extLst>
          </p:nvPr>
        </p:nvGraphicFramePr>
        <p:xfrm>
          <a:off x="7364616" y="2936526"/>
          <a:ext cx="3994078" cy="271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21FBD1-50C6-431D-8417-E0AD446382DC}"/>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5" name="Rectangle 4">
            <a:extLst>
              <a:ext uri="{FF2B5EF4-FFF2-40B4-BE49-F238E27FC236}">
                <a16:creationId xmlns:a16="http://schemas.microsoft.com/office/drawing/2014/main" id="{2E6119DD-143E-4C99-A529-B3AFEDD4D66D}"/>
              </a:ext>
            </a:extLst>
          </p:cNvPr>
          <p:cNvSpPr/>
          <p:nvPr/>
        </p:nvSpPr>
        <p:spPr>
          <a:xfrm>
            <a:off x="586217" y="1053548"/>
            <a:ext cx="2583811" cy="24782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44E525D-6A9E-4F7F-AC6C-C11BB3E011AE}"/>
              </a:ext>
            </a:extLst>
          </p:cNvPr>
          <p:cNvSpPr txBox="1"/>
          <p:nvPr/>
        </p:nvSpPr>
        <p:spPr>
          <a:xfrm>
            <a:off x="698455" y="1149292"/>
            <a:ext cx="2583810" cy="369332"/>
          </a:xfrm>
          <a:prstGeom prst="rect">
            <a:avLst/>
          </a:prstGeom>
          <a:noFill/>
        </p:spPr>
        <p:txBody>
          <a:bodyPr wrap="square" rtlCol="0">
            <a:spAutoFit/>
          </a:bodyPr>
          <a:lstStyle/>
          <a:p>
            <a:pPr algn="ctr"/>
            <a:r>
              <a:rPr lang="en-US" dirty="0"/>
              <a:t>Point Cloud</a:t>
            </a:r>
          </a:p>
        </p:txBody>
      </p:sp>
      <p:sp>
        <p:nvSpPr>
          <p:cNvPr id="8" name="TextBox 7">
            <a:extLst>
              <a:ext uri="{FF2B5EF4-FFF2-40B4-BE49-F238E27FC236}">
                <a16:creationId xmlns:a16="http://schemas.microsoft.com/office/drawing/2014/main" id="{6C8B5E01-16C1-4F96-A439-D26EAAE63FF5}"/>
              </a:ext>
            </a:extLst>
          </p:cNvPr>
          <p:cNvSpPr txBox="1"/>
          <p:nvPr/>
        </p:nvSpPr>
        <p:spPr>
          <a:xfrm>
            <a:off x="679843" y="1609660"/>
            <a:ext cx="2499920" cy="1754326"/>
          </a:xfrm>
          <a:prstGeom prst="rect">
            <a:avLst/>
          </a:prstGeom>
          <a:noFill/>
        </p:spPr>
        <p:txBody>
          <a:bodyPr wrap="square" rtlCol="0">
            <a:spAutoFit/>
          </a:bodyPr>
          <a:lstStyle/>
          <a:p>
            <a:r>
              <a:rPr lang="en-US" dirty="0"/>
              <a:t>A point cloud is a set of Data points in space. The points may represent a 3D shape or object. The points have co-ordinates as (X,Y,Z) axis.</a:t>
            </a:r>
          </a:p>
        </p:txBody>
      </p:sp>
      <p:sp>
        <p:nvSpPr>
          <p:cNvPr id="9" name="Rectangle 8">
            <a:extLst>
              <a:ext uri="{FF2B5EF4-FFF2-40B4-BE49-F238E27FC236}">
                <a16:creationId xmlns:a16="http://schemas.microsoft.com/office/drawing/2014/main" id="{ED6D3451-9F6E-4E13-BF69-531C9F82DFBC}"/>
              </a:ext>
            </a:extLst>
          </p:cNvPr>
          <p:cNvSpPr/>
          <p:nvPr/>
        </p:nvSpPr>
        <p:spPr>
          <a:xfrm>
            <a:off x="4158950" y="1053548"/>
            <a:ext cx="2706223" cy="24782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89F852-C148-4791-8A14-2C443C94319F}"/>
              </a:ext>
            </a:extLst>
          </p:cNvPr>
          <p:cNvSpPr txBox="1"/>
          <p:nvPr/>
        </p:nvSpPr>
        <p:spPr>
          <a:xfrm>
            <a:off x="4158950" y="1149292"/>
            <a:ext cx="2541864" cy="369332"/>
          </a:xfrm>
          <a:prstGeom prst="rect">
            <a:avLst/>
          </a:prstGeom>
          <a:noFill/>
        </p:spPr>
        <p:txBody>
          <a:bodyPr wrap="square" rtlCol="0">
            <a:spAutoFit/>
          </a:bodyPr>
          <a:lstStyle/>
          <a:p>
            <a:pPr algn="ctr"/>
            <a:r>
              <a:rPr lang="en-US" dirty="0"/>
              <a:t>Triangle Mesh</a:t>
            </a:r>
          </a:p>
        </p:txBody>
      </p:sp>
      <p:sp>
        <p:nvSpPr>
          <p:cNvPr id="11" name="TextBox 10">
            <a:extLst>
              <a:ext uri="{FF2B5EF4-FFF2-40B4-BE49-F238E27FC236}">
                <a16:creationId xmlns:a16="http://schemas.microsoft.com/office/drawing/2014/main" id="{F1AB02CE-7090-413F-91E5-F2DBC1A1D4B3}"/>
              </a:ext>
            </a:extLst>
          </p:cNvPr>
          <p:cNvSpPr txBox="1"/>
          <p:nvPr/>
        </p:nvSpPr>
        <p:spPr>
          <a:xfrm>
            <a:off x="4241129" y="1609660"/>
            <a:ext cx="2541864" cy="1661993"/>
          </a:xfrm>
          <a:prstGeom prst="rect">
            <a:avLst/>
          </a:prstGeom>
          <a:noFill/>
        </p:spPr>
        <p:txBody>
          <a:bodyPr wrap="square" rtlCol="0">
            <a:spAutoFit/>
          </a:bodyPr>
          <a:lstStyle/>
          <a:p>
            <a:r>
              <a:rPr lang="en-US" sz="1700" dirty="0"/>
              <a:t>Triangle mesh is a type of polygon mesh in computer graphics. It comprises a set of triangles that are connected by their common edges </a:t>
            </a:r>
          </a:p>
        </p:txBody>
      </p:sp>
      <p:sp>
        <p:nvSpPr>
          <p:cNvPr id="12" name="Rectangle 11">
            <a:extLst>
              <a:ext uri="{FF2B5EF4-FFF2-40B4-BE49-F238E27FC236}">
                <a16:creationId xmlns:a16="http://schemas.microsoft.com/office/drawing/2014/main" id="{55C8F4A1-5DFC-4F74-924B-E4B0C8A901E0}"/>
              </a:ext>
            </a:extLst>
          </p:cNvPr>
          <p:cNvSpPr/>
          <p:nvPr/>
        </p:nvSpPr>
        <p:spPr>
          <a:xfrm>
            <a:off x="7986713" y="1047384"/>
            <a:ext cx="2808287" cy="2478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5B8A543-1C8C-4056-8257-2C095023967C}"/>
              </a:ext>
            </a:extLst>
          </p:cNvPr>
          <p:cNvSpPr txBox="1"/>
          <p:nvPr/>
        </p:nvSpPr>
        <p:spPr>
          <a:xfrm>
            <a:off x="8111534" y="1240328"/>
            <a:ext cx="2558643" cy="369332"/>
          </a:xfrm>
          <a:prstGeom prst="rect">
            <a:avLst/>
          </a:prstGeom>
          <a:noFill/>
        </p:spPr>
        <p:txBody>
          <a:bodyPr wrap="square" rtlCol="0">
            <a:spAutoFit/>
          </a:bodyPr>
          <a:lstStyle/>
          <a:p>
            <a:pPr algn="ctr"/>
            <a:r>
              <a:rPr lang="en-US" dirty="0"/>
              <a:t>Voxel Grid</a:t>
            </a:r>
          </a:p>
        </p:txBody>
      </p:sp>
      <p:sp>
        <p:nvSpPr>
          <p:cNvPr id="14" name="TextBox 13">
            <a:extLst>
              <a:ext uri="{FF2B5EF4-FFF2-40B4-BE49-F238E27FC236}">
                <a16:creationId xmlns:a16="http://schemas.microsoft.com/office/drawing/2014/main" id="{BFE0F46D-6A9C-4770-82B8-252C00ABC055}"/>
              </a:ext>
            </a:extLst>
          </p:cNvPr>
          <p:cNvSpPr txBox="1"/>
          <p:nvPr/>
        </p:nvSpPr>
        <p:spPr>
          <a:xfrm>
            <a:off x="8111534" y="1494277"/>
            <a:ext cx="2701255" cy="2031325"/>
          </a:xfrm>
          <a:prstGeom prst="rect">
            <a:avLst/>
          </a:prstGeom>
          <a:noFill/>
        </p:spPr>
        <p:txBody>
          <a:bodyPr wrap="square" rtlCol="0">
            <a:spAutoFit/>
          </a:bodyPr>
          <a:lstStyle/>
          <a:p>
            <a:r>
              <a:rPr lang="en-US" dirty="0"/>
              <a:t>A voxel grid is another geometry type in 3D that is defined on a regular 3D grid, whereas a voxel can be thought of as the 3D counterpart to the pixel in 2D. </a:t>
            </a:r>
          </a:p>
        </p:txBody>
      </p:sp>
      <p:sp>
        <p:nvSpPr>
          <p:cNvPr id="15" name="TextBox 14">
            <a:extLst>
              <a:ext uri="{FF2B5EF4-FFF2-40B4-BE49-F238E27FC236}">
                <a16:creationId xmlns:a16="http://schemas.microsoft.com/office/drawing/2014/main" id="{98C15538-2F62-42A7-8EB7-AFA555550475}"/>
              </a:ext>
            </a:extLst>
          </p:cNvPr>
          <p:cNvSpPr txBox="1"/>
          <p:nvPr/>
        </p:nvSpPr>
        <p:spPr>
          <a:xfrm>
            <a:off x="679843" y="159391"/>
            <a:ext cx="11050763" cy="461665"/>
          </a:xfrm>
          <a:prstGeom prst="rect">
            <a:avLst/>
          </a:prstGeom>
          <a:noFill/>
        </p:spPr>
        <p:txBody>
          <a:bodyPr wrap="square" rtlCol="0">
            <a:spAutoFit/>
          </a:bodyPr>
          <a:lstStyle/>
          <a:p>
            <a:pPr algn="ctr"/>
            <a:r>
              <a:rPr lang="en-US" sz="2400" dirty="0"/>
              <a:t>3D Data Structures</a:t>
            </a:r>
          </a:p>
        </p:txBody>
      </p:sp>
      <p:sp>
        <p:nvSpPr>
          <p:cNvPr id="16" name="Rectangle 15">
            <a:extLst>
              <a:ext uri="{FF2B5EF4-FFF2-40B4-BE49-F238E27FC236}">
                <a16:creationId xmlns:a16="http://schemas.microsoft.com/office/drawing/2014/main" id="{7E930101-7A44-4163-9FE6-F34F504ABB34}"/>
              </a:ext>
            </a:extLst>
          </p:cNvPr>
          <p:cNvSpPr/>
          <p:nvPr/>
        </p:nvSpPr>
        <p:spPr>
          <a:xfrm>
            <a:off x="586217" y="3920098"/>
            <a:ext cx="2583811" cy="19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9F476E2-0DC4-4662-961A-7673F0337CFE}"/>
              </a:ext>
            </a:extLst>
          </p:cNvPr>
          <p:cNvSpPr txBox="1"/>
          <p:nvPr/>
        </p:nvSpPr>
        <p:spPr>
          <a:xfrm>
            <a:off x="698455" y="3964257"/>
            <a:ext cx="2288026" cy="369332"/>
          </a:xfrm>
          <a:prstGeom prst="rect">
            <a:avLst/>
          </a:prstGeom>
          <a:noFill/>
        </p:spPr>
        <p:txBody>
          <a:bodyPr wrap="square" rtlCol="0">
            <a:spAutoFit/>
          </a:bodyPr>
          <a:lstStyle/>
          <a:p>
            <a:pPr algn="ctr"/>
            <a:r>
              <a:rPr lang="en-US" dirty="0"/>
              <a:t>Octree</a:t>
            </a:r>
          </a:p>
        </p:txBody>
      </p:sp>
      <p:sp>
        <p:nvSpPr>
          <p:cNvPr id="18" name="TextBox 17">
            <a:extLst>
              <a:ext uri="{FF2B5EF4-FFF2-40B4-BE49-F238E27FC236}">
                <a16:creationId xmlns:a16="http://schemas.microsoft.com/office/drawing/2014/main" id="{0E592A54-ABFE-489D-9709-C0DDCF30FDB4}"/>
              </a:ext>
            </a:extLst>
          </p:cNvPr>
          <p:cNvSpPr txBox="1"/>
          <p:nvPr/>
        </p:nvSpPr>
        <p:spPr>
          <a:xfrm>
            <a:off x="679843" y="4333589"/>
            <a:ext cx="2365361" cy="1384995"/>
          </a:xfrm>
          <a:prstGeom prst="rect">
            <a:avLst/>
          </a:prstGeom>
          <a:noFill/>
        </p:spPr>
        <p:txBody>
          <a:bodyPr wrap="square" rtlCol="0">
            <a:spAutoFit/>
          </a:bodyPr>
          <a:lstStyle/>
          <a:p>
            <a:r>
              <a:rPr lang="en-US" sz="1400" dirty="0"/>
              <a:t>An octree is a tree data structure where each internal node has eight children. Octrees are commonly used for spatial partitioning of 3D point clouds</a:t>
            </a:r>
          </a:p>
        </p:txBody>
      </p:sp>
      <p:sp>
        <p:nvSpPr>
          <p:cNvPr id="19" name="Rectangle 18">
            <a:extLst>
              <a:ext uri="{FF2B5EF4-FFF2-40B4-BE49-F238E27FC236}">
                <a16:creationId xmlns:a16="http://schemas.microsoft.com/office/drawing/2014/main" id="{173F9E7D-904A-47C1-9261-1AA6467B2727}"/>
              </a:ext>
            </a:extLst>
          </p:cNvPr>
          <p:cNvSpPr/>
          <p:nvPr/>
        </p:nvSpPr>
        <p:spPr>
          <a:xfrm>
            <a:off x="4158950" y="3920098"/>
            <a:ext cx="2706223" cy="19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867D7FC-4844-4D28-B145-3FB307B6C0F9}"/>
              </a:ext>
            </a:extLst>
          </p:cNvPr>
          <p:cNvSpPr txBox="1"/>
          <p:nvPr/>
        </p:nvSpPr>
        <p:spPr>
          <a:xfrm>
            <a:off x="4281362" y="3964257"/>
            <a:ext cx="2419452" cy="369332"/>
          </a:xfrm>
          <a:prstGeom prst="rect">
            <a:avLst/>
          </a:prstGeom>
          <a:noFill/>
        </p:spPr>
        <p:txBody>
          <a:bodyPr wrap="square" rtlCol="0">
            <a:spAutoFit/>
          </a:bodyPr>
          <a:lstStyle/>
          <a:p>
            <a:pPr algn="ctr"/>
            <a:r>
              <a:rPr lang="en-US" dirty="0"/>
              <a:t>Camera</a:t>
            </a:r>
          </a:p>
        </p:txBody>
      </p:sp>
      <p:sp>
        <p:nvSpPr>
          <p:cNvPr id="21" name="TextBox 20">
            <a:extLst>
              <a:ext uri="{FF2B5EF4-FFF2-40B4-BE49-F238E27FC236}">
                <a16:creationId xmlns:a16="http://schemas.microsoft.com/office/drawing/2014/main" id="{2C5C14D2-4A56-486B-B69A-DEA213C2C6DA}"/>
              </a:ext>
            </a:extLst>
          </p:cNvPr>
          <p:cNvSpPr txBox="1"/>
          <p:nvPr/>
        </p:nvSpPr>
        <p:spPr>
          <a:xfrm>
            <a:off x="4241129" y="4347068"/>
            <a:ext cx="2541864" cy="1477328"/>
          </a:xfrm>
          <a:prstGeom prst="rect">
            <a:avLst/>
          </a:prstGeom>
          <a:noFill/>
        </p:spPr>
        <p:txBody>
          <a:bodyPr wrap="square" rtlCol="0">
            <a:spAutoFit/>
          </a:bodyPr>
          <a:lstStyle/>
          <a:p>
            <a:r>
              <a:rPr lang="en-US" dirty="0"/>
              <a:t>Camera is also taken as a data structure in Open3d. It has several inbuild functions for the same.</a:t>
            </a:r>
          </a:p>
        </p:txBody>
      </p:sp>
      <p:sp>
        <p:nvSpPr>
          <p:cNvPr id="23" name="Rectangle 22">
            <a:extLst>
              <a:ext uri="{FF2B5EF4-FFF2-40B4-BE49-F238E27FC236}">
                <a16:creationId xmlns:a16="http://schemas.microsoft.com/office/drawing/2014/main" id="{F1BBB7AC-B06C-4219-956B-1C0DF4CF2D08}"/>
              </a:ext>
            </a:extLst>
          </p:cNvPr>
          <p:cNvSpPr/>
          <p:nvPr/>
        </p:nvSpPr>
        <p:spPr>
          <a:xfrm>
            <a:off x="7986713" y="3920098"/>
            <a:ext cx="2885419" cy="19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907F13F-1F33-4045-8047-3FE9D0046C3A}"/>
              </a:ext>
            </a:extLst>
          </p:cNvPr>
          <p:cNvSpPr txBox="1"/>
          <p:nvPr/>
        </p:nvSpPr>
        <p:spPr>
          <a:xfrm>
            <a:off x="8111534" y="3964257"/>
            <a:ext cx="2558643" cy="369332"/>
          </a:xfrm>
          <a:prstGeom prst="rect">
            <a:avLst/>
          </a:prstGeom>
          <a:noFill/>
        </p:spPr>
        <p:txBody>
          <a:bodyPr wrap="square" rtlCol="0">
            <a:spAutoFit/>
          </a:bodyPr>
          <a:lstStyle/>
          <a:p>
            <a:pPr algn="ctr"/>
            <a:r>
              <a:rPr lang="en-US" dirty="0"/>
              <a:t>RGBD Images</a:t>
            </a:r>
          </a:p>
        </p:txBody>
      </p:sp>
      <p:sp>
        <p:nvSpPr>
          <p:cNvPr id="25" name="TextBox 24">
            <a:extLst>
              <a:ext uri="{FF2B5EF4-FFF2-40B4-BE49-F238E27FC236}">
                <a16:creationId xmlns:a16="http://schemas.microsoft.com/office/drawing/2014/main" id="{FFD5F2BC-26AF-4667-A389-AF44258765BC}"/>
              </a:ext>
            </a:extLst>
          </p:cNvPr>
          <p:cNvSpPr txBox="1"/>
          <p:nvPr/>
        </p:nvSpPr>
        <p:spPr>
          <a:xfrm>
            <a:off x="8111533" y="4263497"/>
            <a:ext cx="2558643" cy="1477328"/>
          </a:xfrm>
          <a:prstGeom prst="rect">
            <a:avLst/>
          </a:prstGeom>
          <a:noFill/>
        </p:spPr>
        <p:txBody>
          <a:bodyPr wrap="square" rtlCol="0">
            <a:spAutoFit/>
          </a:bodyPr>
          <a:lstStyle/>
          <a:p>
            <a:r>
              <a:rPr lang="en-US" sz="1500" dirty="0"/>
              <a:t>RGB-D stands for Red, Blue, Green and Depth images. Normal images are of RGB type, but due the addition of 3D data structures, depth can also be measured in images.</a:t>
            </a:r>
          </a:p>
        </p:txBody>
      </p:sp>
    </p:spTree>
    <p:extLst>
      <p:ext uri="{BB962C8B-B14F-4D97-AF65-F5344CB8AC3E}">
        <p14:creationId xmlns:p14="http://schemas.microsoft.com/office/powerpoint/2010/main" val="210794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Sampl</a:t>
            </a:r>
            <a:r>
              <a:rPr lang="en-US" dirty="0"/>
              <a:t>e codes and Snippets</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430268"/>
            <a:ext cx="2628900" cy="307777"/>
          </a:xfrm>
        </p:spPr>
        <p:txBody>
          <a:bodyPr/>
          <a:lstStyle/>
          <a:p>
            <a:r>
              <a:rPr lang="en-US" dirty="0"/>
              <a:t>Thursday, January 27, 2022</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5" name="TextBox 4">
            <a:extLst>
              <a:ext uri="{FF2B5EF4-FFF2-40B4-BE49-F238E27FC236}">
                <a16:creationId xmlns:a16="http://schemas.microsoft.com/office/drawing/2014/main" id="{FC3A3CC3-4731-4CCC-8855-35004935053E}"/>
              </a:ext>
            </a:extLst>
          </p:cNvPr>
          <p:cNvSpPr txBox="1"/>
          <p:nvPr/>
        </p:nvSpPr>
        <p:spPr>
          <a:xfrm>
            <a:off x="550863" y="3867803"/>
            <a:ext cx="4781725" cy="1200329"/>
          </a:xfrm>
          <a:prstGeom prst="rect">
            <a:avLst/>
          </a:prstGeom>
          <a:noFill/>
        </p:spPr>
        <p:txBody>
          <a:bodyPr wrap="square" rtlCol="0">
            <a:spAutoFit/>
          </a:bodyPr>
          <a:lstStyle/>
          <a:p>
            <a:r>
              <a:rPr lang="en-US" dirty="0">
                <a:solidFill>
                  <a:schemeClr val="tx1">
                    <a:lumMod val="50000"/>
                  </a:schemeClr>
                </a:solidFill>
              </a:rPr>
              <a:t>Check </a:t>
            </a:r>
            <a:r>
              <a:rPr lang="en-US" dirty="0" err="1">
                <a:solidFill>
                  <a:schemeClr val="tx1">
                    <a:lumMod val="50000"/>
                  </a:schemeClr>
                </a:solidFill>
              </a:rPr>
              <a:t>Github</a:t>
            </a:r>
            <a:r>
              <a:rPr lang="en-US" dirty="0">
                <a:solidFill>
                  <a:schemeClr val="tx1">
                    <a:lumMod val="50000"/>
                  </a:schemeClr>
                </a:solidFill>
              </a:rPr>
              <a:t> repository for implementations:-</a:t>
            </a:r>
          </a:p>
          <a:p>
            <a:r>
              <a:rPr lang="en-US" dirty="0">
                <a:solidFill>
                  <a:schemeClr val="tx1">
                    <a:lumMod val="50000"/>
                  </a:schemeClr>
                </a:solidFill>
                <a:hlinkClick r:id="rId4"/>
              </a:rPr>
              <a:t>https://github.com/Ashutosharma08/Open3d_work</a:t>
            </a:r>
            <a:endParaRPr lang="en-US" dirty="0">
              <a:solidFill>
                <a:schemeClr val="tx1">
                  <a:lumMod val="50000"/>
                </a:schemeClr>
              </a:solidFill>
            </a:endParaRPr>
          </a:p>
          <a:p>
            <a:endParaRPr lang="en-US" dirty="0">
              <a:solidFill>
                <a:schemeClr val="tx1">
                  <a:lumMod val="50000"/>
                </a:schemeClr>
              </a:solidFill>
            </a:endParaRPr>
          </a:p>
        </p:txBody>
      </p:sp>
    </p:spTree>
    <p:extLst>
      <p:ext uri="{BB962C8B-B14F-4D97-AF65-F5344CB8AC3E}">
        <p14:creationId xmlns:p14="http://schemas.microsoft.com/office/powerpoint/2010/main" val="349169157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308</TotalTime>
  <Words>652</Words>
  <Application>Microsoft Office PowerPoint</Application>
  <PresentationFormat>Widescreen</PresentationFormat>
  <Paragraphs>94</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Open3d</vt:lpstr>
      <vt:lpstr>Agenda</vt:lpstr>
      <vt:lpstr>Introduction</vt:lpstr>
      <vt:lpstr>Why Open3d?</vt:lpstr>
      <vt:lpstr>PowerPoint Presentation</vt:lpstr>
      <vt:lpstr>Features</vt:lpstr>
      <vt:lpstr>PowerPoint Presentation</vt:lpstr>
      <vt:lpstr>PowerPoint Presentation</vt:lpstr>
      <vt:lpstr>Sample codes and Snippets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Open3d</dc:title>
  <dc:creator>Vikas</dc:creator>
  <cp:lastModifiedBy>Vikas</cp:lastModifiedBy>
  <cp:revision>19</cp:revision>
  <dcterms:created xsi:type="dcterms:W3CDTF">2022-01-27T04:09:21Z</dcterms:created>
  <dcterms:modified xsi:type="dcterms:W3CDTF">2022-01-27T09:27:42Z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