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a:tcStyle>
        <a:tcBdr/>
        <a:fill>
          <a:solidFill>
            <a:srgbClr val="F3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a:tcStyle>
        <a:tcBdr/>
        <a:fill>
          <a:solidFill>
            <a:srgbClr val="F3EB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a:tcStyle>
        <a:tcBdr/>
        <a:fill>
          <a:solidFill>
            <a:srgbClr val="EA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1143000" y="685800"/>
            <a:ext cx="4572000" cy="3429000"/>
          </a:xfrm>
          <a:prstGeom prst="rect">
            <a:avLst/>
          </a:prstGeom>
        </p:spPr>
        <p:txBody>
          <a:bodyPr/>
          <a:lstStyle/>
          <a:p>
            <a:endParaRPr/>
          </a:p>
        </p:txBody>
      </p:sp>
      <p:sp>
        <p:nvSpPr>
          <p:cNvPr id="130" name="Shape 1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Gill Sans MT"/>
      </a:defRPr>
    </a:lvl1pPr>
    <a:lvl2pPr indent="228600" defTabSz="457200" latinLnBrk="0">
      <a:defRPr sz="1200">
        <a:latin typeface="+mn-lt"/>
        <a:ea typeface="+mn-ea"/>
        <a:cs typeface="+mn-cs"/>
        <a:sym typeface="Gill Sans MT"/>
      </a:defRPr>
    </a:lvl2pPr>
    <a:lvl3pPr indent="457200" defTabSz="457200" latinLnBrk="0">
      <a:defRPr sz="1200">
        <a:latin typeface="+mn-lt"/>
        <a:ea typeface="+mn-ea"/>
        <a:cs typeface="+mn-cs"/>
        <a:sym typeface="Gill Sans MT"/>
      </a:defRPr>
    </a:lvl3pPr>
    <a:lvl4pPr indent="685800" defTabSz="457200" latinLnBrk="0">
      <a:defRPr sz="1200">
        <a:latin typeface="+mn-lt"/>
        <a:ea typeface="+mn-ea"/>
        <a:cs typeface="+mn-cs"/>
        <a:sym typeface="Gill Sans MT"/>
      </a:defRPr>
    </a:lvl4pPr>
    <a:lvl5pPr indent="914400" defTabSz="457200" latinLnBrk="0">
      <a:defRPr sz="1200">
        <a:latin typeface="+mn-lt"/>
        <a:ea typeface="+mn-ea"/>
        <a:cs typeface="+mn-cs"/>
        <a:sym typeface="Gill Sans MT"/>
      </a:defRPr>
    </a:lvl5pPr>
    <a:lvl6pPr indent="1143000" defTabSz="457200" latinLnBrk="0">
      <a:defRPr sz="1200">
        <a:latin typeface="+mn-lt"/>
        <a:ea typeface="+mn-ea"/>
        <a:cs typeface="+mn-cs"/>
        <a:sym typeface="Gill Sans MT"/>
      </a:defRPr>
    </a:lvl6pPr>
    <a:lvl7pPr indent="1371600" defTabSz="457200" latinLnBrk="0">
      <a:defRPr sz="1200">
        <a:latin typeface="+mn-lt"/>
        <a:ea typeface="+mn-ea"/>
        <a:cs typeface="+mn-cs"/>
        <a:sym typeface="Gill Sans MT"/>
      </a:defRPr>
    </a:lvl7pPr>
    <a:lvl8pPr indent="1600200" defTabSz="457200" latinLnBrk="0">
      <a:defRPr sz="1200">
        <a:latin typeface="+mn-lt"/>
        <a:ea typeface="+mn-ea"/>
        <a:cs typeface="+mn-cs"/>
        <a:sym typeface="Gill Sans MT"/>
      </a:defRPr>
    </a:lvl8pPr>
    <a:lvl9pPr indent="1828800" defTabSz="457200" latinLnBrk="0">
      <a:defRPr sz="1200">
        <a:latin typeface="+mn-lt"/>
        <a:ea typeface="+mn-ea"/>
        <a:cs typeface="+mn-cs"/>
        <a:sym typeface="Gill Sans MT"/>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5"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16"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17" name="Title Text"/>
          <p:cNvSpPr txBox="1">
            <a:spLocks noGrp="1"/>
          </p:cNvSpPr>
          <p:nvPr>
            <p:ph type="title"/>
          </p:nvPr>
        </p:nvSpPr>
        <p:spPr>
          <a:xfrm>
            <a:off x="2417778" y="802297"/>
            <a:ext cx="8637074" cy="2541432"/>
          </a:xfrm>
          <a:prstGeom prst="rect">
            <a:avLst/>
          </a:prstGeom>
        </p:spPr>
        <p:txBody>
          <a:bodyPr lIns="0" tIns="0" rIns="0" bIns="0" anchor="b"/>
          <a:lstStyle>
            <a:lvl1pPr>
              <a:defRPr sz="6600"/>
            </a:lvl1pPr>
          </a:lstStyle>
          <a:p>
            <a:r>
              <a:t>Title Text</a:t>
            </a:r>
          </a:p>
        </p:txBody>
      </p:sp>
      <p:sp>
        <p:nvSpPr>
          <p:cNvPr id="18" name="Body Level One…"/>
          <p:cNvSpPr txBox="1">
            <a:spLocks noGrp="1"/>
          </p:cNvSpPr>
          <p:nvPr>
            <p:ph type="body" sz="quarter" idx="1"/>
          </p:nvPr>
        </p:nvSpPr>
        <p:spPr>
          <a:xfrm>
            <a:off x="2417779" y="3531203"/>
            <a:ext cx="8637073" cy="977622"/>
          </a:xfrm>
          <a:prstGeom prst="rect">
            <a:avLst/>
          </a:prstGeom>
        </p:spPr>
        <p:txBody>
          <a:bodyPr lIns="91439" tIns="91439" rIns="91439" bIns="91439"/>
          <a:lstStyle>
            <a:lvl1pPr marL="0" indent="0">
              <a:buClrTx/>
              <a:buSzTx/>
              <a:buFontTx/>
              <a:buNone/>
              <a:defRPr sz="1800" cap="all"/>
            </a:lvl1pPr>
            <a:lvl2pPr marL="0" indent="457200">
              <a:buClrTx/>
              <a:buSzTx/>
              <a:buFontTx/>
              <a:buNone/>
              <a:defRPr sz="1800" cap="all"/>
            </a:lvl2pPr>
            <a:lvl3pPr marL="0" indent="914400">
              <a:buClrTx/>
              <a:buSzTx/>
              <a:buFontTx/>
              <a:buNone/>
              <a:defRPr sz="1800" cap="all"/>
            </a:lvl3pPr>
            <a:lvl4pPr marL="0" indent="1371600">
              <a:buClrTx/>
              <a:buSzTx/>
              <a:buFontTx/>
              <a:buNone/>
              <a:defRPr sz="1800" cap="all"/>
            </a:lvl4pPr>
            <a:lvl5pPr marL="0" indent="1828800">
              <a:buClrTx/>
              <a:buSzTx/>
              <a:buFontTx/>
              <a:buNone/>
              <a:defRPr sz="1800" cap="all"/>
            </a:lvl5pPr>
          </a:lstStyle>
          <a:p>
            <a:r>
              <a:t>Body Level One</a:t>
            </a:r>
          </a:p>
          <a:p>
            <a:pPr lvl="1"/>
            <a:r>
              <a:t>Body Level Two</a:t>
            </a:r>
          </a:p>
          <a:p>
            <a:pPr lvl="2"/>
            <a:r>
              <a:t>Body Level Three</a:t>
            </a:r>
          </a:p>
          <a:p>
            <a:pPr lvl="3"/>
            <a:r>
              <a:t>Body Level Four</a:t>
            </a:r>
          </a:p>
          <a:p>
            <a:pPr lvl="4"/>
            <a:r>
              <a:t>Body Level Five</a:t>
            </a:r>
          </a:p>
        </p:txBody>
      </p:sp>
      <p:sp>
        <p:nvSpPr>
          <p:cNvPr id="19" name="Straight Connector 14"/>
          <p:cNvSpPr/>
          <p:nvPr/>
        </p:nvSpPr>
        <p:spPr>
          <a:xfrm>
            <a:off x="2417779" y="3528541"/>
            <a:ext cx="8637074" cy="1"/>
          </a:xfrm>
          <a:prstGeom prst="line">
            <a:avLst/>
          </a:prstGeom>
          <a:ln w="31750">
            <a:solidFill>
              <a:schemeClr val="accent1"/>
            </a:solidFill>
          </a:ln>
        </p:spPr>
        <p:txBody>
          <a:bodyPr lIns="45719" rIns="45719"/>
          <a:lstStyle/>
          <a:p>
            <a:endParaRPr/>
          </a:p>
        </p:txBody>
      </p:sp>
      <p:sp>
        <p:nvSpPr>
          <p:cNvPr id="20" name="Slide Number"/>
          <p:cNvSpPr txBox="1">
            <a:spLocks noGrp="1"/>
          </p:cNvSpPr>
          <p:nvPr>
            <p:ph type="sldNum" sz="quarter" idx="2"/>
          </p:nvPr>
        </p:nvSpPr>
        <p:spPr>
          <a:xfrm>
            <a:off x="1749007" y="798972"/>
            <a:ext cx="499676" cy="523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7"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28"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29"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30" name="Title Text"/>
          <p:cNvSpPr txBox="1">
            <a:spLocks noGrp="1"/>
          </p:cNvSpPr>
          <p:nvPr>
            <p:ph type="title"/>
          </p:nvPr>
        </p:nvSpPr>
        <p:spPr>
          <a:xfrm>
            <a:off x="1451579" y="804519"/>
            <a:ext cx="9603276" cy="1049236"/>
          </a:xfrm>
          <a:prstGeom prst="rect">
            <a:avLst/>
          </a:prstGeom>
        </p:spPr>
        <p:txBody>
          <a:bodyPr/>
          <a:lstStyle/>
          <a:p>
            <a:r>
              <a:t>Title Text</a:t>
            </a:r>
          </a:p>
        </p:txBody>
      </p:sp>
      <p:sp>
        <p:nvSpPr>
          <p:cNvPr id="31" name="Body Level One…"/>
          <p:cNvSpPr txBox="1">
            <a:spLocks noGrp="1"/>
          </p:cNvSpPr>
          <p:nvPr>
            <p:ph type="body" sz="half" idx="1"/>
          </p:nvPr>
        </p:nvSpPr>
        <p:spPr>
          <a:xfrm>
            <a:off x="1451579" y="2015732"/>
            <a:ext cx="9603276" cy="34506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traight Connector 32"/>
          <p:cNvSpPr/>
          <p:nvPr/>
        </p:nvSpPr>
        <p:spPr>
          <a:xfrm>
            <a:off x="1453895" y="1847088"/>
            <a:ext cx="9607524" cy="1"/>
          </a:xfrm>
          <a:prstGeom prst="line">
            <a:avLst/>
          </a:prstGeom>
          <a:ln w="31750">
            <a:solidFill>
              <a:schemeClr val="accent1"/>
            </a:solidFill>
          </a:ln>
        </p:spPr>
        <p:txBody>
          <a:bodyPr lIns="45719" rIns="45719"/>
          <a:lstStyle/>
          <a:p>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0"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41"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42"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43" name="Title Text"/>
          <p:cNvSpPr txBox="1">
            <a:spLocks noGrp="1"/>
          </p:cNvSpPr>
          <p:nvPr>
            <p:ph type="title"/>
          </p:nvPr>
        </p:nvSpPr>
        <p:spPr>
          <a:xfrm>
            <a:off x="1454239" y="1756130"/>
            <a:ext cx="8643154" cy="1887951"/>
          </a:xfrm>
          <a:prstGeom prst="rect">
            <a:avLst/>
          </a:prstGeom>
        </p:spPr>
        <p:txBody>
          <a:bodyPr anchor="b"/>
          <a:lstStyle>
            <a:lvl1pPr>
              <a:defRPr sz="3600"/>
            </a:lvl1pPr>
          </a:lstStyle>
          <a:p>
            <a:r>
              <a:t>Title Text</a:t>
            </a:r>
          </a:p>
        </p:txBody>
      </p:sp>
      <p:sp>
        <p:nvSpPr>
          <p:cNvPr id="44" name="Body Level One…"/>
          <p:cNvSpPr txBox="1">
            <a:spLocks noGrp="1"/>
          </p:cNvSpPr>
          <p:nvPr>
            <p:ph type="body" sz="quarter" idx="1"/>
          </p:nvPr>
        </p:nvSpPr>
        <p:spPr>
          <a:xfrm>
            <a:off x="1454239" y="3806195"/>
            <a:ext cx="8630447" cy="101293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5" name="Straight Connector 14"/>
          <p:cNvSpPr/>
          <p:nvPr/>
        </p:nvSpPr>
        <p:spPr>
          <a:xfrm>
            <a:off x="1454239" y="3804985"/>
            <a:ext cx="8630447" cy="1"/>
          </a:xfrm>
          <a:prstGeom prst="line">
            <a:avLst/>
          </a:prstGeom>
          <a:ln w="31750">
            <a:solidFill>
              <a:schemeClr val="accent1"/>
            </a:solidFill>
          </a:ln>
        </p:spPr>
        <p:txBody>
          <a:bodyPr lIns="45719" rIns="45719"/>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3"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54"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55"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56" name="Title Text"/>
          <p:cNvSpPr txBox="1">
            <a:spLocks noGrp="1"/>
          </p:cNvSpPr>
          <p:nvPr>
            <p:ph type="title"/>
          </p:nvPr>
        </p:nvSpPr>
        <p:spPr>
          <a:xfrm>
            <a:off x="1449216" y="804889"/>
            <a:ext cx="9605636" cy="1059306"/>
          </a:xfrm>
          <a:prstGeom prst="rect">
            <a:avLst/>
          </a:prstGeom>
        </p:spPr>
        <p:txBody>
          <a:bodyPr/>
          <a:lstStyle/>
          <a:p>
            <a:r>
              <a:t>Title Text</a:t>
            </a:r>
          </a:p>
        </p:txBody>
      </p:sp>
      <p:sp>
        <p:nvSpPr>
          <p:cNvPr id="57" name="Body Level One…"/>
          <p:cNvSpPr txBox="1">
            <a:spLocks noGrp="1"/>
          </p:cNvSpPr>
          <p:nvPr>
            <p:ph type="body" sz="quarter" idx="1"/>
          </p:nvPr>
        </p:nvSpPr>
        <p:spPr>
          <a:xfrm>
            <a:off x="1447331" y="2010878"/>
            <a:ext cx="4645153" cy="344859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traight Connector 34"/>
          <p:cNvSpPr/>
          <p:nvPr/>
        </p:nvSpPr>
        <p:spPr>
          <a:xfrm>
            <a:off x="1453895" y="1847088"/>
            <a:ext cx="9607524" cy="1"/>
          </a:xfrm>
          <a:prstGeom prst="line">
            <a:avLst/>
          </a:prstGeom>
          <a:ln w="31750">
            <a:solidFill>
              <a:schemeClr val="accent1"/>
            </a:solidFill>
          </a:ln>
        </p:spPr>
        <p:txBody>
          <a:bodyPr lIns="45719" rIns="45719"/>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6"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67"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68"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69" name="Title Text"/>
          <p:cNvSpPr txBox="1">
            <a:spLocks noGrp="1"/>
          </p:cNvSpPr>
          <p:nvPr>
            <p:ph type="title"/>
          </p:nvPr>
        </p:nvSpPr>
        <p:spPr>
          <a:xfrm>
            <a:off x="1447191" y="804162"/>
            <a:ext cx="9607661" cy="1056320"/>
          </a:xfrm>
          <a:prstGeom prst="rect">
            <a:avLst/>
          </a:prstGeom>
        </p:spPr>
        <p:txBody>
          <a:bodyPr/>
          <a:lstStyle/>
          <a:p>
            <a:r>
              <a:t>Title Text</a:t>
            </a:r>
          </a:p>
        </p:txBody>
      </p:sp>
      <p:sp>
        <p:nvSpPr>
          <p:cNvPr id="70" name="Body Level One…"/>
          <p:cNvSpPr txBox="1">
            <a:spLocks noGrp="1"/>
          </p:cNvSpPr>
          <p:nvPr>
            <p:ph type="body" sz="quarter" idx="1"/>
          </p:nvPr>
        </p:nvSpPr>
        <p:spPr>
          <a:xfrm>
            <a:off x="1447191" y="2019549"/>
            <a:ext cx="4645153" cy="801944"/>
          </a:xfrm>
          <a:prstGeom prst="rect">
            <a:avLst/>
          </a:prstGeom>
        </p:spPr>
        <p:txBody>
          <a:bodyPr anchor="b"/>
          <a:lstStyle>
            <a:lvl1pPr marL="0" indent="0">
              <a:lnSpc>
                <a:spcPct val="100000"/>
              </a:lnSpc>
              <a:buClrTx/>
              <a:buSzTx/>
              <a:buFontTx/>
              <a:buNone/>
              <a:defRPr sz="2200" cap="all">
                <a:solidFill>
                  <a:schemeClr val="accent1"/>
                </a:solidFill>
              </a:defRPr>
            </a:lvl1pPr>
            <a:lvl2pPr marL="0" indent="457200">
              <a:lnSpc>
                <a:spcPct val="100000"/>
              </a:lnSpc>
              <a:buClrTx/>
              <a:buSzTx/>
              <a:buFontTx/>
              <a:buNone/>
              <a:defRPr sz="2200" cap="all">
                <a:solidFill>
                  <a:schemeClr val="accent1"/>
                </a:solidFill>
              </a:defRPr>
            </a:lvl2pPr>
            <a:lvl3pPr marL="0" indent="914400">
              <a:lnSpc>
                <a:spcPct val="100000"/>
              </a:lnSpc>
              <a:buClrTx/>
              <a:buSzTx/>
              <a:buFontTx/>
              <a:buNone/>
              <a:defRPr sz="2200" cap="all">
                <a:solidFill>
                  <a:schemeClr val="accent1"/>
                </a:solidFill>
              </a:defRPr>
            </a:lvl3pPr>
            <a:lvl4pPr marL="0" indent="1371600">
              <a:lnSpc>
                <a:spcPct val="100000"/>
              </a:lnSpc>
              <a:buClrTx/>
              <a:buSzTx/>
              <a:buFontTx/>
              <a:buNone/>
              <a:defRPr sz="2200" cap="all">
                <a:solidFill>
                  <a:schemeClr val="accent1"/>
                </a:solidFill>
              </a:defRPr>
            </a:lvl4pPr>
            <a:lvl5pPr marL="0" indent="1828800">
              <a:lnSpc>
                <a:spcPct val="100000"/>
              </a:lnSpc>
              <a:buClrTx/>
              <a:buSzTx/>
              <a:buFontTx/>
              <a:buNone/>
              <a:defRPr sz="22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6412362" y="2023003"/>
            <a:ext cx="4645153" cy="802238"/>
          </a:xfrm>
          <a:prstGeom prst="rect">
            <a:avLst/>
          </a:prstGeom>
        </p:spPr>
        <p:txBody>
          <a:bodyPr anchor="b"/>
          <a:lstStyle/>
          <a:p>
            <a:pPr marL="0" indent="0">
              <a:lnSpc>
                <a:spcPct val="100000"/>
              </a:lnSpc>
              <a:buClrTx/>
              <a:buSzTx/>
              <a:buFontTx/>
              <a:buNone/>
              <a:defRPr sz="2200" cap="all">
                <a:solidFill>
                  <a:schemeClr val="accent1"/>
                </a:solidFill>
              </a:defRPr>
            </a:pPr>
            <a:endParaRPr/>
          </a:p>
        </p:txBody>
      </p:sp>
      <p:sp>
        <p:nvSpPr>
          <p:cNvPr id="72" name="Straight Connector 28"/>
          <p:cNvSpPr/>
          <p:nvPr/>
        </p:nvSpPr>
        <p:spPr>
          <a:xfrm>
            <a:off x="1453895" y="1847088"/>
            <a:ext cx="9607524" cy="1"/>
          </a:xfrm>
          <a:prstGeom prst="line">
            <a:avLst/>
          </a:prstGeom>
          <a:ln w="31750">
            <a:solidFill>
              <a:schemeClr val="accent1"/>
            </a:solidFill>
          </a:ln>
        </p:spPr>
        <p:txBody>
          <a:bodyPr lIns="45719" rIns="45719"/>
          <a:lstStyle/>
          <a:p>
            <a:endParaRP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0"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81"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82"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83" name="Title Text"/>
          <p:cNvSpPr txBox="1">
            <a:spLocks noGrp="1"/>
          </p:cNvSpPr>
          <p:nvPr>
            <p:ph type="title"/>
          </p:nvPr>
        </p:nvSpPr>
        <p:spPr>
          <a:xfrm>
            <a:off x="1451579" y="804519"/>
            <a:ext cx="9603276" cy="1049236"/>
          </a:xfrm>
          <a:prstGeom prst="rect">
            <a:avLst/>
          </a:prstGeom>
        </p:spPr>
        <p:txBody>
          <a:bodyPr/>
          <a:lstStyle/>
          <a:p>
            <a:r>
              <a:t>Title Text</a:t>
            </a:r>
          </a:p>
        </p:txBody>
      </p:sp>
      <p:sp>
        <p:nvSpPr>
          <p:cNvPr id="84" name="Straight Connector 24"/>
          <p:cNvSpPr/>
          <p:nvPr/>
        </p:nvSpPr>
        <p:spPr>
          <a:xfrm>
            <a:off x="1453895" y="1847088"/>
            <a:ext cx="9607524" cy="1"/>
          </a:xfrm>
          <a:prstGeom prst="line">
            <a:avLst/>
          </a:prstGeom>
          <a:ln w="31750">
            <a:solidFill>
              <a:schemeClr val="accent1"/>
            </a:solidFill>
          </a:ln>
        </p:spPr>
        <p:txBody>
          <a:bodyPr lIns="45719" rIns="45719"/>
          <a:lstStyle/>
          <a:p>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9"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00"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101"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102" name="Title Text"/>
          <p:cNvSpPr txBox="1">
            <a:spLocks noGrp="1"/>
          </p:cNvSpPr>
          <p:nvPr>
            <p:ph type="title"/>
          </p:nvPr>
        </p:nvSpPr>
        <p:spPr>
          <a:xfrm>
            <a:off x="1444671" y="798972"/>
            <a:ext cx="3273100" cy="2247118"/>
          </a:xfrm>
          <a:prstGeom prst="rect">
            <a:avLst/>
          </a:prstGeom>
        </p:spPr>
        <p:txBody>
          <a:bodyPr anchor="b"/>
          <a:lstStyle>
            <a:lvl1pPr>
              <a:defRPr sz="2400"/>
            </a:lvl1pPr>
          </a:lstStyle>
          <a:p>
            <a:r>
              <a:t>Title Text</a:t>
            </a:r>
          </a:p>
        </p:txBody>
      </p:sp>
      <p:sp>
        <p:nvSpPr>
          <p:cNvPr id="103" name="Body Level One…"/>
          <p:cNvSpPr txBox="1">
            <a:spLocks noGrp="1"/>
          </p:cNvSpPr>
          <p:nvPr>
            <p:ph type="body" sz="half" idx="1"/>
          </p:nvPr>
        </p:nvSpPr>
        <p:spPr>
          <a:xfrm>
            <a:off x="5043713" y="798974"/>
            <a:ext cx="6012471" cy="465882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04" name="Text Placeholder 3"/>
          <p:cNvSpPr>
            <a:spLocks noGrp="1"/>
          </p:cNvSpPr>
          <p:nvPr>
            <p:ph type="body" sz="quarter" idx="21"/>
          </p:nvPr>
        </p:nvSpPr>
        <p:spPr>
          <a:xfrm>
            <a:off x="1444671" y="3205490"/>
            <a:ext cx="3275013" cy="2248182"/>
          </a:xfrm>
          <a:prstGeom prst="rect">
            <a:avLst/>
          </a:prstGeom>
        </p:spPr>
        <p:txBody>
          <a:bodyPr/>
          <a:lstStyle/>
          <a:p>
            <a:pPr marL="0" indent="0">
              <a:buClrTx/>
              <a:buSzTx/>
              <a:buFontTx/>
              <a:buNone/>
              <a:defRPr sz="1600"/>
            </a:pPr>
            <a:endParaRPr/>
          </a:p>
        </p:txBody>
      </p:sp>
      <p:sp>
        <p:nvSpPr>
          <p:cNvPr id="105" name="Straight Connector 16"/>
          <p:cNvSpPr/>
          <p:nvPr/>
        </p:nvSpPr>
        <p:spPr>
          <a:xfrm>
            <a:off x="1448280" y="3205490"/>
            <a:ext cx="3269491" cy="1"/>
          </a:xfrm>
          <a:prstGeom prst="line">
            <a:avLst/>
          </a:prstGeom>
          <a:ln w="31750">
            <a:solidFill>
              <a:schemeClr val="accent1"/>
            </a:solidFill>
          </a:ln>
        </p:spPr>
        <p:txBody>
          <a:bodyPr lIns="45719" rIns="45719"/>
          <a:lstStyle/>
          <a:p>
            <a:endParaRP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13"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114" name="Picture 6" descr="Picture 6"/>
          <p:cNvPicPr>
            <a:picLocks noChangeAspect="1"/>
          </p:cNvPicPr>
          <p:nvPr/>
        </p:nvPicPr>
        <p:blipFill>
          <a:blip r:embed="rId2"/>
          <a:srcRect t="1538"/>
          <a:stretch>
            <a:fillRect/>
          </a:stretch>
        </p:blipFill>
        <p:spPr>
          <a:xfrm>
            <a:off x="0" y="6126479"/>
            <a:ext cx="12192000" cy="731525"/>
          </a:xfrm>
          <a:prstGeom prst="rect">
            <a:avLst/>
          </a:prstGeom>
          <a:ln w="12700">
            <a:miter lim="400000"/>
          </a:ln>
        </p:spPr>
      </p:pic>
      <p:sp>
        <p:nvSpPr>
          <p:cNvPr id="115"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grpSp>
        <p:nvGrpSpPr>
          <p:cNvPr id="118" name="Group 7"/>
          <p:cNvGrpSpPr/>
          <p:nvPr/>
        </p:nvGrpSpPr>
        <p:grpSpPr>
          <a:xfrm>
            <a:off x="7477386" y="482170"/>
            <a:ext cx="4074535" cy="5149101"/>
            <a:chOff x="0" y="0"/>
            <a:chExt cx="4074533" cy="5149100"/>
          </a:xfrm>
        </p:grpSpPr>
        <p:sp>
          <p:nvSpPr>
            <p:cNvPr id="116" name="Rectangle 17"/>
            <p:cNvSpPr/>
            <p:nvPr/>
          </p:nvSpPr>
          <p:spPr>
            <a:xfrm>
              <a:off x="-1" y="0"/>
              <a:ext cx="4074535" cy="5149101"/>
            </a:xfrm>
            <a:prstGeom prst="rect">
              <a:avLst/>
            </a:prstGeom>
            <a:gradFill flip="none" rotWithShape="1">
              <a:gsLst>
                <a:gs pos="0">
                  <a:srgbClr val="000001"/>
                </a:gs>
                <a:gs pos="100000">
                  <a:srgbClr val="191919"/>
                </a:gs>
              </a:gsLst>
              <a:lin ang="5400000" scaled="0"/>
            </a:gradFill>
            <a:ln w="12700" cap="flat">
              <a:noFill/>
              <a:miter lim="400000"/>
            </a:ln>
            <a:effectLst>
              <a:outerShdw blurRad="127000" dist="228600" dir="4740000" rotWithShape="0">
                <a:srgbClr val="000000">
                  <a:alpha val="34000"/>
                </a:srgbClr>
              </a:outerShdw>
            </a:effectLst>
          </p:spPr>
          <p:txBody>
            <a:bodyPr wrap="square" lIns="45719" tIns="45719" rIns="45719" bIns="45719" numCol="1" anchor="t">
              <a:noAutofit/>
            </a:bodyPr>
            <a:lstStyle/>
            <a:p>
              <a:endParaRPr/>
            </a:p>
          </p:txBody>
        </p:sp>
        <p:sp>
          <p:nvSpPr>
            <p:cNvPr id="117" name="Rectangle 18"/>
            <p:cNvSpPr/>
            <p:nvPr/>
          </p:nvSpPr>
          <p:spPr>
            <a:xfrm>
              <a:off x="313059" y="330336"/>
              <a:ext cx="3450290" cy="4466452"/>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45719" tIns="45719" rIns="45719" bIns="45719" numCol="1" anchor="t">
              <a:noAutofit/>
            </a:bodyPr>
            <a:lstStyle/>
            <a:p>
              <a:endParaRPr/>
            </a:p>
          </p:txBody>
        </p:sp>
      </p:grpSp>
      <p:sp>
        <p:nvSpPr>
          <p:cNvPr id="119" name="Title Text"/>
          <p:cNvSpPr txBox="1">
            <a:spLocks noGrp="1"/>
          </p:cNvSpPr>
          <p:nvPr>
            <p:ph type="title"/>
          </p:nvPr>
        </p:nvSpPr>
        <p:spPr>
          <a:xfrm>
            <a:off x="1451205" y="1129513"/>
            <a:ext cx="5532329" cy="1830585"/>
          </a:xfrm>
          <a:prstGeom prst="rect">
            <a:avLst/>
          </a:prstGeom>
        </p:spPr>
        <p:txBody>
          <a:bodyPr anchor="b"/>
          <a:lstStyle/>
          <a:p>
            <a:r>
              <a:t>Title Text</a:t>
            </a:r>
          </a:p>
        </p:txBody>
      </p:sp>
      <p:sp>
        <p:nvSpPr>
          <p:cNvPr id="120" name="Picture Placeholder 2"/>
          <p:cNvSpPr>
            <a:spLocks noGrp="1"/>
          </p:cNvSpPr>
          <p:nvPr>
            <p:ph type="pic" sz="quarter" idx="21"/>
          </p:nvPr>
        </p:nvSpPr>
        <p:spPr>
          <a:xfrm>
            <a:off x="8124389" y="1122542"/>
            <a:ext cx="2791172" cy="3866328"/>
          </a:xfrm>
          <a:prstGeom prst="rect">
            <a:avLst/>
          </a:prstGeom>
        </p:spPr>
        <p:txBody>
          <a:bodyPr lIns="91439" rIns="91439">
            <a:noAutofit/>
          </a:bodyPr>
          <a:lstStyle/>
          <a:p>
            <a:endParaRPr/>
          </a:p>
        </p:txBody>
      </p:sp>
      <p:sp>
        <p:nvSpPr>
          <p:cNvPr id="121" name="Body Level One…"/>
          <p:cNvSpPr txBox="1">
            <a:spLocks noGrp="1"/>
          </p:cNvSpPr>
          <p:nvPr>
            <p:ph type="body" sz="quarter" idx="1"/>
          </p:nvPr>
        </p:nvSpPr>
        <p:spPr>
          <a:xfrm>
            <a:off x="1450329" y="3145992"/>
            <a:ext cx="5524404" cy="2003743"/>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22" name="Straight Connector 30"/>
          <p:cNvSpPr/>
          <p:nvPr/>
        </p:nvSpPr>
        <p:spPr>
          <a:xfrm>
            <a:off x="1447382" y="3143605"/>
            <a:ext cx="5527352" cy="1"/>
          </a:xfrm>
          <a:prstGeom prst="line">
            <a:avLst/>
          </a:prstGeom>
          <a:ln w="31750">
            <a:solidFill>
              <a:schemeClr val="accent1"/>
            </a:solidFill>
          </a:ln>
        </p:spPr>
        <p:txBody>
          <a:bodyPr lIns="45719" rIns="45719"/>
          <a:lstStyle/>
          <a:p>
            <a:endParaRPr/>
          </a:p>
        </p:txBody>
      </p:sp>
      <p:sp>
        <p:nvSpPr>
          <p:cNvPr id="1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CEAE7"/>
            </a:gs>
            <a:gs pos="100000">
              <a:srgbClr val="C9C6C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7"/>
          <p:cNvSpPr/>
          <p:nvPr/>
        </p:nvSpPr>
        <p:spPr>
          <a:xfrm>
            <a:off x="0" y="2019475"/>
            <a:ext cx="12192000" cy="4105941"/>
          </a:xfrm>
          <a:prstGeom prst="rect">
            <a:avLst/>
          </a:prstGeom>
          <a:gradFill>
            <a:gsLst>
              <a:gs pos="0">
                <a:srgbClr val="DFDBD5">
                  <a:alpha val="0"/>
                </a:srgbClr>
              </a:gs>
              <a:gs pos="100000">
                <a:srgbClr val="DFDBD5"/>
              </a:gs>
            </a:gsLst>
            <a:lin ang="5400000"/>
          </a:gradFill>
          <a:ln w="12700">
            <a:miter lim="400000"/>
          </a:ln>
        </p:spPr>
        <p:txBody>
          <a:bodyPr lIns="45719" rIns="45719"/>
          <a:lstStyle/>
          <a:p>
            <a:endParaRPr/>
          </a:p>
        </p:txBody>
      </p:sp>
      <p:pic>
        <p:nvPicPr>
          <p:cNvPr id="3" name="Picture 6" descr="Picture 6"/>
          <p:cNvPicPr>
            <a:picLocks noChangeAspect="1"/>
          </p:cNvPicPr>
          <p:nvPr/>
        </p:nvPicPr>
        <p:blipFill>
          <a:blip r:embed="rId11"/>
          <a:srcRect t="1538"/>
          <a:stretch>
            <a:fillRect/>
          </a:stretch>
        </p:blipFill>
        <p:spPr>
          <a:xfrm>
            <a:off x="0" y="6126479"/>
            <a:ext cx="12192000" cy="731525"/>
          </a:xfrm>
          <a:prstGeom prst="rect">
            <a:avLst/>
          </a:prstGeom>
          <a:ln w="12700">
            <a:miter lim="400000"/>
          </a:ln>
        </p:spPr>
      </p:pic>
      <p:sp>
        <p:nvSpPr>
          <p:cNvPr id="4" name="Straight Connector 9"/>
          <p:cNvSpPr/>
          <p:nvPr/>
        </p:nvSpPr>
        <p:spPr>
          <a:xfrm>
            <a:off x="0" y="6128413"/>
            <a:ext cx="12192001" cy="1"/>
          </a:xfrm>
          <a:prstGeom prst="line">
            <a:avLst/>
          </a:prstGeom>
          <a:ln w="12700">
            <a:solidFill>
              <a:srgbClr val="000001">
                <a:alpha val="20000"/>
              </a:srgbClr>
            </a:solidFill>
          </a:ln>
        </p:spPr>
        <p:txBody>
          <a:bodyPr lIns="45719" rIns="45719"/>
          <a:lstStyle/>
          <a:p>
            <a:endParaRPr/>
          </a:p>
        </p:txBody>
      </p:sp>
      <p:sp>
        <p:nvSpPr>
          <p:cNvPr id="5"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791403" y="798972"/>
            <a:ext cx="499676" cy="523241"/>
          </a:xfrm>
          <a:prstGeom prst="rect">
            <a:avLst/>
          </a:prstGeom>
          <a:ln w="12700">
            <a:miter lim="400000"/>
          </a:ln>
        </p:spPr>
        <p:txBody>
          <a:bodyPr wrap="none" lIns="45719" rIns="45719">
            <a:spAutoFit/>
          </a:bodyPr>
          <a:lstStyle>
            <a:lvl1pPr algn="r">
              <a:defRPr sz="28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1pPr>
      <a:lvl2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2pPr>
      <a:lvl3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3pPr>
      <a:lvl4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4pPr>
      <a:lvl5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5pPr>
      <a:lvl6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6pPr>
      <a:lvl7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7pPr>
      <a:lvl8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8pPr>
      <a:lvl9pPr marL="0" marR="0" indent="0" algn="l" defTabSz="914400" rtl="0" latinLnBrk="0">
        <a:lnSpc>
          <a:spcPct val="90000"/>
        </a:lnSpc>
        <a:spcBef>
          <a:spcPts val="0"/>
        </a:spcBef>
        <a:spcAft>
          <a:spcPts val="0"/>
        </a:spcAft>
        <a:buClrTx/>
        <a:buSzTx/>
        <a:buFontTx/>
        <a:buNone/>
        <a:tabLst/>
        <a:defRPr sz="3200" b="0" i="0" u="none" strike="noStrike" cap="all" spc="0" baseline="0">
          <a:solidFill>
            <a:srgbClr val="000000"/>
          </a:solidFill>
          <a:uFillTx/>
          <a:latin typeface="+mn-lt"/>
          <a:ea typeface="+mn-ea"/>
          <a:cs typeface="+mn-cs"/>
          <a:sym typeface="Gill Sans MT"/>
        </a:defRPr>
      </a:lvl9pPr>
    </p:titleStyle>
    <p:bodyStyle>
      <a:lvl1pPr marL="228600" marR="0" indent="-2286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1pPr>
      <a:lvl2pPr marL="711200" marR="0" indent="-254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2pPr>
      <a:lvl3pPr marL="1200150" marR="0" indent="-28575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3pPr>
      <a:lvl4pPr marL="1698171" marR="0" indent="-326571"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4pPr>
      <a:lvl5pPr marL="22098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5pPr>
      <a:lvl6pPr marL="26670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6pPr>
      <a:lvl7pPr marL="31242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7pPr>
      <a:lvl8pPr marL="35814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8pPr>
      <a:lvl9pPr marL="4038600" marR="0" indent="-381000" algn="l" defTabSz="914400" rtl="0" latinLnBrk="0">
        <a:lnSpc>
          <a:spcPct val="120000"/>
        </a:lnSpc>
        <a:spcBef>
          <a:spcPts val="1000"/>
        </a:spcBef>
        <a:spcAft>
          <a:spcPts val="0"/>
        </a:spcAft>
        <a:buClr>
          <a:schemeClr val="accent1"/>
        </a:buClr>
        <a:buSzPct val="100000"/>
        <a:buFont typeface="Arial"/>
        <a:buChar char="•"/>
        <a:tabLst/>
        <a:defRPr sz="2000" b="0" i="0" u="none" strike="noStrike" cap="none" spc="0" baseline="0">
          <a:solidFill>
            <a:srgbClr val="000000"/>
          </a:solidFill>
          <a:uFillTx/>
          <a:latin typeface="+mn-lt"/>
          <a:ea typeface="+mn-ea"/>
          <a:cs typeface="+mn-cs"/>
          <a:sym typeface="Gill Sans MT"/>
        </a:defRPr>
      </a:lvl9pPr>
    </p:bodyStyle>
    <p:otherStyle>
      <a:lvl1pPr marL="0" marR="0" indent="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1pPr>
      <a:lvl2pPr marL="0" marR="0" indent="4572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2pPr>
      <a:lvl3pPr marL="0" marR="0" indent="9144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3pPr>
      <a:lvl4pPr marL="0" marR="0" indent="13716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4pPr>
      <a:lvl5pPr marL="0" marR="0" indent="18288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5pPr>
      <a:lvl6pPr marL="0" marR="0" indent="22860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6pPr>
      <a:lvl7pPr marL="0" marR="0" indent="27432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7pPr>
      <a:lvl8pPr marL="0" marR="0" indent="32004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8pPr>
      <a:lvl9pPr marL="0" marR="0" indent="3657600" algn="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3"/>
          <p:cNvSpPr txBox="1">
            <a:spLocks noGrp="1"/>
          </p:cNvSpPr>
          <p:nvPr>
            <p:ph type="ctrTitle"/>
          </p:nvPr>
        </p:nvSpPr>
        <p:spPr>
          <a:xfrm>
            <a:off x="1568825" y="1999128"/>
            <a:ext cx="8921251" cy="1429872"/>
          </a:xfrm>
          <a:prstGeom prst="rect">
            <a:avLst/>
          </a:prstGeom>
        </p:spPr>
        <p:txBody>
          <a:bodyPr/>
          <a:lstStyle>
            <a:lvl1pPr algn="ctr">
              <a:defRPr sz="4400" b="1">
                <a:solidFill>
                  <a:srgbClr val="002060"/>
                </a:solidFill>
                <a:latin typeface="Segoe UI Black"/>
                <a:ea typeface="Segoe UI Black"/>
                <a:cs typeface="Segoe UI Black"/>
                <a:sym typeface="Segoe UI Black"/>
              </a:defRPr>
            </a:lvl1pPr>
          </a:lstStyle>
          <a:p>
            <a:r>
              <a:t>IT437-Quantum Computing</a:t>
            </a:r>
          </a:p>
        </p:txBody>
      </p:sp>
      <p:sp>
        <p:nvSpPr>
          <p:cNvPr id="133" name="Subtitle 4"/>
          <p:cNvSpPr txBox="1">
            <a:spLocks noGrp="1"/>
          </p:cNvSpPr>
          <p:nvPr>
            <p:ph type="subTitle" sz="quarter" idx="1"/>
          </p:nvPr>
        </p:nvSpPr>
        <p:spPr>
          <a:xfrm>
            <a:off x="1775012" y="3756211"/>
            <a:ext cx="8921251" cy="770544"/>
          </a:xfrm>
          <a:prstGeom prst="rect">
            <a:avLst/>
          </a:prstGeom>
        </p:spPr>
        <p:txBody>
          <a:bodyPr/>
          <a:lstStyle>
            <a:lvl1pPr algn="ctr">
              <a:lnSpc>
                <a:spcPct val="108000"/>
              </a:lnSpc>
              <a:defRPr sz="3600" b="1">
                <a:solidFill>
                  <a:srgbClr val="C00000"/>
                </a:solidFill>
                <a:latin typeface="Bahnschrift SemiBold"/>
                <a:ea typeface="Bahnschrift SemiBold"/>
                <a:cs typeface="Bahnschrift SemiBold"/>
                <a:sym typeface="Bahnschrift SemiBold"/>
              </a:defRPr>
            </a:lvl1pPr>
          </a:lstStyle>
          <a:p>
            <a:r>
              <a:t>END-SEM PROJECT EVALUATION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1451579" y="389252"/>
            <a:ext cx="9603276" cy="1464503"/>
          </a:xfrm>
          <a:prstGeom prst="rect">
            <a:avLst/>
          </a:prstGeom>
        </p:spPr>
        <p:txBody>
          <a:bodyPr/>
          <a:lstStyle>
            <a:lvl1pPr algn="ctr" defTabSz="685800">
              <a:defRPr sz="5400">
                <a:solidFill>
                  <a:srgbClr val="002060"/>
                </a:solidFill>
                <a:latin typeface="Bahnschrift SemiBold"/>
                <a:ea typeface="Bahnschrift SemiBold"/>
                <a:cs typeface="Bahnschrift SemiBold"/>
                <a:sym typeface="Bahnschrift SemiBold"/>
              </a:defRPr>
            </a:lvl1pPr>
          </a:lstStyle>
          <a:p>
            <a:r>
              <a:t>Proposed methodology</a:t>
            </a:r>
          </a:p>
        </p:txBody>
      </p:sp>
      <p:sp>
        <p:nvSpPr>
          <p:cNvPr id="163" name="Content Placeholder 3"/>
          <p:cNvSpPr txBox="1">
            <a:spLocks noGrp="1"/>
          </p:cNvSpPr>
          <p:nvPr>
            <p:ph type="body" idx="1"/>
          </p:nvPr>
        </p:nvSpPr>
        <p:spPr>
          <a:xfrm>
            <a:off x="1451579" y="2166550"/>
            <a:ext cx="9603276" cy="3811792"/>
          </a:xfrm>
          <a:prstGeom prst="rect">
            <a:avLst/>
          </a:prstGeom>
        </p:spPr>
        <p:txBody>
          <a:bodyPr/>
          <a:lstStyle/>
          <a:p>
            <a:pPr marL="91440" indent="-91440" defTabSz="365760">
              <a:lnSpc>
                <a:spcPct val="108000"/>
              </a:lnSpc>
              <a:spcBef>
                <a:spcPts val="400"/>
              </a:spcBef>
              <a:defRPr sz="2240"/>
            </a:pPr>
            <a:r>
              <a:rPr dirty="0"/>
              <a:t> </a:t>
            </a:r>
            <a:r>
              <a:rPr b="1" dirty="0"/>
              <a:t>C2Q Encoding</a:t>
            </a:r>
            <a:r>
              <a:rPr dirty="0"/>
              <a:t> utilizes the FRQI technique to represent image coordinates and </a:t>
            </a:r>
            <a:r>
              <a:rPr lang="en-US" dirty="0"/>
              <a:t>color</a:t>
            </a:r>
            <a:r>
              <a:rPr dirty="0"/>
              <a:t> information in quantum states. FRQI focuses on efficient image processing and compression. The FRQI state is obtained through unitary operations involving Hadamard and controlled rotation gates. The process requires 2n Hadamard gates and 2</a:t>
            </a:r>
            <a:r>
              <a:rPr lang="en-US" dirty="0"/>
              <a:t>^</a:t>
            </a:r>
            <a:r>
              <a:rPr dirty="0"/>
              <a:t>2n controlled rotations, which can be implemented using C2</a:t>
            </a:r>
            <a:r>
              <a:rPr lang="en-US" dirty="0"/>
              <a:t>^</a:t>
            </a:r>
            <a:r>
              <a:rPr dirty="0"/>
              <a:t>nRy(2Θ) and NOT operations. However, the large number of gates needed for FRQI can be reduced through Quantum Image Compression. FRQI offers a novel approach to representing images on quantum computers by storing </a:t>
            </a:r>
            <a:r>
              <a:rPr lang="en-US" dirty="0"/>
              <a:t>color</a:t>
            </a:r>
            <a:r>
              <a:rPr dirty="0"/>
              <a:t> and position data in quantum states.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xfrm>
            <a:off x="1451579" y="389252"/>
            <a:ext cx="9603276" cy="1464503"/>
          </a:xfrm>
          <a:prstGeom prst="rect">
            <a:avLst/>
          </a:prstGeom>
        </p:spPr>
        <p:txBody>
          <a:bodyPr/>
          <a:lstStyle>
            <a:lvl1pPr algn="ctr" defTabSz="685800">
              <a:defRPr sz="5400">
                <a:solidFill>
                  <a:srgbClr val="002060"/>
                </a:solidFill>
                <a:latin typeface="Bahnschrift SemiBold"/>
                <a:ea typeface="Bahnschrift SemiBold"/>
                <a:cs typeface="Bahnschrift SemiBold"/>
                <a:sym typeface="Bahnschrift SemiBold"/>
              </a:defRPr>
            </a:lvl1pPr>
          </a:lstStyle>
          <a:p>
            <a:r>
              <a:t>Proposed methodology</a:t>
            </a:r>
          </a:p>
        </p:txBody>
      </p:sp>
      <p:sp>
        <p:nvSpPr>
          <p:cNvPr id="166" name="Content Placeholder 3"/>
          <p:cNvSpPr txBox="1">
            <a:spLocks noGrp="1"/>
          </p:cNvSpPr>
          <p:nvPr>
            <p:ph type="body" idx="1"/>
          </p:nvPr>
        </p:nvSpPr>
        <p:spPr>
          <a:xfrm>
            <a:off x="1451579" y="2011101"/>
            <a:ext cx="9603276" cy="3967241"/>
          </a:xfrm>
          <a:prstGeom prst="rect">
            <a:avLst/>
          </a:prstGeom>
        </p:spPr>
        <p:txBody>
          <a:bodyPr/>
          <a:lstStyle/>
          <a:p>
            <a:pPr marL="93725" indent="-93725" defTabSz="374904">
              <a:lnSpc>
                <a:spcPct val="108000"/>
              </a:lnSpc>
              <a:spcBef>
                <a:spcPts val="400"/>
              </a:spcBef>
              <a:defRPr sz="2009"/>
            </a:pPr>
            <a:r>
              <a:t> </a:t>
            </a:r>
            <a:r>
              <a:rPr sz="2132" b="1"/>
              <a:t>Q2C decoding</a:t>
            </a:r>
            <a:r>
              <a:rPr sz="2132"/>
              <a:t> involves utilizing the Quantum Haar Transform (QHT), a specific type of wavelet transform. The QHT preserves local data characteristics in both space and time and can be decomposed into multiple levels. This decomposition allows for reducing the number of qubits required for data representation, thereby minimizing measurement time. In our proposed Q2C method, we employ the optimized 1-stage parallel Quantum Haar Transform circuit, denoted as Ud-D-QHTpar, opt, which minimizes circuit depth. By adopting the pyramidal decomposition approach, we can decrease the number of qubits needed and reduce the circuit depth after each decomposition level. This approach offers advantages in terms of efficiency and resource utilization.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title"/>
          </p:nvPr>
        </p:nvSpPr>
        <p:spPr>
          <a:xfrm>
            <a:off x="1451577" y="580401"/>
            <a:ext cx="9603277" cy="809130"/>
          </a:xfrm>
          <a:prstGeom prst="rect">
            <a:avLst/>
          </a:prstGeom>
        </p:spPr>
        <p:txBody>
          <a:bodyPr/>
          <a:lstStyle>
            <a:lvl1pPr algn="ctr" defTabSz="722376">
              <a:defRPr sz="4740">
                <a:solidFill>
                  <a:srgbClr val="002060"/>
                </a:solidFill>
                <a:latin typeface="Bahnschrift SemiBold"/>
                <a:ea typeface="Bahnschrift SemiBold"/>
                <a:cs typeface="Bahnschrift SemiBold"/>
                <a:sym typeface="Bahnschrift SemiBold"/>
              </a:defRPr>
            </a:lvl1pPr>
          </a:lstStyle>
          <a:p>
            <a:r>
              <a:t>RESULT AND ANALYSIS</a:t>
            </a:r>
          </a:p>
        </p:txBody>
      </p:sp>
      <p:sp>
        <p:nvSpPr>
          <p:cNvPr id="169" name="Content Placeholder 2"/>
          <p:cNvSpPr txBox="1">
            <a:spLocks noGrp="1"/>
          </p:cNvSpPr>
          <p:nvPr>
            <p:ph type="body" idx="1"/>
          </p:nvPr>
        </p:nvSpPr>
        <p:spPr>
          <a:xfrm>
            <a:off x="1451579" y="1479176"/>
            <a:ext cx="9603276" cy="4563036"/>
          </a:xfrm>
          <a:prstGeom prst="rect">
            <a:avLst/>
          </a:prstGeom>
        </p:spPr>
        <p:txBody>
          <a:bodyPr/>
          <a:lstStyle>
            <a:lvl1pPr marL="0" indent="0">
              <a:buSzTx/>
              <a:buNone/>
            </a:lvl1pPr>
          </a:lstStyle>
          <a:p>
            <a:r>
              <a:rPr lang="en-US" dirty="0"/>
              <a:t>.</a:t>
            </a:r>
            <a:endParaRPr dirty="0"/>
          </a:p>
        </p:txBody>
      </p:sp>
      <p:grpSp>
        <p:nvGrpSpPr>
          <p:cNvPr id="172" name="Image Gallery"/>
          <p:cNvGrpSpPr/>
          <p:nvPr/>
        </p:nvGrpSpPr>
        <p:grpSpPr>
          <a:xfrm>
            <a:off x="2059765" y="1969052"/>
            <a:ext cx="3527386" cy="4118524"/>
            <a:chOff x="0" y="0"/>
            <a:chExt cx="3527385" cy="4118523"/>
          </a:xfrm>
        </p:grpSpPr>
        <p:pic>
          <p:nvPicPr>
            <p:cNvPr id="170" name="Screenshot 2023-05-30 at 11.37.01 PM.png" descr="Screenshot 2023-05-30 at 11.37.01 PM.png"/>
            <p:cNvPicPr>
              <a:picLocks noChangeAspect="1"/>
            </p:cNvPicPr>
            <p:nvPr/>
          </p:nvPicPr>
          <p:blipFill>
            <a:blip r:embed="rId2"/>
            <a:srcRect l="946" r="946"/>
            <a:stretch>
              <a:fillRect/>
            </a:stretch>
          </p:blipFill>
          <p:spPr>
            <a:xfrm>
              <a:off x="0" y="0"/>
              <a:ext cx="3527386" cy="3610524"/>
            </a:xfrm>
            <a:prstGeom prst="rect">
              <a:avLst/>
            </a:prstGeom>
            <a:ln w="12700" cap="flat">
              <a:noFill/>
              <a:miter lim="400000"/>
            </a:ln>
            <a:effectLst/>
          </p:spPr>
        </p:pic>
        <p:sp>
          <p:nvSpPr>
            <p:cNvPr id="171" name="Input Image"/>
            <p:cNvSpPr/>
            <p:nvPr/>
          </p:nvSpPr>
          <p:spPr>
            <a:xfrm>
              <a:off x="0" y="3686723"/>
              <a:ext cx="3527386"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rPr lang="en-US" dirty="0"/>
                <a:t>		    </a:t>
              </a:r>
              <a:r>
                <a:rPr dirty="0"/>
                <a:t>Input Image</a:t>
              </a:r>
            </a:p>
          </p:txBody>
        </p:sp>
      </p:grpSp>
      <p:grpSp>
        <p:nvGrpSpPr>
          <p:cNvPr id="175" name="Image Gallery"/>
          <p:cNvGrpSpPr/>
          <p:nvPr/>
        </p:nvGrpSpPr>
        <p:grpSpPr>
          <a:xfrm>
            <a:off x="6888234" y="1995945"/>
            <a:ext cx="3637231" cy="4064737"/>
            <a:chOff x="0" y="0"/>
            <a:chExt cx="3637230" cy="4064736"/>
          </a:xfrm>
        </p:grpSpPr>
        <p:pic>
          <p:nvPicPr>
            <p:cNvPr id="173" name="Screenshot 2023-05-30 at 11.39.36 PM.png" descr="Screenshot 2023-05-30 at 11.39.36 PM.png"/>
            <p:cNvPicPr>
              <a:picLocks noChangeAspect="1"/>
            </p:cNvPicPr>
            <p:nvPr/>
          </p:nvPicPr>
          <p:blipFill>
            <a:blip r:embed="rId3"/>
            <a:srcRect t="1211" b="1211"/>
            <a:stretch>
              <a:fillRect/>
            </a:stretch>
          </p:blipFill>
          <p:spPr>
            <a:xfrm>
              <a:off x="0" y="0"/>
              <a:ext cx="3637231" cy="3556737"/>
            </a:xfrm>
            <a:prstGeom prst="rect">
              <a:avLst/>
            </a:prstGeom>
            <a:ln w="12700" cap="flat">
              <a:noFill/>
              <a:miter lim="400000"/>
            </a:ln>
            <a:effectLst/>
          </p:spPr>
        </p:pic>
        <p:sp>
          <p:nvSpPr>
            <p:cNvPr id="174" name="Output Image After Decoding"/>
            <p:cNvSpPr/>
            <p:nvPr/>
          </p:nvSpPr>
          <p:spPr>
            <a:xfrm>
              <a:off x="0" y="3632936"/>
              <a:ext cx="3637231"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rPr lang="en-US" dirty="0"/>
                <a:t>	           </a:t>
              </a:r>
              <a:r>
                <a:rPr dirty="0"/>
                <a:t>Output Image</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xfrm>
            <a:off x="1451577" y="580401"/>
            <a:ext cx="9603277" cy="809130"/>
          </a:xfrm>
          <a:prstGeom prst="rect">
            <a:avLst/>
          </a:prstGeom>
        </p:spPr>
        <p:txBody>
          <a:bodyPr/>
          <a:lstStyle>
            <a:lvl1pPr algn="ctr" defTabSz="722376">
              <a:defRPr sz="4740">
                <a:solidFill>
                  <a:srgbClr val="002060"/>
                </a:solidFill>
                <a:latin typeface="Bahnschrift SemiBold"/>
                <a:ea typeface="Bahnschrift SemiBold"/>
                <a:cs typeface="Bahnschrift SemiBold"/>
                <a:sym typeface="Bahnschrift SemiBold"/>
              </a:defRPr>
            </a:lvl1pPr>
          </a:lstStyle>
          <a:p>
            <a:r>
              <a:t>RESULT AND ANALYSIS</a:t>
            </a:r>
          </a:p>
        </p:txBody>
      </p:sp>
      <p:sp>
        <p:nvSpPr>
          <p:cNvPr id="178" name="Content Placeholder 2"/>
          <p:cNvSpPr txBox="1">
            <a:spLocks noGrp="1"/>
          </p:cNvSpPr>
          <p:nvPr>
            <p:ph type="body" idx="1"/>
          </p:nvPr>
        </p:nvSpPr>
        <p:spPr>
          <a:xfrm>
            <a:off x="1451579" y="1479176"/>
            <a:ext cx="9603276" cy="4563036"/>
          </a:xfrm>
          <a:prstGeom prst="rect">
            <a:avLst/>
          </a:prstGeom>
        </p:spPr>
        <p:txBody>
          <a:bodyPr/>
          <a:lstStyle>
            <a:lvl1pPr marL="0" indent="0">
              <a:buSzTx/>
              <a:buNone/>
            </a:lvl1pPr>
          </a:lstStyle>
          <a:p>
            <a:r>
              <a:t> </a:t>
            </a:r>
          </a:p>
        </p:txBody>
      </p:sp>
      <p:grpSp>
        <p:nvGrpSpPr>
          <p:cNvPr id="181" name="Image Gallery"/>
          <p:cNvGrpSpPr/>
          <p:nvPr/>
        </p:nvGrpSpPr>
        <p:grpSpPr>
          <a:xfrm>
            <a:off x="1137145" y="1971769"/>
            <a:ext cx="9821334" cy="4305830"/>
            <a:chOff x="0" y="0"/>
            <a:chExt cx="9821333" cy="4991566"/>
          </a:xfrm>
        </p:grpSpPr>
        <p:pic>
          <p:nvPicPr>
            <p:cNvPr id="179" name="Screenshot 2023-05-31 at 1.33.34 AM.png" descr="Screenshot 2023-05-31 at 1.33.34 AM.png"/>
            <p:cNvPicPr>
              <a:picLocks noChangeAspect="1"/>
            </p:cNvPicPr>
            <p:nvPr/>
          </p:nvPicPr>
          <p:blipFill>
            <a:blip r:embed="rId2"/>
            <a:srcRect t="370" b="370"/>
            <a:stretch>
              <a:fillRect/>
            </a:stretch>
          </p:blipFill>
          <p:spPr>
            <a:xfrm>
              <a:off x="0" y="0"/>
              <a:ext cx="9821334" cy="4483567"/>
            </a:xfrm>
            <a:prstGeom prst="rect">
              <a:avLst/>
            </a:prstGeom>
            <a:ln w="12700" cap="flat">
              <a:noFill/>
              <a:miter lim="400000"/>
            </a:ln>
            <a:effectLst/>
          </p:spPr>
        </p:pic>
        <p:sp>
          <p:nvSpPr>
            <p:cNvPr id="180" name="Result :"/>
            <p:cNvSpPr/>
            <p:nvPr/>
          </p:nvSpPr>
          <p:spPr>
            <a:xfrm>
              <a:off x="0" y="4559766"/>
              <a:ext cx="9821334"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endParaRPr dirty="0"/>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xfrm>
            <a:off x="1451578" y="804519"/>
            <a:ext cx="9603277" cy="1049236"/>
          </a:xfrm>
          <a:prstGeom prst="rect">
            <a:avLst/>
          </a:prstGeom>
        </p:spPr>
        <p:txBody>
          <a:bodyPr/>
          <a:lstStyle>
            <a:lvl1pPr algn="ctr" defTabSz="868680">
              <a:defRPr sz="6270">
                <a:solidFill>
                  <a:srgbClr val="002060"/>
                </a:solidFill>
                <a:latin typeface="Bahnschrift SemiBold"/>
                <a:ea typeface="Bahnschrift SemiBold"/>
                <a:cs typeface="Bahnschrift SemiBold"/>
                <a:sym typeface="Bahnschrift SemiBold"/>
              </a:defRPr>
            </a:lvl1pPr>
          </a:lstStyle>
          <a:p>
            <a:r>
              <a:t>CONCLUSION </a:t>
            </a:r>
          </a:p>
        </p:txBody>
      </p:sp>
      <p:sp>
        <p:nvSpPr>
          <p:cNvPr id="184" name="Content Placeholder 2"/>
          <p:cNvSpPr txBox="1">
            <a:spLocks noGrp="1"/>
          </p:cNvSpPr>
          <p:nvPr>
            <p:ph type="body" idx="1"/>
          </p:nvPr>
        </p:nvSpPr>
        <p:spPr>
          <a:xfrm>
            <a:off x="1451578" y="2015732"/>
            <a:ext cx="9603277" cy="4037749"/>
          </a:xfrm>
          <a:prstGeom prst="rect">
            <a:avLst/>
          </a:prstGeom>
        </p:spPr>
        <p:txBody>
          <a:bodyPr>
            <a:normAutofit/>
          </a:bodyPr>
          <a:lstStyle>
            <a:lvl1pPr marL="93726" indent="-93726" algn="just" defTabSz="374904">
              <a:spcBef>
                <a:spcPts val="400"/>
              </a:spcBef>
              <a:defRPr sz="2255">
                <a:latin typeface="Bahnschrift SemiBold"/>
                <a:ea typeface="Bahnschrift SemiBold"/>
                <a:cs typeface="Bahnschrift SemiBold"/>
                <a:sym typeface="Bahnschrift SemiBold"/>
              </a:defRPr>
            </a:lvl1pPr>
          </a:lstStyle>
          <a:p>
            <a:r>
              <a:rPr sz="2000" dirty="0"/>
              <a:t>This study introduces depth-optimized and time-efficient classical-to-quantum (C2Q) data encoding using FRQI encoding and quantum-to-classical (Q2C) data decoding using the Quantum Haar Transforms with one-stage parallel circuit methodology. The corresponding quantum circuits are presented and experimental evaluations are conducted using IBM Quantum and </a:t>
            </a:r>
            <a:r>
              <a:rPr sz="2000" dirty="0" err="1"/>
              <a:t>PennyLane's</a:t>
            </a:r>
            <a:r>
              <a:rPr sz="2000" dirty="0"/>
              <a:t> Lightning Qubit system. Methods for quantitative analysis are implemented, and the runtime and circuit depth variations are analyzed for different image sizes. Experimental results demonstrate the effectiveness of the proposed methods, improving the time efficiency of the C2Q and Q2C processes.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itle 1"/>
          <p:cNvSpPr txBox="1">
            <a:spLocks noGrp="1"/>
          </p:cNvSpPr>
          <p:nvPr>
            <p:ph type="title"/>
          </p:nvPr>
        </p:nvSpPr>
        <p:spPr>
          <a:prstGeom prst="rect">
            <a:avLst/>
          </a:prstGeom>
        </p:spPr>
        <p:txBody>
          <a:bodyPr/>
          <a:lstStyle>
            <a:lvl1pPr algn="ctr" defTabSz="868680">
              <a:defRPr sz="6270">
                <a:solidFill>
                  <a:srgbClr val="002060"/>
                </a:solidFill>
                <a:latin typeface="Bahnschrift SemiBold"/>
                <a:ea typeface="Bahnschrift SemiBold"/>
                <a:cs typeface="Bahnschrift SemiBold"/>
                <a:sym typeface="Bahnschrift SemiBold"/>
              </a:defRPr>
            </a:lvl1pPr>
          </a:lstStyle>
          <a:p>
            <a:r>
              <a:t>FUTURE WORK</a:t>
            </a:r>
          </a:p>
        </p:txBody>
      </p:sp>
      <p:sp>
        <p:nvSpPr>
          <p:cNvPr id="187" name="Content Placeholder 2"/>
          <p:cNvSpPr txBox="1">
            <a:spLocks noGrp="1"/>
          </p:cNvSpPr>
          <p:nvPr>
            <p:ph type="body" idx="1"/>
          </p:nvPr>
        </p:nvSpPr>
        <p:spPr>
          <a:xfrm>
            <a:off x="1451579" y="2015732"/>
            <a:ext cx="9603276" cy="4037749"/>
          </a:xfrm>
          <a:prstGeom prst="rect">
            <a:avLst/>
          </a:prstGeom>
        </p:spPr>
        <p:txBody>
          <a:bodyPr>
            <a:normAutofit/>
          </a:bodyPr>
          <a:lstStyle>
            <a:lvl1pPr marL="141731" indent="-141731" algn="just" defTabSz="566927">
              <a:spcBef>
                <a:spcPts val="600"/>
              </a:spcBef>
              <a:defRPr sz="2790">
                <a:latin typeface="Bahnschrift SemiBold"/>
                <a:ea typeface="Bahnschrift SemiBold"/>
                <a:cs typeface="Bahnschrift SemiBold"/>
                <a:sym typeface="Bahnschrift SemiBold"/>
              </a:defRPr>
            </a:lvl1pPr>
          </a:lstStyle>
          <a:p>
            <a:r>
              <a:rPr sz="2400" dirty="0"/>
              <a:t>Our future research will focus on exploring further optimizations for the proposed C2Q and Q2C methods including distributed amplitude and angle encoding, NEQR encoding, and many other encoding and decoding techniques, to explore more about the use of Quantum Haar Transforms in other applications, such as well as investigating quantum error correction techniques to improve the fidelity of the output images.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prstGeom prst="rect">
            <a:avLst/>
          </a:prstGeom>
        </p:spPr>
        <p:txBody>
          <a:bodyPr/>
          <a:lstStyle>
            <a:lvl1pPr algn="ctr" defTabSz="868680">
              <a:defRPr sz="6270">
                <a:solidFill>
                  <a:srgbClr val="002060"/>
                </a:solidFill>
                <a:latin typeface="Bahnschrift SemiBold"/>
                <a:ea typeface="Bahnschrift SemiBold"/>
                <a:cs typeface="Bahnschrift SemiBold"/>
                <a:sym typeface="Bahnschrift SemiBold"/>
              </a:defRPr>
            </a:lvl1pPr>
          </a:lstStyle>
          <a:p>
            <a:r>
              <a:t>References</a:t>
            </a:r>
          </a:p>
        </p:txBody>
      </p:sp>
      <p:sp>
        <p:nvSpPr>
          <p:cNvPr id="190" name="Content Placeholder 2"/>
          <p:cNvSpPr txBox="1">
            <a:spLocks noGrp="1"/>
          </p:cNvSpPr>
          <p:nvPr>
            <p:ph type="body" idx="1"/>
          </p:nvPr>
        </p:nvSpPr>
        <p:spPr>
          <a:xfrm>
            <a:off x="1451579" y="1710054"/>
            <a:ext cx="9603276" cy="4343427"/>
          </a:xfrm>
          <a:prstGeom prst="rect">
            <a:avLst/>
          </a:prstGeom>
        </p:spPr>
        <p:txBody>
          <a:bodyPr>
            <a:normAutofit lnSpcReduction="10000"/>
          </a:bodyPr>
          <a:lstStyle/>
          <a:p>
            <a:pPr marL="182880" indent="-127000" defTabSz="182880">
              <a:lnSpc>
                <a:spcPct val="100000"/>
              </a:lnSpc>
              <a:spcBef>
                <a:spcPts val="400"/>
              </a:spcBef>
              <a:buClr>
                <a:srgbClr val="000000"/>
              </a:buClr>
              <a:buFont typeface="Times Roman"/>
              <a:defRPr sz="1320"/>
            </a:pPr>
            <a:endParaRPr dirty="0"/>
          </a:p>
          <a:p>
            <a:pPr marL="91440" indent="-91440" defTabSz="365760">
              <a:spcBef>
                <a:spcPts val="400"/>
              </a:spcBef>
              <a:defRPr sz="1320"/>
            </a:pPr>
            <a:r>
              <a:rPr sz="1400" dirty="0"/>
              <a:t>Yi N. Mahmud et al., "Efficient Data Encoding and Decoding for Quantum Computing," 2022 IEEE International Conference on Quantum Computing and Engineering (QCE), Broomfield, CO, USA, 2022, pp. 765-768, </a:t>
            </a:r>
            <a:r>
              <a:rPr sz="1400" dirty="0" err="1"/>
              <a:t>doi</a:t>
            </a:r>
            <a:r>
              <a:rPr sz="1400" dirty="0"/>
              <a:t>: 10.1109/QCE53715.2022.00110. </a:t>
            </a:r>
            <a:br>
              <a:rPr sz="1400" dirty="0"/>
            </a:br>
            <a:endParaRPr sz="1400" dirty="0"/>
          </a:p>
          <a:p>
            <a:pPr marL="91440" indent="-91440" defTabSz="365760">
              <a:spcBef>
                <a:spcPts val="400"/>
              </a:spcBef>
              <a:defRPr sz="1320"/>
            </a:pPr>
            <a:r>
              <a:rPr sz="1400" dirty="0"/>
              <a:t>N. Mahmud, A. MacGillivray, M. Chaudhary and E. El-</a:t>
            </a:r>
            <a:r>
              <a:rPr sz="1400" dirty="0" err="1"/>
              <a:t>Araby</a:t>
            </a:r>
            <a:r>
              <a:rPr sz="1400" dirty="0"/>
              <a:t>, "Decoherence- Optimized Circuits for Multidimensional and Multilevel-Decomposable Quan- tum Wavelet Transform," in IEEE Internet Computing, vol. 26, no. 1, pp. 15-25, 1 Jan.-Feb. 2022, </a:t>
            </a:r>
            <a:r>
              <a:rPr sz="1400" dirty="0" err="1"/>
              <a:t>doi</a:t>
            </a:r>
            <a:r>
              <a:rPr sz="1400" dirty="0"/>
              <a:t> 10.1109/MIC.2021.3133845. </a:t>
            </a:r>
            <a:br>
              <a:rPr sz="1400" dirty="0"/>
            </a:br>
            <a:endParaRPr sz="1400" dirty="0"/>
          </a:p>
          <a:p>
            <a:pPr marL="91440" indent="-91440" defTabSz="365760">
              <a:spcBef>
                <a:spcPts val="400"/>
              </a:spcBef>
              <a:defRPr sz="1320"/>
            </a:pPr>
            <a:r>
              <a:rPr sz="1400" dirty="0"/>
              <a:t>Le, P.Q., Dong, F. </a:t>
            </a:r>
            <a:r>
              <a:rPr sz="1400" dirty="0" err="1"/>
              <a:t>Hirota</a:t>
            </a:r>
            <a:r>
              <a:rPr sz="1400" dirty="0"/>
              <a:t>, K. A flexible representation of quantum images for polynomial preparation, image compression, and processing operations. Quan- tum Inf Process 10, 63–84 (2011) </a:t>
            </a:r>
            <a:br>
              <a:rPr sz="1400" dirty="0"/>
            </a:br>
            <a:endParaRPr sz="1400" dirty="0"/>
          </a:p>
          <a:p>
            <a:pPr marL="91440" indent="-91440" defTabSz="365760">
              <a:spcBef>
                <a:spcPts val="400"/>
              </a:spcBef>
              <a:defRPr sz="1320"/>
            </a:pPr>
            <a:r>
              <a:rPr sz="1400" dirty="0" err="1"/>
              <a:t>Fijany</a:t>
            </a:r>
            <a:r>
              <a:rPr sz="1400" dirty="0"/>
              <a:t>, A., and C. Williams. "Quantum wavelet transform fast algorithm and complete circuits (1998)." </a:t>
            </a:r>
            <a:r>
              <a:rPr sz="1400" dirty="0" err="1"/>
              <a:t>arXiv</a:t>
            </a:r>
            <a:r>
              <a:rPr sz="1400" dirty="0"/>
              <a:t> preprint quant-</a:t>
            </a:r>
            <a:r>
              <a:rPr sz="1400" dirty="0" err="1"/>
              <a:t>ph</a:t>
            </a:r>
            <a:r>
              <a:rPr sz="1400" dirty="0"/>
              <a:t>/9809004. </a:t>
            </a:r>
            <a:br>
              <a:rPr sz="1400" dirty="0"/>
            </a:br>
            <a:endParaRPr sz="1400" dirty="0"/>
          </a:p>
          <a:p>
            <a:pPr marL="91440" indent="-91440" defTabSz="365760">
              <a:spcBef>
                <a:spcPts val="400"/>
              </a:spcBef>
              <a:defRPr sz="1320">
                <a:latin typeface="Bahnschrift SemiBold"/>
                <a:ea typeface="Bahnschrift SemiBold"/>
                <a:cs typeface="Bahnschrift SemiBold"/>
                <a:sym typeface="Bahnschrift SemiBold"/>
              </a:defRPr>
            </a:pPr>
            <a:r>
              <a:rPr sz="1400" dirty="0">
                <a:latin typeface="+mn-lt"/>
                <a:ea typeface="+mn-ea"/>
                <a:cs typeface="+mn-cs"/>
                <a:sym typeface="Gill Sans MT"/>
              </a:rPr>
              <a:t>H. Ohnishi, H. </a:t>
            </a:r>
            <a:r>
              <a:rPr sz="1400" dirty="0" err="1">
                <a:latin typeface="+mn-lt"/>
                <a:ea typeface="+mn-ea"/>
                <a:cs typeface="+mn-cs"/>
                <a:sym typeface="Gill Sans MT"/>
              </a:rPr>
              <a:t>Matsueda</a:t>
            </a:r>
            <a:r>
              <a:rPr sz="1400" dirty="0">
                <a:latin typeface="+mn-lt"/>
                <a:ea typeface="+mn-ea"/>
                <a:cs typeface="+mn-cs"/>
                <a:sym typeface="Gill Sans MT"/>
              </a:rPr>
              <a:t> and L. Zheng, "Quantum wavelet transform and matrix factorization" in Proc. IEEE Int. Quantum Electron. Conf., pp. 1327-1328, 2005 </a:t>
            </a:r>
            <a:br>
              <a:rPr sz="1400" dirty="0"/>
            </a:br>
            <a:endParaRPr sz="14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le 1"/>
          <p:cNvSpPr txBox="1">
            <a:spLocks noGrp="1"/>
          </p:cNvSpPr>
          <p:nvPr>
            <p:ph type="title"/>
          </p:nvPr>
        </p:nvSpPr>
        <p:spPr>
          <a:xfrm>
            <a:off x="2588724" y="2489884"/>
            <a:ext cx="9603276" cy="1049236"/>
          </a:xfrm>
          <a:prstGeom prst="rect">
            <a:avLst/>
          </a:prstGeom>
        </p:spPr>
        <p:txBody>
          <a:bodyPr/>
          <a:lstStyle>
            <a:lvl1pPr defTabSz="594359">
              <a:defRPr sz="6240" b="1">
                <a:solidFill>
                  <a:srgbClr val="002060"/>
                </a:solidFill>
                <a:latin typeface="Bahnschrift SemiBold"/>
                <a:ea typeface="Bahnschrift SemiBold"/>
                <a:cs typeface="Bahnschrift SemiBold"/>
                <a:sym typeface="Bahnschrift SemiBold"/>
              </a:defRPr>
            </a:lvl1pPr>
          </a:lstStyle>
          <a:p>
            <a:r>
              <a:rPr lang="en-US" dirty="0"/>
              <a:t>     </a:t>
            </a: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xfrm>
            <a:off x="1449217" y="804889"/>
            <a:ext cx="9605635" cy="1346640"/>
          </a:xfrm>
          <a:prstGeom prst="rect">
            <a:avLst/>
          </a:prstGeom>
        </p:spPr>
        <p:txBody>
          <a:bodyPr/>
          <a:lstStyle>
            <a:lvl1pPr algn="ctr">
              <a:defRPr sz="6000">
                <a:solidFill>
                  <a:srgbClr val="002060"/>
                </a:solidFill>
                <a:latin typeface="Bahnschrift SemiBold"/>
                <a:ea typeface="Bahnschrift SemiBold"/>
                <a:cs typeface="Bahnschrift SemiBold"/>
                <a:sym typeface="Bahnschrift SemiBold"/>
              </a:defRPr>
            </a:lvl1pPr>
          </a:lstStyle>
          <a:p>
            <a:r>
              <a:t>PROJECT MEMBERS</a:t>
            </a:r>
          </a:p>
        </p:txBody>
      </p:sp>
      <p:sp>
        <p:nvSpPr>
          <p:cNvPr id="136" name="Content Placeholder 3"/>
          <p:cNvSpPr txBox="1">
            <a:spLocks noGrp="1"/>
          </p:cNvSpPr>
          <p:nvPr>
            <p:ph type="body" sz="quarter" idx="1"/>
          </p:nvPr>
        </p:nvSpPr>
        <p:spPr>
          <a:xfrm>
            <a:off x="1447330" y="2581834"/>
            <a:ext cx="4645154" cy="2877640"/>
          </a:xfrm>
          <a:prstGeom prst="rect">
            <a:avLst/>
          </a:prstGeom>
        </p:spPr>
        <p:txBody>
          <a:bodyPr/>
          <a:lstStyle/>
          <a:p>
            <a:pPr>
              <a:defRPr sz="2400">
                <a:latin typeface="Bahnschrift SemiBold"/>
                <a:ea typeface="Bahnschrift SemiBold"/>
                <a:cs typeface="Bahnschrift SemiBold"/>
                <a:sym typeface="Bahnschrift SemiBold"/>
              </a:defRPr>
            </a:pPr>
            <a:r>
              <a:t>SALIQ GOWHAR KHAN</a:t>
            </a:r>
          </a:p>
          <a:p>
            <a:pPr>
              <a:defRPr sz="2400">
                <a:latin typeface="Bahnschrift SemiBold"/>
                <a:ea typeface="Bahnschrift SemiBold"/>
                <a:cs typeface="Bahnschrift SemiBold"/>
                <a:sym typeface="Bahnschrift SemiBold"/>
              </a:defRPr>
            </a:pPr>
            <a:r>
              <a:t>BHAVYA</a:t>
            </a:r>
          </a:p>
          <a:p>
            <a:pPr>
              <a:defRPr sz="2400">
                <a:latin typeface="Bahnschrift SemiBold"/>
                <a:ea typeface="Bahnschrift SemiBold"/>
                <a:cs typeface="Bahnschrift SemiBold"/>
                <a:sym typeface="Bahnschrift SemiBold"/>
              </a:defRPr>
            </a:pPr>
            <a:r>
              <a:t>ASHUTOSH KUMAR GUPTA</a:t>
            </a:r>
          </a:p>
        </p:txBody>
      </p:sp>
      <p:sp>
        <p:nvSpPr>
          <p:cNvPr id="137" name="Content Placeholder 4"/>
          <p:cNvSpPr txBox="1"/>
          <p:nvPr/>
        </p:nvSpPr>
        <p:spPr>
          <a:xfrm>
            <a:off x="6459490" y="2581223"/>
            <a:ext cx="4553713" cy="2877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8600" indent="-228600" defTabSz="914400">
              <a:lnSpc>
                <a:spcPct val="120000"/>
              </a:lnSpc>
              <a:spcBef>
                <a:spcPts val="1000"/>
              </a:spcBef>
              <a:buClr>
                <a:schemeClr val="accent1"/>
              </a:buClr>
              <a:buSzPct val="100000"/>
              <a:buFont typeface="Arial"/>
              <a:buChar char="•"/>
              <a:defRPr sz="2400">
                <a:latin typeface="Bahnschrift SemiBold"/>
                <a:ea typeface="Bahnschrift SemiBold"/>
                <a:cs typeface="Bahnschrift SemiBold"/>
                <a:sym typeface="Bahnschrift SemiBold"/>
              </a:defRPr>
            </a:pPr>
            <a:r>
              <a:t>211AI043</a:t>
            </a:r>
            <a:endParaRPr sz="2000"/>
          </a:p>
          <a:p>
            <a:pPr marL="228600" indent="-228600" defTabSz="914400">
              <a:lnSpc>
                <a:spcPct val="120000"/>
              </a:lnSpc>
              <a:spcBef>
                <a:spcPts val="1000"/>
              </a:spcBef>
              <a:buClr>
                <a:schemeClr val="accent1"/>
              </a:buClr>
              <a:buSzPct val="100000"/>
              <a:buFont typeface="Arial"/>
              <a:buChar char="•"/>
              <a:defRPr sz="2400">
                <a:latin typeface="Bahnschrift SemiBold"/>
                <a:ea typeface="Bahnschrift SemiBold"/>
                <a:cs typeface="Bahnschrift SemiBold"/>
                <a:sym typeface="Bahnschrift SemiBold"/>
              </a:defRPr>
            </a:pPr>
            <a:r>
              <a:t>211AI011</a:t>
            </a:r>
            <a:endParaRPr sz="2000"/>
          </a:p>
          <a:p>
            <a:pPr marL="228600" indent="-228600" defTabSz="914400">
              <a:lnSpc>
                <a:spcPct val="120000"/>
              </a:lnSpc>
              <a:spcBef>
                <a:spcPts val="1000"/>
              </a:spcBef>
              <a:buClr>
                <a:schemeClr val="accent1"/>
              </a:buClr>
              <a:buSzPct val="100000"/>
              <a:buFont typeface="Arial"/>
              <a:buChar char="•"/>
              <a:defRPr sz="2400">
                <a:latin typeface="Bahnschrift SemiBold"/>
                <a:ea typeface="Bahnschrift SemiBold"/>
                <a:cs typeface="Bahnschrift SemiBold"/>
                <a:sym typeface="Bahnschrift SemiBold"/>
              </a:defRPr>
            </a:pPr>
            <a:r>
              <a:t>211AI008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3"/>
          <p:cNvSpPr txBox="1">
            <a:spLocks noGrp="1"/>
          </p:cNvSpPr>
          <p:nvPr>
            <p:ph type="title"/>
          </p:nvPr>
        </p:nvSpPr>
        <p:spPr>
          <a:xfrm>
            <a:off x="1451578" y="1905000"/>
            <a:ext cx="9603277" cy="2692400"/>
          </a:xfrm>
          <a:prstGeom prst="rect">
            <a:avLst/>
          </a:prstGeom>
        </p:spPr>
        <p:txBody>
          <a:bodyPr/>
          <a:lstStyle>
            <a:lvl1pPr algn="ctr">
              <a:defRPr sz="4800" b="1">
                <a:solidFill>
                  <a:srgbClr val="002060"/>
                </a:solidFill>
                <a:latin typeface="Bahnschrift SemiBold Condensed"/>
                <a:ea typeface="Bahnschrift SemiBold Condensed"/>
                <a:cs typeface="Bahnschrift SemiBold Condensed"/>
                <a:sym typeface="Bahnschrift SemiBold Condensed"/>
              </a:defRPr>
            </a:lvl1pPr>
          </a:lstStyle>
          <a:p>
            <a:r>
              <a:t>Efficient data encoding and decoding for quantum computing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451578" y="804519"/>
            <a:ext cx="9603277" cy="1049236"/>
          </a:xfrm>
          <a:prstGeom prst="rect">
            <a:avLst/>
          </a:prstGeom>
        </p:spPr>
        <p:txBody>
          <a:bodyPr/>
          <a:lstStyle>
            <a:lvl1pPr algn="ctr" defTabSz="795527">
              <a:defRPr sz="6264">
                <a:solidFill>
                  <a:srgbClr val="002060"/>
                </a:solidFill>
                <a:latin typeface="Bahnschrift SemiBold"/>
                <a:ea typeface="Bahnschrift SemiBold"/>
                <a:cs typeface="Bahnschrift SemiBold"/>
                <a:sym typeface="Bahnschrift SemiBold"/>
              </a:defRPr>
            </a:lvl1pPr>
          </a:lstStyle>
          <a:p>
            <a:r>
              <a:t>PROJECT INSIGHTS</a:t>
            </a:r>
          </a:p>
        </p:txBody>
      </p:sp>
      <p:pic>
        <p:nvPicPr>
          <p:cNvPr id="142" name="Content Placeholder 4" descr="Content Placeholder 4"/>
          <p:cNvPicPr>
            <a:picLocks noChangeAspect="1"/>
          </p:cNvPicPr>
          <p:nvPr/>
        </p:nvPicPr>
        <p:blipFill>
          <a:blip r:embed="rId2"/>
          <a:stretch>
            <a:fillRect/>
          </a:stretch>
        </p:blipFill>
        <p:spPr>
          <a:xfrm>
            <a:off x="2850775" y="2216943"/>
            <a:ext cx="6517342" cy="30480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1451578" y="714871"/>
            <a:ext cx="9603277" cy="1300862"/>
          </a:xfrm>
          <a:prstGeom prst="rect">
            <a:avLst/>
          </a:prstGeom>
        </p:spPr>
        <p:txBody>
          <a:bodyPr/>
          <a:lstStyle>
            <a:lvl1pPr algn="ctr" defTabSz="868680">
              <a:defRPr sz="4560">
                <a:solidFill>
                  <a:srgbClr val="002060"/>
                </a:solidFill>
                <a:latin typeface="Bahnschrift SemiBold"/>
                <a:ea typeface="Bahnschrift SemiBold"/>
                <a:cs typeface="Bahnschrift SemiBold"/>
                <a:sym typeface="Bahnschrift SemiBold"/>
              </a:defRPr>
            </a:lvl1pPr>
          </a:lstStyle>
          <a:p>
            <a:r>
              <a:t>Introduction and motivation</a:t>
            </a:r>
          </a:p>
        </p:txBody>
      </p:sp>
      <p:sp>
        <p:nvSpPr>
          <p:cNvPr id="145" name="Content Placeholder 2"/>
          <p:cNvSpPr txBox="1">
            <a:spLocks noGrp="1"/>
          </p:cNvSpPr>
          <p:nvPr>
            <p:ph type="body" idx="1"/>
          </p:nvPr>
        </p:nvSpPr>
        <p:spPr>
          <a:xfrm>
            <a:off x="1451578" y="2015731"/>
            <a:ext cx="9603277" cy="3957980"/>
          </a:xfrm>
          <a:prstGeom prst="rect">
            <a:avLst/>
          </a:prstGeom>
        </p:spPr>
        <p:txBody>
          <a:bodyPr/>
          <a:lstStyle>
            <a:lvl1pPr marL="176021" indent="-176021" algn="just" defTabSz="704087">
              <a:spcBef>
                <a:spcPts val="700"/>
              </a:spcBef>
              <a:defRPr sz="2387">
                <a:latin typeface="Bahnschrift SemiBold"/>
                <a:ea typeface="Bahnschrift SemiBold"/>
                <a:cs typeface="Bahnschrift SemiBold"/>
                <a:sym typeface="Bahnschrift SemiBold"/>
              </a:defRPr>
            </a:lvl1pPr>
          </a:lstStyle>
          <a:p>
            <a:r>
              <a:t>Various Quantum computing tasks require efficient Classical to Quantum encoding of data as well as Quantum Classical encoding, with allowable circuit depths as well as the number of qubits. Existing state synthesis and de-synthesis methods face challenges in either of the two conditions mentioned above, especially for Q2C where existing methods include repeated sampling of quantum circuits, causing a huge overhead in overall execution time. Hence we require time and resource-efficient methods for both C2Q and Q2C transformation of data.</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noGrp="1"/>
          </p:cNvSpPr>
          <p:nvPr>
            <p:ph type="title"/>
          </p:nvPr>
        </p:nvSpPr>
        <p:spPr>
          <a:xfrm>
            <a:off x="1451579" y="714872"/>
            <a:ext cx="9603276" cy="1300861"/>
          </a:xfrm>
          <a:prstGeom prst="rect">
            <a:avLst/>
          </a:prstGeom>
        </p:spPr>
        <p:txBody>
          <a:bodyPr/>
          <a:lstStyle>
            <a:lvl1pPr algn="ctr">
              <a:defRPr sz="4800">
                <a:solidFill>
                  <a:srgbClr val="002060"/>
                </a:solidFill>
                <a:latin typeface="Bahnschrift SemiBold"/>
                <a:ea typeface="Bahnschrift SemiBold"/>
                <a:cs typeface="Bahnschrift SemiBold"/>
                <a:sym typeface="Bahnschrift SemiBold"/>
              </a:defRPr>
            </a:lvl1pPr>
          </a:lstStyle>
          <a:p>
            <a:r>
              <a:t>PROBLEM STATEMENT</a:t>
            </a:r>
          </a:p>
        </p:txBody>
      </p:sp>
      <p:sp>
        <p:nvSpPr>
          <p:cNvPr id="148" name="Content Placeholder 2"/>
          <p:cNvSpPr txBox="1">
            <a:spLocks noGrp="1"/>
          </p:cNvSpPr>
          <p:nvPr>
            <p:ph type="body" idx="1"/>
          </p:nvPr>
        </p:nvSpPr>
        <p:spPr>
          <a:xfrm>
            <a:off x="1451579" y="2015733"/>
            <a:ext cx="9603276" cy="3727371"/>
          </a:xfrm>
          <a:prstGeom prst="rect">
            <a:avLst/>
          </a:prstGeom>
        </p:spPr>
        <p:txBody>
          <a:bodyPr>
            <a:normAutofit/>
          </a:bodyPr>
          <a:lstStyle>
            <a:lvl1pPr marL="0" indent="0" algn="just" defTabSz="457200">
              <a:lnSpc>
                <a:spcPct val="100000"/>
              </a:lnSpc>
              <a:spcBef>
                <a:spcPts val="1200"/>
              </a:spcBef>
              <a:buClrTx/>
              <a:buSzTx/>
              <a:buFontTx/>
              <a:buNone/>
              <a:defRPr sz="4500"/>
            </a:lvl1pPr>
          </a:lstStyle>
          <a:p>
            <a:pPr algn="ctr"/>
            <a:r>
              <a:rPr sz="3200" dirty="0">
                <a:latin typeface="Bahnschrift SemiBold" panose="020B0502040204020203" pitchFamily="34" charset="0"/>
              </a:rPr>
              <a:t>To create a system capable of efficiently encoding and decoding images on quantum systems with reduced circuit depths to minimize decoherence.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xfrm>
            <a:off x="1451578" y="804519"/>
            <a:ext cx="9603277" cy="1049236"/>
          </a:xfrm>
          <a:prstGeom prst="rect">
            <a:avLst/>
          </a:prstGeom>
        </p:spPr>
        <p:txBody>
          <a:bodyPr/>
          <a:lstStyle>
            <a:lvl1pPr algn="ctr" defTabSz="795527">
              <a:defRPr sz="6264">
                <a:solidFill>
                  <a:srgbClr val="002060"/>
                </a:solidFill>
                <a:latin typeface="Bahnschrift SemiBold"/>
                <a:ea typeface="Bahnschrift SemiBold"/>
                <a:cs typeface="Bahnschrift SemiBold"/>
                <a:sym typeface="Bahnschrift SemiBold"/>
              </a:defRPr>
            </a:lvl1pPr>
          </a:lstStyle>
          <a:p>
            <a:r>
              <a:rPr dirty="0"/>
              <a:t>objectives</a:t>
            </a:r>
          </a:p>
        </p:txBody>
      </p:sp>
      <p:sp>
        <p:nvSpPr>
          <p:cNvPr id="151" name="Content Placeholder 3"/>
          <p:cNvSpPr txBox="1">
            <a:spLocks noGrp="1"/>
          </p:cNvSpPr>
          <p:nvPr>
            <p:ph type="body" idx="1"/>
          </p:nvPr>
        </p:nvSpPr>
        <p:spPr>
          <a:xfrm>
            <a:off x="1451578" y="2166550"/>
            <a:ext cx="9603277" cy="3811792"/>
          </a:xfrm>
          <a:prstGeom prst="rect">
            <a:avLst/>
          </a:prstGeom>
        </p:spPr>
        <p:txBody>
          <a:bodyPr>
            <a:normAutofit fontScale="92500" lnSpcReduction="10000"/>
          </a:bodyPr>
          <a:lstStyle/>
          <a:p>
            <a:pPr marL="91440" indent="-91440" defTabSz="365760">
              <a:lnSpc>
                <a:spcPct val="108000"/>
              </a:lnSpc>
              <a:spcBef>
                <a:spcPts val="400"/>
              </a:spcBef>
              <a:defRPr sz="2240" b="1"/>
            </a:pPr>
            <a:r>
              <a:rPr dirty="0">
                <a:solidFill>
                  <a:schemeClr val="tx1"/>
                </a:solidFill>
                <a:latin typeface="Bahnschrift SemiBold" panose="020B0502040204020203" pitchFamily="34" charset="0"/>
              </a:rPr>
              <a:t>To efficiently implement Classical to Quantum data encoding for images with minimal circuit depths and circuit complexity using the Flexible Representation of Quantum Images (FRQI) technique. </a:t>
            </a:r>
            <a:br>
              <a:rPr dirty="0">
                <a:solidFill>
                  <a:schemeClr val="tx1"/>
                </a:solidFill>
                <a:latin typeface="Bahnschrift SemiBold" panose="020B0502040204020203" pitchFamily="34" charset="0"/>
              </a:rPr>
            </a:br>
            <a:endParaRPr dirty="0">
              <a:solidFill>
                <a:schemeClr val="tx1"/>
              </a:solidFill>
              <a:latin typeface="Bahnschrift SemiBold" panose="020B0502040204020203" pitchFamily="34" charset="0"/>
            </a:endParaRPr>
          </a:p>
          <a:p>
            <a:pPr marL="91440" indent="-91440" defTabSz="365760">
              <a:lnSpc>
                <a:spcPct val="108000"/>
              </a:lnSpc>
              <a:spcBef>
                <a:spcPts val="400"/>
              </a:spcBef>
              <a:defRPr sz="2240" b="1"/>
            </a:pPr>
            <a:r>
              <a:rPr dirty="0">
                <a:solidFill>
                  <a:schemeClr val="tx1"/>
                </a:solidFill>
                <a:latin typeface="Bahnschrift SemiBold" panose="020B0502040204020203" pitchFamily="34" charset="0"/>
              </a:rPr>
              <a:t>To efficiently implement Quantum to Classical data decoding technique for images using the Quantum Haar wavelet transform with a one-stage parallel pyramidal QHT circuit. </a:t>
            </a:r>
            <a:br>
              <a:rPr dirty="0">
                <a:solidFill>
                  <a:schemeClr val="tx1"/>
                </a:solidFill>
                <a:latin typeface="Bahnschrift SemiBold" panose="020B0502040204020203" pitchFamily="34" charset="0"/>
              </a:rPr>
            </a:br>
            <a:endParaRPr dirty="0">
              <a:solidFill>
                <a:schemeClr val="tx1"/>
              </a:solidFill>
              <a:latin typeface="Bahnschrift SemiBold" panose="020B0502040204020203" pitchFamily="34" charset="0"/>
            </a:endParaRPr>
          </a:p>
          <a:p>
            <a:pPr marL="91440" indent="-91440" defTabSz="365760">
              <a:lnSpc>
                <a:spcPct val="108000"/>
              </a:lnSpc>
              <a:spcBef>
                <a:spcPts val="400"/>
              </a:spcBef>
              <a:defRPr sz="2240" b="1"/>
            </a:pPr>
            <a:r>
              <a:rPr dirty="0">
                <a:solidFill>
                  <a:schemeClr val="tx1"/>
                </a:solidFill>
                <a:latin typeface="Bahnschrift SemiBold" panose="020B0502040204020203" pitchFamily="34" charset="0"/>
              </a:rPr>
              <a:t>To analyze the efficiency of our algorithms and compare them with other available techniques. </a:t>
            </a:r>
            <a:br>
              <a:rPr dirty="0"/>
            </a:b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1451578" y="804519"/>
            <a:ext cx="9603277" cy="1049236"/>
          </a:xfrm>
          <a:prstGeom prst="rect">
            <a:avLst/>
          </a:prstGeom>
        </p:spPr>
        <p:txBody>
          <a:bodyPr>
            <a:normAutofit/>
          </a:bodyPr>
          <a:lstStyle>
            <a:lvl1pPr algn="ctr" defTabSz="868680">
              <a:defRPr sz="6270">
                <a:solidFill>
                  <a:srgbClr val="002060"/>
                </a:solidFill>
                <a:latin typeface="Bahnschrift SemiBold"/>
                <a:ea typeface="Bahnschrift SemiBold"/>
                <a:cs typeface="Bahnschrift SemiBold"/>
                <a:sym typeface="Bahnschrift SemiBold"/>
              </a:defRPr>
            </a:lvl1pPr>
          </a:lstStyle>
          <a:p>
            <a:r>
              <a:rPr lang="en-US" sz="4400" dirty="0"/>
              <a:t>Summary of </a:t>
            </a:r>
            <a:r>
              <a:rPr sz="4400" dirty="0"/>
              <a:t>Literature </a:t>
            </a:r>
            <a:r>
              <a:rPr lang="en-US" sz="4400" dirty="0"/>
              <a:t>Survey</a:t>
            </a:r>
            <a:endParaRPr sz="4400" dirty="0"/>
          </a:p>
        </p:txBody>
      </p:sp>
      <p:sp>
        <p:nvSpPr>
          <p:cNvPr id="154" name="Text Placeholder 3"/>
          <p:cNvSpPr txBox="1"/>
          <p:nvPr/>
        </p:nvSpPr>
        <p:spPr>
          <a:xfrm>
            <a:off x="45719" y="2019299"/>
            <a:ext cx="867412" cy="8016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defTabSz="914400">
              <a:lnSpc>
                <a:spcPct val="120000"/>
              </a:lnSpc>
              <a:spcBef>
                <a:spcPts val="1000"/>
              </a:spcBef>
              <a:defRPr sz="2000"/>
            </a:lvl1pPr>
          </a:lstStyle>
          <a:p>
            <a:r>
              <a:t>.</a:t>
            </a:r>
          </a:p>
        </p:txBody>
      </p:sp>
      <p:grpSp>
        <p:nvGrpSpPr>
          <p:cNvPr id="157" name="Image Gallery"/>
          <p:cNvGrpSpPr/>
          <p:nvPr/>
        </p:nvGrpSpPr>
        <p:grpSpPr>
          <a:xfrm>
            <a:off x="545138" y="2460396"/>
            <a:ext cx="11101724" cy="3280528"/>
            <a:chOff x="0" y="0"/>
            <a:chExt cx="11101722" cy="2284906"/>
          </a:xfrm>
        </p:grpSpPr>
        <p:pic>
          <p:nvPicPr>
            <p:cNvPr id="155" name="Screenshot 2023-05-31 at 1.31.00 AM.png" descr="Screenshot 2023-05-31 at 1.31.00 AM.png"/>
            <p:cNvPicPr>
              <a:picLocks noChangeAspect="1"/>
            </p:cNvPicPr>
            <p:nvPr/>
          </p:nvPicPr>
          <p:blipFill>
            <a:blip r:embed="rId2"/>
            <a:srcRect t="1148" b="1148"/>
            <a:stretch>
              <a:fillRect/>
            </a:stretch>
          </p:blipFill>
          <p:spPr>
            <a:xfrm>
              <a:off x="0" y="0"/>
              <a:ext cx="11101723" cy="1776907"/>
            </a:xfrm>
            <a:prstGeom prst="rect">
              <a:avLst/>
            </a:prstGeom>
            <a:ln w="12700" cap="flat">
              <a:noFill/>
              <a:miter lim="400000"/>
            </a:ln>
            <a:effectLst/>
          </p:spPr>
        </p:pic>
        <p:sp>
          <p:nvSpPr>
            <p:cNvPr id="156" name="Literature Survey :"/>
            <p:cNvSpPr/>
            <p:nvPr/>
          </p:nvSpPr>
          <p:spPr>
            <a:xfrm>
              <a:off x="0" y="1853106"/>
              <a:ext cx="1110172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endParaRPr dirty="0"/>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a:spLocks noGrp="1"/>
          </p:cNvSpPr>
          <p:nvPr>
            <p:ph type="title"/>
          </p:nvPr>
        </p:nvSpPr>
        <p:spPr>
          <a:xfrm>
            <a:off x="1451579" y="389252"/>
            <a:ext cx="9603276" cy="1464503"/>
          </a:xfrm>
          <a:prstGeom prst="rect">
            <a:avLst/>
          </a:prstGeom>
        </p:spPr>
        <p:txBody>
          <a:bodyPr/>
          <a:lstStyle>
            <a:lvl1pPr algn="ctr" defTabSz="685800">
              <a:defRPr sz="5400">
                <a:solidFill>
                  <a:srgbClr val="002060"/>
                </a:solidFill>
                <a:latin typeface="Bahnschrift SemiBold"/>
                <a:ea typeface="Bahnschrift SemiBold"/>
                <a:cs typeface="Bahnschrift SemiBold"/>
                <a:sym typeface="Bahnschrift SemiBold"/>
              </a:defRPr>
            </a:lvl1pPr>
          </a:lstStyle>
          <a:p>
            <a:r>
              <a:t>Proposed methodology</a:t>
            </a:r>
          </a:p>
        </p:txBody>
      </p:sp>
      <p:sp>
        <p:nvSpPr>
          <p:cNvPr id="160" name="Content Placeholder 3"/>
          <p:cNvSpPr txBox="1">
            <a:spLocks noGrp="1"/>
          </p:cNvSpPr>
          <p:nvPr>
            <p:ph type="body" idx="1"/>
          </p:nvPr>
        </p:nvSpPr>
        <p:spPr>
          <a:xfrm>
            <a:off x="1451579" y="2166550"/>
            <a:ext cx="9603276" cy="3811792"/>
          </a:xfrm>
          <a:prstGeom prst="rect">
            <a:avLst/>
          </a:prstGeom>
        </p:spPr>
        <p:txBody>
          <a:bodyPr/>
          <a:lstStyle/>
          <a:p>
            <a:pPr marL="114300" indent="-114300" algn="just" defTabSz="457200">
              <a:lnSpc>
                <a:spcPct val="108000"/>
              </a:lnSpc>
              <a:spcBef>
                <a:spcPts val="500"/>
              </a:spcBef>
              <a:defRPr sz="2800"/>
            </a:pPr>
            <a:r>
              <a:rPr b="1" dirty="0"/>
              <a:t>Dataset analysis</a:t>
            </a:r>
            <a:r>
              <a:rPr lang="en-US" b="1" dirty="0"/>
              <a:t>: </a:t>
            </a:r>
            <a:r>
              <a:rPr lang="en-US" dirty="0">
                <a:solidFill>
                  <a:schemeClr val="tx1"/>
                </a:solidFill>
              </a:rPr>
              <a:t>We </a:t>
            </a:r>
            <a:r>
              <a:rPr dirty="0">
                <a:solidFill>
                  <a:schemeClr val="tx1"/>
                </a:solidFill>
              </a:rPr>
              <a:t>utilize RGB images of sizes 2×2, 4×4, 8×8, 16×16, and 32×32. As a pre-processing step, we convert the images to greyscale and normalize the pixel values by dividing each value by 255. Then, we multiply each intensity value by π/2 to convert them into Θ values for FRQI encoding. This multiplication accounts for the rotation gates in FRQI, ensuring a maximum rotation of 180 degrees.</a:t>
            </a:r>
          </a:p>
        </p:txBody>
      </p:sp>
    </p:spTree>
  </p:cSld>
  <p:clrMapOvr>
    <a:masterClrMapping/>
  </p:clrMapOvr>
  <p:transition spd="med"/>
</p:sld>
</file>

<file path=ppt/theme/theme1.xml><?xml version="1.0" encoding="utf-8"?>
<a:theme xmlns:a="http://schemas.openxmlformats.org/drawingml/2006/main"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Helvetica"/>
        <a:ea typeface="Helvetica"/>
        <a:cs typeface="Helvetica"/>
      </a:majorFont>
      <a:minorFont>
        <a:latin typeface="Gill Sans MT"/>
        <a:ea typeface="Gill Sans MT"/>
        <a:cs typeface="Gill Sans MT"/>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Helvetica"/>
        <a:ea typeface="Helvetica"/>
        <a:cs typeface="Helvetica"/>
      </a:majorFont>
      <a:minorFont>
        <a:latin typeface="Gill Sans MT"/>
        <a:ea typeface="Gill Sans MT"/>
        <a:cs typeface="Gill Sans MT"/>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Bahnschrift SemiBold Condensed</vt:lpstr>
      <vt:lpstr>Gill Sans MT</vt:lpstr>
      <vt:lpstr>Segoe UI Black</vt:lpstr>
      <vt:lpstr>Times Roman</vt:lpstr>
      <vt:lpstr>Gallery</vt:lpstr>
      <vt:lpstr>IT437-Quantum Computing</vt:lpstr>
      <vt:lpstr>PROJECT MEMBERS</vt:lpstr>
      <vt:lpstr>Efficient data encoding and decoding for quantum computing</vt:lpstr>
      <vt:lpstr>PROJECT INSIGHTS</vt:lpstr>
      <vt:lpstr>Introduction and motivation</vt:lpstr>
      <vt:lpstr>PROBLEM STATEMENT</vt:lpstr>
      <vt:lpstr>objectives</vt:lpstr>
      <vt:lpstr>Summary of Literature Survey</vt:lpstr>
      <vt:lpstr>Proposed methodology</vt:lpstr>
      <vt:lpstr>Proposed methodology</vt:lpstr>
      <vt:lpstr>Proposed methodology</vt:lpstr>
      <vt:lpstr>RESULT AND ANALYSIS</vt:lpstr>
      <vt:lpstr>RESULT AND ANALYSIS</vt:lpstr>
      <vt:lpstr>CONCLUSION </vt:lpstr>
      <vt:lpstr>FUTURE WORK</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IT437-Quantum Computing</dc:title>
  <cp:lastModifiedBy>PABLO .</cp:lastModifiedBy>
  <cp:revision>1</cp:revision>
  <dcterms:modified xsi:type="dcterms:W3CDTF">2023-05-31T03:54:39Z</dcterms:modified>
</cp:coreProperties>
</file>