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256" r:id="rId2"/>
    <p:sldId id="257" r:id="rId3"/>
    <p:sldId id="258" r:id="rId4"/>
    <p:sldId id="281" r:id="rId5"/>
    <p:sldId id="282" r:id="rId6"/>
    <p:sldId id="287" r:id="rId7"/>
    <p:sldId id="286" r:id="rId8"/>
    <p:sldId id="288" r:id="rId9"/>
    <p:sldId id="289" r:id="rId10"/>
    <p:sldId id="290" r:id="rId11"/>
    <p:sldId id="291" r:id="rId12"/>
    <p:sldId id="292" r:id="rId13"/>
    <p:sldId id="293" r:id="rId14"/>
    <p:sldId id="294" r:id="rId15"/>
    <p:sldId id="299" r:id="rId16"/>
    <p:sldId id="295" r:id="rId17"/>
    <p:sldId id="296" r:id="rId18"/>
    <p:sldId id="297" r:id="rId19"/>
    <p:sldId id="300" r:id="rId20"/>
    <p:sldId id="305" r:id="rId21"/>
    <p:sldId id="301" r:id="rId22"/>
    <p:sldId id="302" r:id="rId23"/>
    <p:sldId id="303" r:id="rId24"/>
    <p:sldId id="304" r:id="rId25"/>
    <p:sldId id="3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89" autoAdjust="0"/>
  </p:normalViewPr>
  <p:slideViewPr>
    <p:cSldViewPr snapToGrid="0">
      <p:cViewPr varScale="1">
        <p:scale>
          <a:sx n="102" d="100"/>
          <a:sy n="102"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68C10-CD30-45F6-BC2B-95AE18B77407}"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49192-479D-4168-80EF-DF5910888C33}" type="slidenum">
              <a:rPr lang="en-IN" smtClean="0"/>
              <a:t>‹#›</a:t>
            </a:fld>
            <a:endParaRPr lang="en-IN"/>
          </a:p>
        </p:txBody>
      </p:sp>
    </p:spTree>
    <p:extLst>
      <p:ext uri="{BB962C8B-B14F-4D97-AF65-F5344CB8AC3E}">
        <p14:creationId xmlns:p14="http://schemas.microsoft.com/office/powerpoint/2010/main" val="212976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67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123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299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332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140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365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447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738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76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5804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538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03284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1050E-9BD7-A58C-0248-DED71A474C10}"/>
              </a:ext>
            </a:extLst>
          </p:cNvPr>
          <p:cNvSpPr>
            <a:spLocks noGrp="1"/>
          </p:cNvSpPr>
          <p:nvPr>
            <p:ph type="ctrTitle"/>
          </p:nvPr>
        </p:nvSpPr>
        <p:spPr>
          <a:xfrm>
            <a:off x="6730000" y="639097"/>
            <a:ext cx="4813072" cy="3494791"/>
          </a:xfrm>
        </p:spPr>
        <p:txBody>
          <a:bodyPr>
            <a:normAutofit/>
          </a:bodyPr>
          <a:lstStyle/>
          <a:p>
            <a:r>
              <a:rPr lang="en-IN" sz="3200" dirty="0"/>
              <a:t>FINDING THE NUCHAL TRANSLUCENCY THICKNESS FROM ULTRASOUND IMAGE</a:t>
            </a:r>
          </a:p>
        </p:txBody>
      </p:sp>
      <p:sp>
        <p:nvSpPr>
          <p:cNvPr id="3" name="Subtitle 2">
            <a:extLst>
              <a:ext uri="{FF2B5EF4-FFF2-40B4-BE49-F238E27FC236}">
                <a16:creationId xmlns:a16="http://schemas.microsoft.com/office/drawing/2014/main" id="{71578843-08B6-6F92-A5DE-4127A2F10F8D}"/>
              </a:ext>
            </a:extLst>
          </p:cNvPr>
          <p:cNvSpPr>
            <a:spLocks noGrp="1"/>
          </p:cNvSpPr>
          <p:nvPr>
            <p:ph type="subTitle" idx="1"/>
          </p:nvPr>
        </p:nvSpPr>
        <p:spPr>
          <a:xfrm>
            <a:off x="6729999" y="4455621"/>
            <a:ext cx="4829101" cy="1238616"/>
          </a:xfrm>
        </p:spPr>
        <p:txBody>
          <a:bodyPr>
            <a:normAutofit fontScale="77500" lnSpcReduction="20000"/>
          </a:bodyPr>
          <a:lstStyle/>
          <a:p>
            <a:pPr>
              <a:lnSpc>
                <a:spcPct val="100000"/>
              </a:lnSpc>
            </a:pPr>
            <a:r>
              <a:rPr lang="en-IN" sz="1500" dirty="0"/>
              <a:t>BY </a:t>
            </a:r>
          </a:p>
          <a:p>
            <a:pPr>
              <a:lnSpc>
                <a:spcPct val="100000"/>
              </a:lnSpc>
            </a:pPr>
            <a:r>
              <a:rPr lang="en-IN" sz="1500"/>
              <a:t>ASHUTOSH Jha</a:t>
            </a:r>
            <a:endParaRPr lang="en-IN" sz="1500" dirty="0"/>
          </a:p>
          <a:p>
            <a:pPr>
              <a:lnSpc>
                <a:spcPct val="100000"/>
              </a:lnSpc>
            </a:pPr>
            <a:r>
              <a:rPr lang="en-IN" sz="1500" dirty="0"/>
              <a:t>3</a:t>
            </a:r>
            <a:r>
              <a:rPr lang="en-IN" sz="1500" baseline="30000" dirty="0"/>
              <a:t>rd</a:t>
            </a:r>
            <a:r>
              <a:rPr lang="en-IN" sz="1500" dirty="0"/>
              <a:t> YEAR </a:t>
            </a:r>
          </a:p>
          <a:p>
            <a:pPr>
              <a:lnSpc>
                <a:spcPct val="100000"/>
              </a:lnSpc>
            </a:pPr>
            <a:r>
              <a:rPr lang="en-IN" sz="1500" dirty="0"/>
              <a:t>MANIPAL INSTITUTE OF TECHNOLOGY</a:t>
            </a:r>
          </a:p>
        </p:txBody>
      </p:sp>
      <p:pic>
        <p:nvPicPr>
          <p:cNvPr id="4" name="Picture 3">
            <a:extLst>
              <a:ext uri="{FF2B5EF4-FFF2-40B4-BE49-F238E27FC236}">
                <a16:creationId xmlns:a16="http://schemas.microsoft.com/office/drawing/2014/main" id="{581F161E-515E-6159-BF1D-B394093DBC13}"/>
              </a:ext>
            </a:extLst>
          </p:cNvPr>
          <p:cNvPicPr>
            <a:picLocks noChangeAspect="1"/>
          </p:cNvPicPr>
          <p:nvPr/>
        </p:nvPicPr>
        <p:blipFill rotWithShape="1">
          <a:blip r:embed="rId2"/>
          <a:srcRect l="11111"/>
          <a:stretch/>
        </p:blipFill>
        <p:spPr>
          <a:xfrm>
            <a:off x="1" y="10"/>
            <a:ext cx="6096000" cy="6857990"/>
          </a:xfrm>
          <a:prstGeom prst="rect">
            <a:avLst/>
          </a:prstGeom>
        </p:spPr>
      </p:pic>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br>
              <a:rPr lang="en-IN" dirty="0"/>
            </a:br>
            <a:r>
              <a:rPr lang="en-IN" dirty="0"/>
              <a:t>Image processing Output</a:t>
            </a:r>
          </a:p>
        </p:txBody>
      </p:sp>
      <p:pic>
        <p:nvPicPr>
          <p:cNvPr id="5" name="Content Placeholder 4" descr="A collage of images of a knife&#10;&#10;Description automatically generated">
            <a:extLst>
              <a:ext uri="{FF2B5EF4-FFF2-40B4-BE49-F238E27FC236}">
                <a16:creationId xmlns:a16="http://schemas.microsoft.com/office/drawing/2014/main" id="{F72AEEC1-94D8-1256-6FAC-69158244C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213" y="2108200"/>
            <a:ext cx="7017899" cy="3760788"/>
          </a:xfrm>
        </p:spPr>
      </p:pic>
    </p:spTree>
    <p:extLst>
      <p:ext uri="{BB962C8B-B14F-4D97-AF65-F5344CB8AC3E}">
        <p14:creationId xmlns:p14="http://schemas.microsoft.com/office/powerpoint/2010/main" val="75671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br>
              <a:rPr lang="en-IN" dirty="0"/>
            </a:br>
            <a:r>
              <a:rPr lang="en-IN" dirty="0"/>
              <a:t>Data Pre-processing</a:t>
            </a:r>
          </a:p>
        </p:txBody>
      </p:sp>
      <p:sp>
        <p:nvSpPr>
          <p:cNvPr id="3" name="Content Placeholder 2">
            <a:extLst>
              <a:ext uri="{FF2B5EF4-FFF2-40B4-BE49-F238E27FC236}">
                <a16:creationId xmlns:a16="http://schemas.microsoft.com/office/drawing/2014/main" id="{5570D7AA-F509-E01E-2D8B-E1479C6178B7}"/>
              </a:ext>
            </a:extLst>
          </p:cNvPr>
          <p:cNvSpPr>
            <a:spLocks noGrp="1"/>
          </p:cNvSpPr>
          <p:nvPr>
            <p:ph idx="1"/>
          </p:nvPr>
        </p:nvSpPr>
        <p:spPr/>
        <p:txBody>
          <a:bodyPr/>
          <a:lstStyle/>
          <a:p>
            <a:pPr marL="0" indent="0">
              <a:buNone/>
            </a:pPr>
            <a:r>
              <a:rPr lang="en-IN" dirty="0">
                <a:latin typeface="Söhne"/>
              </a:rPr>
              <a:t>We perform several operations in this step, we first RESIZE the data given to us after that we make them into an array after normalizing the values, after this we re-size the arrays formed too.</a:t>
            </a:r>
          </a:p>
          <a:p>
            <a:pPr marL="0" indent="0">
              <a:buNone/>
            </a:pPr>
            <a:endParaRPr lang="en-IN" dirty="0">
              <a:latin typeface="Söhne"/>
            </a:endParaRPr>
          </a:p>
          <a:p>
            <a:pPr marL="0" indent="0">
              <a:buNone/>
            </a:pPr>
            <a:endParaRPr lang="en-IN" b="1" i="0" dirty="0">
              <a:effectLst/>
              <a:latin typeface="Söhne"/>
            </a:endParaRPr>
          </a:p>
          <a:p>
            <a:pPr marL="0" indent="0">
              <a:buNone/>
            </a:pPr>
            <a:endParaRPr lang="en-IN" b="1" dirty="0">
              <a:latin typeface="Söhne"/>
            </a:endParaRPr>
          </a:p>
          <a:p>
            <a:pPr marL="0" indent="0">
              <a:buNone/>
            </a:pPr>
            <a:endParaRPr lang="en-IN" dirty="0">
              <a:latin typeface="Söhne"/>
            </a:endParaRPr>
          </a:p>
          <a:p>
            <a:pPr marL="0" indent="0">
              <a:buNone/>
            </a:pPr>
            <a:r>
              <a:rPr lang="en-IN" dirty="0">
                <a:latin typeface="Söhne"/>
              </a:rPr>
              <a:t>After this we divide the dataset into training and testing sets.</a:t>
            </a:r>
          </a:p>
          <a:p>
            <a:pPr marL="0" indent="0">
              <a:buNone/>
            </a:pPr>
            <a:endParaRPr lang="en-IN" i="0" dirty="0">
              <a:effectLst/>
              <a:latin typeface="Söhne"/>
            </a:endParaRPr>
          </a:p>
        </p:txBody>
      </p:sp>
      <p:pic>
        <p:nvPicPr>
          <p:cNvPr id="5" name="Picture 4" descr="A screen shot of a computer code&#10;&#10;Description automatically generated">
            <a:extLst>
              <a:ext uri="{FF2B5EF4-FFF2-40B4-BE49-F238E27FC236}">
                <a16:creationId xmlns:a16="http://schemas.microsoft.com/office/drawing/2014/main" id="{15FA062E-7711-C7AC-1790-9AA8B3BF4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816" y="2882814"/>
            <a:ext cx="5296639" cy="1695687"/>
          </a:xfrm>
          <a:prstGeom prst="rect">
            <a:avLst/>
          </a:prstGeom>
        </p:spPr>
      </p:pic>
      <p:pic>
        <p:nvPicPr>
          <p:cNvPr id="7" name="Picture 6" descr="A computer screen with text and numbers&#10;&#10;Description automatically generated">
            <a:extLst>
              <a:ext uri="{FF2B5EF4-FFF2-40B4-BE49-F238E27FC236}">
                <a16:creationId xmlns:a16="http://schemas.microsoft.com/office/drawing/2014/main" id="{9B2458BF-9C0C-A6D5-4575-BE33A94CB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711" y="5431496"/>
            <a:ext cx="4516364" cy="875191"/>
          </a:xfrm>
          <a:prstGeom prst="rect">
            <a:avLst/>
          </a:prstGeom>
        </p:spPr>
      </p:pic>
    </p:spTree>
    <p:extLst>
      <p:ext uri="{BB962C8B-B14F-4D97-AF65-F5344CB8AC3E}">
        <p14:creationId xmlns:p14="http://schemas.microsoft.com/office/powerpoint/2010/main" val="356531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br>
              <a:rPr lang="en-IN" dirty="0"/>
            </a:br>
            <a:r>
              <a:rPr lang="en-IN" dirty="0"/>
              <a:t>Data Pre-processing</a:t>
            </a:r>
          </a:p>
        </p:txBody>
      </p:sp>
      <p:sp>
        <p:nvSpPr>
          <p:cNvPr id="3" name="Content Placeholder 2">
            <a:extLst>
              <a:ext uri="{FF2B5EF4-FFF2-40B4-BE49-F238E27FC236}">
                <a16:creationId xmlns:a16="http://schemas.microsoft.com/office/drawing/2014/main" id="{5570D7AA-F509-E01E-2D8B-E1479C6178B7}"/>
              </a:ext>
            </a:extLst>
          </p:cNvPr>
          <p:cNvSpPr>
            <a:spLocks noGrp="1"/>
          </p:cNvSpPr>
          <p:nvPr>
            <p:ph idx="1"/>
          </p:nvPr>
        </p:nvSpPr>
        <p:spPr>
          <a:xfrm>
            <a:off x="1066800" y="2098774"/>
            <a:ext cx="10058400" cy="3760891"/>
          </a:xfrm>
        </p:spPr>
        <p:txBody>
          <a:bodyPr/>
          <a:lstStyle/>
          <a:p>
            <a:pPr marL="0" indent="0">
              <a:buNone/>
            </a:pPr>
            <a:r>
              <a:rPr lang="en-IN" dirty="0">
                <a:latin typeface="Söhne"/>
              </a:rPr>
              <a:t>To  avoid underfitting of the model we create more similar data from the available data.</a:t>
            </a:r>
            <a:endParaRPr lang="en-IN" i="0" dirty="0">
              <a:effectLst/>
              <a:latin typeface="Söhne"/>
            </a:endParaRPr>
          </a:p>
        </p:txBody>
      </p:sp>
      <p:pic>
        <p:nvPicPr>
          <p:cNvPr id="5" name="Picture 4" descr="A screen shot of a computer program&#10;&#10;Description automatically generated">
            <a:extLst>
              <a:ext uri="{FF2B5EF4-FFF2-40B4-BE49-F238E27FC236}">
                <a16:creationId xmlns:a16="http://schemas.microsoft.com/office/drawing/2014/main" id="{60E1209C-BEB3-D92D-8156-A3AFFDD41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006" y="2619958"/>
            <a:ext cx="2965079" cy="1486107"/>
          </a:xfrm>
          <a:prstGeom prst="rect">
            <a:avLst/>
          </a:prstGeom>
        </p:spPr>
      </p:pic>
    </p:spTree>
    <p:extLst>
      <p:ext uri="{BB962C8B-B14F-4D97-AF65-F5344CB8AC3E}">
        <p14:creationId xmlns:p14="http://schemas.microsoft.com/office/powerpoint/2010/main" val="54740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r>
              <a:rPr lang="en-IN" dirty="0"/>
              <a:t>Data Pre-processing Output</a:t>
            </a:r>
            <a:br>
              <a:rPr lang="en-IN" dirty="0"/>
            </a:br>
            <a:endParaRPr lang="en-IN" dirty="0"/>
          </a:p>
        </p:txBody>
      </p:sp>
      <p:pic>
        <p:nvPicPr>
          <p:cNvPr id="5" name="Content Placeholder 4" descr="A collage of images of a baby&#10;&#10;Description automatically generated">
            <a:extLst>
              <a:ext uri="{FF2B5EF4-FFF2-40B4-BE49-F238E27FC236}">
                <a16:creationId xmlns:a16="http://schemas.microsoft.com/office/drawing/2014/main" id="{5823F5D1-4FEC-4CDE-B1F6-222A5E1D72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226330"/>
            <a:ext cx="10058400" cy="3524528"/>
          </a:xfrm>
        </p:spPr>
      </p:pic>
    </p:spTree>
    <p:extLst>
      <p:ext uri="{BB962C8B-B14F-4D97-AF65-F5344CB8AC3E}">
        <p14:creationId xmlns:p14="http://schemas.microsoft.com/office/powerpoint/2010/main" val="355011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br>
              <a:rPr lang="en-IN" dirty="0"/>
            </a:br>
            <a:r>
              <a:rPr lang="en-IN" dirty="0"/>
              <a:t>Making The </a:t>
            </a:r>
            <a:r>
              <a:rPr lang="en-IN" dirty="0" err="1"/>
              <a:t>Segnet</a:t>
            </a:r>
            <a:r>
              <a:rPr lang="en-IN" dirty="0"/>
              <a:t> Model</a:t>
            </a:r>
          </a:p>
        </p:txBody>
      </p:sp>
      <p:sp>
        <p:nvSpPr>
          <p:cNvPr id="3" name="Content Placeholder 2">
            <a:extLst>
              <a:ext uri="{FF2B5EF4-FFF2-40B4-BE49-F238E27FC236}">
                <a16:creationId xmlns:a16="http://schemas.microsoft.com/office/drawing/2014/main" id="{5570D7AA-F509-E01E-2D8B-E1479C6178B7}"/>
              </a:ext>
            </a:extLst>
          </p:cNvPr>
          <p:cNvSpPr>
            <a:spLocks noGrp="1"/>
          </p:cNvSpPr>
          <p:nvPr>
            <p:ph idx="1"/>
          </p:nvPr>
        </p:nvSpPr>
        <p:spPr/>
        <p:txBody>
          <a:bodyPr/>
          <a:lstStyle/>
          <a:p>
            <a:pPr marL="0" indent="0">
              <a:buNone/>
            </a:pPr>
            <a:r>
              <a:rPr lang="en-IN" b="1" i="0" dirty="0" err="1">
                <a:effectLst/>
                <a:latin typeface="Söhne"/>
              </a:rPr>
              <a:t>Segnet</a:t>
            </a:r>
            <a:r>
              <a:rPr lang="en-IN" b="1" i="0" dirty="0">
                <a:effectLst/>
                <a:latin typeface="Söhne"/>
              </a:rPr>
              <a:t> Model : </a:t>
            </a:r>
            <a:r>
              <a:rPr lang="en-US" b="1" i="0" dirty="0" err="1">
                <a:solidFill>
                  <a:srgbClr val="212529"/>
                </a:solidFill>
                <a:effectLst/>
                <a:latin typeface="Lato" panose="020F0502020204030203" pitchFamily="34" charset="0"/>
              </a:rPr>
              <a:t>SegNet</a:t>
            </a:r>
            <a:r>
              <a:rPr lang="en-US" b="0" i="0" dirty="0">
                <a:solidFill>
                  <a:srgbClr val="212529"/>
                </a:solidFill>
                <a:effectLst/>
                <a:latin typeface="Lato" panose="020F0502020204030203" pitchFamily="34" charset="0"/>
              </a:rPr>
              <a:t> is a semantic segmentation model. This core trainable segmentation architecture consists of an encoder network, a corresponding decoder network followed by a pixel-wise classification layer.</a:t>
            </a:r>
            <a:endParaRPr lang="en-IN" b="1" i="0" dirty="0">
              <a:effectLst/>
              <a:latin typeface="Söhne"/>
            </a:endParaRPr>
          </a:p>
        </p:txBody>
      </p:sp>
      <p:pic>
        <p:nvPicPr>
          <p:cNvPr id="5" name="Picture 4" descr="A computer screen shot of a program code&#10;&#10;Description automatically generated">
            <a:extLst>
              <a:ext uri="{FF2B5EF4-FFF2-40B4-BE49-F238E27FC236}">
                <a16:creationId xmlns:a16="http://schemas.microsoft.com/office/drawing/2014/main" id="{9F90DAAB-9B88-1015-0653-13E9F13FE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3161923"/>
            <a:ext cx="5496692" cy="3305636"/>
          </a:xfrm>
          <a:prstGeom prst="rect">
            <a:avLst/>
          </a:prstGeom>
        </p:spPr>
      </p:pic>
      <p:sp>
        <p:nvSpPr>
          <p:cNvPr id="6" name="TextBox 5">
            <a:extLst>
              <a:ext uri="{FF2B5EF4-FFF2-40B4-BE49-F238E27FC236}">
                <a16:creationId xmlns:a16="http://schemas.microsoft.com/office/drawing/2014/main" id="{1E03A029-0B11-F8E7-7EE9-6C508873920F}"/>
              </a:ext>
            </a:extLst>
          </p:cNvPr>
          <p:cNvSpPr txBox="1"/>
          <p:nvPr/>
        </p:nvSpPr>
        <p:spPr>
          <a:xfrm>
            <a:off x="7343480" y="3591612"/>
            <a:ext cx="1244339" cy="369332"/>
          </a:xfrm>
          <a:prstGeom prst="rect">
            <a:avLst/>
          </a:prstGeom>
          <a:noFill/>
        </p:spPr>
        <p:txBody>
          <a:bodyPr wrap="square" rtlCol="0">
            <a:spAutoFit/>
          </a:bodyPr>
          <a:lstStyle/>
          <a:p>
            <a:r>
              <a:rPr lang="en-IN" dirty="0"/>
              <a:t>model1</a:t>
            </a:r>
          </a:p>
        </p:txBody>
      </p:sp>
      <p:sp>
        <p:nvSpPr>
          <p:cNvPr id="7" name="TextBox 6">
            <a:extLst>
              <a:ext uri="{FF2B5EF4-FFF2-40B4-BE49-F238E27FC236}">
                <a16:creationId xmlns:a16="http://schemas.microsoft.com/office/drawing/2014/main" id="{897D8CEA-821E-7D54-4E07-294B179142A1}"/>
              </a:ext>
            </a:extLst>
          </p:cNvPr>
          <p:cNvSpPr txBox="1"/>
          <p:nvPr/>
        </p:nvSpPr>
        <p:spPr>
          <a:xfrm>
            <a:off x="7767687" y="4402318"/>
            <a:ext cx="3470289" cy="2031325"/>
          </a:xfrm>
          <a:prstGeom prst="rect">
            <a:avLst/>
          </a:prstGeom>
          <a:noFill/>
        </p:spPr>
        <p:txBody>
          <a:bodyPr wrap="square" rtlCol="0">
            <a:spAutoFit/>
          </a:bodyPr>
          <a:lstStyle/>
          <a:p>
            <a:r>
              <a:rPr lang="en-IN" dirty="0"/>
              <a:t>NOTE: We had to make custom </a:t>
            </a:r>
            <a:r>
              <a:rPr lang="en-IN" dirty="0" err="1"/>
              <a:t>Segnet</a:t>
            </a:r>
            <a:r>
              <a:rPr lang="en-IN" dirty="0"/>
              <a:t> models and reduce a few layers in encoder and decoder to show implementation as it was taking too long to train the model with a lot of layers.</a:t>
            </a:r>
          </a:p>
        </p:txBody>
      </p:sp>
    </p:spTree>
    <p:extLst>
      <p:ext uri="{BB962C8B-B14F-4D97-AF65-F5344CB8AC3E}">
        <p14:creationId xmlns:p14="http://schemas.microsoft.com/office/powerpoint/2010/main" val="97988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program code&#10;&#10;Description automatically generated">
            <a:extLst>
              <a:ext uri="{FF2B5EF4-FFF2-40B4-BE49-F238E27FC236}">
                <a16:creationId xmlns:a16="http://schemas.microsoft.com/office/drawing/2014/main" id="{FDDF0E78-4BDE-8435-0383-80CD9F71B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218" y="785258"/>
            <a:ext cx="5220429" cy="4420217"/>
          </a:xfrm>
          <a:prstGeom prst="rect">
            <a:avLst/>
          </a:prstGeom>
        </p:spPr>
      </p:pic>
      <p:sp>
        <p:nvSpPr>
          <p:cNvPr id="4" name="TextBox 3">
            <a:extLst>
              <a:ext uri="{FF2B5EF4-FFF2-40B4-BE49-F238E27FC236}">
                <a16:creationId xmlns:a16="http://schemas.microsoft.com/office/drawing/2014/main" id="{1B5091CE-B178-E283-6D4B-FB0D81642988}"/>
              </a:ext>
            </a:extLst>
          </p:cNvPr>
          <p:cNvSpPr txBox="1"/>
          <p:nvPr/>
        </p:nvSpPr>
        <p:spPr>
          <a:xfrm>
            <a:off x="7824247" y="2300140"/>
            <a:ext cx="1489435" cy="369332"/>
          </a:xfrm>
          <a:prstGeom prst="rect">
            <a:avLst/>
          </a:prstGeom>
          <a:noFill/>
        </p:spPr>
        <p:txBody>
          <a:bodyPr wrap="square" rtlCol="0">
            <a:spAutoFit/>
          </a:bodyPr>
          <a:lstStyle/>
          <a:p>
            <a:r>
              <a:rPr lang="en-IN" dirty="0"/>
              <a:t>Model 2</a:t>
            </a:r>
          </a:p>
        </p:txBody>
      </p:sp>
    </p:spTree>
    <p:extLst>
      <p:ext uri="{BB962C8B-B14F-4D97-AF65-F5344CB8AC3E}">
        <p14:creationId xmlns:p14="http://schemas.microsoft.com/office/powerpoint/2010/main" val="114154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br>
              <a:rPr lang="en-IN" dirty="0"/>
            </a:br>
            <a:r>
              <a:rPr lang="en-IN" dirty="0"/>
              <a:t>Making The </a:t>
            </a:r>
            <a:r>
              <a:rPr lang="en-IN" dirty="0" err="1"/>
              <a:t>Segnet</a:t>
            </a:r>
            <a:r>
              <a:rPr lang="en-IN" dirty="0"/>
              <a:t> Model</a:t>
            </a:r>
          </a:p>
        </p:txBody>
      </p:sp>
      <p:sp>
        <p:nvSpPr>
          <p:cNvPr id="3" name="Content Placeholder 2">
            <a:extLst>
              <a:ext uri="{FF2B5EF4-FFF2-40B4-BE49-F238E27FC236}">
                <a16:creationId xmlns:a16="http://schemas.microsoft.com/office/drawing/2014/main" id="{5570D7AA-F509-E01E-2D8B-E1479C6178B7}"/>
              </a:ext>
            </a:extLst>
          </p:cNvPr>
          <p:cNvSpPr>
            <a:spLocks noGrp="1"/>
          </p:cNvSpPr>
          <p:nvPr>
            <p:ph idx="1"/>
          </p:nvPr>
        </p:nvSpPr>
        <p:spPr/>
        <p:txBody>
          <a:bodyPr/>
          <a:lstStyle/>
          <a:p>
            <a:pPr marL="0" indent="0">
              <a:buNone/>
            </a:pPr>
            <a:r>
              <a:rPr lang="en-IN" i="0" dirty="0">
                <a:effectLst/>
                <a:latin typeface="Söhne"/>
              </a:rPr>
              <a:t>After making the model structure we have compiled the model, trained it and then tested it.</a:t>
            </a:r>
          </a:p>
        </p:txBody>
      </p:sp>
      <p:pic>
        <p:nvPicPr>
          <p:cNvPr id="5" name="Picture 4">
            <a:extLst>
              <a:ext uri="{FF2B5EF4-FFF2-40B4-BE49-F238E27FC236}">
                <a16:creationId xmlns:a16="http://schemas.microsoft.com/office/drawing/2014/main" id="{741B6C83-3C4F-7E14-B530-CCB4B098F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357" y="2905052"/>
            <a:ext cx="6277851" cy="912804"/>
          </a:xfrm>
          <a:prstGeom prst="rect">
            <a:avLst/>
          </a:prstGeom>
        </p:spPr>
      </p:pic>
    </p:spTree>
    <p:extLst>
      <p:ext uri="{BB962C8B-B14F-4D97-AF65-F5344CB8AC3E}">
        <p14:creationId xmlns:p14="http://schemas.microsoft.com/office/powerpoint/2010/main" val="3583553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097280" y="286603"/>
            <a:ext cx="10058400" cy="1450757"/>
          </a:xfrm>
        </p:spPr>
        <p:txBody>
          <a:bodyPr>
            <a:normAutofit/>
          </a:bodyPr>
          <a:lstStyle/>
          <a:p>
            <a:br>
              <a:rPr lang="en-IN" dirty="0"/>
            </a:br>
            <a:r>
              <a:rPr lang="en-IN" dirty="0"/>
              <a:t>Predicting the Mask</a:t>
            </a:r>
          </a:p>
        </p:txBody>
      </p:sp>
      <p:cxnSp>
        <p:nvCxnSpPr>
          <p:cNvPr id="20" name="Straight Connector 19">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5570D7AA-F509-E01E-2D8B-E1479C6178B7}"/>
              </a:ext>
            </a:extLst>
          </p:cNvPr>
          <p:cNvSpPr>
            <a:spLocks/>
          </p:cNvSpPr>
          <p:nvPr/>
        </p:nvSpPr>
        <p:spPr>
          <a:xfrm>
            <a:off x="1339086" y="2098515"/>
            <a:ext cx="9021809" cy="3373304"/>
          </a:xfrm>
          <a:prstGeom prst="rect">
            <a:avLst/>
          </a:prstGeom>
        </p:spPr>
        <p:txBody>
          <a:bodyPr/>
          <a:lstStyle/>
          <a:p>
            <a:pPr defTabSz="813816">
              <a:spcAft>
                <a:spcPts val="600"/>
              </a:spcAft>
            </a:pPr>
            <a:r>
              <a:rPr lang="en-IN" sz="1602" kern="1200">
                <a:solidFill>
                  <a:schemeClr val="tx1"/>
                </a:solidFill>
                <a:latin typeface="Söhne"/>
                <a:ea typeface="+mn-ea"/>
                <a:cs typeface="+mn-cs"/>
              </a:rPr>
              <a:t>In this step we are predicting the size and shape of the mask of a given Image with the help of the trained model.</a:t>
            </a:r>
          </a:p>
          <a:p>
            <a:pPr marL="0" indent="0">
              <a:spcAft>
                <a:spcPts val="600"/>
              </a:spcAft>
              <a:buNone/>
            </a:pPr>
            <a:endParaRPr lang="en-IN" i="0">
              <a:effectLst/>
              <a:latin typeface="Söhne"/>
            </a:endParaRPr>
          </a:p>
        </p:txBody>
      </p:sp>
      <p:pic>
        <p:nvPicPr>
          <p:cNvPr id="5" name="Picture 4">
            <a:extLst>
              <a:ext uri="{FF2B5EF4-FFF2-40B4-BE49-F238E27FC236}">
                <a16:creationId xmlns:a16="http://schemas.microsoft.com/office/drawing/2014/main" id="{D72A2619-2E5C-164F-637A-4DE930F05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111" y="2731638"/>
            <a:ext cx="3220412" cy="661477"/>
          </a:xfrm>
          <a:prstGeom prst="rect">
            <a:avLst/>
          </a:prstGeom>
        </p:spPr>
      </p:pic>
      <p:pic>
        <p:nvPicPr>
          <p:cNvPr id="7" name="Picture 6" descr="A collage of images of baby&#10;&#10;Description automatically generated">
            <a:extLst>
              <a:ext uri="{FF2B5EF4-FFF2-40B4-BE49-F238E27FC236}">
                <a16:creationId xmlns:a16="http://schemas.microsoft.com/office/drawing/2014/main" id="{1EC3CBA7-5493-F01B-B2A5-2587F8353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208" y="2549699"/>
            <a:ext cx="6147006" cy="3334896"/>
          </a:xfrm>
          <a:prstGeom prst="rect">
            <a:avLst/>
          </a:prstGeom>
        </p:spPr>
      </p:pic>
      <p:sp>
        <p:nvSpPr>
          <p:cNvPr id="8" name="TextBox 7">
            <a:extLst>
              <a:ext uri="{FF2B5EF4-FFF2-40B4-BE49-F238E27FC236}">
                <a16:creationId xmlns:a16="http://schemas.microsoft.com/office/drawing/2014/main" id="{9632D58A-531C-153D-32FE-3A93008D15D1}"/>
              </a:ext>
            </a:extLst>
          </p:cNvPr>
          <p:cNvSpPr txBox="1"/>
          <p:nvPr/>
        </p:nvSpPr>
        <p:spPr>
          <a:xfrm>
            <a:off x="3542538" y="4367589"/>
            <a:ext cx="1893988" cy="585417"/>
          </a:xfrm>
          <a:prstGeom prst="rect">
            <a:avLst/>
          </a:prstGeom>
          <a:noFill/>
        </p:spPr>
        <p:txBody>
          <a:bodyPr wrap="square" rtlCol="0">
            <a:spAutoFit/>
          </a:bodyPr>
          <a:lstStyle/>
          <a:p>
            <a:pPr defTabSz="813816">
              <a:spcAft>
                <a:spcPts val="600"/>
              </a:spcAft>
            </a:pPr>
            <a:r>
              <a:rPr lang="en-IN" sz="1602" kern="1200">
                <a:solidFill>
                  <a:schemeClr val="tx1"/>
                </a:solidFill>
                <a:latin typeface="+mn-lt"/>
                <a:ea typeface="+mn-ea"/>
                <a:cs typeface="+mn-cs"/>
              </a:rPr>
              <a:t>Output of predictions</a:t>
            </a:r>
            <a:endParaRPr lang="en-IN"/>
          </a:p>
        </p:txBody>
      </p:sp>
    </p:spTree>
    <p:extLst>
      <p:ext uri="{BB962C8B-B14F-4D97-AF65-F5344CB8AC3E}">
        <p14:creationId xmlns:p14="http://schemas.microsoft.com/office/powerpoint/2010/main" val="324974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br>
              <a:rPr lang="en-IN" dirty="0"/>
            </a:br>
            <a:r>
              <a:rPr lang="en-IN" dirty="0"/>
              <a:t>Calculating the NT Thickness</a:t>
            </a:r>
          </a:p>
        </p:txBody>
      </p:sp>
      <p:pic>
        <p:nvPicPr>
          <p:cNvPr id="5" name="Content Placeholder 4" descr="A computer screen shot of text&#10;&#10;Description automatically generated">
            <a:extLst>
              <a:ext uri="{FF2B5EF4-FFF2-40B4-BE49-F238E27FC236}">
                <a16:creationId xmlns:a16="http://schemas.microsoft.com/office/drawing/2014/main" id="{CE545812-C921-7D0B-E1D8-87B7D488C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616" y="2177592"/>
            <a:ext cx="7192652" cy="3978111"/>
          </a:xfrm>
        </p:spPr>
      </p:pic>
    </p:spTree>
    <p:extLst>
      <p:ext uri="{BB962C8B-B14F-4D97-AF65-F5344CB8AC3E}">
        <p14:creationId xmlns:p14="http://schemas.microsoft.com/office/powerpoint/2010/main" val="77626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943DBA-6941-15BB-18CA-92B3D012ABF7}"/>
              </a:ext>
            </a:extLst>
          </p:cNvPr>
          <p:cNvSpPr>
            <a:spLocks noGrp="1"/>
          </p:cNvSpPr>
          <p:nvPr>
            <p:ph type="title"/>
          </p:nvPr>
        </p:nvSpPr>
        <p:spPr/>
        <p:txBody>
          <a:bodyPr/>
          <a:lstStyle/>
          <a:p>
            <a:r>
              <a:rPr lang="en-IN" dirty="0"/>
              <a:t>Comparison Of Models - Structure</a:t>
            </a:r>
          </a:p>
        </p:txBody>
      </p:sp>
      <p:pic>
        <p:nvPicPr>
          <p:cNvPr id="12" name="Content Placeholder 11" descr="A screenshot of a computer&#10;&#10;Description automatically generated">
            <a:extLst>
              <a:ext uri="{FF2B5EF4-FFF2-40B4-BE49-F238E27FC236}">
                <a16:creationId xmlns:a16="http://schemas.microsoft.com/office/drawing/2014/main" id="{9A1742A6-2BFE-3D96-E3C2-67374F7B4B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7010" y="2120900"/>
            <a:ext cx="4835951" cy="3748088"/>
          </a:xfrm>
        </p:spPr>
      </p:pic>
      <p:pic>
        <p:nvPicPr>
          <p:cNvPr id="9" name="Content Placeholder 8" descr="A screenshot of a computer program&#10;&#10;Description automatically generated">
            <a:extLst>
              <a:ext uri="{FF2B5EF4-FFF2-40B4-BE49-F238E27FC236}">
                <a16:creationId xmlns:a16="http://schemas.microsoft.com/office/drawing/2014/main" id="{6BB16813-BA64-FFA5-E522-8414AD762EF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23727" y="2120900"/>
            <a:ext cx="5307291" cy="3748088"/>
          </a:xfrm>
        </p:spPr>
      </p:pic>
      <p:sp>
        <p:nvSpPr>
          <p:cNvPr id="10" name="TextBox 9">
            <a:extLst>
              <a:ext uri="{FF2B5EF4-FFF2-40B4-BE49-F238E27FC236}">
                <a16:creationId xmlns:a16="http://schemas.microsoft.com/office/drawing/2014/main" id="{471F8A4E-09F1-BE13-3B90-95F120EE8B49}"/>
              </a:ext>
            </a:extLst>
          </p:cNvPr>
          <p:cNvSpPr txBox="1"/>
          <p:nvPr/>
        </p:nvSpPr>
        <p:spPr>
          <a:xfrm>
            <a:off x="8091969" y="5868988"/>
            <a:ext cx="3063711" cy="369332"/>
          </a:xfrm>
          <a:prstGeom prst="rect">
            <a:avLst/>
          </a:prstGeom>
          <a:noFill/>
        </p:spPr>
        <p:txBody>
          <a:bodyPr wrap="square" rtlCol="0">
            <a:spAutoFit/>
          </a:bodyPr>
          <a:lstStyle/>
          <a:p>
            <a:r>
              <a:rPr lang="en-IN" dirty="0"/>
              <a:t>MODEL 2</a:t>
            </a:r>
          </a:p>
        </p:txBody>
      </p:sp>
      <p:sp>
        <p:nvSpPr>
          <p:cNvPr id="13" name="TextBox 12">
            <a:extLst>
              <a:ext uri="{FF2B5EF4-FFF2-40B4-BE49-F238E27FC236}">
                <a16:creationId xmlns:a16="http://schemas.microsoft.com/office/drawing/2014/main" id="{A20DDC7D-4D73-0FB1-2F37-878B4481B3D5}"/>
              </a:ext>
            </a:extLst>
          </p:cNvPr>
          <p:cNvSpPr txBox="1"/>
          <p:nvPr/>
        </p:nvSpPr>
        <p:spPr>
          <a:xfrm>
            <a:off x="2355131" y="5892622"/>
            <a:ext cx="3063711" cy="369332"/>
          </a:xfrm>
          <a:prstGeom prst="rect">
            <a:avLst/>
          </a:prstGeom>
          <a:noFill/>
        </p:spPr>
        <p:txBody>
          <a:bodyPr wrap="square" rtlCol="0">
            <a:spAutoFit/>
          </a:bodyPr>
          <a:lstStyle/>
          <a:p>
            <a:r>
              <a:rPr lang="en-IN" dirty="0"/>
              <a:t>MODEL 1</a:t>
            </a:r>
          </a:p>
        </p:txBody>
      </p:sp>
    </p:spTree>
    <p:extLst>
      <p:ext uri="{BB962C8B-B14F-4D97-AF65-F5344CB8AC3E}">
        <p14:creationId xmlns:p14="http://schemas.microsoft.com/office/powerpoint/2010/main" val="62894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CC65419-0D72-A5B0-DD74-3A6D103769FD}"/>
              </a:ext>
            </a:extLst>
          </p:cNvPr>
          <p:cNvSpPr>
            <a:spLocks noGrp="1"/>
          </p:cNvSpPr>
          <p:nvPr>
            <p:ph type="title"/>
          </p:nvPr>
        </p:nvSpPr>
        <p:spPr>
          <a:xfrm>
            <a:off x="492369" y="605896"/>
            <a:ext cx="3642309" cy="5646208"/>
          </a:xfrm>
        </p:spPr>
        <p:txBody>
          <a:bodyPr anchor="ctr">
            <a:normAutofit/>
          </a:bodyPr>
          <a:lstStyle/>
          <a:p>
            <a:r>
              <a:rPr lang="en-IN" sz="3400">
                <a:solidFill>
                  <a:srgbClr val="FFFFFF"/>
                </a:solidFill>
              </a:rPr>
              <a:t>INTRODUCTION</a:t>
            </a:r>
          </a:p>
        </p:txBody>
      </p:sp>
      <p:sp>
        <p:nvSpPr>
          <p:cNvPr id="3" name="Content Placeholder 2">
            <a:extLst>
              <a:ext uri="{FF2B5EF4-FFF2-40B4-BE49-F238E27FC236}">
                <a16:creationId xmlns:a16="http://schemas.microsoft.com/office/drawing/2014/main" id="{2C48BE42-8D92-955D-FE1A-8AEB95D21079}"/>
              </a:ext>
            </a:extLst>
          </p:cNvPr>
          <p:cNvSpPr>
            <a:spLocks noGrp="1"/>
          </p:cNvSpPr>
          <p:nvPr>
            <p:ph idx="1"/>
          </p:nvPr>
        </p:nvSpPr>
        <p:spPr>
          <a:xfrm>
            <a:off x="5231958" y="605896"/>
            <a:ext cx="5923721" cy="5646208"/>
          </a:xfrm>
        </p:spPr>
        <p:txBody>
          <a:bodyPr anchor="ctr">
            <a:normAutofit/>
          </a:bodyPr>
          <a:lstStyle/>
          <a:p>
            <a:r>
              <a:rPr lang="en-US" sz="2400"/>
              <a:t>Nuchal translucency (NT) thickness is a prenatal screening measurement used to assess the risk of certain chromosomal abnormalities in a developing fetus, particularly Down syndrome (Trisomy 21), as well as other genetic disorders. This measurement is typically performed during the first trimester of pregnancy, around the 11th to 14th week, and is part of a larger assessment known as the first trimester combined screening or the first trimester screening.</a:t>
            </a:r>
            <a:endParaRPr lang="en-IN" sz="2400"/>
          </a:p>
        </p:txBody>
      </p:sp>
    </p:spTree>
    <p:extLst>
      <p:ext uri="{BB962C8B-B14F-4D97-AF65-F5344CB8AC3E}">
        <p14:creationId xmlns:p14="http://schemas.microsoft.com/office/powerpoint/2010/main" val="366797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60D3A-3FEF-942F-8F4B-2D99E26E25F6}"/>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Comparison Of Models – Structure diagram obtained from Visualkeras</a:t>
            </a:r>
          </a:p>
        </p:txBody>
      </p:sp>
      <p:cxnSp>
        <p:nvCxnSpPr>
          <p:cNvPr id="22" name="Straight Connector 21">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7" name="Content Placeholder 6" descr="A close-up of a pink box&#10;&#10;Description automatically generated">
            <a:extLst>
              <a:ext uri="{FF2B5EF4-FFF2-40B4-BE49-F238E27FC236}">
                <a16:creationId xmlns:a16="http://schemas.microsoft.com/office/drawing/2014/main" id="{64BE358F-4D86-5ADB-55BA-4D671D534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483" y="2098515"/>
            <a:ext cx="3335449" cy="3426799"/>
          </a:xfrm>
          <a:prstGeom prst="rect">
            <a:avLst/>
          </a:prstGeom>
        </p:spPr>
      </p:pic>
      <p:pic>
        <p:nvPicPr>
          <p:cNvPr id="9" name="Content Placeholder 8" descr="A close-up of a red box&#10;&#10;Description automatically generated">
            <a:extLst>
              <a:ext uri="{FF2B5EF4-FFF2-40B4-BE49-F238E27FC236}">
                <a16:creationId xmlns:a16="http://schemas.microsoft.com/office/drawing/2014/main" id="{0648AC21-4F68-2139-5098-F1112939E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504" y="2098515"/>
            <a:ext cx="3915778" cy="3426799"/>
          </a:xfrm>
          <a:prstGeom prst="rect">
            <a:avLst/>
          </a:prstGeom>
        </p:spPr>
      </p:pic>
      <p:sp>
        <p:nvSpPr>
          <p:cNvPr id="10" name="TextBox 9">
            <a:extLst>
              <a:ext uri="{FF2B5EF4-FFF2-40B4-BE49-F238E27FC236}">
                <a16:creationId xmlns:a16="http://schemas.microsoft.com/office/drawing/2014/main" id="{DDF4651B-5CC0-8CA0-B771-F59FC05CFA16}"/>
              </a:ext>
            </a:extLst>
          </p:cNvPr>
          <p:cNvSpPr txBox="1"/>
          <p:nvPr/>
        </p:nvSpPr>
        <p:spPr>
          <a:xfrm>
            <a:off x="2524683" y="5546922"/>
            <a:ext cx="2801087" cy="344390"/>
          </a:xfrm>
          <a:prstGeom prst="rect">
            <a:avLst/>
          </a:prstGeom>
          <a:noFill/>
        </p:spPr>
        <p:txBody>
          <a:bodyPr wrap="square" rtlCol="0">
            <a:spAutoFit/>
          </a:bodyPr>
          <a:lstStyle/>
          <a:p>
            <a:pPr defTabSz="832104">
              <a:spcAft>
                <a:spcPts val="600"/>
              </a:spcAft>
            </a:pPr>
            <a:r>
              <a:rPr lang="en-IN" sz="1638" kern="1200">
                <a:solidFill>
                  <a:schemeClr val="tx1"/>
                </a:solidFill>
                <a:latin typeface="+mn-lt"/>
                <a:ea typeface="+mn-ea"/>
                <a:cs typeface="+mn-cs"/>
              </a:rPr>
              <a:t>MODEL 1</a:t>
            </a:r>
            <a:endParaRPr lang="en-IN"/>
          </a:p>
        </p:txBody>
      </p:sp>
      <p:sp>
        <p:nvSpPr>
          <p:cNvPr id="11" name="TextBox 10">
            <a:extLst>
              <a:ext uri="{FF2B5EF4-FFF2-40B4-BE49-F238E27FC236}">
                <a16:creationId xmlns:a16="http://schemas.microsoft.com/office/drawing/2014/main" id="{C1CF33FD-DA56-134E-4BE1-97D49058851C}"/>
              </a:ext>
            </a:extLst>
          </p:cNvPr>
          <p:cNvSpPr txBox="1"/>
          <p:nvPr/>
        </p:nvSpPr>
        <p:spPr>
          <a:xfrm>
            <a:off x="7769756" y="5525314"/>
            <a:ext cx="2801087" cy="344390"/>
          </a:xfrm>
          <a:prstGeom prst="rect">
            <a:avLst/>
          </a:prstGeom>
          <a:noFill/>
        </p:spPr>
        <p:txBody>
          <a:bodyPr wrap="square" rtlCol="0">
            <a:spAutoFit/>
          </a:bodyPr>
          <a:lstStyle/>
          <a:p>
            <a:pPr defTabSz="832104">
              <a:spcAft>
                <a:spcPts val="600"/>
              </a:spcAft>
            </a:pPr>
            <a:r>
              <a:rPr lang="en-IN" sz="1638" kern="1200">
                <a:solidFill>
                  <a:schemeClr val="tx1"/>
                </a:solidFill>
                <a:latin typeface="+mn-lt"/>
                <a:ea typeface="+mn-ea"/>
                <a:cs typeface="+mn-cs"/>
              </a:rPr>
              <a:t>MODEL 2</a:t>
            </a:r>
            <a:endParaRPr lang="en-IN"/>
          </a:p>
        </p:txBody>
      </p:sp>
    </p:spTree>
    <p:extLst>
      <p:ext uri="{BB962C8B-B14F-4D97-AF65-F5344CB8AC3E}">
        <p14:creationId xmlns:p14="http://schemas.microsoft.com/office/powerpoint/2010/main" val="103799825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7"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AFBA3EC-042A-EF7E-C150-4DFE3252391F}"/>
              </a:ext>
            </a:extLst>
          </p:cNvPr>
          <p:cNvSpPr>
            <a:spLocks noGrp="1"/>
          </p:cNvSpPr>
          <p:nvPr>
            <p:ph type="title"/>
          </p:nvPr>
        </p:nvSpPr>
        <p:spPr>
          <a:xfrm>
            <a:off x="1066800" y="270616"/>
            <a:ext cx="10058400" cy="1450757"/>
          </a:xfrm>
        </p:spPr>
        <p:txBody>
          <a:bodyPr vert="horz" lIns="91440" tIns="45720" rIns="91440" bIns="45720" rtlCol="0" anchor="b">
            <a:normAutofit/>
          </a:bodyPr>
          <a:lstStyle/>
          <a:p>
            <a:r>
              <a:rPr lang="en-US" sz="4800" dirty="0"/>
              <a:t>Comparison Of Models – Mask Prediction</a:t>
            </a:r>
          </a:p>
        </p:txBody>
      </p:sp>
      <p:cxnSp>
        <p:nvCxnSpPr>
          <p:cNvPr id="29" name="Straight Connector 28">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7" name="Content Placeholder 6" descr="A collage of images of a person's face&#10;&#10;Description automatically generated">
            <a:extLst>
              <a:ext uri="{FF2B5EF4-FFF2-40B4-BE49-F238E27FC236}">
                <a16:creationId xmlns:a16="http://schemas.microsoft.com/office/drawing/2014/main" id="{A5825397-1EB1-65DA-3CD4-FF5BB269A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381" y="2134059"/>
            <a:ext cx="4435380" cy="3238331"/>
          </a:xfrm>
          <a:prstGeom prst="rect">
            <a:avLst/>
          </a:prstGeom>
        </p:spPr>
      </p:pic>
      <p:pic>
        <p:nvPicPr>
          <p:cNvPr id="9" name="Content Placeholder 8" descr="A collage of images of a person's face&#10;&#10;Description automatically generated">
            <a:extLst>
              <a:ext uri="{FF2B5EF4-FFF2-40B4-BE49-F238E27FC236}">
                <a16:creationId xmlns:a16="http://schemas.microsoft.com/office/drawing/2014/main" id="{4273E6C0-E37F-C47A-E2D5-079D05332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756" y="2150889"/>
            <a:ext cx="4433863" cy="3204673"/>
          </a:xfrm>
          <a:prstGeom prst="rect">
            <a:avLst/>
          </a:prstGeom>
        </p:spPr>
      </p:pic>
      <p:sp>
        <p:nvSpPr>
          <p:cNvPr id="10" name="TextBox 9">
            <a:extLst>
              <a:ext uri="{FF2B5EF4-FFF2-40B4-BE49-F238E27FC236}">
                <a16:creationId xmlns:a16="http://schemas.microsoft.com/office/drawing/2014/main" id="{8DEDF043-572E-13D9-5F92-97635DECF8AA}"/>
              </a:ext>
            </a:extLst>
          </p:cNvPr>
          <p:cNvSpPr txBox="1"/>
          <p:nvPr/>
        </p:nvSpPr>
        <p:spPr>
          <a:xfrm>
            <a:off x="2521482" y="5531570"/>
            <a:ext cx="2928439" cy="353025"/>
          </a:xfrm>
          <a:prstGeom prst="rect">
            <a:avLst/>
          </a:prstGeom>
          <a:noFill/>
        </p:spPr>
        <p:txBody>
          <a:bodyPr wrap="square" rtlCol="0">
            <a:spAutoFit/>
          </a:bodyPr>
          <a:lstStyle/>
          <a:p>
            <a:pPr defTabSz="868680">
              <a:spcAft>
                <a:spcPts val="600"/>
              </a:spcAft>
            </a:pPr>
            <a:r>
              <a:rPr lang="en-IN" sz="1710" kern="1200">
                <a:solidFill>
                  <a:schemeClr val="tx1"/>
                </a:solidFill>
                <a:latin typeface="+mn-lt"/>
                <a:ea typeface="+mn-ea"/>
                <a:cs typeface="+mn-cs"/>
              </a:rPr>
              <a:t>MODEL 1</a:t>
            </a:r>
            <a:endParaRPr lang="en-IN"/>
          </a:p>
        </p:txBody>
      </p:sp>
      <p:sp>
        <p:nvSpPr>
          <p:cNvPr id="11" name="TextBox 10">
            <a:extLst>
              <a:ext uri="{FF2B5EF4-FFF2-40B4-BE49-F238E27FC236}">
                <a16:creationId xmlns:a16="http://schemas.microsoft.com/office/drawing/2014/main" id="{3211C6F4-7051-0BFE-A444-7E4F445F5041}"/>
              </a:ext>
            </a:extLst>
          </p:cNvPr>
          <p:cNvSpPr txBox="1"/>
          <p:nvPr/>
        </p:nvSpPr>
        <p:spPr>
          <a:xfrm>
            <a:off x="8005021" y="5531570"/>
            <a:ext cx="2928439" cy="353025"/>
          </a:xfrm>
          <a:prstGeom prst="rect">
            <a:avLst/>
          </a:prstGeom>
          <a:noFill/>
        </p:spPr>
        <p:txBody>
          <a:bodyPr wrap="square" rtlCol="0">
            <a:spAutoFit/>
          </a:bodyPr>
          <a:lstStyle/>
          <a:p>
            <a:pPr defTabSz="868680">
              <a:spcAft>
                <a:spcPts val="600"/>
              </a:spcAft>
            </a:pPr>
            <a:r>
              <a:rPr lang="en-IN" sz="1710" kern="1200">
                <a:solidFill>
                  <a:schemeClr val="tx1"/>
                </a:solidFill>
                <a:latin typeface="+mn-lt"/>
                <a:ea typeface="+mn-ea"/>
                <a:cs typeface="+mn-cs"/>
              </a:rPr>
              <a:t>MODEL 2</a:t>
            </a:r>
            <a:endParaRPr lang="en-IN"/>
          </a:p>
        </p:txBody>
      </p:sp>
    </p:spTree>
    <p:extLst>
      <p:ext uri="{BB962C8B-B14F-4D97-AF65-F5344CB8AC3E}">
        <p14:creationId xmlns:p14="http://schemas.microsoft.com/office/powerpoint/2010/main" val="1108175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6E3CA-629F-20C7-E91B-840BDDD67B6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Comparison Of Models – Accuracy</a:t>
            </a:r>
          </a:p>
        </p:txBody>
      </p:sp>
      <p:cxnSp>
        <p:nvCxnSpPr>
          <p:cNvPr id="22" name="Straight Connector 21">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8" name="Content Placeholder 7" descr="A graph of training and validation loss&#10;&#10;Description automatically generated">
            <a:extLst>
              <a:ext uri="{FF2B5EF4-FFF2-40B4-BE49-F238E27FC236}">
                <a16:creationId xmlns:a16="http://schemas.microsoft.com/office/drawing/2014/main" id="{A826D110-DAD9-A867-5A5E-4C76610E4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963" y="2139141"/>
            <a:ext cx="4640116" cy="3704827"/>
          </a:xfrm>
          <a:prstGeom prst="rect">
            <a:avLst/>
          </a:prstGeom>
        </p:spPr>
      </p:pic>
      <p:pic>
        <p:nvPicPr>
          <p:cNvPr id="10" name="Content Placeholder 9">
            <a:extLst>
              <a:ext uri="{FF2B5EF4-FFF2-40B4-BE49-F238E27FC236}">
                <a16:creationId xmlns:a16="http://schemas.microsoft.com/office/drawing/2014/main" id="{2351A180-2CEC-E8DE-F40F-E0472434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834" y="2139141"/>
            <a:ext cx="4638529" cy="1286487"/>
          </a:xfrm>
          <a:prstGeom prst="rect">
            <a:avLst/>
          </a:prstGeom>
        </p:spPr>
      </p:pic>
      <p:sp>
        <p:nvSpPr>
          <p:cNvPr id="11" name="TextBox 10">
            <a:extLst>
              <a:ext uri="{FF2B5EF4-FFF2-40B4-BE49-F238E27FC236}">
                <a16:creationId xmlns:a16="http://schemas.microsoft.com/office/drawing/2014/main" id="{79683E2F-4A04-B109-932E-5192156A3746}"/>
              </a:ext>
            </a:extLst>
          </p:cNvPr>
          <p:cNvSpPr txBox="1"/>
          <p:nvPr/>
        </p:nvSpPr>
        <p:spPr>
          <a:xfrm>
            <a:off x="7003929" y="3984149"/>
            <a:ext cx="2893938" cy="369320"/>
          </a:xfrm>
          <a:prstGeom prst="rect">
            <a:avLst/>
          </a:prstGeom>
          <a:noFill/>
        </p:spPr>
        <p:txBody>
          <a:bodyPr wrap="square" rtlCol="0">
            <a:spAutoFit/>
          </a:bodyPr>
          <a:lstStyle/>
          <a:p>
            <a:pPr defTabSz="905256">
              <a:spcAft>
                <a:spcPts val="600"/>
              </a:spcAft>
            </a:pPr>
            <a:r>
              <a:rPr lang="en-IN" sz="1782" kern="1200">
                <a:solidFill>
                  <a:schemeClr val="tx1"/>
                </a:solidFill>
                <a:latin typeface="+mn-lt"/>
                <a:ea typeface="+mn-ea"/>
                <a:cs typeface="+mn-cs"/>
              </a:rPr>
              <a:t>MODEL 1</a:t>
            </a:r>
            <a:endParaRPr lang="en-IN"/>
          </a:p>
        </p:txBody>
      </p:sp>
    </p:spTree>
    <p:extLst>
      <p:ext uri="{BB962C8B-B14F-4D97-AF65-F5344CB8AC3E}">
        <p14:creationId xmlns:p14="http://schemas.microsoft.com/office/powerpoint/2010/main" val="129865306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AFBA3EC-042A-EF7E-C150-4DFE3252391F}"/>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dirty="0"/>
              <a:t>Comparison Of Models – Accuracy</a:t>
            </a:r>
          </a:p>
        </p:txBody>
      </p:sp>
      <p:cxnSp>
        <p:nvCxnSpPr>
          <p:cNvPr id="21" name="Straight Connector 2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7" name="Content Placeholder 6" descr="A graph of training and validation loss&#10;&#10;Description automatically generated">
            <a:extLst>
              <a:ext uri="{FF2B5EF4-FFF2-40B4-BE49-F238E27FC236}">
                <a16:creationId xmlns:a16="http://schemas.microsoft.com/office/drawing/2014/main" id="{8AAD5635-AEA4-D990-7B7F-470DFE908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963" y="2177035"/>
            <a:ext cx="4640116" cy="3629040"/>
          </a:xfrm>
          <a:prstGeom prst="rect">
            <a:avLst/>
          </a:prstGeom>
        </p:spPr>
      </p:pic>
      <p:pic>
        <p:nvPicPr>
          <p:cNvPr id="9" name="Content Placeholder 8">
            <a:extLst>
              <a:ext uri="{FF2B5EF4-FFF2-40B4-BE49-F238E27FC236}">
                <a16:creationId xmlns:a16="http://schemas.microsoft.com/office/drawing/2014/main" id="{4058D583-339B-E311-A6C5-F4A048BF8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834" y="2177035"/>
            <a:ext cx="4638529" cy="1277570"/>
          </a:xfrm>
          <a:prstGeom prst="rect">
            <a:avLst/>
          </a:prstGeom>
        </p:spPr>
      </p:pic>
      <p:sp>
        <p:nvSpPr>
          <p:cNvPr id="10" name="TextBox 9">
            <a:extLst>
              <a:ext uri="{FF2B5EF4-FFF2-40B4-BE49-F238E27FC236}">
                <a16:creationId xmlns:a16="http://schemas.microsoft.com/office/drawing/2014/main" id="{51E33602-AE3D-ED91-6D8F-79866E28E17F}"/>
              </a:ext>
            </a:extLst>
          </p:cNvPr>
          <p:cNvSpPr txBox="1"/>
          <p:nvPr/>
        </p:nvSpPr>
        <p:spPr>
          <a:xfrm>
            <a:off x="6937944" y="4210385"/>
            <a:ext cx="2422612" cy="720518"/>
          </a:xfrm>
          <a:prstGeom prst="rect">
            <a:avLst/>
          </a:prstGeom>
          <a:noFill/>
        </p:spPr>
        <p:txBody>
          <a:bodyPr wrap="square" rtlCol="0">
            <a:spAutoFit/>
          </a:bodyPr>
          <a:lstStyle/>
          <a:p>
            <a:pPr defTabSz="905256">
              <a:spcAft>
                <a:spcPts val="600"/>
              </a:spcAft>
            </a:pPr>
            <a:r>
              <a:rPr lang="en-IN" sz="1782" kern="1200">
                <a:solidFill>
                  <a:schemeClr val="tx1"/>
                </a:solidFill>
                <a:latin typeface="+mn-lt"/>
                <a:ea typeface="+mn-ea"/>
                <a:cs typeface="+mn-cs"/>
              </a:rPr>
              <a:t>MODEL 2</a:t>
            </a:r>
          </a:p>
          <a:p>
            <a:pPr>
              <a:spcAft>
                <a:spcPts val="600"/>
              </a:spcAft>
            </a:pPr>
            <a:endParaRPr lang="en-IN"/>
          </a:p>
        </p:txBody>
      </p:sp>
    </p:spTree>
    <p:extLst>
      <p:ext uri="{BB962C8B-B14F-4D97-AF65-F5344CB8AC3E}">
        <p14:creationId xmlns:p14="http://schemas.microsoft.com/office/powerpoint/2010/main" val="343674266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FBA3EC-042A-EF7E-C150-4DFE3252391F}"/>
              </a:ext>
            </a:extLst>
          </p:cNvPr>
          <p:cNvSpPr>
            <a:spLocks noGrp="1"/>
          </p:cNvSpPr>
          <p:nvPr>
            <p:ph type="title"/>
          </p:nvPr>
        </p:nvSpPr>
        <p:spPr/>
        <p:txBody>
          <a:bodyPr/>
          <a:lstStyle/>
          <a:p>
            <a:r>
              <a:rPr lang="en-US" sz="4400" dirty="0"/>
              <a:t>Comparison Of Models – RESULTS</a:t>
            </a:r>
            <a:endParaRPr lang="en-IN" dirty="0"/>
          </a:p>
        </p:txBody>
      </p:sp>
      <p:pic>
        <p:nvPicPr>
          <p:cNvPr id="7" name="Content Placeholder 6" descr="A screen shot of a computer program&#10;&#10;Description automatically generated">
            <a:extLst>
              <a:ext uri="{FF2B5EF4-FFF2-40B4-BE49-F238E27FC236}">
                <a16:creationId xmlns:a16="http://schemas.microsoft.com/office/drawing/2014/main" id="{AE7EEF51-1FFF-2112-1E88-7906B55868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15418" y="2111472"/>
            <a:ext cx="4640262" cy="3308939"/>
          </a:xfrm>
        </p:spPr>
      </p:pic>
      <p:pic>
        <p:nvPicPr>
          <p:cNvPr id="9" name="Content Placeholder 8" descr="A screen shot of a computer&#10;&#10;Description automatically generated">
            <a:extLst>
              <a:ext uri="{FF2B5EF4-FFF2-40B4-BE49-F238E27FC236}">
                <a16:creationId xmlns:a16="http://schemas.microsoft.com/office/drawing/2014/main" id="{42FBF2C2-DBAB-B886-BA7F-39CEC633C3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12863" y="2111473"/>
            <a:ext cx="4638675" cy="3308939"/>
          </a:xfrm>
        </p:spPr>
      </p:pic>
      <p:sp>
        <p:nvSpPr>
          <p:cNvPr id="10" name="TextBox 9">
            <a:extLst>
              <a:ext uri="{FF2B5EF4-FFF2-40B4-BE49-F238E27FC236}">
                <a16:creationId xmlns:a16="http://schemas.microsoft.com/office/drawing/2014/main" id="{6FF60DF1-8AC9-5FCD-F411-DF490B3A1809}"/>
              </a:ext>
            </a:extLst>
          </p:cNvPr>
          <p:cNvSpPr txBox="1"/>
          <p:nvPr/>
        </p:nvSpPr>
        <p:spPr>
          <a:xfrm>
            <a:off x="1913641" y="5674936"/>
            <a:ext cx="3148553" cy="369332"/>
          </a:xfrm>
          <a:prstGeom prst="rect">
            <a:avLst/>
          </a:prstGeom>
          <a:noFill/>
        </p:spPr>
        <p:txBody>
          <a:bodyPr wrap="square" rtlCol="0">
            <a:spAutoFit/>
          </a:bodyPr>
          <a:lstStyle/>
          <a:p>
            <a:r>
              <a:rPr lang="en-IN" dirty="0"/>
              <a:t>MODEL  1</a:t>
            </a:r>
          </a:p>
        </p:txBody>
      </p:sp>
      <p:sp>
        <p:nvSpPr>
          <p:cNvPr id="11" name="TextBox 10">
            <a:extLst>
              <a:ext uri="{FF2B5EF4-FFF2-40B4-BE49-F238E27FC236}">
                <a16:creationId xmlns:a16="http://schemas.microsoft.com/office/drawing/2014/main" id="{570E9DCC-C0AA-8D71-7BAA-AE0C51A137BF}"/>
              </a:ext>
            </a:extLst>
          </p:cNvPr>
          <p:cNvSpPr txBox="1"/>
          <p:nvPr/>
        </p:nvSpPr>
        <p:spPr>
          <a:xfrm>
            <a:off x="7277493" y="5542961"/>
            <a:ext cx="3000866" cy="369332"/>
          </a:xfrm>
          <a:prstGeom prst="rect">
            <a:avLst/>
          </a:prstGeom>
          <a:noFill/>
        </p:spPr>
        <p:txBody>
          <a:bodyPr wrap="square" rtlCol="0">
            <a:spAutoFit/>
          </a:bodyPr>
          <a:lstStyle/>
          <a:p>
            <a:r>
              <a:rPr lang="en-IN" dirty="0"/>
              <a:t>MODEL 2</a:t>
            </a:r>
          </a:p>
        </p:txBody>
      </p:sp>
    </p:spTree>
    <p:extLst>
      <p:ext uri="{BB962C8B-B14F-4D97-AF65-F5344CB8AC3E}">
        <p14:creationId xmlns:p14="http://schemas.microsoft.com/office/powerpoint/2010/main" val="1191635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570FDF-0C61-7D1B-755F-B68DA7599C36}"/>
              </a:ext>
            </a:extLst>
          </p:cNvPr>
          <p:cNvSpPr>
            <a:spLocks noGrp="1"/>
          </p:cNvSpPr>
          <p:nvPr>
            <p:ph type="title"/>
          </p:nvPr>
        </p:nvSpPr>
        <p:spPr/>
        <p:txBody>
          <a:bodyPr/>
          <a:lstStyle/>
          <a:p>
            <a:r>
              <a:rPr lang="en-IN" dirty="0"/>
              <a:t>Conclusion : </a:t>
            </a:r>
          </a:p>
        </p:txBody>
      </p:sp>
      <p:sp>
        <p:nvSpPr>
          <p:cNvPr id="6" name="Content Placeholder 5">
            <a:extLst>
              <a:ext uri="{FF2B5EF4-FFF2-40B4-BE49-F238E27FC236}">
                <a16:creationId xmlns:a16="http://schemas.microsoft.com/office/drawing/2014/main" id="{7C42DC91-9C4E-526E-B00F-D80766FA02C0}"/>
              </a:ext>
            </a:extLst>
          </p:cNvPr>
          <p:cNvSpPr>
            <a:spLocks noGrp="1"/>
          </p:cNvSpPr>
          <p:nvPr>
            <p:ph idx="1"/>
          </p:nvPr>
        </p:nvSpPr>
        <p:spPr/>
        <p:txBody>
          <a:bodyPr/>
          <a:lstStyle/>
          <a:p>
            <a:r>
              <a:rPr lang="en-IN" dirty="0"/>
              <a:t>We can observe that the </a:t>
            </a:r>
            <a:r>
              <a:rPr lang="en-IN" dirty="0" err="1"/>
              <a:t>segnet</a:t>
            </a:r>
            <a:r>
              <a:rPr lang="en-IN" dirty="0"/>
              <a:t> model with more encoder and decoder layers is able to make predictions more accurately and hence provide us with better estimate of the NT Thickness.</a:t>
            </a:r>
          </a:p>
        </p:txBody>
      </p:sp>
    </p:spTree>
    <p:extLst>
      <p:ext uri="{BB962C8B-B14F-4D97-AF65-F5344CB8AC3E}">
        <p14:creationId xmlns:p14="http://schemas.microsoft.com/office/powerpoint/2010/main" val="285940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D1AE816-FBD8-540C-6EEC-6D87F73879A2}"/>
              </a:ext>
            </a:extLst>
          </p:cNvPr>
          <p:cNvSpPr>
            <a:spLocks noGrp="1"/>
          </p:cNvSpPr>
          <p:nvPr>
            <p:ph type="title"/>
          </p:nvPr>
        </p:nvSpPr>
        <p:spPr>
          <a:xfrm>
            <a:off x="492369" y="605896"/>
            <a:ext cx="3642309" cy="5646208"/>
          </a:xfrm>
        </p:spPr>
        <p:txBody>
          <a:bodyPr anchor="ctr">
            <a:normAutofit/>
          </a:bodyPr>
          <a:lstStyle/>
          <a:p>
            <a:r>
              <a:rPr lang="en-IN" sz="4400">
                <a:solidFill>
                  <a:srgbClr val="FFFFFF"/>
                </a:solidFill>
              </a:rPr>
              <a:t>PROJECT GOALS</a:t>
            </a:r>
          </a:p>
        </p:txBody>
      </p:sp>
      <p:sp>
        <p:nvSpPr>
          <p:cNvPr id="3" name="Content Placeholder 2">
            <a:extLst>
              <a:ext uri="{FF2B5EF4-FFF2-40B4-BE49-F238E27FC236}">
                <a16:creationId xmlns:a16="http://schemas.microsoft.com/office/drawing/2014/main" id="{997DE2DC-BC94-2CB7-FB5C-7ADC1F8BD4E1}"/>
              </a:ext>
            </a:extLst>
          </p:cNvPr>
          <p:cNvSpPr>
            <a:spLocks noGrp="1"/>
          </p:cNvSpPr>
          <p:nvPr>
            <p:ph idx="1"/>
          </p:nvPr>
        </p:nvSpPr>
        <p:spPr>
          <a:xfrm>
            <a:off x="5231958" y="605896"/>
            <a:ext cx="5923721" cy="5646208"/>
          </a:xfrm>
        </p:spPr>
        <p:txBody>
          <a:bodyPr anchor="ctr">
            <a:normAutofit/>
          </a:bodyPr>
          <a:lstStyle/>
          <a:p>
            <a:r>
              <a:rPr lang="en-IN" sz="2400"/>
              <a:t>The main objective of this project is to come up with image processing techniques which will help us get the most accurate region of interest and a model which can then be implemented to find the </a:t>
            </a:r>
            <a:r>
              <a:rPr lang="en-IN" sz="2400" u="sng"/>
              <a:t>NUCHAL TRANSLUCENCY THICKNESS </a:t>
            </a:r>
            <a:r>
              <a:rPr lang="en-IN" sz="2400"/>
              <a:t>accurately and compare it with the normal range.</a:t>
            </a:r>
          </a:p>
        </p:txBody>
      </p:sp>
    </p:spTree>
    <p:extLst>
      <p:ext uri="{BB962C8B-B14F-4D97-AF65-F5344CB8AC3E}">
        <p14:creationId xmlns:p14="http://schemas.microsoft.com/office/powerpoint/2010/main" val="278573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2B26EFB-8E63-C419-544A-DFCAF2074FAA}"/>
              </a:ext>
            </a:extLst>
          </p:cNvPr>
          <p:cNvSpPr>
            <a:spLocks noGrp="1"/>
          </p:cNvSpPr>
          <p:nvPr>
            <p:ph type="title"/>
          </p:nvPr>
        </p:nvSpPr>
        <p:spPr>
          <a:xfrm>
            <a:off x="492369" y="605896"/>
            <a:ext cx="3642309" cy="5646208"/>
          </a:xfrm>
        </p:spPr>
        <p:txBody>
          <a:bodyPr anchor="ctr">
            <a:normAutofit/>
          </a:bodyPr>
          <a:lstStyle/>
          <a:p>
            <a:r>
              <a:rPr lang="en-IN" sz="3400">
                <a:solidFill>
                  <a:srgbClr val="FFFFFF"/>
                </a:solidFill>
              </a:rPr>
              <a:t>METHODOLOGY</a:t>
            </a:r>
          </a:p>
        </p:txBody>
      </p:sp>
      <p:sp>
        <p:nvSpPr>
          <p:cNvPr id="3" name="Content Placeholder 2">
            <a:extLst>
              <a:ext uri="{FF2B5EF4-FFF2-40B4-BE49-F238E27FC236}">
                <a16:creationId xmlns:a16="http://schemas.microsoft.com/office/drawing/2014/main" id="{7CDF32D8-8B2D-6289-6CCC-89CCBFA19ADA}"/>
              </a:ext>
            </a:extLst>
          </p:cNvPr>
          <p:cNvSpPr>
            <a:spLocks noGrp="1"/>
          </p:cNvSpPr>
          <p:nvPr>
            <p:ph idx="1"/>
          </p:nvPr>
        </p:nvSpPr>
        <p:spPr>
          <a:xfrm>
            <a:off x="5231958" y="605896"/>
            <a:ext cx="5923721" cy="5646208"/>
          </a:xfrm>
        </p:spPr>
        <p:txBody>
          <a:bodyPr anchor="ctr">
            <a:normAutofit/>
          </a:bodyPr>
          <a:lstStyle/>
          <a:p>
            <a:r>
              <a:rPr lang="en-IN" sz="2200"/>
              <a:t>We basically followed the following steps in order to come up with the final convolution neural network model, we will talk in detail about each step ahead in the report.</a:t>
            </a:r>
          </a:p>
          <a:p>
            <a:pPr marL="457200" indent="-457200">
              <a:buAutoNum type="arabicPeriod"/>
            </a:pPr>
            <a:r>
              <a:rPr lang="en-IN" sz="2200"/>
              <a:t>Loading the dataset</a:t>
            </a:r>
          </a:p>
          <a:p>
            <a:pPr marL="457200" indent="-457200">
              <a:buAutoNum type="arabicPeriod"/>
            </a:pPr>
            <a:r>
              <a:rPr lang="en-IN" sz="2200"/>
              <a:t>Importing the required libraries</a:t>
            </a:r>
          </a:p>
          <a:p>
            <a:pPr marL="457200" indent="-457200">
              <a:buAutoNum type="arabicPeriod"/>
            </a:pPr>
            <a:r>
              <a:rPr lang="en-IN" sz="2200"/>
              <a:t>Image processing</a:t>
            </a:r>
          </a:p>
          <a:p>
            <a:pPr marL="457200" indent="-457200">
              <a:buAutoNum type="arabicPeriod"/>
            </a:pPr>
            <a:r>
              <a:rPr lang="en-IN" sz="2200"/>
              <a:t>Data preprocessing</a:t>
            </a:r>
          </a:p>
          <a:p>
            <a:pPr marL="457200" indent="-457200">
              <a:buAutoNum type="arabicPeriod"/>
            </a:pPr>
            <a:r>
              <a:rPr lang="en-IN" sz="2200"/>
              <a:t>Making the segnet Model</a:t>
            </a:r>
          </a:p>
          <a:p>
            <a:pPr marL="457200" indent="-457200">
              <a:buAutoNum type="arabicPeriod"/>
            </a:pPr>
            <a:r>
              <a:rPr lang="en-IN" sz="2200"/>
              <a:t>Predicting the mask</a:t>
            </a:r>
          </a:p>
          <a:p>
            <a:pPr marL="457200" indent="-457200">
              <a:buAutoNum type="arabicPeriod"/>
            </a:pPr>
            <a:r>
              <a:rPr lang="en-IN" sz="2200"/>
              <a:t>Calculating the NT thickness</a:t>
            </a:r>
          </a:p>
          <a:p>
            <a:endParaRPr lang="en-IN" sz="2200"/>
          </a:p>
        </p:txBody>
      </p:sp>
    </p:spTree>
    <p:extLst>
      <p:ext uri="{BB962C8B-B14F-4D97-AF65-F5344CB8AC3E}">
        <p14:creationId xmlns:p14="http://schemas.microsoft.com/office/powerpoint/2010/main" val="50887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fontScale="90000"/>
          </a:bodyPr>
          <a:lstStyle/>
          <a:p>
            <a:br>
              <a:rPr lang="en-IN"/>
            </a:br>
            <a:r>
              <a:rPr lang="en-IN"/>
              <a:t>Loading the dataset</a:t>
            </a:r>
            <a:br>
              <a:rPr lang="en-IN"/>
            </a:br>
            <a:endParaRPr lang="en-IN" dirty="0"/>
          </a:p>
        </p:txBody>
      </p:sp>
      <p:sp>
        <p:nvSpPr>
          <p:cNvPr id="3" name="Content Placeholder 2">
            <a:extLst>
              <a:ext uri="{FF2B5EF4-FFF2-40B4-BE49-F238E27FC236}">
                <a16:creationId xmlns:a16="http://schemas.microsoft.com/office/drawing/2014/main" id="{5570D7AA-F509-E01E-2D8B-E1479C6178B7}"/>
              </a:ext>
            </a:extLst>
          </p:cNvPr>
          <p:cNvSpPr>
            <a:spLocks noGrp="1"/>
          </p:cNvSpPr>
          <p:nvPr>
            <p:ph idx="1"/>
          </p:nvPr>
        </p:nvSpPr>
        <p:spPr/>
        <p:txBody>
          <a:bodyPr/>
          <a:lstStyle/>
          <a:p>
            <a:pPr marL="0" indent="0">
              <a:buNone/>
            </a:pPr>
            <a:r>
              <a:rPr lang="en-IN">
                <a:latin typeface="Söhne"/>
              </a:rPr>
              <a:t>We took the help of the provided codes to load the data to our kernel.</a:t>
            </a:r>
            <a:endParaRPr lang="en-IN" i="0" dirty="0">
              <a:effectLst/>
              <a:latin typeface="Söhne"/>
            </a:endParaRPr>
          </a:p>
        </p:txBody>
      </p:sp>
      <p:pic>
        <p:nvPicPr>
          <p:cNvPr id="5" name="Picture 4">
            <a:extLst>
              <a:ext uri="{FF2B5EF4-FFF2-40B4-BE49-F238E27FC236}">
                <a16:creationId xmlns:a16="http://schemas.microsoft.com/office/drawing/2014/main" id="{07F06470-567A-A499-1EC1-7ABA1FC39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35" y="2864822"/>
            <a:ext cx="9588860" cy="1169850"/>
          </a:xfrm>
          <a:prstGeom prst="rect">
            <a:avLst/>
          </a:prstGeom>
        </p:spPr>
      </p:pic>
    </p:spTree>
    <p:extLst>
      <p:ext uri="{BB962C8B-B14F-4D97-AF65-F5344CB8AC3E}">
        <p14:creationId xmlns:p14="http://schemas.microsoft.com/office/powerpoint/2010/main" val="117546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screen shot of a program&#10;&#10;Description automatically generated">
            <a:extLst>
              <a:ext uri="{FF2B5EF4-FFF2-40B4-BE49-F238E27FC236}">
                <a16:creationId xmlns:a16="http://schemas.microsoft.com/office/drawing/2014/main" id="{60A39460-577A-CFA1-BAD4-FF0831930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915" y="905933"/>
            <a:ext cx="6880173" cy="5039728"/>
          </a:xfrm>
          <a:prstGeom prst="rect">
            <a:avLst/>
          </a:prstGeom>
        </p:spPr>
      </p:pic>
    </p:spTree>
    <p:extLst>
      <p:ext uri="{BB962C8B-B14F-4D97-AF65-F5344CB8AC3E}">
        <p14:creationId xmlns:p14="http://schemas.microsoft.com/office/powerpoint/2010/main" val="365618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br>
              <a:rPr lang="en-IN" dirty="0"/>
            </a:br>
            <a:r>
              <a:rPr lang="en-IN" dirty="0"/>
              <a:t>Importing Required Libraries</a:t>
            </a:r>
          </a:p>
        </p:txBody>
      </p:sp>
      <p:pic>
        <p:nvPicPr>
          <p:cNvPr id="9" name="Content Placeholder 8" descr="A computer screen shot of a program&#10;&#10;Description automatically generated">
            <a:extLst>
              <a:ext uri="{FF2B5EF4-FFF2-40B4-BE49-F238E27FC236}">
                <a16:creationId xmlns:a16="http://schemas.microsoft.com/office/drawing/2014/main" id="{0D511CD7-CE10-D9A6-BB1D-97261A02F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790" y="2108200"/>
            <a:ext cx="6550746" cy="3760788"/>
          </a:xfrm>
        </p:spPr>
      </p:pic>
    </p:spTree>
    <p:extLst>
      <p:ext uri="{BB962C8B-B14F-4D97-AF65-F5344CB8AC3E}">
        <p14:creationId xmlns:p14="http://schemas.microsoft.com/office/powerpoint/2010/main" val="361296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br>
              <a:rPr lang="en-IN" dirty="0"/>
            </a:br>
            <a:r>
              <a:rPr lang="en-IN" dirty="0"/>
              <a:t>Image Processing</a:t>
            </a:r>
          </a:p>
        </p:txBody>
      </p:sp>
      <p:sp>
        <p:nvSpPr>
          <p:cNvPr id="3" name="Content Placeholder 2">
            <a:extLst>
              <a:ext uri="{FF2B5EF4-FFF2-40B4-BE49-F238E27FC236}">
                <a16:creationId xmlns:a16="http://schemas.microsoft.com/office/drawing/2014/main" id="{5570D7AA-F509-E01E-2D8B-E1479C6178B7}"/>
              </a:ext>
            </a:extLst>
          </p:cNvPr>
          <p:cNvSpPr>
            <a:spLocks noGrp="1"/>
          </p:cNvSpPr>
          <p:nvPr>
            <p:ph idx="1"/>
          </p:nvPr>
        </p:nvSpPr>
        <p:spPr/>
        <p:txBody>
          <a:bodyPr/>
          <a:lstStyle/>
          <a:p>
            <a:pPr marL="0" indent="0">
              <a:buNone/>
            </a:pPr>
            <a:r>
              <a:rPr lang="en-IN" i="0" dirty="0">
                <a:effectLst/>
                <a:latin typeface="Söhne"/>
              </a:rPr>
              <a:t>We followed the following steps to perform Image Processing.</a:t>
            </a:r>
          </a:p>
          <a:p>
            <a:pPr marL="0" indent="0">
              <a:buNone/>
            </a:pPr>
            <a:r>
              <a:rPr lang="en-IN" b="1" dirty="0">
                <a:latin typeface="Söhne"/>
              </a:rPr>
              <a:t>Adaptive Filtering : </a:t>
            </a:r>
            <a:r>
              <a:rPr lang="en-US" sz="2000" i="0" dirty="0">
                <a:effectLst/>
                <a:latin typeface="Söhne"/>
              </a:rPr>
              <a:t>Ultrasound images often exhibit variations in noise levels and signal intensity, especially when imaging soft tissues. Adaptive mean filtering adjusts the filter kernel size based on the local characteristics of the image. It means that in regions with low noise, the filter preserves fine details, while in noisy areas, it provides effective noise reduction. This adaptivity is crucial in NT thickness measurement</a:t>
            </a:r>
          </a:p>
          <a:p>
            <a:pPr marL="0" indent="0">
              <a:buNone/>
            </a:pPr>
            <a:endParaRPr lang="en-IN" b="1" dirty="0">
              <a:latin typeface="Söhne"/>
            </a:endParaRPr>
          </a:p>
          <a:p>
            <a:pPr marL="0" indent="0">
              <a:buNone/>
            </a:pPr>
            <a:endParaRPr lang="en-IN" b="1" i="0" dirty="0">
              <a:effectLst/>
              <a:latin typeface="Söhne"/>
            </a:endParaRPr>
          </a:p>
        </p:txBody>
      </p:sp>
      <p:pic>
        <p:nvPicPr>
          <p:cNvPr id="5" name="Picture 4">
            <a:extLst>
              <a:ext uri="{FF2B5EF4-FFF2-40B4-BE49-F238E27FC236}">
                <a16:creationId xmlns:a16="http://schemas.microsoft.com/office/drawing/2014/main" id="{43725A32-6D81-A80E-F899-DA7B09D74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385" y="4609708"/>
            <a:ext cx="7048518" cy="1046374"/>
          </a:xfrm>
          <a:prstGeom prst="rect">
            <a:avLst/>
          </a:prstGeom>
        </p:spPr>
      </p:pic>
    </p:spTree>
    <p:extLst>
      <p:ext uri="{BB962C8B-B14F-4D97-AF65-F5344CB8AC3E}">
        <p14:creationId xmlns:p14="http://schemas.microsoft.com/office/powerpoint/2010/main" val="360186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00AA-DAF0-63BC-0DB7-61ACE9628B2D}"/>
              </a:ext>
            </a:extLst>
          </p:cNvPr>
          <p:cNvSpPr>
            <a:spLocks noGrp="1"/>
          </p:cNvSpPr>
          <p:nvPr>
            <p:ph type="title"/>
          </p:nvPr>
        </p:nvSpPr>
        <p:spPr>
          <a:xfrm>
            <a:off x="1179576" y="528705"/>
            <a:ext cx="10058400" cy="1450757"/>
          </a:xfrm>
        </p:spPr>
        <p:txBody>
          <a:bodyPr>
            <a:normAutofit/>
          </a:bodyPr>
          <a:lstStyle/>
          <a:p>
            <a:br>
              <a:rPr lang="en-IN" dirty="0"/>
            </a:br>
            <a:r>
              <a:rPr lang="en-IN" dirty="0"/>
              <a:t>Image Processing</a:t>
            </a:r>
          </a:p>
        </p:txBody>
      </p:sp>
      <p:sp>
        <p:nvSpPr>
          <p:cNvPr id="3" name="Content Placeholder 2">
            <a:extLst>
              <a:ext uri="{FF2B5EF4-FFF2-40B4-BE49-F238E27FC236}">
                <a16:creationId xmlns:a16="http://schemas.microsoft.com/office/drawing/2014/main" id="{5570D7AA-F509-E01E-2D8B-E1479C6178B7}"/>
              </a:ext>
            </a:extLst>
          </p:cNvPr>
          <p:cNvSpPr>
            <a:spLocks noGrp="1"/>
          </p:cNvSpPr>
          <p:nvPr>
            <p:ph idx="1"/>
          </p:nvPr>
        </p:nvSpPr>
        <p:spPr/>
        <p:txBody>
          <a:bodyPr/>
          <a:lstStyle/>
          <a:p>
            <a:pPr marL="0" indent="0">
              <a:buNone/>
            </a:pPr>
            <a:r>
              <a:rPr lang="en-IN" b="1" dirty="0">
                <a:latin typeface="Söhne"/>
              </a:rPr>
              <a:t>Histogram Equalization : </a:t>
            </a:r>
            <a:r>
              <a:rPr lang="en-US" dirty="0">
                <a:latin typeface="Söhne"/>
              </a:rPr>
              <a:t>enhance contrast by redistributing intensities so that they cover entire range of possible 	values.</a:t>
            </a:r>
          </a:p>
          <a:p>
            <a:pPr marL="0" indent="0">
              <a:buNone/>
            </a:pPr>
            <a:endParaRPr lang="en-US" b="1" dirty="0">
              <a:latin typeface="Söhne"/>
            </a:endParaRPr>
          </a:p>
          <a:p>
            <a:pPr marL="0" indent="0">
              <a:buNone/>
            </a:pPr>
            <a:r>
              <a:rPr lang="en-US" b="1" i="0" dirty="0">
                <a:effectLst/>
                <a:latin typeface="Söhne"/>
              </a:rPr>
              <a:t>ROI Selection</a:t>
            </a:r>
            <a:r>
              <a:rPr lang="en-US" b="1" dirty="0">
                <a:latin typeface="Söhne"/>
              </a:rPr>
              <a:t>: </a:t>
            </a:r>
            <a:r>
              <a:rPr lang="en-US" dirty="0">
                <a:latin typeface="Söhne"/>
              </a:rPr>
              <a:t>selecting the region of interest to work upon with the help of the masks.</a:t>
            </a:r>
          </a:p>
          <a:p>
            <a:pPr marL="0" indent="0">
              <a:buNone/>
            </a:pPr>
            <a:endParaRPr lang="en-US" b="1" i="0" dirty="0">
              <a:effectLst/>
              <a:latin typeface="Söhne"/>
            </a:endParaRPr>
          </a:p>
          <a:p>
            <a:pPr marL="0" indent="0">
              <a:buNone/>
            </a:pPr>
            <a:r>
              <a:rPr lang="en-IN" b="1" dirty="0">
                <a:latin typeface="Söhne"/>
              </a:rPr>
              <a:t>Defining Contours : </a:t>
            </a:r>
            <a:r>
              <a:rPr lang="en-IN" dirty="0">
                <a:latin typeface="Söhne"/>
              </a:rPr>
              <a:t>In this step we define the edges of the ROI .</a:t>
            </a:r>
            <a:endParaRPr lang="en-US" b="1" dirty="0">
              <a:latin typeface="Söhne"/>
            </a:endParaRPr>
          </a:p>
        </p:txBody>
      </p:sp>
      <p:pic>
        <p:nvPicPr>
          <p:cNvPr id="5" name="Picture 4" descr="A black screen with colorful text&#10;&#10;Description automatically generated">
            <a:extLst>
              <a:ext uri="{FF2B5EF4-FFF2-40B4-BE49-F238E27FC236}">
                <a16:creationId xmlns:a16="http://schemas.microsoft.com/office/drawing/2014/main" id="{8A956829-6D3E-DDD9-03C8-63F35D6C8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963" y="2485827"/>
            <a:ext cx="4666267" cy="634367"/>
          </a:xfrm>
          <a:prstGeom prst="rect">
            <a:avLst/>
          </a:prstGeom>
        </p:spPr>
      </p:pic>
      <p:pic>
        <p:nvPicPr>
          <p:cNvPr id="7" name="Picture 6">
            <a:extLst>
              <a:ext uri="{FF2B5EF4-FFF2-40B4-BE49-F238E27FC236}">
                <a16:creationId xmlns:a16="http://schemas.microsoft.com/office/drawing/2014/main" id="{89B804EB-DAAE-CC68-0937-67E6E0BD9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7963" y="3902696"/>
            <a:ext cx="4915872" cy="634367"/>
          </a:xfrm>
          <a:prstGeom prst="rect">
            <a:avLst/>
          </a:prstGeom>
        </p:spPr>
      </p:pic>
      <p:pic>
        <p:nvPicPr>
          <p:cNvPr id="11" name="Picture 10">
            <a:extLst>
              <a:ext uri="{FF2B5EF4-FFF2-40B4-BE49-F238E27FC236}">
                <a16:creationId xmlns:a16="http://schemas.microsoft.com/office/drawing/2014/main" id="{709ABC1E-E388-ED2F-28FA-CB95D7ABD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7963" y="4934643"/>
            <a:ext cx="5353797" cy="600159"/>
          </a:xfrm>
          <a:prstGeom prst="rect">
            <a:avLst/>
          </a:prstGeom>
        </p:spPr>
      </p:pic>
    </p:spTree>
    <p:extLst>
      <p:ext uri="{BB962C8B-B14F-4D97-AF65-F5344CB8AC3E}">
        <p14:creationId xmlns:p14="http://schemas.microsoft.com/office/powerpoint/2010/main" val="2255871486"/>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F2441"/>
      </a:dk2>
      <a:lt2>
        <a:srgbClr val="E2E8E2"/>
      </a:lt2>
      <a:accent1>
        <a:srgbClr val="DE79E3"/>
      </a:accent1>
      <a:accent2>
        <a:srgbClr val="DD5BAE"/>
      </a:accent2>
      <a:accent3>
        <a:srgbClr val="E37991"/>
      </a:accent3>
      <a:accent4>
        <a:srgbClr val="DD755B"/>
      </a:accent4>
      <a:accent5>
        <a:srgbClr val="CF9842"/>
      </a:accent5>
      <a:accent6>
        <a:srgbClr val="A5A845"/>
      </a:accent6>
      <a:hlink>
        <a:srgbClr val="598E56"/>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671</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Avenir Next LT Pro</vt:lpstr>
      <vt:lpstr>Avenir Next LT Pro Light</vt:lpstr>
      <vt:lpstr>Calibri</vt:lpstr>
      <vt:lpstr>Lato</vt:lpstr>
      <vt:lpstr>Söhne</vt:lpstr>
      <vt:lpstr>RetrospectVTI</vt:lpstr>
      <vt:lpstr>FINDING THE NUCHAL TRANSLUCENCY THICKNESS FROM ULTRASOUND IMAGE</vt:lpstr>
      <vt:lpstr>INTRODUCTION</vt:lpstr>
      <vt:lpstr>PROJECT GOALS</vt:lpstr>
      <vt:lpstr>METHODOLOGY</vt:lpstr>
      <vt:lpstr> Loading the dataset </vt:lpstr>
      <vt:lpstr>PowerPoint Presentation</vt:lpstr>
      <vt:lpstr> Importing Required Libraries</vt:lpstr>
      <vt:lpstr> Image Processing</vt:lpstr>
      <vt:lpstr> Image Processing</vt:lpstr>
      <vt:lpstr> Image processing Output</vt:lpstr>
      <vt:lpstr> Data Pre-processing</vt:lpstr>
      <vt:lpstr> Data Pre-processing</vt:lpstr>
      <vt:lpstr>Data Pre-processing Output </vt:lpstr>
      <vt:lpstr> Making The Segnet Model</vt:lpstr>
      <vt:lpstr>PowerPoint Presentation</vt:lpstr>
      <vt:lpstr> Making The Segnet Model</vt:lpstr>
      <vt:lpstr> Predicting the Mask</vt:lpstr>
      <vt:lpstr> Calculating the NT Thickness</vt:lpstr>
      <vt:lpstr>Comparison Of Models - Structure</vt:lpstr>
      <vt:lpstr>Comparison Of Models – Structure diagram obtained from Visualkeras</vt:lpstr>
      <vt:lpstr>Comparison Of Models – Mask Prediction</vt:lpstr>
      <vt:lpstr>Comparison Of Models – Accuracy</vt:lpstr>
      <vt:lpstr>Comparison Of Models – Accuracy</vt:lpstr>
      <vt:lpstr>Comparison Of Models – RESULTS</vt:lpstr>
      <vt:lpstr>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FINDING THE NUCHAL TRANSLUCENCY THICKNESS FROM ULTRASOUND IMAGE</dc:title>
  <dc:creator>ASHUTOSH JHA - 210907370</dc:creator>
  <cp:lastModifiedBy>ASHUTOSH JHA - 210907370</cp:lastModifiedBy>
  <cp:revision>9</cp:revision>
  <dcterms:created xsi:type="dcterms:W3CDTF">2023-10-17T12:13:40Z</dcterms:created>
  <dcterms:modified xsi:type="dcterms:W3CDTF">2024-05-18T10:20:37Z</dcterms:modified>
</cp:coreProperties>
</file>